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75" r:id="rId4"/>
    <p:sldId id="276" r:id="rId5"/>
    <p:sldId id="277" r:id="rId6"/>
    <p:sldId id="278" r:id="rId7"/>
    <p:sldId id="259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81" r:id="rId19"/>
    <p:sldId id="273" r:id="rId20"/>
    <p:sldId id="279" r:id="rId21"/>
    <p:sldId id="282" r:id="rId22"/>
    <p:sldId id="283" r:id="rId23"/>
    <p:sldId id="284" r:id="rId24"/>
  </p:sldIdLst>
  <p:sldSz cx="12192000" cy="9144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96" d="100"/>
          <a:sy n="96" d="100"/>
        </p:scale>
        <p:origin x="2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e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17" Type="http://schemas.openxmlformats.org/officeDocument/2006/relationships/image" Target="../media/image28.wmf"/><Relationship Id="rId2" Type="http://schemas.openxmlformats.org/officeDocument/2006/relationships/image" Target="../media/image13.wmf"/><Relationship Id="rId16" Type="http://schemas.openxmlformats.org/officeDocument/2006/relationships/image" Target="../media/image27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5" Type="http://schemas.openxmlformats.org/officeDocument/2006/relationships/image" Target="../media/image2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Relationship Id="rId14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emf"/><Relationship Id="rId4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C493A-4126-4E66-9BBE-FAF022348FF3}" type="datetimeFigureOut">
              <a:rPr lang="ru-RU" smtClean="0"/>
              <a:t>01.06.2018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2CF6A-5A82-49AD-B2D6-744BF6979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5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9700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9701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318B35-5ED9-4E35-846D-1DDDCA4114DE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5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8FD7E6-0F0A-4561-93FB-AB258F719F77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0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5844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5845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9A8277-2586-4008-91DF-EF443B9748FD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3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8FD7E6-0F0A-4561-93FB-AB258F719F7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7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CAF7-EBC8-4855-BCC0-EF040D68307D}" type="datetime1">
              <a:rPr lang="ru-RU" smtClean="0"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697B-0B89-42CB-8CDA-DC59A444AC48}" type="datetime1">
              <a:rPr lang="ru-RU" smtClean="0"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53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FEE7-0F4A-461C-99F9-F1F40C74E0AD}" type="datetime1">
              <a:rPr lang="ru-RU" smtClean="0"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CDF2-C3F8-48BF-B084-05E7F06881C2}" type="datetime1">
              <a:rPr lang="ru-RU" smtClean="0"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3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278B-7345-4577-AA0C-87AEA31B804E}" type="datetime1">
              <a:rPr lang="ru-RU" smtClean="0"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F998-9811-45B5-94A2-36D79E3CB941}" type="datetime1">
              <a:rPr lang="ru-RU" smtClean="0"/>
              <a:t>01.06.2018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16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91022-4507-4771-958E-DEDD31C81661}" type="datetime1">
              <a:rPr lang="ru-RU" smtClean="0"/>
              <a:t>01.06.2018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5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BCED-3D21-4BBB-B929-854FAD7F9EF6}" type="datetime1">
              <a:rPr lang="ru-RU" smtClean="0"/>
              <a:t>01.06.2018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89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025-C963-4D52-821B-375CF9A89CCA}" type="datetime1">
              <a:rPr lang="ru-RU" smtClean="0"/>
              <a:t>01.06.2018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39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D542-D655-4C16-8694-9B75DFC70A26}" type="datetime1">
              <a:rPr lang="ru-RU" smtClean="0"/>
              <a:t>01.06.2018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5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C0B4-1156-4D67-8998-D73BF486B6F8}" type="datetime1">
              <a:rPr lang="ru-RU" smtClean="0"/>
              <a:t>01.06.2018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92D8-23EA-430E-818C-7BE1D3A50C3D}" type="datetime1">
              <a:rPr lang="ru-RU" smtClean="0"/>
              <a:t>01.06.2018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93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50.emf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4.bin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5.wmf"/><Relationship Id="rId5" Type="http://schemas.openxmlformats.org/officeDocument/2006/relationships/image" Target="../media/image56.png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52.wmf"/><Relationship Id="rId9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63.png"/><Relationship Id="rId7" Type="http://schemas.openxmlformats.org/officeDocument/2006/relationships/image" Target="../media/image60.wmf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59.wmf"/><Relationship Id="rId10" Type="http://schemas.openxmlformats.org/officeDocument/2006/relationships/image" Target="../media/image64.png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42.bin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1.png"/><Relationship Id="rId11" Type="http://schemas.openxmlformats.org/officeDocument/2006/relationships/image" Target="../media/image69.wmf"/><Relationship Id="rId5" Type="http://schemas.openxmlformats.org/officeDocument/2006/relationships/image" Target="../media/image70.png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67.wmf"/><Relationship Id="rId9" Type="http://schemas.openxmlformats.org/officeDocument/2006/relationships/image" Target="../media/image6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4.wmf"/><Relationship Id="rId11" Type="http://schemas.openxmlformats.org/officeDocument/2006/relationships/image" Target="../media/image670.png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76.wmf"/><Relationship Id="rId4" Type="http://schemas.openxmlformats.org/officeDocument/2006/relationships/image" Target="../media/image73.emf"/><Relationship Id="rId9" Type="http://schemas.openxmlformats.org/officeDocument/2006/relationships/oleObject" Target="../embeddings/oleObject4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80.png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79.wmf"/><Relationship Id="rId4" Type="http://schemas.openxmlformats.org/officeDocument/2006/relationships/image" Target="../media/image81.png"/><Relationship Id="rId9" Type="http://schemas.openxmlformats.org/officeDocument/2006/relationships/oleObject" Target="../embeddings/oleObject5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emf"/><Relationship Id="rId5" Type="http://schemas.openxmlformats.org/officeDocument/2006/relationships/image" Target="../media/image82.wmf"/><Relationship Id="rId4" Type="http://schemas.openxmlformats.org/officeDocument/2006/relationships/oleObject" Target="../embeddings/oleObject5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19.wmf"/><Relationship Id="rId26" Type="http://schemas.openxmlformats.org/officeDocument/2006/relationships/oleObject" Target="../embeddings/oleObject12.bin"/><Relationship Id="rId21" Type="http://schemas.openxmlformats.org/officeDocument/2006/relationships/oleObject" Target="../embeddings/oleObject10.bin"/><Relationship Id="rId34" Type="http://schemas.openxmlformats.org/officeDocument/2006/relationships/oleObject" Target="../embeddings/oleObject16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22.wmf"/><Relationship Id="rId33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29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29.png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7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9.bin"/><Relationship Id="rId31" Type="http://schemas.openxmlformats.org/officeDocument/2006/relationships/image" Target="../media/image2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Relationship Id="rId27" Type="http://schemas.openxmlformats.org/officeDocument/2006/relationships/image" Target="../media/image23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27.wmf"/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7.wmf"/><Relationship Id="rId26" Type="http://schemas.openxmlformats.org/officeDocument/2006/relationships/oleObject" Target="../embeddings/oleObject29.bin"/><Relationship Id="rId3" Type="http://schemas.openxmlformats.org/officeDocument/2006/relationships/oleObject" Target="../embeddings/oleObject18.bin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25.bin"/><Relationship Id="rId25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40.wmf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8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Relationship Id="rId27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02E350-520E-4799-B2BA-B0948BA98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1" y="1097479"/>
            <a:ext cx="11301978" cy="3112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F1A4D9D-9F2F-4715-BDB0-443B6BB32E54}"/>
              </a:ext>
            </a:extLst>
          </p:cNvPr>
          <p:cNvSpPr/>
          <p:nvPr/>
        </p:nvSpPr>
        <p:spPr>
          <a:xfrm>
            <a:off x="3038840" y="0"/>
            <a:ext cx="72978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Beam storage and formation, acceleration/deceleration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7DF2F68-A28F-4344-AFC8-240F06151D2B}"/>
              </a:ext>
            </a:extLst>
          </p:cNvPr>
          <p:cNvSpPr/>
          <p:nvPr/>
        </p:nvSpPr>
        <p:spPr>
          <a:xfrm>
            <a:off x="3528644" y="451148"/>
            <a:ext cx="4935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E.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Syresin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 behalf of JINR and BINP teams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74FCE81-98AD-4A6F-AE3E-10091A66392B}"/>
              </a:ext>
            </a:extLst>
          </p:cNvPr>
          <p:cNvSpPr/>
          <p:nvPr/>
        </p:nvSpPr>
        <p:spPr>
          <a:xfrm>
            <a:off x="2996633" y="3609158"/>
            <a:ext cx="59994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Scheme of collider NICA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Three RF systems of NICA collider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RF1 system is applied for formation of RF buckets at beam storage and ion  acceleration.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RF2 system is used for beam bunching on 22 harmonic and beam acceleration/deceleration 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RF3 system is used for beam bunching on 66 harmonic and beam acceleration/deceleration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4C982E7F-5909-4D7F-9CA0-4B99A754D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607218"/>
              </p:ext>
            </p:extLst>
          </p:nvPr>
        </p:nvGraphicFramePr>
        <p:xfrm>
          <a:off x="3038841" y="6993769"/>
          <a:ext cx="5915025" cy="19507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87091">
                  <a:extLst>
                    <a:ext uri="{9D8B030D-6E8A-4147-A177-3AD203B41FA5}">
                      <a16:colId xmlns:a16="http://schemas.microsoft.com/office/drawing/2014/main" val="2931749317"/>
                    </a:ext>
                  </a:extLst>
                </a:gridCol>
                <a:gridCol w="1500554">
                  <a:extLst>
                    <a:ext uri="{9D8B030D-6E8A-4147-A177-3AD203B41FA5}">
                      <a16:colId xmlns:a16="http://schemas.microsoft.com/office/drawing/2014/main" val="1983244039"/>
                    </a:ext>
                  </a:extLst>
                </a:gridCol>
                <a:gridCol w="1348149">
                  <a:extLst>
                    <a:ext uri="{9D8B030D-6E8A-4147-A177-3AD203B41FA5}">
                      <a16:colId xmlns:a16="http://schemas.microsoft.com/office/drawing/2014/main" val="324683323"/>
                    </a:ext>
                  </a:extLst>
                </a:gridCol>
                <a:gridCol w="1479231">
                  <a:extLst>
                    <a:ext uri="{9D8B030D-6E8A-4147-A177-3AD203B41FA5}">
                      <a16:colId xmlns:a16="http://schemas.microsoft.com/office/drawing/2014/main" val="2383485308"/>
                    </a:ext>
                  </a:extLst>
                </a:gridCol>
              </a:tblGrid>
              <a:tr h="48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Equipment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Schedule of BINP contract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Installation in NICA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NICA Configuration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extLst>
                  <a:ext uri="{0D108BD9-81ED-4DB2-BD59-A6C34878D82A}">
                    <a16:rowId xmlns:a16="http://schemas.microsoft.com/office/drawing/2014/main" val="3197211503"/>
                  </a:ext>
                </a:extLst>
              </a:tr>
              <a:tr h="243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RF1 stations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2016-2018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base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extLst>
                  <a:ext uri="{0D108BD9-81ED-4DB2-BD59-A6C34878D82A}">
                    <a16:rowId xmlns:a16="http://schemas.microsoft.com/office/drawing/2014/main" val="2454302069"/>
                  </a:ext>
                </a:extLst>
              </a:tr>
              <a:tr h="243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RF2 Prototype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2017-2019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extLst>
                  <a:ext uri="{0D108BD9-81ED-4DB2-BD59-A6C34878D82A}">
                    <a16:rowId xmlns:a16="http://schemas.microsoft.com/office/drawing/2014/main" val="2771670929"/>
                  </a:ext>
                </a:extLst>
              </a:tr>
              <a:tr h="243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RF2 stations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2018-2020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base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extLst>
                  <a:ext uri="{0D108BD9-81ED-4DB2-BD59-A6C34878D82A}">
                    <a16:rowId xmlns:a16="http://schemas.microsoft.com/office/drawing/2014/main" val="3318027414"/>
                  </a:ext>
                </a:extLst>
              </a:tr>
              <a:tr h="243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RF2 stations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2017-2021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extended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extLst>
                  <a:ext uri="{0D108BD9-81ED-4DB2-BD59-A6C34878D82A}">
                    <a16:rowId xmlns:a16="http://schemas.microsoft.com/office/drawing/2014/main" val="4271993413"/>
                  </a:ext>
                </a:extLst>
              </a:tr>
              <a:tr h="243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RF3 Prototype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2017-2019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extLst>
                  <a:ext uri="{0D108BD9-81ED-4DB2-BD59-A6C34878D82A}">
                    <a16:rowId xmlns:a16="http://schemas.microsoft.com/office/drawing/2014/main" val="1041762811"/>
                  </a:ext>
                </a:extLst>
              </a:tr>
              <a:tr h="243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RF3 stations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2017-2021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extended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extLst>
                  <a:ext uri="{0D108BD9-81ED-4DB2-BD59-A6C34878D82A}">
                    <a16:rowId xmlns:a16="http://schemas.microsoft.com/office/drawing/2014/main" val="1367993403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AD7A415-573A-4623-868E-8B6478A37091}"/>
              </a:ext>
            </a:extLst>
          </p:cNvPr>
          <p:cNvSpPr/>
          <p:nvPr/>
        </p:nvSpPr>
        <p:spPr>
          <a:xfrm>
            <a:off x="3236960" y="6656146"/>
            <a:ext cx="5361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BINP construction of RF1, RF2 and RF3 systems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5B9B627-A797-45EF-98C3-788D975E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68456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49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883FF9-3C65-4F58-AE2C-AC995059A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370" y="5364448"/>
            <a:ext cx="4196031" cy="2948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CB6819-C9E3-49A0-A1CF-067F6B799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370" y="1167259"/>
            <a:ext cx="3774175" cy="3033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5F9AD5-39D7-4E54-873B-2A36EEEECDDD}"/>
              </a:ext>
            </a:extLst>
          </p:cNvPr>
          <p:cNvSpPr/>
          <p:nvPr/>
        </p:nvSpPr>
        <p:spPr>
          <a:xfrm>
            <a:off x="4460456" y="0"/>
            <a:ext cx="3271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Maximal storage stack  current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D59212-3F00-41B7-A538-35273434E84F}"/>
              </a:ext>
            </a:extLst>
          </p:cNvPr>
          <p:cNvSpPr/>
          <p:nvPr/>
        </p:nvSpPr>
        <p:spPr>
          <a:xfrm>
            <a:off x="2524857" y="229036"/>
            <a:ext cx="7944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Maximal stack beam defined by equilibrium between new injection and ion losses from stack tails produced by kicker at injection (N.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Mitjanina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BINP)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9921C8-5406-4BF1-9D03-FABFEF3EC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426" y="12758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448459C-5A3B-4EDB-A11D-7BBF47A768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725098"/>
              </p:ext>
            </p:extLst>
          </p:nvPr>
        </p:nvGraphicFramePr>
        <p:xfrm>
          <a:off x="3479556" y="807908"/>
          <a:ext cx="53911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5" imgW="3848040" imgH="241200" progId="Equation.DSMT4">
                  <p:embed/>
                </p:oleObj>
              </mc:Choice>
              <mc:Fallback>
                <p:oleObj name="Equation" r:id="rId5" imgW="384804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556" y="807908"/>
                        <a:ext cx="53911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429F0D-93B9-4897-9E09-22C6A4640831}"/>
              </a:ext>
            </a:extLst>
          </p:cNvPr>
          <p:cNvSpPr/>
          <p:nvPr/>
        </p:nvSpPr>
        <p:spPr>
          <a:xfrm>
            <a:off x="3342777" y="4198012"/>
            <a:ext cx="500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GeV/n,  N=610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p0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=2.410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-4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N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=10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34A791-854C-4E10-A73C-E894B27BECBA}"/>
              </a:ext>
            </a:extLst>
          </p:cNvPr>
          <p:cNvSpPr/>
          <p:nvPr/>
        </p:nvSpPr>
        <p:spPr>
          <a:xfrm>
            <a:off x="390938" y="4441118"/>
            <a:ext cx="9276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maximal  ion storage current  on ion momentum spread with space  charge effect ( red solid line) and without space charge effect (dashed  blue line), dashed   black line - threshold beam current at development instability.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3CD66EC-BE49-4148-B5A6-E85803CFD923}"/>
              </a:ext>
            </a:extLst>
          </p:cNvPr>
          <p:cNvSpPr/>
          <p:nvPr/>
        </p:nvSpPr>
        <p:spPr>
          <a:xfrm>
            <a:off x="2667000" y="8251467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maximal storage ion current  on momentum spread   ( read solid line).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number injections on momentum spread at  beam current  I=0,04A (N=610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(black points).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4739D3D8-FE74-40BE-A6D1-FB284E55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10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6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831F52-FAEF-4D5B-86E4-43859ECE3C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16" y="4287061"/>
            <a:ext cx="4270618" cy="3039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6DDA1B-6101-42C2-8775-7233A2794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331" y="234953"/>
            <a:ext cx="3758007" cy="2776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C0B467-CFE4-43B3-9736-A7C6590119A6}"/>
              </a:ext>
            </a:extLst>
          </p:cNvPr>
          <p:cNvSpPr/>
          <p:nvPr/>
        </p:nvSpPr>
        <p:spPr>
          <a:xfrm>
            <a:off x="3780068" y="3021095"/>
            <a:ext cx="4721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GeV/n,  N=5.210</a:t>
            </a:r>
            <a:r>
              <a:rPr lang="en-US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p0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=3.710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-4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74BE50-12A8-42BE-A6C8-E005248A417B}"/>
              </a:ext>
            </a:extLst>
          </p:cNvPr>
          <p:cNvSpPr/>
          <p:nvPr/>
        </p:nvSpPr>
        <p:spPr>
          <a:xfrm>
            <a:off x="1673344" y="3296209"/>
            <a:ext cx="903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maximal  ion storage current  on ion momentum spread with space  charge effect (solid line) and with out space charge effect (dashed line),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dashed  black line - threshold beam current at development instability.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5EFAE0-6482-4953-9A0A-963ADEFA91D0}"/>
              </a:ext>
            </a:extLst>
          </p:cNvPr>
          <p:cNvSpPr/>
          <p:nvPr/>
        </p:nvSpPr>
        <p:spPr>
          <a:xfrm>
            <a:off x="801757" y="7320168"/>
            <a:ext cx="872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maximal storage ion current  on momentum spread   ( read solid line)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number injections on momentum spread at  beam current  I=0,386A (N=5.210</a:t>
            </a:r>
            <a:r>
              <a:rPr lang="en-US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(black points).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9A31318-716D-47AE-A13F-1F424C25F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276" y="76080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F02E504-30C5-467A-8C7C-AE7BD3FABFCB}"/>
              </a:ext>
            </a:extLst>
          </p:cNvPr>
          <p:cNvSpPr/>
          <p:nvPr/>
        </p:nvSpPr>
        <p:spPr>
          <a:xfrm>
            <a:off x="4456235" y="8564772"/>
            <a:ext cx="4850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(20%  reduction of capacity of RF bucket)</a:t>
            </a:r>
            <a:endParaRPr lang="ru-RU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AFFE1CBE-2812-40D6-8993-DFB5E1A1E63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14295" y="8595152"/>
            <a:ext cx="88734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D7949235-F4EB-4864-A76E-5EB7BFFCF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645107"/>
              </p:ext>
            </p:extLst>
          </p:nvPr>
        </p:nvGraphicFramePr>
        <p:xfrm>
          <a:off x="3014295" y="8562508"/>
          <a:ext cx="1441939" cy="41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Equation" r:id="rId5" imgW="863280" imgH="253800" progId="Equation.DSMT4">
                  <p:embed/>
                </p:oleObj>
              </mc:Choice>
              <mc:Fallback>
                <p:oleObj name="Equation" r:id="rId5" imgW="8632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295" y="8562508"/>
                        <a:ext cx="1441939" cy="419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904DDFA-9A5F-489F-A5A2-21557D75218F}"/>
              </a:ext>
            </a:extLst>
          </p:cNvPr>
          <p:cNvGrpSpPr/>
          <p:nvPr/>
        </p:nvGrpSpPr>
        <p:grpSpPr>
          <a:xfrm>
            <a:off x="2703696" y="8126111"/>
            <a:ext cx="6508419" cy="401519"/>
            <a:chOff x="2703696" y="8126111"/>
            <a:chExt cx="6508419" cy="401519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6292375-5F35-416C-930D-49E5E1D3ECD0}"/>
                </a:ext>
              </a:extLst>
            </p:cNvPr>
            <p:cNvSpPr/>
            <p:nvPr/>
          </p:nvSpPr>
          <p:spPr>
            <a:xfrm>
              <a:off x="2703696" y="8158298"/>
              <a:ext cx="47082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Space charge effects leads to reduction </a:t>
              </a:r>
              <a:endParaRPr lang="ru-RU" dirty="0"/>
            </a:p>
          </p:txBody>
        </p:sp>
        <p:graphicFrame>
          <p:nvGraphicFramePr>
            <p:cNvPr id="9" name="Объект 8">
              <a:extLst>
                <a:ext uri="{FF2B5EF4-FFF2-40B4-BE49-F238E27FC236}">
                  <a16:creationId xmlns:a16="http://schemas.microsoft.com/office/drawing/2014/main" id="{91F34B80-A3A7-4D0F-8638-55CBD002CD1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76547"/>
                </p:ext>
              </p:extLst>
            </p:nvPr>
          </p:nvGraphicFramePr>
          <p:xfrm>
            <a:off x="6668294" y="8198958"/>
            <a:ext cx="1244656" cy="327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2" name="Equation" r:id="rId7" imgW="914400" imgH="241200" progId="Equation.DSMT4">
                    <p:embed/>
                  </p:oleObj>
                </mc:Choice>
                <mc:Fallback>
                  <p:oleObj name="Equation" r:id="rId7" imgW="914400" imgH="2412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8294" y="8198958"/>
                          <a:ext cx="1244656" cy="32754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63484DB-400C-4A9C-8F83-F593858CAE16}"/>
                </a:ext>
              </a:extLst>
            </p:cNvPr>
            <p:cNvSpPr/>
            <p:nvPr/>
          </p:nvSpPr>
          <p:spPr>
            <a:xfrm>
              <a:off x="7829155" y="8145163"/>
              <a:ext cx="11480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=3.7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  <a:r>
                <a:rPr lang="en-US" b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-4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5E899E6C-8080-4CDD-BEBD-3AD1C52ADC5C}"/>
                </a:ext>
              </a:extLst>
            </p:cNvPr>
            <p:cNvSpPr/>
            <p:nvPr/>
          </p:nvSpPr>
          <p:spPr>
            <a:xfrm>
              <a:off x="8777381" y="8126111"/>
              <a:ext cx="434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to </a:t>
              </a:r>
              <a:endParaRPr lang="ru-RU" dirty="0"/>
            </a:p>
          </p:txBody>
        </p:sp>
      </p:grp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8EC5513C-99A0-4856-B79F-EE634A1C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39182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11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58F0650-6FDD-4D2C-9AE9-606D0CFFDB48}"/>
              </a:ext>
            </a:extLst>
          </p:cNvPr>
          <p:cNvSpPr/>
          <p:nvPr/>
        </p:nvSpPr>
        <p:spPr>
          <a:xfrm>
            <a:off x="4381500" y="133309"/>
            <a:ext cx="3429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Beam instability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955524-FCA3-4981-B63F-6195DA877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232" y="3780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BF81D38-BB76-4771-BB5B-B0F224D1E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410295"/>
              </p:ext>
            </p:extLst>
          </p:nvPr>
        </p:nvGraphicFramePr>
        <p:xfrm>
          <a:off x="2784231" y="562709"/>
          <a:ext cx="55816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4" name="Equation" r:id="rId3" imgW="4076640" imgH="888840" progId="Equation.DSMT4">
                  <p:embed/>
                </p:oleObj>
              </mc:Choice>
              <mc:Fallback>
                <p:oleObj name="Equation" r:id="rId3" imgW="407664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231" y="562709"/>
                        <a:ext cx="5581650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B51733-81DE-4864-A926-A9D714875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963" y="1879210"/>
            <a:ext cx="5749026" cy="2840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255C6E-96C7-4DBD-97D7-53BA2D1D3947}"/>
              </a:ext>
            </a:extLst>
          </p:cNvPr>
          <p:cNvSpPr/>
          <p:nvPr/>
        </p:nvSpPr>
        <p:spPr>
          <a:xfrm>
            <a:off x="4769355" y="4745160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Impedance of RF1 cavity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774528-ABC2-48EE-AF0F-D74193B87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232" y="43434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D66C6F8-5E93-4641-95EF-71824D9654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426607"/>
              </p:ext>
            </p:extLst>
          </p:nvPr>
        </p:nvGraphicFramePr>
        <p:xfrm>
          <a:off x="2784231" y="5094102"/>
          <a:ext cx="23431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5" name="Equation" r:id="rId6" imgW="1765080" imgH="228600" progId="Equation.DSMT4">
                  <p:embed/>
                </p:oleObj>
              </mc:Choice>
              <mc:Fallback>
                <p:oleObj name="Equation" r:id="rId6" imgW="17650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231" y="5094102"/>
                        <a:ext cx="23431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A5D2F2B-8103-408D-A8EF-F8ACA7214811}"/>
              </a:ext>
            </a:extLst>
          </p:cNvPr>
          <p:cNvSpPr/>
          <p:nvPr/>
        </p:nvSpPr>
        <p:spPr>
          <a:xfrm>
            <a:off x="3955806" y="5376289"/>
            <a:ext cx="4639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Space charge impedance of vacuum chamber</a:t>
            </a:r>
            <a:endParaRPr lang="ru-RU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279857E-7D8C-490D-B764-84909EEC8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011" y="51149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DBDECCFC-0599-4A06-92FB-726CF6D1C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924987"/>
              </p:ext>
            </p:extLst>
          </p:nvPr>
        </p:nvGraphicFramePr>
        <p:xfrm>
          <a:off x="5269651" y="5760853"/>
          <a:ext cx="14636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6" name="Equation" r:id="rId8" imgW="825480" imgH="419040" progId="Equation.DSMT4">
                  <p:embed/>
                </p:oleObj>
              </mc:Choice>
              <mc:Fallback>
                <p:oleObj name="Equation" r:id="rId8" imgW="82548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651" y="5760853"/>
                        <a:ext cx="1463675" cy="755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FC879A9B-93F3-406F-A876-4435300A3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737" y="6427439"/>
            <a:ext cx="1895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Z</a:t>
            </a:r>
            <a:r>
              <a:rPr lang="en-US" altLang="ru-RU" b="1" baseline="-25000" dirty="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= 377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hm, 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2B09C9E1-8233-41E5-8C1E-2F9C8D5C1D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65629"/>
              </p:ext>
            </p:extLst>
          </p:nvPr>
        </p:nvGraphicFramePr>
        <p:xfrm>
          <a:off x="4539017" y="6412636"/>
          <a:ext cx="11080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7" name="Equation" r:id="rId10" imgW="901440" imgH="393480" progId="Equation.DSMT4">
                  <p:embed/>
                </p:oleObj>
              </mc:Choice>
              <mc:Fallback>
                <p:oleObj name="Equation" r:id="rId10" imgW="90144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9017" y="6412636"/>
                        <a:ext cx="1108075" cy="498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CC94939-EEB3-4150-9A56-4B351F7EA7C7}"/>
              </a:ext>
            </a:extLst>
          </p:cNvPr>
          <p:cNvSpPr/>
          <p:nvPr/>
        </p:nvSpPr>
        <p:spPr>
          <a:xfrm>
            <a:off x="5499967" y="6470806"/>
            <a:ext cx="4011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, 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=5 cm– radius of vacuum chamber,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1DF4FBD-BE0F-413F-96C1-ABE776FFC82A}"/>
              </a:ext>
            </a:extLst>
          </p:cNvPr>
          <p:cNvSpPr/>
          <p:nvPr/>
        </p:nvSpPr>
        <p:spPr>
          <a:xfrm>
            <a:off x="2905736" y="6961047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r=0,5 cm is  beam radius 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A82C5D6-9C25-4037-9FD1-756BBA4C463F}"/>
              </a:ext>
            </a:extLst>
          </p:cNvPr>
          <p:cNvSpPr/>
          <p:nvPr/>
        </p:nvSpPr>
        <p:spPr>
          <a:xfrm>
            <a:off x="4544862" y="7729226"/>
            <a:ext cx="326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en-US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=68 Ohm at energy 3 GeV/n.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40A1A264-06F3-4A8D-967F-5FDFE692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12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2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BC4CF6-CD3B-433D-BE95-7203E8A2A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012" y="4409441"/>
            <a:ext cx="4465977" cy="4141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C3CE03-790C-4CA2-8398-65A463455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010" y="339600"/>
            <a:ext cx="5924261" cy="3400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2AD1BC-F73B-45AE-A6F0-A1E2D06CF6BE}"/>
              </a:ext>
            </a:extLst>
          </p:cNvPr>
          <p:cNvSpPr/>
          <p:nvPr/>
        </p:nvSpPr>
        <p:spPr>
          <a:xfrm>
            <a:off x="4381500" y="-7014"/>
            <a:ext cx="3429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Cooling time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832040-70A5-486C-8F36-F5CB19D18FC2}"/>
              </a:ext>
            </a:extLst>
          </p:cNvPr>
          <p:cNvSpPr/>
          <p:nvPr/>
        </p:nvSpPr>
        <p:spPr>
          <a:xfrm>
            <a:off x="2667000" y="376311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cooling and IBS time  on ion energy in JINR simulations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886F1F-565B-482D-A323-12A2F06EB531}"/>
              </a:ext>
            </a:extLst>
          </p:cNvPr>
          <p:cNvSpPr/>
          <p:nvPr/>
        </p:nvSpPr>
        <p:spPr>
          <a:xfrm>
            <a:off x="2836985" y="8516406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cooling and IBS time  on ion energy in BINP simulations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2C9D49-A8F9-4561-82A9-0F53B8B1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13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6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0A4D42-EE46-401A-8FFA-DACAAC7FB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909" y="5607915"/>
            <a:ext cx="4060288" cy="2865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EAF7B8-5B91-4478-B1D1-1C061B5481A9}"/>
              </a:ext>
            </a:extLst>
          </p:cNvPr>
          <p:cNvSpPr/>
          <p:nvPr/>
        </p:nvSpPr>
        <p:spPr>
          <a:xfrm>
            <a:off x="4073770" y="0"/>
            <a:ext cx="4299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Equilibrium between IBS and cooling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DAE521-3BEE-455B-8BAF-21A33BEE75F0}"/>
              </a:ext>
            </a:extLst>
          </p:cNvPr>
          <p:cNvSpPr/>
          <p:nvPr/>
        </p:nvSpPr>
        <p:spPr>
          <a:xfrm>
            <a:off x="3818792" y="369332"/>
            <a:ext cx="453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IBS diffusion coefficient (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S.Nagaitsev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model)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2B918A-0481-4B8C-80C2-95ACE900BB67}"/>
              </a:ext>
            </a:extLst>
          </p:cNvPr>
          <p:cNvSpPr/>
          <p:nvPr/>
        </p:nvSpPr>
        <p:spPr>
          <a:xfrm>
            <a:off x="2901462" y="655878"/>
            <a:ext cx="6389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Diffusion coefficient as function of momentum spread and bunch length: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5F9215A-AA86-4D4C-9B8A-0C3B0C6E4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247" y="8889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7EF1C24-1F77-4385-93CC-EB01F224F8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912258"/>
              </p:ext>
            </p:extLst>
          </p:nvPr>
        </p:nvGraphicFramePr>
        <p:xfrm>
          <a:off x="2995246" y="1302208"/>
          <a:ext cx="2571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9" name="Equation" r:id="rId4" imgW="2145960" imgH="431640" progId="Equation.DSMT4">
                  <p:embed/>
                </p:oleObj>
              </mc:Choice>
              <mc:Fallback>
                <p:oleObj name="Equation" r:id="rId4" imgW="214596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246" y="1302208"/>
                        <a:ext cx="25717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A19AF83-047E-4A4E-BF62-0C1B269875E7}"/>
              </a:ext>
            </a:extLst>
          </p:cNvPr>
          <p:cNvSpPr/>
          <p:nvPr/>
        </p:nvSpPr>
        <p:spPr>
          <a:xfrm>
            <a:off x="2901461" y="1759408"/>
            <a:ext cx="336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Equilibrium momentum spread </a:t>
            </a:r>
            <a:endParaRPr lang="ru-RU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3288E68-1BF6-4A10-8409-7FD5484FC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CCD5E50B-1CC3-4B1C-8C3F-FD983BFB26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643797"/>
              </p:ext>
            </p:extLst>
          </p:nvPr>
        </p:nvGraphicFramePr>
        <p:xfrm>
          <a:off x="6119534" y="1759409"/>
          <a:ext cx="3333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" name="Equation" r:id="rId6" imgW="203040" imgH="241200" progId="Equation.DSMT4">
                  <p:embed/>
                </p:oleObj>
              </mc:Choice>
              <mc:Fallback>
                <p:oleObj name="Equation" r:id="rId6" imgW="20304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534" y="1759409"/>
                        <a:ext cx="3333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70E83E5-D148-4A59-B462-456766934EA9}"/>
              </a:ext>
            </a:extLst>
          </p:cNvPr>
          <p:cNvSpPr/>
          <p:nvPr/>
        </p:nvSpPr>
        <p:spPr>
          <a:xfrm>
            <a:off x="6386966" y="1759408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 cooling and IBS: </a:t>
            </a:r>
            <a:endParaRPr lang="ru-RU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84F143D-A079-4B12-8A5A-D94E15BB7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A731354-83E3-4A11-A797-85A1E3154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297276"/>
              </p:ext>
            </p:extLst>
          </p:nvPr>
        </p:nvGraphicFramePr>
        <p:xfrm>
          <a:off x="3024800" y="2070504"/>
          <a:ext cx="44291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" name="Equation" r:id="rId8" imgW="3022560" imgH="253800" progId="Equation.DSMT4">
                  <p:embed/>
                </p:oleObj>
              </mc:Choice>
              <mc:Fallback>
                <p:oleObj name="Equation" r:id="rId8" imgW="302256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800" y="2070504"/>
                        <a:ext cx="442912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86120D-C019-4A4E-A5E5-312B0B2ABF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3770" y="2485830"/>
            <a:ext cx="3877392" cy="256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9014412-2316-45B4-8B18-A04BC53DEFAB}"/>
              </a:ext>
            </a:extLst>
          </p:cNvPr>
          <p:cNvSpPr/>
          <p:nvPr/>
        </p:nvSpPr>
        <p:spPr>
          <a:xfrm>
            <a:off x="2741858" y="5020778"/>
            <a:ext cx="6687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IBS diffusion coefficient  on momentum spread at </a:t>
            </a:r>
            <a:endParaRPr lang="ru-RU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FCEAE65-6CC4-42A3-B94C-D8DAAC7CC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CEDB4D4D-BB80-4B10-A0ED-EF10C31FE1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333861"/>
              </p:ext>
            </p:extLst>
          </p:nvPr>
        </p:nvGraphicFramePr>
        <p:xfrm>
          <a:off x="4757364" y="5271922"/>
          <a:ext cx="28098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2" name="Equation" r:id="rId11" imgW="2209680" imgH="241200" progId="Equation.DSMT4">
                  <p:embed/>
                </p:oleObj>
              </mc:Choice>
              <mc:Fallback>
                <p:oleObj name="Equation" r:id="rId11" imgW="220968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364" y="5271922"/>
                        <a:ext cx="28098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79CA045-F9D3-4FB3-9ADD-8BA1F69519AF}"/>
              </a:ext>
            </a:extLst>
          </p:cNvPr>
          <p:cNvSpPr/>
          <p:nvPr/>
        </p:nvSpPr>
        <p:spPr>
          <a:xfrm>
            <a:off x="2818416" y="8488124"/>
            <a:ext cx="6687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beam current on momentum spread at equilibrium between IBS and cooling at energy E=1 GeV/n.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734624A7-BE3F-4B4B-BA5A-0CC4A320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14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18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0F10CD-633B-4DA2-9689-96D7BFA8A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886" y="207347"/>
            <a:ext cx="5006225" cy="3528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5FDE26-4354-49FC-9FF4-6EE2D319F1B6}"/>
              </a:ext>
            </a:extLst>
          </p:cNvPr>
          <p:cNvSpPr/>
          <p:nvPr/>
        </p:nvSpPr>
        <p:spPr>
          <a:xfrm>
            <a:off x="2778369" y="3735994"/>
            <a:ext cx="6635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beam current on momentum spread at equilibrium between IBS and cooling at energy E=3 GeV/n.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89EDFB-B1DF-4381-BAAB-5D9337DC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154" y="4549133"/>
            <a:ext cx="5675691" cy="381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40C92B-AA51-4B96-899F-59CF2BF9B6F4}"/>
              </a:ext>
            </a:extLst>
          </p:cNvPr>
          <p:cNvSpPr/>
          <p:nvPr/>
        </p:nvSpPr>
        <p:spPr>
          <a:xfrm>
            <a:off x="2555631" y="8359857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beam current on momentum spread at equilibrium between IBS and cooling at energy E=4.5 GeV/n.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2CA641-40A6-478C-AEB5-DFAD6125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15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29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397422-AEB8-44E6-BBCB-5C1790F81221}"/>
              </a:ext>
            </a:extLst>
          </p:cNvPr>
          <p:cNvSpPr/>
          <p:nvPr/>
        </p:nvSpPr>
        <p:spPr>
          <a:xfrm>
            <a:off x="3741127" y="122312"/>
            <a:ext cx="4709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Storage of ion beams in RF bucket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29B4D4-BA12-43F0-B658-D0F0B0652BB1}"/>
              </a:ext>
            </a:extLst>
          </p:cNvPr>
          <p:cNvSpPr/>
          <p:nvPr/>
        </p:nvSpPr>
        <p:spPr>
          <a:xfrm>
            <a:off x="4127954" y="564939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E=1 GeV/n, </a:t>
            </a:r>
            <a:endParaRPr lang="ru-RU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EB8D042-1E8E-43F2-AC5C-E00A4ADF3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20F69C2-41BC-4D3D-87DF-CEAE448AA3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783037"/>
              </p:ext>
            </p:extLst>
          </p:nvPr>
        </p:nvGraphicFramePr>
        <p:xfrm>
          <a:off x="5662612" y="556108"/>
          <a:ext cx="866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" name="Equation" r:id="rId3" imgW="672840" imgH="253800" progId="Equation.DSMT4">
                  <p:embed/>
                </p:oleObj>
              </mc:Choice>
              <mc:Fallback>
                <p:oleObj name="Equation" r:id="rId3" imgW="67284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2" y="556108"/>
                        <a:ext cx="8667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A2194B-2623-44E0-B0FC-320603578BAF}"/>
              </a:ext>
            </a:extLst>
          </p:cNvPr>
          <p:cNvSpPr/>
          <p:nvPr/>
        </p:nvSpPr>
        <p:spPr>
          <a:xfrm>
            <a:off x="6628967" y="509622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=16 m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D4F693-D262-4FFD-8A9C-C43BCA51C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5420" y="999418"/>
            <a:ext cx="5931922" cy="2127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BF2331-F60A-4CB4-84B3-30BA7D562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6991" y="3465480"/>
            <a:ext cx="5938019" cy="2213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4EFDCB-71ED-4279-B26F-015871FC77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324" y="6076359"/>
            <a:ext cx="5938019" cy="2133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82FC09-2F2F-48DC-A980-C50F5A6A12AE}"/>
              </a:ext>
            </a:extLst>
          </p:cNvPr>
          <p:cNvSpPr/>
          <p:nvPr/>
        </p:nvSpPr>
        <p:spPr>
          <a:xfrm>
            <a:off x="3126990" y="822067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momentum spread and ion intensity on number of injection cycles.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729CC6C-0AF0-4E8D-B742-28F1FA66BF68}"/>
              </a:ext>
            </a:extLst>
          </p:cNvPr>
          <p:cNvSpPr/>
          <p:nvPr/>
        </p:nvSpPr>
        <p:spPr>
          <a:xfrm>
            <a:off x="4493452" y="3111627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E=3 GeV/n, </a:t>
            </a:r>
            <a:endParaRPr lang="ru-RU" dirty="0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1EA1B4B3-9A09-4D9E-A12B-1C21AF4477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208960"/>
              </p:ext>
            </p:extLst>
          </p:nvPr>
        </p:nvGraphicFramePr>
        <p:xfrm>
          <a:off x="5865421" y="3132106"/>
          <a:ext cx="866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" name="Equation" r:id="rId8" imgW="672840" imgH="253800" progId="Equation.DSMT4">
                  <p:embed/>
                </p:oleObj>
              </mc:Choice>
              <mc:Fallback>
                <p:oleObj name="Equation" r:id="rId8" imgW="672840" imgH="25380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20F69C2-41BC-4D3D-87DF-CEAE448AA3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421" y="3132106"/>
                        <a:ext cx="8667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6708217C-0950-4177-8AF8-DF52E6C93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511136"/>
              </p:ext>
            </p:extLst>
          </p:nvPr>
        </p:nvGraphicFramePr>
        <p:xfrm>
          <a:off x="5940003" y="5748512"/>
          <a:ext cx="866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3" name="Equation" r:id="rId10" imgW="672840" imgH="253800" progId="Equation.DSMT4">
                  <p:embed/>
                </p:oleObj>
              </mc:Choice>
              <mc:Fallback>
                <p:oleObj name="Equation" r:id="rId10" imgW="672840" imgH="25380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20F69C2-41BC-4D3D-87DF-CEAE448AA3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003" y="5748512"/>
                        <a:ext cx="8667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273A4AD-4CAB-44B5-8136-51F535089CD7}"/>
              </a:ext>
            </a:extLst>
          </p:cNvPr>
          <p:cNvSpPr/>
          <p:nvPr/>
        </p:nvSpPr>
        <p:spPr>
          <a:xfrm>
            <a:off x="6851689" y="3127106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=10 m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45AACA1-4AC4-495D-A9C2-D245E3D2DF32}"/>
              </a:ext>
            </a:extLst>
          </p:cNvPr>
          <p:cNvSpPr/>
          <p:nvPr/>
        </p:nvSpPr>
        <p:spPr>
          <a:xfrm>
            <a:off x="4406890" y="5730532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E=4.5 GeV/n, 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807E2D9-E81B-49A4-9386-B218D7A36B58}"/>
              </a:ext>
            </a:extLst>
          </p:cNvPr>
          <p:cNvSpPr/>
          <p:nvPr/>
        </p:nvSpPr>
        <p:spPr>
          <a:xfrm>
            <a:off x="6806778" y="5696499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=6 m</a:t>
            </a:r>
            <a:endParaRPr lang="ru-RU" dirty="0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9CA2B2C4-39FE-49D9-ABB2-4695C7C0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16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79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A7CABB-8486-40D1-A28A-D9DAED7A3AF4}"/>
              </a:ext>
            </a:extLst>
          </p:cNvPr>
          <p:cNvSpPr/>
          <p:nvPr/>
        </p:nvSpPr>
        <p:spPr>
          <a:xfrm>
            <a:off x="3563910" y="46514"/>
            <a:ext cx="5064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Parameters of ion beams at storage and bunching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1E54CEF-DF5C-45B5-957F-C100E520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E336F41-3614-44F7-A611-C0F39B6B2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9440392B-5AD6-4E13-9979-C8ACE312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641" y="5096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583583" y="340788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75632" y="6355156"/>
            <a:ext cx="8572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Cooling should provide reduction of emittance at bunching from initial level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at storage to value required for collision </a:t>
            </a:r>
            <a:r>
              <a:rPr lang="en-US" b="1" dirty="0" smtClean="0">
                <a:solidFill>
                  <a:srgbClr val="002060"/>
                </a:solidFill>
              </a:rPr>
              <a:t>regime with bunch length 60 cm.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RF2 and RF3 voltage should  provide momentum spread  at bunching larger threshold value related to beam instability.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007162"/>
              </p:ext>
            </p:extLst>
          </p:nvPr>
        </p:nvGraphicFramePr>
        <p:xfrm>
          <a:off x="2403634" y="537529"/>
          <a:ext cx="7116416" cy="5373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2202">
                  <a:extLst>
                    <a:ext uri="{9D8B030D-6E8A-4147-A177-3AD203B41FA5}">
                      <a16:colId xmlns:a16="http://schemas.microsoft.com/office/drawing/2014/main" val="1142805140"/>
                    </a:ext>
                  </a:extLst>
                </a:gridCol>
                <a:gridCol w="910314">
                  <a:extLst>
                    <a:ext uri="{9D8B030D-6E8A-4147-A177-3AD203B41FA5}">
                      <a16:colId xmlns:a16="http://schemas.microsoft.com/office/drawing/2014/main" val="3878538263"/>
                    </a:ext>
                  </a:extLst>
                </a:gridCol>
                <a:gridCol w="1036950">
                  <a:extLst>
                    <a:ext uri="{9D8B030D-6E8A-4147-A177-3AD203B41FA5}">
                      <a16:colId xmlns:a16="http://schemas.microsoft.com/office/drawing/2014/main" val="4018502577"/>
                    </a:ext>
                  </a:extLst>
                </a:gridCol>
                <a:gridCol w="1036950">
                  <a:extLst>
                    <a:ext uri="{9D8B030D-6E8A-4147-A177-3AD203B41FA5}">
                      <a16:colId xmlns:a16="http://schemas.microsoft.com/office/drawing/2014/main" val="2270515934"/>
                    </a:ext>
                  </a:extLst>
                </a:gridCol>
              </a:tblGrid>
              <a:tr h="423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Energy</a:t>
                      </a:r>
                      <a:r>
                        <a:rPr lang="ru-RU" sz="1800" dirty="0">
                          <a:effectLst/>
                        </a:rPr>
                        <a:t>  </a:t>
                      </a:r>
                      <a:r>
                        <a:rPr lang="en-US" sz="1800" dirty="0">
                          <a:effectLst/>
                        </a:rPr>
                        <a:t>GeV/n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4.5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202860"/>
                  </a:ext>
                </a:extLst>
              </a:tr>
              <a:tr h="423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en-US" sz="1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of ions per ring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4.4∙10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.3∙10</a:t>
                      </a:r>
                      <a:r>
                        <a:rPr lang="en-US" sz="1800" b="1" baseline="30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5.1∙10</a:t>
                      </a:r>
                      <a:r>
                        <a:rPr lang="en-US" sz="1800" b="1" baseline="30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0744804"/>
                  </a:ext>
                </a:extLst>
              </a:tr>
              <a:tr h="423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</a:rPr>
                        <a:t>Rms</a:t>
                      </a:r>
                      <a:r>
                        <a:rPr lang="ru-RU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dp</a:t>
                      </a:r>
                      <a:r>
                        <a:rPr lang="ru-RU" sz="1800" dirty="0">
                          <a:effectLst/>
                        </a:rPr>
                        <a:t>/</a:t>
                      </a:r>
                      <a:r>
                        <a:rPr lang="en-US" sz="1800" dirty="0">
                          <a:effectLst/>
                        </a:rPr>
                        <a:t>p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r>
                        <a:rPr lang="ru-RU" sz="1800" baseline="-25000" dirty="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ru-RU" sz="1800" baseline="-25000" dirty="0">
                          <a:effectLst/>
                        </a:rPr>
                        <a:t> </a:t>
                      </a:r>
                      <a:r>
                        <a:rPr lang="en-US" sz="1800" baseline="-25000" dirty="0">
                          <a:effectLst/>
                        </a:rPr>
                        <a:t> </a:t>
                      </a:r>
                      <a:r>
                        <a:rPr lang="en-US" sz="1800" baseline="0" dirty="0">
                          <a:effectLst/>
                        </a:rPr>
                        <a:t>at ion collisions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r>
                        <a:rPr lang="en-US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1.15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r>
                        <a:rPr lang="en-US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1.6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r>
                        <a:rPr lang="en-US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753228"/>
                  </a:ext>
                </a:extLst>
              </a:tr>
              <a:tr h="8471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Threshold </a:t>
                      </a:r>
                      <a:r>
                        <a:rPr lang="en-US" sz="1800" dirty="0" err="1">
                          <a:effectLst/>
                        </a:rPr>
                        <a:t>rms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dp</a:t>
                      </a:r>
                      <a:r>
                        <a:rPr lang="ru-RU" sz="1800" dirty="0">
                          <a:effectLst/>
                        </a:rPr>
                        <a:t>/</a:t>
                      </a:r>
                      <a:r>
                        <a:rPr lang="en-US" sz="1800" dirty="0">
                          <a:effectLst/>
                        </a:rPr>
                        <a:t>p</a:t>
                      </a:r>
                      <a:r>
                        <a:rPr lang="ru-RU" sz="1800" baseline="-25000" dirty="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ru-RU" sz="1800" baseline="-25000" dirty="0">
                          <a:effectLst/>
                        </a:rPr>
                        <a:t>-</a:t>
                      </a:r>
                      <a:r>
                        <a:rPr lang="en-US" sz="1800" baseline="-25000" dirty="0" err="1">
                          <a:effectLst/>
                        </a:rPr>
                        <a:t>th</a:t>
                      </a:r>
                      <a:r>
                        <a:rPr lang="en-US" sz="1800" baseline="-2500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  </a:t>
                      </a:r>
                      <a:r>
                        <a:rPr lang="en-US" sz="1800" dirty="0">
                          <a:effectLst/>
                        </a:rPr>
                        <a:t>for bunch  at ion collisions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2,1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r>
                        <a:rPr lang="ru-RU" sz="1800" b="1" baseline="30000">
                          <a:solidFill>
                            <a:srgbClr val="002060"/>
                          </a:solidFill>
                          <a:effectLst/>
                        </a:rPr>
                        <a:t>-4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5,7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-4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6,5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-4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411180"/>
                  </a:ext>
                </a:extLst>
              </a:tr>
              <a:tr h="8471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Threshold </a:t>
                      </a:r>
                      <a:r>
                        <a:rPr lang="en-US" sz="1800" dirty="0" err="1">
                          <a:effectLst/>
                        </a:rPr>
                        <a:t>rms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dp</a:t>
                      </a:r>
                      <a:r>
                        <a:rPr lang="ru-RU" sz="1800" dirty="0">
                          <a:effectLst/>
                        </a:rPr>
                        <a:t>/</a:t>
                      </a:r>
                      <a:r>
                        <a:rPr lang="en-US" sz="1800" dirty="0">
                          <a:effectLst/>
                        </a:rPr>
                        <a:t>p</a:t>
                      </a:r>
                      <a:r>
                        <a:rPr lang="ru-RU" sz="1800" baseline="-25000" dirty="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ru-RU" sz="1800" baseline="-25000" dirty="0">
                          <a:effectLst/>
                        </a:rPr>
                        <a:t>-</a:t>
                      </a:r>
                      <a:r>
                        <a:rPr lang="en-US" sz="1800" baseline="-25000" dirty="0" err="1">
                          <a:effectLst/>
                        </a:rPr>
                        <a:t>th</a:t>
                      </a:r>
                      <a:r>
                        <a:rPr lang="en-US" sz="1800" baseline="-25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 for stored coasting beam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5.6∙10</a:t>
                      </a:r>
                      <a:r>
                        <a:rPr lang="ru-RU" sz="1800" b="1" baseline="30000">
                          <a:solidFill>
                            <a:srgbClr val="002060"/>
                          </a:solidFill>
                          <a:effectLst/>
                        </a:rPr>
                        <a:t>-5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1.5∙10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-4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1.7∙10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-4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012011"/>
                  </a:ext>
                </a:extLst>
              </a:tr>
              <a:tr h="423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Momentum spread</a:t>
                      </a:r>
                      <a:r>
                        <a:rPr lang="en-US" sz="1800" baseline="0" dirty="0">
                          <a:effectLst/>
                        </a:rPr>
                        <a:t> for </a:t>
                      </a:r>
                      <a:r>
                        <a:rPr lang="en-US" sz="1800" baseline="0" dirty="0" err="1">
                          <a:effectLst/>
                        </a:rPr>
                        <a:t>separatrix</a:t>
                      </a:r>
                      <a:r>
                        <a:rPr lang="en-US" sz="1800" baseline="0" dirty="0">
                          <a:effectLst/>
                        </a:rPr>
                        <a:t> of RF1 barrier</a:t>
                      </a:r>
                      <a:r>
                        <a:rPr lang="ru-RU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dp</a:t>
                      </a:r>
                      <a:r>
                        <a:rPr lang="ru-RU" sz="1800" dirty="0">
                          <a:effectLst/>
                        </a:rPr>
                        <a:t>/</a:t>
                      </a:r>
                      <a:r>
                        <a:rPr lang="en-US" sz="1800" dirty="0">
                          <a:effectLst/>
                        </a:rPr>
                        <a:t>p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r>
                        <a:rPr lang="en-US" sz="1800" baseline="-25000" dirty="0">
                          <a:effectLst/>
                        </a:rPr>
                        <a:t>h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7.3∙10</a:t>
                      </a:r>
                      <a:r>
                        <a:rPr lang="ru-RU" sz="1800" b="1" baseline="30000">
                          <a:solidFill>
                            <a:srgbClr val="002060"/>
                          </a:solidFill>
                          <a:effectLst/>
                        </a:rPr>
                        <a:t>-4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1.1∙10</a:t>
                      </a:r>
                      <a:r>
                        <a:rPr lang="ru-RU" sz="1800" b="1" baseline="30000">
                          <a:solidFill>
                            <a:srgbClr val="002060"/>
                          </a:solidFill>
                          <a:effectLst/>
                        </a:rPr>
                        <a:t>-3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1.82∙10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-3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186114"/>
                  </a:ext>
                </a:extLst>
              </a:tr>
              <a:tr h="423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Emittance</a:t>
                      </a:r>
                      <a:r>
                        <a:rPr lang="en-US" sz="1800" baseline="0" dirty="0">
                          <a:effectLst/>
                        </a:rPr>
                        <a:t> at ion collisions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en-US" sz="1800" dirty="0">
                          <a:effectLst/>
                        </a:rPr>
                        <a:t>eV</a:t>
                      </a:r>
                      <a:r>
                        <a:rPr lang="ru-RU" sz="1800" dirty="0">
                          <a:effectLst/>
                        </a:rPr>
                        <a:t>∙</a:t>
                      </a:r>
                      <a:r>
                        <a:rPr lang="en-US" sz="1800" dirty="0">
                          <a:effectLst/>
                        </a:rPr>
                        <a:t>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28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120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235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7481384"/>
                  </a:ext>
                </a:extLst>
              </a:tr>
              <a:tr h="423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 </a:t>
                      </a:r>
                      <a:r>
                        <a:rPr lang="en-US" sz="1800" dirty="0">
                          <a:effectLst/>
                        </a:rPr>
                        <a:t>Threshold emittance of stored  ion beam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en-US" sz="1800" dirty="0">
                          <a:effectLst/>
                        </a:rPr>
                        <a:t>eV</a:t>
                      </a:r>
                      <a:r>
                        <a:rPr lang="ru-RU" sz="1800" dirty="0">
                          <a:effectLst/>
                        </a:rPr>
                        <a:t>∙</a:t>
                      </a:r>
                      <a:r>
                        <a:rPr lang="en-US" sz="1800" dirty="0">
                          <a:effectLst/>
                        </a:rPr>
                        <a:t>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31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173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300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9915354"/>
                  </a:ext>
                </a:extLst>
              </a:tr>
              <a:tr h="423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Emittance of stored ion beam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en-US" sz="1800" dirty="0">
                          <a:effectLst/>
                        </a:rPr>
                        <a:t>eV</a:t>
                      </a:r>
                      <a:r>
                        <a:rPr lang="ru-RU" sz="1800" dirty="0">
                          <a:effectLst/>
                        </a:rPr>
                        <a:t>∙</a:t>
                      </a:r>
                      <a:r>
                        <a:rPr lang="en-US" sz="1800" dirty="0">
                          <a:effectLst/>
                        </a:rPr>
                        <a:t>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59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202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470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6975519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1A80D7-AB74-4BB9-AE81-44B1DF09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17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0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BBC1EE-F865-4E91-A8CC-3273EFDAE8CB}"/>
              </a:ext>
            </a:extLst>
          </p:cNvPr>
          <p:cNvSpPr/>
          <p:nvPr/>
        </p:nvSpPr>
        <p:spPr>
          <a:xfrm>
            <a:off x="3748454" y="134035"/>
            <a:ext cx="4416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Ion acceleration in RF1, RF2 and RF3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57DA5F22-D191-4727-BA34-BD91FC519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274139"/>
              </p:ext>
            </p:extLst>
          </p:nvPr>
        </p:nvGraphicFramePr>
        <p:xfrm>
          <a:off x="3187700" y="877888"/>
          <a:ext cx="6113463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4" name="Document" r:id="rId3" imgW="6201448" imgH="2372167" progId="Word.Document.12">
                  <p:embed/>
                </p:oleObj>
              </mc:Choice>
              <mc:Fallback>
                <p:oleObj name="Document" r:id="rId3" imgW="6201448" imgH="2372167" progId="Word.Document.12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57DA5F22-D191-4727-BA34-BD91FC519F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7700" y="877888"/>
                        <a:ext cx="6113463" cy="23463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24567A-61C1-4202-B786-1259F19805D2}"/>
              </a:ext>
            </a:extLst>
          </p:cNvPr>
          <p:cNvSpPr/>
          <p:nvPr/>
        </p:nvSpPr>
        <p:spPr>
          <a:xfrm>
            <a:off x="3748453" y="3242775"/>
            <a:ext cx="5049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Ion acceleration with RF1 at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=300 V: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/dt=f</a:t>
            </a:r>
            <a:r>
              <a:rPr lang="en-US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(E)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ZeU</a:t>
            </a:r>
            <a:r>
              <a:rPr lang="en-US" b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=60 MeV/u/sec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68821C-802E-41D4-A456-4D20FB5B94D4}"/>
              </a:ext>
            </a:extLst>
          </p:cNvPr>
          <p:cNvSpPr/>
          <p:nvPr/>
        </p:nvSpPr>
        <p:spPr>
          <a:xfrm>
            <a:off x="3183792" y="3889106"/>
            <a:ext cx="5872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Acceleration in RF2 and RF3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2.1 Ion acceleration defined by magnetic field rate: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4152EBC-5CF9-49CD-860E-168F57A41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009" y="433128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B270B84-90DB-4F67-8906-14C1D64F7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626023"/>
              </p:ext>
            </p:extLst>
          </p:nvPr>
        </p:nvGraphicFramePr>
        <p:xfrm>
          <a:off x="3183792" y="4608565"/>
          <a:ext cx="55530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" name="Equation" r:id="rId5" imgW="4051080" imgH="634680" progId="Equation.DSMT4">
                  <p:embed/>
                </p:oleObj>
              </mc:Choice>
              <mc:Fallback>
                <p:oleObj name="Equation" r:id="rId5" imgW="4051080" imgH="63468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5B270B84-90DB-4F67-8906-14C1D64F7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792" y="4608565"/>
                        <a:ext cx="555307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60E4EC-FAEC-47C7-9ADF-5FDC49E41101}"/>
              </a:ext>
            </a:extLst>
          </p:cNvPr>
          <p:cNvSpPr/>
          <p:nvPr/>
        </p:nvSpPr>
        <p:spPr>
          <a:xfrm>
            <a:off x="2856033" y="5465816"/>
            <a:ext cx="6201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2.2 Ion acceleration defined by frequency variations of RF 2,3 cavities: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6FDF834-3C56-4232-A702-073D995A5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1" y="613439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F69823C-6335-42DA-87C9-5B3378F79E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49428"/>
              </p:ext>
            </p:extLst>
          </p:nvPr>
        </p:nvGraphicFramePr>
        <p:xfrm>
          <a:off x="3994150" y="6184900"/>
          <a:ext cx="38131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" name="Equation" r:id="rId7" imgW="2361960" imgH="507960" progId="Equation.DSMT4">
                  <p:embed/>
                </p:oleObj>
              </mc:Choice>
              <mc:Fallback>
                <p:oleObj name="Equation" r:id="rId7" imgW="2361960" imgH="50796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0F69823C-6335-42DA-87C9-5B3378F79E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6184900"/>
                        <a:ext cx="3813175" cy="811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5A233D6B-1409-4437-B53B-7A0C04EE4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832" y="68556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17C6E9E7-FA53-4BD9-8092-FDD5A3318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741098"/>
              </p:ext>
            </p:extLst>
          </p:nvPr>
        </p:nvGraphicFramePr>
        <p:xfrm>
          <a:off x="2925763" y="7040563"/>
          <a:ext cx="64135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" name="Equation" r:id="rId9" imgW="4038480" imgH="507960" progId="Equation.DSMT4">
                  <p:embed/>
                </p:oleObj>
              </mc:Choice>
              <mc:Fallback>
                <p:oleObj name="Equation" r:id="rId9" imgW="4038480" imgH="50796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17C6E9E7-FA53-4BD9-8092-FDD5A3318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7040563"/>
                        <a:ext cx="6413500" cy="803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404CA0AD-CDF5-44D3-ACE2-3C189E148E34}"/>
                  </a:ext>
                </a:extLst>
              </p:cNvPr>
              <p:cNvSpPr/>
              <p:nvPr/>
            </p:nvSpPr>
            <p:spPr>
              <a:xfrm>
                <a:off x="3432780" y="7968511"/>
                <a:ext cx="3086229" cy="721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𝒅𝑬</m:t>
                          </m:r>
                        </m:num>
                        <m:den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ru-RU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f>
                            <m:fPr>
                              <m:type m:val="lin"/>
                              <m:ctrlP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d>
                            <m:dPr>
                              <m:endChr m:val=""/>
                              <m:ctrlP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f>
                                <m:fPr>
                                  <m:type m:val="lin"/>
                                  <m:ctrlPr>
                                    <a:rPr lang="ru-RU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p>
                                      <m:r>
                                        <a:rPr lang="ru-RU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  <m:r>
                        <a:rPr lang="ru-RU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250</m:t>
                          </m:r>
                        </m:num>
                        <m:den>
                          <m:r>
                            <a:rPr lang="ru-RU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404CA0AD-CDF5-44D3-ACE2-3C189E148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780" y="7968511"/>
                <a:ext cx="3086229" cy="7213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A353C6-34DB-4732-BC7E-53014B9B09D4}"/>
              </a:ext>
            </a:extLst>
          </p:cNvPr>
          <p:cNvSpPr/>
          <p:nvPr/>
        </p:nvSpPr>
        <p:spPr>
          <a:xfrm>
            <a:off x="6669670" y="8075585"/>
            <a:ext cx="2533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MeV/u sec for RF2/RF3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B05BE21-A992-4F63-B2E4-61BF86ED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18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53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A7CABB-8486-40D1-A28A-D9DAED7A3AF4}"/>
              </a:ext>
            </a:extLst>
          </p:cNvPr>
          <p:cNvSpPr/>
          <p:nvPr/>
        </p:nvSpPr>
        <p:spPr>
          <a:xfrm>
            <a:off x="3765879" y="46514"/>
            <a:ext cx="466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Bunching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beam by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RF2 (N.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Mitjanina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BINP)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34D574-219E-408B-888C-FD0528FFE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830" y="447700"/>
            <a:ext cx="5175953" cy="4096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48BA92-B750-4335-8823-7120C80F81E7}"/>
              </a:ext>
            </a:extLst>
          </p:cNvPr>
          <p:cNvSpPr/>
          <p:nvPr/>
        </p:nvSpPr>
        <p:spPr>
          <a:xfrm>
            <a:off x="4752308" y="4509728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RF2 bunching at 3 GeV/n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4ABFD4-FB55-40FD-B12B-C9A942180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645" y="5786225"/>
            <a:ext cx="4008048" cy="2739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93F7C9-ED3A-4312-B687-3EA11D9037AB}"/>
              </a:ext>
            </a:extLst>
          </p:cNvPr>
          <p:cNvSpPr/>
          <p:nvPr/>
        </p:nvSpPr>
        <p:spPr>
          <a:xfrm>
            <a:off x="2861787" y="8483273"/>
            <a:ext cx="646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momentum spread at adiabatic Rf2 bunching and cooling after 17,5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(without IBS) 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1E54CEF-DF5C-45B5-957F-C100E520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E336F41-3614-44F7-A611-C0F39B6B2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7B608B0-F79F-46EE-89C7-DDAA4467D67F}"/>
              </a:ext>
            </a:extLst>
          </p:cNvPr>
          <p:cNvGrpSpPr/>
          <p:nvPr/>
        </p:nvGrpSpPr>
        <p:grpSpPr>
          <a:xfrm>
            <a:off x="2645240" y="4831034"/>
            <a:ext cx="7519177" cy="757600"/>
            <a:chOff x="2656115" y="4821349"/>
            <a:chExt cx="6879760" cy="7576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66692EE-3BA5-4997-A156-77226ABD32F3}"/>
                </a:ext>
              </a:extLst>
            </p:cNvPr>
            <p:cNvSpPr/>
            <p:nvPr/>
          </p:nvSpPr>
          <p:spPr>
            <a:xfrm>
              <a:off x="2656115" y="4821349"/>
              <a:ext cx="68797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U0</a:t>
              </a:r>
              <a:r>
                <a:rPr lang="en-US" b="1" baseline="-250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Rf2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=1.5 kV, U</a:t>
              </a:r>
              <a:r>
                <a:rPr lang="en-US" b="1" baseline="-250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Rf2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=100 kV  at RF2 frequency variation </a:t>
              </a:r>
              <a:r>
                <a:rPr lang="ru-RU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half 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bends/s,     cooling time 30 s, for  initial </a:t>
              </a:r>
              <a:endParaRPr lang="ru-RU" dirty="0"/>
            </a:p>
          </p:txBody>
        </p:sp>
        <p:graphicFrame>
          <p:nvGraphicFramePr>
            <p:cNvPr id="9" name="Объект 8">
              <a:extLst>
                <a:ext uri="{FF2B5EF4-FFF2-40B4-BE49-F238E27FC236}">
                  <a16:creationId xmlns:a16="http://schemas.microsoft.com/office/drawing/2014/main" id="{E6C9427C-633A-4081-9966-5D8209A877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977523"/>
                </p:ext>
              </p:extLst>
            </p:nvPr>
          </p:nvGraphicFramePr>
          <p:xfrm>
            <a:off x="5526109" y="5135143"/>
            <a:ext cx="1104900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6" name="Equation" r:id="rId5" imgW="914400" imgH="253800" progId="Equation.DSMT4">
                    <p:embed/>
                  </p:oleObj>
                </mc:Choice>
                <mc:Fallback>
                  <p:oleObj name="Equation" r:id="rId5" imgW="914400" imgH="2538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6109" y="5135143"/>
                          <a:ext cx="1104900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16E29927-8E87-4EB0-91F1-35A4083499E6}"/>
                </a:ext>
              </a:extLst>
            </p:cNvPr>
            <p:cNvSpPr/>
            <p:nvPr/>
          </p:nvSpPr>
          <p:spPr>
            <a:xfrm>
              <a:off x="6637570" y="5107640"/>
              <a:ext cx="1043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maximal</a:t>
              </a:r>
              <a:endParaRPr lang="ru-RU" dirty="0"/>
            </a:p>
          </p:txBody>
        </p:sp>
        <p:graphicFrame>
          <p:nvGraphicFramePr>
            <p:cNvPr id="12" name="Объект 11">
              <a:extLst>
                <a:ext uri="{FF2B5EF4-FFF2-40B4-BE49-F238E27FC236}">
                  <a16:creationId xmlns:a16="http://schemas.microsoft.com/office/drawing/2014/main" id="{EC072C99-B1B5-47E3-9112-345C917307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3675725"/>
                </p:ext>
              </p:extLst>
            </p:nvPr>
          </p:nvGraphicFramePr>
          <p:xfrm>
            <a:off x="7679975" y="5156391"/>
            <a:ext cx="1276350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7" name="Equation" r:id="rId7" imgW="1028520" imgH="253800" progId="Equation.DSMT4">
                    <p:embed/>
                  </p:oleObj>
                </mc:Choice>
                <mc:Fallback>
                  <p:oleObj name="Equation" r:id="rId7" imgW="1028520" imgH="2538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9975" y="5156391"/>
                          <a:ext cx="1276350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9440392B-5AD6-4E13-9979-C8ACE3127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073" y="5209617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6A79852-73DC-4FA9-893E-2818AC987D73}"/>
              </a:ext>
            </a:extLst>
          </p:cNvPr>
          <p:cNvGrpSpPr/>
          <p:nvPr/>
        </p:nvGrpSpPr>
        <p:grpSpPr>
          <a:xfrm>
            <a:off x="2642992" y="5403968"/>
            <a:ext cx="6255966" cy="396260"/>
            <a:chOff x="2642992" y="5403968"/>
            <a:chExt cx="6255966" cy="39626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F1C35CA-BA78-47FF-A43B-D5A27DAEA298}"/>
                </a:ext>
              </a:extLst>
            </p:cNvPr>
            <p:cNvSpPr/>
            <p:nvPr/>
          </p:nvSpPr>
          <p:spPr>
            <a:xfrm>
              <a:off x="2642992" y="5403968"/>
              <a:ext cx="48421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at t=17,5 s and additional  cooling to</a:t>
              </a:r>
              <a:endParaRPr lang="ru-RU" dirty="0"/>
            </a:p>
          </p:txBody>
        </p:sp>
        <p:graphicFrame>
          <p:nvGraphicFramePr>
            <p:cNvPr id="15" name="Объект 14">
              <a:extLst>
                <a:ext uri="{FF2B5EF4-FFF2-40B4-BE49-F238E27FC236}">
                  <a16:creationId xmlns:a16="http://schemas.microsoft.com/office/drawing/2014/main" id="{35DE9632-376A-48F3-BF4F-9FFFA6D50CE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9062910"/>
                </p:ext>
              </p:extLst>
            </p:nvPr>
          </p:nvGraphicFramePr>
          <p:xfrm>
            <a:off x="6310160" y="5403968"/>
            <a:ext cx="1347794" cy="380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8" name="Equation" r:id="rId9" imgW="914400" imgH="253800" progId="Equation.DSMT4">
                    <p:embed/>
                  </p:oleObj>
                </mc:Choice>
                <mc:Fallback>
                  <p:oleObj name="Equation" r:id="rId9" imgW="914400" imgH="2538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0160" y="5403968"/>
                          <a:ext cx="1347794" cy="38014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9D278F8-7036-4ECE-8D28-918F6074A6C1}"/>
                </a:ext>
              </a:extLst>
            </p:cNvPr>
            <p:cNvSpPr/>
            <p:nvPr/>
          </p:nvSpPr>
          <p:spPr>
            <a:xfrm>
              <a:off x="7149760" y="5430896"/>
              <a:ext cx="17491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during 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40s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76DB97A0-454D-4D08-8113-C04D0434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4060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19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9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64EBA0-AA6A-421C-AD95-E34BAD72727B}"/>
              </a:ext>
            </a:extLst>
          </p:cNvPr>
          <p:cNvSpPr/>
          <p:nvPr/>
        </p:nvSpPr>
        <p:spPr>
          <a:xfrm>
            <a:off x="4645409" y="56077"/>
            <a:ext cx="2901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Construction of RF stations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89803E-6ECB-43E8-AC09-D4FF56446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238" y="515228"/>
            <a:ext cx="3912127" cy="3912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B4E714-9030-4C9C-A911-989432816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212" y="515228"/>
            <a:ext cx="4025188" cy="4025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05D044-2F80-48C1-A1E5-8AAF8BA6D29F}"/>
              </a:ext>
            </a:extLst>
          </p:cNvPr>
          <p:cNvSpPr/>
          <p:nvPr/>
        </p:nvSpPr>
        <p:spPr>
          <a:xfrm>
            <a:off x="2227068" y="4414738"/>
            <a:ext cx="264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D model of RF1 station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DC0401-A81A-4336-954A-7598A09B5082}"/>
              </a:ext>
            </a:extLst>
          </p:cNvPr>
          <p:cNvSpPr/>
          <p:nvPr/>
        </p:nvSpPr>
        <p:spPr>
          <a:xfrm>
            <a:off x="7909893" y="4555556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3D model of RF2 station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31.jpg">
            <a:extLst>
              <a:ext uri="{FF2B5EF4-FFF2-40B4-BE49-F238E27FC236}">
                <a16:creationId xmlns:a16="http://schemas.microsoft.com/office/drawing/2014/main" id="{F91159EE-2007-48BA-A037-A3026D8A7F7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191" y="4784070"/>
            <a:ext cx="3660918" cy="3829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080778"/>
              </p:ext>
            </p:extLst>
          </p:nvPr>
        </p:nvGraphicFramePr>
        <p:xfrm>
          <a:off x="4760844" y="5542520"/>
          <a:ext cx="5838091" cy="3071103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385023">
                  <a:extLst>
                    <a:ext uri="{9D8B030D-6E8A-4147-A177-3AD203B41FA5}">
                      <a16:colId xmlns:a16="http://schemas.microsoft.com/office/drawing/2014/main" val="1580209313"/>
                    </a:ext>
                  </a:extLst>
                </a:gridCol>
                <a:gridCol w="1552730">
                  <a:extLst>
                    <a:ext uri="{9D8B030D-6E8A-4147-A177-3AD203B41FA5}">
                      <a16:colId xmlns:a16="http://schemas.microsoft.com/office/drawing/2014/main" val="4089236635"/>
                    </a:ext>
                  </a:extLst>
                </a:gridCol>
                <a:gridCol w="1900338">
                  <a:extLst>
                    <a:ext uri="{9D8B030D-6E8A-4147-A177-3AD203B41FA5}">
                      <a16:colId xmlns:a16="http://schemas.microsoft.com/office/drawing/2014/main" val="1742278402"/>
                    </a:ext>
                  </a:extLst>
                </a:gridCol>
              </a:tblGrid>
              <a:tr h="279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RF2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RF3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557734"/>
                  </a:ext>
                </a:extLst>
              </a:tr>
              <a:tr h="279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harmonic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66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5905901"/>
                  </a:ext>
                </a:extLst>
              </a:tr>
              <a:tr h="279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Frequency, MHz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11.484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12.914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34.452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38.742 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9432029"/>
                  </a:ext>
                </a:extLst>
              </a:tr>
              <a:tr h="279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Rsh,Ohms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r>
                        <a:rPr lang="he-IL" sz="1600" dirty="0">
                          <a:solidFill>
                            <a:srgbClr val="002060"/>
                          </a:solidFill>
                          <a:effectLst/>
                        </a:rPr>
                        <a:t>ּ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1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r>
                        <a:rPr lang="ru-RU" sz="1600" baseline="300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.68</a:t>
                      </a:r>
                      <a:r>
                        <a:rPr lang="he-IL" sz="1600" dirty="0">
                          <a:solidFill>
                            <a:srgbClr val="002060"/>
                          </a:solidFill>
                          <a:effectLst/>
                        </a:rPr>
                        <a:t> ּ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r>
                        <a:rPr lang="he-IL" sz="1600" dirty="0">
                          <a:solidFill>
                            <a:srgbClr val="002060"/>
                          </a:solidFill>
                          <a:effectLst/>
                        </a:rPr>
                        <a:t>ּ</a:t>
                      </a:r>
                      <a:r>
                        <a:rPr lang="he-IL" sz="1600" baseline="3000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0012901"/>
                  </a:ext>
                </a:extLst>
              </a:tr>
              <a:tr h="279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Q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3900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6700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0514662"/>
                  </a:ext>
                </a:extLst>
              </a:tr>
              <a:tr h="8375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Rate of  cavity frequency variation, kHz/s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14.7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25.7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6190880"/>
                  </a:ext>
                </a:extLst>
              </a:tr>
              <a:tr h="279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RF voltage, kV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125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9055528"/>
                  </a:ext>
                </a:extLst>
              </a:tr>
              <a:tr h="558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Number of cavities per ring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7901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3282" y="8684709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3D model of RF3 station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43079" y="5029847"/>
            <a:ext cx="375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Parameters of RF2 and RF3 cavities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C50D65A9-3082-4605-837C-AD6D5C87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25264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2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66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A7CABB-8486-40D1-A28A-D9DAED7A3AF4}"/>
              </a:ext>
            </a:extLst>
          </p:cNvPr>
          <p:cNvSpPr/>
          <p:nvPr/>
        </p:nvSpPr>
        <p:spPr>
          <a:xfrm>
            <a:off x="3948623" y="46514"/>
            <a:ext cx="4294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ooling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IBS at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RF2 beam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bunching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93F7C9-ED3A-4312-B687-3EA11D9037AB}"/>
              </a:ext>
            </a:extLst>
          </p:cNvPr>
          <p:cNvSpPr/>
          <p:nvPr/>
        </p:nvSpPr>
        <p:spPr>
          <a:xfrm>
            <a:off x="3438939" y="7748673"/>
            <a:ext cx="433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bunch length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momentum spread  on time during 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RF2 bunching and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cooling (</a:t>
            </a:r>
            <a:r>
              <a:rPr lang="el-GR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=100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s) 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1E54CEF-DF5C-45B5-957F-C100E520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E336F41-3614-44F7-A611-C0F39B6B2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9440392B-5AD6-4E13-9979-C8ACE312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641" y="5096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Рисунок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06" y="695024"/>
            <a:ext cx="4641083" cy="2563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583583" y="340788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309257"/>
              </p:ext>
            </p:extLst>
          </p:nvPr>
        </p:nvGraphicFramePr>
        <p:xfrm>
          <a:off x="4967768" y="4120600"/>
          <a:ext cx="1799554" cy="628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4" imgW="1346040" imgH="469800" progId="Equation.DSMT4">
                  <p:embed/>
                </p:oleObj>
              </mc:Choice>
              <mc:Fallback>
                <p:oleObj name="Equation" r:id="rId4" imgW="1346040" imgH="469800" progId="Equation.DSMT4">
                  <p:embed/>
                  <p:pic>
                    <p:nvPicPr>
                      <p:cNvPr id="19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768" y="4120600"/>
                        <a:ext cx="1799554" cy="628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981658" y="3445743"/>
            <a:ext cx="5771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equilibrium momentum spread at cooling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after RF2 bunching at ion energy 3GeV/n.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6E4D16-5A67-46B0-858D-1C27AA4E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20</a:t>
            </a:fld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290" y="4973793"/>
            <a:ext cx="3759298" cy="2891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4452" y="5018373"/>
            <a:ext cx="4174592" cy="28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56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A7CABB-8486-40D1-A28A-D9DAED7A3AF4}"/>
              </a:ext>
            </a:extLst>
          </p:cNvPr>
          <p:cNvSpPr/>
          <p:nvPr/>
        </p:nvSpPr>
        <p:spPr>
          <a:xfrm>
            <a:off x="6005883" y="69420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RF3 Bunching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1E54CEF-DF5C-45B5-957F-C100E520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E336F41-3614-44F7-A611-C0F39B6B2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7B608B0-F79F-46EE-89C7-DDAA4467D67F}"/>
              </a:ext>
            </a:extLst>
          </p:cNvPr>
          <p:cNvGrpSpPr/>
          <p:nvPr/>
        </p:nvGrpSpPr>
        <p:grpSpPr>
          <a:xfrm>
            <a:off x="485137" y="4277760"/>
            <a:ext cx="6385726" cy="959970"/>
            <a:chOff x="683111" y="4066994"/>
            <a:chExt cx="7485118" cy="1511955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66692EE-3BA5-4997-A156-77226ABD32F3}"/>
                </a:ext>
              </a:extLst>
            </p:cNvPr>
            <p:cNvSpPr/>
            <p:nvPr/>
          </p:nvSpPr>
          <p:spPr>
            <a:xfrm>
              <a:off x="683111" y="4066994"/>
              <a:ext cx="6879760" cy="1454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E= 3GeV/n, U</a:t>
              </a:r>
              <a:r>
                <a:rPr lang="en-US" b="1" baseline="-250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Rf2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=100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kV,   U</a:t>
              </a:r>
              <a:r>
                <a:rPr lang="en-US" sz="1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Rf30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=21.8 kV, U</a:t>
              </a:r>
              <a:r>
                <a:rPr lang="en-US" sz="1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Rf3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=800 kV at RF3 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frequency variation </a:t>
              </a:r>
              <a:r>
                <a:rPr lang="ru-RU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half 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bends/s,     cooling time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100 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s, for  initial </a:t>
              </a:r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16E29927-8E87-4EB0-91F1-35A4083499E6}"/>
                </a:ext>
              </a:extLst>
            </p:cNvPr>
            <p:cNvSpPr/>
            <p:nvPr/>
          </p:nvSpPr>
          <p:spPr>
            <a:xfrm>
              <a:off x="2603434" y="4470951"/>
              <a:ext cx="5564795" cy="646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endParaRPr>
            </a:p>
            <a:p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rms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 bunch length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=1.7 m after R2 bunching</a:t>
              </a:r>
              <a:endParaRPr lang="ru-RU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9440392B-5AD6-4E13-9979-C8ACE3127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073" y="5209617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F1C35CA-BA78-47FF-A43B-D5A27DAEA298}"/>
              </a:ext>
            </a:extLst>
          </p:cNvPr>
          <p:cNvSpPr/>
          <p:nvPr/>
        </p:nvSpPr>
        <p:spPr>
          <a:xfrm>
            <a:off x="2642992" y="5403968"/>
            <a:ext cx="4842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76DB97A0-454D-4D08-8113-C04D0434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4060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21</a:t>
            </a:fld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4" y="176678"/>
            <a:ext cx="5857584" cy="4146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6903603" y="7261161"/>
            <a:ext cx="5151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bunch length  and momentum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spread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on time at cooling time of 100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99419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ratio of number of  ions captured in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side parasitic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separatrix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to number of ions captured in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central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separatrix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on 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rms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bunch length at adiabatic increase of RF3 voltage.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485" y="498448"/>
            <a:ext cx="4001664" cy="30029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603" y="3803035"/>
            <a:ext cx="4483747" cy="31921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280" y="5156134"/>
            <a:ext cx="3577570" cy="288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9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A7CABB-8486-40D1-A28A-D9DAED7A3AF4}"/>
              </a:ext>
            </a:extLst>
          </p:cNvPr>
          <p:cNvSpPr/>
          <p:nvPr/>
        </p:nvSpPr>
        <p:spPr>
          <a:xfrm>
            <a:off x="6005883" y="69420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RF3 Bunching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1E54CEF-DF5C-45B5-957F-C100E520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E336F41-3614-44F7-A611-C0F39B6B2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7B608B0-F79F-46EE-89C7-DDAA4467D67F}"/>
              </a:ext>
            </a:extLst>
          </p:cNvPr>
          <p:cNvGrpSpPr/>
          <p:nvPr/>
        </p:nvGrpSpPr>
        <p:grpSpPr>
          <a:xfrm>
            <a:off x="356418" y="5482508"/>
            <a:ext cx="6385725" cy="959970"/>
            <a:chOff x="683111" y="4066994"/>
            <a:chExt cx="7485116" cy="1511955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66692EE-3BA5-4997-A156-77226ABD32F3}"/>
                </a:ext>
              </a:extLst>
            </p:cNvPr>
            <p:cNvSpPr/>
            <p:nvPr/>
          </p:nvSpPr>
          <p:spPr>
            <a:xfrm>
              <a:off x="683111" y="4066994"/>
              <a:ext cx="6879760" cy="1454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E= 3GeV/n, U</a:t>
              </a:r>
              <a:r>
                <a:rPr lang="en-US" b="1" baseline="-250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Rf2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=100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kV,   U</a:t>
              </a:r>
              <a:r>
                <a:rPr lang="en-US" sz="1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Rf30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=21.8 kV, U</a:t>
              </a:r>
              <a:r>
                <a:rPr lang="en-US" sz="1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Rf3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=800 kV at RF3 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frequency variation </a:t>
              </a:r>
              <a:r>
                <a:rPr lang="ru-RU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half 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bends/s,     cooling time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100 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s, for  initial </a:t>
              </a:r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16E29927-8E87-4EB0-91F1-35A4083499E6}"/>
                </a:ext>
              </a:extLst>
            </p:cNvPr>
            <p:cNvSpPr/>
            <p:nvPr/>
          </p:nvSpPr>
          <p:spPr>
            <a:xfrm>
              <a:off x="2603434" y="4470951"/>
              <a:ext cx="5564793" cy="1017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endParaRPr>
            </a:p>
            <a:p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rms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 bunch length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=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1.2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m after R2 bunching</a:t>
              </a:r>
              <a:endParaRPr lang="ru-RU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9440392B-5AD6-4E13-9979-C8ACE3127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073" y="5209617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F1C35CA-BA78-47FF-A43B-D5A27DAEA298}"/>
              </a:ext>
            </a:extLst>
          </p:cNvPr>
          <p:cNvSpPr/>
          <p:nvPr/>
        </p:nvSpPr>
        <p:spPr>
          <a:xfrm>
            <a:off x="2642992" y="5403968"/>
            <a:ext cx="4842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76DB97A0-454D-4D08-8113-C04D0434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4060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22</a:t>
            </a:fld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87485" y="7671034"/>
            <a:ext cx="5151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bunch length  and momentum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spread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on time at cooling time of 100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initial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rms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bunch length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=1.2 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18" y="858029"/>
            <a:ext cx="6357205" cy="45636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630" y="695232"/>
            <a:ext cx="4636709" cy="35738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485" y="4388602"/>
            <a:ext cx="4793698" cy="311343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78999" y="70403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Project bunch parameters at  energy 3GeV for collision regime </a:t>
            </a:r>
          </a:p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/p=1.15</a:t>
            </a:r>
            <a:r>
              <a:rPr lang="he-IL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ּ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-3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=0.6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59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A7CABB-8486-40D1-A28A-D9DAED7A3AF4}"/>
              </a:ext>
            </a:extLst>
          </p:cNvPr>
          <p:cNvSpPr/>
          <p:nvPr/>
        </p:nvSpPr>
        <p:spPr>
          <a:xfrm>
            <a:off x="2637552" y="3445743"/>
            <a:ext cx="6400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THANKS FOR YOU ATTENTION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1E54CEF-DF5C-45B5-957F-C100E520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E336F41-3614-44F7-A611-C0F39B6B2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9440392B-5AD6-4E13-9979-C8ACE312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641" y="5096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583583" y="340788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6E4D16-5A67-46B0-858D-1C27AA4E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23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1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NICA_header_bl-wh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"/>
            <a:ext cx="12192000" cy="12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284" y="251889"/>
            <a:ext cx="10972800" cy="67098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733" b="1" dirty="0">
                <a:latin typeface="Arial" pitchFamily="34" charset="0"/>
                <a:cs typeface="Arial" pitchFamily="34" charset="0"/>
              </a:rPr>
              <a:t>NICA collider parameters</a:t>
            </a:r>
            <a:endParaRPr lang="ru-RU" sz="3733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96" name="Group 7"/>
          <p:cNvGrpSpPr>
            <a:grpSpLocks/>
          </p:cNvGrpSpPr>
          <p:nvPr/>
        </p:nvGrpSpPr>
        <p:grpSpPr bwMode="auto">
          <a:xfrm>
            <a:off x="46612" y="8365067"/>
            <a:ext cx="12145433" cy="662517"/>
            <a:chOff x="22" y="3952"/>
            <a:chExt cx="5738" cy="31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40" y="4110"/>
              <a:ext cx="4920" cy="1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8262" name="Picture 7" descr="NICA-Logo_4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" y="4015"/>
              <a:ext cx="37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3" name="Picture 4" descr="JIN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" y="3952"/>
              <a:ext cx="33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766036"/>
              </p:ext>
            </p:extLst>
          </p:nvPr>
        </p:nvGraphicFramePr>
        <p:xfrm>
          <a:off x="270933" y="1433689"/>
          <a:ext cx="7266516" cy="7015438"/>
        </p:xfrm>
        <a:graphic>
          <a:graphicData uri="http://schemas.openxmlformats.org/drawingml/2006/table">
            <a:tbl>
              <a:tblPr/>
              <a:tblGrid>
                <a:gridCol w="3573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Ring circumference, m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503,04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Number of bunches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Rms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bunch length, m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0.6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Beta-function in the IP, m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0.35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Betatron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tunes,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Qx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Qy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9.44/9.44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Ring acceptance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40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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mm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mrad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Long. acceptance,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p/p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±0.010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Gamma-transition,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</a:t>
                      </a:r>
                      <a:r>
                        <a:rPr kumimoji="0" lang="en-US" sz="24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tr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7.0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Ion energy,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GeV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/u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1.0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3.0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4.5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Ion number per bunch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2∙10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2.4∙10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∙10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Rms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/p, 10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1.5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02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Rms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beam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emittance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h/v, 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unnormalized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), </a:t>
                      </a: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mm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mrad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1.1/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1.1/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0.8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1.1/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0.7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Luminosity, cm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0.66e25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1e27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1e27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IBS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growthe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time, sec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160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460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2000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3" name="Рисунок 12" descr="sigmap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8202" y="1379821"/>
            <a:ext cx="4421177" cy="3839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973369" y="5229611"/>
            <a:ext cx="42055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R.m.s</a:t>
            </a:r>
            <a:r>
              <a:rPr lang="en-US" sz="2400" b="1" dirty="0">
                <a:solidFill>
                  <a:srgbClr val="002060"/>
                </a:solidFill>
              </a:rPr>
              <a:t> momentum spread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at equilibrium between IBS and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electron or stochastic  cooling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403931-86F9-4E1E-9FAA-51C7E18D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744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3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ICA_header_bl-wh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"/>
            <a:ext cx="12192000" cy="12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19605"/>
          </a:xfrm>
        </p:spPr>
        <p:txBody>
          <a:bodyPr>
            <a:normAutofit/>
          </a:bodyPr>
          <a:lstStyle/>
          <a:p>
            <a:r>
              <a:rPr lang="en-US" sz="3733" b="1" dirty="0">
                <a:solidFill>
                  <a:srgbClr val="C00000"/>
                </a:solidFill>
              </a:rPr>
              <a:t>Beam preparation scheme</a:t>
            </a:r>
            <a:endParaRPr lang="ru-RU" sz="3733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317" y="1588692"/>
            <a:ext cx="7628527" cy="711293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Beam storage at the experiment energy</a:t>
            </a:r>
          </a:p>
          <a:p>
            <a:pPr marL="685783" indent="-685783">
              <a:buAutoNum type="arabicPeriod"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RF barrier bucket system (RF1)</a:t>
            </a:r>
          </a:p>
          <a:p>
            <a:pPr marL="685783" indent="-685783">
              <a:lnSpc>
                <a:spcPct val="120000"/>
              </a:lnSpc>
              <a:buNone/>
            </a:pPr>
            <a:r>
              <a:rPr lang="en-US" sz="3200" dirty="0"/>
              <a:t>	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Allowing storage of the required beam intensity at  half ring circumference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Cring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/2, about 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injection pulses  to each ring every 8 sec. Total accumulation time ≤ 10 min. </a:t>
            </a:r>
          </a:p>
          <a:p>
            <a:pPr marL="685783" indent="-685783">
              <a:lnSpc>
                <a:spcPct val="120000"/>
              </a:lnSpc>
              <a:buNone/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RF1 can be used for acceleration ions  if injection energy is less then energy of experiment RF1 generates accelerating voltage  up to 300 V.</a:t>
            </a:r>
          </a:p>
          <a:p>
            <a:pPr marL="685783" indent="-685783">
              <a:buNone/>
            </a:pPr>
            <a:endParaRPr lang="en-US" sz="2667" dirty="0">
              <a:latin typeface="Arial" pitchFamily="34" charset="0"/>
              <a:cs typeface="Arial" pitchFamily="34" charset="0"/>
            </a:endParaRPr>
          </a:p>
          <a:p>
            <a:pPr marL="685783" indent="-685783">
              <a:buAutoNum type="arabicPlain" startAt="2"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narrow-band RF system (RF2)</a:t>
            </a:r>
          </a:p>
          <a:p>
            <a:pPr marL="685783" indent="-685783">
              <a:lnSpc>
                <a:spcPct val="100000"/>
              </a:lnSpc>
              <a:buNone/>
              <a:defRPr/>
            </a:pPr>
            <a:r>
              <a:rPr lang="en-US" sz="2667" dirty="0"/>
              <a:t>	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at 22  harmonics of revolution frequency;  it provides the beam bunching. </a:t>
            </a:r>
          </a:p>
          <a:p>
            <a:pPr marL="685783" indent="-685783">
              <a:lnSpc>
                <a:spcPct val="100000"/>
              </a:lnSpc>
              <a:buNone/>
              <a:defRPr/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RF2 can be used for acceleration  or deceleration of ions</a:t>
            </a:r>
          </a:p>
          <a:p>
            <a:pPr marL="685783" indent="-685783">
              <a:lnSpc>
                <a:spcPct val="120000"/>
              </a:lnSpc>
              <a:buAutoNum type="arabicPlain" startAt="3"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narrow-band RF system (RF3)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en-US" sz="2667" dirty="0"/>
              <a:t>	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at harmonics number 66, that provides the bunch length necessary for collision experiments. 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RF3 can be used for acceleration  or deceleration of ions</a:t>
            </a:r>
          </a:p>
          <a:p>
            <a:pPr marL="685783" indent="-685783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6612" y="8365075"/>
            <a:ext cx="12145433" cy="662517"/>
            <a:chOff x="22" y="3952"/>
            <a:chExt cx="5738" cy="31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40" y="4110"/>
              <a:ext cx="4920" cy="1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7" name="Picture 7" descr="NICA-Logo_4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" y="4015"/>
              <a:ext cx="37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JIN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" y="3952"/>
              <a:ext cx="33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43" y="1652679"/>
            <a:ext cx="3663046" cy="3603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741DB781-AEE8-4D04-B603-110D7356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23294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4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48062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NICA_header_bl-wh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"/>
            <a:ext cx="12192000" cy="12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609600" y="366186"/>
            <a:ext cx="10972800" cy="46143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Parameters of BB RF1 station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308142"/>
            <a:ext cx="10972800" cy="3661424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2667" b="1" dirty="0">
                <a:solidFill>
                  <a:srgbClr val="002060"/>
                </a:solidFill>
              </a:rPr>
              <a:t>Maximal voltage</a:t>
            </a:r>
            <a:r>
              <a:rPr lang="ru-RU" sz="2667" b="1" dirty="0">
                <a:solidFill>
                  <a:srgbClr val="002060"/>
                </a:solidFill>
              </a:rPr>
              <a:t> </a:t>
            </a:r>
            <a:r>
              <a:rPr lang="ru-RU" sz="2667" dirty="0"/>
              <a:t>– </a:t>
            </a:r>
            <a:r>
              <a:rPr lang="ru-RU" sz="3200" b="1" dirty="0">
                <a:solidFill>
                  <a:srgbClr val="C00000"/>
                </a:solidFill>
              </a:rPr>
              <a:t>5 </a:t>
            </a:r>
            <a:r>
              <a:rPr lang="en-US" sz="3200" b="1" dirty="0">
                <a:solidFill>
                  <a:srgbClr val="C00000"/>
                </a:solidFill>
              </a:rPr>
              <a:t>kV</a:t>
            </a:r>
            <a:endParaRPr lang="ru-RU" sz="3200" b="1" dirty="0">
              <a:solidFill>
                <a:srgbClr val="C00000"/>
              </a:solidFill>
            </a:endParaRPr>
          </a:p>
          <a:p>
            <a:pPr>
              <a:buFont typeface="Arial" charset="0"/>
              <a:buNone/>
            </a:pPr>
            <a:r>
              <a:rPr lang="en-US" sz="2667" b="1" dirty="0" smtClean="0">
                <a:solidFill>
                  <a:srgbClr val="002060"/>
                </a:solidFill>
              </a:rPr>
              <a:t> Two rectangular </a:t>
            </a:r>
            <a:r>
              <a:rPr lang="en-US" sz="2667" b="1" dirty="0">
                <a:solidFill>
                  <a:srgbClr val="002060"/>
                </a:solidFill>
              </a:rPr>
              <a:t>barriers with phase length-</a:t>
            </a:r>
            <a:r>
              <a:rPr lang="ru-RU" sz="2667" b="1" dirty="0">
                <a:solidFill>
                  <a:srgbClr val="002060"/>
                </a:solidFill>
              </a:rPr>
              <a:t> </a:t>
            </a:r>
            <a:r>
              <a:rPr lang="el-GR" sz="3200" b="1" dirty="0">
                <a:solidFill>
                  <a:srgbClr val="C00000"/>
                </a:solidFill>
              </a:rPr>
              <a:t>π</a:t>
            </a:r>
            <a:r>
              <a:rPr lang="ru-RU" sz="3200" b="1" dirty="0">
                <a:solidFill>
                  <a:srgbClr val="C00000"/>
                </a:solidFill>
              </a:rPr>
              <a:t>/6</a:t>
            </a:r>
          </a:p>
          <a:p>
            <a:pPr>
              <a:buNone/>
            </a:pPr>
            <a:r>
              <a:rPr lang="en-US" sz="2667" b="1" dirty="0">
                <a:solidFill>
                  <a:srgbClr val="002060"/>
                </a:solidFill>
              </a:rPr>
              <a:t>Stack phase zone</a:t>
            </a:r>
            <a:r>
              <a:rPr lang="ru-RU" sz="2667" dirty="0"/>
              <a:t>– </a:t>
            </a:r>
            <a:r>
              <a:rPr lang="el-GR" sz="3200" b="1" dirty="0">
                <a:solidFill>
                  <a:srgbClr val="C00000"/>
                </a:solidFill>
              </a:rPr>
              <a:t>π</a:t>
            </a:r>
            <a:r>
              <a:rPr lang="ru-RU" sz="3200" b="1" dirty="0">
                <a:solidFill>
                  <a:srgbClr val="C00000"/>
                </a:solidFill>
              </a:rPr>
              <a:t>  (</a:t>
            </a:r>
            <a:r>
              <a:rPr lang="en-US" sz="2667" b="1" dirty="0" err="1">
                <a:solidFill>
                  <a:srgbClr val="002060"/>
                </a:solidFill>
              </a:rPr>
              <a:t>Nuclotron</a:t>
            </a:r>
            <a:r>
              <a:rPr lang="en-US" sz="2667" b="1" dirty="0">
                <a:solidFill>
                  <a:srgbClr val="002060"/>
                </a:solidFill>
              </a:rPr>
              <a:t> perimeter</a:t>
            </a:r>
            <a:r>
              <a:rPr lang="ru-RU" sz="2667" dirty="0">
                <a:solidFill>
                  <a:srgbClr val="002060"/>
                </a:solidFill>
              </a:rPr>
              <a:t> </a:t>
            </a:r>
            <a:r>
              <a:rPr lang="ru-RU" sz="2667" b="1" dirty="0">
                <a:solidFill>
                  <a:srgbClr val="C00000"/>
                </a:solidFill>
              </a:rPr>
              <a:t>251.5 м</a:t>
            </a:r>
            <a:r>
              <a:rPr lang="ru-RU" sz="3200" b="1" dirty="0">
                <a:solidFill>
                  <a:srgbClr val="C00000"/>
                </a:solidFill>
              </a:rPr>
              <a:t>).</a:t>
            </a:r>
          </a:p>
          <a:p>
            <a:pPr>
              <a:buFont typeface="Arial" charset="0"/>
              <a:buNone/>
            </a:pPr>
            <a:r>
              <a:rPr lang="en-US" sz="2667" b="1" dirty="0">
                <a:solidFill>
                  <a:srgbClr val="002060"/>
                </a:solidFill>
              </a:rPr>
              <a:t>Kicker fronts</a:t>
            </a:r>
            <a:r>
              <a:rPr lang="ru-RU" sz="2667" b="1" dirty="0">
                <a:solidFill>
                  <a:srgbClr val="002060"/>
                </a:solidFill>
              </a:rPr>
              <a:t> –  2 </a:t>
            </a:r>
            <a:r>
              <a:rPr lang="en-US" sz="2667" b="1" dirty="0">
                <a:solidFill>
                  <a:srgbClr val="002060"/>
                </a:solidFill>
              </a:rPr>
              <a:t>x </a:t>
            </a:r>
            <a:r>
              <a:rPr lang="ru-RU" sz="2667" b="1" dirty="0">
                <a:solidFill>
                  <a:srgbClr val="002060"/>
                </a:solidFill>
              </a:rPr>
              <a:t>100 </a:t>
            </a:r>
            <a:r>
              <a:rPr lang="en-US" sz="2667" b="1" dirty="0">
                <a:solidFill>
                  <a:srgbClr val="002060"/>
                </a:solidFill>
              </a:rPr>
              <a:t>ns </a:t>
            </a:r>
            <a:r>
              <a:rPr lang="ru-RU" sz="2667" dirty="0"/>
              <a:t>= </a:t>
            </a:r>
            <a:r>
              <a:rPr lang="en-US" sz="3200" b="1" dirty="0">
                <a:solidFill>
                  <a:srgbClr val="C00000"/>
                </a:solidFill>
              </a:rPr>
              <a:t>0.27</a:t>
            </a:r>
            <a:r>
              <a:rPr lang="el-GR" sz="3200" b="1" dirty="0">
                <a:solidFill>
                  <a:srgbClr val="C00000"/>
                </a:solidFill>
              </a:rPr>
              <a:t>π</a:t>
            </a:r>
            <a:endParaRPr lang="en-US" sz="32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Kicker </a:t>
            </a:r>
            <a:r>
              <a:rPr lang="en-US" sz="2800" b="1" dirty="0" err="1">
                <a:solidFill>
                  <a:srgbClr val="002060"/>
                </a:solidFill>
              </a:rPr>
              <a:t>plato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00 ns=</a:t>
            </a:r>
            <a:r>
              <a:rPr lang="en-US" sz="2800" b="1" dirty="0" smtClean="0">
                <a:solidFill>
                  <a:srgbClr val="C00000"/>
                </a:solidFill>
              </a:rPr>
              <a:t>0.</a:t>
            </a:r>
            <a:r>
              <a:rPr lang="ru-RU" sz="2800" b="1" dirty="0" smtClean="0">
                <a:solidFill>
                  <a:srgbClr val="C00000"/>
                </a:solidFill>
              </a:rPr>
              <a:t>27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l-GR" sz="2800" b="1" dirty="0">
                <a:solidFill>
                  <a:srgbClr val="C00000"/>
                </a:solidFill>
              </a:rPr>
              <a:t>π</a:t>
            </a:r>
            <a:endParaRPr lang="en-US" sz="2800" b="1" dirty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en-US" sz="2667" b="1" dirty="0">
                <a:solidFill>
                  <a:srgbClr val="002060"/>
                </a:solidFill>
              </a:rPr>
              <a:t>Injection  zone</a:t>
            </a:r>
            <a:r>
              <a:rPr lang="ru-RU" sz="2667" b="1" dirty="0">
                <a:solidFill>
                  <a:srgbClr val="002060"/>
                </a:solidFill>
              </a:rPr>
              <a:t> = </a:t>
            </a:r>
            <a:r>
              <a:rPr lang="en-US" sz="2667" b="1" dirty="0">
                <a:solidFill>
                  <a:srgbClr val="002060"/>
                </a:solidFill>
              </a:rPr>
              <a:t>kicker frons + kicker </a:t>
            </a:r>
            <a:r>
              <a:rPr lang="en-US" sz="2667" b="1" dirty="0" err="1" smtClean="0">
                <a:solidFill>
                  <a:srgbClr val="002060"/>
                </a:solidFill>
              </a:rPr>
              <a:t>plato</a:t>
            </a:r>
            <a:r>
              <a:rPr lang="en-US" sz="2667" b="1" dirty="0" smtClean="0">
                <a:solidFill>
                  <a:srgbClr val="002060"/>
                </a:solidFill>
              </a:rPr>
              <a:t>=</a:t>
            </a:r>
            <a:r>
              <a:rPr lang="en-US" sz="2400" b="1" dirty="0" smtClean="0">
                <a:solidFill>
                  <a:srgbClr val="C00000"/>
                </a:solidFill>
              </a:rPr>
              <a:t>0.</a:t>
            </a:r>
            <a:r>
              <a:rPr lang="ru-RU" sz="2400" b="1" dirty="0" smtClean="0">
                <a:solidFill>
                  <a:srgbClr val="C00000"/>
                </a:solidFill>
              </a:rPr>
              <a:t>54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l-GR" sz="2400" b="1" dirty="0">
                <a:solidFill>
                  <a:srgbClr val="C00000"/>
                </a:solidFill>
              </a:rPr>
              <a:t>π</a:t>
            </a:r>
            <a:r>
              <a:rPr lang="en-US" sz="2400" b="1" dirty="0" smtClean="0">
                <a:solidFill>
                  <a:srgbClr val="C00000"/>
                </a:solidFill>
              </a:rPr>
              <a:t>=1</a:t>
            </a:r>
            <a:r>
              <a:rPr lang="ru-RU" sz="2400" b="1" dirty="0" smtClean="0">
                <a:solidFill>
                  <a:srgbClr val="C00000"/>
                </a:solidFill>
              </a:rPr>
              <a:t>35.8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m</a:t>
            </a:r>
            <a:endParaRPr lang="ru-RU" sz="3200" b="1" dirty="0">
              <a:solidFill>
                <a:srgbClr val="C00000"/>
              </a:solidFill>
            </a:endParaRPr>
          </a:p>
          <a:p>
            <a:pPr>
              <a:buFont typeface="Arial" charset="0"/>
              <a:buNone/>
            </a:pPr>
            <a:endParaRPr lang="ru-RU" sz="2667" dirty="0"/>
          </a:p>
        </p:txBody>
      </p:sp>
      <p:grpSp>
        <p:nvGrpSpPr>
          <p:cNvPr id="5" name="Полотно 453"/>
          <p:cNvGrpSpPr/>
          <p:nvPr/>
        </p:nvGrpSpPr>
        <p:grpSpPr>
          <a:xfrm>
            <a:off x="198783" y="4680779"/>
            <a:ext cx="5486400" cy="3479800"/>
            <a:chOff x="0" y="0"/>
            <a:chExt cx="5486400" cy="34798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5486400" cy="3479800"/>
            </a:xfrm>
            <a:prstGeom prst="rect">
              <a:avLst/>
            </a:prstGeom>
            <a:ln>
              <a:noFill/>
            </a:ln>
          </p:spPr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561975" y="656835"/>
              <a:ext cx="4533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513375" y="1817665"/>
              <a:ext cx="4533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13375" y="3017815"/>
              <a:ext cx="4533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828800" y="656575"/>
              <a:ext cx="0" cy="2600975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066075" y="656587"/>
              <a:ext cx="0" cy="2600325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209075" y="656558"/>
              <a:ext cx="0" cy="2600325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94350" y="656587"/>
              <a:ext cx="0" cy="2600325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оле 426"/>
            <p:cNvSpPr txBox="1"/>
            <p:nvPr/>
          </p:nvSpPr>
          <p:spPr>
            <a:xfrm>
              <a:off x="1685926" y="171450"/>
              <a:ext cx="304800" cy="3427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е 388"/>
            <p:cNvSpPr txBox="1"/>
            <p:nvPr/>
          </p:nvSpPr>
          <p:spPr>
            <a:xfrm>
              <a:off x="399075" y="171920"/>
              <a:ext cx="553425" cy="3422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-π/2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Поле 388"/>
            <p:cNvSpPr txBox="1"/>
            <p:nvPr/>
          </p:nvSpPr>
          <p:spPr>
            <a:xfrm>
              <a:off x="2846999" y="159628"/>
              <a:ext cx="524851" cy="3544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π/2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Поле 388"/>
            <p:cNvSpPr txBox="1"/>
            <p:nvPr/>
          </p:nvSpPr>
          <p:spPr>
            <a:xfrm>
              <a:off x="3970949" y="152819"/>
              <a:ext cx="629626" cy="3422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π+Δ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94350" y="419100"/>
              <a:ext cx="134325" cy="23760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932090" y="656734"/>
              <a:ext cx="133985" cy="23749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781050" y="580907"/>
              <a:ext cx="2219325" cy="171450"/>
            </a:xfrm>
            <a:prstGeom prst="roundRect">
              <a:avLst/>
            </a:prstGeom>
            <a:solidFill>
              <a:schemeClr val="accent6">
                <a:lumMod val="7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64564" y="419038"/>
              <a:ext cx="133985" cy="23685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418965" y="665432"/>
              <a:ext cx="133985" cy="23685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864564" y="580789"/>
              <a:ext cx="621711" cy="170422"/>
            </a:xfrm>
            <a:prstGeom prst="roundRect">
              <a:avLst/>
            </a:prstGeom>
            <a:solidFill>
              <a:schemeClr val="accent6">
                <a:lumMod val="7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Стрелка влево 23"/>
            <p:cNvSpPr/>
            <p:nvPr/>
          </p:nvSpPr>
          <p:spPr>
            <a:xfrm flipV="1">
              <a:off x="4065224" y="815095"/>
              <a:ext cx="278176" cy="105883"/>
            </a:xfrm>
            <a:prstGeom prst="leftArrow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5" name="Стрелка влево 24"/>
            <p:cNvSpPr/>
            <p:nvPr/>
          </p:nvSpPr>
          <p:spPr>
            <a:xfrm flipV="1">
              <a:off x="2653960" y="767173"/>
              <a:ext cx="278130" cy="105410"/>
            </a:xfrm>
            <a:prstGeom prst="left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600326" y="1817123"/>
              <a:ext cx="77424" cy="23611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94350" y="1579949"/>
              <a:ext cx="133985" cy="23749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677750" y="1579389"/>
              <a:ext cx="53340" cy="23748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932090" y="1817375"/>
              <a:ext cx="133985" cy="23622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653960" y="1731354"/>
              <a:ext cx="346416" cy="192391"/>
            </a:xfrm>
            <a:prstGeom prst="roundRect">
              <a:avLst/>
            </a:prstGeom>
            <a:solidFill>
              <a:schemeClr val="accent6">
                <a:lumMod val="7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781050" y="1752035"/>
              <a:ext cx="1819276" cy="170815"/>
            </a:xfrm>
            <a:prstGeom prst="roundRect">
              <a:avLst/>
            </a:prstGeom>
            <a:solidFill>
              <a:schemeClr val="accent6">
                <a:lumMod val="7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600326" y="494980"/>
              <a:ext cx="0" cy="1342463"/>
            </a:xfrm>
            <a:prstGeom prst="line">
              <a:avLst/>
            </a:prstGeom>
            <a:ln>
              <a:solidFill>
                <a:schemeClr val="tx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694690" y="2779879"/>
              <a:ext cx="133985" cy="23749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932090" y="3019575"/>
              <a:ext cx="133985" cy="23749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781050" y="2932725"/>
              <a:ext cx="2219325" cy="170815"/>
            </a:xfrm>
            <a:prstGeom prst="roundRect">
              <a:avLst/>
            </a:prstGeom>
            <a:solidFill>
              <a:schemeClr val="accent6">
                <a:lumMod val="7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Стрелка вправо 35"/>
            <p:cNvSpPr/>
            <p:nvPr/>
          </p:nvSpPr>
          <p:spPr>
            <a:xfrm>
              <a:off x="2419349" y="1579101"/>
              <a:ext cx="234611" cy="100788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7" name="Стрелка вправо 36"/>
            <p:cNvSpPr/>
            <p:nvPr/>
          </p:nvSpPr>
          <p:spPr>
            <a:xfrm>
              <a:off x="2352675" y="1972175"/>
              <a:ext cx="219075" cy="108788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Стрелка влево 37"/>
            <p:cNvSpPr/>
            <p:nvPr/>
          </p:nvSpPr>
          <p:spPr>
            <a:xfrm>
              <a:off x="2731090" y="1578549"/>
              <a:ext cx="201000" cy="101636"/>
            </a:xfrm>
            <a:prstGeom prst="leftArrow">
              <a:avLst/>
            </a:prstGeom>
            <a:solidFill>
              <a:schemeClr val="tx1">
                <a:lumMod val="75000"/>
                <a:lumOff val="25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9" name="Стрелка влево 38"/>
            <p:cNvSpPr/>
            <p:nvPr/>
          </p:nvSpPr>
          <p:spPr>
            <a:xfrm>
              <a:off x="2677750" y="1979047"/>
              <a:ext cx="200660" cy="101600"/>
            </a:xfrm>
            <a:prstGeom prst="leftArrow">
              <a:avLst/>
            </a:prstGeom>
            <a:solidFill>
              <a:schemeClr val="tx1">
                <a:lumMod val="75000"/>
                <a:lumOff val="25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93133" y="8332499"/>
            <a:ext cx="486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Barrier operation during one injection cycle </a:t>
            </a:r>
            <a:endParaRPr lang="ru-RU" sz="2000" dirty="0"/>
          </a:p>
        </p:txBody>
      </p:sp>
      <p:grpSp>
        <p:nvGrpSpPr>
          <p:cNvPr id="41" name="Полотно 477"/>
          <p:cNvGrpSpPr/>
          <p:nvPr/>
        </p:nvGrpSpPr>
        <p:grpSpPr>
          <a:xfrm>
            <a:off x="5798506" y="4969566"/>
            <a:ext cx="5486400" cy="2546350"/>
            <a:chOff x="0" y="0"/>
            <a:chExt cx="5486400" cy="254635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0" y="0"/>
              <a:ext cx="5486400" cy="2546350"/>
            </a:xfrm>
            <a:prstGeom prst="rect">
              <a:avLst/>
            </a:prstGeom>
            <a:ln>
              <a:noFill/>
            </a:ln>
          </p:spPr>
        </p:sp>
        <p:sp>
          <p:nvSpPr>
            <p:cNvPr id="43" name="Овал 42"/>
            <p:cNvSpPr/>
            <p:nvPr/>
          </p:nvSpPr>
          <p:spPr>
            <a:xfrm>
              <a:off x="725390" y="955268"/>
              <a:ext cx="1180036" cy="11289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508214" y="796907"/>
              <a:ext cx="2467348" cy="12975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 rot="885548">
              <a:off x="3039486" y="1951401"/>
              <a:ext cx="163468" cy="86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 rot="20358083">
              <a:off x="2989608" y="849545"/>
              <a:ext cx="163195" cy="86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1772608" y="1062543"/>
              <a:ext cx="991025" cy="812233"/>
            </a:xfrm>
            <a:custGeom>
              <a:avLst/>
              <a:gdLst>
                <a:gd name="connsiteX0" fmla="*/ 0 w 955267"/>
                <a:gd name="connsiteY0" fmla="*/ 812233 h 812233"/>
                <a:gd name="connsiteX1" fmla="*/ 439321 w 955267"/>
                <a:gd name="connsiteY1" fmla="*/ 296286 h 812233"/>
                <a:gd name="connsiteX2" fmla="*/ 888859 w 955267"/>
                <a:gd name="connsiteY2" fmla="*/ 25542 h 812233"/>
                <a:gd name="connsiteX3" fmla="*/ 934834 w 955267"/>
                <a:gd name="connsiteY3" fmla="*/ 10217 h 812233"/>
                <a:gd name="connsiteX4" fmla="*/ 955267 w 955267"/>
                <a:gd name="connsiteY4" fmla="*/ 0 h 81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267" h="812233">
                  <a:moveTo>
                    <a:pt x="0" y="812233"/>
                  </a:moveTo>
                  <a:cubicBezTo>
                    <a:pt x="145589" y="619817"/>
                    <a:pt x="291178" y="427401"/>
                    <a:pt x="439321" y="296286"/>
                  </a:cubicBezTo>
                  <a:cubicBezTo>
                    <a:pt x="587464" y="165171"/>
                    <a:pt x="806274" y="73220"/>
                    <a:pt x="888859" y="25542"/>
                  </a:cubicBezTo>
                  <a:cubicBezTo>
                    <a:pt x="971444" y="-22136"/>
                    <a:pt x="923766" y="14474"/>
                    <a:pt x="934834" y="10217"/>
                  </a:cubicBezTo>
                  <a:cubicBezTo>
                    <a:pt x="945902" y="5960"/>
                    <a:pt x="950584" y="2980"/>
                    <a:pt x="955267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1936076" y="1634026"/>
              <a:ext cx="757934" cy="157645"/>
            </a:xfrm>
            <a:custGeom>
              <a:avLst/>
              <a:gdLst>
                <a:gd name="connsiteX0" fmla="*/ 0 w 757934"/>
                <a:gd name="connsiteY0" fmla="*/ 36415 h 157645"/>
                <a:gd name="connsiteX1" fmla="*/ 224769 w 757934"/>
                <a:gd name="connsiteY1" fmla="*/ 5764 h 157645"/>
                <a:gd name="connsiteX2" fmla="*/ 684523 w 757934"/>
                <a:gd name="connsiteY2" fmla="*/ 138582 h 157645"/>
                <a:gd name="connsiteX3" fmla="*/ 750932 w 757934"/>
                <a:gd name="connsiteY3" fmla="*/ 153907 h 15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934" h="157645">
                  <a:moveTo>
                    <a:pt x="0" y="36415"/>
                  </a:moveTo>
                  <a:cubicBezTo>
                    <a:pt x="55341" y="12575"/>
                    <a:pt x="110682" y="-11264"/>
                    <a:pt x="224769" y="5764"/>
                  </a:cubicBezTo>
                  <a:cubicBezTo>
                    <a:pt x="338856" y="22792"/>
                    <a:pt x="596829" y="113892"/>
                    <a:pt x="684523" y="138582"/>
                  </a:cubicBezTo>
                  <a:cubicBezTo>
                    <a:pt x="772217" y="163272"/>
                    <a:pt x="761574" y="158589"/>
                    <a:pt x="750932" y="15390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2211929" y="1695982"/>
              <a:ext cx="296285" cy="956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flipV="1">
              <a:off x="2119978" y="1180036"/>
              <a:ext cx="219660" cy="178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оле 52"/>
            <p:cNvSpPr txBox="1"/>
            <p:nvPr/>
          </p:nvSpPr>
          <p:spPr>
            <a:xfrm>
              <a:off x="2763633" y="469971"/>
              <a:ext cx="540833" cy="28607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solidFill>
                    <a:srgbClr val="365F9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Rf1</a:t>
              </a:r>
              <a:r>
                <a:rPr lang="ru-RU" sz="1200" b="1" baseline="-25000">
                  <a:solidFill>
                    <a:srgbClr val="365F9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Поле 24"/>
            <p:cNvSpPr txBox="1"/>
            <p:nvPr/>
          </p:nvSpPr>
          <p:spPr>
            <a:xfrm>
              <a:off x="2856791" y="2136509"/>
              <a:ext cx="662883" cy="32062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Rf1</a:t>
              </a:r>
              <a:r>
                <a:rPr lang="ru-RU" sz="1200" b="1" baseline="-250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3162800" y="1445672"/>
              <a:ext cx="550992" cy="4880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 flipV="1">
              <a:off x="3087052" y="961960"/>
              <a:ext cx="611418" cy="4837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Полилиния 54"/>
            <p:cNvSpPr/>
            <p:nvPr/>
          </p:nvSpPr>
          <p:spPr>
            <a:xfrm>
              <a:off x="3407290" y="1434799"/>
              <a:ext cx="112383" cy="199227"/>
            </a:xfrm>
            <a:custGeom>
              <a:avLst/>
              <a:gdLst>
                <a:gd name="connsiteX0" fmla="*/ 75109 w 89479"/>
                <a:gd name="connsiteY0" fmla="*/ 373317 h 373317"/>
                <a:gd name="connsiteX1" fmla="*/ 18917 w 89479"/>
                <a:gd name="connsiteY1" fmla="*/ 291583 h 373317"/>
                <a:gd name="connsiteX2" fmla="*/ 3592 w 89479"/>
                <a:gd name="connsiteY2" fmla="*/ 179198 h 373317"/>
                <a:gd name="connsiteX3" fmla="*/ 80217 w 89479"/>
                <a:gd name="connsiteY3" fmla="*/ 15730 h 373317"/>
                <a:gd name="connsiteX4" fmla="*/ 85326 w 89479"/>
                <a:gd name="connsiteY4" fmla="*/ 15730 h 37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79" h="373317">
                  <a:moveTo>
                    <a:pt x="75109" y="373317"/>
                  </a:moveTo>
                  <a:cubicBezTo>
                    <a:pt x="52972" y="348626"/>
                    <a:pt x="30836" y="323936"/>
                    <a:pt x="18917" y="291583"/>
                  </a:cubicBezTo>
                  <a:cubicBezTo>
                    <a:pt x="6997" y="259230"/>
                    <a:pt x="-6625" y="225173"/>
                    <a:pt x="3592" y="179198"/>
                  </a:cubicBezTo>
                  <a:cubicBezTo>
                    <a:pt x="13809" y="133223"/>
                    <a:pt x="66595" y="42975"/>
                    <a:pt x="80217" y="15730"/>
                  </a:cubicBezTo>
                  <a:cubicBezTo>
                    <a:pt x="93839" y="-11515"/>
                    <a:pt x="89582" y="2107"/>
                    <a:pt x="85326" y="15730"/>
                  </a:cubicBezTo>
                </a:path>
              </a:pathLst>
            </a:custGeom>
            <a:noFill/>
            <a:ln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2584722" y="858208"/>
              <a:ext cx="1078789" cy="1164711"/>
            </a:xfrm>
            <a:custGeom>
              <a:avLst/>
              <a:gdLst>
                <a:gd name="connsiteX0" fmla="*/ 1215912 w 1215912"/>
                <a:gd name="connsiteY0" fmla="*/ 1216384 h 1217483"/>
                <a:gd name="connsiteX1" fmla="*/ 853217 w 1215912"/>
                <a:gd name="connsiteY1" fmla="*/ 1190843 h 1217483"/>
                <a:gd name="connsiteX2" fmla="*/ 342379 w 1215912"/>
                <a:gd name="connsiteY2" fmla="*/ 1037591 h 1217483"/>
                <a:gd name="connsiteX3" fmla="*/ 102285 w 1215912"/>
                <a:gd name="connsiteY3" fmla="*/ 858798 h 1217483"/>
                <a:gd name="connsiteX4" fmla="*/ 118 w 1215912"/>
                <a:gd name="connsiteY4" fmla="*/ 628921 h 1217483"/>
                <a:gd name="connsiteX5" fmla="*/ 86960 w 1215912"/>
                <a:gd name="connsiteY5" fmla="*/ 388827 h 1217483"/>
                <a:gd name="connsiteX6" fmla="*/ 301512 w 1215912"/>
                <a:gd name="connsiteY6" fmla="*/ 215142 h 1217483"/>
                <a:gd name="connsiteX7" fmla="*/ 756158 w 1215912"/>
                <a:gd name="connsiteY7" fmla="*/ 41457 h 1217483"/>
                <a:gd name="connsiteX8" fmla="*/ 1169937 w 1215912"/>
                <a:gd name="connsiteY8" fmla="*/ 590 h 1217483"/>
                <a:gd name="connsiteX9" fmla="*/ 1180153 w 1215912"/>
                <a:gd name="connsiteY9" fmla="*/ 21024 h 12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912" h="1217483">
                  <a:moveTo>
                    <a:pt x="1215912" y="1216384"/>
                  </a:moveTo>
                  <a:cubicBezTo>
                    <a:pt x="1107359" y="1218513"/>
                    <a:pt x="998806" y="1220642"/>
                    <a:pt x="853217" y="1190843"/>
                  </a:cubicBezTo>
                  <a:cubicBezTo>
                    <a:pt x="707628" y="1161044"/>
                    <a:pt x="467534" y="1092932"/>
                    <a:pt x="342379" y="1037591"/>
                  </a:cubicBezTo>
                  <a:cubicBezTo>
                    <a:pt x="217224" y="982250"/>
                    <a:pt x="159328" y="926910"/>
                    <a:pt x="102285" y="858798"/>
                  </a:cubicBezTo>
                  <a:cubicBezTo>
                    <a:pt x="45242" y="790686"/>
                    <a:pt x="2672" y="707249"/>
                    <a:pt x="118" y="628921"/>
                  </a:cubicBezTo>
                  <a:cubicBezTo>
                    <a:pt x="-2436" y="550592"/>
                    <a:pt x="36728" y="457790"/>
                    <a:pt x="86960" y="388827"/>
                  </a:cubicBezTo>
                  <a:cubicBezTo>
                    <a:pt x="137192" y="319864"/>
                    <a:pt x="189979" y="273037"/>
                    <a:pt x="301512" y="215142"/>
                  </a:cubicBezTo>
                  <a:cubicBezTo>
                    <a:pt x="413045" y="157247"/>
                    <a:pt x="611421" y="77216"/>
                    <a:pt x="756158" y="41457"/>
                  </a:cubicBezTo>
                  <a:cubicBezTo>
                    <a:pt x="900895" y="5698"/>
                    <a:pt x="1099271" y="3996"/>
                    <a:pt x="1169937" y="590"/>
                  </a:cubicBezTo>
                  <a:cubicBezTo>
                    <a:pt x="1240603" y="-2816"/>
                    <a:pt x="1210378" y="9104"/>
                    <a:pt x="1180153" y="21024"/>
                  </a:cubicBezTo>
                </a:path>
              </a:pathLst>
            </a:custGeom>
            <a:noFill/>
            <a:ln w="31750"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2448121" y="766897"/>
              <a:ext cx="1215390" cy="1369612"/>
            </a:xfrm>
            <a:custGeom>
              <a:avLst/>
              <a:gdLst>
                <a:gd name="connsiteX0" fmla="*/ 1215912 w 1215912"/>
                <a:gd name="connsiteY0" fmla="*/ 1216384 h 1217483"/>
                <a:gd name="connsiteX1" fmla="*/ 853217 w 1215912"/>
                <a:gd name="connsiteY1" fmla="*/ 1190843 h 1217483"/>
                <a:gd name="connsiteX2" fmla="*/ 342379 w 1215912"/>
                <a:gd name="connsiteY2" fmla="*/ 1037591 h 1217483"/>
                <a:gd name="connsiteX3" fmla="*/ 102285 w 1215912"/>
                <a:gd name="connsiteY3" fmla="*/ 858798 h 1217483"/>
                <a:gd name="connsiteX4" fmla="*/ 118 w 1215912"/>
                <a:gd name="connsiteY4" fmla="*/ 628921 h 1217483"/>
                <a:gd name="connsiteX5" fmla="*/ 86960 w 1215912"/>
                <a:gd name="connsiteY5" fmla="*/ 388827 h 1217483"/>
                <a:gd name="connsiteX6" fmla="*/ 301512 w 1215912"/>
                <a:gd name="connsiteY6" fmla="*/ 215142 h 1217483"/>
                <a:gd name="connsiteX7" fmla="*/ 756158 w 1215912"/>
                <a:gd name="connsiteY7" fmla="*/ 41457 h 1217483"/>
                <a:gd name="connsiteX8" fmla="*/ 1169937 w 1215912"/>
                <a:gd name="connsiteY8" fmla="*/ 590 h 1217483"/>
                <a:gd name="connsiteX9" fmla="*/ 1180153 w 1215912"/>
                <a:gd name="connsiteY9" fmla="*/ 21024 h 12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912" h="1217483">
                  <a:moveTo>
                    <a:pt x="1215912" y="1216384"/>
                  </a:moveTo>
                  <a:cubicBezTo>
                    <a:pt x="1107359" y="1218513"/>
                    <a:pt x="998806" y="1220642"/>
                    <a:pt x="853217" y="1190843"/>
                  </a:cubicBezTo>
                  <a:cubicBezTo>
                    <a:pt x="707628" y="1161044"/>
                    <a:pt x="467534" y="1092932"/>
                    <a:pt x="342379" y="1037591"/>
                  </a:cubicBezTo>
                  <a:cubicBezTo>
                    <a:pt x="217224" y="982250"/>
                    <a:pt x="159328" y="926910"/>
                    <a:pt x="102285" y="858798"/>
                  </a:cubicBezTo>
                  <a:cubicBezTo>
                    <a:pt x="45242" y="790686"/>
                    <a:pt x="2672" y="707249"/>
                    <a:pt x="118" y="628921"/>
                  </a:cubicBezTo>
                  <a:cubicBezTo>
                    <a:pt x="-2436" y="550592"/>
                    <a:pt x="36728" y="457790"/>
                    <a:pt x="86960" y="388827"/>
                  </a:cubicBezTo>
                  <a:cubicBezTo>
                    <a:pt x="137192" y="319864"/>
                    <a:pt x="189979" y="273037"/>
                    <a:pt x="301512" y="215142"/>
                  </a:cubicBezTo>
                  <a:cubicBezTo>
                    <a:pt x="413045" y="157247"/>
                    <a:pt x="611421" y="77216"/>
                    <a:pt x="756158" y="41457"/>
                  </a:cubicBezTo>
                  <a:cubicBezTo>
                    <a:pt x="900895" y="5698"/>
                    <a:pt x="1099271" y="3996"/>
                    <a:pt x="1169937" y="590"/>
                  </a:cubicBezTo>
                  <a:cubicBezTo>
                    <a:pt x="1240603" y="-2816"/>
                    <a:pt x="1210378" y="9104"/>
                    <a:pt x="1180153" y="21024"/>
                  </a:cubicBezTo>
                </a:path>
              </a:pathLst>
            </a:custGeom>
            <a:noFill/>
            <a:ln w="31750">
              <a:solidFill>
                <a:srgbClr val="C00000"/>
              </a:solidFill>
              <a:headEnd type="triangl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Поле 464"/>
            <p:cNvSpPr txBox="1"/>
            <p:nvPr/>
          </p:nvSpPr>
          <p:spPr>
            <a:xfrm>
              <a:off x="3154756" y="1363805"/>
              <a:ext cx="229221" cy="25031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ϕ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4-конечная звезда 58"/>
            <p:cNvSpPr/>
            <p:nvPr/>
          </p:nvSpPr>
          <p:spPr>
            <a:xfrm>
              <a:off x="3663511" y="2022919"/>
              <a:ext cx="86843" cy="127710"/>
            </a:xfrm>
            <a:prstGeom prst="star4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0" name="4-конечная звезда 59"/>
            <p:cNvSpPr/>
            <p:nvPr/>
          </p:nvSpPr>
          <p:spPr>
            <a:xfrm>
              <a:off x="3627432" y="730573"/>
              <a:ext cx="86360" cy="127635"/>
            </a:xfrm>
            <a:prstGeom prst="star4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оле 469"/>
            <p:cNvSpPr txBox="1"/>
            <p:nvPr/>
          </p:nvSpPr>
          <p:spPr>
            <a:xfrm>
              <a:off x="812232" y="1384371"/>
              <a:ext cx="929725" cy="31161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Nuclotron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 rot="18451235">
              <a:off x="1768471" y="1747096"/>
              <a:ext cx="163468" cy="70147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 rot="19102890">
              <a:off x="2705691" y="1021118"/>
              <a:ext cx="133541" cy="8593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 rot="2177915">
              <a:off x="2661466" y="1763474"/>
              <a:ext cx="127710" cy="868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5" name="Поле 473"/>
            <p:cNvSpPr txBox="1"/>
            <p:nvPr/>
          </p:nvSpPr>
          <p:spPr>
            <a:xfrm>
              <a:off x="1655115" y="1932011"/>
              <a:ext cx="423995" cy="29125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ВМ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Поле 46"/>
            <p:cNvSpPr txBox="1"/>
            <p:nvPr/>
          </p:nvSpPr>
          <p:spPr>
            <a:xfrm>
              <a:off x="2412362" y="771713"/>
              <a:ext cx="509631" cy="2908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kick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Поле 46"/>
            <p:cNvSpPr txBox="1"/>
            <p:nvPr/>
          </p:nvSpPr>
          <p:spPr>
            <a:xfrm>
              <a:off x="2373908" y="1868357"/>
              <a:ext cx="489198" cy="2908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kik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685308" y="7768303"/>
            <a:ext cx="4674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Synchronization of  stack formation in two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Collider rings to avoid parasitic collisions</a:t>
            </a:r>
            <a:endParaRPr lang="ru-RU" sz="2000" dirty="0"/>
          </a:p>
        </p:txBody>
      </p:sp>
      <p:sp>
        <p:nvSpPr>
          <p:cNvPr id="14336" name="Номер слайда 14335">
            <a:extLst>
              <a:ext uri="{FF2B5EF4-FFF2-40B4-BE49-F238E27FC236}">
                <a16:creationId xmlns:a16="http://schemas.microsoft.com/office/drawing/2014/main" id="{CE265FB3-3502-47AC-A90B-A816F737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2468" y="8626511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5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ICA_header_bl-wh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"/>
            <a:ext cx="12192000" cy="12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929" y="-160208"/>
            <a:ext cx="10972800" cy="1595669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Accumulated particle number on time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BETACOOL simulation (e – cooling). E=1.5 </a:t>
            </a:r>
            <a:r>
              <a:rPr lang="en-GB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/u.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Smirnov A.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002060"/>
                </a:solidFill>
                <a:latin typeface="+mn-lt"/>
              </a:rPr>
              <a:t>simulation of stochastic cooling. E= 3.5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GeV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/u</a:t>
            </a:r>
            <a:r>
              <a:rPr lang="en-US" sz="2400" b="1" dirty="0">
                <a:latin typeface="+mn-lt"/>
              </a:rPr>
              <a:t>. 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T. Katayama</a:t>
            </a:r>
            <a:endParaRPr lang="ru-RU" sz="2400" b="1" dirty="0">
              <a:latin typeface="+mn-lt"/>
              <a:cs typeface="Arial" pitchFamily="34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6612" y="8365075"/>
            <a:ext cx="12145433" cy="662517"/>
            <a:chOff x="22" y="3952"/>
            <a:chExt cx="5738" cy="31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40" y="4110"/>
              <a:ext cx="4920" cy="1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7" name="Picture 7" descr="NICA-Logo_4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" y="4015"/>
              <a:ext cx="37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JIN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" y="3952"/>
              <a:ext cx="33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smirnov_efficiency15g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6359" y="1606752"/>
            <a:ext cx="5580473" cy="3970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2984281" y="7033091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Accumulation process and  its efficiency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図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6930" y="2497400"/>
            <a:ext cx="6048711" cy="4305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401967" y="4641206"/>
            <a:ext cx="153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1.5 </a:t>
            </a:r>
            <a:r>
              <a:rPr lang="en-US" sz="2400" dirty="0" err="1">
                <a:solidFill>
                  <a:prstClr val="black"/>
                </a:solidFill>
              </a:rPr>
              <a:t>Gev</a:t>
            </a:r>
            <a:r>
              <a:rPr lang="en-US" sz="2400" dirty="0">
                <a:solidFill>
                  <a:prstClr val="black"/>
                </a:solidFill>
              </a:rPr>
              <a:t>/u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7635" y="3356556"/>
            <a:ext cx="153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3.5 </a:t>
            </a:r>
            <a:r>
              <a:rPr lang="en-US" sz="2400" dirty="0" err="1">
                <a:solidFill>
                  <a:prstClr val="black"/>
                </a:solidFill>
              </a:rPr>
              <a:t>Gev</a:t>
            </a:r>
            <a:r>
              <a:rPr lang="en-US" sz="2400" dirty="0">
                <a:solidFill>
                  <a:prstClr val="black"/>
                </a:solidFill>
              </a:rPr>
              <a:t>/u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11" y="5951339"/>
            <a:ext cx="661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F413EC-E596-4139-BCEA-0C531185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48708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6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1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6BB23A-1F21-488A-BBE1-8C784D06B882}"/>
              </a:ext>
            </a:extLst>
          </p:cNvPr>
          <p:cNvSpPr/>
          <p:nvPr/>
        </p:nvSpPr>
        <p:spPr>
          <a:xfrm>
            <a:off x="4758644" y="167026"/>
            <a:ext cx="2885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Storage of ion beam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D9A7AE-E569-4106-86CB-E16520566057}"/>
              </a:ext>
            </a:extLst>
          </p:cNvPr>
          <p:cNvSpPr/>
          <p:nvPr/>
        </p:nvSpPr>
        <p:spPr>
          <a:xfrm>
            <a:off x="3481753" y="536359"/>
            <a:ext cx="5439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Influence of ion beam space charge on self-consistent distribution of ion beam and its storage.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16194F-4255-4317-B241-B2E30123B141}"/>
              </a:ext>
            </a:extLst>
          </p:cNvPr>
          <p:cNvSpPr/>
          <p:nvPr/>
        </p:nvSpPr>
        <p:spPr>
          <a:xfrm>
            <a:off x="106016" y="1182689"/>
            <a:ext cx="1103906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Stationary longitudinal  ion distribution at presence of RF bucket and space charge effects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Influence of  ion space charge on depth of  potential well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Rms momentum spread in presence of space charge effects.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EEAEAB-21AA-4ADA-A2F0-EF048821DAE1}"/>
              </a:ext>
            </a:extLst>
          </p:cNvPr>
          <p:cNvSpPr/>
          <p:nvPr/>
        </p:nvSpPr>
        <p:spPr>
          <a:xfrm>
            <a:off x="196296" y="2160395"/>
            <a:ext cx="10147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Motion equation in presence of space charge effects and RF bucket (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N.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Mitjanina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BINP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88BE7E4-08C8-4B63-8092-FE79C5D4F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924" y="3601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9161B1F-3684-4777-B824-2EBC99DF5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42423"/>
              </p:ext>
            </p:extLst>
          </p:nvPr>
        </p:nvGraphicFramePr>
        <p:xfrm>
          <a:off x="319088" y="2725738"/>
          <a:ext cx="2052637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" name="Equation" r:id="rId3" imgW="1193760" imgH="863280" progId="Equation.DSMT4">
                  <p:embed/>
                </p:oleObj>
              </mc:Choice>
              <mc:Fallback>
                <p:oleObj name="Equation" r:id="rId3" imgW="1193760" imgH="863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2725738"/>
                        <a:ext cx="2052637" cy="1435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039D114E-A110-4B44-9460-69B84492F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8607" y="2745170"/>
            <a:ext cx="11751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potential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2A2E72D9-096F-47A3-BBFB-E82AFBF748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304976"/>
              </p:ext>
            </p:extLst>
          </p:nvPr>
        </p:nvGraphicFramePr>
        <p:xfrm>
          <a:off x="3008943" y="2507886"/>
          <a:ext cx="3951448" cy="74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" name="Equation" r:id="rId5" imgW="2539800" imgH="482400" progId="Equation.DSMT4">
                  <p:embed/>
                </p:oleObj>
              </mc:Choice>
              <mc:Fallback>
                <p:oleObj name="Equation" r:id="rId5" imgW="25398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943" y="2507886"/>
                        <a:ext cx="3951448" cy="746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BECEED22-BE43-43B3-8BB8-787F46B54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924" y="54535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580DAA1-36C6-4578-A652-6F98691BD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4453"/>
              </p:ext>
            </p:extLst>
          </p:nvPr>
        </p:nvGraphicFramePr>
        <p:xfrm>
          <a:off x="2802339" y="3354536"/>
          <a:ext cx="32194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" name="Equation" r:id="rId7" imgW="2070000" imgH="241200" progId="Equation.DSMT4">
                  <p:embed/>
                </p:oleObj>
              </mc:Choice>
              <mc:Fallback>
                <p:oleObj name="Equation" r:id="rId7" imgW="207000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339" y="3354536"/>
                        <a:ext cx="321945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B91E1805-66B4-4DBB-8510-03A19F1BA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262" y="58250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03F267F4-C93F-436C-A2A4-C588EC93BF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774405"/>
              </p:ext>
            </p:extLst>
          </p:nvPr>
        </p:nvGraphicFramePr>
        <p:xfrm>
          <a:off x="2411413" y="3717925"/>
          <a:ext cx="541178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" name="Equation" r:id="rId9" imgW="4089240" imgH="736560" progId="Equation.DSMT4">
                  <p:embed/>
                </p:oleObj>
              </mc:Choice>
              <mc:Fallback>
                <p:oleObj name="Equation" r:id="rId9" imgW="4089240" imgH="736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717925"/>
                        <a:ext cx="5411787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id="{9D07430A-1679-4131-B78A-C7FAA4D39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262" y="703864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2C694FB6-13BA-4D9A-9545-0FA6A9491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578809"/>
              </p:ext>
            </p:extLst>
          </p:nvPr>
        </p:nvGraphicFramePr>
        <p:xfrm>
          <a:off x="8188325" y="3605213"/>
          <a:ext cx="9064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" name="Equation" r:id="rId11" imgW="660240" imgH="241200" progId="Equation.DSMT4">
                  <p:embed/>
                </p:oleObj>
              </mc:Choice>
              <mc:Fallback>
                <p:oleObj name="Equation" r:id="rId11" imgW="66024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8325" y="3605213"/>
                        <a:ext cx="90646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>
            <a:extLst>
              <a:ext uri="{FF2B5EF4-FFF2-40B4-BE49-F238E27FC236}">
                <a16:creationId xmlns:a16="http://schemas.microsoft.com/office/drawing/2014/main" id="{F51F71EE-F95F-4E36-8A5B-211C86C56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955" y="6929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5291609D-67D3-4897-B603-0BDC6D075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791820"/>
              </p:ext>
            </p:extLst>
          </p:nvPr>
        </p:nvGraphicFramePr>
        <p:xfrm>
          <a:off x="9580563" y="3435350"/>
          <a:ext cx="6604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" name="Equation" r:id="rId13" imgW="545760" imgH="431640" progId="Equation.DSMT4">
                  <p:embed/>
                </p:oleObj>
              </mc:Choice>
              <mc:Fallback>
                <p:oleObj name="Equation" r:id="rId13" imgW="54576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0563" y="3435350"/>
                        <a:ext cx="660400" cy="581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>
            <a:extLst>
              <a:ext uri="{FF2B5EF4-FFF2-40B4-BE49-F238E27FC236}">
                <a16:creationId xmlns:a16="http://schemas.microsoft.com/office/drawing/2014/main" id="{11130AD8-419E-4952-8394-58F4DE67A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336" y="68915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AAA6F5D8-076F-4F45-BADF-E04950404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966489"/>
              </p:ext>
            </p:extLst>
          </p:nvPr>
        </p:nvGraphicFramePr>
        <p:xfrm>
          <a:off x="8256105" y="3835121"/>
          <a:ext cx="36004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" name="Equation" r:id="rId15" imgW="3073320" imgH="457200" progId="Equation.DSMT4">
                  <p:embed/>
                </p:oleObj>
              </mc:Choice>
              <mc:Fallback>
                <p:oleObj name="Equation" r:id="rId15" imgW="307332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105" y="3835121"/>
                        <a:ext cx="36004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95BF144E-3992-4F36-B868-A4FD9A7F7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762900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FD79F335-ECD5-4E9F-915F-2AC566593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284073"/>
              </p:ext>
            </p:extLst>
          </p:nvPr>
        </p:nvGraphicFramePr>
        <p:xfrm>
          <a:off x="7767638" y="4435475"/>
          <a:ext cx="40925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" name="Equation" r:id="rId17" imgW="3288960" imgH="241200" progId="Equation.DSMT4">
                  <p:embed/>
                </p:oleObj>
              </mc:Choice>
              <mc:Fallback>
                <p:oleObj name="Equation" r:id="rId17" imgW="328896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7638" y="4435475"/>
                        <a:ext cx="40925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8">
            <a:extLst>
              <a:ext uri="{FF2B5EF4-FFF2-40B4-BE49-F238E27FC236}">
                <a16:creationId xmlns:a16="http://schemas.microsoft.com/office/drawing/2014/main" id="{F64FEB46-18EA-4B33-9BCF-FE1D9B420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924" y="81338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7191F7FD-38E1-40A7-8BEA-A1097A3546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606420"/>
              </p:ext>
            </p:extLst>
          </p:nvPr>
        </p:nvGraphicFramePr>
        <p:xfrm>
          <a:off x="60325" y="4656138"/>
          <a:ext cx="26003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" name="Equation" r:id="rId19" imgW="2095200" imgH="469800" progId="Equation.DSMT4">
                  <p:embed/>
                </p:oleObj>
              </mc:Choice>
              <mc:Fallback>
                <p:oleObj name="Equation" r:id="rId19" imgW="2095200" imgH="469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4656138"/>
                        <a:ext cx="260032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D78A6AD-F5C4-481F-ABE4-5074D91596E8}"/>
              </a:ext>
            </a:extLst>
          </p:cNvPr>
          <p:cNvSpPr/>
          <p:nvPr/>
        </p:nvSpPr>
        <p:spPr>
          <a:xfrm>
            <a:off x="6021789" y="3274230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space charge and RF1 voltages</a:t>
            </a:r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28861F6-F2E3-48C5-95C1-38B3A8D0B7DF}"/>
              </a:ext>
            </a:extLst>
          </p:cNvPr>
          <p:cNvSpPr/>
          <p:nvPr/>
        </p:nvSpPr>
        <p:spPr>
          <a:xfrm>
            <a:off x="2660650" y="4743371"/>
            <a:ext cx="148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Hamiltonian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1D9C43E5-35D4-423D-8F57-5B8B060CF6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720386"/>
              </p:ext>
            </p:extLst>
          </p:nvPr>
        </p:nvGraphicFramePr>
        <p:xfrm>
          <a:off x="4881212" y="4650669"/>
          <a:ext cx="47101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" name="Equation" r:id="rId21" imgW="3733560" imgH="634680" progId="Equation.DSMT4">
                  <p:embed/>
                </p:oleObj>
              </mc:Choice>
              <mc:Fallback>
                <p:oleObj name="Equation" r:id="rId21" imgW="3733560" imgH="6346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1D9C43E5-35D4-423D-8F57-5B8B060CF6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212" y="4650669"/>
                        <a:ext cx="4710112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CFAF36B-75FB-4DDF-8B9D-F5CA8BAEA436}"/>
              </a:ext>
            </a:extLst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" y="5483428"/>
            <a:ext cx="6102985" cy="2675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Прямоугольник 29"/>
          <p:cNvSpPr/>
          <p:nvPr/>
        </p:nvSpPr>
        <p:spPr>
          <a:xfrm>
            <a:off x="69888" y="8205180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Ion distribution at </a:t>
            </a:r>
            <a:endParaRPr lang="en-US" altLang="ru-RU" dirty="0"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70379" y="81599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normalization on beam current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for </a:t>
            </a:r>
            <a:endParaRPr lang="ru-RU" altLang="ru-RU" sz="500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id="{491757BF-7453-4389-A02C-1370D2AF3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467806"/>
              </p:ext>
            </p:extLst>
          </p:nvPr>
        </p:nvGraphicFramePr>
        <p:xfrm>
          <a:off x="2647039" y="8454926"/>
          <a:ext cx="22002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" name="Equation" r:id="rId24" imgW="1663560" imgH="253800" progId="Equation.DSMT4">
                  <p:embed/>
                </p:oleObj>
              </mc:Choice>
              <mc:Fallback>
                <p:oleObj name="Equation" r:id="rId24" imgW="1663560" imgH="253800" progId="Equation.DSMT4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:a16="http://schemas.microsoft.com/office/drawing/2014/main" id="{491757BF-7453-4389-A02C-1370D2AF3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039" y="8454926"/>
                        <a:ext cx="22002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9130086" y="4859209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distribution of ion density</a:t>
            </a:r>
            <a:r>
              <a:rPr lang="en-US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graphicFrame>
        <p:nvGraphicFramePr>
          <p:cNvPr id="34" name="Объект 33">
            <a:extLst>
              <a:ext uri="{FF2B5EF4-FFF2-40B4-BE49-F238E27FC236}">
                <a16:creationId xmlns:a16="http://schemas.microsoft.com/office/drawing/2014/main" id="{10874F4A-F77B-459C-96F2-58244B221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572124"/>
              </p:ext>
            </p:extLst>
          </p:nvPr>
        </p:nvGraphicFramePr>
        <p:xfrm>
          <a:off x="7645400" y="5465763"/>
          <a:ext cx="34369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" name="Equation" r:id="rId26" imgW="2781000" imgH="736560" progId="Equation.DSMT4">
                  <p:embed/>
                </p:oleObj>
              </mc:Choice>
              <mc:Fallback>
                <p:oleObj name="Equation" r:id="rId26" imgW="2781000" imgH="736560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10874F4A-F77B-459C-96F2-58244B22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5465763"/>
                        <a:ext cx="3436938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>
            <a:extLst>
              <a:ext uri="{FF2B5EF4-FFF2-40B4-BE49-F238E27FC236}">
                <a16:creationId xmlns:a16="http://schemas.microsoft.com/office/drawing/2014/main" id="{C1970CA0-A1D0-40DE-A384-920D4DFE66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11350"/>
              </p:ext>
            </p:extLst>
          </p:nvPr>
        </p:nvGraphicFramePr>
        <p:xfrm>
          <a:off x="6608115" y="7683260"/>
          <a:ext cx="540226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" name="Document" r:id="rId28" imgW="6680860" imgH="1411362" progId="Word.Document.12">
                  <p:embed/>
                </p:oleObj>
              </mc:Choice>
              <mc:Fallback>
                <p:oleObj name="Document" r:id="rId28" imgW="6680860" imgH="1411362" progId="Word.Document.12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C1970CA0-A1D0-40DE-A384-920D4DFE66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608115" y="7683260"/>
                        <a:ext cx="5402263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ъект 35">
            <a:extLst>
              <a:ext uri="{FF2B5EF4-FFF2-40B4-BE49-F238E27FC236}">
                <a16:creationId xmlns:a16="http://schemas.microsoft.com/office/drawing/2014/main" id="{6CCE96F8-A13F-4138-851D-1B0B6668C8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748439"/>
              </p:ext>
            </p:extLst>
          </p:nvPr>
        </p:nvGraphicFramePr>
        <p:xfrm>
          <a:off x="6403975" y="6418263"/>
          <a:ext cx="13954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" name="Equation" r:id="rId30" imgW="1269720" imgH="469800" progId="Equation.DSMT4">
                  <p:embed/>
                </p:oleObj>
              </mc:Choice>
              <mc:Fallback>
                <p:oleObj name="Equation" r:id="rId30" imgW="1269720" imgH="46980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6CCE96F8-A13F-4138-851D-1B0B6668C8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975" y="6418263"/>
                        <a:ext cx="1395413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>
            <a:extLst>
              <a:ext uri="{FF2B5EF4-FFF2-40B4-BE49-F238E27FC236}">
                <a16:creationId xmlns:a16="http://schemas.microsoft.com/office/drawing/2014/main" id="{5D8FAC91-AFAD-4DA9-A409-87AFFE966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152286"/>
              </p:ext>
            </p:extLst>
          </p:nvPr>
        </p:nvGraphicFramePr>
        <p:xfrm>
          <a:off x="8255000" y="6384925"/>
          <a:ext cx="1951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" name="Equation" r:id="rId32" imgW="1625400" imgH="469800" progId="Equation.DSMT4">
                  <p:embed/>
                </p:oleObj>
              </mc:Choice>
              <mc:Fallback>
                <p:oleObj name="Equation" r:id="rId32" imgW="1625400" imgH="4698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5D8FAC91-AFAD-4DA9-A409-87AFFE966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0" y="6384925"/>
                        <a:ext cx="1951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>
            <a:extLst>
              <a:ext uri="{FF2B5EF4-FFF2-40B4-BE49-F238E27FC236}">
                <a16:creationId xmlns:a16="http://schemas.microsoft.com/office/drawing/2014/main" id="{D5753F95-6B74-45A5-A82A-4FFD94372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880329"/>
              </p:ext>
            </p:extLst>
          </p:nvPr>
        </p:nvGraphicFramePr>
        <p:xfrm>
          <a:off x="6408697" y="7132969"/>
          <a:ext cx="20193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" name="Equation" r:id="rId34" imgW="1549080" imgH="228600" progId="Equation.DSMT4">
                  <p:embed/>
                </p:oleObj>
              </mc:Choice>
              <mc:Fallback>
                <p:oleObj name="Equation" r:id="rId34" imgW="1549080" imgH="22860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D5753F95-6B74-45A5-A82A-4FFD94372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697" y="7132969"/>
                        <a:ext cx="20193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>
            <a:extLst>
              <a:ext uri="{FF2B5EF4-FFF2-40B4-BE49-F238E27FC236}">
                <a16:creationId xmlns:a16="http://schemas.microsoft.com/office/drawing/2014/main" id="{CFBE25F8-B803-4137-982F-EA93A127EA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444706"/>
              </p:ext>
            </p:extLst>
          </p:nvPr>
        </p:nvGraphicFramePr>
        <p:xfrm>
          <a:off x="8490097" y="7108516"/>
          <a:ext cx="8191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" name="Equation" r:id="rId36" imgW="698400" imgH="253800" progId="Equation.DSMT4">
                  <p:embed/>
                </p:oleObj>
              </mc:Choice>
              <mc:Fallback>
                <p:oleObj name="Equation" r:id="rId36" imgW="698400" imgH="25380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CFBE25F8-B803-4137-982F-EA93A127EA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0097" y="7108516"/>
                        <a:ext cx="8191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id="{2F5E0DA0-77EB-412E-A328-2AAECB63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2097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7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9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B9004F9-302C-4D08-8184-1F74E310E391}"/>
              </a:ext>
            </a:extLst>
          </p:cNvPr>
          <p:cNvSpPr/>
          <p:nvPr/>
        </p:nvSpPr>
        <p:spPr>
          <a:xfrm>
            <a:off x="3217985" y="1"/>
            <a:ext cx="5756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Longitudinal ion beam space charge effects averaged across ion beam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1">
            <a:extLst>
              <a:ext uri="{FF2B5EF4-FFF2-40B4-BE49-F238E27FC236}">
                <a16:creationId xmlns:a16="http://schemas.microsoft.com/office/drawing/2014/main" id="{D4E3A81B-75D9-4803-BB7E-A43685BC1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507" y="819274"/>
            <a:ext cx="54425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Density distribution of hollow tube beam with radius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ru-RU" dirty="0">
              <a:latin typeface="Arial" panose="020B0604020202020204" pitchFamily="34" charset="0"/>
            </a:endParaRPr>
          </a:p>
        </p:txBody>
      </p:sp>
      <p:sp>
        <p:nvSpPr>
          <p:cNvPr id="56" name="Rectangle 54">
            <a:extLst>
              <a:ext uri="{FF2B5EF4-FFF2-40B4-BE49-F238E27FC236}">
                <a16:creationId xmlns:a16="http://schemas.microsoft.com/office/drawing/2014/main" id="{5FB2B25B-7EFC-4976-B5C2-E616C133A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7" name="Объект 56">
            <a:extLst>
              <a:ext uri="{FF2B5EF4-FFF2-40B4-BE49-F238E27FC236}">
                <a16:creationId xmlns:a16="http://schemas.microsoft.com/office/drawing/2014/main" id="{74848E77-699F-4F65-992E-168517042F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924575"/>
              </p:ext>
            </p:extLst>
          </p:nvPr>
        </p:nvGraphicFramePr>
        <p:xfrm>
          <a:off x="8078170" y="760631"/>
          <a:ext cx="35658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2" r:id="rId3" imgW="139700" imgH="228600" progId="Equation.DSMT4">
                  <p:embed/>
                </p:oleObj>
              </mc:Choice>
              <mc:Fallback>
                <p:oleObj r:id="rId3" imgW="139700" imgH="2286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170" y="760631"/>
                        <a:ext cx="356584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45A4EAB2-658A-4D85-A8ED-4394E9CF05CA}"/>
              </a:ext>
            </a:extLst>
          </p:cNvPr>
          <p:cNvSpPr/>
          <p:nvPr/>
        </p:nvSpPr>
        <p:spPr>
          <a:xfrm>
            <a:off x="8250292" y="80456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vacuum </a:t>
            </a:r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AC8C932-5148-43EA-A615-26505BEEC1B4}"/>
              </a:ext>
            </a:extLst>
          </p:cNvPr>
          <p:cNvSpPr/>
          <p:nvPr/>
        </p:nvSpPr>
        <p:spPr>
          <a:xfrm>
            <a:off x="2842846" y="1147465"/>
            <a:ext cx="229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chamber with radius </a:t>
            </a:r>
            <a:endParaRPr lang="ru-RU" dirty="0"/>
          </a:p>
        </p:txBody>
      </p:sp>
      <p:sp>
        <p:nvSpPr>
          <p:cNvPr id="60" name="Rectangle 56">
            <a:extLst>
              <a:ext uri="{FF2B5EF4-FFF2-40B4-BE49-F238E27FC236}">
                <a16:creationId xmlns:a16="http://schemas.microsoft.com/office/drawing/2014/main" id="{638C3A0E-1E2C-401A-B02A-C50F08002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9308" y="2705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" name="Объект 60">
            <a:extLst>
              <a:ext uri="{FF2B5EF4-FFF2-40B4-BE49-F238E27FC236}">
                <a16:creationId xmlns:a16="http://schemas.microsoft.com/office/drawing/2014/main" id="{77DD76D6-B8BD-438F-B4CA-C614A658D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030180"/>
              </p:ext>
            </p:extLst>
          </p:nvPr>
        </p:nvGraphicFramePr>
        <p:xfrm>
          <a:off x="4980496" y="1147466"/>
          <a:ext cx="304801" cy="304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3" r:id="rId5" imgW="152268" imgH="152268" progId="Equation.DSMT4">
                  <p:embed/>
                </p:oleObj>
              </mc:Choice>
              <mc:Fallback>
                <p:oleObj r:id="rId5" imgW="152268" imgH="152268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0496" y="1147466"/>
                        <a:ext cx="304801" cy="304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58">
            <a:extLst>
              <a:ext uri="{FF2B5EF4-FFF2-40B4-BE49-F238E27FC236}">
                <a16:creationId xmlns:a16="http://schemas.microsoft.com/office/drawing/2014/main" id="{17C343FA-7AD4-422E-9526-B13A7102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632" y="161964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5" name="Объект 64">
            <a:extLst>
              <a:ext uri="{FF2B5EF4-FFF2-40B4-BE49-F238E27FC236}">
                <a16:creationId xmlns:a16="http://schemas.microsoft.com/office/drawing/2014/main" id="{BDB0AE28-6944-43CC-8688-E09F597774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8699"/>
              </p:ext>
            </p:extLst>
          </p:nvPr>
        </p:nvGraphicFramePr>
        <p:xfrm>
          <a:off x="2951163" y="1804988"/>
          <a:ext cx="58769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4" name="Equation" r:id="rId7" imgW="5143320" imgH="914400" progId="Equation.DSMT4">
                  <p:embed/>
                </p:oleObj>
              </mc:Choice>
              <mc:Fallback>
                <p:oleObj name="Equation" r:id="rId7" imgW="5143320" imgH="9144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1804988"/>
                        <a:ext cx="587692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9E2E6FB8-E89D-437E-ABA2-4FE4D977EFBB}"/>
              </a:ext>
            </a:extLst>
          </p:cNvPr>
          <p:cNvSpPr/>
          <p:nvPr/>
        </p:nvSpPr>
        <p:spPr>
          <a:xfrm>
            <a:off x="2905511" y="2889738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Longitudinal electrical field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0">
            <a:extLst>
              <a:ext uri="{FF2B5EF4-FFF2-40B4-BE49-F238E27FC236}">
                <a16:creationId xmlns:a16="http://schemas.microsoft.com/office/drawing/2014/main" id="{3B0900B0-2B00-46AF-939E-723575125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847" y="320989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8" name="Объект 67">
            <a:extLst>
              <a:ext uri="{FF2B5EF4-FFF2-40B4-BE49-F238E27FC236}">
                <a16:creationId xmlns:a16="http://schemas.microsoft.com/office/drawing/2014/main" id="{7C57C7D7-2E85-4DA0-9C4D-4A85F84D4E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963253"/>
              </p:ext>
            </p:extLst>
          </p:nvPr>
        </p:nvGraphicFramePr>
        <p:xfrm>
          <a:off x="2851150" y="3394075"/>
          <a:ext cx="63944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5" name="Equation" r:id="rId9" imgW="4813200" imgH="482400" progId="Equation.DSMT4">
                  <p:embed/>
                </p:oleObj>
              </mc:Choice>
              <mc:Fallback>
                <p:oleObj name="Equation" r:id="rId9" imgW="4813200" imgH="4824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3394075"/>
                        <a:ext cx="63944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62">
            <a:extLst>
              <a:ext uri="{FF2B5EF4-FFF2-40B4-BE49-F238E27FC236}">
                <a16:creationId xmlns:a16="http://schemas.microsoft.com/office/drawing/2014/main" id="{53AA9CBE-E5E0-4C3A-9C28-8C127AF3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511" y="38906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0" name="Объект 69">
            <a:extLst>
              <a:ext uri="{FF2B5EF4-FFF2-40B4-BE49-F238E27FC236}">
                <a16:creationId xmlns:a16="http://schemas.microsoft.com/office/drawing/2014/main" id="{30C2DCAD-E5A7-4735-8CF0-222B8ED11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397948"/>
              </p:ext>
            </p:extLst>
          </p:nvPr>
        </p:nvGraphicFramePr>
        <p:xfrm>
          <a:off x="2897188" y="4075113"/>
          <a:ext cx="22653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" name="Equation" r:id="rId11" imgW="1752480" imgH="482400" progId="Equation.DSMT4">
                  <p:embed/>
                </p:oleObj>
              </mc:Choice>
              <mc:Fallback>
                <p:oleObj name="Equation" r:id="rId11" imgW="1752480" imgH="4824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8" y="4075113"/>
                        <a:ext cx="2265362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8540831-A499-4616-B53B-F79DFB74DF25}"/>
              </a:ext>
            </a:extLst>
          </p:cNvPr>
          <p:cNvSpPr/>
          <p:nvPr/>
        </p:nvSpPr>
        <p:spPr>
          <a:xfrm>
            <a:off x="5153411" y="4185096"/>
            <a:ext cx="4099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longitudinal electrical for ion beam</a:t>
            </a: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dirty="0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4618289D-5310-4A1C-9965-A06D34AD83FD}"/>
              </a:ext>
            </a:extLst>
          </p:cNvPr>
          <p:cNvSpPr/>
          <p:nvPr/>
        </p:nvSpPr>
        <p:spPr>
          <a:xfrm>
            <a:off x="2772508" y="4786851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 transverse distribution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73" name="Rectangle 64">
            <a:extLst>
              <a:ext uri="{FF2B5EF4-FFF2-40B4-BE49-F238E27FC236}">
                <a16:creationId xmlns:a16="http://schemas.microsoft.com/office/drawing/2014/main" id="{63011C86-1AB2-4DC1-A4B8-169880C39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4662" y="44028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4" name="Объект 73">
            <a:extLst>
              <a:ext uri="{FF2B5EF4-FFF2-40B4-BE49-F238E27FC236}">
                <a16:creationId xmlns:a16="http://schemas.microsoft.com/office/drawing/2014/main" id="{48B926A2-10E1-4E6E-A116-52603DA90C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442946"/>
              </p:ext>
            </p:extLst>
          </p:nvPr>
        </p:nvGraphicFramePr>
        <p:xfrm>
          <a:off x="5629510" y="4798392"/>
          <a:ext cx="803270" cy="352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" name="Equation" r:id="rId13" imgW="545760" imgH="228600" progId="Equation.DSMT4">
                  <p:embed/>
                </p:oleObj>
              </mc:Choice>
              <mc:Fallback>
                <p:oleObj name="Equation" r:id="rId13" imgW="545760" imgH="2286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510" y="4798392"/>
                        <a:ext cx="803270" cy="3529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9F43E7D7-B401-4387-9BB6-DCF3FC9F205F}"/>
              </a:ext>
            </a:extLst>
          </p:cNvPr>
          <p:cNvSpPr/>
          <p:nvPr/>
        </p:nvSpPr>
        <p:spPr>
          <a:xfrm>
            <a:off x="5132896" y="5287938"/>
            <a:ext cx="6506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Longitudinal voltage averaged at transverse ion distribution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66">
            <a:extLst>
              <a:ext uri="{FF2B5EF4-FFF2-40B4-BE49-F238E27FC236}">
                <a16:creationId xmlns:a16="http://schemas.microsoft.com/office/drawing/2014/main" id="{44E2EB93-40FB-4B0D-A6B2-520089E0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847" y="536868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7" name="Объект 76">
            <a:extLst>
              <a:ext uri="{FF2B5EF4-FFF2-40B4-BE49-F238E27FC236}">
                <a16:creationId xmlns:a16="http://schemas.microsoft.com/office/drawing/2014/main" id="{03AFA34F-52BB-445D-8041-242865D9C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635582"/>
              </p:ext>
            </p:extLst>
          </p:nvPr>
        </p:nvGraphicFramePr>
        <p:xfrm>
          <a:off x="5062427" y="5631055"/>
          <a:ext cx="6744653" cy="1163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8" name="Equation" r:id="rId15" imgW="5587920" imgH="965160" progId="Equation.DSMT4">
                  <p:embed/>
                </p:oleObj>
              </mc:Choice>
              <mc:Fallback>
                <p:oleObj name="Equation" r:id="rId15" imgW="5587920" imgH="96516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427" y="5631055"/>
                        <a:ext cx="6744653" cy="11632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68">
            <a:extLst>
              <a:ext uri="{FF2B5EF4-FFF2-40B4-BE49-F238E27FC236}">
                <a16:creationId xmlns:a16="http://schemas.microsoft.com/office/drawing/2014/main" id="{710C2A60-101E-4DAE-A565-CF05C5B2D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123" y="664621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9" name="Объект 78">
            <a:extLst>
              <a:ext uri="{FF2B5EF4-FFF2-40B4-BE49-F238E27FC236}">
                <a16:creationId xmlns:a16="http://schemas.microsoft.com/office/drawing/2014/main" id="{4D71A10D-EFD9-4358-AC33-4D4246E01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381722"/>
              </p:ext>
            </p:extLst>
          </p:nvPr>
        </p:nvGraphicFramePr>
        <p:xfrm>
          <a:off x="5140626" y="6910128"/>
          <a:ext cx="7429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9" name="Equation" r:id="rId17" imgW="545760" imgH="228600" progId="Equation.DSMT4">
                  <p:embed/>
                </p:oleObj>
              </mc:Choice>
              <mc:Fallback>
                <p:oleObj name="Equation" r:id="rId17" imgW="545760" imgH="22860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626" y="6910128"/>
                        <a:ext cx="7429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DE3380D7-E22D-4742-B35A-D8F4FD1FD24B}"/>
              </a:ext>
            </a:extLst>
          </p:cNvPr>
          <p:cNvSpPr/>
          <p:nvPr/>
        </p:nvSpPr>
        <p:spPr>
          <a:xfrm>
            <a:off x="5889381" y="6887387"/>
            <a:ext cx="244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Gaussian distribution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1" name="Rectangle 78">
            <a:extLst>
              <a:ext uri="{FF2B5EF4-FFF2-40B4-BE49-F238E27FC236}">
                <a16:creationId xmlns:a16="http://schemas.microsoft.com/office/drawing/2014/main" id="{94DF1AB0-7B25-45AF-873F-649FC498E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580" y="667232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2" name="Объект 81">
            <a:extLst>
              <a:ext uri="{FF2B5EF4-FFF2-40B4-BE49-F238E27FC236}">
                <a16:creationId xmlns:a16="http://schemas.microsoft.com/office/drawing/2014/main" id="{E1FB0A75-1920-40D3-9E68-AE72BB86CE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461300"/>
              </p:ext>
            </p:extLst>
          </p:nvPr>
        </p:nvGraphicFramePr>
        <p:xfrm>
          <a:off x="8311154" y="6959315"/>
          <a:ext cx="17907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0" name="Equation" r:id="rId19" imgW="1536480" imgH="228600" progId="Equation.DSMT4">
                  <p:embed/>
                </p:oleObj>
              </mc:Choice>
              <mc:Fallback>
                <p:oleObj name="Equation" r:id="rId19" imgW="1536480" imgH="2286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1154" y="6959315"/>
                        <a:ext cx="17907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2A423D82-5691-4C5F-910F-CF7999B6D4F2}"/>
              </a:ext>
            </a:extLst>
          </p:cNvPr>
          <p:cNvSpPr/>
          <p:nvPr/>
        </p:nvSpPr>
        <p:spPr>
          <a:xfrm>
            <a:off x="9907887" y="6903864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4" name="Rectangle 80">
            <a:extLst>
              <a:ext uri="{FF2B5EF4-FFF2-40B4-BE49-F238E27FC236}">
                <a16:creationId xmlns:a16="http://schemas.microsoft.com/office/drawing/2014/main" id="{781E3C75-B9A6-4E2F-8739-60B3E08AE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980" y="669271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5" name="Объект 84">
            <a:extLst>
              <a:ext uri="{FF2B5EF4-FFF2-40B4-BE49-F238E27FC236}">
                <a16:creationId xmlns:a16="http://schemas.microsoft.com/office/drawing/2014/main" id="{634BBEE7-BB00-4A7F-8EB0-C11C4A4727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022216"/>
              </p:ext>
            </p:extLst>
          </p:nvPr>
        </p:nvGraphicFramePr>
        <p:xfrm>
          <a:off x="10335150" y="6966528"/>
          <a:ext cx="9715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1" name="Equation" r:id="rId21" imgW="876240" imgH="228600" progId="Equation.DSMT4">
                  <p:embed/>
                </p:oleObj>
              </mc:Choice>
              <mc:Fallback>
                <p:oleObj name="Equation" r:id="rId21" imgW="876240" imgH="2286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5150" y="6966528"/>
                        <a:ext cx="9715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3651EDD5-D9AE-4E7B-BB5A-D5761716B364}"/>
              </a:ext>
            </a:extLst>
          </p:cNvPr>
          <p:cNvSpPr/>
          <p:nvPr/>
        </p:nvSpPr>
        <p:spPr>
          <a:xfrm>
            <a:off x="5889381" y="7200215"/>
            <a:ext cx="556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Potential defined  by ion beam  space charge effects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2">
            <a:extLst>
              <a:ext uri="{FF2B5EF4-FFF2-40B4-BE49-F238E27FC236}">
                <a16:creationId xmlns:a16="http://schemas.microsoft.com/office/drawing/2014/main" id="{FD5E6FA7-31A9-4164-99C5-ED58C0A94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196" y="78796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8" name="Объект 87">
            <a:extLst>
              <a:ext uri="{FF2B5EF4-FFF2-40B4-BE49-F238E27FC236}">
                <a16:creationId xmlns:a16="http://schemas.microsoft.com/office/drawing/2014/main" id="{0A6CA217-6831-4A59-8029-D1FB0D591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133768"/>
              </p:ext>
            </p:extLst>
          </p:nvPr>
        </p:nvGraphicFramePr>
        <p:xfrm>
          <a:off x="5839191" y="7938879"/>
          <a:ext cx="61626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2" name="Equation" r:id="rId23" imgW="4533840" imgH="495000" progId="Equation.DSMT4">
                  <p:embed/>
                </p:oleObj>
              </mc:Choice>
              <mc:Fallback>
                <p:oleObj name="Equation" r:id="rId23" imgW="4533840" imgH="49500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9191" y="7938879"/>
                        <a:ext cx="61626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41AF713-49BF-44CE-B914-5B63719638A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2750" y="5326937"/>
            <a:ext cx="4530881" cy="2690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3363" y="82795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Potential defined by space charge effects, RF bucket and sum of space charge and RF bucket.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F33336-4D34-4B33-82CB-DC4FE9EB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9325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8</a:t>
            </a:fld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04E8482-3BB5-423E-B27E-4DFED32EB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705293"/>
              </p:ext>
            </p:extLst>
          </p:nvPr>
        </p:nvGraphicFramePr>
        <p:xfrm>
          <a:off x="6146800" y="3378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3" name="Equation" r:id="rId26" imgW="914400" imgH="198720" progId="Equation.DSMT4">
                  <p:embed/>
                </p:oleObj>
              </mc:Choice>
              <mc:Fallback>
                <p:oleObj name="Equation" r:id="rId2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146800" y="3378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04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A1B979D-892D-4888-8812-3A4FD30A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032" y="417631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1545159-5B54-4C5C-9006-8CE30578D7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982337"/>
              </p:ext>
            </p:extLst>
          </p:nvPr>
        </p:nvGraphicFramePr>
        <p:xfrm>
          <a:off x="4013200" y="0"/>
          <a:ext cx="4359275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3" imgW="2705040" imgH="2641320" progId="Equation.DSMT4">
                  <p:embed/>
                </p:oleObj>
              </mc:Choice>
              <mc:Fallback>
                <p:oleObj name="Equation" r:id="rId3" imgW="2705040" imgH="2641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0"/>
                        <a:ext cx="4359275" cy="427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C0CFED-A846-408E-A69A-4037A76D1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74" y="4453165"/>
            <a:ext cx="5194242" cy="3395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0" y="8152717"/>
            <a:ext cx="5121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Ion  density distribution with space charge effects.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91809" y="4453165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momentum spread at stacking of new injected bunch captured  in RF bucket should be equal to  stack momentum spread.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99043" y="565972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 back and forward fronts of stack  longitudinal profile and new injected profile are  measured by fast current transformer.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It  gives information about stack  momentum spread and momentum spread of new injected  beam, captured  in RF bucket.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However the  front of stack longitudinal  profile  strongly depends on stored stack current. The stack  momentum spread  can be extracted only from simulations.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ABECFA7-2611-4880-8B20-672B4A5B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9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76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9415</TotalTime>
  <Words>1622</Words>
  <Application>Microsoft Office PowerPoint</Application>
  <PresentationFormat>Произвольный</PresentationFormat>
  <Paragraphs>356</Paragraphs>
  <Slides>23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Equation</vt:lpstr>
      <vt:lpstr>Document</vt:lpstr>
      <vt:lpstr>Equation.DSMT4</vt:lpstr>
      <vt:lpstr>Презентация PowerPoint</vt:lpstr>
      <vt:lpstr>Презентация PowerPoint</vt:lpstr>
      <vt:lpstr>NICA collider parameters</vt:lpstr>
      <vt:lpstr>Beam preparation scheme</vt:lpstr>
      <vt:lpstr>Parameters of BB RF1 station</vt:lpstr>
      <vt:lpstr>Accumulated particle number on time BETACOOL simulation (e – cooling). E=1.5 GeV/u.  Smirnov A. simulation of stochastic cooling. E= 3.5 GeV/u.  T. Katayama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Евгений</cp:lastModifiedBy>
  <cp:revision>73</cp:revision>
  <cp:lastPrinted>2018-06-05T07:00:35Z</cp:lastPrinted>
  <dcterms:created xsi:type="dcterms:W3CDTF">2018-05-29T07:20:23Z</dcterms:created>
  <dcterms:modified xsi:type="dcterms:W3CDTF">2018-06-06T11:45:30Z</dcterms:modified>
</cp:coreProperties>
</file>