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2"/>
  </p:notesMasterIdLst>
  <p:handoutMasterIdLst>
    <p:handoutMasterId r:id="rId33"/>
  </p:handoutMasterIdLst>
  <p:sldIdLst>
    <p:sldId id="256" r:id="rId2"/>
    <p:sldId id="384" r:id="rId3"/>
    <p:sldId id="452" r:id="rId4"/>
    <p:sldId id="450" r:id="rId5"/>
    <p:sldId id="466" r:id="rId6"/>
    <p:sldId id="451" r:id="rId7"/>
    <p:sldId id="447" r:id="rId8"/>
    <p:sldId id="453" r:id="rId9"/>
    <p:sldId id="465" r:id="rId10"/>
    <p:sldId id="449" r:id="rId11"/>
    <p:sldId id="457" r:id="rId12"/>
    <p:sldId id="448" r:id="rId13"/>
    <p:sldId id="460" r:id="rId14"/>
    <p:sldId id="459" r:id="rId15"/>
    <p:sldId id="458" r:id="rId16"/>
    <p:sldId id="437" r:id="rId17"/>
    <p:sldId id="461" r:id="rId18"/>
    <p:sldId id="436" r:id="rId19"/>
    <p:sldId id="442" r:id="rId20"/>
    <p:sldId id="443" r:id="rId21"/>
    <p:sldId id="444" r:id="rId22"/>
    <p:sldId id="445" r:id="rId23"/>
    <p:sldId id="446" r:id="rId24"/>
    <p:sldId id="467" r:id="rId25"/>
    <p:sldId id="468" r:id="rId26"/>
    <p:sldId id="469" r:id="rId27"/>
    <p:sldId id="455" r:id="rId28"/>
    <p:sldId id="470" r:id="rId29"/>
    <p:sldId id="454" r:id="rId30"/>
    <p:sldId id="46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0E94EFCC-E01E-40D0-8E36-BEAC7E5747E7}">
          <p14:sldIdLst>
            <p14:sldId id="256"/>
            <p14:sldId id="384"/>
            <p14:sldId id="452"/>
            <p14:sldId id="450"/>
            <p14:sldId id="466"/>
            <p14:sldId id="451"/>
            <p14:sldId id="447"/>
            <p14:sldId id="453"/>
            <p14:sldId id="465"/>
            <p14:sldId id="449"/>
            <p14:sldId id="457"/>
            <p14:sldId id="448"/>
            <p14:sldId id="460"/>
            <p14:sldId id="459"/>
            <p14:sldId id="458"/>
            <p14:sldId id="437"/>
            <p14:sldId id="461"/>
            <p14:sldId id="436"/>
            <p14:sldId id="442"/>
            <p14:sldId id="443"/>
            <p14:sldId id="444"/>
            <p14:sldId id="445"/>
            <p14:sldId id="446"/>
            <p14:sldId id="467"/>
            <p14:sldId id="468"/>
            <p14:sldId id="469"/>
            <p14:sldId id="455"/>
            <p14:sldId id="470"/>
            <p14:sldId id="454"/>
            <p14:sldId id="4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206" autoAdjust="0"/>
    <p:restoredTop sz="95921" autoAdjust="0"/>
  </p:normalViewPr>
  <p:slideViewPr>
    <p:cSldViewPr>
      <p:cViewPr varScale="1">
        <p:scale>
          <a:sx n="122" d="100"/>
          <a:sy n="122" d="100"/>
        </p:scale>
        <p:origin x="-1230" y="-54"/>
      </p:cViewPr>
      <p:guideLst>
        <p:guide orient="horz" pos="20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60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FA1D3-E1F2-4F03-A61F-2A47350D6C51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A0DA3-2934-4C61-A8A0-001D2D097A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39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14DE9-B00F-44DC-BFF7-9530AD38DED7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B2B32-9C13-49CE-AC68-4559841E8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5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MAC’2018                                    NICA Control System – progress and tasks.                        </a:t>
            </a:r>
            <a:r>
              <a:rPr lang="en-US" dirty="0" err="1" smtClean="0"/>
              <a:t>E.Gorbachev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19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45324"/>
            <a:ext cx="2895600" cy="3761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MAC’2018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E50708-7D5C-4AB2-92F9-9A54DA706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MAC’2018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E50708-7D5C-4AB2-92F9-9A54DA706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MAC’2018                                    NICA Control System – progress and tasks.                        </a:t>
            </a:r>
            <a:r>
              <a:rPr lang="en-US" dirty="0" err="1" smtClean="0"/>
              <a:t>E.Gorbachev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9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MAC’2018                                    NICA Control System – progress and tasks.                        </a:t>
            </a:r>
            <a:r>
              <a:rPr lang="en-US" dirty="0" err="1" smtClean="0"/>
              <a:t>E.Gorbachev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8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MAC’2018                                    NICA Control System – progress and tasks.                        </a:t>
            </a:r>
            <a:r>
              <a:rPr lang="en-US" dirty="0" err="1" smtClean="0"/>
              <a:t>E.Gorbachev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54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MAC’2018                                    NICA Control System – progress and tasks.                        </a:t>
            </a:r>
            <a:r>
              <a:rPr lang="en-US" dirty="0" err="1" smtClean="0"/>
              <a:t>E.Gorbachev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 baseline="0">
                <a:solidFill>
                  <a:schemeClr val="tx2"/>
                </a:solidFill>
              </a:defRPr>
            </a:lvl2pPr>
            <a:lvl3pPr>
              <a:defRPr sz="18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60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 baseline="0">
                <a:solidFill>
                  <a:schemeClr val="tx2"/>
                </a:solidFill>
              </a:defRPr>
            </a:lvl2pPr>
            <a:lvl3pPr>
              <a:defRPr sz="18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60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6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MAC’2018                                    NICA Control System – progress and tasks.                        </a:t>
            </a:r>
            <a:r>
              <a:rPr lang="en-US" dirty="0" err="1" smtClean="0"/>
              <a:t>E.Gorbachev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MAC’2018                                    NICA Control System – progress and tasks.                        </a:t>
            </a:r>
            <a:r>
              <a:rPr lang="en-US" dirty="0" err="1" smtClean="0"/>
              <a:t>E.Gorbachev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5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MAC’2018                                    NICA Control System – progress and tasks.                        </a:t>
            </a:r>
            <a:r>
              <a:rPr lang="en-US" dirty="0" err="1" smtClean="0"/>
              <a:t>E.Gorbachev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8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MAC’2018                                    NICA Control System – progress and tasks.                        </a:t>
            </a:r>
            <a:r>
              <a:rPr lang="en-US" dirty="0" err="1" smtClean="0"/>
              <a:t>E.Gorbachev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43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MAC’2018                                    NICA Control System – progress and tasks.                        </a:t>
            </a:r>
            <a:r>
              <a:rPr lang="en-US" dirty="0" err="1" smtClean="0"/>
              <a:t>E.Gorbachev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954652" cy="1470025"/>
          </a:xfrm>
        </p:spPr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NICA control system — progress and tasks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08" y="5697252"/>
            <a:ext cx="8136904" cy="540060"/>
          </a:xfrm>
        </p:spPr>
        <p:txBody>
          <a:bodyPr/>
          <a:lstStyle/>
          <a:p>
            <a:r>
              <a:rPr lang="en-US" sz="2800" dirty="0" err="1" smtClean="0"/>
              <a:t>Evgeny</a:t>
            </a:r>
            <a:r>
              <a:rPr lang="en-US" sz="2800" dirty="0" smtClean="0"/>
              <a:t> Gorbachev on behalf of team LHEP, JINR</a:t>
            </a:r>
            <a:endParaRPr lang="ru-RU" sz="280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MAC’2018                                          NICA Control System – progress and tasks.                               </a:t>
            </a:r>
            <a:r>
              <a:rPr lang="en-US" dirty="0" err="1" smtClean="0"/>
              <a:t>E.Gorbachev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1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8380"/>
            <a:ext cx="8229600" cy="1143000"/>
          </a:xfrm>
        </p:spPr>
        <p:txBody>
          <a:bodyPr/>
          <a:lstStyle/>
          <a:p>
            <a:r>
              <a:rPr lang="en-US" dirty="0" smtClean="0"/>
              <a:t>Access control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5516" y="908720"/>
            <a:ext cx="86769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Access control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n-US" sz="2400" dirty="0" smtClean="0"/>
              <a:t> required to </a:t>
            </a:r>
            <a:r>
              <a:rPr lang="en-US" sz="2400" dirty="0"/>
              <a:t>safely run a distributed control </a:t>
            </a:r>
            <a:r>
              <a:rPr lang="en-US" sz="2400" dirty="0" smtClean="0"/>
              <a:t>system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especially when using web clients.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Network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/>
              <a:t>configuration: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accelerator network will use private address range 192.168.*.* which is routed only inside JINR.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Firewall configuration for the most sensitive TANGO services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TANGO native client-side access-control.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Additional custom access control service on the server side: allow device servers to check permissions of the client.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Centralized management of user’s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permissions.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Centralized access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logs.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Simple usage for both TANGO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device server and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client application. No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modifications to Tango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library.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15927"/>
            <a:ext cx="4626594" cy="145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Access control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1016732"/>
            <a:ext cx="9144000" cy="1005756"/>
          </a:xfrm>
          <a:prstGeom prst="rect">
            <a:avLst/>
          </a:prstGeom>
          <a:ln w="15875"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20" y="2189000"/>
            <a:ext cx="5300000" cy="24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6" y="3990104"/>
            <a:ext cx="5890000" cy="150000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420801" y="3429000"/>
            <a:ext cx="4275435" cy="1311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9552" y="1412776"/>
            <a:ext cx="5076564" cy="1908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552" y="1412776"/>
            <a:ext cx="5076564" cy="162018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9552" y="1412776"/>
            <a:ext cx="5076564" cy="1332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420801" y="3140968"/>
            <a:ext cx="4275435" cy="1599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420801" y="2816932"/>
            <a:ext cx="4275435" cy="1923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27" idx="2"/>
          </p:cNvCxnSpPr>
          <p:nvPr/>
        </p:nvCxnSpPr>
        <p:spPr>
          <a:xfrm flipH="1" flipV="1">
            <a:off x="179512" y="3812904"/>
            <a:ext cx="1188132" cy="92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Левая фигурная скобка 26"/>
          <p:cNvSpPr/>
          <p:nvPr/>
        </p:nvSpPr>
        <p:spPr>
          <a:xfrm>
            <a:off x="107504" y="3308848"/>
            <a:ext cx="72008" cy="504056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07458" y="5589240"/>
            <a:ext cx="629377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Role Based Access Control (RBAC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Authentication by location (IP address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MySQL regular or wildcard expressions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 rules and addresses.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03" name="TextBox 4102"/>
          <p:cNvSpPr txBox="1"/>
          <p:nvPr/>
        </p:nvSpPr>
        <p:spPr>
          <a:xfrm>
            <a:off x="5868144" y="5584594"/>
            <a:ext cx="314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TANGO database protection.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89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archiving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160748"/>
            <a:ext cx="88929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HDB++ archiving </a:t>
            </a:r>
            <a:r>
              <a:rPr lang="en-GB" sz="2400" dirty="0" smtClean="0"/>
              <a:t>system: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Stores TANGO attributes values into a database (SQL or </a:t>
            </a:r>
            <a:r>
              <a:rPr lang="en-GB" sz="2400" dirty="0" err="1" smtClean="0"/>
              <a:t>noSQL</a:t>
            </a:r>
            <a:r>
              <a:rPr lang="en-GB" sz="2400" dirty="0" smtClean="0"/>
              <a:t>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Publish/subscribe paradigm via TANGO archiving events – storing only valuable information.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Highly scalable - </a:t>
            </a:r>
            <a:r>
              <a:rPr lang="en-GB" sz="2400" dirty="0"/>
              <a:t>m</a:t>
            </a:r>
            <a:r>
              <a:rPr lang="en-GB" sz="2400" dirty="0" smtClean="0"/>
              <a:t>ultiple </a:t>
            </a:r>
            <a:r>
              <a:rPr lang="en-GB" sz="2400" dirty="0" err="1" smtClean="0"/>
              <a:t>archivers</a:t>
            </a:r>
            <a:r>
              <a:rPr lang="en-GB" sz="2400" dirty="0" smtClean="0"/>
              <a:t> to distribute load over few databases, servers and disk storages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Currently is used on Superconducting Magnets Test Bench – storing about 500 TANGO attributes every second.</a:t>
            </a:r>
          </a:p>
          <a:p>
            <a:r>
              <a:rPr lang="en-US" sz="2400" dirty="0" smtClean="0"/>
              <a:t>Tasks: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Consider tests of </a:t>
            </a:r>
            <a:r>
              <a:rPr lang="en-US" sz="2400" dirty="0" err="1" smtClean="0"/>
              <a:t>noSQL</a:t>
            </a:r>
            <a:r>
              <a:rPr lang="en-US" sz="2400" dirty="0" smtClean="0"/>
              <a:t> backend (Apache Cassandra) – probably can get better performance than MySQL which is used now.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Estimate archiving data volume and storage rate to predict required storage space and data retention period.</a:t>
            </a:r>
          </a:p>
        </p:txBody>
      </p:sp>
    </p:spTree>
    <p:extLst>
      <p:ext uri="{BB962C8B-B14F-4D97-AF65-F5344CB8AC3E}">
        <p14:creationId xmlns:p14="http://schemas.microsoft.com/office/powerpoint/2010/main" val="24240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173" y="131614"/>
            <a:ext cx="8229600" cy="769441"/>
          </a:xfrm>
        </p:spPr>
        <p:txBody>
          <a:bodyPr>
            <a:spAutoFit/>
          </a:bodyPr>
          <a:lstStyle/>
          <a:p>
            <a:r>
              <a:rPr lang="en-US" dirty="0" smtClean="0"/>
              <a:t>Data archiving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101384"/>
            <a:ext cx="6644913" cy="4385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01055"/>
            <a:ext cx="8991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HDB++ configuration application has been developed. It allows to </a:t>
            </a:r>
          </a:p>
          <a:p>
            <a:r>
              <a:rPr lang="en-US" sz="2400" dirty="0" smtClean="0"/>
              <a:t>manage all aspects of the archiving: add/remove/start/stop attributes, monitor archiving, distribute archiving to different subscribers.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60" y="2348880"/>
            <a:ext cx="3275856" cy="42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3701"/>
            <a:ext cx="8229600" cy="1143000"/>
          </a:xfrm>
        </p:spPr>
        <p:txBody>
          <a:bodyPr/>
          <a:lstStyle/>
          <a:p>
            <a:r>
              <a:rPr lang="en-US" dirty="0" smtClean="0"/>
              <a:t>Data archiving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9144000" cy="2800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662" y="1088740"/>
            <a:ext cx="8604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universal web application is under development for viewing data stored in HDB++ combined with online data from any TANGO attribute. It can be used to retrieve and analyze an arbitrary data stored in HDB++: vacuum pressures, temperature measurements, beam diagnostics and so on.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31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MAC’2018                                      NICA Control System – progress and tasks.                         </a:t>
            </a:r>
            <a:r>
              <a:rPr lang="en-US" dirty="0" err="1" smtClean="0"/>
              <a:t>E.Gorbachev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Booster vacuum control system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1251" y="1194032"/>
            <a:ext cx="8361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Booster vacuum control system is under development now.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B&amp;R equipment and software.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Distributed system – 12 racks, each rack has its own controller.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Local control panel in each rack.</a:t>
            </a:r>
          </a:p>
          <a:p>
            <a:pPr marL="342900" indent="-342900">
              <a:buFontTx/>
              <a:buAutoNum type="arabicPeriod"/>
            </a:pPr>
            <a:r>
              <a:rPr lang="en-US" sz="2400" dirty="0"/>
              <a:t>Archiving to HDB++ (need to define the number of channels</a:t>
            </a:r>
            <a:r>
              <a:rPr lang="en-US" sz="2400" dirty="0" smtClean="0"/>
              <a:t>).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Interface to TANGO control system – OPC-TANGO gateway module (ready).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4437112"/>
            <a:ext cx="2268252" cy="155537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4005064"/>
            <a:ext cx="3956523" cy="228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94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MAC’2018                                      NICA Control System – progress and tasks.                         </a:t>
            </a:r>
            <a:r>
              <a:rPr lang="en-US" dirty="0" err="1" smtClean="0"/>
              <a:t>E.Gorbachev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Booster vacuum control system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60078" y="1026199"/>
            <a:ext cx="2883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Regular structure </a:t>
            </a:r>
            <a:r>
              <a:rPr lang="ru-RU" dirty="0" smtClean="0"/>
              <a:t>– </a:t>
            </a:r>
            <a:r>
              <a:rPr lang="en-US" dirty="0" smtClean="0"/>
              <a:t>R01, R02, R04, R05, R07, R08, R10, R11</a:t>
            </a:r>
            <a:endParaRPr lang="ru-RU" dirty="0" smtClean="0"/>
          </a:p>
          <a:p>
            <a:r>
              <a:rPr lang="en-US" dirty="0" smtClean="0"/>
              <a:t>RF station</a:t>
            </a:r>
            <a:r>
              <a:rPr lang="ru-RU" dirty="0" smtClean="0"/>
              <a:t>  – </a:t>
            </a:r>
            <a:r>
              <a:rPr lang="en-US" dirty="0" smtClean="0"/>
              <a:t>R03</a:t>
            </a:r>
          </a:p>
          <a:p>
            <a:r>
              <a:rPr lang="en-US" dirty="0"/>
              <a:t>Injection</a:t>
            </a:r>
            <a:r>
              <a:rPr lang="ru-RU" dirty="0"/>
              <a:t> </a:t>
            </a:r>
            <a:r>
              <a:rPr lang="en-US" dirty="0" smtClean="0"/>
              <a:t>   </a:t>
            </a:r>
            <a:r>
              <a:rPr lang="ru-RU" dirty="0" smtClean="0"/>
              <a:t>– </a:t>
            </a:r>
            <a:r>
              <a:rPr lang="en-US" dirty="0"/>
              <a:t>R12</a:t>
            </a:r>
            <a:endParaRPr lang="ru-RU" dirty="0"/>
          </a:p>
          <a:p>
            <a:r>
              <a:rPr lang="en-US" dirty="0" smtClean="0"/>
              <a:t>Extraction</a:t>
            </a:r>
            <a:r>
              <a:rPr lang="ru-RU" dirty="0" smtClean="0"/>
              <a:t>  – </a:t>
            </a:r>
            <a:r>
              <a:rPr lang="en-US" dirty="0" smtClean="0"/>
              <a:t>R06</a:t>
            </a:r>
            <a:r>
              <a:rPr lang="ru-RU" dirty="0" smtClean="0"/>
              <a:t> </a:t>
            </a:r>
          </a:p>
          <a:p>
            <a:r>
              <a:rPr lang="en-US" dirty="0" smtClean="0"/>
              <a:t>E-cooling </a:t>
            </a:r>
            <a:r>
              <a:rPr lang="ru-RU" dirty="0" smtClean="0"/>
              <a:t>   – </a:t>
            </a:r>
            <a:r>
              <a:rPr lang="en-US" dirty="0" smtClean="0"/>
              <a:t>R09</a:t>
            </a:r>
            <a:endParaRPr lang="ru-RU" dirty="0" smtClean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772"/>
            <a:ext cx="6256705" cy="4721010"/>
          </a:xfrm>
          <a:prstGeom prst="rect">
            <a:avLst/>
          </a:prstGeom>
        </p:spPr>
      </p:pic>
      <p:pic>
        <p:nvPicPr>
          <p:cNvPr id="11" name="Picture 7" descr="C:\Users\butenko.a\AppData\Local\Microsoft\Windows\INetCache\Content.Word\IMG_20170731_1413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3068960"/>
            <a:ext cx="2598596" cy="3363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2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Booster thermometry system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1081227"/>
            <a:ext cx="3079353" cy="10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92773" y="2456892"/>
            <a:ext cx="5225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Booster equipment: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4 </a:t>
            </a:r>
            <a:r>
              <a:rPr lang="en-US" sz="2400" dirty="0" smtClean="0"/>
              <a:t>cabinets with </a:t>
            </a:r>
            <a:r>
              <a:rPr lang="en-US" sz="2400" dirty="0" smtClean="0"/>
              <a:t>NI PXIe-1082 chassis.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5 NI PXI-4357 modules (24-bit ADC, 20 channels) in each </a:t>
            </a:r>
            <a:r>
              <a:rPr lang="en-US" sz="2400" dirty="0" smtClean="0"/>
              <a:t>cabinet.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Lakeshore 121 DC current sources.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400 measurement channels in total.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HDB++ archiving – up to 400 values per second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Hardware is fully assembled.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TANGO devices are developed.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996665"/>
            <a:ext cx="2880320" cy="5114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264531"/>
            <a:ext cx="1070586" cy="6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MAC’2018                                      NICA Control System – progress and tasks.                         </a:t>
            </a:r>
            <a:r>
              <a:rPr lang="en-US" dirty="0" err="1" smtClean="0"/>
              <a:t>E.Gorbachev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2052" name="Picture 4" descr="screen_ther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495221" cy="421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13" y="5259523"/>
            <a:ext cx="9123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Tasks: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Development of the </a:t>
            </a:r>
            <a:r>
              <a:rPr lang="en-US" sz="2400" dirty="0" smtClean="0"/>
              <a:t>web-based thermometry application for Booster.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Installation and cabling.</a:t>
            </a:r>
            <a:endParaRPr lang="ru-RU" sz="2400" dirty="0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Booster thermometry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6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1"/>
            <a:ext cx="8229600" cy="1143000"/>
          </a:xfrm>
        </p:spPr>
        <p:txBody>
          <a:bodyPr/>
          <a:lstStyle/>
          <a:p>
            <a:r>
              <a:rPr lang="en-US" dirty="0" smtClean="0"/>
              <a:t>Booster magnetic </a:t>
            </a:r>
            <a:r>
              <a:rPr lang="en-US" dirty="0" smtClean="0"/>
              <a:t>cycle control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36912"/>
            <a:ext cx="4811816" cy="3599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87271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main task of the system is to </a:t>
            </a:r>
            <a:r>
              <a:rPr lang="en-US" sz="2000" dirty="0" smtClean="0"/>
              <a:t>produce cycle synchronization signals and </a:t>
            </a:r>
            <a:r>
              <a:rPr lang="en-US" sz="2000" dirty="0" smtClean="0"/>
              <a:t>series of pulses </a:t>
            </a:r>
            <a:r>
              <a:rPr lang="en-US" sz="2000" dirty="0" smtClean="0"/>
              <a:t>(B-series) representing </a:t>
            </a:r>
            <a:r>
              <a:rPr lang="en-US" sz="2000" dirty="0" smtClean="0"/>
              <a:t>main field and it’s first and second derivatives to </a:t>
            </a:r>
            <a:r>
              <a:rPr lang="en-US" sz="2000" dirty="0"/>
              <a:t>control magnets and quadruple lenses </a:t>
            </a:r>
            <a:r>
              <a:rPr lang="en-US" sz="2000" dirty="0" smtClean="0"/>
              <a:t>power </a:t>
            </a:r>
            <a:r>
              <a:rPr lang="en-US" sz="2000" dirty="0" smtClean="0"/>
              <a:t>supplies.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7439" y="2132856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hardware consists of: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PXI Digital Reconfigurable I/O </a:t>
            </a:r>
            <a:r>
              <a:rPr lang="en-GB" dirty="0" smtClean="0"/>
              <a:t>module NI PXIe-7821R: </a:t>
            </a:r>
            <a:r>
              <a:rPr lang="en-GB" dirty="0" err="1"/>
              <a:t>Kintex</a:t>
            </a:r>
            <a:r>
              <a:rPr lang="en-GB" dirty="0"/>
              <a:t> 7 160T FPGA, 128 DIO, 512 MB </a:t>
            </a:r>
            <a:r>
              <a:rPr lang="en-GB" dirty="0" smtClean="0"/>
              <a:t>DRAM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3U Euro rack providing digital bus on the backplane and power supply.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 set of digital I/O modules: TTL and optical inputs and outputs.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hardware and TANGO software almost ready.</a:t>
            </a:r>
            <a:endParaRPr lang="en-GB" dirty="0"/>
          </a:p>
          <a:p>
            <a:r>
              <a:rPr lang="en-GB" dirty="0" smtClean="0"/>
              <a:t>Tasks: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Finish tests on the test bench.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Develop Web application.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11512"/>
            <a:ext cx="1676471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0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en-US" dirty="0" smtClean="0"/>
              <a:t>MAC’2018                                      NICA Control System – progress and tasks.                         </a:t>
            </a:r>
            <a:r>
              <a:rPr lang="en-US" dirty="0" err="1" smtClean="0"/>
              <a:t>E.Gorbachev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3701"/>
            <a:ext cx="8229600" cy="1143000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376772"/>
            <a:ext cx="8229600" cy="5004556"/>
          </a:xfrm>
        </p:spPr>
        <p:txBody>
          <a:bodyPr/>
          <a:lstStyle/>
          <a:p>
            <a:r>
              <a:rPr lang="en-US" dirty="0" smtClean="0"/>
              <a:t>Main principles and layout</a:t>
            </a:r>
          </a:p>
          <a:p>
            <a:r>
              <a:rPr lang="en-US" dirty="0" smtClean="0"/>
              <a:t>Control System infrastructure and services</a:t>
            </a:r>
          </a:p>
          <a:p>
            <a:r>
              <a:rPr lang="en-US" dirty="0" smtClean="0"/>
              <a:t>Status of the subsystems development and production.</a:t>
            </a:r>
          </a:p>
          <a:p>
            <a:r>
              <a:rPr lang="en-US" dirty="0" smtClean="0"/>
              <a:t>Conclusions.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Booster beam </a:t>
            </a:r>
            <a:r>
              <a:rPr lang="en-US" dirty="0" smtClean="0"/>
              <a:t>orbit correction </a:t>
            </a:r>
            <a:r>
              <a:rPr lang="en-US" dirty="0" smtClean="0"/>
              <a:t>system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2599" y="1124744"/>
            <a:ext cx="58686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Dipole correctors for Booster: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12 racks with 48 </a:t>
            </a:r>
            <a:r>
              <a:rPr lang="en-US" sz="2400" dirty="0"/>
              <a:t>PS 140-8 power </a:t>
            </a:r>
            <a:r>
              <a:rPr lang="en-US" sz="2400" dirty="0" smtClean="0"/>
              <a:t>supplies (ready).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4 NI PXIe-1082 control chassis (ready):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NI PXI-8433 RS485  interface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NI PXIe-6733 16 bit function generators</a:t>
            </a:r>
          </a:p>
          <a:p>
            <a:pPr marL="266700" lvl="1" indent="-266700">
              <a:buFont typeface="Arial" pitchFamily="34" charset="0"/>
              <a:buChar char="•"/>
            </a:pPr>
            <a:r>
              <a:rPr lang="en-US" sz="2400" dirty="0" smtClean="0"/>
              <a:t>TANGO device servers (ready).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  <a:p>
            <a:pPr lvl="1" indent="-457200"/>
            <a:r>
              <a:rPr lang="en-US" sz="2400" dirty="0" smtClean="0"/>
              <a:t>Tasks: </a:t>
            </a:r>
          </a:p>
          <a:p>
            <a:pPr lvl="1" indent="-457200">
              <a:buFont typeface="Arial" pitchFamily="34" charset="0"/>
              <a:buChar char="•"/>
            </a:pPr>
            <a:r>
              <a:rPr lang="en-US" sz="2400" dirty="0" err="1" smtClean="0"/>
              <a:t>Multipole</a:t>
            </a:r>
            <a:r>
              <a:rPr lang="en-US" sz="2400" dirty="0" smtClean="0"/>
              <a:t> correctors power supplies for Booster:</a:t>
            </a:r>
          </a:p>
          <a:p>
            <a:pPr lvl="2" indent="-457200">
              <a:buFont typeface="Arial" pitchFamily="34" charset="0"/>
              <a:buChar char="•"/>
            </a:pPr>
            <a:r>
              <a:rPr lang="en-US" sz="2400" dirty="0" smtClean="0"/>
              <a:t>8 racks with 24 PS 140-8 power supplies.</a:t>
            </a:r>
            <a:endParaRPr lang="en-US" sz="2400" dirty="0"/>
          </a:p>
          <a:p>
            <a:pPr marL="457200" lvl="2" indent="-457200">
              <a:buFont typeface="Arial" pitchFamily="34" charset="0"/>
              <a:buChar char="•"/>
            </a:pPr>
            <a:r>
              <a:rPr lang="en-US" sz="2400" dirty="0" smtClean="0"/>
              <a:t>Web application for correctors control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54" y="1376772"/>
            <a:ext cx="2618509" cy="455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228"/>
            <a:ext cx="8229600" cy="1143000"/>
          </a:xfrm>
        </p:spPr>
        <p:txBody>
          <a:bodyPr/>
          <a:lstStyle/>
          <a:p>
            <a:r>
              <a:rPr lang="en-US" dirty="0" smtClean="0"/>
              <a:t>Booster beam </a:t>
            </a:r>
            <a:r>
              <a:rPr lang="en-US" dirty="0" smtClean="0"/>
              <a:t>diagnostics control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76772"/>
            <a:ext cx="2572480" cy="4581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268760"/>
            <a:ext cx="540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Tasks: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4 </a:t>
            </a:r>
            <a:r>
              <a:rPr lang="en-US" sz="2400" dirty="0" smtClean="0"/>
              <a:t>cabinets, </a:t>
            </a:r>
            <a:r>
              <a:rPr lang="en-US" sz="2400" dirty="0" smtClean="0"/>
              <a:t>each with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2 </a:t>
            </a:r>
            <a:r>
              <a:rPr lang="en-US" sz="2400" dirty="0" err="1" smtClean="0"/>
              <a:t>Libera</a:t>
            </a:r>
            <a:r>
              <a:rPr lang="en-US" sz="2400" dirty="0" smtClean="0"/>
              <a:t> Hadron devices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8 Power supplies for Amplifier 110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  </a:t>
            </a:r>
            <a:r>
              <a:rPr lang="en-US" sz="2400" dirty="0" smtClean="0"/>
              <a:t>cabinet with </a:t>
            </a:r>
            <a:r>
              <a:rPr lang="en-US" sz="2400" dirty="0" smtClean="0"/>
              <a:t>acquisition electronics for </a:t>
            </a:r>
            <a:r>
              <a:rPr lang="en-US" sz="2400" dirty="0" err="1" smtClean="0"/>
              <a:t>Bergoz</a:t>
            </a:r>
            <a:r>
              <a:rPr lang="en-US" sz="2400" dirty="0" smtClean="0"/>
              <a:t> parametric and fast current transformers.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TANGO device server for </a:t>
            </a:r>
            <a:r>
              <a:rPr lang="en-US" sz="2400" dirty="0" err="1"/>
              <a:t>Libera</a:t>
            </a:r>
            <a:r>
              <a:rPr lang="en-US" sz="2400" dirty="0"/>
              <a:t> hadron </a:t>
            </a:r>
            <a:r>
              <a:rPr lang="en-US" sz="2400" dirty="0" smtClean="0"/>
              <a:t>(expected </a:t>
            </a:r>
            <a:r>
              <a:rPr lang="en-US" sz="2400" dirty="0"/>
              <a:t>at the end of </a:t>
            </a:r>
            <a:r>
              <a:rPr lang="en-US" sz="2400" dirty="0" smtClean="0"/>
              <a:t>June)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Web applications for beam orbit measurements, tune measurements.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5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37"/>
            <a:ext cx="8229600" cy="1143000"/>
          </a:xfrm>
        </p:spPr>
        <p:txBody>
          <a:bodyPr/>
          <a:lstStyle/>
          <a:p>
            <a:r>
              <a:rPr lang="en-US" dirty="0" smtClean="0"/>
              <a:t>Booster injection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196752"/>
            <a:ext cx="4031940" cy="52205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Startup configuration (1 inflector plate) is ready: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cRIO-9068 chassis</a:t>
            </a:r>
          </a:p>
          <a:p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NI 9239 – analog input </a:t>
            </a:r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module</a:t>
            </a:r>
          </a:p>
          <a:p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NI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9269 – analog output </a:t>
            </a:r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module</a:t>
            </a:r>
          </a:p>
          <a:p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NI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9401 – slow digital I/O </a:t>
            </a:r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module</a:t>
            </a:r>
          </a:p>
          <a:p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NI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9402 – fast digital I/O </a:t>
            </a:r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module</a:t>
            </a:r>
          </a:p>
          <a:p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NI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9862 – CAN interface </a:t>
            </a:r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module</a:t>
            </a:r>
          </a:p>
          <a:p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TANGO device servers</a:t>
            </a: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Tasks: </a:t>
            </a:r>
          </a:p>
          <a:p>
            <a:r>
              <a:rPr lang="en-US" sz="2000" dirty="0" smtClean="0"/>
              <a:t>Scale the system to the full configuration (5 inflector plates)</a:t>
            </a:r>
          </a:p>
          <a:p>
            <a:r>
              <a:rPr lang="en-US" sz="2000" dirty="0" smtClean="0"/>
              <a:t>Develop a web application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66963" y="2333738"/>
            <a:ext cx="4857786" cy="272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06902" y="3180149"/>
            <a:ext cx="3754175" cy="210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Картинки по запрос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404" y="973308"/>
            <a:ext cx="2405596" cy="1221891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5616116" y="1952836"/>
            <a:ext cx="1476164" cy="28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4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Timing and synchronization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908720"/>
            <a:ext cx="8208912" cy="147616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Mixed event (White Rabbit) and signal </a:t>
            </a:r>
            <a:r>
              <a:rPr lang="en-US" sz="2000" dirty="0" smtClean="0"/>
              <a:t>system:</a:t>
            </a:r>
          </a:p>
          <a:p>
            <a:r>
              <a:rPr lang="en-US" sz="2000" dirty="0" smtClean="0"/>
              <a:t>White rabbit for common time and frequency.</a:t>
            </a:r>
          </a:p>
          <a:p>
            <a:r>
              <a:rPr lang="en-US" sz="2000" dirty="0" smtClean="0"/>
              <a:t>JINR and Novosibirsk timing modules for signal synchronization.</a:t>
            </a:r>
          </a:p>
          <a:p>
            <a:pPr marL="0" indent="0">
              <a:buNone/>
            </a:pPr>
            <a:r>
              <a:rPr lang="en-US" sz="2000" dirty="0" smtClean="0"/>
              <a:t>Tasks</a:t>
            </a:r>
            <a:r>
              <a:rPr lang="en-US" sz="2000" dirty="0" smtClean="0"/>
              <a:t>: timers, optical I/O, controllers, B-timer.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6" name="Picture 2" descr="https://psv4.userapi.com/c834704/u26972870/docs/d7/5e30dbf68cc0/IMG_20180205_185130_HDR.jpg?extra=FCOQzTkYATczdaPSdkPbJbdGlLjyMY7TnyzCqWCuB2YnloumnmETuxGxg_hFZfNOwKDU8HN1RLrqbytYguYUxbf4egkOQPXlmXsJMPh5eeqQiADpuNC6FfB_RXM2sD7xzOHa5On-vO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1" t="5313" r="20223" b="9298"/>
          <a:stretch/>
        </p:blipFill>
        <p:spPr bwMode="auto">
          <a:xfrm>
            <a:off x="5112060" y="2123083"/>
            <a:ext cx="3744416" cy="278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6" r="15890" b="20327"/>
          <a:stretch/>
        </p:blipFill>
        <p:spPr>
          <a:xfrm>
            <a:off x="5097129" y="4653136"/>
            <a:ext cx="3769716" cy="1697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355" y="2492896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Development of timer module for signal synchronization system: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External </a:t>
            </a:r>
            <a:r>
              <a:rPr lang="en-US" sz="2000" dirty="0"/>
              <a:t>Clock input</a:t>
            </a:r>
            <a:r>
              <a:rPr lang="ru-RU" sz="2000" dirty="0"/>
              <a:t> 40 </a:t>
            </a:r>
            <a:r>
              <a:rPr lang="en-US" sz="2000" dirty="0"/>
              <a:t>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40 MHz Clock output </a:t>
            </a:r>
            <a:r>
              <a:rPr lang="en-US" sz="2000" dirty="0" smtClean="0"/>
              <a:t>(</a:t>
            </a:r>
            <a:r>
              <a:rPr lang="en-US" sz="2000" dirty="0"/>
              <a:t>Master mode)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External trigger Start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Start output (Master mode)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8 output </a:t>
            </a:r>
            <a:r>
              <a:rPr lang="en-US" sz="2000" dirty="0" smtClean="0"/>
              <a:t>channels per module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Inverse output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32-bit timer </a:t>
            </a:r>
            <a:r>
              <a:rPr lang="en-US" sz="2000" dirty="0" smtClean="0"/>
              <a:t>for the </a:t>
            </a:r>
            <a:r>
              <a:rPr lang="en-US" sz="2000" dirty="0"/>
              <a:t>delay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32-bit timer for </a:t>
            </a:r>
            <a:r>
              <a:rPr lang="en-US" sz="2000" dirty="0" smtClean="0"/>
              <a:t>the pulse width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50</a:t>
            </a:r>
            <a:r>
              <a:rPr lang="el-GR" sz="2000" dirty="0"/>
              <a:t>Ω</a:t>
            </a:r>
            <a:r>
              <a:rPr lang="ru-RU" sz="2000" dirty="0"/>
              <a:t> </a:t>
            </a:r>
            <a:r>
              <a:rPr lang="en-US" sz="2000" dirty="0"/>
              <a:t>SMA, SMB, </a:t>
            </a:r>
            <a:r>
              <a:rPr lang="en-US" sz="2000" dirty="0" err="1"/>
              <a:t>Lemo</a:t>
            </a:r>
            <a:r>
              <a:rPr lang="en-US" sz="2000" dirty="0"/>
              <a:t>, </a:t>
            </a:r>
          </a:p>
          <a:p>
            <a:r>
              <a:rPr lang="en-US" sz="2000" dirty="0"/>
              <a:t>     BNC , Optical </a:t>
            </a:r>
            <a:r>
              <a:rPr lang="en-US" sz="2000" dirty="0" smtClean="0"/>
              <a:t>SFP+ support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7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access </a:t>
            </a:r>
            <a:r>
              <a:rPr lang="en-US" dirty="0" smtClean="0"/>
              <a:t>control system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4" y="1429009"/>
            <a:ext cx="2174977" cy="1095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674" y="2627924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near a door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3" y="3428168"/>
            <a:ext cx="1809600" cy="241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476" y="5996178"/>
            <a:ext cx="205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door from inside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560" y="1052736"/>
            <a:ext cx="4568517" cy="28635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63989" y="3916288"/>
            <a:ext cx="46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RFID  </a:t>
            </a:r>
            <a:r>
              <a:rPr lang="en-US" dirty="0"/>
              <a:t>card reader Matrix </a:t>
            </a:r>
            <a:r>
              <a:rPr lang="en-US" dirty="0" smtClean="0"/>
              <a:t>II, a key and key holder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26" y="4096273"/>
            <a:ext cx="1116261" cy="837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2291" y="3068138"/>
            <a:ext cx="218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RusGuard</a:t>
            </a:r>
            <a:r>
              <a:rPr lang="en-US" dirty="0"/>
              <a:t> </a:t>
            </a:r>
            <a:r>
              <a:rPr lang="en-US" dirty="0" smtClean="0"/>
              <a:t>controller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59" y="1935848"/>
            <a:ext cx="1097328" cy="10973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4668632"/>
            <a:ext cx="1330959" cy="13309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37621" y="5975075"/>
            <a:ext cx="341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 controller CPU315-2pn/</a:t>
            </a:r>
            <a:r>
              <a:rPr lang="en-US" dirty="0" err="1" smtClean="0"/>
              <a:t>dp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290688" y="4952612"/>
            <a:ext cx="249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Siemens </a:t>
            </a:r>
            <a:r>
              <a:rPr lang="en-US" dirty="0" smtClean="0"/>
              <a:t>Logo controller</a:t>
            </a:r>
          </a:p>
        </p:txBody>
      </p:sp>
    </p:spTree>
    <p:extLst>
      <p:ext uri="{BB962C8B-B14F-4D97-AF65-F5344CB8AC3E}">
        <p14:creationId xmlns:p14="http://schemas.microsoft.com/office/powerpoint/2010/main" val="315320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access control system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9613"/>
            <a:ext cx="5027588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317" y="1916832"/>
            <a:ext cx="4952760" cy="21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654" y="2641600"/>
            <a:ext cx="5018823" cy="21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916" y="3716912"/>
            <a:ext cx="5197270" cy="21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4223" y="1153950"/>
            <a:ext cx="2729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Different regimes of the accelerator complex operation.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162" y="5369080"/>
            <a:ext cx="7990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Tasks: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Interface to TANGO control 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Control application to allow an operator to switch regimes of operation.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139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channels control systems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327268" cy="4525963"/>
          </a:xfrm>
        </p:spPr>
        <p:txBody>
          <a:bodyPr/>
          <a:lstStyle/>
          <a:p>
            <a:r>
              <a:rPr lang="en-US" sz="2400" dirty="0" smtClean="0"/>
              <a:t>Booster-Collider channel (Novosibirsk): magnet power supplies and beam diagnostics are TANGO-compatible.</a:t>
            </a:r>
          </a:p>
          <a:p>
            <a:r>
              <a:rPr lang="en-US" sz="2400" dirty="0" smtClean="0"/>
              <a:t>Nuclotron-Collider channel (</a:t>
            </a:r>
            <a:r>
              <a:rPr lang="en-US" sz="2400" dirty="0" err="1" smtClean="0"/>
              <a:t>SigmaPhi</a:t>
            </a:r>
            <a:r>
              <a:rPr lang="en-US" sz="2400" dirty="0" smtClean="0"/>
              <a:t>): TANGO control system for magnets power supplies and vacuum is being developed by </a:t>
            </a:r>
            <a:r>
              <a:rPr lang="en-US" sz="2400" dirty="0" err="1" smtClean="0"/>
              <a:t>CosyLab</a:t>
            </a:r>
            <a:r>
              <a:rPr lang="en-US" sz="2400" dirty="0" smtClean="0"/>
              <a:t>. TANGO devices for beam diagnostics (Instrumentation Technologies) are ready.</a:t>
            </a:r>
          </a:p>
          <a:p>
            <a:r>
              <a:rPr lang="en-US" sz="2400" dirty="0" smtClean="0"/>
              <a:t>Tasks: </a:t>
            </a:r>
            <a:r>
              <a:rPr lang="en-US" sz="2400" dirty="0" err="1" smtClean="0"/>
              <a:t>HiLAC</a:t>
            </a:r>
            <a:r>
              <a:rPr lang="en-US" sz="2400" dirty="0" smtClean="0"/>
              <a:t>-Booster channel (JINR) power supplies and beam diagnostics control system.</a:t>
            </a:r>
          </a:p>
          <a:p>
            <a:endParaRPr lang="en-US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4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systems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sz="2400" dirty="0" smtClean="0"/>
              <a:t>Booster E-cooling system.</a:t>
            </a:r>
          </a:p>
          <a:p>
            <a:pPr lvl="1"/>
            <a:r>
              <a:rPr lang="en-US" sz="2400" dirty="0" smtClean="0"/>
              <a:t>Preliminary TANGO interface via TCP/IP sockets.</a:t>
            </a:r>
          </a:p>
          <a:p>
            <a:r>
              <a:rPr lang="en-US" sz="2400" dirty="0" smtClean="0"/>
              <a:t>Booster RF system:</a:t>
            </a:r>
          </a:p>
          <a:p>
            <a:pPr lvl="1"/>
            <a:r>
              <a:rPr lang="en-US" sz="2400" dirty="0" smtClean="0"/>
              <a:t>TANGO interface to the local control system is ready but not tested during RF system operation.</a:t>
            </a:r>
            <a:endParaRPr lang="en-US" sz="2400" dirty="0"/>
          </a:p>
          <a:p>
            <a:pPr marL="457200" lvl="1" indent="-457200">
              <a:buNone/>
            </a:pPr>
            <a:r>
              <a:rPr lang="en-US" sz="2400" dirty="0" smtClean="0"/>
              <a:t>Tasks: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400" dirty="0" smtClean="0"/>
              <a:t>Finish and debug interfaces to TANGO control system.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400" dirty="0" smtClean="0"/>
              <a:t>Develop GUI web applications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0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control system status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764376"/>
              </p:ext>
            </p:extLst>
          </p:nvPr>
        </p:nvGraphicFramePr>
        <p:xfrm>
          <a:off x="457200" y="1088740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24"/>
                <a:gridCol w="1224136"/>
                <a:gridCol w="2016224"/>
                <a:gridCol w="6584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Hardware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TANGO integration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GUI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system computing cluster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system services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Networking</a:t>
                      </a:r>
                      <a:r>
                        <a:rPr lang="en-US" baseline="0" dirty="0" smtClean="0"/>
                        <a:t> equipment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Vacuum control</a:t>
                      </a:r>
                      <a:r>
                        <a:rPr lang="en-US" baseline="0" dirty="0" smtClean="0"/>
                        <a:t> system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Thermometry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Magnetic cycle control system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orbit correction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diagnostics control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Timing and synchronization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access control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E-cooling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RF-system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8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Most of the Booster subsystems </a:t>
            </a:r>
            <a:r>
              <a:rPr lang="en-US" sz="2800" dirty="0" smtClean="0"/>
              <a:t>hardware are </a:t>
            </a:r>
            <a:r>
              <a:rPr lang="en-US" sz="2800" dirty="0" smtClean="0"/>
              <a:t>ready but some of them require attention.</a:t>
            </a:r>
          </a:p>
          <a:p>
            <a:r>
              <a:rPr lang="en-US" sz="2800" dirty="0" smtClean="0"/>
              <a:t>Many systems missing finished Graphical </a:t>
            </a:r>
            <a:r>
              <a:rPr lang="en-US" sz="2800" dirty="0" smtClean="0"/>
              <a:t>User </a:t>
            </a:r>
            <a:r>
              <a:rPr lang="en-US" sz="2800" dirty="0" smtClean="0"/>
              <a:t>Interface (GUI</a:t>
            </a:r>
            <a:r>
              <a:rPr lang="en-US" sz="2800" dirty="0" smtClean="0"/>
              <a:t>). However, standard </a:t>
            </a:r>
            <a:r>
              <a:rPr lang="en-US" sz="2800" dirty="0" smtClean="0"/>
              <a:t>TANGO ATK </a:t>
            </a:r>
            <a:r>
              <a:rPr lang="en-US" sz="2800" dirty="0" smtClean="0"/>
              <a:t>panels can be used.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/>
              <a:t>Most of </a:t>
            </a:r>
            <a:r>
              <a:rPr lang="en-US" sz="2800" dirty="0" smtClean="0"/>
              <a:t>the </a:t>
            </a:r>
            <a:r>
              <a:rPr lang="en-US" sz="2800" dirty="0" smtClean="0"/>
              <a:t>collider control </a:t>
            </a:r>
            <a:r>
              <a:rPr lang="en-US" sz="2800" dirty="0" smtClean="0"/>
              <a:t>systems will be similar to Booster ones but scaled to the size of </a:t>
            </a:r>
            <a:r>
              <a:rPr lang="en-US" sz="2800" dirty="0" smtClean="0"/>
              <a:t>collider.</a:t>
            </a:r>
            <a:endParaRPr lang="en-US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6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Main principles and layout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2844315"/>
          </a:xfrm>
        </p:spPr>
        <p:txBody>
          <a:bodyPr/>
          <a:lstStyle/>
          <a:p>
            <a:r>
              <a:rPr lang="en-US" sz="2400" dirty="0" smtClean="0"/>
              <a:t>Middleware: TANGO controls – multiplatform CORBA </a:t>
            </a:r>
            <a:r>
              <a:rPr lang="en-US" sz="2400" dirty="0"/>
              <a:t>based distributed  object-oriented control system </a:t>
            </a:r>
            <a:r>
              <a:rPr lang="en-US" sz="2400" dirty="0" smtClean="0"/>
              <a:t>framework.</a:t>
            </a:r>
            <a:endParaRPr lang="en-US" sz="2400" dirty="0"/>
          </a:p>
          <a:p>
            <a:r>
              <a:rPr lang="en-US" sz="2400" dirty="0" smtClean="0"/>
              <a:t>Frontend layer: National Instruments modular PXI platform - </a:t>
            </a:r>
            <a:r>
              <a:rPr lang="en-US" sz="2400" dirty="0"/>
              <a:t>acquisition boards, analog and digital I/O, signal generators, digital </a:t>
            </a:r>
            <a:r>
              <a:rPr lang="en-US" sz="2400" dirty="0" err="1"/>
              <a:t>multimeters</a:t>
            </a:r>
            <a:r>
              <a:rPr lang="en-US" sz="2400" dirty="0"/>
              <a:t>, counters and timers, high speed digitizers, industrial interfaces</a:t>
            </a:r>
            <a:r>
              <a:rPr lang="en-US" sz="2400" dirty="0" smtClean="0"/>
              <a:t>, reconfigurable FPGA modules: </a:t>
            </a:r>
            <a:r>
              <a:rPr lang="en-US" sz="2400" dirty="0" err="1" smtClean="0"/>
              <a:t>FlexRIO</a:t>
            </a:r>
            <a:r>
              <a:rPr lang="en-US" sz="2400" dirty="0" smtClean="0"/>
              <a:t>, CompactRIO and others.</a:t>
            </a:r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80" y="3536304"/>
            <a:ext cx="3212520" cy="2222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575" y="3813598"/>
            <a:ext cx="55405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Client layer: web applications - </a:t>
            </a:r>
            <a:r>
              <a:rPr lang="en-US" sz="2400" dirty="0"/>
              <a:t>cross-platform, flexible, fast and </a:t>
            </a:r>
            <a:r>
              <a:rPr lang="en-US" sz="2400" dirty="0" smtClean="0"/>
              <a:t>convenient</a:t>
            </a:r>
            <a:r>
              <a:rPr lang="en-US" sz="2400" dirty="0" smtClean="0">
                <a:solidFill>
                  <a:schemeClr val="tx2"/>
                </a:solidFill>
              </a:rPr>
              <a:t>. Data exchange with TANGO via custom </a:t>
            </a:r>
            <a:r>
              <a:rPr lang="en-US" sz="2400" dirty="0" err="1" smtClean="0">
                <a:solidFill>
                  <a:schemeClr val="tx2"/>
                </a:solidFill>
              </a:rPr>
              <a:t>Websockets</a:t>
            </a:r>
            <a:r>
              <a:rPr lang="en-US" sz="2400" dirty="0" smtClean="0">
                <a:solidFill>
                  <a:schemeClr val="tx2"/>
                </a:solidFill>
              </a:rPr>
              <a:t> and REST TANGO device servers. The access to the Web client functionality is restricted by custom Access Control system.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4924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83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91" y="5481228"/>
            <a:ext cx="4019550" cy="1133475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High availability of the CS services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28600" y="986626"/>
            <a:ext cx="8686800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High availability of CS services and fast failover in case of hardware problems are provided by hardware measures (uninterruptable power supplies (UPS), reliable enterprise class hard drives) + data redundancy ( replication) + backups (VMs and databases):</a:t>
            </a:r>
          </a:p>
          <a:p>
            <a:r>
              <a:rPr lang="en-US" sz="2400" dirty="0" smtClean="0"/>
              <a:t>Virtual machines are running on Proxmox VE cluster with VM images stored on redundant shared storage. Any VM </a:t>
            </a:r>
            <a:r>
              <a:rPr lang="en-US" sz="2400" dirty="0"/>
              <a:t>c</a:t>
            </a:r>
            <a:r>
              <a:rPr lang="en-US" sz="2400" dirty="0" smtClean="0"/>
              <a:t>an be started on any node.</a:t>
            </a:r>
          </a:p>
          <a:p>
            <a:r>
              <a:rPr lang="en-US" sz="2400" dirty="0" smtClean="0"/>
              <a:t>Currently we have 6 </a:t>
            </a:r>
            <a:r>
              <a:rPr lang="en-US" sz="2400" dirty="0" err="1"/>
              <a:t>Supermicro</a:t>
            </a:r>
            <a:r>
              <a:rPr lang="en-US" sz="2400" dirty="0"/>
              <a:t> </a:t>
            </a:r>
            <a:r>
              <a:rPr lang="en-US" sz="2400" dirty="0" smtClean="0"/>
              <a:t>servers + 1 HP server for daily backups.</a:t>
            </a:r>
          </a:p>
          <a:p>
            <a:pPr marL="0" indent="0">
              <a:buNone/>
            </a:pPr>
            <a:r>
              <a:rPr lang="en-US" sz="2400" dirty="0" smtClean="0"/>
              <a:t>Tasks: collider operation will require more servers for running VMs and especially for the data storage. It’s foreseen another 2 servers for VMs and 3 servers for the data storage.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29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3193"/>
            <a:ext cx="8229600" cy="1143000"/>
          </a:xfrm>
        </p:spPr>
        <p:txBody>
          <a:bodyPr/>
          <a:lstStyle/>
          <a:p>
            <a:r>
              <a:rPr lang="en-US" dirty="0" smtClean="0"/>
              <a:t>Shared storage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43508" y="872716"/>
            <a:ext cx="8229600" cy="3294366"/>
          </a:xfrm>
        </p:spPr>
        <p:txBody>
          <a:bodyPr/>
          <a:lstStyle/>
          <a:p>
            <a:r>
              <a:rPr lang="en-US" sz="2400" dirty="0" smtClean="0"/>
              <a:t>Crucial component of virtualization to provide high availability of virtual machines (VM).</a:t>
            </a:r>
          </a:p>
          <a:p>
            <a:r>
              <a:rPr lang="en-US" sz="2400" dirty="0" smtClean="0"/>
              <a:t>Good performance is the key point, it will have to manage read/write operations of number of VM images.</a:t>
            </a:r>
          </a:p>
          <a:p>
            <a:r>
              <a:rPr lang="en-US" sz="2400" dirty="0" smtClean="0"/>
              <a:t>Have to be redundant to provide data consistency in case of hardware or network failure</a:t>
            </a:r>
          </a:p>
          <a:p>
            <a:r>
              <a:rPr lang="en-US" sz="2400" dirty="0" smtClean="0"/>
              <a:t>Need to be scalable – should be able to add more storage space without loosing performance.</a:t>
            </a:r>
          </a:p>
        </p:txBody>
      </p:sp>
      <p:pic>
        <p:nvPicPr>
          <p:cNvPr id="7" name="Picture 2" descr="Image result for c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13076"/>
            <a:ext cx="4995825" cy="23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1601" y="4113076"/>
            <a:ext cx="1368152" cy="36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3508" y="4296331"/>
            <a:ext cx="3924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CEPH provides </a:t>
            </a:r>
            <a:r>
              <a:rPr lang="en-US" sz="2400" dirty="0"/>
              <a:t>redundancy, </a:t>
            </a:r>
            <a:r>
              <a:rPr lang="en-US" sz="2400" dirty="0">
                <a:solidFill>
                  <a:schemeClr val="tx2"/>
                </a:solidFill>
              </a:rPr>
              <a:t>excellent performance and scalability. </a:t>
            </a:r>
            <a:r>
              <a:rPr lang="en-US" sz="2400" dirty="0" smtClean="0">
                <a:solidFill>
                  <a:schemeClr val="tx2"/>
                </a:solidFill>
              </a:rPr>
              <a:t>The data is replicated and distributed between nodes dynamically.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4206036"/>
            <a:ext cx="1476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10Gb </a:t>
            </a:r>
            <a:r>
              <a:rPr lang="en-US" sz="1200" dirty="0" smtClean="0"/>
              <a:t>public network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40252" y="6096312"/>
            <a:ext cx="1531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10Gb cluster network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84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of the CS resources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71267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 system whose performance improves after adding hardware, proportionally to the capacity added, is said to be a </a:t>
            </a:r>
            <a:r>
              <a:rPr lang="en-US" sz="1800" b="1" i="1" dirty="0"/>
              <a:t>scalable system</a:t>
            </a:r>
            <a:r>
              <a:rPr lang="en-US" sz="1800" dirty="0" smtClean="0"/>
              <a:t>. (Wikipedia)</a:t>
            </a: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 bwMode="auto">
          <a:xfrm>
            <a:off x="359532" y="1813484"/>
            <a:ext cx="8229600" cy="456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dirty="0" smtClean="0"/>
              <a:t>The scalability can be achieved by adding nodes to cluster. CEPH retains most characteristics at scale or even improves. Adding more nodes to run more VMs:</a:t>
            </a:r>
          </a:p>
          <a:p>
            <a:r>
              <a:rPr lang="en-US" sz="2400" dirty="0" smtClean="0"/>
              <a:t>Capacity increases</a:t>
            </a:r>
          </a:p>
          <a:p>
            <a:r>
              <a:rPr lang="en-US" sz="2400" dirty="0" smtClean="0"/>
              <a:t>Throughput increases</a:t>
            </a:r>
          </a:p>
          <a:p>
            <a:r>
              <a:rPr lang="en-US" sz="2400" dirty="0" smtClean="0"/>
              <a:t>IOPS increase</a:t>
            </a:r>
          </a:p>
          <a:p>
            <a:r>
              <a:rPr lang="en-US" sz="2400" dirty="0" smtClean="0"/>
              <a:t>CPU cores and RAM increase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/>
              <a:t>Tasks:</a:t>
            </a:r>
          </a:p>
          <a:p>
            <a:r>
              <a:rPr lang="en-US" sz="2400" dirty="0" smtClean="0"/>
              <a:t>Install another 10Gb Cisco Nexus5k switch to provide reliability of the cluster network. Currently it is a single point of failure.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55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404664"/>
            <a:ext cx="2667000" cy="2667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infrastructure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168860"/>
            <a:ext cx="8229600" cy="4061048"/>
          </a:xfrm>
        </p:spPr>
        <p:txBody>
          <a:bodyPr/>
          <a:lstStyle/>
          <a:p>
            <a:r>
              <a:rPr lang="en-US" sz="2400" dirty="0" smtClean="0"/>
              <a:t>4 racks with total 8 switches </a:t>
            </a:r>
            <a:r>
              <a:rPr lang="ru-RU" sz="2400" dirty="0" err="1" smtClean="0"/>
              <a:t>Aruba</a:t>
            </a:r>
            <a:r>
              <a:rPr lang="ru-RU" sz="2400" dirty="0" smtClean="0"/>
              <a:t> </a:t>
            </a:r>
            <a:r>
              <a:rPr lang="ru-RU" sz="2400" dirty="0"/>
              <a:t>3810M, </a:t>
            </a:r>
            <a:r>
              <a:rPr lang="ru-RU" sz="2400" dirty="0" smtClean="0"/>
              <a:t>48G</a:t>
            </a:r>
            <a:r>
              <a:rPr lang="en-US" sz="2400" dirty="0" smtClean="0"/>
              <a:t>. </a:t>
            </a:r>
            <a:r>
              <a:rPr lang="en-US" sz="2400" dirty="0"/>
              <a:t>Each has 48 RJ-45 </a:t>
            </a:r>
            <a:r>
              <a:rPr lang="en-US" sz="2400" dirty="0" smtClean="0"/>
              <a:t>10/100/1000 ports.</a:t>
            </a:r>
          </a:p>
          <a:p>
            <a:r>
              <a:rPr lang="en-US" sz="2400" dirty="0" smtClean="0"/>
              <a:t>Switches are stacked in pairs to increase </a:t>
            </a:r>
            <a:r>
              <a:rPr lang="en-US" sz="2400" dirty="0"/>
              <a:t>the reliability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Use of an IP range </a:t>
            </a:r>
            <a:r>
              <a:rPr lang="en-US" sz="2400" dirty="0" err="1"/>
              <a:t>unroutable</a:t>
            </a:r>
            <a:r>
              <a:rPr lang="en-US" sz="2400" dirty="0"/>
              <a:t> outside </a:t>
            </a:r>
            <a:r>
              <a:rPr lang="en-US" sz="2400" dirty="0" smtClean="0"/>
              <a:t>JINR.</a:t>
            </a:r>
          </a:p>
          <a:p>
            <a:r>
              <a:rPr lang="en-US" sz="2400" dirty="0" smtClean="0"/>
              <a:t>Provide access from the external world via VPN.</a:t>
            </a:r>
          </a:p>
          <a:p>
            <a:r>
              <a:rPr lang="en-US" sz="2400" dirty="0" smtClean="0"/>
              <a:t>Collider network: 12 racks with 24 Aruba switches are foreseen.</a:t>
            </a:r>
          </a:p>
          <a:p>
            <a:pPr marL="0" indent="0">
              <a:buNone/>
            </a:pPr>
            <a:r>
              <a:rPr lang="en-US" sz="2400" dirty="0" smtClean="0"/>
              <a:t>Tasks: </a:t>
            </a:r>
          </a:p>
          <a:p>
            <a:r>
              <a:rPr lang="en-US" sz="2400" dirty="0" smtClean="0"/>
              <a:t>purchased only half of the required quantity of switches for Booster.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3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3193"/>
            <a:ext cx="8229600" cy="1143000"/>
          </a:xfrm>
        </p:spPr>
        <p:txBody>
          <a:bodyPr/>
          <a:lstStyle/>
          <a:p>
            <a:r>
              <a:rPr lang="en-US" dirty="0" smtClean="0"/>
              <a:t>Monitoring and logging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" y="1772816"/>
            <a:ext cx="9144000" cy="466764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698" y="980728"/>
            <a:ext cx="9144000" cy="1044116"/>
          </a:xfrm>
        </p:spPr>
        <p:txBody>
          <a:bodyPr/>
          <a:lstStyle/>
          <a:p>
            <a:r>
              <a:rPr lang="en-US" sz="2400" dirty="0" err="1" smtClean="0"/>
              <a:t>Zabbix</a:t>
            </a:r>
            <a:r>
              <a:rPr lang="en-US" sz="2400" dirty="0" smtClean="0"/>
              <a:t> to monitor hypervisors (physical servers, VMs, CEPH and backup storage, network, UPSs, TANGO devices) - ready.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91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MAC’2018                                    NICA Control System – progress and tasks.                        E.Gorbachev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Monitoring and logging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9" b="7225"/>
          <a:stretch/>
        </p:blipFill>
        <p:spPr>
          <a:xfrm>
            <a:off x="144000" y="836712"/>
            <a:ext cx="8856000" cy="406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7016" y="5024046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Centralized logging service for TANGO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devices has been developed.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Logs of all TANGO database changes – can be very useful for identification of the reason of problems.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Flexible </a:t>
            </a:r>
            <a:r>
              <a:rPr lang="en-US" sz="2000" dirty="0"/>
              <a:t>interface for administrators to </a:t>
            </a:r>
            <a:r>
              <a:rPr lang="en-US" sz="2000" dirty="0" smtClean="0"/>
              <a:t>search or filter information </a:t>
            </a:r>
            <a:r>
              <a:rPr lang="en-US" sz="2000" dirty="0"/>
              <a:t>in logs.</a:t>
            </a:r>
            <a:endParaRPr lang="ru-RU" sz="2000" dirty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CA-MAC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NICA-MAC</Template>
  <TotalTime>36549</TotalTime>
  <Words>2160</Words>
  <Application>Microsoft Office PowerPoint</Application>
  <PresentationFormat>Экран (4:3)</PresentationFormat>
  <Paragraphs>306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NICA-MAC</vt:lpstr>
      <vt:lpstr>NICA control system — progress and tasks</vt:lpstr>
      <vt:lpstr>Content</vt:lpstr>
      <vt:lpstr>Main principles and layout </vt:lpstr>
      <vt:lpstr>High availability of the CS services</vt:lpstr>
      <vt:lpstr>Shared storage</vt:lpstr>
      <vt:lpstr>Scalability of the CS resources</vt:lpstr>
      <vt:lpstr>Network infrastructure</vt:lpstr>
      <vt:lpstr>Monitoring and logging</vt:lpstr>
      <vt:lpstr>Monitoring and logging</vt:lpstr>
      <vt:lpstr>Access control</vt:lpstr>
      <vt:lpstr>Access control</vt:lpstr>
      <vt:lpstr>Data archiving</vt:lpstr>
      <vt:lpstr>Data archiving</vt:lpstr>
      <vt:lpstr>Data archiving</vt:lpstr>
      <vt:lpstr>Booster vacuum control system</vt:lpstr>
      <vt:lpstr>Booster vacuum control system</vt:lpstr>
      <vt:lpstr>Booster thermometry system</vt:lpstr>
      <vt:lpstr>Booster thermometry system</vt:lpstr>
      <vt:lpstr>Booster magnetic cycle control</vt:lpstr>
      <vt:lpstr>Booster beam orbit correction system</vt:lpstr>
      <vt:lpstr>Booster beam diagnostics control</vt:lpstr>
      <vt:lpstr>Booster injection</vt:lpstr>
      <vt:lpstr>Timing and synchronization</vt:lpstr>
      <vt:lpstr>Physical access control system</vt:lpstr>
      <vt:lpstr>Physical access control system</vt:lpstr>
      <vt:lpstr>Transfer channels control systems</vt:lpstr>
      <vt:lpstr>Other systems</vt:lpstr>
      <vt:lpstr>Booster control system status</vt:lpstr>
      <vt:lpstr>Conclusions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gorbe</dc:creator>
  <cp:lastModifiedBy>gorbe</cp:lastModifiedBy>
  <cp:revision>437</cp:revision>
  <dcterms:created xsi:type="dcterms:W3CDTF">2015-09-15T10:26:38Z</dcterms:created>
  <dcterms:modified xsi:type="dcterms:W3CDTF">2018-06-06T12:58:48Z</dcterms:modified>
</cp:coreProperties>
</file>