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2" r:id="rId3"/>
    <p:sldId id="258" r:id="rId4"/>
    <p:sldId id="259" r:id="rId5"/>
    <p:sldId id="260" r:id="rId6"/>
    <p:sldId id="261" r:id="rId7"/>
    <p:sldId id="274" r:id="rId8"/>
    <p:sldId id="275" r:id="rId9"/>
    <p:sldId id="262" r:id="rId10"/>
    <p:sldId id="263" r:id="rId11"/>
    <p:sldId id="264" r:id="rId12"/>
    <p:sldId id="271" r:id="rId13"/>
    <p:sldId id="265" r:id="rId14"/>
    <p:sldId id="268" r:id="rId15"/>
    <p:sldId id="267" r:id="rId16"/>
    <p:sldId id="266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C6501-9BD5-46AD-B5AE-04B02BC6A99B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69A6-5323-4172-AC14-D18C583B4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6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18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Конечная апертура должна быть оптимизирована с компенсированной связью.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F69A6-5323-4172-AC14-D18C583B4EC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2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77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3575" y="4748162"/>
                <a:ext cx="5298599" cy="5062587"/>
              </a:xfrm>
            </p:spPr>
            <p:txBody>
              <a:bodyPr/>
              <a:lstStyle/>
              <a:p>
                <a:r>
                  <a:rPr lang="ru-RU" dirty="0" smtClean="0"/>
                  <a:t>Динамическая </a:t>
                </a:r>
                <a:r>
                  <a:rPr lang="ru-RU" dirty="0"/>
                  <a:t>апертура (ДА) – область устойчивого движения частиц в шестимерном фазовом </a:t>
                </a:r>
                <a:r>
                  <a:rPr lang="ru-RU" dirty="0" smtClean="0"/>
                  <a:t>пространстве. Эмиттанс = сигма</a:t>
                </a:r>
                <a:r>
                  <a:rPr lang="en-US" dirty="0" smtClean="0"/>
                  <a:t>^</a:t>
                </a:r>
                <a:r>
                  <a:rPr lang="ru-RU" dirty="0" smtClean="0"/>
                  <a:t>2</a:t>
                </a:r>
                <a:r>
                  <a:rPr lang="en-US" dirty="0" smtClean="0"/>
                  <a:t>/</a:t>
                </a:r>
                <a:r>
                  <a:rPr lang="ru-RU" dirty="0" smtClean="0"/>
                  <a:t>бета</a:t>
                </a:r>
                <a:endParaRPr lang="en-US" dirty="0" smtClean="0"/>
              </a:p>
              <a:p>
                <a:endParaRPr lang="ru-RU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Задается ДА общепринятым способом:</a:t>
                </a:r>
                <a:endParaRPr lang="en-US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Набор начальных </a:t>
                </a:r>
                <a:r>
                  <a:rPr lang="ru-RU" dirty="0">
                    <a:latin typeface="Cambria" panose="02040503050406030204" pitchFamily="18" charset="0"/>
                  </a:rPr>
                  <a:t>координат частицы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 при некотором фиксированном значении относительного импульса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, </a:t>
                </a:r>
                <a:endParaRPr lang="ru-RU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для </a:t>
                </a:r>
                <a:r>
                  <a:rPr lang="ru-RU" dirty="0">
                    <a:latin typeface="Cambria" panose="02040503050406030204" pitchFamily="18" charset="0"/>
                  </a:rPr>
                  <a:t>которых частица остается устойчивой в течение </a:t>
                </a:r>
                <a:r>
                  <a:rPr lang="ru-RU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</a:t>
                </a:r>
                <a:r>
                  <a:rPr lang="ru-RU" dirty="0">
                    <a:latin typeface="Cambria" panose="02040503050406030204" pitchFamily="18" charset="0"/>
                  </a:rPr>
                  <a:t>1000 оборотов.</a:t>
                </a:r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Влияние </a:t>
                </a:r>
                <a:r>
                  <a:rPr lang="ru-RU" dirty="0"/>
                  <a:t>на ДА </a:t>
                </a:r>
                <a:r>
                  <a:rPr lang="ru-RU" dirty="0" smtClean="0"/>
                  <a:t>влияют различные источники </a:t>
                </a:r>
                <a:r>
                  <a:rPr lang="ru-RU" dirty="0"/>
                  <a:t>нелинейного </a:t>
                </a:r>
                <a:r>
                  <a:rPr lang="ru-RU" dirty="0" smtClean="0"/>
                  <a:t>возмущения.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Были</a:t>
                </a:r>
                <a:r>
                  <a:rPr lang="ru-RU" baseline="0" dirty="0" smtClean="0"/>
                  <a:t> рассмотрены такие источники возмущения как: </a:t>
                </a:r>
                <a:r>
                  <a:rPr lang="ru-RU" dirty="0" smtClean="0"/>
                  <a:t> секступольные </a:t>
                </a:r>
                <a:r>
                  <a:rPr lang="ru-RU" dirty="0"/>
                  <a:t>магнитов, корректирующих натуральный хроматизм</a:t>
                </a:r>
                <a:r>
                  <a:rPr lang="ru-RU" dirty="0" smtClean="0"/>
                  <a:t>, края</a:t>
                </a:r>
                <a:r>
                  <a:rPr lang="ru-RU" baseline="0" dirty="0" smtClean="0"/>
                  <a:t> соленоидов, тонкие и толстые мультипольные линзы,</a:t>
                </a:r>
                <a:r>
                  <a:rPr lang="ru-RU" dirty="0" smtClean="0"/>
                  <a:t> </a:t>
                </a:r>
                <a:r>
                  <a:rPr lang="ru-RU" dirty="0"/>
                  <a:t>и нелинейных краевых полей квадрупольных линз. 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Оказалось,</a:t>
                </a:r>
                <a:r>
                  <a:rPr lang="ru-RU" baseline="0" dirty="0" smtClean="0"/>
                  <a:t> что и</a:t>
                </a:r>
                <a:r>
                  <a:rPr lang="ru-RU" dirty="0" smtClean="0"/>
                  <a:t>менно </a:t>
                </a:r>
                <a:r>
                  <a:rPr lang="ru-RU" dirty="0"/>
                  <a:t>последние, </a:t>
                </a:r>
                <a:r>
                  <a:rPr lang="ru-RU" dirty="0" smtClean="0"/>
                  <a:t>краевые поля квадруполей ограничивают </a:t>
                </a:r>
                <a:r>
                  <a:rPr lang="ru-RU" dirty="0"/>
                  <a:t>ДА коллайдера NICA (рис.2), </a:t>
                </a:r>
                <a:endParaRPr lang="ru-RU" dirty="0" smtClean="0"/>
              </a:p>
              <a:p>
                <a:r>
                  <a:rPr lang="ru-RU" dirty="0" smtClean="0"/>
                  <a:t>причём </a:t>
                </a:r>
                <a:r>
                  <a:rPr lang="ru-RU" dirty="0"/>
                  <a:t>среди всех квадруполей определяющий вклад дает триплет финального фокуса, </a:t>
                </a:r>
                <a:endParaRPr lang="ru-RU" dirty="0" smtClean="0"/>
              </a:p>
              <a:p>
                <a:r>
                  <a:rPr lang="ru-RU" dirty="0" smtClean="0"/>
                  <a:t>а </a:t>
                </a:r>
                <a:r>
                  <a:rPr lang="ru-RU" dirty="0"/>
                  <a:t>влияние краевых полей квадрупольных линз арок является незначительным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На </a:t>
                </a:r>
                <a:r>
                  <a:rPr lang="ru-RU" dirty="0" smtClean="0"/>
                  <a:t>рисунке</a:t>
                </a:r>
                <a:r>
                  <a:rPr lang="ru-RU" baseline="0" dirty="0" smtClean="0"/>
                  <a:t> </a:t>
                </a:r>
                <a:r>
                  <a:rPr lang="ru-RU" dirty="0" smtClean="0"/>
                  <a:t>показана </a:t>
                </a:r>
                <a:r>
                  <a:rPr lang="ru-RU" dirty="0"/>
                  <a:t>ДА коллайдера </a:t>
                </a:r>
                <a:r>
                  <a:rPr lang="en-US" dirty="0"/>
                  <a:t>NICA</a:t>
                </a:r>
                <a:r>
                  <a:rPr lang="ru-RU" dirty="0"/>
                  <a:t> </a:t>
                </a:r>
                <a:r>
                  <a:rPr lang="ru-RU" dirty="0" smtClean="0"/>
                  <a:t>без </a:t>
                </a:r>
                <a:r>
                  <a:rPr lang="ru-RU" dirty="0"/>
                  <a:t>учета и с учетом нелинейных краевых полей квадрупольных линз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Без учета краевых полей квадруполей апертура оказывается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≈13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/>
                  <a:t>, краевые поля уменьшают это значение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≈7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 smtClean="0"/>
                  <a:t>.</a:t>
                </a:r>
              </a:p>
              <a:p>
                <a:endParaRPr lang="ru-RU" dirty="0" smtClean="0"/>
              </a:p>
              <a:p>
                <a:r>
                  <a:rPr lang="ru-RU" dirty="0" err="1" smtClean="0"/>
                  <a:t>Возникакет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необходиомть</a:t>
                </a:r>
                <a:r>
                  <a:rPr lang="ru-RU" dirty="0" smtClean="0"/>
                  <a:t> оптимизации</a:t>
                </a:r>
                <a:r>
                  <a:rPr lang="ru-RU" baseline="0" dirty="0" smtClean="0"/>
                  <a:t> динамической апертуры, в чём и заключалась моя задача.</a:t>
                </a:r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Заметки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73575" y="4748162"/>
                <a:ext cx="5298599" cy="5062587"/>
              </a:xfrm>
            </p:spPr>
            <p:txBody>
              <a:bodyPr/>
              <a:lstStyle/>
              <a:p>
                <a:r>
                  <a:rPr lang="ru-RU" dirty="0" smtClean="0"/>
                  <a:t>Динамическая </a:t>
                </a:r>
                <a:r>
                  <a:rPr lang="ru-RU" dirty="0"/>
                  <a:t>апертура (ДА) – область устойчивого движения частиц в шестимерном фазовом </a:t>
                </a:r>
                <a:r>
                  <a:rPr lang="ru-RU" dirty="0" smtClean="0"/>
                  <a:t>пространстве</a:t>
                </a:r>
                <a:r>
                  <a:rPr lang="ru-RU" dirty="0" smtClean="0"/>
                  <a:t>. Эмиттанс = сигма</a:t>
                </a:r>
                <a:r>
                  <a:rPr lang="en-US" dirty="0" smtClean="0"/>
                  <a:t>^</a:t>
                </a:r>
                <a:r>
                  <a:rPr lang="ru-RU" dirty="0" smtClean="0"/>
                  <a:t>2</a:t>
                </a:r>
                <a:r>
                  <a:rPr lang="en-US" dirty="0" smtClean="0"/>
                  <a:t>/</a:t>
                </a:r>
                <a:r>
                  <a:rPr lang="ru-RU" dirty="0" smtClean="0"/>
                  <a:t>бета</a:t>
                </a:r>
                <a:endParaRPr lang="en-US" dirty="0" smtClean="0"/>
              </a:p>
              <a:p>
                <a:endParaRPr lang="ru-RU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Задается ДА общепринятым способом:</a:t>
                </a:r>
                <a:endParaRPr lang="en-US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ru-RU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Набор начальных </a:t>
                </a:r>
                <a:r>
                  <a:rPr lang="ru-RU" dirty="0">
                    <a:latin typeface="Cambria" panose="02040503050406030204" pitchFamily="18" charset="0"/>
                  </a:rPr>
                  <a:t>координат частицы</a:t>
                </a:r>
                <a:r>
                  <a:rPr lang="ru-RU" i="0">
                    <a:latin typeface="Cambria Math" panose="02040503050406030204" pitchFamily="18" charset="0"/>
                  </a:rPr>
                  <a:t> 𝑧_0 (</a:t>
                </a:r>
                <a:r>
                  <a:rPr lang="en-US" i="0">
                    <a:latin typeface="Cambria Math" panose="02040503050406030204" pitchFamily="18" charset="0"/>
                  </a:rPr>
                  <a:t>𝑥</a:t>
                </a:r>
                <a:r>
                  <a:rPr lang="ru-RU" i="0">
                    <a:latin typeface="Cambria Math" panose="02040503050406030204" pitchFamily="18" charset="0"/>
                  </a:rPr>
                  <a:t>_0), 〖𝑥^′〗_0=〖𝑧^′〗_0=0</a:t>
                </a:r>
                <a:r>
                  <a:rPr lang="ru-RU" dirty="0">
                    <a:latin typeface="Cambria" panose="02040503050406030204" pitchFamily="18" charset="0"/>
                  </a:rPr>
                  <a:t> при некотором фиксированном значении относительного импульса </a:t>
                </a:r>
                <a:r>
                  <a:rPr lang="ru-RU" i="0">
                    <a:latin typeface="Cambria Math" panose="02040503050406030204" pitchFamily="18" charset="0"/>
                  </a:rPr>
                  <a:t>𝛿=∆𝑝/𝑝_0</a:t>
                </a:r>
                <a:r>
                  <a:rPr lang="ru-RU" dirty="0">
                    <a:latin typeface="Cambria" panose="02040503050406030204" pitchFamily="18" charset="0"/>
                  </a:rPr>
                  <a:t>, </a:t>
                </a:r>
                <a:endParaRPr lang="ru-RU" dirty="0" smtClean="0">
                  <a:latin typeface="Cambria" panose="020405030504060302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dirty="0" smtClean="0">
                    <a:latin typeface="Cambria" panose="02040503050406030204" pitchFamily="18" charset="0"/>
                  </a:rPr>
                  <a:t>для </a:t>
                </a:r>
                <a:r>
                  <a:rPr lang="ru-RU" dirty="0">
                    <a:latin typeface="Cambria" panose="02040503050406030204" pitchFamily="18" charset="0"/>
                  </a:rPr>
                  <a:t>которых частица остается устойчивой в течение </a:t>
                </a:r>
                <a:r>
                  <a:rPr lang="ru-RU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</a:t>
                </a:r>
                <a:r>
                  <a:rPr lang="ru-RU" dirty="0">
                    <a:latin typeface="Cambria" panose="02040503050406030204" pitchFamily="18" charset="0"/>
                  </a:rPr>
                  <a:t>1000 оборотов.</a:t>
                </a:r>
              </a:p>
              <a:p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Влияние </a:t>
                </a:r>
                <a:r>
                  <a:rPr lang="ru-RU" dirty="0"/>
                  <a:t>на ДА </a:t>
                </a:r>
                <a:r>
                  <a:rPr lang="ru-RU" dirty="0" smtClean="0"/>
                  <a:t>влияют различные источники </a:t>
                </a:r>
                <a:r>
                  <a:rPr lang="ru-RU" dirty="0"/>
                  <a:t>нелинейного </a:t>
                </a:r>
                <a:r>
                  <a:rPr lang="ru-RU" dirty="0" smtClean="0"/>
                  <a:t>возмущения.</a:t>
                </a:r>
              </a:p>
              <a:p>
                <a:endParaRPr lang="ru-RU" dirty="0" smtClean="0"/>
              </a:p>
              <a:p>
                <a:r>
                  <a:rPr lang="ru-RU" dirty="0" smtClean="0"/>
                  <a:t>Были</a:t>
                </a:r>
                <a:r>
                  <a:rPr lang="ru-RU" baseline="0" dirty="0" smtClean="0"/>
                  <a:t> рассмотрены такие источники возмущения как: </a:t>
                </a:r>
                <a:r>
                  <a:rPr lang="ru-RU" dirty="0" smtClean="0"/>
                  <a:t> секступольные </a:t>
                </a:r>
                <a:r>
                  <a:rPr lang="ru-RU" dirty="0"/>
                  <a:t>магнитов, корректирующих натуральный хроматизм</a:t>
                </a:r>
                <a:r>
                  <a:rPr lang="ru-RU" dirty="0" smtClean="0"/>
                  <a:t>, края</a:t>
                </a:r>
                <a:r>
                  <a:rPr lang="ru-RU" baseline="0" dirty="0" smtClean="0"/>
                  <a:t> соленоидов, тонкие и толстые мультипольные линзы,</a:t>
                </a:r>
                <a:r>
                  <a:rPr lang="ru-RU" dirty="0" smtClean="0"/>
                  <a:t> </a:t>
                </a:r>
                <a:r>
                  <a:rPr lang="ru-RU" dirty="0"/>
                  <a:t>и нелинейных краевых полей квадрупольных линз. </a:t>
                </a:r>
                <a:endParaRPr lang="ru-RU" dirty="0" smtClean="0"/>
              </a:p>
              <a:p>
                <a:endParaRPr lang="ru-RU" dirty="0" smtClean="0"/>
              </a:p>
              <a:p>
                <a:r>
                  <a:rPr lang="ru-RU" dirty="0" smtClean="0"/>
                  <a:t>Оказалось,</a:t>
                </a:r>
                <a:r>
                  <a:rPr lang="ru-RU" baseline="0" dirty="0" smtClean="0"/>
                  <a:t> что и</a:t>
                </a:r>
                <a:r>
                  <a:rPr lang="ru-RU" dirty="0" smtClean="0"/>
                  <a:t>менно </a:t>
                </a:r>
                <a:r>
                  <a:rPr lang="ru-RU" dirty="0"/>
                  <a:t>последние, </a:t>
                </a:r>
                <a:r>
                  <a:rPr lang="ru-RU" dirty="0" smtClean="0"/>
                  <a:t>краевые поля квадруполей ограничивают </a:t>
                </a:r>
                <a:r>
                  <a:rPr lang="ru-RU" dirty="0"/>
                  <a:t>ДА коллайдера NICA (рис.2), </a:t>
                </a:r>
                <a:endParaRPr lang="ru-RU" dirty="0" smtClean="0"/>
              </a:p>
              <a:p>
                <a:r>
                  <a:rPr lang="ru-RU" dirty="0" smtClean="0"/>
                  <a:t>причём </a:t>
                </a:r>
                <a:r>
                  <a:rPr lang="ru-RU" dirty="0"/>
                  <a:t>среди всех квадруполей определяющий вклад дает триплет финального фокуса, </a:t>
                </a:r>
                <a:endParaRPr lang="ru-RU" dirty="0" smtClean="0"/>
              </a:p>
              <a:p>
                <a:r>
                  <a:rPr lang="ru-RU" dirty="0" smtClean="0"/>
                  <a:t>а </a:t>
                </a:r>
                <a:r>
                  <a:rPr lang="ru-RU" dirty="0"/>
                  <a:t>влияние краевых полей квадрупольных линз арок является незначительным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На </a:t>
                </a:r>
                <a:r>
                  <a:rPr lang="ru-RU" dirty="0" smtClean="0"/>
                  <a:t>рисунке</a:t>
                </a:r>
                <a:r>
                  <a:rPr lang="ru-RU" baseline="0" dirty="0" smtClean="0"/>
                  <a:t> </a:t>
                </a:r>
                <a:r>
                  <a:rPr lang="ru-RU" dirty="0" smtClean="0"/>
                  <a:t>показана </a:t>
                </a:r>
                <a:r>
                  <a:rPr lang="ru-RU" dirty="0"/>
                  <a:t>ДА коллайдера </a:t>
                </a:r>
                <a:r>
                  <a:rPr lang="en-US" dirty="0"/>
                  <a:t>NICA</a:t>
                </a:r>
                <a:r>
                  <a:rPr lang="ru-RU" dirty="0"/>
                  <a:t> </a:t>
                </a:r>
                <a:r>
                  <a:rPr lang="ru-RU" dirty="0" smtClean="0"/>
                  <a:t>без </a:t>
                </a:r>
                <a:r>
                  <a:rPr lang="ru-RU" dirty="0"/>
                  <a:t>учета и с учетом нелинейных краевых полей квадрупольных линз</a:t>
                </a:r>
                <a:r>
                  <a:rPr lang="ru-RU" dirty="0" smtClean="0"/>
                  <a:t>.</a:t>
                </a:r>
              </a:p>
              <a:p>
                <a:endParaRPr lang="ru-RU" dirty="0"/>
              </a:p>
              <a:p>
                <a:r>
                  <a:rPr lang="ru-RU" dirty="0"/>
                  <a:t>Без учета краевых полей квадруполей апертура оказывается </a:t>
                </a:r>
                <a:r>
                  <a:rPr lang="ru-RU" i="0">
                    <a:latin typeface="Cambria Math" panose="02040503050406030204" pitchFamily="18" charset="0"/>
                  </a:rPr>
                  <a:t>𝐴_(𝑥,𝑧)≈13𝜎_(𝑥,𝑧)</a:t>
                </a:r>
                <a:r>
                  <a:rPr lang="ru-RU" dirty="0"/>
                  <a:t>, краевые поля уменьшают это значение до </a:t>
                </a:r>
                <a:r>
                  <a:rPr lang="ru-RU" i="0">
                    <a:latin typeface="Cambria Math" panose="02040503050406030204" pitchFamily="18" charset="0"/>
                  </a:rPr>
                  <a:t>𝐴_(𝑥,𝑧)≈7𝜎_(𝑥,𝑧)</a:t>
                </a:r>
                <a:r>
                  <a:rPr lang="ru-RU" dirty="0" smtClean="0"/>
                  <a:t>.</a:t>
                </a:r>
              </a:p>
              <a:p>
                <a:endParaRPr lang="ru-RU" dirty="0" smtClean="0"/>
              </a:p>
              <a:p>
                <a:r>
                  <a:rPr lang="ru-RU" dirty="0" err="1" smtClean="0"/>
                  <a:t>Возникакет</a:t>
                </a:r>
                <a:r>
                  <a:rPr lang="ru-RU" dirty="0" smtClean="0"/>
                  <a:t> </a:t>
                </a:r>
                <a:r>
                  <a:rPr lang="ru-RU" dirty="0" err="1" smtClean="0"/>
                  <a:t>необходиомть</a:t>
                </a:r>
                <a:r>
                  <a:rPr lang="ru-RU" dirty="0" smtClean="0"/>
                  <a:t> оптимизации</a:t>
                </a:r>
                <a:r>
                  <a:rPr lang="ru-RU" baseline="0" dirty="0" smtClean="0"/>
                  <a:t> динамической апертуры, в чём и заключалась моя задача.</a:t>
                </a:r>
                <a:endParaRPr lang="ru-RU" dirty="0" smtClean="0"/>
              </a:p>
              <a:p>
                <a:endParaRPr lang="ru-RU" dirty="0"/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82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обратиться к зависимости бетатронной частоты от амплитуды, то видно что</a:t>
            </a:r>
            <a:r>
              <a:rPr lang="ru-RU" baseline="0" dirty="0" smtClean="0"/>
              <a:t> в</a:t>
            </a:r>
            <a:r>
              <a:rPr lang="ru-RU" dirty="0" smtClean="0"/>
              <a:t>клад </a:t>
            </a:r>
            <a:r>
              <a:rPr lang="ru-RU" dirty="0"/>
              <a:t>краев линз в добавку к частоте </a:t>
            </a:r>
            <a:r>
              <a:rPr lang="ru-RU" dirty="0" smtClean="0"/>
              <a:t>существенно</a:t>
            </a:r>
          </a:p>
          <a:p>
            <a:r>
              <a:rPr lang="ru-RU" dirty="0" smtClean="0"/>
              <a:t>превосходит вклад хроматических секступолей,</a:t>
            </a:r>
          </a:p>
          <a:p>
            <a:endParaRPr lang="ru-RU" dirty="0" smtClean="0"/>
          </a:p>
          <a:p>
            <a:r>
              <a:rPr lang="ru-RU" dirty="0" smtClean="0"/>
              <a:t>И</a:t>
            </a:r>
            <a:r>
              <a:rPr lang="ru-RU" dirty="0"/>
              <a:t>, поскольку невозмущенная частота выбрана слегка ниже полуцелого резонанса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увеличение амплитуды колебаний приводит к смещению частот (и горизонтальной,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вертикальной) вплоть до гибели частицы на полуцелом резонансе.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69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Если обратиться к</a:t>
            </a:r>
            <a:r>
              <a:rPr lang="ru-RU" kern="8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теории, то выписав гамильтониан, отвечающий за </a:t>
            </a:r>
            <a:r>
              <a:rPr lang="ru-RU" kern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линейное движение, а</a:t>
            </a:r>
            <a:r>
              <a:rPr lang="ru-RU" kern="8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также учитывающий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 краевого поля квадрупольной линзы</a:t>
            </a:r>
            <a:r>
              <a:rPr lang="ru-RU" kern="800" baseline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kern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вклад октупольных линз.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Уравнения движения: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Видно, что октупольный вклад  и вклад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краевого поля квадруполей  содержат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мономы одной – четвертой – степени переменных.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наводит на мысль попробовать скомпенсировать влияние краевого поля квадрупольных линз октупольными корректорами.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также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кубическую нелинейность можно получить с помощью секступолей во втором порядке разложения.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52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совершено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много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взяких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вариаций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одни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лучших</a:t>
            </a:r>
            <a:r>
              <a:rPr lang="en-US" sz="1200" kern="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показаны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слайде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en-US" sz="1200" kern="800" baseline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Оказалось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что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лучше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всего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ставить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мультипольные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линзы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прямолинейный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промежуток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вблизи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места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встречи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Причем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октупольные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линзы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работают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лучше</a:t>
            </a:r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Секступоли </a:t>
            </a:r>
            <a:r>
              <a:rPr lang="en-US" sz="1200" kern="800" baseline="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там-то</a:t>
            </a:r>
            <a:r>
              <a:rPr lang="ru-RU" sz="1200" kern="800" baseline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kern="800" baseline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kern="800" baseline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200" kern="800" baseline="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11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00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17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После</a:t>
            </a:r>
            <a:r>
              <a:rPr lang="en-US" dirty="0" smtClean="0"/>
              <a:t> </a:t>
            </a:r>
            <a:r>
              <a:rPr lang="en-US" dirty="0" err="1" smtClean="0"/>
              <a:t>чего</a:t>
            </a:r>
            <a:r>
              <a:rPr lang="en-US" dirty="0" smtClean="0"/>
              <a:t> </a:t>
            </a:r>
            <a:r>
              <a:rPr lang="en-US" dirty="0" err="1" smtClean="0"/>
              <a:t>осталось</a:t>
            </a:r>
            <a:r>
              <a:rPr lang="en-US" dirty="0" smtClean="0"/>
              <a:t> </a:t>
            </a:r>
            <a:r>
              <a:rPr lang="en-US" dirty="0" err="1" smtClean="0"/>
              <a:t>только</a:t>
            </a:r>
            <a:r>
              <a:rPr lang="en-US" dirty="0" smtClean="0"/>
              <a:t> </a:t>
            </a:r>
            <a:r>
              <a:rPr lang="en-US" dirty="0" err="1" smtClean="0"/>
              <a:t>выбрать</a:t>
            </a:r>
            <a:r>
              <a:rPr lang="en-US" dirty="0" smtClean="0"/>
              <a:t> </a:t>
            </a:r>
            <a:r>
              <a:rPr lang="en-US" dirty="0" err="1" smtClean="0"/>
              <a:t>подходящий</a:t>
            </a:r>
            <a:r>
              <a:rPr lang="en-US" dirty="0" smtClean="0"/>
              <a:t> </a:t>
            </a:r>
            <a:r>
              <a:rPr lang="en-US" dirty="0" err="1" smtClean="0"/>
              <a:t>вариант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Минимально</a:t>
            </a:r>
            <a:r>
              <a:rPr lang="en-US" dirty="0" smtClean="0"/>
              <a:t> </a:t>
            </a:r>
            <a:r>
              <a:rPr lang="en-US" dirty="0" err="1" smtClean="0"/>
              <a:t>используя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всего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два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семейства</a:t>
            </a:r>
            <a:r>
              <a:rPr lang="en-US" baseline="0" dirty="0" smtClean="0"/>
              <a:t> октуполей </a:t>
            </a:r>
            <a:r>
              <a:rPr lang="en-US" baseline="0" dirty="0" err="1" smtClean="0"/>
              <a:t>можно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увеличить</a:t>
            </a:r>
            <a:r>
              <a:rPr lang="en-US" baseline="0" dirty="0" smtClean="0"/>
              <a:t> ДА </a:t>
            </a:r>
            <a:r>
              <a:rPr lang="en-US" baseline="0" dirty="0" err="1" smtClean="0"/>
              <a:t>по</a:t>
            </a:r>
            <a:r>
              <a:rPr lang="en-US" baseline="0" dirty="0" smtClean="0"/>
              <a:t> х с 7 </a:t>
            </a:r>
            <a:r>
              <a:rPr lang="en-US" baseline="0" dirty="0" err="1" smtClean="0"/>
              <a:t>до</a:t>
            </a:r>
            <a:r>
              <a:rPr lang="en-US" baseline="0" dirty="0" smtClean="0"/>
              <a:t> 12 </a:t>
            </a:r>
            <a:r>
              <a:rPr lang="en-US" baseline="0" dirty="0" err="1" smtClean="0"/>
              <a:t>сигм</a:t>
            </a:r>
            <a:endParaRPr lang="en-US" baseline="0" dirty="0" smtClean="0"/>
          </a:p>
          <a:p>
            <a:r>
              <a:rPr lang="en-US" baseline="0" dirty="0" err="1" smtClean="0"/>
              <a:t>По</a:t>
            </a:r>
            <a:r>
              <a:rPr lang="en-US" baseline="0" dirty="0" smtClean="0"/>
              <a:t> z c 6-</a:t>
            </a:r>
            <a:r>
              <a:rPr lang="ru-RU" baseline="0" dirty="0" err="1" smtClean="0"/>
              <a:t>ти</a:t>
            </a:r>
            <a:r>
              <a:rPr lang="ru-RU" baseline="0" dirty="0" smtClean="0"/>
              <a:t> до </a:t>
            </a:r>
            <a:r>
              <a:rPr lang="ru-RU" baseline="0" dirty="0" err="1" smtClean="0"/>
              <a:t>до</a:t>
            </a:r>
            <a:r>
              <a:rPr lang="ru-RU" baseline="0" dirty="0" smtClean="0"/>
              <a:t> 10.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148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данной структуре </a:t>
            </a:r>
            <a:r>
              <a:rPr lang="ru-RU" baseline="0" dirty="0" err="1" smtClean="0"/>
              <a:t>сушествует</a:t>
            </a:r>
            <a:r>
              <a:rPr lang="ru-RU" baseline="0" dirty="0" smtClean="0"/>
              <a:t> большая связь горизонтальных и вертикальных колебаний из-за наличия соленоидов и </a:t>
            </a:r>
            <a:r>
              <a:rPr lang="ru-RU" baseline="0" dirty="0" err="1" smtClean="0"/>
              <a:t>скью</a:t>
            </a:r>
            <a:r>
              <a:rPr lang="ru-RU" baseline="0" dirty="0" smtClean="0"/>
              <a:t>-квадрупольных линз.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нарисовать фазовые траектории то видна эта связь. Частица с нулевой начальной координатой распушилась 0.5 мм.</a:t>
            </a:r>
          </a:p>
          <a:p>
            <a:r>
              <a:rPr lang="ru-RU" baseline="0" dirty="0" smtClean="0"/>
              <a:t>Красной линией нарисована чисто линейная </a:t>
            </a:r>
            <a:r>
              <a:rPr lang="ru-RU" baseline="0" dirty="0" err="1" smtClean="0"/>
              <a:t>траеткория</a:t>
            </a:r>
            <a:r>
              <a:rPr lang="ru-RU" baseline="0" dirty="0" smtClean="0"/>
              <a:t> и видно, что эти биения происходят внутри 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7FDB2-9CE0-44C4-9769-78B0CB9FECC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001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5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4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4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8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5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5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04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8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6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40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A70B8-DA23-49BA-80DB-82D2E4121316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11C1-1941-4922-8C3C-1984763B2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5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tcollab/a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171" y="1823358"/>
            <a:ext cx="7848600" cy="197394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Оптимизация динамической апертуры коллайдера «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NICA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191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ИЗМЕНЕНИЕ ЭНЕРГЕТИЧЕСКОГО АКЦЕПТАНСА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10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61534" y="5491663"/>
            <a:ext cx="770941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lnSpc>
                <a:spcPct val="115000"/>
              </a:lnSpc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синяя линия –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фиолетовая линия –</a:t>
            </a:r>
            <a:r>
              <a:rPr lang="en-US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секступол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3,4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зеленая -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октупол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1, 2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оранжевая линия - два секступоля и четыре октупольные линзы.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7" y="1850508"/>
            <a:ext cx="6881567" cy="371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8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ЗАВИСИМОСТЬ ЧАСТОТЫ ОТ АМПЛИТУДЫ ДЛЯ ВЫБРАННОГО ВАРИАНТА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83" y="1690689"/>
            <a:ext cx="6065817" cy="435133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11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" y="2732073"/>
            <a:ext cx="3026013" cy="238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ДОПОЛНИТЕЛЬНЫЕ ОКТУПОЛИ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8" y="1930400"/>
            <a:ext cx="4108988" cy="317250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628564" y="3076855"/>
                <a:ext cx="3115717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≈7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→12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4" y="3076855"/>
                <a:ext cx="3115717" cy="3815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24400" y="2017486"/>
            <a:ext cx="303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Cambria" panose="02040503050406030204" pitchFamily="18" charset="0"/>
              </a:rPr>
              <a:t>Оптимизация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двумя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семействами</a:t>
            </a:r>
            <a:r>
              <a:rPr lang="en-US" dirty="0" smtClean="0">
                <a:latin typeface="Cambria" panose="02040503050406030204" pitchFamily="18" charset="0"/>
              </a:rPr>
              <a:t> октуполей (</a:t>
            </a:r>
            <a:r>
              <a:rPr lang="en-US" dirty="0" err="1" smtClean="0">
                <a:latin typeface="Cambria" panose="02040503050406030204" pitchFamily="18" charset="0"/>
              </a:rPr>
              <a:t>зеленая</a:t>
            </a:r>
            <a:r>
              <a:rPr lang="en-US" dirty="0" smtClean="0">
                <a:latin typeface="Cambria" panose="02040503050406030204" pitchFamily="18" charset="0"/>
              </a:rPr>
              <a:t>):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3650344"/>
            <a:ext cx="3037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latin typeface="Cambria" panose="02040503050406030204" pitchFamily="18" charset="0"/>
              </a:rPr>
              <a:t>Оптимизация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четырьмя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семействами</a:t>
            </a:r>
            <a:r>
              <a:rPr lang="en-US" dirty="0" smtClean="0">
                <a:latin typeface="Cambria" panose="02040503050406030204" pitchFamily="18" charset="0"/>
              </a:rPr>
              <a:t> октуполей (</a:t>
            </a:r>
            <a:r>
              <a:rPr lang="en-US" dirty="0" err="1" smtClean="0">
                <a:latin typeface="Cambria" panose="02040503050406030204" pitchFamily="18" charset="0"/>
              </a:rPr>
              <a:t>красная</a:t>
            </a:r>
            <a:r>
              <a:rPr lang="en-US" dirty="0" smtClean="0">
                <a:latin typeface="Cambria" panose="02040503050406030204" pitchFamily="18" charset="0"/>
              </a:rPr>
              <a:t>):</a:t>
            </a:r>
            <a:endParaRPr lang="ru-RU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Прямоугольник 8"/>
              <p:cNvSpPr/>
              <p:nvPr/>
            </p:nvSpPr>
            <p:spPr>
              <a:xfrm>
                <a:off x="4628564" y="4653778"/>
                <a:ext cx="3115717" cy="3815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>
                          <a:latin typeface="Cambria Math" panose="02040503050406030204" pitchFamily="18" charset="0"/>
                        </a:rPr>
                        <m:t>≈7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→1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564" y="4653778"/>
                <a:ext cx="3115717" cy="3815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4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ФАЗОВЫЕ ТРАЕКТОРИИ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13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1959576"/>
            <a:ext cx="4278564" cy="25084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26" y="4468063"/>
            <a:ext cx="4053463" cy="23765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31" y="1959574"/>
            <a:ext cx="4021305" cy="268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РАЗВОРОТ ГРАФИКА ДА ИЗ-ЗА СВЯЗИ ПОПЕРЕЧНЫХ КОЛЕБАНИЙ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273050" y="2377621"/>
            <a:ext cx="4109584" cy="2745921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59086" y="2377621"/>
            <a:ext cx="4042228" cy="2569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8800" y="5370286"/>
            <a:ext cx="2876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Моделирование</a:t>
            </a:r>
            <a:r>
              <a:rPr lang="ru-RU" dirty="0" smtClean="0">
                <a:latin typeface="Cambria" panose="02040503050406030204" pitchFamily="18" charset="0"/>
              </a:rPr>
              <a:t>:</a:t>
            </a:r>
          </a:p>
          <a:p>
            <a:r>
              <a:rPr lang="en-US" dirty="0" err="1" smtClean="0">
                <a:latin typeface="Cambria" panose="02040503050406030204" pitchFamily="18" charset="0"/>
              </a:rPr>
              <a:t>Сергей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Синяткин</a:t>
            </a:r>
            <a:r>
              <a:rPr lang="ru-RU" dirty="0" smtClean="0">
                <a:latin typeface="Cambria" panose="02040503050406030204" pitchFamily="18" charset="0"/>
              </a:rPr>
              <a:t> (ИЯФ)</a:t>
            </a:r>
            <a:r>
              <a:rPr lang="en-US" dirty="0" smtClean="0">
                <a:latin typeface="Cambria" panose="02040503050406030204" pitchFamily="18" charset="0"/>
              </a:rPr>
              <a:t>,</a:t>
            </a:r>
            <a:endParaRPr lang="ru-RU" dirty="0" smtClean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MADX</a:t>
            </a:r>
            <a:r>
              <a:rPr lang="ru-RU" dirty="0" smtClean="0">
                <a:latin typeface="Cambria" panose="02040503050406030204" pitchFamily="18" charset="0"/>
              </a:rPr>
              <a:t>.</a:t>
            </a:r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8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ЗАВИСИМОСТЬ ОТ ЧИСЛА ОБОРОТОГВ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92" y="1984238"/>
            <a:ext cx="5730708" cy="433702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3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СКАНИРОВАНИЕ ПО ЧАСТОТЕ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02" y="2267973"/>
            <a:ext cx="5104537" cy="29000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5450" y="1609999"/>
            <a:ext cx="833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mbria" panose="02040503050406030204" pitchFamily="18" charset="0"/>
              </a:rPr>
              <a:t>Если есть вариант подвинуть частоту на 9.1, то с точки зрения ДА это хорошо.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530146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dirty="0">
                <a:latin typeface="Cambria" panose="02040503050406030204" pitchFamily="18" charset="0"/>
              </a:rPr>
              <a:t>Нелинейные краевые поля квадруполей финального фокуса ограничивают ДА до </a:t>
            </a:r>
            <a:r>
              <a:rPr lang="en-US" altLang="ru-RU" dirty="0">
                <a:latin typeface="Cambria" panose="02040503050406030204" pitchFamily="18" charset="0"/>
              </a:rPr>
              <a:t>&lt;</a:t>
            </a:r>
            <a:r>
              <a:rPr lang="ru-RU" altLang="ru-RU" dirty="0">
                <a:latin typeface="Cambria" panose="02040503050406030204" pitchFamily="18" charset="0"/>
              </a:rPr>
              <a:t>7</a:t>
            </a:r>
            <a:r>
              <a:rPr lang="el-GR" altLang="ru-RU" dirty="0">
                <a:latin typeface="Cambria" panose="02040503050406030204" pitchFamily="18" charset="0"/>
                <a:cs typeface="Arial" panose="020B0604020202020204" pitchFamily="34" charset="0"/>
              </a:rPr>
              <a:t>σ</a:t>
            </a:r>
            <a:r>
              <a:rPr lang="en-US" altLang="ru-RU" dirty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ru-RU" altLang="ru-RU" dirty="0">
                <a:latin typeface="Cambria" panose="02040503050406030204" pitchFamily="18" charset="0"/>
                <a:cs typeface="Arial" panose="020B0604020202020204" pitchFamily="34" charset="0"/>
              </a:rPr>
              <a:t>Дополнительные мультипольные линзы могут исправить этот эффект.</a:t>
            </a:r>
          </a:p>
          <a:p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Генетический алгоритм является эффективным методом для нахождения линейных и нелинейных параметров, в данном случае секступольных и октупольных сил.</a:t>
            </a:r>
          </a:p>
          <a:p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Октуполи давят краевые поля квадруполей в первом порядке и являются эффективными параметрами при оптимизации. </a:t>
            </a:r>
          </a:p>
          <a:p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С помощью генетического алгоритма выравнивается зависимость бетатронной частоты от амплитуды, а также уменьшается сила резонансов, тем самым увеличивается область устойчивого движения частиц.</a:t>
            </a:r>
          </a:p>
          <a:p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Выбранная оптимизированная динамическая апертура больше начальной на </a:t>
            </a:r>
            <a:r>
              <a:rPr lang="ru-RU" dirty="0">
                <a:latin typeface="Cambria" panose="02040503050406030204" pitchFamily="18" charset="0"/>
              </a:rPr>
              <a:t>5</a:t>
            </a:r>
            <a:r>
              <a:rPr lang="el-GR" altLang="ru-RU" dirty="0">
                <a:latin typeface="Cambria" panose="02040503050406030204" pitchFamily="18" charset="0"/>
                <a:cs typeface="Arial" panose="020B0604020202020204" pitchFamily="34" charset="0"/>
              </a:rPr>
              <a:t>σ</a:t>
            </a:r>
            <a:r>
              <a:rPr lang="ru-RU" altLang="ru-RU" dirty="0">
                <a:latin typeface="Cambria" panose="02040503050406030204" pitchFamily="18" charset="0"/>
                <a:cs typeface="Arial" panose="020B0604020202020204" pitchFamily="34" charset="0"/>
              </a:rPr>
              <a:t> по  и </a:t>
            </a:r>
            <a:r>
              <a:rPr lang="ru-RU" dirty="0">
                <a:latin typeface="Cambria" panose="02040503050406030204" pitchFamily="18" charset="0"/>
                <a:cs typeface="Arial" panose="020B0604020202020204" pitchFamily="34" charset="0"/>
              </a:rPr>
              <a:t>на </a:t>
            </a:r>
            <a:r>
              <a:rPr lang="ru-RU" dirty="0" smtClean="0">
                <a:latin typeface="Cambria" panose="02040503050406030204" pitchFamily="18" charset="0"/>
              </a:rPr>
              <a:t>4</a:t>
            </a:r>
            <a:r>
              <a:rPr lang="el-GR" alt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σ</a:t>
            </a:r>
            <a:r>
              <a:rPr lang="ru-RU" alt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 по</a:t>
            </a:r>
            <a:r>
              <a:rPr lang="en-US" alt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latin typeface="Cambria" panose="02040503050406030204" pitchFamily="18" charset="0"/>
                <a:cs typeface="Arial" panose="020B0604020202020204" pitchFamily="34" charset="0"/>
              </a:rPr>
              <a:t>z</a:t>
            </a:r>
            <a:r>
              <a:rPr lang="ru-RU" altLang="ru-RU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. Но можно еще больше увеличить ДА путем постановки дополнительных октуполей.</a:t>
            </a:r>
            <a:endParaRPr lang="ru-RU" alt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altLang="ru-RU" dirty="0" smtClean="0">
                <a:latin typeface="Cambria" panose="02040503050406030204" pitchFamily="18" charset="0"/>
                <a:cs typeface="Arial" panose="020B0604020202020204" pitchFamily="34" charset="0"/>
              </a:rPr>
              <a:t>Связь поперечных колебаний настолько большая, что график ДА имеет разворот.</a:t>
            </a:r>
            <a:endParaRPr lang="ru-RU" altLang="ru-RU" dirty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altLang="ru-RU" dirty="0">
                <a:latin typeface="Cambria" panose="02040503050406030204" pitchFamily="18" charset="0"/>
                <a:cs typeface="Arial" panose="020B0604020202020204" pitchFamily="34" charset="0"/>
              </a:rPr>
              <a:t>Необходим учет ошибок выставки </a:t>
            </a:r>
            <a:r>
              <a:rPr lang="en-US" altLang="ru-RU" dirty="0">
                <a:latin typeface="Cambria" panose="02040503050406030204" pitchFamily="18" charset="0"/>
                <a:cs typeface="Arial" panose="020B0604020202020204" pitchFamily="34" charset="0"/>
              </a:rPr>
              <a:t>магнитов, учет ошибок магнитных полей.</a:t>
            </a:r>
            <a:endParaRPr lang="ru-RU" dirty="0">
              <a:latin typeface="Cambria" panose="0204050305040603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1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ВОПРОСЫ ДЛЯ ОБСУЖДЕНИЯ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Ошибки </a:t>
            </a:r>
            <a:r>
              <a:rPr lang="ru-RU" alt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выставки </a:t>
            </a:r>
            <a:r>
              <a:rPr lang="en-US" alt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магнитов, учет ошибок магнитных полей</a:t>
            </a:r>
            <a:r>
              <a:rPr lang="en-US" alt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ru-RU" altLang="ru-RU" sz="18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Будет ли меняться рабочая частота.</a:t>
            </a: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Пределы значений сил мультиполей и точность их определения.</a:t>
            </a: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Необходимая величина ДА с учетом всех ошибок и при моделировании на большом кол-ве оборотов.</a:t>
            </a:r>
            <a:endParaRPr lang="ru-RU" sz="1800" dirty="0">
              <a:latin typeface="Cambria" panose="02040503050406030204" pitchFamily="18" charset="0"/>
            </a:endParaRPr>
          </a:p>
          <a:p>
            <a:r>
              <a:rPr 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Реальное устройство мультипольных корректоров </a:t>
            </a:r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(длина, место расположения)</a:t>
            </a: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Источники питания, разделение на семейства.</a:t>
            </a: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Как и кто корректирует связь</a:t>
            </a:r>
            <a:r>
              <a:rPr lang="ru-RU" sz="1800" dirty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и из каких соображений.</a:t>
            </a:r>
          </a:p>
          <a:p>
            <a:r>
              <a:rPr lang="ru-RU" sz="1800" dirty="0" smtClean="0">
                <a:latin typeface="Cambria" panose="02040503050406030204" pitchFamily="18" charset="0"/>
                <a:cs typeface="Arial" panose="020B0604020202020204" pitchFamily="34" charset="0"/>
              </a:rPr>
              <a:t>Инжекция и динамическая апертура.</a:t>
            </a:r>
            <a:endParaRPr lang="ru-RU" sz="18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9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ЛИТЕРАТУРА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[1] </a:t>
            </a:r>
            <a:r>
              <a:rPr lang="en-US" sz="1800" dirty="0">
                <a:latin typeface="Cambria" panose="02040503050406030204" pitchFamily="18" charset="0"/>
              </a:rPr>
              <a:t>A. Terebilo, “Accelerator Toolbox for MATLAB”, SLAC-PUB-8732, May 2001.</a:t>
            </a:r>
            <a:endParaRPr lang="ru-RU" sz="18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mbria" panose="02040503050406030204" pitchFamily="18" charset="0"/>
              </a:rPr>
              <a:t>[2] </a:t>
            </a:r>
            <a:r>
              <a:rPr lang="en-US" sz="1800" dirty="0">
                <a:latin typeface="Cambria" panose="02040503050406030204" pitchFamily="18" charset="0"/>
              </a:rPr>
              <a:t>B. Nash et al., “New Functionality for Beam Dynamics in Accelerator Toolbox (AT)”, MOPWA014, Proceedings of IPAC 2015, Richmond, VA, USA, 2015</a:t>
            </a:r>
            <a:r>
              <a:rPr lang="en-US" sz="18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900" dirty="0" smtClean="0">
                <a:latin typeface="Cambria" panose="02040503050406030204" pitchFamily="18" charset="0"/>
              </a:rPr>
              <a:t>[3]          </a:t>
            </a:r>
            <a:r>
              <a:rPr lang="en-US" sz="1900" dirty="0">
                <a:latin typeface="Cambria" panose="02040503050406030204" pitchFamily="18" charset="0"/>
              </a:rPr>
              <a:t>C. </a:t>
            </a:r>
            <a:r>
              <a:rPr lang="en-US" sz="1900" dirty="0">
                <a:latin typeface="Cambria" panose="02040503050406030204" pitchFamily="18" charset="0"/>
              </a:rPr>
              <a:t>Sun et al., “Dynamic Aperture Optimization Using Genetic Algorithms”, TUON4, Proceedings of 2011 Particle Accelerator Conference, New York, NY, USA, 2011.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ambria" panose="02040503050406030204" pitchFamily="18" charset="0"/>
              </a:rPr>
              <a:t>[4]        </a:t>
            </a:r>
            <a:r>
              <a:rPr lang="en-US" sz="1900" dirty="0">
                <a:latin typeface="Cambria" panose="02040503050406030204" pitchFamily="18" charset="0"/>
              </a:rPr>
              <a:t>N. </a:t>
            </a:r>
            <a:r>
              <a:rPr lang="en-US" sz="1900" dirty="0">
                <a:latin typeface="Cambria" panose="02040503050406030204" pitchFamily="18" charset="0"/>
              </a:rPr>
              <a:t>Carmignani et al., “Linear and Nonlinear Optimization for the ESRF Upgrade Lattice”, TUPWA013, Proceedings of IPAC2015, Richmond, VA, USA, 2015.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ambria" panose="02040503050406030204" pitchFamily="18" charset="0"/>
              </a:rPr>
              <a:t>[5]       </a:t>
            </a:r>
            <a:r>
              <a:rPr lang="en-US" sz="1900" dirty="0">
                <a:latin typeface="Cambria" panose="02040503050406030204" pitchFamily="18" charset="0"/>
              </a:rPr>
              <a:t>M. </a:t>
            </a:r>
            <a:r>
              <a:rPr lang="en-US" sz="1900" dirty="0">
                <a:latin typeface="Cambria" panose="02040503050406030204" pitchFamily="18" charset="0"/>
              </a:rPr>
              <a:t>P. Ehrlichman., “Genetic algorithm for chromaticity correction in diffraction limited storage rings”, Physical Review Accelerator and Beams 19, 044001, 2016.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ambria" panose="02040503050406030204" pitchFamily="18" charset="0"/>
              </a:rPr>
              <a:t>[6]       </a:t>
            </a:r>
            <a:r>
              <a:rPr lang="en-US" sz="1900" dirty="0">
                <a:latin typeface="Cambria" panose="02040503050406030204" pitchFamily="18" charset="0"/>
              </a:rPr>
              <a:t>Lanfa Wang et al., “Optimization of the Dynamic Aperture for SPEAR-3 Low-Emittance Upgrade”, SLAC-PUB-15037, May 2012.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1900" dirty="0" smtClean="0">
                <a:latin typeface="Cambria" panose="02040503050406030204" pitchFamily="18" charset="0"/>
              </a:rPr>
              <a:t>[7]       </a:t>
            </a:r>
            <a:r>
              <a:rPr lang="en-US" sz="1900" dirty="0">
                <a:latin typeface="Cambria" panose="02040503050406030204" pitchFamily="18" charset="0"/>
              </a:rPr>
              <a:t>Xavier </a:t>
            </a:r>
            <a:r>
              <a:rPr lang="en-US" sz="1900" dirty="0" err="1">
                <a:latin typeface="Cambria" panose="02040503050406030204" pitchFamily="18" charset="0"/>
              </a:rPr>
              <a:t>Nuel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err="1">
                <a:latin typeface="Cambria" panose="02040503050406030204" pitchFamily="18" charset="0"/>
              </a:rPr>
              <a:t>Gavaldà</a:t>
            </a:r>
            <a:r>
              <a:rPr lang="en-US" sz="1900" dirty="0">
                <a:latin typeface="Cambria" panose="02040503050406030204" pitchFamily="18" charset="0"/>
              </a:rPr>
              <a:t>., “Multi-Objective Genetic based Algorithms and Experimental Beam Lifetime Studies for the Synchrotron SOLEIL Storage Ring”, </a:t>
            </a:r>
            <a:r>
              <a:rPr lang="en-US" sz="1900" dirty="0" err="1">
                <a:latin typeface="Cambria" panose="02040503050406030204" pitchFamily="18" charset="0"/>
              </a:rPr>
              <a:t>Université</a:t>
            </a:r>
            <a:r>
              <a:rPr lang="en-US" sz="1900" dirty="0">
                <a:latin typeface="Cambria" panose="02040503050406030204" pitchFamily="18" charset="0"/>
              </a:rPr>
              <a:t> Paris-</a:t>
            </a:r>
            <a:r>
              <a:rPr lang="en-US" sz="1900" dirty="0" err="1">
                <a:latin typeface="Cambria" panose="02040503050406030204" pitchFamily="18" charset="0"/>
              </a:rPr>
              <a:t>Saclay</a:t>
            </a:r>
            <a:r>
              <a:rPr lang="en-US" sz="1900" dirty="0">
                <a:latin typeface="Cambria" panose="02040503050406030204" pitchFamily="18" charset="0"/>
              </a:rPr>
              <a:t>, 2016.</a:t>
            </a:r>
            <a:endParaRPr lang="ru-RU" sz="19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ACCELERATOR TOOLBOX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8650" y="1736524"/>
            <a:ext cx="7547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Accelerator Toolbox (</a:t>
            </a:r>
            <a:r>
              <a:rPr lang="en-US" b="1" dirty="0" smtClean="0"/>
              <a:t>AT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 smtClean="0"/>
              <a:t>пакет </a:t>
            </a:r>
            <a:r>
              <a:rPr lang="en-US" dirty="0" smtClean="0"/>
              <a:t>Matlab</a:t>
            </a:r>
            <a:r>
              <a:rPr lang="ru-RU" dirty="0" smtClean="0"/>
              <a:t>, предназначенный для моделирования ускорителей, первоначально </a:t>
            </a:r>
            <a:r>
              <a:rPr lang="en-US" dirty="0" err="1" smtClean="0"/>
              <a:t>созданный</a:t>
            </a:r>
            <a:r>
              <a:rPr lang="ru-RU" dirty="0" smtClean="0"/>
              <a:t> Андреем Теребило</a:t>
            </a:r>
            <a:r>
              <a:rPr lang="en-US" dirty="0" smtClean="0"/>
              <a:t> </a:t>
            </a:r>
            <a:r>
              <a:rPr lang="ru-RU" dirty="0" smtClean="0"/>
              <a:t> в 90х в</a:t>
            </a:r>
            <a:r>
              <a:rPr lang="en-US" dirty="0" smtClean="0"/>
              <a:t> SLAC [1],[2].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1191" y="2982688"/>
            <a:ext cx="8062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Сейчас</a:t>
            </a:r>
            <a:r>
              <a:rPr lang="en-US" dirty="0" smtClean="0"/>
              <a:t>: </a:t>
            </a:r>
            <a:r>
              <a:rPr lang="en-US" dirty="0" err="1" smtClean="0"/>
              <a:t>это</a:t>
            </a:r>
            <a:r>
              <a:rPr lang="en-US" dirty="0" smtClean="0"/>
              <a:t> колоборация </a:t>
            </a:r>
            <a:r>
              <a:rPr lang="en-US" dirty="0" err="1" smtClean="0"/>
              <a:t>людей</a:t>
            </a:r>
            <a:r>
              <a:rPr lang="en-US" dirty="0" smtClean="0"/>
              <a:t> </a:t>
            </a:r>
            <a:r>
              <a:rPr lang="en-US" dirty="0" err="1" smtClean="0"/>
              <a:t>по</a:t>
            </a:r>
            <a:r>
              <a:rPr lang="en-US" dirty="0" smtClean="0"/>
              <a:t> </a:t>
            </a:r>
            <a:r>
              <a:rPr lang="en-US" dirty="0" err="1" smtClean="0"/>
              <a:t>всему</a:t>
            </a:r>
            <a:r>
              <a:rPr lang="en-US" dirty="0" smtClean="0"/>
              <a:t> </a:t>
            </a:r>
            <a:r>
              <a:rPr lang="en-US" dirty="0" err="1" smtClean="0"/>
              <a:t>миру</a:t>
            </a:r>
            <a:r>
              <a:rPr lang="en-US" dirty="0" smtClean="0"/>
              <a:t>, </a:t>
            </a:r>
            <a:r>
              <a:rPr lang="en-US" dirty="0" err="1" smtClean="0"/>
              <a:t>которорые</a:t>
            </a:r>
            <a:r>
              <a:rPr lang="en-US" dirty="0" smtClean="0"/>
              <a:t> </a:t>
            </a:r>
            <a:r>
              <a:rPr lang="en-US" dirty="0" err="1" smtClean="0"/>
              <a:t>пишут</a:t>
            </a:r>
            <a:r>
              <a:rPr lang="en-US" dirty="0" smtClean="0"/>
              <a:t> </a:t>
            </a:r>
            <a:r>
              <a:rPr lang="en-US" dirty="0" err="1" smtClean="0"/>
              <a:t>ко</a:t>
            </a:r>
            <a:r>
              <a:rPr lang="ru-RU" dirty="0"/>
              <a:t>д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AT.</a:t>
            </a:r>
            <a:endParaRPr lang="en-US" dirty="0" smtClean="0"/>
          </a:p>
          <a:p>
            <a:endParaRPr lang="en-US" dirty="0" smtClean="0"/>
          </a:p>
          <a:p>
            <a:r>
              <a:rPr lang="en-US" altLang="ru-RU" dirty="0" smtClean="0"/>
              <a:t>27 </a:t>
            </a:r>
            <a:r>
              <a:rPr lang="ru-RU" altLang="ru-RU" dirty="0" smtClean="0"/>
              <a:t>участников из </a:t>
            </a:r>
            <a:r>
              <a:rPr lang="en-US" altLang="ru-RU" dirty="0" smtClean="0"/>
              <a:t>15 </a:t>
            </a:r>
            <a:r>
              <a:rPr lang="ru-RU" altLang="ru-RU" dirty="0" smtClean="0"/>
              <a:t>институтов.</a:t>
            </a:r>
            <a:endParaRPr lang="en-US" altLang="ru-RU" dirty="0"/>
          </a:p>
          <a:p>
            <a:endParaRPr lang="en-US" dirty="0"/>
          </a:p>
          <a:p>
            <a:r>
              <a:rPr lang="ru-RU" dirty="0" smtClean="0"/>
              <a:t>Последнюю версию AT </a:t>
            </a:r>
            <a:r>
              <a:rPr lang="en-US" dirty="0" err="1" smtClean="0"/>
              <a:t>можно</a:t>
            </a:r>
            <a:r>
              <a:rPr lang="en-US" dirty="0" smtClean="0"/>
              <a:t> </a:t>
            </a:r>
            <a:r>
              <a:rPr lang="en-US" dirty="0" err="1" smtClean="0"/>
              <a:t>найти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github.com/atcollab/at</a:t>
            </a:r>
            <a:endParaRPr lang="en-US" dirty="0" smtClean="0"/>
          </a:p>
          <a:p>
            <a:endParaRPr lang="en-US" altLang="ru-RU" u="sng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989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ИСХОДНАЯ ДИНАМИЧЕСКАЯ АПЕРТУРА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2" y="1690689"/>
            <a:ext cx="4799391" cy="36322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3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228183" y="1862090"/>
                <a:ext cx="35433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>
                    <a:latin typeface="Cambria" panose="02040503050406030204" pitchFamily="18" charset="0"/>
                  </a:rPr>
                  <a:t>Набор начальных координат частицы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),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 при некотором фиксированном значении относительного импульса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=∆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, для которых частица остается устойчивой в течение </a:t>
                </a:r>
                <a:r>
                  <a:rPr lang="ru-RU" dirty="0">
                    <a:latin typeface="Cambria" panose="02040503050406030204" pitchFamily="18" charset="0"/>
                    <a:sym typeface="Symbol" panose="05050102010706020507" pitchFamily="18" charset="2"/>
                  </a:rPr>
                  <a:t></a:t>
                </a:r>
                <a:r>
                  <a:rPr lang="ru-RU" dirty="0">
                    <a:latin typeface="Cambria" panose="02040503050406030204" pitchFamily="18" charset="0"/>
                  </a:rPr>
                  <a:t>1000 оборотов.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8183" y="1862090"/>
                <a:ext cx="3543300" cy="2308324"/>
              </a:xfrm>
              <a:prstGeom prst="rect">
                <a:avLst/>
              </a:prstGeom>
              <a:blipFill rotWithShape="0">
                <a:blip r:embed="rId4"/>
                <a:stretch>
                  <a:fillRect l="-1549" t="-1583" r="-1377" b="-29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5313908" y="4485929"/>
                <a:ext cx="3115717" cy="947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≈13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, </a:t>
                </a:r>
              </a:p>
              <a:p>
                <a:r>
                  <a:rPr lang="ru-RU" dirty="0">
                    <a:latin typeface="Cambria" panose="02040503050406030204" pitchFamily="18" charset="0"/>
                  </a:rPr>
                  <a:t>краевые поля уменьшают это значение до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ru-RU">
                        <a:latin typeface="Cambria Math" panose="02040503050406030204" pitchFamily="18" charset="0"/>
                      </a:rPr>
                      <m:t>≈7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>
                    <a:latin typeface="Cambria" panose="0204050305040603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908" y="4485929"/>
                <a:ext cx="3115717" cy="947695"/>
              </a:xfrm>
              <a:prstGeom prst="rect">
                <a:avLst/>
              </a:prstGeom>
              <a:blipFill rotWithShape="0">
                <a:blip r:embed="rId5"/>
                <a:stretch>
                  <a:fillRect l="-1761" t="-4516" r="-978" b="-7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5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ЗАВИСИМОСТЬ ЧАСТОТЫ ОТ АМПЛИТУДЫ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5" y="1690689"/>
            <a:ext cx="8002775" cy="44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КРАЕВОЕ ПОЛЕ КВАДРУПОЛЬНОЙ ЛИНЗЫ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23863" y="1254535"/>
                <a:ext cx="8229600" cy="209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8745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kern="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𝐻</m:t>
                      </m:r>
                      <m:r>
                        <a:rPr lang="ru-RU" i="1" kern="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ru-RU" i="1" kern="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kern="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i="1" kern="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48</m:t>
                              </m:r>
                            </m:den>
                          </m:f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"</m:t>
                          </m:r>
                        </m:e>
                        <m:sub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i="1" kern="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ru-RU" i="1" kern="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1200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ru-RU" sz="1200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</a:pPr>
                <a:r>
                  <a:rPr lang="en-US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200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63" y="1254535"/>
                <a:ext cx="8229600" cy="2094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719137" y="3700679"/>
                <a:ext cx="7705725" cy="9959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8745" algn="just">
                  <a:lnSpc>
                    <a:spcPct val="115000"/>
                  </a:lnSpc>
                </a:pP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           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”=−</m:t>
                    </m:r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sSup>
                      <m:sSup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             </a:t>
                </a:r>
                <a:endParaRPr lang="ru-RU" sz="1200" kern="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118745"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”=</m:t>
                    </m:r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"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sSup>
                      <m:sSup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  <m:sSup>
                          <m:sSupPr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37" y="3700679"/>
                <a:ext cx="7705725" cy="995914"/>
              </a:xfrm>
              <a:prstGeom prst="rect">
                <a:avLst/>
              </a:prstGeom>
              <a:blipFill rotWithShape="0">
                <a:blip r:embed="rId4"/>
                <a:stretch>
                  <a:fillRect b="-30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628650" y="2984817"/>
                <a:ext cx="8109676" cy="72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18745" algn="just">
                  <a:lnSpc>
                    <a:spcPct val="115000"/>
                  </a:lnSpc>
                </a:pPr>
                <a:r>
                  <a:rPr lang="ru-RU" kern="8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 – приведенный фокусирующий коэффициент,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p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𝑑𝑘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/</m:t>
                        </m:r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𝑑𝑠</m:t>
                        </m:r>
                      </m:e>
                    </m:d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ru-RU" i="1" kern="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𝑧</m:t>
                                </m:r>
                              </m:sub>
                            </m:sSub>
                          </m:num>
                          <m:den>
                            <m:r>
                              <a:rPr lang="ru-RU" i="1" kern="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ru-RU" i="1" kern="80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ru-RU" i="1" kern="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lang="ru-RU" kern="800" dirty="0">
                    <a:latin typeface="Cambria" panose="02040503050406030204" pitchFamily="18" charset="0"/>
                    <a:ea typeface="Times New Roman" panose="02020603050405020304" pitchFamily="18" charset="0"/>
                  </a:rPr>
                  <a:t> октупольная нелинейность. </a:t>
                </a: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984817"/>
                <a:ext cx="8109676" cy="729430"/>
              </a:xfrm>
              <a:prstGeom prst="rect">
                <a:avLst/>
              </a:prstGeom>
              <a:blipFill rotWithShape="0">
                <a:blip r:embed="rId5"/>
                <a:stretch>
                  <a:fillRect t="-56303" b="-882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177142" y="5196134"/>
                <a:ext cx="4572000" cy="68788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indent="11874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kern="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endParaRPr lang="ru-RU" sz="1200" kern="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𝑥𝑧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𝜈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𝑧𝑧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142" y="5196134"/>
                <a:ext cx="4572000" cy="687881"/>
              </a:xfrm>
              <a:prstGeom prst="rect">
                <a:avLst/>
              </a:prstGeom>
              <a:blipFill rotWithShape="0">
                <a:blip r:embed="rId6"/>
                <a:stretch>
                  <a:fillRect r="-2133" b="-12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692430" y="4809008"/>
            <a:ext cx="409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двиг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частоты бетатронных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колебаний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4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РАСПОЛОЖЕНИЕ МУЛЬТИПОЛЕЙ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6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531" y="2053616"/>
            <a:ext cx="4530421" cy="24158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679" y="1778910"/>
            <a:ext cx="46445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</a:rPr>
              <a:t>Октупольные линзы в</a:t>
            </a:r>
            <a:endParaRPr lang="en-U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</a:rPr>
              <a:t>линзах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</a:rPr>
              <a:t>финального фокуса,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</a:rPr>
              <a:t>вблизи места встречи,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Cambria" panose="02040503050406030204" pitchFamily="18" charset="0"/>
              </a:rPr>
              <a:t>в арках.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</a:rPr>
              <a:t>Секступольные линзы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Хроматические </a:t>
            </a:r>
            <a:r>
              <a:rPr lang="en-US" dirty="0" smtClean="0">
                <a:latin typeface="Cambria" panose="02040503050406030204" pitchFamily="18" charset="0"/>
              </a:rPr>
              <a:t>секступоли,</a:t>
            </a:r>
            <a:endParaRPr lang="ru-RU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>
                <a:latin typeface="Cambria" panose="02040503050406030204" pitchFamily="18" charset="0"/>
              </a:rPr>
              <a:t>геометрические секступоли</a:t>
            </a:r>
            <a:r>
              <a:rPr lang="en-US" dirty="0">
                <a:latin typeface="Cambria" panose="02040503050406030204" pitchFamily="18" charset="0"/>
              </a:rPr>
              <a:t>,</a:t>
            </a:r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ГЕНЕТИЧЕСКИЙ АЛГОРИТМ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2" y="1451201"/>
            <a:ext cx="5314647" cy="36699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4400" y="5440432"/>
            <a:ext cx="7670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Advanced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Light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(Беркли, США)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European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Synchrotron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Light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(Гренобль, Франция)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Swiss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Light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Source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Виллиген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Швейцария)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SPEAR-3 (Стэнфорд, США)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Soleil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(Париж, Франция)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]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88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ГЕНЕТИЧЕСКИЙ АЛГОРИТМ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89865"/>
            <a:ext cx="4344804" cy="3632902"/>
          </a:xfrm>
        </p:spPr>
      </p:pic>
      <p:sp>
        <p:nvSpPr>
          <p:cNvPr id="6" name="TextBox 5"/>
          <p:cNvSpPr txBox="1"/>
          <p:nvPr/>
        </p:nvSpPr>
        <p:spPr>
          <a:xfrm>
            <a:off x="5334621" y="3358159"/>
            <a:ext cx="380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 оптимизации: площадь под кривой ДА для</a:t>
            </a:r>
            <a:r>
              <a:rPr lang="en-US" dirty="0" smtClean="0"/>
              <a:t> </a:t>
            </a:r>
            <a:r>
              <a:rPr lang="en-US" dirty="0" smtClean="0"/>
              <a:t>dp/p=0.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39" y="1227327"/>
            <a:ext cx="2934109" cy="1991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621" y="4163464"/>
            <a:ext cx="349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r>
              <a:rPr lang="en-US" dirty="0" smtClean="0"/>
              <a:t> </a:t>
            </a:r>
            <a:r>
              <a:rPr lang="ru-RU" dirty="0" smtClean="0"/>
              <a:t>лучей</a:t>
            </a:r>
            <a:endParaRPr lang="en-US" dirty="0" smtClean="0"/>
          </a:p>
          <a:p>
            <a:r>
              <a:rPr lang="en-US" dirty="0" smtClean="0"/>
              <a:t>0.02 </a:t>
            </a:r>
            <a:r>
              <a:rPr lang="en-US" dirty="0" smtClean="0"/>
              <a:t>% – </a:t>
            </a:r>
            <a:r>
              <a:rPr lang="ru-RU" dirty="0" smtClean="0"/>
              <a:t>разрешение сетки</a:t>
            </a:r>
            <a:endParaRPr lang="en-US" dirty="0" smtClean="0"/>
          </a:p>
          <a:p>
            <a:r>
              <a:rPr lang="en-US" dirty="0" smtClean="0"/>
              <a:t>1024</a:t>
            </a:r>
            <a:r>
              <a:rPr lang="en-US" dirty="0" smtClean="0"/>
              <a:t> </a:t>
            </a:r>
            <a:r>
              <a:rPr lang="ru-RU" dirty="0" smtClean="0"/>
              <a:t>оборотов</a:t>
            </a:r>
            <a:endParaRPr lang="en-US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334621" y="5086794"/>
            <a:ext cx="363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Параметры</a:t>
            </a:r>
            <a:r>
              <a:rPr lang="en-US" dirty="0" smtClean="0"/>
              <a:t>:</a:t>
            </a:r>
            <a:r>
              <a:rPr lang="ru-RU" dirty="0" smtClean="0"/>
              <a:t> мультипольные линзы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34621" y="5522767"/>
            <a:ext cx="416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50-800 поколений</a:t>
            </a:r>
            <a:endParaRPr lang="en-US" dirty="0" smtClean="0"/>
          </a:p>
          <a:p>
            <a:r>
              <a:rPr lang="en-US" dirty="0" smtClean="0"/>
              <a:t>50-200 </a:t>
            </a:r>
            <a:r>
              <a:rPr lang="ru-RU" dirty="0" smtClean="0"/>
              <a:t>число участников эволюции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93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ОПТИМИЗАЦИ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Я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ДИНАМИЧЕСКОЙ АПЕРТУРЫ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07FE-16E2-46D9-8216-70C252562410}" type="slidenum">
              <a:rPr lang="ru-RU" smtClean="0"/>
              <a:t>9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8" y="1915025"/>
            <a:ext cx="4275374" cy="3611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39" y="2201030"/>
            <a:ext cx="4283630" cy="3004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61534" y="5491663"/>
            <a:ext cx="770941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8745" algn="just">
              <a:lnSpc>
                <a:spcPct val="115000"/>
              </a:lnSpc>
            </a:pP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синяя линия –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начальная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фиолетовая линия –</a:t>
            </a:r>
            <a:r>
              <a:rPr lang="en-US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оптимизация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секступол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3,4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зеленая -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октупол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ь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1, 2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  <a:r>
              <a:rPr lang="en-US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kern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оранжевая линия - два секступоля и четыре октупольные линзы.</a:t>
            </a:r>
          </a:p>
        </p:txBody>
      </p:sp>
    </p:spTree>
    <p:extLst>
      <p:ext uri="{BB962C8B-B14F-4D97-AF65-F5344CB8AC3E}">
        <p14:creationId xmlns:p14="http://schemas.microsoft.com/office/powerpoint/2010/main" val="1674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1049</Words>
  <Application>Microsoft Office PowerPoint</Application>
  <PresentationFormat>Экран (4:3)</PresentationFormat>
  <Paragraphs>163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Cambria Math</vt:lpstr>
      <vt:lpstr>Symbol</vt:lpstr>
      <vt:lpstr>Times New Roman</vt:lpstr>
      <vt:lpstr>Wingdings</vt:lpstr>
      <vt:lpstr>Тема Office</vt:lpstr>
      <vt:lpstr>Оптимизация динамической апертуры коллайдера «NICA»</vt:lpstr>
      <vt:lpstr>ACCELERATOR TOOLBOX</vt:lpstr>
      <vt:lpstr>ИСХОДНАЯ ДИНАМИЧЕСКАЯ АПЕРТУРА</vt:lpstr>
      <vt:lpstr>ЗАВИСИМОСТЬ ЧАСТОТЫ ОТ АМПЛИТУДЫ</vt:lpstr>
      <vt:lpstr>КРАЕВОЕ ПОЛЕ КВАДРУПОЛЬНОЙ ЛИНЗЫ</vt:lpstr>
      <vt:lpstr>РАСПОЛОЖЕНИЕ МУЛЬТИПОЛЕЙ</vt:lpstr>
      <vt:lpstr>ГЕНЕТИЧЕСКИЙ АЛГОРИТМ</vt:lpstr>
      <vt:lpstr>ГЕНЕТИЧЕСКИЙ АЛГОРИТМ</vt:lpstr>
      <vt:lpstr>ОПТИМИЗАЦИЯ ДИНАМИЧЕСКОЙ АПЕРТУРЫ</vt:lpstr>
      <vt:lpstr>ИЗМЕНЕНИЕ ЭНЕРГЕТИЧЕСКОГО АКЦЕПТАНСА</vt:lpstr>
      <vt:lpstr>ЗАВИСИМОСТЬ ЧАСТОТЫ ОТ АМПЛИТУДЫ ДЛЯ ВЫБРАННОГО ВАРИАНТА</vt:lpstr>
      <vt:lpstr>ДОПОЛНИТЕЛЬНЫЕ ОКТУПОЛИ</vt:lpstr>
      <vt:lpstr>ФАЗОВЫЕ ТРАЕКТОРИИ</vt:lpstr>
      <vt:lpstr>РАЗВОРОТ ГРАФИКА ДА ИЗ-ЗА СВЯЗИ ПОПЕРЕЧНЫХ КОЛЕБАНИЙ</vt:lpstr>
      <vt:lpstr>ЗАВИСИМОСТЬ ОТ ЧИСЛА ОБОРОТОГВ</vt:lpstr>
      <vt:lpstr>СКАНИРОВАНИЕ ПО ЧАСТОТЕ</vt:lpstr>
      <vt:lpstr>ВЫВОДЫ</vt:lpstr>
      <vt:lpstr>ВОПРОСЫ ДЛЯ ОБСУЖДЕНИЯ</vt:lpstr>
      <vt:lpstr>ЛИТЕРАТУРА</vt:lpstr>
    </vt:vector>
  </TitlesOfParts>
  <Company>BINP SB RAS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Оптимизация динамической апертуры коллайдера «NICA»</dc:title>
  <dc:creator>BINP User</dc:creator>
  <cp:lastModifiedBy>BINP User</cp:lastModifiedBy>
  <cp:revision>17</cp:revision>
  <dcterms:created xsi:type="dcterms:W3CDTF">2018-05-18T06:18:49Z</dcterms:created>
  <dcterms:modified xsi:type="dcterms:W3CDTF">2018-05-21T05:15:44Z</dcterms:modified>
</cp:coreProperties>
</file>