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3" r:id="rId2"/>
    <p:sldId id="269" r:id="rId3"/>
    <p:sldId id="268" r:id="rId4"/>
    <p:sldId id="270" r:id="rId5"/>
    <p:sldId id="271" r:id="rId6"/>
    <p:sldId id="273" r:id="rId7"/>
    <p:sldId id="272" r:id="rId8"/>
    <p:sldId id="257" r:id="rId9"/>
    <p:sldId id="258" r:id="rId10"/>
    <p:sldId id="274" r:id="rId11"/>
    <p:sldId id="275" r:id="rId12"/>
    <p:sldId id="276" r:id="rId13"/>
    <p:sldId id="261" r:id="rId14"/>
    <p:sldId id="277" r:id="rId15"/>
    <p:sldId id="282" r:id="rId16"/>
    <p:sldId id="283" r:id="rId17"/>
    <p:sldId id="286" r:id="rId18"/>
    <p:sldId id="288" r:id="rId19"/>
    <p:sldId id="287" r:id="rId20"/>
    <p:sldId id="289" r:id="rId21"/>
    <p:sldId id="262" r:id="rId22"/>
    <p:sldId id="263" r:id="rId23"/>
    <p:sldId id="264" r:id="rId24"/>
    <p:sldId id="265" r:id="rId25"/>
    <p:sldId id="266" r:id="rId26"/>
    <p:sldId id="267" r:id="rId27"/>
    <p:sldId id="290" r:id="rId28"/>
    <p:sldId id="291" r:id="rId29"/>
    <p:sldId id="292" r:id="rId30"/>
    <p:sldId id="281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529A-B944-4077-B487-2DBA202F20B5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7B5D9-4495-45C1-8D59-20CF696C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7B5D9-4495-45C1-8D59-20CF696C57D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5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555-A656-488C-A847-B2E94C480E42}" type="datetime1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1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A821-75A5-4C06-ACAE-C3DA07DEC55C}" type="datetime1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B60-B3B5-47B5-B595-4B48AAC1E4BC}" type="datetime1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3338-2093-467C-980B-9A54B4044FB7}" type="datetime1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8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C8AC-83EE-4A40-A456-64A9D2DD5300}" type="datetime1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9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D17-46B4-4F06-AFAF-02B284D95D3E}" type="datetime1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6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B49A-32DD-4E27-BFD6-FE1AECC1A76B}" type="datetime1">
              <a:rPr lang="ru-RU" smtClean="0"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775-931C-4FA3-B9A2-3BD474665B53}" type="datetime1">
              <a:rPr lang="ru-RU" smtClean="0"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1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C83B-0B52-4533-A3B4-7B44B016F4BB}" type="datetime1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1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A868-1BCE-4FED-BD33-CB82C7D5FEF0}" type="datetime1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70F9-FBBD-4998-90DE-AB53C9D0BDE4}" type="datetime1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36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NICA collider optics overview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6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09"/>
            <a:ext cx="6103193" cy="60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2993" y="4509120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sF1=43 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sD1=173 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sF2=43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sD2=173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27984" y="5031760"/>
            <a:ext cx="2160240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01" y="260649"/>
            <a:ext cx="958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3" y="1365280"/>
            <a:ext cx="2219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3" y="3093760"/>
            <a:ext cx="2085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42" y="4956111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0142" y="-27296"/>
            <a:ext cx="259960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Chromaticity correction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-27296"/>
            <a:ext cx="19954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Orbit correction 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8"/>
            <a:ext cx="6129312" cy="23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315"/>
            <a:ext cx="7767216" cy="405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-27296"/>
            <a:ext cx="19954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Orbit correction 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38150"/>
            <a:ext cx="89439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797152"/>
            <a:ext cx="18002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Bx</a:t>
            </a:r>
            <a:r>
              <a:rPr lang="en-US" dirty="0" smtClean="0">
                <a:solidFill>
                  <a:srgbClr val="0000CC"/>
                </a:solidFill>
              </a:rPr>
              <a:t>=0.15 T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By=0.15 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" y="29672"/>
            <a:ext cx="5472608" cy="37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-27296"/>
            <a:ext cx="19954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CC"/>
                </a:solidFill>
              </a:rPr>
              <a:t>Dy</a:t>
            </a:r>
            <a:r>
              <a:rPr lang="en-US" b="1" i="1" dirty="0" smtClean="0">
                <a:solidFill>
                  <a:srgbClr val="0000CC"/>
                </a:solidFill>
              </a:rPr>
              <a:t> –correction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79169" y="342036"/>
            <a:ext cx="104547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CC"/>
                </a:solidFill>
              </a:rPr>
              <a:t>- skipped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5829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44" y="3867741"/>
            <a:ext cx="2818740" cy="25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19" y="908720"/>
            <a:ext cx="3304507" cy="2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-27296"/>
            <a:ext cx="278755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X-Y Coupling suppression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676"/>
            <a:ext cx="7325300" cy="330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4813" y="1844824"/>
            <a:ext cx="1676374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>4 skew quads /</a:t>
            </a:r>
          </a:p>
          <a:p>
            <a:pPr algn="r"/>
            <a:r>
              <a:rPr lang="en-US" dirty="0">
                <a:solidFill>
                  <a:srgbClr val="0000CC"/>
                </a:solidFill>
              </a:rPr>
              <a:t>h</a:t>
            </a:r>
            <a:r>
              <a:rPr lang="en-US" dirty="0" smtClean="0">
                <a:solidFill>
                  <a:srgbClr val="0000CC"/>
                </a:solidFill>
              </a:rPr>
              <a:t>alf ring [T/m]:</a:t>
            </a:r>
          </a:p>
          <a:p>
            <a:pPr algn="r"/>
            <a:endParaRPr lang="en-US" dirty="0" smtClean="0">
              <a:solidFill>
                <a:srgbClr val="0000CC"/>
              </a:solidFill>
            </a:endParaRP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-2.48 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0.18 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0.57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0.64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3699071"/>
            <a:ext cx="3888432" cy="271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44" y="3699071"/>
            <a:ext cx="3891094" cy="271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8100392" y="342036"/>
            <a:ext cx="432048" cy="150278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83" y="369332"/>
            <a:ext cx="4572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3267" y="52379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9.10                      9.44</a:t>
            </a:r>
            <a:endParaRPr lang="en-US" sz="2800" b="1" dirty="0" smtClean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097460" y="5283558"/>
            <a:ext cx="1543751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78144" y="5760048"/>
            <a:ext cx="277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3 % of focusing strength</a:t>
            </a:r>
            <a:endParaRPr lang="en-US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15" y="591643"/>
            <a:ext cx="4438505" cy="63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49999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7566" y="0"/>
            <a:ext cx="450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9.44                                9.10</a:t>
            </a:r>
            <a:endParaRPr lang="en-US" sz="2800" b="1" dirty="0" smtClean="0"/>
          </a:p>
        </p:txBody>
      </p:sp>
      <p:sp>
        <p:nvSpPr>
          <p:cNvPr id="7" name="Стрелка вправо 6"/>
          <p:cNvSpPr/>
          <p:nvPr/>
        </p:nvSpPr>
        <p:spPr>
          <a:xfrm>
            <a:off x="3475184" y="45586"/>
            <a:ext cx="2104928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рг\AppData\Local\Microsoft\Windows\Temporary Internet Files\Content.Outlook\WR9BC46S\4Dbeam-sizes-6-sig-rms-vacuum-chamber-apertur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" y="526114"/>
            <a:ext cx="4499992" cy="28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7566" y="0"/>
            <a:ext cx="450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9.44                                9.10</a:t>
            </a:r>
            <a:endParaRPr lang="en-US" sz="2800" b="1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3475184" y="45586"/>
            <a:ext cx="2104928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7" y="3467290"/>
            <a:ext cx="6264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-</a:t>
            </a:r>
            <a:r>
              <a:rPr lang="en-US" b="1" dirty="0" smtClean="0">
                <a:solidFill>
                  <a:srgbClr val="0000CC"/>
                </a:solidFill>
              </a:rPr>
              <a:t>303 </a:t>
            </a:r>
            <a:r>
              <a:rPr lang="ru-RU" b="1" dirty="0" smtClean="0">
                <a:solidFill>
                  <a:srgbClr val="0000CC"/>
                </a:solidFill>
              </a:rPr>
              <a:t>А </a:t>
            </a:r>
            <a:r>
              <a:rPr lang="ru-RU" dirty="0" smtClean="0"/>
              <a:t>– </a:t>
            </a:r>
            <a:r>
              <a:rPr lang="en-US" dirty="0" smtClean="0"/>
              <a:t>to all quads (except FF</a:t>
            </a:r>
            <a:r>
              <a:rPr lang="en-US" dirty="0" smtClean="0"/>
              <a:t>)        </a:t>
            </a:r>
            <a:r>
              <a:rPr lang="en-US" b="1" dirty="0" smtClean="0">
                <a:solidFill>
                  <a:srgbClr val="0000CC"/>
                </a:solidFill>
              </a:rPr>
              <a:t>+</a:t>
            </a:r>
            <a:r>
              <a:rPr lang="en-US" b="1" dirty="0" smtClean="0">
                <a:solidFill>
                  <a:srgbClr val="0000CC"/>
                </a:solidFill>
              </a:rPr>
              <a:t>9</a:t>
            </a:r>
            <a:r>
              <a:rPr lang="ru-RU" b="1" dirty="0" smtClean="0">
                <a:solidFill>
                  <a:srgbClr val="0000CC"/>
                </a:solidFill>
              </a:rPr>
              <a:t>А</a:t>
            </a:r>
            <a:r>
              <a:rPr lang="ru-RU" dirty="0" smtClean="0"/>
              <a:t> </a:t>
            </a:r>
            <a:r>
              <a:rPr lang="en-US" dirty="0" smtClean="0"/>
              <a:t>to D-quads in arcs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8" y="3958064"/>
            <a:ext cx="422228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71" y="3958065"/>
            <a:ext cx="4327879" cy="281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Серг\AppData\Local\Microsoft\Windows\Temporary Internet Files\Content.Outlook\WR9BC46S\4Dbeam-sizes-6-sig-rms-vacuum-chamber-aperture-9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33" y="501874"/>
            <a:ext cx="4350115" cy="29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993" y="4509120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sF1=48 </a:t>
            </a:r>
            <a:r>
              <a:rPr lang="en-US" dirty="0" smtClean="0">
                <a:solidFill>
                  <a:srgbClr val="0000CC"/>
                </a:solidFill>
              </a:rPr>
              <a:t>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sD1=185 </a:t>
            </a:r>
            <a:r>
              <a:rPr lang="en-US" dirty="0" smtClean="0">
                <a:solidFill>
                  <a:srgbClr val="0000CC"/>
                </a:solidFill>
              </a:rPr>
              <a:t>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sF2=48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sD2=185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27984" y="5031760"/>
            <a:ext cx="2160240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36" y="385243"/>
            <a:ext cx="958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0142" y="-27296"/>
            <a:ext cx="259960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Chromaticity correction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729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9.10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65280"/>
            <a:ext cx="2209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99" y="3108355"/>
            <a:ext cx="2143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93002"/>
            <a:ext cx="2190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6" y="434369"/>
            <a:ext cx="5909469" cy="391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851787" y="317846"/>
            <a:ext cx="12922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preliminary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05" y="1365280"/>
            <a:ext cx="2219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55" y="3093760"/>
            <a:ext cx="2085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04" y="4956111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3720" y="0"/>
            <a:ext cx="25202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dynamic aperture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38388" y="369332"/>
            <a:ext cx="12922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preliminary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729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9.44</a:t>
            </a:r>
            <a:endParaRPr lang="en-US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8677" y="3140968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9.10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675903"/>
            <a:ext cx="7293442" cy="24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3628428"/>
            <a:ext cx="7595244" cy="253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8373" y="2402304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o</a:t>
            </a:r>
            <a:r>
              <a:rPr lang="en-US" dirty="0" smtClean="0">
                <a:solidFill>
                  <a:srgbClr val="0000CC"/>
                </a:solidFill>
              </a:rPr>
              <a:t>F1=150 T/m^3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o</a:t>
            </a:r>
            <a:r>
              <a:rPr lang="en-US" dirty="0" smtClean="0">
                <a:solidFill>
                  <a:srgbClr val="0000CC"/>
                </a:solidFill>
              </a:rPr>
              <a:t>F2=60 </a:t>
            </a:r>
            <a:r>
              <a:rPr lang="en-US" dirty="0" smtClean="0">
                <a:solidFill>
                  <a:srgbClr val="0000CC"/>
                </a:solidFill>
              </a:rPr>
              <a:t>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dirty="0">
                <a:solidFill>
                  <a:srgbClr val="0000CC"/>
                </a:solidFill>
              </a:rPr>
              <a:t>oF2=60 T/m^2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3166763"/>
            <a:ext cx="169411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>DA = 1.5 GA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61963"/>
            <a:ext cx="871537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12103"/>
            <a:ext cx="342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NICA </a:t>
            </a:r>
            <a:r>
              <a:rPr lang="en-US" b="1" i="1" dirty="0" smtClean="0">
                <a:solidFill>
                  <a:srgbClr val="0000CC"/>
                </a:solidFill>
              </a:rPr>
              <a:t>collider </a:t>
            </a:r>
            <a:r>
              <a:rPr lang="en-US" b="1" i="1" dirty="0" smtClean="0">
                <a:solidFill>
                  <a:srgbClr val="0000CC"/>
                </a:solidFill>
              </a:rPr>
              <a:t>magnets design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71800" y="5589240"/>
            <a:ext cx="720080" cy="806798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2" y="3616760"/>
            <a:ext cx="4855352" cy="32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" y="0"/>
            <a:ext cx="5688632" cy="35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1218478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o</a:t>
            </a:r>
            <a:r>
              <a:rPr lang="en-US" dirty="0" smtClean="0">
                <a:solidFill>
                  <a:srgbClr val="0000CC"/>
                </a:solidFill>
              </a:rPr>
              <a:t>F1=150 T/m^3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o</a:t>
            </a:r>
            <a:r>
              <a:rPr lang="en-US" dirty="0" smtClean="0">
                <a:solidFill>
                  <a:srgbClr val="0000CC"/>
                </a:solidFill>
              </a:rPr>
              <a:t>F2=60 </a:t>
            </a:r>
            <a:r>
              <a:rPr lang="en-US" dirty="0" smtClean="0">
                <a:solidFill>
                  <a:srgbClr val="0000CC"/>
                </a:solidFill>
              </a:rPr>
              <a:t>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dirty="0">
                <a:solidFill>
                  <a:srgbClr val="0000CC"/>
                </a:solidFill>
              </a:rPr>
              <a:t>oF2=60 T/m^2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025573" y="273754"/>
            <a:ext cx="410523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521517" y="273754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611560" y="273754"/>
            <a:ext cx="381565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777101" y="27375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3720" y="0"/>
            <a:ext cx="25202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dynamic aperture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403648" y="3861048"/>
            <a:ext cx="792088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907704" y="3861048"/>
            <a:ext cx="1224136" cy="122413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" y="369332"/>
            <a:ext cx="4197400" cy="3059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304340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00CC"/>
                </a:solidFill>
              </a:rPr>
              <a:t>L</a:t>
            </a:r>
            <a:r>
              <a:rPr lang="en-US" sz="2000" b="1" i="1" dirty="0" err="1" smtClean="0">
                <a:solidFill>
                  <a:srgbClr val="0000CC"/>
                </a:solidFill>
              </a:rPr>
              <a:t>eff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59" y="64493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Injection field 0.117 T --- </a:t>
            </a:r>
            <a:r>
              <a:rPr lang="ru-RU" dirty="0" smtClean="0"/>
              <a:t>625 </a:t>
            </a:r>
            <a:r>
              <a:rPr lang="ru-RU" dirty="0"/>
              <a:t>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211959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11959" y="443711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Maximal field 1.8 T --- 9745</a:t>
            </a:r>
            <a:r>
              <a:rPr lang="ru-RU" dirty="0" smtClean="0"/>
              <a:t> </a:t>
            </a:r>
            <a:r>
              <a:rPr lang="ru-RU" dirty="0"/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Dipoles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0052" y="662079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Injection field 0.117 T --- </a:t>
            </a:r>
            <a:r>
              <a:rPr lang="ru-RU" dirty="0" smtClean="0"/>
              <a:t>625 </a:t>
            </a:r>
            <a:r>
              <a:rPr lang="ru-RU" dirty="0"/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598" y="443711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Maximal field 1.8 T --- 9745</a:t>
            </a:r>
            <a:r>
              <a:rPr lang="ru-RU" dirty="0" smtClean="0"/>
              <a:t> </a:t>
            </a:r>
            <a:r>
              <a:rPr lang="ru-RU" dirty="0"/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0012" y="14847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Dipoles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04340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00CC"/>
                </a:solidFill>
              </a:rPr>
              <a:t>L</a:t>
            </a:r>
            <a:r>
              <a:rPr lang="en-US" sz="2000" b="1" i="1" dirty="0" err="1" smtClean="0">
                <a:solidFill>
                  <a:srgbClr val="0000CC"/>
                </a:solidFill>
              </a:rPr>
              <a:t>eff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" y="0"/>
            <a:ext cx="4549385" cy="352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6220"/>
            <a:ext cx="4464497" cy="33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80012" y="0"/>
            <a:ext cx="447776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" y="332656"/>
            <a:ext cx="374441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495629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51920" y="2926685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CC"/>
                </a:solidFill>
              </a:rPr>
              <a:t>a</a:t>
            </a:r>
            <a:r>
              <a:rPr lang="en-US" sz="2400" b="1" i="1" dirty="0" smtClean="0">
                <a:solidFill>
                  <a:srgbClr val="0000CC"/>
                </a:solidFill>
              </a:rPr>
              <a:t>n</a:t>
            </a:r>
            <a:r>
              <a:rPr lang="en-US" sz="3600" b="1" i="1" dirty="0" smtClean="0">
                <a:solidFill>
                  <a:srgbClr val="0000CC"/>
                </a:solidFill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</a:rPr>
              <a:t>b</a:t>
            </a:r>
            <a:r>
              <a:rPr lang="en-US" sz="2000" b="1" i="1" dirty="0" err="1" smtClean="0">
                <a:solidFill>
                  <a:srgbClr val="0000CC"/>
                </a:solidFill>
              </a:rPr>
              <a:t>n</a:t>
            </a:r>
            <a:r>
              <a:rPr lang="en-US" sz="3600" b="1" i="1" dirty="0" smtClean="0">
                <a:solidFill>
                  <a:srgbClr val="0000CC"/>
                </a:solidFill>
              </a:rPr>
              <a:t> 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59" y="64493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Injection field 0.117 T --- </a:t>
            </a:r>
            <a:r>
              <a:rPr lang="ru-RU" dirty="0" smtClean="0"/>
              <a:t>625 </a:t>
            </a:r>
            <a:r>
              <a:rPr lang="ru-RU" dirty="0"/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59" y="443711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 Maximal field 1.8 T --- 9745</a:t>
            </a:r>
            <a:r>
              <a:rPr lang="ru-RU" dirty="0" smtClean="0"/>
              <a:t> </a:t>
            </a:r>
            <a:r>
              <a:rPr lang="ru-RU" dirty="0"/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1713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Dipoles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8" y="11907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Quadrupoles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4" name="Picture 3" descr="C:\Users\admin\Desktop\Для конференций\Для семинара\le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99" y="729363"/>
            <a:ext cx="6681836" cy="54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092280" y="479715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092280" y="530120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452320" y="4797152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32958" y="4864514"/>
            <a:ext cx="118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0,84 </a:t>
            </a:r>
            <a:r>
              <a:rPr lang="en-US" dirty="0" smtClean="0"/>
              <a:t>[mm]</a:t>
            </a: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696634"/>
              </p:ext>
            </p:extLst>
          </p:nvPr>
        </p:nvGraphicFramePr>
        <p:xfrm>
          <a:off x="6228183" y="2132856"/>
          <a:ext cx="2232250" cy="7315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16125"/>
                <a:gridCol w="1116125"/>
              </a:tblGrid>
              <a:tr h="272361"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17*10Е-4</a:t>
                      </a:r>
                    </a:p>
                  </a:txBody>
                  <a:tcPr/>
                </a:tc>
              </a:tr>
              <a:tr h="272361">
                <a:tc>
                  <a:txBody>
                    <a:bodyPr/>
                    <a:lstStyle/>
                    <a:p>
                      <a:r>
                        <a:rPr lang="ru-RU" dirty="0" smtClean="0"/>
                        <a:t>Допуск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5*10Е-4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28867" y="42561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00CC"/>
                </a:solidFill>
              </a:rPr>
              <a:t>L</a:t>
            </a:r>
            <a:r>
              <a:rPr lang="en-US" sz="2000" b="1" i="1" dirty="0" err="1" smtClean="0">
                <a:solidFill>
                  <a:srgbClr val="0000CC"/>
                </a:solidFill>
              </a:rPr>
              <a:t>eff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104456" cy="321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4297" y="3217846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Quadrupoles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3685674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CC"/>
                </a:solidFill>
              </a:rPr>
              <a:t>a</a:t>
            </a:r>
            <a:r>
              <a:rPr lang="en-US" sz="2400" b="1" i="1" dirty="0" smtClean="0">
                <a:solidFill>
                  <a:srgbClr val="0000CC"/>
                </a:solidFill>
              </a:rPr>
              <a:t>n</a:t>
            </a:r>
            <a:r>
              <a:rPr lang="en-US" sz="3600" b="1" i="1" dirty="0" smtClean="0">
                <a:solidFill>
                  <a:srgbClr val="0000CC"/>
                </a:solidFill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</a:rPr>
              <a:t>b</a:t>
            </a:r>
            <a:r>
              <a:rPr lang="en-US" sz="2000" b="1" i="1" dirty="0" err="1" smtClean="0">
                <a:solidFill>
                  <a:srgbClr val="0000CC"/>
                </a:solidFill>
              </a:rPr>
              <a:t>n</a:t>
            </a:r>
            <a:r>
              <a:rPr lang="en-US" sz="3600" b="1" i="1" dirty="0" smtClean="0">
                <a:solidFill>
                  <a:srgbClr val="0000CC"/>
                </a:solidFill>
              </a:rPr>
              <a:t> 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pic>
        <p:nvPicPr>
          <p:cNvPr id="5" name="Picture 3" descr="C:\Users\admin\Desktop\Для конференций\Для семинара\b4_for_warm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" y="3501008"/>
            <a:ext cx="4077000" cy="3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8082" y="52712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sz="1100" b="1" i="1" dirty="0" smtClean="0">
                <a:solidFill>
                  <a:srgbClr val="0000CC"/>
                </a:solidFill>
              </a:rPr>
              <a:t>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6623" y="3521837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</a:t>
            </a:r>
            <a:r>
              <a:rPr lang="en-US" sz="1100" b="1" i="1" dirty="0">
                <a:solidFill>
                  <a:srgbClr val="0000CC"/>
                </a:solidFill>
              </a:rPr>
              <a:t>4</a:t>
            </a:r>
            <a:endParaRPr lang="ru-RU" dirty="0"/>
          </a:p>
        </p:txBody>
      </p:sp>
      <p:pic>
        <p:nvPicPr>
          <p:cNvPr id="8" name="Picture 3" descr="C:\Users\admin\Desktop\Для конференций\Для семинара\a3a4a6a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96" y="400089"/>
            <a:ext cx="4128354" cy="32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Для конференций\Для семинара\axes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378511" cy="53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699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Magnetic axis position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180" y="0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Magnetic measurements’ results for Booster magnets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" y="1574320"/>
            <a:ext cx="3121509" cy="31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332"/>
            <a:ext cx="6935316" cy="18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0"/>
            <a:ext cx="43697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Set of collider’s quads for production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7" y="5361577"/>
            <a:ext cx="2376264" cy="149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46" y="3085945"/>
            <a:ext cx="2004510" cy="20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635896" y="5527886"/>
            <a:ext cx="1666505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78011" y="4762863"/>
            <a:ext cx="1903051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5023874" y="2257548"/>
            <a:ext cx="514377" cy="2534431"/>
          </a:xfrm>
          <a:prstGeom prst="lef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углом вверх 2"/>
          <p:cNvSpPr/>
          <p:nvPr/>
        </p:nvSpPr>
        <p:spPr>
          <a:xfrm rot="5400000">
            <a:off x="3427882" y="2268861"/>
            <a:ext cx="1800201" cy="1384175"/>
          </a:xfrm>
          <a:prstGeom prst="bentUpArrow">
            <a:avLst>
              <a:gd name="adj1" fmla="val 18244"/>
              <a:gd name="adj2" fmla="val 25000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01" y="2060848"/>
            <a:ext cx="3340993" cy="41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220"/>
            <a:ext cx="9144000" cy="21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33210"/>
          <a:stretch/>
        </p:blipFill>
        <p:spPr bwMode="auto">
          <a:xfrm>
            <a:off x="177529" y="184666"/>
            <a:ext cx="2958706" cy="18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07" y="184666"/>
            <a:ext cx="2044063" cy="142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13243"/>
            <a:ext cx="2089563" cy="145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029837"/>
            <a:ext cx="1658596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Chromaticity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0872" y="1011071"/>
            <a:ext cx="1627561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X-Y coupling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996" y="2010727"/>
            <a:ext cx="132201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sF1=43 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sD1=173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sF2=43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sD2=173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587" y="3666737"/>
            <a:ext cx="110038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</a:rPr>
              <a:t>Bx</a:t>
            </a:r>
            <a:r>
              <a:rPr lang="en-US" sz="1600" dirty="0" smtClean="0">
                <a:solidFill>
                  <a:srgbClr val="0000CC"/>
                </a:solidFill>
              </a:rPr>
              <a:t>=0.15 T</a:t>
            </a:r>
          </a:p>
          <a:p>
            <a:r>
              <a:rPr lang="en-US" sz="1600" dirty="0" smtClean="0">
                <a:solidFill>
                  <a:srgbClr val="0000CC"/>
                </a:solidFill>
              </a:rPr>
              <a:t>By=0.15 T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7471" y="2190418"/>
            <a:ext cx="101689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[T/m]:   </a:t>
            </a:r>
            <a:r>
              <a:rPr lang="en-US" sz="1200" dirty="0" smtClean="0">
                <a:solidFill>
                  <a:srgbClr val="0000CC"/>
                </a:solidFill>
              </a:rPr>
              <a:t>-2.48 </a:t>
            </a:r>
            <a:endParaRPr lang="en-US" sz="1200" dirty="0" smtClean="0">
              <a:solidFill>
                <a:srgbClr val="0000CC"/>
              </a:solidFill>
            </a:endParaRP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0.18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0.57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0.64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996" y="3240558"/>
            <a:ext cx="132201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sF1=48 </a:t>
            </a:r>
            <a:r>
              <a:rPr lang="en-US" sz="1200" dirty="0" smtClean="0">
                <a:solidFill>
                  <a:srgbClr val="0000CC"/>
                </a:solidFill>
              </a:rPr>
              <a:t>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sD1=185 </a:t>
            </a:r>
            <a:r>
              <a:rPr lang="en-US" sz="1200" dirty="0" smtClean="0">
                <a:solidFill>
                  <a:srgbClr val="0000CC"/>
                </a:solidFill>
              </a:rPr>
              <a:t>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sF2=48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sD2=185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63764" y="3407318"/>
            <a:ext cx="1183209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Orbit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45" y="621955"/>
            <a:ext cx="2208537" cy="140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69941" y="1011070"/>
            <a:ext cx="2374065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Fringe fields </a:t>
            </a:r>
            <a:r>
              <a:rPr lang="en-US" sz="1200" dirty="0" smtClean="0">
                <a:solidFill>
                  <a:srgbClr val="0000CC"/>
                </a:solidFill>
              </a:rPr>
              <a:t>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4939" y="1994821"/>
            <a:ext cx="1184067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F1=150 T/m^3</a:t>
            </a:r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F2=60 </a:t>
            </a:r>
            <a:r>
              <a:rPr lang="en-US" sz="1200" dirty="0" smtClean="0">
                <a:solidFill>
                  <a:srgbClr val="0000CC"/>
                </a:solidFill>
              </a:rPr>
              <a:t>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oF2=60 T/m^2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7339" y="3255863"/>
            <a:ext cx="101689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[T/m]:   </a:t>
            </a:r>
            <a:r>
              <a:rPr lang="en-US" sz="1200" dirty="0" smtClean="0">
                <a:solidFill>
                  <a:srgbClr val="0000CC"/>
                </a:solidFill>
              </a:rPr>
              <a:t>-2.51 </a:t>
            </a:r>
            <a:endParaRPr lang="en-US" sz="1200" dirty="0" smtClean="0">
              <a:solidFill>
                <a:srgbClr val="0000CC"/>
              </a:solidFill>
            </a:endParaRP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0.26 </a:t>
            </a:r>
            <a:endParaRPr lang="en-US" sz="1200" dirty="0" smtClean="0">
              <a:solidFill>
                <a:srgbClr val="0000CC"/>
              </a:solidFill>
            </a:endParaRP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0.59</a:t>
            </a:r>
            <a:endParaRPr lang="en-US" sz="1200" dirty="0" smtClean="0">
              <a:solidFill>
                <a:srgbClr val="0000CC"/>
              </a:solidFill>
            </a:endParaRP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0.61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4940" y="3162883"/>
            <a:ext cx="1184067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F1=150 T/m^3</a:t>
            </a:r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F2=60 </a:t>
            </a:r>
            <a:r>
              <a:rPr lang="en-US" sz="1200" dirty="0" smtClean="0">
                <a:solidFill>
                  <a:srgbClr val="0000CC"/>
                </a:solidFill>
              </a:rPr>
              <a:t>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oF2=60 T/m^2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0701" y="3563723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9.10</a:t>
            </a:r>
            <a:endParaRPr lang="en-US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87861" y="2421250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9.44</a:t>
            </a:r>
            <a:endParaRPr lang="en-US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31579" y="3386928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9.10</a:t>
            </a:r>
            <a:endParaRPr lang="en-US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98739" y="2244455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9.44</a:t>
            </a:r>
            <a:endParaRPr lang="en-US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89161" y="364328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" y="1052736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9" y="0"/>
            <a:ext cx="3717123" cy="116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3597"/>
            <a:ext cx="3618997" cy="12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60648"/>
            <a:ext cx="90364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12103"/>
            <a:ext cx="342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FODO-cell lattice for 2 rings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4" y="3717032"/>
            <a:ext cx="7429500" cy="298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" y="369331"/>
            <a:ext cx="9144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6" y="2965594"/>
            <a:ext cx="4252510" cy="21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67" y="2948731"/>
            <a:ext cx="4531221" cy="20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9257" y="2579399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MC in Arcs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596262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MC in Straight sections</a:t>
            </a:r>
            <a:endParaRPr lang="ru-RU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1" y="5288750"/>
            <a:ext cx="4223039" cy="13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80112" y="5593518"/>
            <a:ext cx="300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0000CC"/>
                </a:solidFill>
              </a:rPr>
              <a:t>Спасибо!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60991" y="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9.10                      9.44</a:t>
            </a:r>
            <a:endParaRPr lang="en-US" sz="2800" b="1" dirty="0" smtClean="0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475184" y="45586"/>
            <a:ext cx="1543751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" y="477635"/>
            <a:ext cx="910589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" y="3790950"/>
            <a:ext cx="910589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12296"/>
            <a:ext cx="104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Ring-Arc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2611" y="345968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rgbClr val="0000CC"/>
                </a:solidFill>
              </a:rPr>
              <a:t>qF1 = </a:t>
            </a:r>
            <a:r>
              <a:rPr lang="en-US" sz="1200" b="1" i="1" dirty="0" smtClean="0">
                <a:solidFill>
                  <a:srgbClr val="0000CC"/>
                </a:solidFill>
              </a:rPr>
              <a:t>- </a:t>
            </a:r>
            <a:r>
              <a:rPr lang="en-US" sz="1200" b="1" i="1" dirty="0" smtClean="0">
                <a:solidFill>
                  <a:srgbClr val="0000CC"/>
                </a:solidFill>
              </a:rPr>
              <a:t>4 %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62170" y="345968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rgbClr val="0000CC"/>
                </a:solidFill>
              </a:rPr>
              <a:t>qF1 = </a:t>
            </a:r>
            <a:r>
              <a:rPr lang="en-US" sz="1200" b="1" i="1" dirty="0" smtClean="0">
                <a:solidFill>
                  <a:srgbClr val="0000CC"/>
                </a:solidFill>
              </a:rPr>
              <a:t>- </a:t>
            </a:r>
            <a:r>
              <a:rPr lang="en-US" sz="1200" b="1" i="1" dirty="0" smtClean="0">
                <a:solidFill>
                  <a:srgbClr val="0000CC"/>
                </a:solidFill>
              </a:rPr>
              <a:t>20 %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1818" y="-23364"/>
            <a:ext cx="251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CC"/>
                </a:solidFill>
              </a:rPr>
              <a:t>Dx</a:t>
            </a:r>
            <a:r>
              <a:rPr lang="en-US" b="1" i="1" dirty="0">
                <a:solidFill>
                  <a:srgbClr val="0000CC"/>
                </a:solidFill>
              </a:rPr>
              <a:t>=0 </a:t>
            </a:r>
            <a:r>
              <a:rPr lang="en-US" b="1" i="1" dirty="0" smtClean="0">
                <a:solidFill>
                  <a:srgbClr val="0000CC"/>
                </a:solidFill>
              </a:rPr>
              <a:t>outcomes from arc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706565" y="557930"/>
            <a:ext cx="228395" cy="6113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62170" y="571774"/>
            <a:ext cx="228395" cy="6113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13279"/>
            <a:ext cx="8323689" cy="78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43457" y="4500227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4 magnets 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51638" y="648866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4 magnets 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529259" y="4801883"/>
            <a:ext cx="228395" cy="6113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6529259" y="6088410"/>
            <a:ext cx="270529" cy="6113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47418" y="485209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Collider: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4021"/>
            <a:ext cx="9079265" cy="31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42966" y="433274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rgbClr val="0000CC"/>
                </a:solidFill>
              </a:rPr>
              <a:t>qF1 = </a:t>
            </a:r>
            <a:r>
              <a:rPr lang="en-US" sz="1200" b="1" i="1" dirty="0" smtClean="0">
                <a:solidFill>
                  <a:srgbClr val="0000CC"/>
                </a:solidFill>
              </a:rPr>
              <a:t>- </a:t>
            </a:r>
            <a:r>
              <a:rPr lang="en-US" sz="1200" b="1" i="1" dirty="0" smtClean="0">
                <a:solidFill>
                  <a:srgbClr val="0000CC"/>
                </a:solidFill>
              </a:rPr>
              <a:t>4 %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8700" y="419430"/>
            <a:ext cx="949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rgbClr val="0000CC"/>
                </a:solidFill>
              </a:rPr>
              <a:t>qF1 = </a:t>
            </a:r>
            <a:r>
              <a:rPr lang="en-US" sz="1200" b="1" i="1" dirty="0" smtClean="0">
                <a:solidFill>
                  <a:srgbClr val="0000CC"/>
                </a:solidFill>
              </a:rPr>
              <a:t>- </a:t>
            </a:r>
            <a:r>
              <a:rPr lang="en-US" sz="1200" b="1" i="1" dirty="0" smtClean="0">
                <a:solidFill>
                  <a:srgbClr val="0000CC"/>
                </a:solidFill>
              </a:rPr>
              <a:t>20 %</a:t>
            </a:r>
            <a:endParaRPr lang="ru-RU" sz="12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55153" y="631392"/>
            <a:ext cx="228395" cy="6113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210758" y="645236"/>
            <a:ext cx="228395" cy="6113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12103"/>
            <a:ext cx="111561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Half-Ring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17256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Beta-IP = 0.6m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Beta-max=145m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894"/>
            <a:ext cx="9120079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3" y="4963549"/>
            <a:ext cx="8604447" cy="12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 rot="8676638">
            <a:off x="1735813" y="3949511"/>
            <a:ext cx="336001" cy="12543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2762650">
            <a:off x="7332444" y="4035812"/>
            <a:ext cx="337285" cy="12543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12103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 + vertical beam separation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8769"/>
            <a:ext cx="8424936" cy="633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6349" y="4725144"/>
            <a:ext cx="24837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Ring symmetry =2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for both beams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6145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" y="188640"/>
            <a:ext cx="8578973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0568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674" y="765619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 + vertical beam separation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154985"/>
            <a:ext cx="24837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Ring symmetry =2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for both beams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7011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Ring-9 –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 quads lengths adjusted to power all magnets in series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4599"/>
            <a:ext cx="5836493" cy="585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Quads currents and eff length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289604"/>
            <a:ext cx="6243018" cy="637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470</Words>
  <Application>Microsoft Office PowerPoint</Application>
  <PresentationFormat>Экран (4:3)</PresentationFormat>
  <Paragraphs>195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NICA collider optics overview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</dc:creator>
  <cp:lastModifiedBy>Серг</cp:lastModifiedBy>
  <cp:revision>70</cp:revision>
  <dcterms:created xsi:type="dcterms:W3CDTF">2018-05-08T07:13:00Z</dcterms:created>
  <dcterms:modified xsi:type="dcterms:W3CDTF">2018-05-20T20:19:04Z</dcterms:modified>
</cp:coreProperties>
</file>