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4" r:id="rId4"/>
    <p:sldId id="272" r:id="rId5"/>
    <p:sldId id="273" r:id="rId6"/>
    <p:sldId id="275" r:id="rId7"/>
    <p:sldId id="276" r:id="rId8"/>
    <p:sldId id="258" r:id="rId9"/>
    <p:sldId id="259" r:id="rId10"/>
    <p:sldId id="260" r:id="rId11"/>
    <p:sldId id="264" r:id="rId12"/>
    <p:sldId id="268" r:id="rId13"/>
    <p:sldId id="265" r:id="rId14"/>
    <p:sldId id="266" r:id="rId15"/>
    <p:sldId id="267" r:id="rId16"/>
    <p:sldId id="269" r:id="rId17"/>
    <p:sldId id="270" r:id="rId18"/>
    <p:sldId id="271"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DBB65-37BC-4961-BF86-52EAF52C1DEF}" type="datetimeFigureOut">
              <a:rPr lang="ru-RU" smtClean="0"/>
              <a:t>20.05.2018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1BB14-25D5-4221-9D96-51B559FC822F}" type="slidenum">
              <a:rPr lang="ru-RU" smtClean="0"/>
              <a:t>‹#›</a:t>
            </a:fld>
            <a:endParaRPr lang="ru-RU"/>
          </a:p>
        </p:txBody>
      </p:sp>
    </p:spTree>
    <p:extLst>
      <p:ext uri="{BB962C8B-B14F-4D97-AF65-F5344CB8AC3E}">
        <p14:creationId xmlns:p14="http://schemas.microsoft.com/office/powerpoint/2010/main" val="276350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19C027B-12C7-4475-AEA6-51C573C59226}" type="datetime1">
              <a:rPr lang="ru-RU" smtClean="0"/>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169938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323A5-E589-4DE7-8EDB-3A34AD9920DF}" type="datetime1">
              <a:rPr lang="ru-RU" smtClean="0"/>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157123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A69BF1-B1F1-41D5-B02F-53AF655CB99A}" type="datetime1">
              <a:rPr lang="ru-RU" smtClean="0"/>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97486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163176-E34E-4EB9-BCEF-2DAB29DA3831}" type="datetime1">
              <a:rPr lang="ru-RU" smtClean="0"/>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31576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A2F8FB-92A8-40F9-B899-CFB3E8948E4F}" type="datetime1">
              <a:rPr lang="ru-RU" smtClean="0"/>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11629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B68C5F-1332-45A0-82C9-E39A81DD6463}" type="datetime1">
              <a:rPr lang="ru-RU" smtClean="0"/>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375974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98F238-CD08-4613-BBA2-2AF0AA6A8DC1}" type="datetime1">
              <a:rPr lang="ru-RU" smtClean="0"/>
              <a:t>20.05.2018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47953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03D8AD-F344-4125-AAB5-43343DB772D0}" type="datetime1">
              <a:rPr lang="ru-RU" smtClean="0"/>
              <a:t>20.05.2018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266008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079AB7-CEA3-4DD8-8AEB-256040CBEF68}" type="datetime1">
              <a:rPr lang="ru-RU" smtClean="0"/>
              <a:t>20.05.2018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105990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D95FD1-F3B5-4B91-908A-D6B9ADE82005}" type="datetime1">
              <a:rPr lang="ru-RU" smtClean="0"/>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162802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968721-1E21-4FD5-9AAB-D709C1A947E7}" type="datetime1">
              <a:rPr lang="ru-RU" smtClean="0"/>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C54394-CF8F-4EA2-A010-63219DB8282B}" type="slidenum">
              <a:rPr lang="ru-RU" smtClean="0"/>
              <a:t>‹#›</a:t>
            </a:fld>
            <a:endParaRPr lang="ru-RU"/>
          </a:p>
        </p:txBody>
      </p:sp>
    </p:spTree>
    <p:extLst>
      <p:ext uri="{BB962C8B-B14F-4D97-AF65-F5344CB8AC3E}">
        <p14:creationId xmlns:p14="http://schemas.microsoft.com/office/powerpoint/2010/main" val="13677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C27AF-C6CE-46D1-AA96-D2337CE527C1}" type="datetime1">
              <a:rPr lang="ru-RU" smtClean="0"/>
              <a:t>20.05.2018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4394-CF8F-4EA2-A010-63219DB8282B}" type="slidenum">
              <a:rPr lang="ru-RU" smtClean="0"/>
              <a:t>‹#›</a:t>
            </a:fld>
            <a:endParaRPr lang="ru-RU"/>
          </a:p>
        </p:txBody>
      </p:sp>
    </p:spTree>
    <p:extLst>
      <p:ext uri="{BB962C8B-B14F-4D97-AF65-F5344CB8AC3E}">
        <p14:creationId xmlns:p14="http://schemas.microsoft.com/office/powerpoint/2010/main" val="426408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000" b="1" dirty="0"/>
              <a:t>Продольные неустойчивости на модах резонаторов высокого порядка в коллайдере НИКА.</a:t>
            </a:r>
            <a:r>
              <a:rPr lang="ru-RU" sz="2000" dirty="0"/>
              <a:t/>
            </a:r>
            <a:br>
              <a:rPr lang="ru-RU" sz="2000" dirty="0"/>
            </a:br>
            <a:endParaRPr lang="ru-RU" sz="2000" dirty="0"/>
          </a:p>
        </p:txBody>
      </p:sp>
      <p:sp>
        <p:nvSpPr>
          <p:cNvPr id="3" name="Подзаголовок 2"/>
          <p:cNvSpPr>
            <a:spLocks noGrp="1"/>
          </p:cNvSpPr>
          <p:nvPr>
            <p:ph type="subTitle" idx="1"/>
          </p:nvPr>
        </p:nvSpPr>
        <p:spPr/>
        <p:txBody>
          <a:bodyPr/>
          <a:lstStyle/>
          <a:p>
            <a:r>
              <a:rPr lang="ru-RU" dirty="0"/>
              <a:t>П.Р. Зенкевич, А. А. Коломиец</a:t>
            </a:r>
          </a:p>
          <a:p>
            <a:endParaRPr lang="ru-RU" dirty="0"/>
          </a:p>
        </p:txBody>
      </p:sp>
      <p:sp>
        <p:nvSpPr>
          <p:cNvPr id="4" name="Дата 3"/>
          <p:cNvSpPr>
            <a:spLocks noGrp="1"/>
          </p:cNvSpPr>
          <p:nvPr>
            <p:ph type="dt" sz="half" idx="10"/>
          </p:nvPr>
        </p:nvSpPr>
        <p:spPr/>
        <p:txBody>
          <a:bodyPr/>
          <a:lstStyle/>
          <a:p>
            <a:fld id="{6B1CAB5C-7DDD-4185-9705-4EC5AB33B3D0}"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a:t>
            </a:fld>
            <a:endParaRPr lang="ru-RU"/>
          </a:p>
        </p:txBody>
      </p:sp>
    </p:spTree>
    <p:extLst>
      <p:ext uri="{BB962C8B-B14F-4D97-AF65-F5344CB8AC3E}">
        <p14:creationId xmlns:p14="http://schemas.microsoft.com/office/powerpoint/2010/main" val="335457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Затухание Ландау для синхротронных колебаний</a:t>
            </a: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62500" lnSpcReduction="20000"/>
              </a:bodyPr>
              <a:lstStyle/>
              <a:p>
                <a:pPr algn="just"/>
                <a:r>
                  <a:rPr lang="ru-RU" dirty="0"/>
                  <a:t>При нулевом кулоновском параметре свободные дипольные колебания затухают из-за разброса по синхротронным частотам, который вызван нелинейностью ВЧ поля. При синусоидальном ускоряющем поле величина этого разброса определяется формулой </a:t>
                </a:r>
                <a:r>
                  <a:rPr lang="ru-RU" dirty="0" smtClean="0"/>
                  <a:t> (</a:t>
                </a:r>
                <a:r>
                  <a:rPr lang="en-US" dirty="0" err="1" smtClean="0"/>
                  <a:t>Sacherer</a:t>
                </a:r>
                <a:r>
                  <a:rPr lang="en-US" dirty="0" smtClean="0"/>
                  <a:t>):</a:t>
                </a:r>
                <a:endParaRPr lang="ru-RU" dirty="0"/>
              </a:p>
              <a:p>
                <a:pPr marL="0" indent="0" algn="ctr">
                  <a:buNone/>
                </a:pPr>
                <a14:m>
                  <m:oMath xmlns:m="http://schemas.openxmlformats.org/officeDocument/2006/math">
                    <m:f>
                      <m:fPr>
                        <m:ctrlPr>
                          <a:rPr lang="ru-RU" i="1">
                            <a:latin typeface="Cambria Math"/>
                          </a:rPr>
                        </m:ctrlPr>
                      </m:fPr>
                      <m:num>
                        <m:r>
                          <a:rPr lang="en-US" i="1">
                            <a:latin typeface="Cambria Math"/>
                          </a:rPr>
                          <m:t>𝛿</m:t>
                        </m:r>
                        <m:sSub>
                          <m:sSubPr>
                            <m:ctrlPr>
                              <a:rPr lang="ru-RU" i="1">
                                <a:latin typeface="Cambria Math"/>
                              </a:rPr>
                            </m:ctrlPr>
                          </m:sSubPr>
                          <m:e>
                            <m:r>
                              <a:rPr lang="en-US" i="1">
                                <a:latin typeface="Cambria Math"/>
                              </a:rPr>
                              <m:t>𝑄</m:t>
                            </m:r>
                          </m:e>
                          <m:sub>
                            <m:r>
                              <a:rPr lang="en-US" i="1">
                                <a:latin typeface="Cambria Math"/>
                              </a:rPr>
                              <m:t>𝑠</m:t>
                            </m:r>
                          </m:sub>
                        </m:sSub>
                      </m:num>
                      <m:den>
                        <m:sSub>
                          <m:sSubPr>
                            <m:ctrlPr>
                              <a:rPr lang="ru-RU" i="1">
                                <a:latin typeface="Cambria Math"/>
                              </a:rPr>
                            </m:ctrlPr>
                          </m:sSubPr>
                          <m:e>
                            <m:r>
                              <a:rPr lang="en-US" i="1">
                                <a:latin typeface="Cambria Math"/>
                              </a:rPr>
                              <m:t>𝑄</m:t>
                            </m:r>
                          </m:e>
                          <m:sub>
                            <m:r>
                              <a:rPr lang="en-US" i="1">
                                <a:latin typeface="Cambria Math"/>
                              </a:rPr>
                              <m:t>𝑠</m:t>
                            </m:r>
                          </m:sub>
                        </m:sSub>
                      </m:den>
                    </m:f>
                    <m:r>
                      <a:rPr lang="ru-RU" i="1">
                        <a:latin typeface="Cambria Math"/>
                      </a:rPr>
                      <m:t>=</m:t>
                    </m:r>
                    <m:f>
                      <m:fPr>
                        <m:ctrlPr>
                          <a:rPr lang="ru-RU" i="1">
                            <a:latin typeface="Cambria Math"/>
                          </a:rPr>
                        </m:ctrlPr>
                      </m:fPr>
                      <m:num>
                        <m:sSup>
                          <m:sSupPr>
                            <m:ctrlPr>
                              <a:rPr lang="ru-RU" i="1">
                                <a:latin typeface="Cambria Math"/>
                              </a:rPr>
                            </m:ctrlPr>
                          </m:sSupPr>
                          <m:e>
                            <m:r>
                              <a:rPr lang="en-US" i="1">
                                <a:latin typeface="Cambria Math"/>
                              </a:rPr>
                              <m:t>𝜋</m:t>
                            </m:r>
                          </m:e>
                          <m:sup>
                            <m:r>
                              <a:rPr lang="ru-RU" i="1">
                                <a:latin typeface="Cambria Math"/>
                              </a:rPr>
                              <m:t>2</m:t>
                            </m:r>
                          </m:sup>
                        </m:sSup>
                      </m:num>
                      <m:den>
                        <m:r>
                          <a:rPr lang="ru-RU" i="1">
                            <a:latin typeface="Cambria Math"/>
                          </a:rPr>
                          <m:t>16</m:t>
                        </m:r>
                      </m:den>
                    </m:f>
                    <m:sSup>
                      <m:sSupPr>
                        <m:ctrlPr>
                          <a:rPr lang="ru-RU" i="1">
                            <a:latin typeface="Cambria Math"/>
                          </a:rPr>
                        </m:ctrlPr>
                      </m:sSupPr>
                      <m:e>
                        <m:r>
                          <a:rPr lang="ru-RU" i="1">
                            <a:latin typeface="Cambria Math"/>
                          </a:rPr>
                          <m:t>(</m:t>
                        </m:r>
                        <m:r>
                          <a:rPr lang="ru-RU" i="1">
                            <a:latin typeface="Cambria Math"/>
                          </a:rPr>
                          <m:t>h</m:t>
                        </m:r>
                        <m:sSub>
                          <m:sSubPr>
                            <m:ctrlPr>
                              <a:rPr lang="ru-RU" i="1">
                                <a:latin typeface="Cambria Math"/>
                              </a:rPr>
                            </m:ctrlPr>
                          </m:sSubPr>
                          <m:e>
                            <m:r>
                              <a:rPr lang="en-US" i="1">
                                <a:latin typeface="Cambria Math"/>
                              </a:rPr>
                              <m:t>𝜏</m:t>
                            </m:r>
                          </m:e>
                          <m:sub>
                            <m:r>
                              <a:rPr lang="en-US" i="1">
                                <a:latin typeface="Cambria Math"/>
                              </a:rPr>
                              <m:t>𝐿</m:t>
                            </m:r>
                          </m:sub>
                        </m:sSub>
                        <m:sSub>
                          <m:sSubPr>
                            <m:ctrlPr>
                              <a:rPr lang="ru-RU" i="1">
                                <a:latin typeface="Cambria Math"/>
                              </a:rPr>
                            </m:ctrlPr>
                          </m:sSubPr>
                          <m:e>
                            <m:r>
                              <a:rPr lang="en-US" i="1">
                                <a:latin typeface="Cambria Math"/>
                              </a:rPr>
                              <m:t>𝑓</m:t>
                            </m:r>
                          </m:e>
                          <m:sub>
                            <m:r>
                              <a:rPr lang="ru-RU" i="1">
                                <a:latin typeface="Cambria Math"/>
                              </a:rPr>
                              <m:t>0</m:t>
                            </m:r>
                          </m:sub>
                        </m:sSub>
                        <m:r>
                          <a:rPr lang="ru-RU" i="1">
                            <a:latin typeface="Cambria Math"/>
                          </a:rPr>
                          <m:t>)</m:t>
                        </m:r>
                      </m:e>
                      <m:sup>
                        <m:r>
                          <a:rPr lang="ru-RU" i="1">
                            <a:latin typeface="Cambria Math"/>
                          </a:rPr>
                          <m:t>2</m:t>
                        </m:r>
                      </m:sup>
                    </m:sSup>
                  </m:oMath>
                </a14:m>
                <a:r>
                  <a:rPr lang="ru-RU" dirty="0"/>
                  <a:t>	</a:t>
                </a:r>
              </a:p>
              <a:p>
                <a:r>
                  <a:rPr lang="ru-RU" dirty="0"/>
                  <a:t>где </a:t>
                </a:r>
                <a14:m>
                  <m:oMath xmlns:m="http://schemas.openxmlformats.org/officeDocument/2006/math">
                    <m:r>
                      <a:rPr lang="ru-RU" i="1">
                        <a:latin typeface="Cambria Math"/>
                      </a:rPr>
                      <m:t>h</m:t>
                    </m:r>
                  </m:oMath>
                </a14:m>
                <a:r>
                  <a:rPr lang="ru-RU" dirty="0"/>
                  <a:t> - номер гармоники ускоряющего поля, </a:t>
                </a:r>
                <a14:m>
                  <m:oMath xmlns:m="http://schemas.openxmlformats.org/officeDocument/2006/math">
                    <m:sSub>
                      <m:sSubPr>
                        <m:ctrlPr>
                          <a:rPr lang="ru-RU" i="1">
                            <a:latin typeface="Cambria Math"/>
                          </a:rPr>
                        </m:ctrlPr>
                      </m:sSubPr>
                      <m:e>
                        <m:r>
                          <a:rPr lang="en-US" i="1">
                            <a:latin typeface="Cambria Math"/>
                          </a:rPr>
                          <m:t>𝑓</m:t>
                        </m:r>
                      </m:e>
                      <m:sub>
                        <m:r>
                          <a:rPr lang="ru-RU" i="1">
                            <a:latin typeface="Cambria Math"/>
                          </a:rPr>
                          <m:t>0</m:t>
                        </m:r>
                      </m:sub>
                    </m:sSub>
                  </m:oMath>
                </a14:m>
                <a:r>
                  <a:rPr lang="ru-RU" dirty="0"/>
                  <a:t> – частота обращения, </a:t>
                </a:r>
                <a14:m>
                  <m:oMath xmlns:m="http://schemas.openxmlformats.org/officeDocument/2006/math">
                    <m:sSub>
                      <m:sSubPr>
                        <m:ctrlPr>
                          <a:rPr lang="ru-RU" i="1">
                            <a:latin typeface="Cambria Math"/>
                          </a:rPr>
                        </m:ctrlPr>
                      </m:sSubPr>
                      <m:e>
                        <m:r>
                          <a:rPr lang="en-US" i="1">
                            <a:latin typeface="Cambria Math"/>
                          </a:rPr>
                          <m:t>𝜏</m:t>
                        </m:r>
                      </m:e>
                      <m:sub>
                        <m:r>
                          <a:rPr lang="en-US" i="1">
                            <a:latin typeface="Cambria Math"/>
                          </a:rPr>
                          <m:t>𝐿</m:t>
                        </m:r>
                      </m:sub>
                    </m:sSub>
                  </m:oMath>
                </a14:m>
                <a:r>
                  <a:rPr lang="ru-RU" dirty="0"/>
                  <a:t> – полная длина сгустка в сек. Учитывая, что </a:t>
                </a:r>
                <a14:m>
                  <m:oMath xmlns:m="http://schemas.openxmlformats.org/officeDocument/2006/math">
                    <m:sSub>
                      <m:sSubPr>
                        <m:ctrlPr>
                          <a:rPr lang="ru-RU" i="1">
                            <a:latin typeface="Cambria Math"/>
                          </a:rPr>
                        </m:ctrlPr>
                      </m:sSubPr>
                      <m:e>
                        <m:r>
                          <a:rPr lang="en-US" i="1">
                            <a:latin typeface="Cambria Math"/>
                          </a:rPr>
                          <m:t>𝜏</m:t>
                        </m:r>
                      </m:e>
                      <m:sub>
                        <m:r>
                          <a:rPr lang="en-US" i="1">
                            <a:latin typeface="Cambria Math"/>
                          </a:rPr>
                          <m:t>𝐿</m:t>
                        </m:r>
                      </m:sub>
                    </m:sSub>
                    <m:r>
                      <a:rPr lang="ru-RU" i="1">
                        <a:latin typeface="Cambria Math"/>
                      </a:rPr>
                      <m:t>=2</m:t>
                    </m:r>
                    <m:sSub>
                      <m:sSubPr>
                        <m:ctrlPr>
                          <a:rPr lang="ru-RU" i="1">
                            <a:latin typeface="Cambria Math"/>
                          </a:rPr>
                        </m:ctrlPr>
                      </m:sSubPr>
                      <m:e>
                        <m:r>
                          <a:rPr lang="en-US" i="1">
                            <a:latin typeface="Cambria Math"/>
                          </a:rPr>
                          <m:t>𝐿</m:t>
                        </m:r>
                      </m:e>
                      <m:sub>
                        <m:r>
                          <a:rPr lang="en-US" i="1">
                            <a:latin typeface="Cambria Math"/>
                          </a:rPr>
                          <m:t>𝑏</m:t>
                        </m:r>
                      </m:sub>
                    </m:sSub>
                    <m:r>
                      <a:rPr lang="ru-RU" i="1">
                        <a:latin typeface="Cambria Math"/>
                      </a:rPr>
                      <m:t>/</m:t>
                    </m:r>
                    <m:r>
                      <a:rPr lang="en-US" i="1">
                        <a:latin typeface="Cambria Math"/>
                      </a:rPr>
                      <m:t>𝑐</m:t>
                    </m:r>
                    <m:r>
                      <a:rPr lang="en-US" i="1">
                        <a:latin typeface="Cambria Math"/>
                      </a:rPr>
                      <m:t>𝛽</m:t>
                    </m:r>
                  </m:oMath>
                </a14:m>
                <a:r>
                  <a:rPr lang="en-US" dirty="0"/>
                  <a:t> </a:t>
                </a:r>
                <a:r>
                  <a:rPr lang="ru-RU" dirty="0"/>
                  <a:t>и </a:t>
                </a:r>
                <a14:m>
                  <m:oMath xmlns:m="http://schemas.openxmlformats.org/officeDocument/2006/math">
                    <m:sSub>
                      <m:sSubPr>
                        <m:ctrlPr>
                          <a:rPr lang="ru-RU" i="1">
                            <a:latin typeface="Cambria Math"/>
                          </a:rPr>
                        </m:ctrlPr>
                      </m:sSubPr>
                      <m:e>
                        <m:r>
                          <a:rPr lang="en-US" i="1">
                            <a:latin typeface="Cambria Math"/>
                          </a:rPr>
                          <m:t>𝑓</m:t>
                        </m:r>
                      </m:e>
                      <m:sub>
                        <m:r>
                          <a:rPr lang="ru-RU" i="1">
                            <a:latin typeface="Cambria Math"/>
                          </a:rPr>
                          <m:t>0</m:t>
                        </m:r>
                      </m:sub>
                    </m:sSub>
                    <m:r>
                      <a:rPr lang="ru-RU" i="1">
                        <a:latin typeface="Cambria Math"/>
                      </a:rPr>
                      <m:t>=</m:t>
                    </m:r>
                    <m:f>
                      <m:fPr>
                        <m:ctrlPr>
                          <a:rPr lang="ru-RU" i="1">
                            <a:latin typeface="Cambria Math"/>
                          </a:rPr>
                        </m:ctrlPr>
                      </m:fPr>
                      <m:num>
                        <m:r>
                          <a:rPr lang="en-US" i="1">
                            <a:latin typeface="Cambria Math"/>
                          </a:rPr>
                          <m:t>𝑐</m:t>
                        </m:r>
                        <m:r>
                          <a:rPr lang="en-US" i="1">
                            <a:latin typeface="Cambria Math"/>
                          </a:rPr>
                          <m:t>𝛽</m:t>
                        </m:r>
                      </m:num>
                      <m:den>
                        <m:sSub>
                          <m:sSubPr>
                            <m:ctrlPr>
                              <a:rPr lang="ru-RU" i="1">
                                <a:latin typeface="Cambria Math"/>
                              </a:rPr>
                            </m:ctrlPr>
                          </m:sSubPr>
                          <m:e>
                            <m:r>
                              <a:rPr lang="en-US" i="1">
                                <a:latin typeface="Cambria Math"/>
                              </a:rPr>
                              <m:t>𝐿</m:t>
                            </m:r>
                          </m:e>
                          <m:sub>
                            <m:r>
                              <a:rPr lang="en-US" i="1">
                                <a:latin typeface="Cambria Math"/>
                              </a:rPr>
                              <m:t>𝐶</m:t>
                            </m:r>
                          </m:sub>
                        </m:sSub>
                      </m:den>
                    </m:f>
                  </m:oMath>
                </a14:m>
                <a:r>
                  <a:rPr lang="ru-RU" dirty="0"/>
                  <a:t> (</a:t>
                </a:r>
                <a14:m>
                  <m:oMath xmlns:m="http://schemas.openxmlformats.org/officeDocument/2006/math">
                    <m:sSub>
                      <m:sSubPr>
                        <m:ctrlPr>
                          <a:rPr lang="ru-RU" i="1">
                            <a:latin typeface="Cambria Math"/>
                          </a:rPr>
                        </m:ctrlPr>
                      </m:sSubPr>
                      <m:e>
                        <m:r>
                          <a:rPr lang="en-US" i="1">
                            <a:latin typeface="Cambria Math"/>
                          </a:rPr>
                          <m:t>𝐿</m:t>
                        </m:r>
                      </m:e>
                      <m:sub>
                        <m:r>
                          <a:rPr lang="en-US" i="1">
                            <a:latin typeface="Cambria Math"/>
                          </a:rPr>
                          <m:t>𝐶</m:t>
                        </m:r>
                      </m:sub>
                    </m:sSub>
                  </m:oMath>
                </a14:m>
                <a:r>
                  <a:rPr lang="en-US" dirty="0"/>
                  <a:t> </a:t>
                </a:r>
                <a:r>
                  <a:rPr lang="ru-RU" dirty="0"/>
                  <a:t>– длина кольца), запишем эту формулу в следующем виде:</a:t>
                </a:r>
              </a:p>
              <a:p>
                <a:pPr marL="0" indent="0" algn="ctr">
                  <a:buNone/>
                </a:pPr>
                <a14:m>
                  <m:oMath xmlns:m="http://schemas.openxmlformats.org/officeDocument/2006/math">
                    <m:f>
                      <m:fPr>
                        <m:ctrlPr>
                          <a:rPr lang="ru-RU" i="1">
                            <a:latin typeface="Cambria Math"/>
                          </a:rPr>
                        </m:ctrlPr>
                      </m:fPr>
                      <m:num>
                        <m:r>
                          <a:rPr lang="en-US" i="1">
                            <a:latin typeface="Cambria Math"/>
                          </a:rPr>
                          <m:t>𝛿</m:t>
                        </m:r>
                        <m:sSub>
                          <m:sSubPr>
                            <m:ctrlPr>
                              <a:rPr lang="ru-RU" i="1">
                                <a:latin typeface="Cambria Math"/>
                              </a:rPr>
                            </m:ctrlPr>
                          </m:sSubPr>
                          <m:e>
                            <m:r>
                              <a:rPr lang="en-US" i="1">
                                <a:latin typeface="Cambria Math"/>
                              </a:rPr>
                              <m:t>𝑄</m:t>
                            </m:r>
                          </m:e>
                          <m:sub>
                            <m:r>
                              <a:rPr lang="en-US" i="1">
                                <a:latin typeface="Cambria Math"/>
                              </a:rPr>
                              <m:t>𝑠</m:t>
                            </m:r>
                          </m:sub>
                        </m:sSub>
                      </m:num>
                      <m:den>
                        <m:sSub>
                          <m:sSubPr>
                            <m:ctrlPr>
                              <a:rPr lang="ru-RU" i="1">
                                <a:latin typeface="Cambria Math"/>
                              </a:rPr>
                            </m:ctrlPr>
                          </m:sSubPr>
                          <m:e>
                            <m:r>
                              <a:rPr lang="en-US" i="1">
                                <a:latin typeface="Cambria Math"/>
                              </a:rPr>
                              <m:t>𝑄</m:t>
                            </m:r>
                          </m:e>
                          <m:sub>
                            <m:r>
                              <a:rPr lang="en-US" i="1">
                                <a:latin typeface="Cambria Math"/>
                              </a:rPr>
                              <m:t>𝑠</m:t>
                            </m:r>
                          </m:sub>
                        </m:sSub>
                      </m:den>
                    </m:f>
                    <m:r>
                      <a:rPr lang="en-US" i="1">
                        <a:latin typeface="Cambria Math"/>
                      </a:rPr>
                      <m:t>=</m:t>
                    </m:r>
                    <m:f>
                      <m:fPr>
                        <m:ctrlPr>
                          <a:rPr lang="ru-RU" i="1">
                            <a:latin typeface="Cambria Math"/>
                          </a:rPr>
                        </m:ctrlPr>
                      </m:fPr>
                      <m:num>
                        <m:sSup>
                          <m:sSupPr>
                            <m:ctrlPr>
                              <a:rPr lang="ru-RU" i="1">
                                <a:latin typeface="Cambria Math"/>
                              </a:rPr>
                            </m:ctrlPr>
                          </m:sSupPr>
                          <m:e>
                            <m:r>
                              <a:rPr lang="en-US" i="1">
                                <a:latin typeface="Cambria Math"/>
                              </a:rPr>
                              <m:t>𝜋</m:t>
                            </m:r>
                          </m:e>
                          <m:sup>
                            <m:r>
                              <a:rPr lang="en-US" i="1">
                                <a:latin typeface="Cambria Math"/>
                              </a:rPr>
                              <m:t>2</m:t>
                            </m:r>
                          </m:sup>
                        </m:sSup>
                      </m:num>
                      <m:den>
                        <m:r>
                          <a:rPr lang="en-US" i="1">
                            <a:latin typeface="Cambria Math"/>
                          </a:rPr>
                          <m:t>16</m:t>
                        </m:r>
                      </m:den>
                    </m:f>
                    <m:sSup>
                      <m:sSupPr>
                        <m:ctrlPr>
                          <a:rPr lang="ru-RU" i="1">
                            <a:latin typeface="Cambria Math"/>
                          </a:rPr>
                        </m:ctrlPr>
                      </m:sSupPr>
                      <m:e>
                        <m:r>
                          <a:rPr lang="en-US" i="1">
                            <a:latin typeface="Cambria Math"/>
                          </a:rPr>
                          <m:t>(</m:t>
                        </m:r>
                        <m:r>
                          <a:rPr lang="en-US" i="1">
                            <a:latin typeface="Cambria Math"/>
                          </a:rPr>
                          <m:t>h</m:t>
                        </m:r>
                        <m:f>
                          <m:fPr>
                            <m:ctrlPr>
                              <a:rPr lang="ru-RU" i="1">
                                <a:latin typeface="Cambria Math"/>
                              </a:rPr>
                            </m:ctrlPr>
                          </m:fPr>
                          <m:num>
                            <m:r>
                              <a:rPr lang="en-US" i="1">
                                <a:latin typeface="Cambria Math"/>
                              </a:rPr>
                              <m:t>2</m:t>
                            </m:r>
                            <m:sSub>
                              <m:sSubPr>
                                <m:ctrlPr>
                                  <a:rPr lang="ru-RU" i="1">
                                    <a:latin typeface="Cambria Math"/>
                                  </a:rPr>
                                </m:ctrlPr>
                              </m:sSubPr>
                              <m:e>
                                <m:r>
                                  <a:rPr lang="en-US" i="1">
                                    <a:latin typeface="Cambria Math"/>
                                  </a:rPr>
                                  <m:t>𝐿</m:t>
                                </m:r>
                              </m:e>
                              <m:sub>
                                <m:r>
                                  <a:rPr lang="en-US" i="1">
                                    <a:latin typeface="Cambria Math"/>
                                  </a:rPr>
                                  <m:t>𝑏</m:t>
                                </m:r>
                              </m:sub>
                            </m:sSub>
                          </m:num>
                          <m:den>
                            <m:sSub>
                              <m:sSubPr>
                                <m:ctrlPr>
                                  <a:rPr lang="ru-RU" i="1">
                                    <a:latin typeface="Cambria Math"/>
                                  </a:rPr>
                                </m:ctrlPr>
                              </m:sSubPr>
                              <m:e>
                                <m:r>
                                  <a:rPr lang="en-US" i="1">
                                    <a:latin typeface="Cambria Math"/>
                                  </a:rPr>
                                  <m:t>𝐿</m:t>
                                </m:r>
                              </m:e>
                              <m:sub>
                                <m:r>
                                  <a:rPr lang="en-US" i="1">
                                    <a:latin typeface="Cambria Math"/>
                                  </a:rPr>
                                  <m:t>𝐶</m:t>
                                </m:r>
                              </m:sub>
                            </m:sSub>
                          </m:den>
                        </m:f>
                        <m:r>
                          <a:rPr lang="en-US" i="1">
                            <a:latin typeface="Cambria Math"/>
                          </a:rPr>
                          <m:t>)</m:t>
                        </m:r>
                      </m:e>
                      <m:sup>
                        <m:r>
                          <a:rPr lang="en-US" i="1">
                            <a:latin typeface="Cambria Math"/>
                          </a:rPr>
                          <m:t>2</m:t>
                        </m:r>
                      </m:sup>
                    </m:sSup>
                  </m:oMath>
                </a14:m>
                <a:r>
                  <a:rPr lang="en-US" dirty="0"/>
                  <a:t>	</a:t>
                </a:r>
                <a:endParaRPr lang="ru-RU" dirty="0" smtClean="0"/>
              </a:p>
              <a:p>
                <a:pPr marL="0" indent="0" algn="ctr">
                  <a:buNone/>
                </a:pPr>
                <a:r>
                  <a:rPr lang="ru-RU" dirty="0"/>
                  <a:t>Подставляя значения параметров коллайдера НИКА, найдем, что </a:t>
                </a:r>
                <a:endParaRPr lang="ru-RU" dirty="0" smtClean="0"/>
              </a:p>
              <a:p>
                <a:pPr marL="0" indent="0" algn="ctr">
                  <a:buNone/>
                </a:pPr>
                <a14:m>
                  <m:oMath xmlns:m="http://schemas.openxmlformats.org/officeDocument/2006/math">
                    <m:f>
                      <m:fPr>
                        <m:ctrlPr>
                          <a:rPr lang="ru-RU" i="1">
                            <a:latin typeface="Cambria Math"/>
                          </a:rPr>
                        </m:ctrlPr>
                      </m:fPr>
                      <m:num>
                        <m:r>
                          <a:rPr lang="ru-RU" i="1">
                            <a:latin typeface="Cambria Math"/>
                          </a:rPr>
                          <m:t>𝛿</m:t>
                        </m:r>
                        <m:sSub>
                          <m:sSubPr>
                            <m:ctrlPr>
                              <a:rPr lang="ru-RU" i="1">
                                <a:latin typeface="Cambria Math"/>
                              </a:rPr>
                            </m:ctrlPr>
                          </m:sSubPr>
                          <m:e>
                            <m:r>
                              <a:rPr lang="en-US" i="1">
                                <a:latin typeface="Cambria Math"/>
                              </a:rPr>
                              <m:t>𝑄</m:t>
                            </m:r>
                          </m:e>
                          <m:sub>
                            <m:r>
                              <a:rPr lang="en-US" i="1">
                                <a:latin typeface="Cambria Math"/>
                              </a:rPr>
                              <m:t>𝑠</m:t>
                            </m:r>
                          </m:sub>
                        </m:sSub>
                      </m:num>
                      <m:den>
                        <m:sSub>
                          <m:sSubPr>
                            <m:ctrlPr>
                              <a:rPr lang="ru-RU" i="1">
                                <a:latin typeface="Cambria Math"/>
                              </a:rPr>
                            </m:ctrlPr>
                          </m:sSubPr>
                          <m:e>
                            <m:r>
                              <a:rPr lang="en-US" i="1">
                                <a:latin typeface="Cambria Math"/>
                              </a:rPr>
                              <m:t>𝑄</m:t>
                            </m:r>
                          </m:e>
                          <m:sub>
                            <m:r>
                              <a:rPr lang="en-US" i="1">
                                <a:latin typeface="Cambria Math"/>
                              </a:rPr>
                              <m:t>𝑠</m:t>
                            </m:r>
                          </m:sub>
                        </m:sSub>
                      </m:den>
                    </m:f>
                    <m:r>
                      <a:rPr lang="ru-RU" i="1">
                        <a:latin typeface="Cambria Math"/>
                      </a:rPr>
                      <m:t>=0.01529</m:t>
                    </m:r>
                  </m:oMath>
                </a14:m>
                <a:r>
                  <a:rPr lang="ru-RU" dirty="0"/>
                  <a:t>. </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593" t="-1887" r="-741"/>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BD6DC3CE-94EE-4372-B020-0589A7408027}"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10</a:t>
            </a:fld>
            <a:endParaRPr lang="ru-RU"/>
          </a:p>
        </p:txBody>
      </p:sp>
    </p:spTree>
    <p:extLst>
      <p:ext uri="{BB962C8B-B14F-4D97-AF65-F5344CB8AC3E}">
        <p14:creationId xmlns:p14="http://schemas.microsoft.com/office/powerpoint/2010/main" val="148015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Инкременты азимутальных мод продольных колебаний.</a:t>
            </a: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47500" lnSpcReduction="20000"/>
              </a:bodyPr>
              <a:lstStyle/>
              <a:p>
                <a:pPr algn="just"/>
                <a:r>
                  <a:rPr lang="ru-RU" dirty="0"/>
                  <a:t>Согласно теории </a:t>
                </a:r>
                <a:r>
                  <a:rPr lang="ru-RU" dirty="0" err="1"/>
                  <a:t>Захерера</a:t>
                </a:r>
                <a:r>
                  <a:rPr lang="ru-RU" dirty="0"/>
                  <a:t>, в  пучке может возбуждаться набор мод с различным азимутальным номером </a:t>
                </a:r>
                <a14:m>
                  <m:oMath xmlns:m="http://schemas.openxmlformats.org/officeDocument/2006/math">
                    <m:r>
                      <a:rPr lang="en-US" i="1">
                        <a:latin typeface="Cambria Math"/>
                      </a:rPr>
                      <m:t>𝑚</m:t>
                    </m:r>
                  </m:oMath>
                </a14:m>
                <a:r>
                  <a:rPr lang="ru-RU" dirty="0"/>
                  <a:t>. Наиболее опасными являются многосгустковые неустойчивости, для которых инкремент моды с номером </a:t>
                </a:r>
                <a14:m>
                  <m:oMath xmlns:m="http://schemas.openxmlformats.org/officeDocument/2006/math">
                    <m:r>
                      <a:rPr lang="en-US" i="1">
                        <a:latin typeface="Cambria Math"/>
                      </a:rPr>
                      <m:t>𝑚</m:t>
                    </m:r>
                  </m:oMath>
                </a14:m>
                <a:r>
                  <a:rPr lang="ru-RU" dirty="0"/>
                  <a:t> определяется следующей формулой (5, Ур. 9.69</a:t>
                </a:r>
                <a:r>
                  <a:rPr lang="ru-RU" dirty="0" smtClean="0"/>
                  <a:t>)</a:t>
                </a:r>
              </a:p>
              <a:p>
                <a:pPr algn="just"/>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m:rPr>
                              <m:sty m:val="p"/>
                            </m:rPr>
                            <a:rPr lang="ru-RU">
                              <a:latin typeface="Cambria Math"/>
                            </a:rPr>
                            <m:t>Ω</m:t>
                          </m:r>
                          <m:r>
                            <a:rPr lang="ru-RU" i="1">
                              <a:latin typeface="Cambria Math"/>
                            </a:rPr>
                            <m:t>−</m:t>
                          </m:r>
                          <m:r>
                            <a:rPr lang="ru-RU" i="1">
                              <a:latin typeface="Cambria Math"/>
                            </a:rPr>
                            <m:t>𝑚</m:t>
                          </m:r>
                          <m:sSub>
                            <m:sSubPr>
                              <m:ctrlPr>
                                <a:rPr lang="ru-RU" i="1">
                                  <a:latin typeface="Cambria Math"/>
                                </a:rPr>
                              </m:ctrlPr>
                            </m:sSubPr>
                            <m:e>
                              <m:r>
                                <m:rPr>
                                  <m:sty m:val="p"/>
                                </m:rPr>
                                <a:rPr lang="ru-RU">
                                  <a:latin typeface="Cambria Math"/>
                                </a:rPr>
                                <m:t>Ω</m:t>
                              </m:r>
                            </m:e>
                            <m:sub>
                              <m:r>
                                <a:rPr lang="ru-RU" i="1">
                                  <a:latin typeface="Cambria Math"/>
                                </a:rPr>
                                <m:t>𝑠</m:t>
                              </m:r>
                            </m:sub>
                          </m:sSub>
                          <m:r>
                            <a:rPr lang="ru-RU" i="1">
                              <a:latin typeface="Cambria Math"/>
                            </a:rPr>
                            <m:t>=(</m:t>
                          </m:r>
                          <m:f>
                            <m:fPr>
                              <m:ctrlPr>
                                <a:rPr lang="ru-RU" i="1">
                                  <a:latin typeface="Cambria Math"/>
                                </a:rPr>
                              </m:ctrlPr>
                            </m:fPr>
                            <m:num>
                              <m:r>
                                <a:rPr lang="ru-RU" i="1">
                                  <a:latin typeface="Cambria Math"/>
                                </a:rPr>
                                <m:t>1</m:t>
                              </m:r>
                            </m:num>
                            <m:den>
                              <m:sSub>
                                <m:sSubPr>
                                  <m:ctrlPr>
                                    <a:rPr lang="ru-RU" i="1">
                                      <a:latin typeface="Cambria Math"/>
                                    </a:rPr>
                                  </m:ctrlPr>
                                </m:sSubPr>
                                <m:e>
                                  <m:r>
                                    <a:rPr lang="ru-RU" i="1">
                                      <a:latin typeface="Cambria Math"/>
                                    </a:rPr>
                                    <m:t>𝜏</m:t>
                                  </m:r>
                                </m:e>
                                <m:sub>
                                  <m:r>
                                    <a:rPr lang="ru-RU" i="1">
                                      <a:latin typeface="Cambria Math"/>
                                    </a:rPr>
                                    <m:t>𝑚</m:t>
                                  </m:r>
                                </m:sub>
                              </m:sSub>
                            </m:den>
                          </m:f>
                          <m:r>
                            <a:rPr lang="ru-RU" i="1">
                              <a:latin typeface="Cambria Math"/>
                            </a:rPr>
                            <m:t>)</m:t>
                          </m:r>
                        </m:e>
                        <m:sub>
                          <m:r>
                            <a:rPr lang="en-US" i="1">
                              <a:latin typeface="Cambria Math"/>
                            </a:rPr>
                            <m:t>𝑚𝑎𝑥</m:t>
                          </m:r>
                        </m:sub>
                      </m:sSub>
                      <m:r>
                        <a:rPr lang="ru-RU" i="1">
                          <a:latin typeface="Cambria Math"/>
                        </a:rPr>
                        <m:t>=</m:t>
                      </m:r>
                      <m:f>
                        <m:fPr>
                          <m:ctrlPr>
                            <a:rPr lang="ru-RU" i="1">
                              <a:latin typeface="Cambria Math"/>
                            </a:rPr>
                          </m:ctrlPr>
                        </m:fPr>
                        <m:num>
                          <m:sSub>
                            <m:sSubPr>
                              <m:ctrlPr>
                                <a:rPr lang="ru-RU" i="1">
                                  <a:latin typeface="Cambria Math"/>
                                </a:rPr>
                              </m:ctrlPr>
                            </m:sSubPr>
                            <m:e>
                              <m:r>
                                <a:rPr lang="en-US" i="1">
                                  <a:latin typeface="Cambria Math"/>
                                </a:rPr>
                                <m:t>𝑖𝑟</m:t>
                              </m:r>
                            </m:e>
                            <m:sub>
                              <m:r>
                                <a:rPr lang="en-US" i="1">
                                  <a:latin typeface="Cambria Math"/>
                                </a:rPr>
                                <m:t>𝑖</m:t>
                              </m:r>
                            </m:sub>
                          </m:sSub>
                          <m:sSub>
                            <m:sSubPr>
                              <m:ctrlPr>
                                <a:rPr lang="ru-RU" i="1">
                                  <a:latin typeface="Cambria Math"/>
                                </a:rPr>
                              </m:ctrlPr>
                            </m:sSubPr>
                            <m:e>
                              <m:r>
                                <a:rPr lang="en-US" i="1">
                                  <a:latin typeface="Cambria Math"/>
                                </a:rPr>
                                <m:t>𝑛</m:t>
                              </m:r>
                            </m:e>
                            <m:sub>
                              <m:r>
                                <a:rPr lang="en-US" i="1">
                                  <a:latin typeface="Cambria Math"/>
                                </a:rPr>
                                <m:t>𝑏</m:t>
                              </m:r>
                            </m:sub>
                          </m:sSub>
                          <m:sSub>
                            <m:sSubPr>
                              <m:ctrlPr>
                                <a:rPr lang="ru-RU" i="1">
                                  <a:latin typeface="Cambria Math"/>
                                </a:rPr>
                              </m:ctrlPr>
                            </m:sSubPr>
                            <m:e>
                              <m:r>
                                <a:rPr lang="en-US" i="1">
                                  <a:latin typeface="Cambria Math"/>
                                </a:rPr>
                                <m:t>𝑁</m:t>
                              </m:r>
                            </m:e>
                            <m:sub>
                              <m:r>
                                <a:rPr lang="en-US" i="1">
                                  <a:latin typeface="Cambria Math"/>
                                </a:rPr>
                                <m:t>𝑏</m:t>
                              </m:r>
                            </m:sub>
                          </m:sSub>
                          <m:d>
                            <m:dPr>
                              <m:begChr m:val="|"/>
                              <m:endChr m:val="|"/>
                              <m:ctrlPr>
                                <a:rPr lang="ru-RU" i="1">
                                  <a:latin typeface="Cambria Math"/>
                                </a:rPr>
                              </m:ctrlPr>
                            </m:dPr>
                            <m:e>
                              <m:r>
                                <a:rPr lang="ru-RU" i="1">
                                  <a:latin typeface="Cambria Math"/>
                                </a:rPr>
                                <m:t>𝜂</m:t>
                              </m:r>
                            </m:e>
                          </m:d>
                          <m:sSub>
                            <m:sSubPr>
                              <m:ctrlPr>
                                <a:rPr lang="ru-RU" i="1">
                                  <a:latin typeface="Cambria Math"/>
                                </a:rPr>
                              </m:ctrlPr>
                            </m:sSubPr>
                            <m:e>
                              <m:r>
                                <a:rPr lang="en-US" i="1">
                                  <a:latin typeface="Cambria Math"/>
                                </a:rPr>
                                <m:t>𝑅</m:t>
                              </m:r>
                            </m:e>
                            <m:sub>
                              <m:r>
                                <a:rPr lang="en-US" i="1">
                                  <a:latin typeface="Cambria Math"/>
                                </a:rPr>
                                <m:t>𝑠</m:t>
                              </m:r>
                            </m:sub>
                          </m:sSub>
                        </m:num>
                        <m:den>
                          <m:sSup>
                            <m:sSupPr>
                              <m:ctrlPr>
                                <a:rPr lang="ru-RU" i="1">
                                  <a:latin typeface="Cambria Math"/>
                                </a:rPr>
                              </m:ctrlPr>
                            </m:sSupPr>
                            <m:e>
                              <m:r>
                                <a:rPr lang="ru-RU" i="1">
                                  <a:latin typeface="Cambria Math"/>
                                </a:rPr>
                                <m:t>4</m:t>
                              </m:r>
                              <m:r>
                                <a:rPr lang="ru-RU" i="1">
                                  <a:latin typeface="Cambria Math"/>
                                </a:rPr>
                                <m:t>𝜋𝛽</m:t>
                              </m:r>
                            </m:e>
                            <m:sup>
                              <m:r>
                                <a:rPr lang="ru-RU" i="1">
                                  <a:latin typeface="Cambria Math"/>
                                </a:rPr>
                                <m:t>2</m:t>
                              </m:r>
                            </m:sup>
                          </m:sSup>
                          <m:r>
                            <a:rPr lang="en-US" i="1">
                              <a:latin typeface="Cambria Math"/>
                            </a:rPr>
                            <m:t>𝛾</m:t>
                          </m:r>
                          <m:sSub>
                            <m:sSubPr>
                              <m:ctrlPr>
                                <a:rPr lang="ru-RU" i="1">
                                  <a:latin typeface="Cambria Math"/>
                                </a:rPr>
                              </m:ctrlPr>
                            </m:sSubPr>
                            <m:e>
                              <m:r>
                                <a:rPr lang="en-US" i="1">
                                  <a:latin typeface="Cambria Math"/>
                                </a:rPr>
                                <m:t>𝑇</m:t>
                              </m:r>
                            </m:e>
                            <m:sub>
                              <m:r>
                                <a:rPr lang="ru-RU" i="1">
                                  <a:latin typeface="Cambria Math"/>
                                </a:rPr>
                                <m:t>0</m:t>
                              </m:r>
                            </m:sub>
                          </m:sSub>
                          <m:sSub>
                            <m:sSubPr>
                              <m:ctrlPr>
                                <a:rPr lang="ru-RU" i="1">
                                  <a:latin typeface="Cambria Math"/>
                                </a:rPr>
                              </m:ctrlPr>
                            </m:sSubPr>
                            <m:e>
                              <m:r>
                                <a:rPr lang="en-US" i="1">
                                  <a:latin typeface="Cambria Math"/>
                                </a:rPr>
                                <m:t>𝑄</m:t>
                              </m:r>
                            </m:e>
                            <m:sub>
                              <m:r>
                                <a:rPr lang="en-US" i="1">
                                  <a:latin typeface="Cambria Math"/>
                                </a:rPr>
                                <m:t>𝑠</m:t>
                              </m:r>
                            </m:sub>
                          </m:sSub>
                          <m:acc>
                            <m:accPr>
                              <m:chr m:val="̂"/>
                              <m:ctrlPr>
                                <a:rPr lang="ru-RU" i="1">
                                  <a:latin typeface="Cambria Math"/>
                                </a:rPr>
                              </m:ctrlPr>
                            </m:accPr>
                            <m:e>
                              <m:r>
                                <a:rPr lang="en-US" i="1">
                                  <a:latin typeface="Cambria Math"/>
                                </a:rPr>
                                <m:t>𝜏</m:t>
                              </m:r>
                            </m:e>
                          </m:acc>
                        </m:den>
                      </m:f>
                      <m:r>
                        <a:rPr lang="en-US" i="1">
                          <a:latin typeface="Cambria Math"/>
                        </a:rPr>
                        <m:t>𝐷</m:t>
                      </m:r>
                      <m:r>
                        <a:rPr lang="ru-RU" i="1">
                          <a:latin typeface="Cambria Math"/>
                        </a:rPr>
                        <m:t>(</m:t>
                      </m:r>
                      <m:r>
                        <a:rPr lang="en-US" i="1">
                          <a:latin typeface="Cambria Math"/>
                        </a:rPr>
                        <m:t>𝛼</m:t>
                      </m:r>
                      <m:sSub>
                        <m:sSubPr>
                          <m:ctrlPr>
                            <a:rPr lang="ru-RU" i="1">
                              <a:latin typeface="Cambria Math"/>
                            </a:rPr>
                          </m:ctrlPr>
                        </m:sSubPr>
                        <m:e>
                          <m:r>
                            <a:rPr lang="en-US" i="1">
                              <a:latin typeface="Cambria Math"/>
                            </a:rPr>
                            <m:t>𝜏</m:t>
                          </m:r>
                        </m:e>
                        <m:sub>
                          <m:r>
                            <a:rPr lang="en-US" i="1">
                              <a:latin typeface="Cambria Math"/>
                            </a:rPr>
                            <m:t>𝑠𝑒𝑝</m:t>
                          </m:r>
                        </m:sub>
                      </m:sSub>
                      <m:r>
                        <a:rPr lang="ru-RU" i="1">
                          <a:latin typeface="Cambria Math"/>
                        </a:rPr>
                        <m:t>)</m:t>
                      </m:r>
                      <m:sSub>
                        <m:sSubPr>
                          <m:ctrlPr>
                            <a:rPr lang="ru-RU" i="1">
                              <a:latin typeface="Cambria Math"/>
                            </a:rPr>
                          </m:ctrlPr>
                        </m:sSubPr>
                        <m:e>
                          <m:r>
                            <a:rPr lang="en-US" i="1">
                              <a:latin typeface="Cambria Math"/>
                            </a:rPr>
                            <m:t>𝐹</m:t>
                          </m:r>
                        </m:e>
                        <m:sub>
                          <m:r>
                            <a:rPr lang="en-US" i="1">
                              <a:latin typeface="Cambria Math"/>
                            </a:rPr>
                            <m:t>𝑚</m:t>
                          </m:r>
                        </m:sub>
                      </m:sSub>
                      <m:r>
                        <a:rPr lang="ru-RU" i="1">
                          <a:latin typeface="Cambria Math"/>
                        </a:rPr>
                        <m:t>(∆</m:t>
                      </m:r>
                      <m:r>
                        <a:rPr lang="en-US" i="1">
                          <a:latin typeface="Cambria Math"/>
                        </a:rPr>
                        <m:t>𝜓</m:t>
                      </m:r>
                    </m:oMath>
                  </m:oMathPara>
                </a14:m>
                <a:endParaRPr lang="ru-RU" dirty="0"/>
              </a:p>
              <a:p>
                <a:r>
                  <a:rPr lang="ru-RU" dirty="0"/>
                  <a:t>В этой формуле </a:t>
                </a:r>
                <a14:m>
                  <m:oMath xmlns:m="http://schemas.openxmlformats.org/officeDocument/2006/math">
                    <m:r>
                      <m:rPr>
                        <m:sty m:val="p"/>
                      </m:rPr>
                      <a:rPr lang="ru-RU">
                        <a:latin typeface="Cambria Math"/>
                      </a:rPr>
                      <m:t>Ω</m:t>
                    </m:r>
                  </m:oMath>
                </a14:m>
                <a:r>
                  <a:rPr lang="ru-RU" dirty="0"/>
                  <a:t> - частота, на которой развивается неустойчивость, </a:t>
                </a:r>
                <a14:m>
                  <m:oMath xmlns:m="http://schemas.openxmlformats.org/officeDocument/2006/math">
                    <m:acc>
                      <m:accPr>
                        <m:chr m:val="̂"/>
                        <m:ctrlPr>
                          <a:rPr lang="ru-RU" i="1">
                            <a:latin typeface="Cambria Math"/>
                          </a:rPr>
                        </m:ctrlPr>
                      </m:accPr>
                      <m:e>
                        <m:r>
                          <a:rPr lang="en-US" i="1">
                            <a:latin typeface="Cambria Math"/>
                          </a:rPr>
                          <m:t>𝜏</m:t>
                        </m:r>
                      </m:e>
                    </m:acc>
                  </m:oMath>
                </a14:m>
                <a:r>
                  <a:rPr lang="ru-RU" dirty="0"/>
                  <a:t> –длительность сгустка (</a:t>
                </a:r>
                <a14:m>
                  <m:oMath xmlns:m="http://schemas.openxmlformats.org/officeDocument/2006/math">
                    <m:acc>
                      <m:accPr>
                        <m:chr m:val="̂"/>
                        <m:ctrlPr>
                          <a:rPr lang="ru-RU" i="1">
                            <a:latin typeface="Cambria Math"/>
                          </a:rPr>
                        </m:ctrlPr>
                      </m:accPr>
                      <m:e>
                        <m:r>
                          <a:rPr lang="en-US" i="1">
                            <a:latin typeface="Cambria Math"/>
                          </a:rPr>
                          <m:t>𝜏</m:t>
                        </m:r>
                      </m:e>
                    </m:acc>
                    <m:r>
                      <a:rPr lang="ru-RU" i="1">
                        <a:latin typeface="Cambria Math"/>
                      </a:rPr>
                      <m:t>=</m:t>
                    </m:r>
                    <m:f>
                      <m:fPr>
                        <m:ctrlPr>
                          <a:rPr lang="ru-RU" i="1">
                            <a:latin typeface="Cambria Math"/>
                          </a:rPr>
                        </m:ctrlPr>
                      </m:fPr>
                      <m:num>
                        <m:sSub>
                          <m:sSubPr>
                            <m:ctrlPr>
                              <a:rPr lang="ru-RU" i="1">
                                <a:latin typeface="Cambria Math"/>
                              </a:rPr>
                            </m:ctrlPr>
                          </m:sSubPr>
                          <m:e>
                            <m:r>
                              <a:rPr lang="en-US" i="1">
                                <a:latin typeface="Cambria Math"/>
                              </a:rPr>
                              <m:t>𝐿</m:t>
                            </m:r>
                          </m:e>
                          <m:sub>
                            <m:r>
                              <a:rPr lang="en-US" i="1">
                                <a:latin typeface="Cambria Math"/>
                              </a:rPr>
                              <m:t>𝑏</m:t>
                            </m:r>
                          </m:sub>
                        </m:sSub>
                      </m:num>
                      <m:den>
                        <m:r>
                          <a:rPr lang="en-US" i="1">
                            <a:latin typeface="Cambria Math"/>
                          </a:rPr>
                          <m:t>𝑐</m:t>
                        </m:r>
                        <m:r>
                          <a:rPr lang="en-US" i="1">
                            <a:latin typeface="Cambria Math"/>
                          </a:rPr>
                          <m:t>𝛽</m:t>
                        </m:r>
                      </m:den>
                    </m:f>
                  </m:oMath>
                </a14:m>
                <a:r>
                  <a:rPr lang="ru-RU" dirty="0"/>
                  <a:t>),  </a:t>
                </a:r>
                <a14:m>
                  <m:oMath xmlns:m="http://schemas.openxmlformats.org/officeDocument/2006/math">
                    <m:r>
                      <a:rPr lang="ru-RU" i="1">
                        <a:latin typeface="Cambria Math"/>
                      </a:rPr>
                      <m:t>∆</m:t>
                    </m:r>
                    <m:r>
                      <a:rPr lang="en-US" i="1">
                        <a:latin typeface="Cambria Math"/>
                      </a:rPr>
                      <m:t>𝜓</m:t>
                    </m:r>
                    <m:r>
                      <a:rPr lang="ru-RU" i="1">
                        <a:latin typeface="Cambria Math"/>
                      </a:rPr>
                      <m:t>=</m:t>
                    </m:r>
                    <m:sSub>
                      <m:sSubPr>
                        <m:ctrlPr>
                          <a:rPr lang="ru-RU" i="1">
                            <a:latin typeface="Cambria Math"/>
                          </a:rPr>
                        </m:ctrlPr>
                      </m:sSubPr>
                      <m:e>
                        <m:r>
                          <a:rPr lang="ru-RU" i="1">
                            <a:latin typeface="Cambria Math"/>
                          </a:rPr>
                          <m:t>2</m:t>
                        </m:r>
                        <m:r>
                          <a:rPr lang="ru-RU" i="1">
                            <a:latin typeface="Cambria Math"/>
                          </a:rPr>
                          <m:t>𝜔</m:t>
                        </m:r>
                      </m:e>
                      <m:sub>
                        <m:r>
                          <a:rPr lang="ru-RU" i="1">
                            <a:latin typeface="Cambria Math"/>
                          </a:rPr>
                          <m:t>𝑟</m:t>
                        </m:r>
                      </m:sub>
                    </m:sSub>
                    <m:acc>
                      <m:accPr>
                        <m:chr m:val="̂"/>
                        <m:ctrlPr>
                          <a:rPr lang="ru-RU" i="1">
                            <a:latin typeface="Cambria Math"/>
                          </a:rPr>
                        </m:ctrlPr>
                      </m:accPr>
                      <m:e>
                        <m:r>
                          <a:rPr lang="en-US" i="1">
                            <a:latin typeface="Cambria Math"/>
                          </a:rPr>
                          <m:t>𝜏</m:t>
                        </m:r>
                      </m:e>
                    </m:acc>
                  </m:oMath>
                </a14:m>
                <a:r>
                  <a:rPr lang="ru-RU" dirty="0"/>
                  <a:t> есть изменение фазы резонатора во  время прохождения сгустка, </a:t>
                </a:r>
                <a14:m>
                  <m:oMath xmlns:m="http://schemas.openxmlformats.org/officeDocument/2006/math">
                    <m:sSub>
                      <m:sSubPr>
                        <m:ctrlPr>
                          <a:rPr lang="ru-RU" i="1">
                            <a:latin typeface="Cambria Math"/>
                          </a:rPr>
                        </m:ctrlPr>
                      </m:sSubPr>
                      <m:e>
                        <m:r>
                          <a:rPr lang="en-US" i="1">
                            <a:latin typeface="Cambria Math"/>
                          </a:rPr>
                          <m:t>𝑅</m:t>
                        </m:r>
                      </m:e>
                      <m:sub>
                        <m:r>
                          <a:rPr lang="en-US" i="1">
                            <a:latin typeface="Cambria Math"/>
                          </a:rPr>
                          <m:t>𝑠</m:t>
                        </m:r>
                      </m:sub>
                    </m:sSub>
                  </m:oMath>
                </a14:m>
                <a:r>
                  <a:rPr lang="ru-RU" dirty="0"/>
                  <a:t> – импеданс резонатора на резонансной частоте), </a:t>
                </a:r>
                <a14:m>
                  <m:oMath xmlns:m="http://schemas.openxmlformats.org/officeDocument/2006/math">
                    <m:r>
                      <a:rPr lang="en-US" i="1">
                        <a:latin typeface="Cambria Math"/>
                      </a:rPr>
                      <m:t>𝐷</m:t>
                    </m:r>
                    <m:r>
                      <a:rPr lang="ru-RU" i="1">
                        <a:latin typeface="Cambria Math"/>
                      </a:rPr>
                      <m:t>(</m:t>
                    </m:r>
                    <m:r>
                      <a:rPr lang="en-US" i="1">
                        <a:latin typeface="Cambria Math"/>
                      </a:rPr>
                      <m:t>𝛼</m:t>
                    </m:r>
                    <m:sSub>
                      <m:sSubPr>
                        <m:ctrlPr>
                          <a:rPr lang="ru-RU" i="1">
                            <a:latin typeface="Cambria Math"/>
                          </a:rPr>
                        </m:ctrlPr>
                      </m:sSubPr>
                      <m:e>
                        <m:r>
                          <a:rPr lang="en-US" i="1">
                            <a:latin typeface="Cambria Math"/>
                          </a:rPr>
                          <m:t>𝜏</m:t>
                        </m:r>
                      </m:e>
                      <m:sub>
                        <m:r>
                          <a:rPr lang="en-US" i="1">
                            <a:latin typeface="Cambria Math"/>
                          </a:rPr>
                          <m:t>𝑠𝑒𝑝</m:t>
                        </m:r>
                      </m:sub>
                    </m:sSub>
                    <m:r>
                      <a:rPr lang="ru-RU" i="1">
                        <a:latin typeface="Cambria Math"/>
                      </a:rPr>
                      <m:t>)</m:t>
                    </m:r>
                  </m:oMath>
                </a14:m>
                <a:r>
                  <a:rPr lang="ru-RU" dirty="0"/>
                  <a:t> – так называемый фактор сепарации (в дальнейшем мы будем полагать </a:t>
                </a:r>
                <a14:m>
                  <m:oMath xmlns:m="http://schemas.openxmlformats.org/officeDocument/2006/math">
                    <m:r>
                      <a:rPr lang="en-US" i="1">
                        <a:latin typeface="Cambria Math"/>
                      </a:rPr>
                      <m:t>𝐷</m:t>
                    </m:r>
                    <m:d>
                      <m:dPr>
                        <m:ctrlPr>
                          <a:rPr lang="ru-RU" i="1">
                            <a:latin typeface="Cambria Math"/>
                          </a:rPr>
                        </m:ctrlPr>
                      </m:dPr>
                      <m:e>
                        <m:r>
                          <a:rPr lang="en-US" i="1">
                            <a:latin typeface="Cambria Math"/>
                          </a:rPr>
                          <m:t>𝛼</m:t>
                        </m:r>
                        <m:sSub>
                          <m:sSubPr>
                            <m:ctrlPr>
                              <a:rPr lang="ru-RU" i="1">
                                <a:latin typeface="Cambria Math"/>
                              </a:rPr>
                            </m:ctrlPr>
                          </m:sSubPr>
                          <m:e>
                            <m:r>
                              <a:rPr lang="en-US" i="1">
                                <a:latin typeface="Cambria Math"/>
                              </a:rPr>
                              <m:t>𝜏</m:t>
                            </m:r>
                          </m:e>
                          <m:sub>
                            <m:r>
                              <a:rPr lang="en-US" i="1">
                                <a:latin typeface="Cambria Math"/>
                              </a:rPr>
                              <m:t>𝑠𝑒𝑝</m:t>
                            </m:r>
                          </m:sub>
                        </m:sSub>
                      </m:e>
                    </m:d>
                    <m:r>
                      <a:rPr lang="ru-RU" i="1">
                        <a:latin typeface="Cambria Math"/>
                      </a:rPr>
                      <m:t>=1</m:t>
                    </m:r>
                  </m:oMath>
                </a14:m>
                <a:r>
                  <a:rPr lang="ru-RU" dirty="0"/>
                  <a:t>). </a:t>
                </a:r>
                <a:r>
                  <a:rPr lang="ru-RU" dirty="0" smtClean="0"/>
                  <a:t>Зависимость инкремента </a:t>
                </a:r>
                <a:r>
                  <a:rPr lang="ru-RU" dirty="0"/>
                  <a:t>от номера моды определяет безразмерный форм-фактор</a:t>
                </a:r>
              </a:p>
              <a:p>
                <a:pPr marL="0" indent="0" algn="ctr">
                  <a:buNone/>
                </a:pPr>
                <a14:m>
                  <m:oMath xmlns:m="http://schemas.openxmlformats.org/officeDocument/2006/math">
                    <m:sSub>
                      <m:sSubPr>
                        <m:ctrlPr>
                          <a:rPr lang="ru-RU" i="1">
                            <a:latin typeface="Cambria Math"/>
                          </a:rPr>
                        </m:ctrlPr>
                      </m:sSubPr>
                      <m:e>
                        <m:r>
                          <a:rPr lang="en-US" i="1">
                            <a:latin typeface="Cambria Math"/>
                          </a:rPr>
                          <m:t>𝐹</m:t>
                        </m:r>
                      </m:e>
                      <m:sub>
                        <m:r>
                          <a:rPr lang="en-US" i="1">
                            <a:latin typeface="Cambria Math"/>
                          </a:rPr>
                          <m:t>𝑚</m:t>
                        </m:r>
                      </m:sub>
                    </m:sSub>
                    <m:d>
                      <m:dPr>
                        <m:ctrlPr>
                          <a:rPr lang="ru-RU" i="1">
                            <a:latin typeface="Cambria Math"/>
                          </a:rPr>
                        </m:ctrlPr>
                      </m:dPr>
                      <m:e>
                        <m:r>
                          <a:rPr lang="ru-RU" i="1">
                            <a:latin typeface="Cambria Math"/>
                          </a:rPr>
                          <m:t>∆</m:t>
                        </m:r>
                        <m:r>
                          <a:rPr lang="en-US" i="1">
                            <a:latin typeface="Cambria Math"/>
                          </a:rPr>
                          <m:t>𝜓</m:t>
                        </m:r>
                      </m:e>
                    </m:d>
                    <m:r>
                      <a:rPr lang="ru-RU" i="1">
                        <a:latin typeface="Cambria Math"/>
                      </a:rPr>
                      <m:t>=−</m:t>
                    </m:r>
                    <m:f>
                      <m:fPr>
                        <m:ctrlPr>
                          <a:rPr lang="ru-RU" i="1">
                            <a:latin typeface="Cambria Math"/>
                          </a:rPr>
                        </m:ctrlPr>
                      </m:fPr>
                      <m:num>
                        <m:r>
                          <a:rPr lang="ru-RU" i="1">
                            <a:latin typeface="Cambria Math"/>
                          </a:rPr>
                          <m:t>4</m:t>
                        </m:r>
                        <m:r>
                          <a:rPr lang="en-US" i="1">
                            <a:latin typeface="Cambria Math"/>
                          </a:rPr>
                          <m:t>𝜋</m:t>
                        </m:r>
                        <m:r>
                          <a:rPr lang="en-US" i="1">
                            <a:latin typeface="Cambria Math"/>
                          </a:rPr>
                          <m:t>𝑚</m:t>
                        </m:r>
                        <m:acc>
                          <m:accPr>
                            <m:chr m:val="̂"/>
                            <m:ctrlPr>
                              <a:rPr lang="ru-RU" i="1">
                                <a:latin typeface="Cambria Math"/>
                              </a:rPr>
                            </m:ctrlPr>
                          </m:accPr>
                          <m:e>
                            <m:r>
                              <a:rPr lang="en-US" i="1">
                                <a:latin typeface="Cambria Math"/>
                              </a:rPr>
                              <m:t>𝜏</m:t>
                            </m:r>
                          </m:e>
                        </m:acc>
                      </m:num>
                      <m:den>
                        <m:sSub>
                          <m:sSubPr>
                            <m:ctrlPr>
                              <a:rPr lang="ru-RU" i="1">
                                <a:latin typeface="Cambria Math"/>
                              </a:rPr>
                            </m:ctrlPr>
                          </m:sSubPr>
                          <m:e>
                            <m:r>
                              <a:rPr lang="ru-RU" i="1">
                                <a:latin typeface="Cambria Math"/>
                              </a:rPr>
                              <m:t>𝜔</m:t>
                            </m:r>
                          </m:e>
                          <m:sub>
                            <m:r>
                              <a:rPr lang="ru-RU" i="1">
                                <a:latin typeface="Cambria Math"/>
                              </a:rPr>
                              <m:t>𝑟</m:t>
                            </m:r>
                          </m:sub>
                        </m:sSub>
                      </m:den>
                    </m:f>
                    <m:nary>
                      <m:naryPr>
                        <m:limLoc m:val="subSup"/>
                        <m:ctrlPr>
                          <a:rPr lang="ru-RU" i="1">
                            <a:latin typeface="Cambria Math"/>
                          </a:rPr>
                        </m:ctrlPr>
                      </m:naryPr>
                      <m:sub>
                        <m:r>
                          <a:rPr lang="ru-RU" i="1">
                            <a:latin typeface="Cambria Math"/>
                          </a:rPr>
                          <m:t>0</m:t>
                        </m:r>
                      </m:sub>
                      <m:sup>
                        <m:r>
                          <a:rPr lang="ru-RU" i="1">
                            <a:latin typeface="Cambria Math"/>
                          </a:rPr>
                          <m:t>∞</m:t>
                        </m:r>
                      </m:sup>
                      <m:e>
                        <m:r>
                          <a:rPr lang="en-US" i="1">
                            <a:latin typeface="Cambria Math"/>
                          </a:rPr>
                          <m:t>𝑑𝑟</m:t>
                        </m:r>
                        <m:f>
                          <m:fPr>
                            <m:ctrlPr>
                              <a:rPr lang="ru-RU" i="1">
                                <a:latin typeface="Cambria Math"/>
                              </a:rPr>
                            </m:ctrlPr>
                          </m:fPr>
                          <m:num>
                            <m:r>
                              <a:rPr lang="en-US" i="1">
                                <a:latin typeface="Cambria Math"/>
                              </a:rPr>
                              <m:t>𝑑</m:t>
                            </m:r>
                            <m:sSub>
                              <m:sSubPr>
                                <m:ctrlPr>
                                  <a:rPr lang="ru-RU" i="1">
                                    <a:latin typeface="Cambria Math"/>
                                  </a:rPr>
                                </m:ctrlPr>
                              </m:sSubPr>
                              <m:e>
                                <m:r>
                                  <a:rPr lang="en-US" i="1">
                                    <a:latin typeface="Cambria Math"/>
                                  </a:rPr>
                                  <m:t>𝑔</m:t>
                                </m:r>
                              </m:e>
                              <m:sub>
                                <m:r>
                                  <a:rPr lang="ru-RU" i="1">
                                    <a:latin typeface="Cambria Math"/>
                                  </a:rPr>
                                  <m:t>0</m:t>
                                </m:r>
                              </m:sub>
                            </m:sSub>
                          </m:num>
                          <m:den>
                            <m:r>
                              <a:rPr lang="en-US" i="1">
                                <a:latin typeface="Cambria Math"/>
                              </a:rPr>
                              <m:t>𝑑𝑟</m:t>
                            </m:r>
                          </m:den>
                        </m:f>
                        <m:sSup>
                          <m:sSupPr>
                            <m:ctrlPr>
                              <a:rPr lang="ru-RU" i="1">
                                <a:latin typeface="Cambria Math"/>
                              </a:rPr>
                            </m:ctrlPr>
                          </m:sSupPr>
                          <m:e>
                            <m:sSub>
                              <m:sSubPr>
                                <m:ctrlPr>
                                  <a:rPr lang="ru-RU" i="1">
                                    <a:latin typeface="Cambria Math"/>
                                  </a:rPr>
                                </m:ctrlPr>
                              </m:sSubPr>
                              <m:e>
                                <m:r>
                                  <a:rPr lang="en-US" i="1">
                                    <a:latin typeface="Cambria Math"/>
                                  </a:rPr>
                                  <m:t>𝐽</m:t>
                                </m:r>
                              </m:e>
                              <m:sub>
                                <m:r>
                                  <a:rPr lang="en-US" i="1">
                                    <a:latin typeface="Cambria Math"/>
                                  </a:rPr>
                                  <m:t>𝑚</m:t>
                                </m:r>
                              </m:sub>
                            </m:sSub>
                            <m:r>
                              <a:rPr lang="ru-RU" i="1">
                                <a:latin typeface="Cambria Math"/>
                              </a:rPr>
                              <m:t>(</m:t>
                            </m:r>
                            <m:sSub>
                              <m:sSubPr>
                                <m:ctrlPr>
                                  <a:rPr lang="ru-RU" i="1">
                                    <a:latin typeface="Cambria Math"/>
                                  </a:rPr>
                                </m:ctrlPr>
                              </m:sSubPr>
                              <m:e>
                                <m:r>
                                  <a:rPr lang="ru-RU" i="1">
                                    <a:latin typeface="Cambria Math"/>
                                  </a:rPr>
                                  <m:t>𝜔</m:t>
                                </m:r>
                              </m:e>
                              <m:sub>
                                <m:r>
                                  <a:rPr lang="ru-RU" i="1">
                                    <a:latin typeface="Cambria Math"/>
                                  </a:rPr>
                                  <m:t>𝑟</m:t>
                                </m:r>
                              </m:sub>
                            </m:sSub>
                            <m:r>
                              <a:rPr lang="ru-RU" i="1">
                                <a:latin typeface="Cambria Math"/>
                              </a:rPr>
                              <m:t>𝑟</m:t>
                            </m:r>
                            <m:r>
                              <a:rPr lang="ru-RU" i="1">
                                <a:latin typeface="Cambria Math"/>
                              </a:rPr>
                              <m:t>)</m:t>
                            </m:r>
                          </m:e>
                          <m:sup>
                            <m:r>
                              <a:rPr lang="ru-RU" i="1">
                                <a:latin typeface="Cambria Math"/>
                              </a:rPr>
                              <m:t>2</m:t>
                            </m:r>
                          </m:sup>
                        </m:sSup>
                      </m:e>
                    </m:nary>
                  </m:oMath>
                </a14:m>
                <a:r>
                  <a:rPr lang="ru-RU" dirty="0"/>
                  <a:t>	</a:t>
                </a:r>
              </a:p>
              <a:p>
                <a:r>
                  <a:rPr lang="ru-RU" dirty="0"/>
                  <a:t>где </a:t>
                </a:r>
                <a14:m>
                  <m:oMath xmlns:m="http://schemas.openxmlformats.org/officeDocument/2006/math">
                    <m:sSub>
                      <m:sSubPr>
                        <m:ctrlPr>
                          <a:rPr lang="ru-RU" i="1">
                            <a:latin typeface="Cambria Math"/>
                          </a:rPr>
                        </m:ctrlPr>
                      </m:sSubPr>
                      <m:e>
                        <m:r>
                          <a:rPr lang="en-US" i="1">
                            <a:latin typeface="Cambria Math"/>
                          </a:rPr>
                          <m:t>𝑔</m:t>
                        </m:r>
                      </m:e>
                      <m:sub>
                        <m:r>
                          <a:rPr lang="ru-RU" i="1">
                            <a:latin typeface="Cambria Math"/>
                          </a:rPr>
                          <m:t>0</m:t>
                        </m:r>
                      </m:sub>
                    </m:sSub>
                    <m:r>
                      <a:rPr lang="ru-RU" i="1">
                        <a:latin typeface="Cambria Math"/>
                      </a:rPr>
                      <m:t>(</m:t>
                    </m:r>
                    <m:r>
                      <a:rPr lang="en-US" i="1">
                        <a:latin typeface="Cambria Math"/>
                      </a:rPr>
                      <m:t>𝑟</m:t>
                    </m:r>
                    <m:r>
                      <a:rPr lang="ru-RU" i="1">
                        <a:latin typeface="Cambria Math"/>
                      </a:rPr>
                      <m:t>)</m:t>
                    </m:r>
                  </m:oMath>
                </a14:m>
                <a:r>
                  <a:rPr lang="ru-RU" dirty="0"/>
                  <a:t> – стационарная функция распределения по амплитуде синхротронных колебаний, </a:t>
                </a:r>
                <a14:m>
                  <m:oMath xmlns:m="http://schemas.openxmlformats.org/officeDocument/2006/math">
                    <m:sSub>
                      <m:sSubPr>
                        <m:ctrlPr>
                          <a:rPr lang="ru-RU" i="1">
                            <a:latin typeface="Cambria Math"/>
                          </a:rPr>
                        </m:ctrlPr>
                      </m:sSubPr>
                      <m:e>
                        <m:r>
                          <a:rPr lang="en-US" i="1">
                            <a:latin typeface="Cambria Math"/>
                          </a:rPr>
                          <m:t>𝐽</m:t>
                        </m:r>
                      </m:e>
                      <m:sub>
                        <m:r>
                          <a:rPr lang="en-US" i="1">
                            <a:latin typeface="Cambria Math"/>
                          </a:rPr>
                          <m:t>𝑚</m:t>
                        </m:r>
                      </m:sub>
                    </m:sSub>
                  </m:oMath>
                </a14:m>
                <a:r>
                  <a:rPr lang="ru-RU" dirty="0"/>
                  <a:t> – функция Бесселя  </a:t>
                </a:r>
                <a14:m>
                  <m:oMath xmlns:m="http://schemas.openxmlformats.org/officeDocument/2006/math">
                    <m:r>
                      <a:rPr lang="en-US" i="1">
                        <a:latin typeface="Cambria Math"/>
                      </a:rPr>
                      <m:t>𝑚</m:t>
                    </m:r>
                  </m:oMath>
                </a14:m>
                <a:r>
                  <a:rPr lang="ru-RU" dirty="0"/>
                  <a:t> - </a:t>
                </a:r>
                <a:r>
                  <a:rPr lang="ru-RU" dirty="0" err="1"/>
                  <a:t>го</a:t>
                </a:r>
                <a:r>
                  <a:rPr lang="ru-RU" dirty="0"/>
                  <a:t> порядка. Для распределения Гаусса </a:t>
                </a:r>
                <a14:m>
                  <m:oMath xmlns:m="http://schemas.openxmlformats.org/officeDocument/2006/math">
                    <m:sSub>
                      <m:sSubPr>
                        <m:ctrlPr>
                          <a:rPr lang="ru-RU" i="1">
                            <a:latin typeface="Cambria Math"/>
                          </a:rPr>
                        </m:ctrlPr>
                      </m:sSubPr>
                      <m:e>
                        <m:r>
                          <a:rPr lang="en-US" i="1">
                            <a:latin typeface="Cambria Math"/>
                          </a:rPr>
                          <m:t>𝑔</m:t>
                        </m:r>
                      </m:e>
                      <m:sub>
                        <m:r>
                          <a:rPr lang="ru-RU" i="1">
                            <a:latin typeface="Cambria Math"/>
                          </a:rPr>
                          <m:t>0</m:t>
                        </m:r>
                      </m:sub>
                    </m:sSub>
                    <m:d>
                      <m:dPr>
                        <m:ctrlPr>
                          <a:rPr lang="ru-RU" i="1">
                            <a:latin typeface="Cambria Math"/>
                          </a:rPr>
                        </m:ctrlPr>
                      </m:dPr>
                      <m:e>
                        <m:r>
                          <a:rPr lang="en-US" i="1">
                            <a:latin typeface="Cambria Math"/>
                          </a:rPr>
                          <m:t>𝑟</m:t>
                        </m:r>
                      </m:e>
                    </m:d>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r>
                          <a:rPr lang="ru-RU" i="1">
                            <a:latin typeface="Cambria Math"/>
                          </a:rPr>
                          <m:t>𝜋</m:t>
                        </m:r>
                        <m:acc>
                          <m:accPr>
                            <m:chr m:val="̂"/>
                            <m:ctrlPr>
                              <a:rPr lang="ru-RU" i="1">
                                <a:latin typeface="Cambria Math"/>
                              </a:rPr>
                            </m:ctrlPr>
                          </m:accPr>
                          <m:e>
                            <m:r>
                              <a:rPr lang="en-US" i="1">
                                <a:latin typeface="Cambria Math"/>
                              </a:rPr>
                              <m:t>𝜏</m:t>
                            </m:r>
                          </m:e>
                        </m:acc>
                      </m:den>
                    </m:f>
                    <m:r>
                      <m:rPr>
                        <m:sty m:val="p"/>
                      </m:rPr>
                      <a:rPr lang="en-US">
                        <a:latin typeface="Cambria Math"/>
                      </a:rPr>
                      <m:t>exp</m:t>
                    </m:r>
                    <m:r>
                      <a:rPr lang="ru-RU">
                        <a:latin typeface="Cambria Math"/>
                      </a:rPr>
                      <m:t>⁡</m:t>
                    </m:r>
                    <m:r>
                      <a:rPr lang="ru-RU" i="1">
                        <a:latin typeface="Cambria Math"/>
                      </a:rPr>
                      <m:t>(−</m:t>
                    </m:r>
                    <m:f>
                      <m:fPr>
                        <m:ctrlPr>
                          <a:rPr lang="ru-RU" i="1">
                            <a:latin typeface="Cambria Math"/>
                          </a:rPr>
                        </m:ctrlPr>
                      </m:fPr>
                      <m:num>
                        <m:sSup>
                          <m:sSupPr>
                            <m:ctrlPr>
                              <a:rPr lang="ru-RU" i="1">
                                <a:latin typeface="Cambria Math"/>
                              </a:rPr>
                            </m:ctrlPr>
                          </m:sSupPr>
                          <m:e>
                            <m:r>
                              <a:rPr lang="en-US" i="1">
                                <a:latin typeface="Cambria Math"/>
                              </a:rPr>
                              <m:t>𝑟</m:t>
                            </m:r>
                          </m:e>
                          <m:sup>
                            <m:r>
                              <a:rPr lang="ru-RU" i="1">
                                <a:latin typeface="Cambria Math"/>
                              </a:rPr>
                              <m:t>2</m:t>
                            </m:r>
                          </m:sup>
                        </m:sSup>
                      </m:num>
                      <m:den>
                        <m:sSup>
                          <m:sSupPr>
                            <m:ctrlPr>
                              <a:rPr lang="ru-RU" i="1">
                                <a:latin typeface="Cambria Math"/>
                              </a:rPr>
                            </m:ctrlPr>
                          </m:sSupPr>
                          <m:e>
                            <m:r>
                              <a:rPr lang="ru-RU" i="1">
                                <a:latin typeface="Cambria Math"/>
                              </a:rPr>
                              <m:t>2</m:t>
                            </m:r>
                            <m:acc>
                              <m:accPr>
                                <m:chr m:val="̂"/>
                                <m:ctrlPr>
                                  <a:rPr lang="ru-RU" i="1">
                                    <a:latin typeface="Cambria Math"/>
                                  </a:rPr>
                                </m:ctrlPr>
                              </m:accPr>
                              <m:e>
                                <m:r>
                                  <a:rPr lang="en-US" i="1">
                                    <a:latin typeface="Cambria Math"/>
                                  </a:rPr>
                                  <m:t>𝜏</m:t>
                                </m:r>
                              </m:e>
                            </m:acc>
                          </m:e>
                          <m:sup>
                            <m:r>
                              <a:rPr lang="ru-RU" i="1">
                                <a:latin typeface="Cambria Math"/>
                              </a:rPr>
                              <m:t>2</m:t>
                            </m:r>
                          </m:sup>
                        </m:sSup>
                      </m:den>
                    </m:f>
                    <m:r>
                      <a:rPr lang="ru-RU" i="1">
                        <a:latin typeface="Cambria Math"/>
                      </a:rPr>
                      <m:t>)</m:t>
                    </m:r>
                  </m:oMath>
                </a14:m>
                <a:r>
                  <a:rPr lang="ru-RU" dirty="0"/>
                  <a:t>. Подставляя в выражение для форм-фактора, получим:</a:t>
                </a:r>
              </a:p>
              <a:p>
                <a:pPr marL="0" indent="0" algn="ctr">
                  <a:buNone/>
                </a:pPr>
                <a14:m>
                  <m:oMath xmlns:m="http://schemas.openxmlformats.org/officeDocument/2006/math">
                    <m:sSub>
                      <m:sSubPr>
                        <m:ctrlPr>
                          <a:rPr lang="ru-RU" i="1">
                            <a:latin typeface="Cambria Math"/>
                          </a:rPr>
                        </m:ctrlPr>
                      </m:sSubPr>
                      <m:e>
                        <m:r>
                          <a:rPr lang="en-US" i="1">
                            <a:latin typeface="Cambria Math"/>
                          </a:rPr>
                          <m:t>𝐹</m:t>
                        </m:r>
                      </m:e>
                      <m:sub>
                        <m:r>
                          <a:rPr lang="en-US" i="1">
                            <a:latin typeface="Cambria Math"/>
                          </a:rPr>
                          <m:t>𝑚</m:t>
                        </m:r>
                      </m:sub>
                    </m:sSub>
                    <m:d>
                      <m:dPr>
                        <m:ctrlPr>
                          <a:rPr lang="ru-RU" i="1">
                            <a:latin typeface="Cambria Math"/>
                          </a:rPr>
                        </m:ctrlPr>
                      </m:dPr>
                      <m:e>
                        <m:r>
                          <a:rPr lang="ru-RU" i="1">
                            <a:latin typeface="Cambria Math"/>
                          </a:rPr>
                          <m:t>∆</m:t>
                        </m:r>
                        <m:r>
                          <a:rPr lang="en-US" i="1">
                            <a:latin typeface="Cambria Math"/>
                          </a:rPr>
                          <m:t>𝜓</m:t>
                        </m:r>
                      </m:e>
                    </m:d>
                    <m:r>
                      <a:rPr lang="ru-RU" i="1">
                        <a:latin typeface="Cambria Math"/>
                      </a:rPr>
                      <m:t>=</m:t>
                    </m:r>
                    <m:f>
                      <m:fPr>
                        <m:ctrlPr>
                          <a:rPr lang="ru-RU" i="1">
                            <a:latin typeface="Cambria Math"/>
                          </a:rPr>
                        </m:ctrlPr>
                      </m:fPr>
                      <m:num>
                        <m:r>
                          <a:rPr lang="ru-RU" i="1">
                            <a:latin typeface="Cambria Math"/>
                          </a:rPr>
                          <m:t>4</m:t>
                        </m:r>
                        <m:r>
                          <a:rPr lang="en-US" i="1">
                            <a:latin typeface="Cambria Math"/>
                          </a:rPr>
                          <m:t>𝑚</m:t>
                        </m:r>
                      </m:num>
                      <m:den>
                        <m:r>
                          <a:rPr lang="ru-RU" i="1">
                            <a:latin typeface="Cambria Math"/>
                          </a:rPr>
                          <m:t>∆</m:t>
                        </m:r>
                        <m:r>
                          <a:rPr lang="en-US" i="1">
                            <a:latin typeface="Cambria Math"/>
                          </a:rPr>
                          <m:t>𝜓</m:t>
                        </m:r>
                      </m:den>
                    </m:f>
                    <m:nary>
                      <m:naryPr>
                        <m:limLoc m:val="subSup"/>
                        <m:ctrlPr>
                          <a:rPr lang="ru-RU" i="1">
                            <a:latin typeface="Cambria Math"/>
                          </a:rPr>
                        </m:ctrlPr>
                      </m:naryPr>
                      <m:sub>
                        <m:r>
                          <a:rPr lang="ru-RU" i="1">
                            <a:latin typeface="Cambria Math"/>
                          </a:rPr>
                          <m:t>0</m:t>
                        </m:r>
                      </m:sub>
                      <m:sup>
                        <m:r>
                          <a:rPr lang="ru-RU" i="1">
                            <a:latin typeface="Cambria Math"/>
                          </a:rPr>
                          <m:t>∞</m:t>
                        </m:r>
                      </m:sup>
                      <m:e>
                        <m:r>
                          <m:rPr>
                            <m:sty m:val="p"/>
                          </m:rPr>
                          <a:rPr lang="en-US">
                            <a:latin typeface="Cambria Math"/>
                          </a:rPr>
                          <m:t>exp</m:t>
                        </m:r>
                        <m:r>
                          <a:rPr lang="ru-RU">
                            <a:latin typeface="Cambria Math"/>
                          </a:rPr>
                          <m:t>⁡</m:t>
                        </m:r>
                        <m:r>
                          <a:rPr lang="ru-RU" i="1">
                            <a:latin typeface="Cambria Math"/>
                          </a:rPr>
                          <m:t>(−</m:t>
                        </m:r>
                        <m:f>
                          <m:fPr>
                            <m:ctrlPr>
                              <a:rPr lang="ru-RU" i="1">
                                <a:latin typeface="Cambria Math"/>
                              </a:rPr>
                            </m:ctrlPr>
                          </m:fPr>
                          <m:num>
                            <m:sSup>
                              <m:sSupPr>
                                <m:ctrlPr>
                                  <a:rPr lang="ru-RU" i="1">
                                    <a:latin typeface="Cambria Math"/>
                                  </a:rPr>
                                </m:ctrlPr>
                              </m:sSupPr>
                              <m:e>
                                <m:r>
                                  <a:rPr lang="en-US" i="1">
                                    <a:latin typeface="Cambria Math"/>
                                  </a:rPr>
                                  <m:t>𝑥</m:t>
                                </m:r>
                              </m:e>
                              <m:sup>
                                <m:r>
                                  <a:rPr lang="ru-RU" i="1">
                                    <a:latin typeface="Cambria Math"/>
                                  </a:rPr>
                                  <m:t>2</m:t>
                                </m:r>
                              </m:sup>
                            </m:sSup>
                          </m:num>
                          <m:den>
                            <m:r>
                              <a:rPr lang="ru-RU" i="1">
                                <a:latin typeface="Cambria Math"/>
                              </a:rPr>
                              <m:t>2</m:t>
                            </m:r>
                          </m:den>
                        </m:f>
                        <m:r>
                          <a:rPr lang="ru-RU" i="1">
                            <a:latin typeface="Cambria Math"/>
                          </a:rPr>
                          <m:t>)</m:t>
                        </m:r>
                      </m:e>
                    </m:nary>
                    <m:sSup>
                      <m:sSupPr>
                        <m:ctrlPr>
                          <a:rPr lang="ru-RU" i="1">
                            <a:latin typeface="Cambria Math"/>
                          </a:rPr>
                        </m:ctrlPr>
                      </m:sSupPr>
                      <m:e>
                        <m:sSub>
                          <m:sSubPr>
                            <m:ctrlPr>
                              <a:rPr lang="ru-RU" i="1">
                                <a:latin typeface="Cambria Math"/>
                              </a:rPr>
                            </m:ctrlPr>
                          </m:sSubPr>
                          <m:e>
                            <m:r>
                              <a:rPr lang="en-US" i="1">
                                <a:latin typeface="Cambria Math"/>
                              </a:rPr>
                              <m:t>𝐽</m:t>
                            </m:r>
                          </m:e>
                          <m:sub>
                            <m:r>
                              <a:rPr lang="en-US" i="1">
                                <a:latin typeface="Cambria Math"/>
                              </a:rPr>
                              <m:t>𝑚</m:t>
                            </m:r>
                          </m:sub>
                        </m:sSub>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den>
                        </m:f>
                        <m:r>
                          <a:rPr lang="en-US" i="1">
                            <a:latin typeface="Cambria Math"/>
                          </a:rPr>
                          <m:t>𝑥</m:t>
                        </m:r>
                        <m:r>
                          <a:rPr lang="ru-RU" i="1">
                            <a:latin typeface="Cambria Math"/>
                          </a:rPr>
                          <m:t>∆</m:t>
                        </m:r>
                        <m:r>
                          <a:rPr lang="en-US" i="1">
                            <a:latin typeface="Cambria Math"/>
                          </a:rPr>
                          <m:t>𝜓</m:t>
                        </m:r>
                        <m:r>
                          <a:rPr lang="ru-RU" i="1">
                            <a:latin typeface="Cambria Math"/>
                          </a:rPr>
                          <m:t>)</m:t>
                        </m:r>
                      </m:e>
                      <m:sup>
                        <m:r>
                          <a:rPr lang="ru-RU" i="1">
                            <a:latin typeface="Cambria Math"/>
                          </a:rPr>
                          <m:t>2</m:t>
                        </m:r>
                      </m:sup>
                    </m:sSup>
                    <m:r>
                      <a:rPr lang="en-US" i="1">
                        <a:latin typeface="Cambria Math"/>
                      </a:rPr>
                      <m:t>𝑥𝑑𝑥</m:t>
                    </m:r>
                  </m:oMath>
                </a14:m>
                <a:r>
                  <a:rPr lang="ru-RU" dirty="0"/>
                  <a:t>	</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48" t="-1078" r="-296" b="-270"/>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04353B0-D903-4E00-A837-95CE8DD86B24}"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11</a:t>
            </a:fld>
            <a:endParaRPr lang="ru-RU"/>
          </a:p>
        </p:txBody>
      </p:sp>
    </p:spTree>
    <p:extLst>
      <p:ext uri="{BB962C8B-B14F-4D97-AF65-F5344CB8AC3E}">
        <p14:creationId xmlns:p14="http://schemas.microsoft.com/office/powerpoint/2010/main" val="61523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fontScale="90000"/>
              </a:bodyPr>
              <a:lstStyle/>
              <a:p>
                <a:r>
                  <a:rPr lang="ru-RU" sz="2700" dirty="0" smtClean="0"/>
                  <a:t/>
                </a:r>
                <a:br>
                  <a:rPr lang="ru-RU" sz="2700" dirty="0" smtClean="0"/>
                </a:br>
                <a:r>
                  <a:rPr lang="ru-RU" sz="2700" dirty="0" smtClean="0"/>
                  <a:t>Зависимость </a:t>
                </a:r>
                <a:r>
                  <a:rPr lang="ru-RU" sz="2700" dirty="0"/>
                  <a:t>форм-фактора от </a:t>
                </a:r>
                <a14:m>
                  <m:oMath xmlns:m="http://schemas.openxmlformats.org/officeDocument/2006/math">
                    <m:r>
                      <a:rPr lang="ru-RU" sz="2700" i="1">
                        <a:latin typeface="Cambria Math"/>
                      </a:rPr>
                      <m:t>∆</m:t>
                    </m:r>
                    <m:r>
                      <a:rPr lang="en-US" sz="2700" i="1">
                        <a:latin typeface="Cambria Math"/>
                      </a:rPr>
                      <m:t>𝜓</m:t>
                    </m:r>
                  </m:oMath>
                </a14:m>
                <a:r>
                  <a:rPr lang="en-US" sz="2700" dirty="0"/>
                  <a:t> </a:t>
                </a:r>
                <a:r>
                  <a:rPr lang="ru-RU" sz="2700" dirty="0"/>
                  <a:t>- изменения фазы резонатора во  время прохождения сгустка</a:t>
                </a:r>
                <a:r>
                  <a:rPr lang="ru-RU" dirty="0"/>
                  <a:t/>
                </a:r>
                <a:br>
                  <a:rPr lang="ru-RU" dirty="0"/>
                </a:br>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t="-1064"/>
                </a:stretch>
              </a:blipFill>
            </p:spPr>
            <p:txBody>
              <a:bodyPr/>
              <a:lstStyle/>
              <a:p>
                <a:r>
                  <a:rPr lang="ru-RU">
                    <a:noFill/>
                  </a:rPr>
                  <a:t> </a:t>
                </a:r>
              </a:p>
            </p:txBody>
          </p:sp>
        </mc:Fallback>
      </mc:AlternateContent>
      <p:sp>
        <p:nvSpPr>
          <p:cNvPr id="3" name="Дата 2"/>
          <p:cNvSpPr>
            <a:spLocks noGrp="1"/>
          </p:cNvSpPr>
          <p:nvPr>
            <p:ph type="dt" sz="half" idx="10"/>
          </p:nvPr>
        </p:nvSpPr>
        <p:spPr/>
        <p:txBody>
          <a:bodyPr/>
          <a:lstStyle/>
          <a:p>
            <a:fld id="{9A03D8AD-F344-4125-AAB5-43343DB772D0}" type="datetime1">
              <a:rPr lang="ru-RU" smtClean="0"/>
              <a:t>20.05.2018</a:t>
            </a:fld>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t>12</a:t>
            </a:fld>
            <a:endParaRPr lang="ru-RU"/>
          </a:p>
        </p:txBody>
      </p:sp>
      <p:pic>
        <p:nvPicPr>
          <p:cNvPr id="6" name="Рисунок 5"/>
          <p:cNvPicPr/>
          <p:nvPr/>
        </p:nvPicPr>
        <p:blipFill>
          <a:blip r:embed="rId3">
            <a:extLst>
              <a:ext uri="{28A0092B-C50C-407E-A947-70E740481C1C}">
                <a14:useLocalDpi xmlns:a14="http://schemas.microsoft.com/office/drawing/2010/main" val="0"/>
              </a:ext>
            </a:extLst>
          </a:blip>
          <a:stretch>
            <a:fillRect/>
          </a:stretch>
        </p:blipFill>
        <p:spPr>
          <a:xfrm>
            <a:off x="2066290" y="1700808"/>
            <a:ext cx="4449926" cy="3157140"/>
          </a:xfrm>
          <a:prstGeom prst="rect">
            <a:avLst/>
          </a:prstGeom>
        </p:spPr>
      </p:pic>
    </p:spTree>
    <p:extLst>
      <p:ext uri="{BB962C8B-B14F-4D97-AF65-F5344CB8AC3E}">
        <p14:creationId xmlns:p14="http://schemas.microsoft.com/office/powerpoint/2010/main" val="67624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Условие устойчивости</a:t>
            </a:r>
            <a:r>
              <a:rPr lang="ru-RU" dirty="0" smtClean="0"/>
              <a:t>.</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47500" lnSpcReduction="20000"/>
              </a:bodyPr>
              <a:lstStyle/>
              <a:p>
                <a:r>
                  <a:rPr lang="ru-RU" dirty="0"/>
                  <a:t>Устойчивость колебаний определяется затуханием Ландау, связанным с разбросом по некогерентным синхротронным частотам </a:t>
                </a:r>
                <a14:m>
                  <m:oMath xmlns:m="http://schemas.openxmlformats.org/officeDocument/2006/math">
                    <m:r>
                      <a:rPr lang="ru-RU" i="1">
                        <a:latin typeface="Cambria Math"/>
                      </a:rPr>
                      <m:t>𝛿</m:t>
                    </m:r>
                    <m:sSub>
                      <m:sSubPr>
                        <m:ctrlPr>
                          <a:rPr lang="ru-RU" i="1">
                            <a:latin typeface="Cambria Math"/>
                          </a:rPr>
                        </m:ctrlPr>
                      </m:sSubPr>
                      <m:e>
                        <m:r>
                          <a:rPr lang="ru-RU" i="1">
                            <a:latin typeface="Cambria Math"/>
                          </a:rPr>
                          <m:t>𝑄</m:t>
                        </m:r>
                      </m:e>
                      <m:sub>
                        <m:r>
                          <a:rPr lang="ru-RU" i="1">
                            <a:latin typeface="Cambria Math"/>
                          </a:rPr>
                          <m:t>𝑠</m:t>
                        </m:r>
                      </m:sub>
                    </m:sSub>
                  </m:oMath>
                </a14:m>
                <a:r>
                  <a:rPr lang="ru-RU" dirty="0"/>
                  <a:t>. .Мода будет устойчива, если выполняется условие [1]</a:t>
                </a:r>
              </a:p>
              <a:p>
                <a:pPr marL="0" indent="0" algn="ctr">
                  <a:buNone/>
                </a:pPr>
                <a14:m>
                  <m:oMath xmlns:m="http://schemas.openxmlformats.org/officeDocument/2006/math">
                    <m:f>
                      <m:fPr>
                        <m:ctrlPr>
                          <a:rPr lang="ru-RU" i="1">
                            <a:latin typeface="Cambria Math"/>
                          </a:rPr>
                        </m:ctrlPr>
                      </m:fPr>
                      <m:num>
                        <m:r>
                          <a:rPr lang="ru-RU" i="1">
                            <a:latin typeface="Cambria Math"/>
                          </a:rPr>
                          <m:t>1</m:t>
                        </m:r>
                      </m:num>
                      <m:den>
                        <m:sSub>
                          <m:sSubPr>
                            <m:ctrlPr>
                              <a:rPr lang="ru-RU" i="1">
                                <a:latin typeface="Cambria Math"/>
                              </a:rPr>
                            </m:ctrlPr>
                          </m:sSubPr>
                          <m:e>
                            <m:r>
                              <a:rPr lang="en-US" i="1">
                                <a:latin typeface="Cambria Math"/>
                              </a:rPr>
                              <m:t>𝜏</m:t>
                            </m:r>
                          </m:e>
                          <m:sub>
                            <m:r>
                              <a:rPr lang="en-US" i="1">
                                <a:latin typeface="Cambria Math"/>
                              </a:rPr>
                              <m:t>𝑚</m:t>
                            </m:r>
                          </m:sub>
                        </m:sSub>
                      </m:den>
                    </m:f>
                    <m:r>
                      <a:rPr lang="ru-RU" i="1">
                        <a:latin typeface="Cambria Math"/>
                      </a:rPr>
                      <m:t>≤</m:t>
                    </m:r>
                    <m:f>
                      <m:fPr>
                        <m:ctrlPr>
                          <a:rPr lang="ru-RU" i="1">
                            <a:latin typeface="Cambria Math"/>
                          </a:rPr>
                        </m:ctrlPr>
                      </m:fPr>
                      <m:num>
                        <m:r>
                          <a:rPr lang="ru-RU" i="1">
                            <a:latin typeface="Cambria Math"/>
                          </a:rPr>
                          <m:t>1</m:t>
                        </m:r>
                      </m:num>
                      <m:den>
                        <m:r>
                          <a:rPr lang="ru-RU" i="1">
                            <a:latin typeface="Cambria Math"/>
                          </a:rPr>
                          <m:t>4</m:t>
                        </m:r>
                      </m:den>
                    </m:f>
                    <m:f>
                      <m:fPr>
                        <m:ctrlPr>
                          <a:rPr lang="ru-RU" i="1">
                            <a:latin typeface="Cambria Math"/>
                          </a:rPr>
                        </m:ctrlPr>
                      </m:fPr>
                      <m:num>
                        <m:r>
                          <a:rPr lang="en-US" i="1">
                            <a:latin typeface="Cambria Math"/>
                          </a:rPr>
                          <m:t>𝛿</m:t>
                        </m:r>
                        <m:sSub>
                          <m:sSubPr>
                            <m:ctrlPr>
                              <a:rPr lang="ru-RU" i="1">
                                <a:latin typeface="Cambria Math"/>
                              </a:rPr>
                            </m:ctrlPr>
                          </m:sSubPr>
                          <m:e>
                            <m:r>
                              <a:rPr lang="en-US" i="1">
                                <a:latin typeface="Cambria Math"/>
                              </a:rPr>
                              <m:t>𝑄</m:t>
                            </m:r>
                          </m:e>
                          <m:sub>
                            <m:r>
                              <a:rPr lang="en-US" i="1">
                                <a:latin typeface="Cambria Math"/>
                              </a:rPr>
                              <m:t>𝑠</m:t>
                            </m:r>
                          </m:sub>
                        </m:sSub>
                      </m:num>
                      <m:den>
                        <m:sSub>
                          <m:sSubPr>
                            <m:ctrlPr>
                              <a:rPr lang="ru-RU" i="1">
                                <a:latin typeface="Cambria Math"/>
                              </a:rPr>
                            </m:ctrlPr>
                          </m:sSubPr>
                          <m:e>
                            <m:r>
                              <a:rPr lang="en-US" i="1">
                                <a:latin typeface="Cambria Math"/>
                              </a:rPr>
                              <m:t>𝑄</m:t>
                            </m:r>
                          </m:e>
                          <m:sub>
                            <m:r>
                              <a:rPr lang="en-US" i="1">
                                <a:latin typeface="Cambria Math"/>
                              </a:rPr>
                              <m:t>𝑠</m:t>
                            </m:r>
                          </m:sub>
                        </m:sSub>
                      </m:den>
                    </m:f>
                    <m:sSub>
                      <m:sSubPr>
                        <m:ctrlPr>
                          <a:rPr lang="ru-RU" i="1">
                            <a:latin typeface="Cambria Math"/>
                          </a:rPr>
                        </m:ctrlPr>
                      </m:sSubPr>
                      <m:e>
                        <m:r>
                          <a:rPr lang="en-US" i="1">
                            <a:latin typeface="Cambria Math"/>
                          </a:rPr>
                          <m:t>𝑄</m:t>
                        </m:r>
                      </m:e>
                      <m:sub>
                        <m:r>
                          <a:rPr lang="en-US" i="1">
                            <a:latin typeface="Cambria Math"/>
                          </a:rPr>
                          <m:t>𝑠</m:t>
                        </m:r>
                      </m:sub>
                    </m:sSub>
                    <m:r>
                      <m:rPr>
                        <m:sty m:val="p"/>
                      </m:rPr>
                      <a:rPr lang="ru-RU">
                        <a:latin typeface="Cambria Math"/>
                      </a:rPr>
                      <m:t>Ω</m:t>
                    </m:r>
                  </m:oMath>
                </a14:m>
                <a:r>
                  <a:rPr lang="ru-RU" dirty="0"/>
                  <a:t>		</a:t>
                </a:r>
              </a:p>
              <a:p>
                <a:pPr algn="just"/>
                <a:r>
                  <a:rPr lang="ru-RU" dirty="0" smtClean="0"/>
                  <a:t>Подставим в это выражение  </a:t>
                </a:r>
                <a14:m>
                  <m:oMath xmlns:m="http://schemas.openxmlformats.org/officeDocument/2006/math">
                    <m:f>
                      <m:fPr>
                        <m:ctrlPr>
                          <a:rPr lang="ru-RU" i="1">
                            <a:latin typeface="Cambria Math"/>
                          </a:rPr>
                        </m:ctrlPr>
                      </m:fPr>
                      <m:num>
                        <m:r>
                          <a:rPr lang="ru-RU" i="1">
                            <a:latin typeface="Cambria Math"/>
                          </a:rPr>
                          <m:t>1</m:t>
                        </m:r>
                      </m:num>
                      <m:den>
                        <m:sSub>
                          <m:sSubPr>
                            <m:ctrlPr>
                              <a:rPr lang="ru-RU" i="1">
                                <a:latin typeface="Cambria Math"/>
                              </a:rPr>
                            </m:ctrlPr>
                          </m:sSubPr>
                          <m:e>
                            <m:r>
                              <a:rPr lang="en-US" i="1">
                                <a:latin typeface="Cambria Math"/>
                              </a:rPr>
                              <m:t>𝜏</m:t>
                            </m:r>
                          </m:e>
                          <m:sub>
                            <m:r>
                              <a:rPr lang="en-US" i="1">
                                <a:latin typeface="Cambria Math"/>
                              </a:rPr>
                              <m:t>𝑚</m:t>
                            </m:r>
                          </m:sub>
                        </m:sSub>
                      </m:den>
                    </m:f>
                  </m:oMath>
                </a14:m>
                <a:r>
                  <a:rPr lang="ru-RU" dirty="0"/>
                  <a:t> в следующем виде </a:t>
                </a:r>
                <a14:m>
                  <m:oMath xmlns:m="http://schemas.openxmlformats.org/officeDocument/2006/math">
                    <m:f>
                      <m:fPr>
                        <m:ctrlPr>
                          <a:rPr lang="ru-RU" i="1">
                            <a:latin typeface="Cambria Math"/>
                          </a:rPr>
                        </m:ctrlPr>
                      </m:fPr>
                      <m:num>
                        <m:r>
                          <a:rPr lang="ru-RU" i="1">
                            <a:latin typeface="Cambria Math"/>
                          </a:rPr>
                          <m:t>1</m:t>
                        </m:r>
                      </m:num>
                      <m:den>
                        <m:sSub>
                          <m:sSubPr>
                            <m:ctrlPr>
                              <a:rPr lang="ru-RU" i="1">
                                <a:latin typeface="Cambria Math"/>
                              </a:rPr>
                            </m:ctrlPr>
                          </m:sSubPr>
                          <m:e>
                            <m:r>
                              <a:rPr lang="en-US" i="1">
                                <a:latin typeface="Cambria Math"/>
                              </a:rPr>
                              <m:t>𝜏</m:t>
                            </m:r>
                          </m:e>
                          <m:sub>
                            <m:r>
                              <a:rPr lang="en-US" i="1">
                                <a:latin typeface="Cambria Math"/>
                              </a:rPr>
                              <m:t>𝑚</m:t>
                            </m:r>
                          </m:sub>
                        </m:sSub>
                      </m:den>
                    </m:f>
                    <m:r>
                      <a:rPr lang="ru-RU" i="1">
                        <a:latin typeface="Cambria Math"/>
                      </a:rPr>
                      <m:t>=</m:t>
                    </m:r>
                    <m:r>
                      <a:rPr lang="en-US" i="1">
                        <a:latin typeface="Cambria Math"/>
                      </a:rPr>
                      <m:t>𝐴</m:t>
                    </m:r>
                    <m:sSub>
                      <m:sSubPr>
                        <m:ctrlPr>
                          <a:rPr lang="ru-RU" i="1">
                            <a:latin typeface="Cambria Math"/>
                          </a:rPr>
                        </m:ctrlPr>
                      </m:sSubPr>
                      <m:e>
                        <m:r>
                          <a:rPr lang="en-US" i="1">
                            <a:latin typeface="Cambria Math"/>
                          </a:rPr>
                          <m:t>𝑛</m:t>
                        </m:r>
                      </m:e>
                      <m:sub>
                        <m:r>
                          <a:rPr lang="en-US" i="1">
                            <a:latin typeface="Cambria Math"/>
                          </a:rPr>
                          <m:t>𝑏</m:t>
                        </m:r>
                      </m:sub>
                    </m:sSub>
                    <m:sSub>
                      <m:sSubPr>
                        <m:ctrlPr>
                          <a:rPr lang="ru-RU" i="1">
                            <a:latin typeface="Cambria Math"/>
                          </a:rPr>
                        </m:ctrlPr>
                      </m:sSubPr>
                      <m:e>
                        <m:r>
                          <a:rPr lang="en-US" i="1">
                            <a:latin typeface="Cambria Math"/>
                          </a:rPr>
                          <m:t>𝐹</m:t>
                        </m:r>
                      </m:e>
                      <m:sub>
                        <m:r>
                          <a:rPr lang="en-US" i="1">
                            <a:latin typeface="Cambria Math"/>
                          </a:rPr>
                          <m:t>𝑚</m:t>
                        </m:r>
                      </m:sub>
                    </m:sSub>
                    <m:d>
                      <m:dPr>
                        <m:ctrlPr>
                          <a:rPr lang="ru-RU" i="1">
                            <a:latin typeface="Cambria Math"/>
                          </a:rPr>
                        </m:ctrlPr>
                      </m:dPr>
                      <m:e>
                        <m:r>
                          <a:rPr lang="ru-RU" i="1">
                            <a:latin typeface="Cambria Math"/>
                          </a:rPr>
                          <m:t>∆</m:t>
                        </m:r>
                        <m:r>
                          <a:rPr lang="en-US" i="1">
                            <a:latin typeface="Cambria Math"/>
                          </a:rPr>
                          <m:t>𝜓</m:t>
                        </m:r>
                      </m:e>
                    </m:d>
                  </m:oMath>
                </a14:m>
                <a:r>
                  <a:rPr lang="ru-RU" dirty="0"/>
                  <a:t>, где </a:t>
                </a:r>
                <a14:m>
                  <m:oMath xmlns:m="http://schemas.openxmlformats.org/officeDocument/2006/math">
                    <m:r>
                      <a:rPr lang="en-US" i="1">
                        <a:latin typeface="Cambria Math"/>
                      </a:rPr>
                      <m:t>𝐴</m:t>
                    </m:r>
                    <m:r>
                      <a:rPr lang="ru-RU" i="1">
                        <a:latin typeface="Cambria Math"/>
                      </a:rPr>
                      <m:t>=</m:t>
                    </m:r>
                    <m:f>
                      <m:fPr>
                        <m:ctrlPr>
                          <a:rPr lang="ru-RU" i="1">
                            <a:latin typeface="Cambria Math"/>
                          </a:rPr>
                        </m:ctrlPr>
                      </m:fPr>
                      <m:num>
                        <m:sSub>
                          <m:sSubPr>
                            <m:ctrlPr>
                              <a:rPr lang="ru-RU" i="1">
                                <a:latin typeface="Cambria Math"/>
                              </a:rPr>
                            </m:ctrlPr>
                          </m:sSubPr>
                          <m:e>
                            <m:r>
                              <a:rPr lang="en-US" i="1">
                                <a:latin typeface="Cambria Math"/>
                              </a:rPr>
                              <m:t>𝑖𝑟</m:t>
                            </m:r>
                          </m:e>
                          <m:sub>
                            <m:r>
                              <a:rPr lang="en-US" i="1">
                                <a:latin typeface="Cambria Math"/>
                              </a:rPr>
                              <m:t>𝑖</m:t>
                            </m:r>
                          </m:sub>
                        </m:sSub>
                        <m:sSub>
                          <m:sSubPr>
                            <m:ctrlPr>
                              <a:rPr lang="ru-RU" i="1">
                                <a:latin typeface="Cambria Math"/>
                              </a:rPr>
                            </m:ctrlPr>
                          </m:sSubPr>
                          <m:e>
                            <m:r>
                              <a:rPr lang="en-US" i="1">
                                <a:latin typeface="Cambria Math"/>
                              </a:rPr>
                              <m:t>𝑁</m:t>
                            </m:r>
                          </m:e>
                          <m:sub>
                            <m:r>
                              <a:rPr lang="en-US" i="1">
                                <a:latin typeface="Cambria Math"/>
                              </a:rPr>
                              <m:t>𝑏</m:t>
                            </m:r>
                          </m:sub>
                        </m:sSub>
                        <m:d>
                          <m:dPr>
                            <m:begChr m:val="|"/>
                            <m:endChr m:val="|"/>
                            <m:ctrlPr>
                              <a:rPr lang="ru-RU" i="1">
                                <a:latin typeface="Cambria Math"/>
                              </a:rPr>
                            </m:ctrlPr>
                          </m:dPr>
                          <m:e>
                            <m:r>
                              <a:rPr lang="ru-RU" i="1">
                                <a:latin typeface="Cambria Math"/>
                              </a:rPr>
                              <m:t>𝜂</m:t>
                            </m:r>
                          </m:e>
                        </m:d>
                        <m:sSub>
                          <m:sSubPr>
                            <m:ctrlPr>
                              <a:rPr lang="ru-RU" i="1">
                                <a:latin typeface="Cambria Math"/>
                              </a:rPr>
                            </m:ctrlPr>
                          </m:sSubPr>
                          <m:e>
                            <m:r>
                              <a:rPr lang="en-US" i="1">
                                <a:latin typeface="Cambria Math"/>
                              </a:rPr>
                              <m:t>𝑅</m:t>
                            </m:r>
                          </m:e>
                          <m:sub>
                            <m:r>
                              <a:rPr lang="en-US" i="1">
                                <a:latin typeface="Cambria Math"/>
                              </a:rPr>
                              <m:t>𝑠</m:t>
                            </m:r>
                          </m:sub>
                        </m:sSub>
                      </m:num>
                      <m:den>
                        <m:sSup>
                          <m:sSupPr>
                            <m:ctrlPr>
                              <a:rPr lang="ru-RU" i="1">
                                <a:latin typeface="Cambria Math"/>
                              </a:rPr>
                            </m:ctrlPr>
                          </m:sSupPr>
                          <m:e>
                            <m:r>
                              <a:rPr lang="ru-RU" i="1">
                                <a:latin typeface="Cambria Math"/>
                              </a:rPr>
                              <m:t>4</m:t>
                            </m:r>
                            <m:r>
                              <a:rPr lang="ru-RU" i="1">
                                <a:latin typeface="Cambria Math"/>
                              </a:rPr>
                              <m:t>𝜋𝛽</m:t>
                            </m:r>
                          </m:e>
                          <m:sup>
                            <m:r>
                              <a:rPr lang="ru-RU" i="1">
                                <a:latin typeface="Cambria Math"/>
                              </a:rPr>
                              <m:t>2</m:t>
                            </m:r>
                          </m:sup>
                        </m:sSup>
                        <m:r>
                          <a:rPr lang="en-US" i="1">
                            <a:latin typeface="Cambria Math"/>
                          </a:rPr>
                          <m:t>𝛾</m:t>
                        </m:r>
                        <m:sSub>
                          <m:sSubPr>
                            <m:ctrlPr>
                              <a:rPr lang="ru-RU" i="1">
                                <a:latin typeface="Cambria Math"/>
                              </a:rPr>
                            </m:ctrlPr>
                          </m:sSubPr>
                          <m:e>
                            <m:r>
                              <a:rPr lang="en-US" i="1">
                                <a:latin typeface="Cambria Math"/>
                              </a:rPr>
                              <m:t>𝑇</m:t>
                            </m:r>
                          </m:e>
                          <m:sub>
                            <m:r>
                              <a:rPr lang="ru-RU" i="1">
                                <a:latin typeface="Cambria Math"/>
                              </a:rPr>
                              <m:t>0</m:t>
                            </m:r>
                          </m:sub>
                        </m:sSub>
                        <m:sSub>
                          <m:sSubPr>
                            <m:ctrlPr>
                              <a:rPr lang="ru-RU" i="1">
                                <a:latin typeface="Cambria Math"/>
                              </a:rPr>
                            </m:ctrlPr>
                          </m:sSubPr>
                          <m:e>
                            <m:r>
                              <a:rPr lang="en-US" i="1">
                                <a:latin typeface="Cambria Math"/>
                              </a:rPr>
                              <m:t>𝑄</m:t>
                            </m:r>
                          </m:e>
                          <m:sub>
                            <m:r>
                              <a:rPr lang="en-US" i="1">
                                <a:latin typeface="Cambria Math"/>
                              </a:rPr>
                              <m:t>𝑠</m:t>
                            </m:r>
                          </m:sub>
                        </m:sSub>
                        <m:acc>
                          <m:accPr>
                            <m:chr m:val="̂"/>
                            <m:ctrlPr>
                              <a:rPr lang="ru-RU" i="1">
                                <a:latin typeface="Cambria Math"/>
                              </a:rPr>
                            </m:ctrlPr>
                          </m:accPr>
                          <m:e>
                            <m:r>
                              <a:rPr lang="en-US" i="1">
                                <a:latin typeface="Cambria Math"/>
                              </a:rPr>
                              <m:t>𝜏</m:t>
                            </m:r>
                          </m:e>
                        </m:acc>
                      </m:den>
                    </m:f>
                    <m:r>
                      <a:rPr lang="en-US" i="1">
                        <a:latin typeface="Cambria Math"/>
                      </a:rPr>
                      <m:t>𝐷</m:t>
                    </m:r>
                    <m:r>
                      <a:rPr lang="ru-RU" i="1">
                        <a:latin typeface="Cambria Math"/>
                      </a:rPr>
                      <m:t>(</m:t>
                    </m:r>
                    <m:r>
                      <a:rPr lang="en-US" i="1">
                        <a:latin typeface="Cambria Math"/>
                      </a:rPr>
                      <m:t>𝛼</m:t>
                    </m:r>
                    <m:sSub>
                      <m:sSubPr>
                        <m:ctrlPr>
                          <a:rPr lang="ru-RU" i="1">
                            <a:latin typeface="Cambria Math"/>
                          </a:rPr>
                        </m:ctrlPr>
                      </m:sSubPr>
                      <m:e>
                        <m:r>
                          <a:rPr lang="en-US" i="1">
                            <a:latin typeface="Cambria Math"/>
                          </a:rPr>
                          <m:t>𝜏</m:t>
                        </m:r>
                      </m:e>
                      <m:sub>
                        <m:r>
                          <a:rPr lang="en-US" i="1">
                            <a:latin typeface="Cambria Math"/>
                          </a:rPr>
                          <m:t>𝑠𝑒𝑝</m:t>
                        </m:r>
                      </m:sub>
                    </m:sSub>
                    <m:r>
                      <a:rPr lang="ru-RU" i="1">
                        <a:latin typeface="Cambria Math"/>
                      </a:rPr>
                      <m:t>)</m:t>
                    </m:r>
                  </m:oMath>
                </a14:m>
                <a:r>
                  <a:rPr lang="ru-RU" dirty="0"/>
                  <a:t>. Выделяя члены, зависящие </a:t>
                </a:r>
                <a:r>
                  <a:rPr lang="ru-RU" dirty="0" smtClean="0"/>
                  <a:t>от </a:t>
                </a:r>
                <a:r>
                  <a:rPr lang="ru-RU" dirty="0"/>
                  <a:t>номера моды, получим:</a:t>
                </a:r>
              </a:p>
              <a:p>
                <a:pPr marL="0" indent="0" algn="ctr">
                  <a:buNone/>
                </a:pPr>
                <a14:m>
                  <m:oMath xmlns:m="http://schemas.openxmlformats.org/officeDocument/2006/math">
                    <m:f>
                      <m:fPr>
                        <m:ctrlPr>
                          <a:rPr lang="ru-RU" i="1">
                            <a:latin typeface="Cambria Math"/>
                          </a:rPr>
                        </m:ctrlPr>
                      </m:fPr>
                      <m:num>
                        <m:sSub>
                          <m:sSubPr>
                            <m:ctrlPr>
                              <a:rPr lang="ru-RU" i="1">
                                <a:latin typeface="Cambria Math"/>
                              </a:rPr>
                            </m:ctrlPr>
                          </m:sSubPr>
                          <m:e>
                            <m:r>
                              <a:rPr lang="en-US" i="1">
                                <a:latin typeface="Cambria Math"/>
                              </a:rPr>
                              <m:t>𝐹</m:t>
                            </m:r>
                          </m:e>
                          <m:sub>
                            <m:r>
                              <a:rPr lang="en-US" i="1">
                                <a:latin typeface="Cambria Math"/>
                              </a:rPr>
                              <m:t>𝑚</m:t>
                            </m:r>
                          </m:sub>
                        </m:sSub>
                        <m:d>
                          <m:dPr>
                            <m:ctrlPr>
                              <a:rPr lang="ru-RU" i="1">
                                <a:latin typeface="Cambria Math"/>
                              </a:rPr>
                            </m:ctrlPr>
                          </m:dPr>
                          <m:e>
                            <m:r>
                              <a:rPr lang="ru-RU" i="1">
                                <a:latin typeface="Cambria Math"/>
                              </a:rPr>
                              <m:t>∆</m:t>
                            </m:r>
                            <m:r>
                              <a:rPr lang="en-US" i="1">
                                <a:latin typeface="Cambria Math"/>
                              </a:rPr>
                              <m:t>𝜓</m:t>
                            </m:r>
                          </m:e>
                        </m:d>
                      </m:num>
                      <m:den>
                        <m:rad>
                          <m:radPr>
                            <m:degHide m:val="on"/>
                            <m:ctrlPr>
                              <a:rPr lang="ru-RU" i="1">
                                <a:latin typeface="Cambria Math"/>
                              </a:rPr>
                            </m:ctrlPr>
                          </m:radPr>
                          <m:deg/>
                          <m:e>
                            <m:r>
                              <a:rPr lang="en-US" i="1">
                                <a:latin typeface="Cambria Math"/>
                              </a:rPr>
                              <m:t>𝑚</m:t>
                            </m:r>
                          </m:e>
                        </m:rad>
                      </m:den>
                    </m:f>
                    <m:r>
                      <a:rPr lang="ru-RU" i="1">
                        <a:latin typeface="Cambria Math"/>
                      </a:rPr>
                      <m:t>≤</m:t>
                    </m:r>
                    <m:f>
                      <m:fPr>
                        <m:ctrlPr>
                          <a:rPr lang="ru-RU" i="1">
                            <a:latin typeface="Cambria Math"/>
                          </a:rPr>
                        </m:ctrlPr>
                      </m:fPr>
                      <m:num>
                        <m:r>
                          <a:rPr lang="ru-RU" i="1">
                            <a:latin typeface="Cambria Math"/>
                          </a:rPr>
                          <m:t>1</m:t>
                        </m:r>
                      </m:num>
                      <m:den>
                        <m:r>
                          <a:rPr lang="ru-RU" i="1">
                            <a:latin typeface="Cambria Math"/>
                          </a:rPr>
                          <m:t>4</m:t>
                        </m:r>
                      </m:den>
                    </m:f>
                    <m:f>
                      <m:fPr>
                        <m:ctrlPr>
                          <a:rPr lang="ru-RU" i="1">
                            <a:latin typeface="Cambria Math"/>
                          </a:rPr>
                        </m:ctrlPr>
                      </m:fPr>
                      <m:num>
                        <m:r>
                          <a:rPr lang="en-US" i="1">
                            <a:latin typeface="Cambria Math"/>
                          </a:rPr>
                          <m:t>𝛿</m:t>
                        </m:r>
                        <m:sSub>
                          <m:sSubPr>
                            <m:ctrlPr>
                              <a:rPr lang="ru-RU" i="1">
                                <a:latin typeface="Cambria Math"/>
                              </a:rPr>
                            </m:ctrlPr>
                          </m:sSubPr>
                          <m:e>
                            <m:r>
                              <a:rPr lang="en-US" i="1">
                                <a:latin typeface="Cambria Math"/>
                              </a:rPr>
                              <m:t>𝑄</m:t>
                            </m:r>
                          </m:e>
                          <m:sub>
                            <m:r>
                              <a:rPr lang="en-US" i="1">
                                <a:latin typeface="Cambria Math"/>
                              </a:rPr>
                              <m:t>𝑠</m:t>
                            </m:r>
                          </m:sub>
                        </m:sSub>
                      </m:num>
                      <m:den>
                        <m:sSub>
                          <m:sSubPr>
                            <m:ctrlPr>
                              <a:rPr lang="ru-RU" i="1">
                                <a:latin typeface="Cambria Math"/>
                              </a:rPr>
                            </m:ctrlPr>
                          </m:sSubPr>
                          <m:e>
                            <m:r>
                              <a:rPr lang="en-US" i="1">
                                <a:latin typeface="Cambria Math"/>
                              </a:rPr>
                              <m:t>𝑄</m:t>
                            </m:r>
                          </m:e>
                          <m:sub>
                            <m:r>
                              <a:rPr lang="en-US" i="1">
                                <a:latin typeface="Cambria Math"/>
                              </a:rPr>
                              <m:t>𝑠</m:t>
                            </m:r>
                          </m:sub>
                        </m:sSub>
                      </m:den>
                    </m:f>
                    <m:sSub>
                      <m:sSubPr>
                        <m:ctrlPr>
                          <a:rPr lang="ru-RU" i="1">
                            <a:latin typeface="Cambria Math"/>
                          </a:rPr>
                        </m:ctrlPr>
                      </m:sSubPr>
                      <m:e>
                        <m:r>
                          <a:rPr lang="en-US" i="1">
                            <a:latin typeface="Cambria Math"/>
                          </a:rPr>
                          <m:t>𝑄</m:t>
                        </m:r>
                      </m:e>
                      <m:sub>
                        <m:r>
                          <a:rPr lang="en-US" i="1">
                            <a:latin typeface="Cambria Math"/>
                          </a:rPr>
                          <m:t>𝑠</m:t>
                        </m:r>
                      </m:sub>
                    </m:sSub>
                    <m:r>
                      <m:rPr>
                        <m:sty m:val="p"/>
                      </m:rPr>
                      <a:rPr lang="ru-RU">
                        <a:latin typeface="Cambria Math"/>
                      </a:rPr>
                      <m:t>Ω</m:t>
                    </m:r>
                    <m:r>
                      <a:rPr lang="ru-RU" i="1">
                        <a:latin typeface="Cambria Math"/>
                      </a:rPr>
                      <m:t>∗</m:t>
                    </m:r>
                    <m:f>
                      <m:fPr>
                        <m:ctrlPr>
                          <a:rPr lang="ru-RU" i="1">
                            <a:latin typeface="Cambria Math"/>
                          </a:rPr>
                        </m:ctrlPr>
                      </m:fPr>
                      <m:num>
                        <m:r>
                          <a:rPr lang="ru-RU" i="1">
                            <a:latin typeface="Cambria Math"/>
                          </a:rPr>
                          <m:t>1</m:t>
                        </m:r>
                      </m:num>
                      <m:den>
                        <m:r>
                          <a:rPr lang="en-US" i="1">
                            <a:latin typeface="Cambria Math"/>
                          </a:rPr>
                          <m:t>𝐴</m:t>
                        </m:r>
                        <m:sSub>
                          <m:sSubPr>
                            <m:ctrlPr>
                              <a:rPr lang="ru-RU" i="1">
                                <a:latin typeface="Cambria Math"/>
                              </a:rPr>
                            </m:ctrlPr>
                          </m:sSubPr>
                          <m:e>
                            <m:r>
                              <a:rPr lang="en-US" i="1">
                                <a:latin typeface="Cambria Math"/>
                              </a:rPr>
                              <m:t>𝑛</m:t>
                            </m:r>
                          </m:e>
                          <m:sub>
                            <m:r>
                              <a:rPr lang="en-US" i="1">
                                <a:latin typeface="Cambria Math"/>
                              </a:rPr>
                              <m:t>𝑏</m:t>
                            </m:r>
                          </m:sub>
                        </m:sSub>
                      </m:den>
                    </m:f>
                  </m:oMath>
                </a14:m>
                <a:r>
                  <a:rPr lang="ru-RU" dirty="0"/>
                  <a:t>	</a:t>
                </a:r>
              </a:p>
              <a:p>
                <a:pPr algn="just"/>
                <a:r>
                  <a:rPr lang="ru-RU" dirty="0"/>
                  <a:t>Таким образом, наиболее опасной является мода, для которой функция </a:t>
                </a:r>
                <a14:m>
                  <m:oMath xmlns:m="http://schemas.openxmlformats.org/officeDocument/2006/math">
                    <m:f>
                      <m:fPr>
                        <m:ctrlPr>
                          <a:rPr lang="ru-RU" i="1">
                            <a:latin typeface="Cambria Math"/>
                          </a:rPr>
                        </m:ctrlPr>
                      </m:fPr>
                      <m:num>
                        <m:sSub>
                          <m:sSubPr>
                            <m:ctrlPr>
                              <a:rPr lang="ru-RU" i="1">
                                <a:latin typeface="Cambria Math"/>
                              </a:rPr>
                            </m:ctrlPr>
                          </m:sSubPr>
                          <m:e>
                            <m:r>
                              <a:rPr lang="en-US" i="1">
                                <a:latin typeface="Cambria Math"/>
                              </a:rPr>
                              <m:t>𝐹</m:t>
                            </m:r>
                          </m:e>
                          <m:sub>
                            <m:r>
                              <a:rPr lang="en-US" i="1">
                                <a:latin typeface="Cambria Math"/>
                              </a:rPr>
                              <m:t>𝑚</m:t>
                            </m:r>
                          </m:sub>
                        </m:sSub>
                        <m:d>
                          <m:dPr>
                            <m:ctrlPr>
                              <a:rPr lang="ru-RU" i="1">
                                <a:latin typeface="Cambria Math"/>
                              </a:rPr>
                            </m:ctrlPr>
                          </m:dPr>
                          <m:e>
                            <m:r>
                              <a:rPr lang="ru-RU" i="1">
                                <a:latin typeface="Cambria Math"/>
                              </a:rPr>
                              <m:t>∆</m:t>
                            </m:r>
                            <m:r>
                              <a:rPr lang="en-US" i="1">
                                <a:latin typeface="Cambria Math"/>
                              </a:rPr>
                              <m:t>𝜓</m:t>
                            </m:r>
                          </m:e>
                        </m:d>
                      </m:num>
                      <m:den>
                        <m:rad>
                          <m:radPr>
                            <m:degHide m:val="on"/>
                            <m:ctrlPr>
                              <a:rPr lang="ru-RU" i="1">
                                <a:latin typeface="Cambria Math"/>
                              </a:rPr>
                            </m:ctrlPr>
                          </m:radPr>
                          <m:deg/>
                          <m:e>
                            <m:r>
                              <a:rPr lang="en-US" i="1">
                                <a:latin typeface="Cambria Math"/>
                              </a:rPr>
                              <m:t>𝑚</m:t>
                            </m:r>
                          </m:e>
                        </m:rad>
                      </m:den>
                    </m:f>
                  </m:oMath>
                </a14:m>
                <a:r>
                  <a:rPr lang="ru-RU" dirty="0"/>
                  <a:t> максимальна. </a:t>
                </a:r>
                <a:endParaRPr lang="ru-RU" dirty="0" smtClean="0"/>
              </a:p>
              <a:p>
                <a:pPr algn="just"/>
                <a:r>
                  <a:rPr lang="ru-RU" dirty="0" smtClean="0"/>
                  <a:t>Результаты </a:t>
                </a:r>
                <a:r>
                  <a:rPr lang="ru-RU" dirty="0"/>
                  <a:t>расчета по этой теории для наиболее опасных мод резонатора высокого порядка приведены в Табл. 1. В первой строке приведен номер моды (первое число – номер ВЧ системы, второе -  номер моды в порядке возрастания частоты), в четвертой графе таблицы приведен номер наиболее опасной моды. Случай </a:t>
                </a:r>
                <a14:m>
                  <m:oMath xmlns:m="http://schemas.openxmlformats.org/officeDocument/2006/math">
                    <m:sSub>
                      <m:sSubPr>
                        <m:ctrlPr>
                          <a:rPr lang="ru-RU" i="1">
                            <a:latin typeface="Cambria Math"/>
                          </a:rPr>
                        </m:ctrlPr>
                      </m:sSubPr>
                      <m:e>
                        <m:r>
                          <a:rPr lang="en-US" i="1">
                            <a:latin typeface="Cambria Math"/>
                          </a:rPr>
                          <m:t>𝑛</m:t>
                        </m:r>
                      </m:e>
                      <m:sub>
                        <m:r>
                          <a:rPr lang="en-US" i="1">
                            <a:latin typeface="Cambria Math"/>
                          </a:rPr>
                          <m:t>𝑏</m:t>
                        </m:r>
                      </m:sub>
                    </m:sSub>
                    <m:r>
                      <a:rPr lang="ru-RU" i="1">
                        <a:latin typeface="Cambria Math"/>
                      </a:rPr>
                      <m:t>=1</m:t>
                    </m:r>
                  </m:oMath>
                </a14:m>
                <a:r>
                  <a:rPr lang="ru-RU" dirty="0"/>
                  <a:t> описывает односгустковые колебания (5 строка), </a:t>
                </a:r>
                <a14:m>
                  <m:oMath xmlns:m="http://schemas.openxmlformats.org/officeDocument/2006/math">
                    <m:sSub>
                      <m:sSubPr>
                        <m:ctrlPr>
                          <a:rPr lang="ru-RU" i="1">
                            <a:latin typeface="Cambria Math"/>
                          </a:rPr>
                        </m:ctrlPr>
                      </m:sSubPr>
                      <m:e>
                        <m:r>
                          <a:rPr lang="en-US" i="1">
                            <a:latin typeface="Cambria Math"/>
                          </a:rPr>
                          <m:t>𝑛</m:t>
                        </m:r>
                      </m:e>
                      <m:sub>
                        <m:r>
                          <a:rPr lang="en-US" i="1">
                            <a:latin typeface="Cambria Math"/>
                          </a:rPr>
                          <m:t>𝑏</m:t>
                        </m:r>
                      </m:sub>
                    </m:sSub>
                    <m:r>
                      <a:rPr lang="ru-RU" i="1">
                        <a:latin typeface="Cambria Math"/>
                      </a:rPr>
                      <m:t>=22</m:t>
                    </m:r>
                  </m:oMath>
                </a14:m>
                <a:r>
                  <a:rPr lang="ru-RU" dirty="0"/>
                  <a:t> – связанные многосгустковые колебания (6 строка). В 7 графе приведена скорость демпфирования данной моды из-за затухания Ландау для наиболее опасной кинетической энергии ионов. </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48" t="-1078" r="-296"/>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C8795CF6-B45F-4B97-873B-25A8F37021EB}"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13</a:t>
            </a:fld>
            <a:endParaRPr lang="ru-RU"/>
          </a:p>
        </p:txBody>
      </p:sp>
    </p:spTree>
    <p:extLst>
      <p:ext uri="{BB962C8B-B14F-4D97-AF65-F5344CB8AC3E}">
        <p14:creationId xmlns:p14="http://schemas.microsoft.com/office/powerpoint/2010/main" val="317661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r>
              <a:rPr lang="ru-RU" sz="2800" dirty="0"/>
              <a:t>Табл. 2. Параметры мод высокого порядка.</a:t>
            </a:r>
            <a:br>
              <a:rPr lang="ru-RU" sz="2800" dirty="0"/>
            </a:br>
            <a:endParaRPr lang="ru-RU" sz="2700" dirty="0"/>
          </a:p>
        </p:txBody>
      </p:sp>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nvGraphicFramePr>
            <p:xfrm>
              <a:off x="1552257" y="2165000"/>
              <a:ext cx="6039485" cy="3396362"/>
            </p:xfrm>
            <a:graphic>
              <a:graphicData uri="http://schemas.openxmlformats.org/drawingml/2006/table">
                <a:tbl>
                  <a:tblPr firstRow="1" firstCol="1" bandRow="1">
                    <a:tableStyleId>{5C22544A-7EE6-4342-B048-85BDC9FD1C3A}</a:tableStyleId>
                  </a:tblPr>
                  <a:tblGrid>
                    <a:gridCol w="721360"/>
                    <a:gridCol w="759460"/>
                    <a:gridCol w="759460"/>
                    <a:gridCol w="759460"/>
                    <a:gridCol w="759460"/>
                    <a:gridCol w="760095"/>
                    <a:gridCol w="760095"/>
                    <a:gridCol w="760095"/>
                  </a:tblGrid>
                  <a:tr h="0">
                    <a:tc>
                      <a:txBody>
                        <a:bodyPr/>
                        <a:lstStyle/>
                        <a:p>
                          <a:pPr marL="179705" algn="just">
                            <a:lnSpc>
                              <a:spcPct val="150000"/>
                            </a:lnSpc>
                            <a:spcAft>
                              <a:spcPts val="600"/>
                            </a:spcAft>
                          </a:pPr>
                          <a:r>
                            <a:rPr lang="ru-RU" sz="1200">
                              <a:effectLst/>
                            </a:rPr>
                            <a:t> </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1,2</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1,3</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2,1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3,1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3,2</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3,4</a:t>
                          </a:r>
                          <a:endParaRPr lang="ru-RU" sz="1200">
                            <a:effectLst/>
                            <a:latin typeface="Times New Roman"/>
                            <a:ea typeface="Times New Roman"/>
                            <a:cs typeface="Times New Roman"/>
                          </a:endParaRPr>
                        </a:p>
                      </a:txBody>
                      <a:tcPr marL="68580" marR="68580" marT="0" marB="0"/>
                    </a:tc>
                  </a:tr>
                  <a:tr h="0">
                    <a:tc>
                      <a:txBody>
                        <a:bodyPr/>
                        <a:lstStyle/>
                        <a:p>
                          <a:pPr marL="179705" algn="just">
                            <a:lnSpc>
                              <a:spcPct val="150000"/>
                            </a:lnSpc>
                            <a:spcAft>
                              <a:spcPts val="600"/>
                            </a:spcAft>
                          </a:pPr>
                          <a:r>
                            <a:rPr lang="en-US" sz="1200">
                              <a:effectLst/>
                            </a:rPr>
                            <a:t>f, MHz</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118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273</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466</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450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30.5</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546.2</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642.5</a:t>
                          </a:r>
                          <a:endParaRPr lang="ru-RU" sz="1200">
                            <a:effectLst/>
                            <a:latin typeface="Times New Roman"/>
                            <a:ea typeface="Times New Roman"/>
                            <a:cs typeface="Times New Roman"/>
                          </a:endParaRPr>
                        </a:p>
                      </a:txBody>
                      <a:tcPr marL="68580" marR="68580" marT="0" marB="0"/>
                    </a:tc>
                  </a:tr>
                  <a:tr h="0">
                    <a:tc>
                      <a:txBody>
                        <a:bodyPr/>
                        <a:lstStyle/>
                        <a:p>
                          <a:pPr marL="179705" algn="just">
                            <a:lnSpc>
                              <a:spcPct val="150000"/>
                            </a:lnSpc>
                            <a:spcAft>
                              <a:spcPts val="600"/>
                            </a:spcAft>
                          </a:pPr>
                          <a14:m>
                            <m:oMath xmlns:m="http://schemas.openxmlformats.org/officeDocument/2006/math">
                              <m:sSub>
                                <m:sSubPr>
                                  <m:ctrlPr>
                                    <a:rPr lang="ru-RU" sz="1200" i="1">
                                      <a:effectLst/>
                                      <a:latin typeface="Cambria Math"/>
                                    </a:rPr>
                                  </m:ctrlPr>
                                </m:sSubPr>
                                <m:e>
                                  <m:r>
                                    <a:rPr lang="en-US" sz="1200">
                                      <a:effectLst/>
                                      <a:latin typeface="Cambria Math"/>
                                    </a:rPr>
                                    <m:t>𝑍</m:t>
                                  </m:r>
                                </m:e>
                                <m:sub>
                                  <m:r>
                                    <a:rPr lang="en-US" sz="1200">
                                      <a:effectLst/>
                                      <a:latin typeface="Cambria Math"/>
                                    </a:rPr>
                                    <m:t>∥</m:t>
                                  </m:r>
                                </m:sub>
                              </m:sSub>
                            </m:oMath>
                          </a14:m>
                          <a:r>
                            <a:rPr lang="en-US" sz="1200">
                              <a:effectLst/>
                            </a:rPr>
                            <a:t>, </a:t>
                          </a:r>
                          <a:r>
                            <a:rPr lang="ru-RU" sz="1200">
                              <a:effectLst/>
                            </a:rPr>
                            <a:t>Ом</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480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880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149</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11340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3224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2206</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2320</a:t>
                          </a:r>
                          <a:endParaRPr lang="ru-RU" sz="1200">
                            <a:effectLst/>
                            <a:latin typeface="Times New Roman"/>
                            <a:ea typeface="Times New Roman"/>
                            <a:cs typeface="Times New Roman"/>
                          </a:endParaRPr>
                        </a:p>
                      </a:txBody>
                      <a:tcPr marL="68580" marR="68580" marT="0" marB="0"/>
                    </a:tc>
                  </a:tr>
                  <a:tr h="0">
                    <a:tc>
                      <a:txBody>
                        <a:bodyPr/>
                        <a:lstStyle/>
                        <a:p>
                          <a:pPr marL="179705"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ru-RU" sz="1200" i="1">
                                        <a:effectLst/>
                                        <a:latin typeface="Cambria Math"/>
                                      </a:rPr>
                                    </m:ctrlPr>
                                  </m:sSubPr>
                                  <m:e>
                                    <m:r>
                                      <a:rPr lang="en-US" sz="1200">
                                        <a:effectLst/>
                                        <a:latin typeface="Cambria Math"/>
                                      </a:rPr>
                                      <m:t>𝑚</m:t>
                                    </m:r>
                                  </m:e>
                                  <m:sub>
                                    <m:r>
                                      <a:rPr lang="en-US" sz="1200">
                                        <a:effectLst/>
                                        <a:latin typeface="Cambria Math"/>
                                      </a:rPr>
                                      <m:t>𝑑𝑎𝑛𝑔</m:t>
                                    </m:r>
                                  </m:sub>
                                </m:sSub>
                              </m:oMath>
                            </m:oMathPara>
                          </a14:m>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2</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5</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a:t>
                          </a:r>
                          <a:endParaRPr lang="ru-RU" sz="1200">
                            <a:effectLst/>
                            <a:latin typeface="Times New Roman"/>
                            <a:ea typeface="Times New Roman"/>
                            <a:cs typeface="Times New Roman"/>
                          </a:endParaRPr>
                        </a:p>
                      </a:txBody>
                      <a:tcPr marL="68580" marR="68580" marT="0" marB="0"/>
                    </a:tc>
                  </a:tr>
                  <a:tr h="0">
                    <a:tc>
                      <a:txBody>
                        <a:bodyPr/>
                        <a:lstStyle/>
                        <a:p>
                          <a:pPr marL="179705" algn="just">
                            <a:lnSpc>
                              <a:spcPct val="150000"/>
                            </a:lnSpc>
                            <a:spcAft>
                              <a:spcPts val="600"/>
                            </a:spcAft>
                          </a:pPr>
                          <a14:m>
                            <m:oMath xmlns:m="http://schemas.openxmlformats.org/officeDocument/2006/math">
                              <m:sSub>
                                <m:sSubPr>
                                  <m:ctrlPr>
                                    <a:rPr lang="ru-RU" sz="1200" i="1">
                                      <a:effectLst/>
                                      <a:latin typeface="Cambria Math"/>
                                    </a:rPr>
                                  </m:ctrlPr>
                                </m:sSubPr>
                                <m:e>
                                  <m:r>
                                    <a:rPr lang="en-US" sz="1200">
                                      <a:effectLst/>
                                      <a:latin typeface="Cambria Math"/>
                                    </a:rPr>
                                    <m:t>𝜆</m:t>
                                  </m:r>
                                </m:e>
                                <m:sub>
                                  <m:r>
                                    <a:rPr lang="en-US" sz="1200">
                                      <a:effectLst/>
                                      <a:latin typeface="Cambria Math"/>
                                    </a:rPr>
                                    <m:t>1</m:t>
                                  </m:r>
                                </m:sub>
                              </m:sSub>
                            </m:oMath>
                          </a14:m>
                          <a:r>
                            <a:rPr lang="en-US" sz="1200">
                              <a:effectLst/>
                            </a:rPr>
                            <a:t> (</a:t>
                          </a:r>
                          <a:r>
                            <a:rPr lang="ru-RU" sz="1200">
                              <a:effectLst/>
                            </a:rPr>
                            <a:t>с</a:t>
                          </a:r>
                          <a:r>
                            <a:rPr lang="ru-RU" sz="1200" baseline="30000">
                              <a:effectLst/>
                            </a:rPr>
                            <a:t>-1</a:t>
                          </a:r>
                          <a:r>
                            <a:rPr lang="ru-RU" sz="1200">
                              <a:effectLst/>
                            </a:rPr>
                            <a:t>)</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0.8</a:t>
                          </a:r>
                          <a:r>
                            <a:rPr lang="en-US" sz="1200">
                              <a:effectLst/>
                            </a:rPr>
                            <a:t>60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0.451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0.0688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5.518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6.697</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1.311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0.803</a:t>
                          </a:r>
                          <a:endParaRPr lang="ru-RU" sz="1200">
                            <a:effectLst/>
                            <a:latin typeface="Times New Roman"/>
                            <a:ea typeface="Times New Roman"/>
                            <a:cs typeface="Times New Roman"/>
                          </a:endParaRPr>
                        </a:p>
                      </a:txBody>
                      <a:tcPr marL="68580" marR="68580" marT="0" marB="0"/>
                    </a:tc>
                  </a:tr>
                  <a:tr h="0">
                    <a:tc>
                      <a:txBody>
                        <a:bodyPr/>
                        <a:lstStyle/>
                        <a:p>
                          <a:pPr marL="179705" algn="just">
                            <a:lnSpc>
                              <a:spcPct val="150000"/>
                            </a:lnSpc>
                            <a:spcAft>
                              <a:spcPts val="600"/>
                            </a:spcAft>
                          </a:pPr>
                          <a14:m>
                            <m:oMath xmlns:m="http://schemas.openxmlformats.org/officeDocument/2006/math">
                              <m:sSub>
                                <m:sSubPr>
                                  <m:ctrlPr>
                                    <a:rPr lang="ru-RU" sz="1200" i="1">
                                      <a:effectLst/>
                                      <a:latin typeface="Cambria Math"/>
                                    </a:rPr>
                                  </m:ctrlPr>
                                </m:sSubPr>
                                <m:e>
                                  <m:r>
                                    <a:rPr lang="en-US" sz="1200">
                                      <a:effectLst/>
                                      <a:latin typeface="Cambria Math"/>
                                    </a:rPr>
                                    <m:t>𝜆</m:t>
                                  </m:r>
                                </m:e>
                                <m:sub>
                                  <m:r>
                                    <a:rPr lang="en-US" sz="1200">
                                      <a:effectLst/>
                                      <a:latin typeface="Cambria Math"/>
                                    </a:rPr>
                                    <m:t>𝑚𝑏</m:t>
                                  </m:r>
                                </m:sub>
                              </m:sSub>
                            </m:oMath>
                          </a14:m>
                          <a:r>
                            <a:rPr lang="en-US" sz="1200">
                              <a:effectLst/>
                            </a:rPr>
                            <a:t> (</a:t>
                          </a:r>
                          <a:r>
                            <a:rPr lang="ru-RU" sz="1200">
                              <a:effectLst/>
                            </a:rPr>
                            <a:t>с</a:t>
                          </a:r>
                          <a:r>
                            <a:rPr lang="ru-RU" sz="1200" baseline="30000">
                              <a:effectLst/>
                            </a:rPr>
                            <a:t>-1</a:t>
                          </a:r>
                          <a:r>
                            <a:rPr lang="ru-RU" sz="1200">
                              <a:effectLst/>
                            </a:rPr>
                            <a:t>)</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18.9</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9.926</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1.513</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121.4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147.3</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28.85</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17.7</a:t>
                          </a:r>
                          <a:endParaRPr lang="ru-RU" sz="1200">
                            <a:effectLst/>
                            <a:latin typeface="Times New Roman"/>
                            <a:ea typeface="Times New Roman"/>
                            <a:cs typeface="Times New Roman"/>
                          </a:endParaRPr>
                        </a:p>
                      </a:txBody>
                      <a:tcPr marL="68580" marR="68580" marT="0" marB="0"/>
                    </a:tc>
                  </a:tr>
                  <a:tr h="0">
                    <a:tc>
                      <a:txBody>
                        <a:bodyPr/>
                        <a:lstStyle/>
                        <a:p>
                          <a:pPr marL="179705" algn="just">
                            <a:lnSpc>
                              <a:spcPct val="150000"/>
                            </a:lnSpc>
                            <a:spcAft>
                              <a:spcPts val="600"/>
                            </a:spcAft>
                          </a:pPr>
                          <a14:m>
                            <m:oMath xmlns:m="http://schemas.openxmlformats.org/officeDocument/2006/math">
                              <m:sSub>
                                <m:sSubPr>
                                  <m:ctrlPr>
                                    <a:rPr lang="ru-RU" sz="1200" i="1">
                                      <a:effectLst/>
                                      <a:latin typeface="Cambria Math"/>
                                    </a:rPr>
                                  </m:ctrlPr>
                                </m:sSubPr>
                                <m:e>
                                  <m:r>
                                    <a:rPr lang="en-US" sz="1200">
                                      <a:effectLst/>
                                      <a:latin typeface="Cambria Math"/>
                                    </a:rPr>
                                    <m:t>𝜆</m:t>
                                  </m:r>
                                </m:e>
                                <m:sub>
                                  <m:r>
                                    <a:rPr lang="en-US" sz="1200">
                                      <a:effectLst/>
                                      <a:latin typeface="Cambria Math"/>
                                    </a:rPr>
                                    <m:t>𝑑</m:t>
                                  </m:r>
                                </m:sub>
                              </m:sSub>
                            </m:oMath>
                          </a14:m>
                          <a:r>
                            <a:rPr lang="en-US" sz="1200">
                              <a:effectLst/>
                            </a:rPr>
                            <a:t> (</a:t>
                          </a:r>
                          <a:r>
                            <a:rPr lang="ru-RU" sz="1200">
                              <a:effectLst/>
                            </a:rPr>
                            <a:t>с</a:t>
                          </a:r>
                          <a:r>
                            <a:rPr lang="ru-RU" sz="1200" baseline="30000">
                              <a:effectLst/>
                            </a:rPr>
                            <a:t>-1</a:t>
                          </a:r>
                          <a:r>
                            <a:rPr lang="ru-RU" sz="1200">
                              <a:effectLst/>
                            </a:rPr>
                            <a:t>)</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324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459</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648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648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324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726</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dirty="0">
                              <a:effectLst/>
                            </a:rPr>
                            <a:t>795</a:t>
                          </a:r>
                          <a:endParaRPr lang="ru-RU" sz="1200" dirty="0">
                            <a:effectLst/>
                            <a:latin typeface="Times New Roman"/>
                            <a:ea typeface="Times New Roman"/>
                            <a:cs typeface="Times New Roman"/>
                          </a:endParaRPr>
                        </a:p>
                      </a:txBody>
                      <a:tcPr marL="68580" marR="68580" marT="0" marB="0"/>
                    </a:tc>
                  </a:tr>
                </a:tbl>
              </a:graphicData>
            </a:graphic>
          </p:graphicFrame>
        </mc:Choice>
        <mc:Fallback xmlns="">
          <p:graphicFrame>
            <p:nvGraphicFramePr>
              <p:cNvPr id="3" name="Таблица 2"/>
              <p:cNvGraphicFramePr>
                <a:graphicFrameLocks noGrp="1"/>
              </p:cNvGraphicFramePr>
              <p:nvPr/>
            </p:nvGraphicFramePr>
            <p:xfrm>
              <a:off x="1552257" y="2165000"/>
              <a:ext cx="6039485" cy="3224406"/>
            </p:xfrm>
            <a:graphic>
              <a:graphicData uri="http://schemas.openxmlformats.org/drawingml/2006/table">
                <a:tbl>
                  <a:tblPr firstRow="1" firstCol="1" bandRow="1">
                    <a:tableStyleId>{5C22544A-7EE6-4342-B048-85BDC9FD1C3A}</a:tableStyleId>
                  </a:tblPr>
                  <a:tblGrid>
                    <a:gridCol w="721360"/>
                    <a:gridCol w="759460"/>
                    <a:gridCol w="759460"/>
                    <a:gridCol w="759460"/>
                    <a:gridCol w="759460"/>
                    <a:gridCol w="760095"/>
                    <a:gridCol w="760095"/>
                    <a:gridCol w="760095"/>
                  </a:tblGrid>
                  <a:tr h="245047">
                    <a:tc>
                      <a:txBody>
                        <a:bodyPr/>
                        <a:lstStyle/>
                        <a:p>
                          <a:pPr marL="179705" algn="just">
                            <a:lnSpc>
                              <a:spcPct val="150000"/>
                            </a:lnSpc>
                            <a:spcAft>
                              <a:spcPts val="600"/>
                            </a:spcAft>
                          </a:pPr>
                          <a:r>
                            <a:rPr lang="ru-RU" sz="1200">
                              <a:effectLst/>
                            </a:rPr>
                            <a:t> </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1,2</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1,3</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2,1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3,1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3,2</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3,4</a:t>
                          </a:r>
                          <a:endParaRPr lang="ru-RU" sz="1200">
                            <a:effectLst/>
                            <a:latin typeface="Times New Roman"/>
                            <a:ea typeface="Times New Roman"/>
                            <a:cs typeface="Times New Roman"/>
                          </a:endParaRPr>
                        </a:p>
                      </a:txBody>
                      <a:tcPr marL="68580" marR="68580" marT="0" marB="0"/>
                    </a:tc>
                  </a:tr>
                  <a:tr h="519367">
                    <a:tc>
                      <a:txBody>
                        <a:bodyPr/>
                        <a:lstStyle/>
                        <a:p>
                          <a:pPr marL="179705" algn="just">
                            <a:lnSpc>
                              <a:spcPct val="150000"/>
                            </a:lnSpc>
                            <a:spcAft>
                              <a:spcPts val="600"/>
                            </a:spcAft>
                          </a:pPr>
                          <a:r>
                            <a:rPr lang="en-US" sz="1200">
                              <a:effectLst/>
                            </a:rPr>
                            <a:t>f, MHz</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118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273</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466</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450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30.5</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546.2</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642.5</a:t>
                          </a:r>
                          <a:endParaRPr lang="ru-RU" sz="1200">
                            <a:effectLst/>
                            <a:latin typeface="Times New Roman"/>
                            <a:ea typeface="Times New Roman"/>
                            <a:cs typeface="Times New Roman"/>
                          </a:endParaRPr>
                        </a:p>
                      </a:txBody>
                      <a:tcPr marL="68580" marR="68580" marT="0" marB="0"/>
                    </a:tc>
                  </a:tr>
                  <a:tr h="525272">
                    <a:tc>
                      <a:txBody>
                        <a:bodyPr/>
                        <a:lstStyle/>
                        <a:p>
                          <a:endParaRPr lang="ru-RU"/>
                        </a:p>
                      </a:txBody>
                      <a:tcPr marL="68580" marR="68580" marT="0" marB="0">
                        <a:blipFill rotWithShape="1">
                          <a:blip r:embed="rId2"/>
                          <a:stretch>
                            <a:fillRect l="-847" t="-143678" r="-739831" b="-382759"/>
                          </a:stretch>
                        </a:blipFill>
                      </a:tcPr>
                    </a:tc>
                    <a:tc>
                      <a:txBody>
                        <a:bodyPr/>
                        <a:lstStyle/>
                        <a:p>
                          <a:pPr marL="179705" algn="just">
                            <a:lnSpc>
                              <a:spcPct val="150000"/>
                            </a:lnSpc>
                            <a:spcAft>
                              <a:spcPts val="600"/>
                            </a:spcAft>
                          </a:pPr>
                          <a:r>
                            <a:rPr lang="ru-RU" sz="1200">
                              <a:effectLst/>
                            </a:rPr>
                            <a:t>480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880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149</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11340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3224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2206</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2320</a:t>
                          </a:r>
                          <a:endParaRPr lang="ru-RU" sz="1200">
                            <a:effectLst/>
                            <a:latin typeface="Times New Roman"/>
                            <a:ea typeface="Times New Roman"/>
                            <a:cs typeface="Times New Roman"/>
                          </a:endParaRPr>
                        </a:p>
                      </a:txBody>
                      <a:tcPr marL="68580" marR="68580" marT="0" marB="0"/>
                    </a:tc>
                  </a:tr>
                  <a:tr h="376619">
                    <a:tc>
                      <a:txBody>
                        <a:bodyPr/>
                        <a:lstStyle/>
                        <a:p>
                          <a:endParaRPr lang="ru-RU"/>
                        </a:p>
                      </a:txBody>
                      <a:tcPr marL="68580" marR="68580" marT="0" marB="0">
                        <a:blipFill rotWithShape="1">
                          <a:blip r:embed="rId2"/>
                          <a:stretch>
                            <a:fillRect l="-847" t="-347541" r="-739831" b="-445902"/>
                          </a:stretch>
                        </a:blipFill>
                      </a:tcPr>
                    </a:tc>
                    <a:tc>
                      <a:txBody>
                        <a:bodyPr/>
                        <a:lstStyle/>
                        <a:p>
                          <a:pPr marL="179705" algn="just">
                            <a:lnSpc>
                              <a:spcPct val="150000"/>
                            </a:lnSpc>
                            <a:spcAft>
                              <a:spcPts val="600"/>
                            </a:spcAft>
                          </a:pPr>
                          <a:r>
                            <a:rPr lang="en-US" sz="1200">
                              <a:effectLst/>
                            </a:rPr>
                            <a:t>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2</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5</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a:t>
                          </a:r>
                          <a:endParaRPr lang="ru-RU" sz="1200">
                            <a:effectLst/>
                            <a:latin typeface="Times New Roman"/>
                            <a:ea typeface="Times New Roman"/>
                            <a:cs typeface="Times New Roman"/>
                          </a:endParaRPr>
                        </a:p>
                      </a:txBody>
                      <a:tcPr marL="68580" marR="68580" marT="0" marB="0"/>
                    </a:tc>
                  </a:tr>
                  <a:tr h="519367">
                    <a:tc>
                      <a:txBody>
                        <a:bodyPr/>
                        <a:lstStyle/>
                        <a:p>
                          <a:endParaRPr lang="ru-RU"/>
                        </a:p>
                      </a:txBody>
                      <a:tcPr marL="68580" marR="68580" marT="0" marB="0">
                        <a:blipFill rotWithShape="1">
                          <a:blip r:embed="rId2"/>
                          <a:stretch>
                            <a:fillRect l="-847" t="-317442" r="-739831" b="-216279"/>
                          </a:stretch>
                        </a:blipFill>
                      </a:tcPr>
                    </a:tc>
                    <a:tc>
                      <a:txBody>
                        <a:bodyPr/>
                        <a:lstStyle/>
                        <a:p>
                          <a:pPr marL="179705" algn="just">
                            <a:lnSpc>
                              <a:spcPct val="150000"/>
                            </a:lnSpc>
                            <a:spcAft>
                              <a:spcPts val="600"/>
                            </a:spcAft>
                          </a:pPr>
                          <a:r>
                            <a:rPr lang="ru-RU" sz="1200">
                              <a:effectLst/>
                            </a:rPr>
                            <a:t>0.8</a:t>
                          </a:r>
                          <a:r>
                            <a:rPr lang="en-US" sz="1200">
                              <a:effectLst/>
                            </a:rPr>
                            <a:t>60</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0.451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0.0688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5.518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6.697</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1.311</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0.803</a:t>
                          </a:r>
                          <a:endParaRPr lang="ru-RU" sz="1200">
                            <a:effectLst/>
                            <a:latin typeface="Times New Roman"/>
                            <a:ea typeface="Times New Roman"/>
                            <a:cs typeface="Times New Roman"/>
                          </a:endParaRPr>
                        </a:p>
                      </a:txBody>
                      <a:tcPr marL="68580" marR="68580" marT="0" marB="0"/>
                    </a:tc>
                  </a:tr>
                  <a:tr h="519367">
                    <a:tc>
                      <a:txBody>
                        <a:bodyPr/>
                        <a:lstStyle/>
                        <a:p>
                          <a:endParaRPr lang="ru-RU"/>
                        </a:p>
                      </a:txBody>
                      <a:tcPr marL="68580" marR="68580" marT="0" marB="0">
                        <a:blipFill rotWithShape="1">
                          <a:blip r:embed="rId2"/>
                          <a:stretch>
                            <a:fillRect l="-847" t="-422353" r="-739831" b="-118824"/>
                          </a:stretch>
                        </a:blipFill>
                      </a:tcPr>
                    </a:tc>
                    <a:tc>
                      <a:txBody>
                        <a:bodyPr/>
                        <a:lstStyle/>
                        <a:p>
                          <a:pPr marL="179705" algn="just">
                            <a:lnSpc>
                              <a:spcPct val="150000"/>
                            </a:lnSpc>
                            <a:spcAft>
                              <a:spcPts val="600"/>
                            </a:spcAft>
                          </a:pPr>
                          <a:r>
                            <a:rPr lang="ru-RU" sz="1200">
                              <a:effectLst/>
                            </a:rPr>
                            <a:t>18.9</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9.926</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1.513</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121.4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147.3</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28.85</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17.7</a:t>
                          </a:r>
                          <a:endParaRPr lang="ru-RU" sz="1200">
                            <a:effectLst/>
                            <a:latin typeface="Times New Roman"/>
                            <a:ea typeface="Times New Roman"/>
                            <a:cs typeface="Times New Roman"/>
                          </a:endParaRPr>
                        </a:p>
                      </a:txBody>
                      <a:tcPr marL="68580" marR="68580" marT="0" marB="0"/>
                    </a:tc>
                  </a:tr>
                  <a:tr h="519367">
                    <a:tc>
                      <a:txBody>
                        <a:bodyPr/>
                        <a:lstStyle/>
                        <a:p>
                          <a:endParaRPr lang="ru-RU"/>
                        </a:p>
                      </a:txBody>
                      <a:tcPr marL="68580" marR="68580" marT="0" marB="0">
                        <a:blipFill rotWithShape="1">
                          <a:blip r:embed="rId2"/>
                          <a:stretch>
                            <a:fillRect l="-847" t="-522353" r="-739831" b="-18824"/>
                          </a:stretch>
                        </a:blipFill>
                      </a:tcPr>
                    </a:tc>
                    <a:tc>
                      <a:txBody>
                        <a:bodyPr/>
                        <a:lstStyle/>
                        <a:p>
                          <a:pPr marL="179705" algn="just">
                            <a:lnSpc>
                              <a:spcPct val="150000"/>
                            </a:lnSpc>
                            <a:spcAft>
                              <a:spcPts val="600"/>
                            </a:spcAft>
                          </a:pPr>
                          <a:r>
                            <a:rPr lang="ru-RU" sz="1200">
                              <a:effectLst/>
                            </a:rPr>
                            <a:t>324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459</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648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648</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en-US" sz="1200">
                              <a:effectLst/>
                            </a:rPr>
                            <a:t>324</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a:effectLst/>
                            </a:rPr>
                            <a:t>726</a:t>
                          </a:r>
                          <a:endParaRPr lang="ru-RU" sz="1200">
                            <a:effectLst/>
                            <a:latin typeface="Times New Roman"/>
                            <a:ea typeface="Times New Roman"/>
                            <a:cs typeface="Times New Roman"/>
                          </a:endParaRPr>
                        </a:p>
                      </a:txBody>
                      <a:tcPr marL="68580" marR="68580" marT="0" marB="0"/>
                    </a:tc>
                    <a:tc>
                      <a:txBody>
                        <a:bodyPr/>
                        <a:lstStyle/>
                        <a:p>
                          <a:pPr marL="179705" algn="just">
                            <a:lnSpc>
                              <a:spcPct val="150000"/>
                            </a:lnSpc>
                            <a:spcAft>
                              <a:spcPts val="600"/>
                            </a:spcAft>
                          </a:pPr>
                          <a:r>
                            <a:rPr lang="ru-RU" sz="1200" dirty="0">
                              <a:effectLst/>
                            </a:rPr>
                            <a:t>795</a:t>
                          </a:r>
                          <a:endParaRPr lang="ru-RU" sz="1200" dirty="0">
                            <a:effectLst/>
                            <a:latin typeface="Times New Roman"/>
                            <a:ea typeface="Times New Roman"/>
                            <a:cs typeface="Times New Roman"/>
                          </a:endParaRPr>
                        </a:p>
                      </a:txBody>
                      <a:tcPr marL="68580" marR="68580" marT="0" marB="0"/>
                    </a:tc>
                  </a:tr>
                </a:tbl>
              </a:graphicData>
            </a:graphic>
          </p:graphicFrame>
        </mc:Fallback>
      </mc:AlternateContent>
      <p:sp>
        <p:nvSpPr>
          <p:cNvPr id="4" name="Дата 3"/>
          <p:cNvSpPr>
            <a:spLocks noGrp="1"/>
          </p:cNvSpPr>
          <p:nvPr>
            <p:ph type="dt" sz="half" idx="10"/>
          </p:nvPr>
        </p:nvSpPr>
        <p:spPr/>
        <p:txBody>
          <a:bodyPr/>
          <a:lstStyle/>
          <a:p>
            <a:fld id="{B79FB212-B0D4-481E-A0E9-65A89CF3F6EC}"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14</a:t>
            </a:fld>
            <a:endParaRPr lang="ru-RU"/>
          </a:p>
        </p:txBody>
      </p:sp>
    </p:spTree>
    <p:extLst>
      <p:ext uri="{BB962C8B-B14F-4D97-AF65-F5344CB8AC3E}">
        <p14:creationId xmlns:p14="http://schemas.microsoft.com/office/powerpoint/2010/main" val="123320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Заключение.</a:t>
            </a:r>
            <a:r>
              <a:rPr lang="ru-RU" dirty="0"/>
              <a:t/>
            </a:r>
            <a:br>
              <a:rPr lang="ru-RU" dirty="0"/>
            </a:br>
            <a:endParaRPr lang="ru-RU" dirty="0"/>
          </a:p>
        </p:txBody>
      </p:sp>
      <p:sp>
        <p:nvSpPr>
          <p:cNvPr id="3" name="Объект 2"/>
          <p:cNvSpPr>
            <a:spLocks noGrp="1"/>
          </p:cNvSpPr>
          <p:nvPr>
            <p:ph idx="1"/>
          </p:nvPr>
        </p:nvSpPr>
        <p:spPr/>
        <p:txBody>
          <a:bodyPr>
            <a:normAutofit/>
          </a:bodyPr>
          <a:lstStyle/>
          <a:p>
            <a:pPr algn="just"/>
            <a:r>
              <a:rPr lang="ru-RU" sz="1600" dirty="0"/>
              <a:t>Мы видим, что в рамках данного приближения высшие моды резонаторов в коллайдере НИКА не возбуждают когерентных синхротронных колебаний. Наиболее опасной ввиду сравнительно большого импеданса связи с пучком является первая мода второй ускоряющей системы, однако, и для нее имеется более чем пятикратный запас.  </a:t>
            </a:r>
            <a:r>
              <a:rPr lang="ru-RU" sz="1600" dirty="0" smtClean="0"/>
              <a:t>Устойчивость </a:t>
            </a:r>
            <a:r>
              <a:rPr lang="en-US" sz="1600" dirty="0" smtClean="0"/>
              <a:t>HOM </a:t>
            </a:r>
            <a:r>
              <a:rPr lang="ru-RU" sz="1600" smtClean="0"/>
              <a:t>в НИКЕ связана </a:t>
            </a:r>
            <a:r>
              <a:rPr lang="ru-RU" sz="1600" dirty="0" smtClean="0"/>
              <a:t>со сравнительно небольшими продольными </a:t>
            </a:r>
            <a:r>
              <a:rPr lang="ru-RU" sz="1600" dirty="0" err="1" smtClean="0"/>
              <a:t>импедансами</a:t>
            </a:r>
            <a:r>
              <a:rPr lang="ru-RU" sz="1600" dirty="0" smtClean="0"/>
              <a:t> связи и высокой синхротронной частотой.</a:t>
            </a:r>
            <a:endParaRPr lang="ru-RU" sz="1600" dirty="0"/>
          </a:p>
          <a:p>
            <a:endParaRPr lang="ru-RU" sz="1600" dirty="0"/>
          </a:p>
        </p:txBody>
      </p:sp>
      <p:sp>
        <p:nvSpPr>
          <p:cNvPr id="4" name="Дата 3"/>
          <p:cNvSpPr>
            <a:spLocks noGrp="1"/>
          </p:cNvSpPr>
          <p:nvPr>
            <p:ph type="dt" sz="half" idx="10"/>
          </p:nvPr>
        </p:nvSpPr>
        <p:spPr/>
        <p:txBody>
          <a:bodyPr/>
          <a:lstStyle/>
          <a:p>
            <a:fld id="{0BCD9AEF-A431-4ED6-B5D8-CFF58068538F}"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15</a:t>
            </a:fld>
            <a:endParaRPr lang="ru-RU"/>
          </a:p>
        </p:txBody>
      </p:sp>
    </p:spTree>
    <p:extLst>
      <p:ext uri="{BB962C8B-B14F-4D97-AF65-F5344CB8AC3E}">
        <p14:creationId xmlns:p14="http://schemas.microsoft.com/office/powerpoint/2010/main" val="183575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t>Зависимость </a:t>
            </a:r>
            <a:r>
              <a:rPr lang="ru-RU" sz="2200" b="1" dirty="0"/>
              <a:t>свободных дипольных колебаний несгруппированного пучка с нулевым пространственным зарядом от числа оборотов. </a:t>
            </a:r>
            <a:r>
              <a:rPr lang="ru-RU" sz="2200" dirty="0"/>
              <a:t/>
            </a:r>
            <a:br>
              <a:rPr lang="ru-RU" sz="2200" dirty="0"/>
            </a:br>
            <a:endParaRPr lang="ru-RU" sz="2200" dirty="0"/>
          </a:p>
        </p:txBody>
      </p:sp>
      <p:sp>
        <p:nvSpPr>
          <p:cNvPr id="3" name="Дата 2"/>
          <p:cNvSpPr>
            <a:spLocks noGrp="1"/>
          </p:cNvSpPr>
          <p:nvPr>
            <p:ph type="dt" sz="half" idx="10"/>
          </p:nvPr>
        </p:nvSpPr>
        <p:spPr/>
        <p:txBody>
          <a:bodyPr/>
          <a:lstStyle/>
          <a:p>
            <a:fld id="{9A03D8AD-F344-4125-AAB5-43343DB772D0}" type="datetime1">
              <a:rPr lang="ru-RU" smtClean="0"/>
              <a:t>20.05.2018</a:t>
            </a:fld>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t>16</a:t>
            </a:fld>
            <a:endParaRPr lang="ru-RU"/>
          </a:p>
        </p:txBody>
      </p:sp>
      <p:pic>
        <p:nvPicPr>
          <p:cNvPr id="5" name="Объект 3" descr="C:\Users\Павел\Desktop\Павел\НИКА1\NICA\Instabilities\DUMP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720" y="1340768"/>
            <a:ext cx="4226560" cy="2688590"/>
          </a:xfrm>
          <a:prstGeom prst="rect">
            <a:avLst/>
          </a:prstGeom>
          <a:noFill/>
          <a:ln>
            <a:noFill/>
          </a:ln>
        </p:spPr>
      </p:pic>
      <mc:AlternateContent xmlns:mc="http://schemas.openxmlformats.org/markup-compatibility/2006" xmlns:a14="http://schemas.microsoft.com/office/drawing/2010/main">
        <mc:Choice Requires="a14">
          <p:sp>
            <p:nvSpPr>
              <p:cNvPr id="6" name="Прямоугольник 5"/>
              <p:cNvSpPr/>
              <p:nvPr/>
            </p:nvSpPr>
            <p:spPr>
              <a:xfrm>
                <a:off x="1475656" y="4293096"/>
                <a:ext cx="6192688" cy="1384995"/>
              </a:xfrm>
              <a:prstGeom prst="rect">
                <a:avLst/>
              </a:prstGeom>
            </p:spPr>
            <p:txBody>
              <a:bodyPr wrap="square">
                <a:spAutoFit/>
              </a:bodyPr>
              <a:lstStyle/>
              <a:p>
                <a:pPr algn="just"/>
                <a:r>
                  <a:rPr lang="ru-RU" sz="1400" dirty="0"/>
                  <a:t>Наглядно видно затухание колебаний со временем  </a:t>
                </a:r>
                <a14:m>
                  <m:oMath xmlns:m="http://schemas.openxmlformats.org/officeDocument/2006/math">
                    <m:sSub>
                      <m:sSubPr>
                        <m:ctrlPr>
                          <a:rPr lang="ru-RU" sz="1400" i="1">
                            <a:latin typeface="Cambria Math"/>
                          </a:rPr>
                        </m:ctrlPr>
                      </m:sSubPr>
                      <m:e>
                        <m:r>
                          <a:rPr lang="ru-RU" sz="1400" i="1">
                            <a:latin typeface="Cambria Math"/>
                          </a:rPr>
                          <m:t>𝜏</m:t>
                        </m:r>
                      </m:e>
                      <m:sub>
                        <m:r>
                          <a:rPr lang="ru-RU" sz="1400" i="1">
                            <a:latin typeface="Cambria Math"/>
                          </a:rPr>
                          <m:t>𝑑𝑒𝑐</m:t>
                        </m:r>
                      </m:sub>
                    </m:sSub>
                    <m:r>
                      <a:rPr lang="ru-RU" sz="1400" i="1">
                        <a:latin typeface="Cambria Math"/>
                      </a:rPr>
                      <m:t>=288</m:t>
                    </m:r>
                    <m:r>
                      <a:rPr lang="en-US" sz="1400" i="1">
                        <a:latin typeface="Cambria Math"/>
                      </a:rPr>
                      <m:t> </m:t>
                    </m:r>
                    <m:r>
                      <a:rPr lang="en-US" sz="1400" i="1">
                        <a:latin typeface="Cambria Math"/>
                      </a:rPr>
                      <m:t>𝑇</m:t>
                    </m:r>
                  </m:oMath>
                </a14:m>
                <a:r>
                  <a:rPr lang="ru-RU" sz="1400" dirty="0"/>
                  <a:t>. При расчете учитывались следующие факторы: 1) краевые поля квадрупольных магнитов; 2) нелинейность ведущего поля дипольных магнитов. Хроматичность была скомпенсирована до нуля с помощью системы коррекции хроматичности, которая во втором порядке по теории возмущений также приводит к появлению зависимости бетатронной частоты от амплитуды. </a:t>
                </a: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475656" y="4293096"/>
                <a:ext cx="6192688" cy="1384995"/>
              </a:xfrm>
              <a:prstGeom prst="rect">
                <a:avLst/>
              </a:prstGeom>
              <a:blipFill rotWithShape="1">
                <a:blip r:embed="rId3"/>
                <a:stretch>
                  <a:fillRect l="-197" t="-441" r="-394" b="-3524"/>
                </a:stretch>
              </a:blipFill>
            </p:spPr>
            <p:txBody>
              <a:bodyPr/>
              <a:lstStyle/>
              <a:p>
                <a:r>
                  <a:rPr lang="ru-RU">
                    <a:noFill/>
                  </a:rPr>
                  <a:t> </a:t>
                </a:r>
              </a:p>
            </p:txBody>
          </p:sp>
        </mc:Fallback>
      </mc:AlternateContent>
    </p:spTree>
    <p:extLst>
      <p:ext uri="{BB962C8B-B14F-4D97-AF65-F5344CB8AC3E}">
        <p14:creationId xmlns:p14="http://schemas.microsoft.com/office/powerpoint/2010/main" val="347003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dirty="0" smtClean="0"/>
              <a:t>Расчет затухания пучка с нулевой интенсивностью</a:t>
            </a:r>
            <a:r>
              <a:rPr lang="ru-RU" dirty="0" smtClean="0"/>
              <a:t>.</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47500" lnSpcReduction="20000"/>
              </a:bodyPr>
              <a:lstStyle/>
              <a:p>
                <a:r>
                  <a:rPr lang="ru-RU" dirty="0" smtClean="0"/>
                  <a:t>Процесс затухания в отсутствие взаимодействия пучка может быть исследован аналитически. Введем «нормальные координаты», в которых траектория является кругом:</a:t>
                </a:r>
              </a:p>
              <a:p>
                <a:pPr marL="0" indent="0">
                  <a:buNone/>
                </a:pPr>
                <a14:m>
                  <m:oMathPara xmlns:m="http://schemas.openxmlformats.org/officeDocument/2006/math">
                    <m:oMathParaPr>
                      <m:jc m:val="centerGroup"/>
                    </m:oMathParaPr>
                    <m:oMath xmlns:m="http://schemas.openxmlformats.org/officeDocument/2006/math">
                      <m:d>
                        <m:dPr>
                          <m:begChr m:val="{"/>
                          <m:endChr m:val=""/>
                          <m:ctrlPr>
                            <a:rPr lang="ru-RU" i="1">
                              <a:latin typeface="Cambria Math"/>
                            </a:rPr>
                          </m:ctrlPr>
                        </m:dPr>
                        <m:e>
                          <m:m>
                            <m:mPr>
                              <m:mcs>
                                <m:mc>
                                  <m:mcPr>
                                    <m:count m:val="1"/>
                                    <m:mcJc m:val="center"/>
                                  </m:mcPr>
                                </m:mc>
                              </m:mcs>
                              <m:ctrlPr>
                                <a:rPr lang="ru-RU" i="1">
                                  <a:latin typeface="Cambria Math"/>
                                </a:rPr>
                              </m:ctrlPr>
                            </m:mPr>
                            <m:mr>
                              <m:e>
                                <m:acc>
                                  <m:accPr>
                                    <m:chr m:val="̂"/>
                                    <m:ctrlPr>
                                      <a:rPr lang="ru-RU" i="1">
                                        <a:latin typeface="Cambria Math"/>
                                      </a:rPr>
                                    </m:ctrlPr>
                                  </m:accPr>
                                  <m:e>
                                    <m:r>
                                      <a:rPr lang="en-US" i="1">
                                        <a:latin typeface="Cambria Math"/>
                                      </a:rPr>
                                      <m:t>𝑥</m:t>
                                    </m:r>
                                  </m:e>
                                </m:acc>
                                <m:r>
                                  <a:rPr lang="en-US" i="1">
                                    <a:latin typeface="Cambria Math"/>
                                  </a:rPr>
                                  <m:t>=</m:t>
                                </m:r>
                                <m:f>
                                  <m:fPr>
                                    <m:ctrlPr>
                                      <a:rPr lang="ru-RU" i="1">
                                        <a:latin typeface="Cambria Math"/>
                                      </a:rPr>
                                    </m:ctrlPr>
                                  </m:fPr>
                                  <m:num>
                                    <m:r>
                                      <a:rPr lang="en-US" i="1">
                                        <a:latin typeface="Cambria Math"/>
                                      </a:rPr>
                                      <m:t>𝑥</m:t>
                                    </m:r>
                                  </m:num>
                                  <m:den>
                                    <m:rad>
                                      <m:radPr>
                                        <m:degHide m:val="on"/>
                                        <m:ctrlPr>
                                          <a:rPr lang="ru-RU" i="1">
                                            <a:latin typeface="Cambria Math"/>
                                          </a:rPr>
                                        </m:ctrlPr>
                                      </m:radPr>
                                      <m:deg/>
                                      <m:e>
                                        <m:r>
                                          <a:rPr lang="en-US" i="1">
                                            <a:latin typeface="Cambria Math"/>
                                          </a:rPr>
                                          <m:t>𝛽</m:t>
                                        </m:r>
                                      </m:e>
                                    </m:rad>
                                  </m:den>
                                </m:f>
                              </m:e>
                            </m:mr>
                            <m:mr>
                              <m:e>
                                <m:r>
                                  <a:rPr lang="en-US" i="1">
                                    <a:latin typeface="Cambria Math"/>
                                  </a:rPr>
                                  <m:t>𝑧</m:t>
                                </m:r>
                                <m:r>
                                  <a:rPr lang="en-US" i="1">
                                    <a:latin typeface="Cambria Math"/>
                                  </a:rPr>
                                  <m:t>=</m:t>
                                </m:r>
                                <m:acc>
                                  <m:accPr>
                                    <m:chr m:val="́"/>
                                    <m:ctrlPr>
                                      <a:rPr lang="ru-RU" i="1">
                                        <a:latin typeface="Cambria Math"/>
                                      </a:rPr>
                                    </m:ctrlPr>
                                  </m:accPr>
                                  <m:e>
                                    <m:r>
                                      <a:rPr lang="en-US" i="1">
                                        <a:latin typeface="Cambria Math"/>
                                      </a:rPr>
                                      <m:t>𝑥</m:t>
                                    </m:r>
                                    <m:r>
                                      <a:rPr lang="en-US" i="1">
                                        <a:latin typeface="Cambria Math"/>
                                      </a:rPr>
                                      <m:t> </m:t>
                                    </m:r>
                                  </m:e>
                                </m:acc>
                                <m:rad>
                                  <m:radPr>
                                    <m:degHide m:val="on"/>
                                    <m:ctrlPr>
                                      <a:rPr lang="ru-RU" i="1">
                                        <a:latin typeface="Cambria Math"/>
                                      </a:rPr>
                                    </m:ctrlPr>
                                  </m:radPr>
                                  <m:deg/>
                                  <m:e>
                                    <m:r>
                                      <a:rPr lang="en-US" i="1">
                                        <a:latin typeface="Cambria Math"/>
                                      </a:rPr>
                                      <m:t>𝛽</m:t>
                                    </m:r>
                                  </m:e>
                                </m:rad>
                              </m:e>
                            </m:mr>
                          </m:m>
                        </m:e>
                      </m:d>
                    </m:oMath>
                  </m:oMathPara>
                </a14:m>
                <a:endParaRPr lang="ru-RU" dirty="0"/>
              </a:p>
              <a:p>
                <a:r>
                  <a:rPr lang="en-US" dirty="0"/>
                  <a:t> </a:t>
                </a:r>
                <a:r>
                  <a:rPr lang="ru-RU" dirty="0"/>
                  <a:t>В этих координатах траектория описывается простой формулой:</a:t>
                </a:r>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acc>
                            <m:accPr>
                              <m:chr m:val="̂"/>
                              <m:ctrlPr>
                                <a:rPr lang="ru-RU" i="1">
                                  <a:latin typeface="Cambria Math"/>
                                </a:rPr>
                              </m:ctrlPr>
                            </m:accPr>
                            <m:e>
                              <m:r>
                                <a:rPr lang="en-US" i="1">
                                  <a:latin typeface="Cambria Math"/>
                                </a:rPr>
                                <m:t>𝑥</m:t>
                              </m:r>
                            </m:e>
                          </m:acc>
                          <m:r>
                            <a:rPr lang="en-US" i="1">
                              <a:latin typeface="Cambria Math"/>
                            </a:rPr>
                            <m:t>=</m:t>
                          </m:r>
                          <m:acc>
                            <m:accPr>
                              <m:chr m:val="̂"/>
                              <m:ctrlPr>
                                <a:rPr lang="ru-RU" i="1">
                                  <a:latin typeface="Cambria Math"/>
                                </a:rPr>
                              </m:ctrlPr>
                            </m:accPr>
                            <m:e>
                              <m:r>
                                <a:rPr lang="en-US" i="1">
                                  <a:latin typeface="Cambria Math"/>
                                </a:rPr>
                                <m:t>𝑥</m:t>
                              </m:r>
                            </m:e>
                          </m:acc>
                        </m:e>
                        <m:sub>
                          <m:r>
                            <a:rPr lang="en-US" i="1">
                              <a:latin typeface="Cambria Math"/>
                            </a:rPr>
                            <m:t>0</m:t>
                          </m:r>
                        </m:sub>
                      </m:sSub>
                      <m:func>
                        <m:funcPr>
                          <m:ctrlPr>
                            <a:rPr lang="ru-RU" i="1">
                              <a:latin typeface="Cambria Math"/>
                            </a:rPr>
                          </m:ctrlPr>
                        </m:funcPr>
                        <m:fName>
                          <m:r>
                            <m:rPr>
                              <m:sty m:val="p"/>
                            </m:rPr>
                            <a:rPr lang="en-US">
                              <a:latin typeface="Cambria Math"/>
                            </a:rPr>
                            <m:t>cos</m:t>
                          </m:r>
                        </m:fName>
                        <m:e>
                          <m:d>
                            <m:dPr>
                              <m:ctrlPr>
                                <a:rPr lang="ru-RU" i="1">
                                  <a:latin typeface="Cambria Math"/>
                                </a:rPr>
                              </m:ctrlPr>
                            </m:dPr>
                            <m:e>
                              <m:r>
                                <a:rPr lang="en-US" i="1">
                                  <a:latin typeface="Cambria Math"/>
                                </a:rPr>
                                <m:t>𝜑</m:t>
                              </m:r>
                            </m:e>
                          </m:d>
                        </m:e>
                      </m:func>
                      <m:r>
                        <a:rPr lang="en-US" i="1">
                          <a:latin typeface="Cambria Math"/>
                        </a:rPr>
                        <m:t>+</m:t>
                      </m:r>
                      <m:sSub>
                        <m:sSubPr>
                          <m:ctrlPr>
                            <a:rPr lang="ru-RU" i="1">
                              <a:latin typeface="Cambria Math"/>
                            </a:rPr>
                          </m:ctrlPr>
                        </m:sSubPr>
                        <m:e>
                          <m:r>
                            <a:rPr lang="en-US" i="1">
                              <a:latin typeface="Cambria Math"/>
                            </a:rPr>
                            <m:t>𝑧</m:t>
                          </m:r>
                        </m:e>
                        <m:sub>
                          <m:r>
                            <a:rPr lang="en-US" i="1">
                              <a:latin typeface="Cambria Math"/>
                            </a:rPr>
                            <m:t>0</m:t>
                          </m:r>
                        </m:sub>
                      </m:sSub>
                      <m:r>
                        <m:rPr>
                          <m:sty m:val="p"/>
                        </m:rPr>
                        <a:rPr lang="en-US">
                          <a:latin typeface="Cambria Math"/>
                        </a:rPr>
                        <m:t>sin</m:t>
                      </m:r>
                      <m:r>
                        <a:rPr lang="en-US">
                          <a:latin typeface="Cambria Math"/>
                        </a:rPr>
                        <m:t>⁡</m:t>
                      </m:r>
                      <m:r>
                        <a:rPr lang="en-US" i="1">
                          <a:latin typeface="Cambria Math"/>
                        </a:rPr>
                        <m:t>(</m:t>
                      </m:r>
                      <m:r>
                        <a:rPr lang="en-US" i="1">
                          <a:latin typeface="Cambria Math"/>
                        </a:rPr>
                        <m:t>𝜑</m:t>
                      </m:r>
                      <m:r>
                        <a:rPr lang="en-US" i="1">
                          <a:latin typeface="Cambria Math"/>
                        </a:rPr>
                        <m:t>)</m:t>
                      </m:r>
                    </m:oMath>
                  </m:oMathPara>
                </a14:m>
                <a:endParaRPr lang="ru-RU" dirty="0"/>
              </a:p>
              <a:p>
                <a:r>
                  <a:rPr lang="ru-RU" dirty="0"/>
                  <a:t>где фаза бетатронных </a:t>
                </a:r>
                <a:r>
                  <a:rPr lang="ru-RU" dirty="0" smtClean="0"/>
                  <a:t>колебаний </a:t>
                </a:r>
                <a14:m>
                  <m:oMath xmlns:m="http://schemas.openxmlformats.org/officeDocument/2006/math">
                    <m:r>
                      <a:rPr lang="en-US" i="1">
                        <a:latin typeface="Cambria Math"/>
                      </a:rPr>
                      <m:t>𝜑</m:t>
                    </m:r>
                    <m:r>
                      <a:rPr lang="ru-RU" i="1">
                        <a:latin typeface="Cambria Math"/>
                      </a:rPr>
                      <m:t>=2</m:t>
                    </m:r>
                    <m:r>
                      <a:rPr lang="ru-RU" i="1">
                        <a:latin typeface="Cambria Math"/>
                      </a:rPr>
                      <m:t>𝜋</m:t>
                    </m:r>
                    <m:d>
                      <m:dPr>
                        <m:ctrlPr>
                          <a:rPr lang="ru-RU" i="1">
                            <a:latin typeface="Cambria Math"/>
                          </a:rPr>
                        </m:ctrlPr>
                      </m:dPr>
                      <m:e>
                        <m:sSub>
                          <m:sSubPr>
                            <m:ctrlPr>
                              <a:rPr lang="ru-RU" i="1">
                                <a:latin typeface="Cambria Math"/>
                              </a:rPr>
                            </m:ctrlPr>
                          </m:sSubPr>
                          <m:e>
                            <m:r>
                              <a:rPr lang="en-US" i="1">
                                <a:latin typeface="Cambria Math"/>
                              </a:rPr>
                              <m:t>𝑄</m:t>
                            </m:r>
                          </m:e>
                          <m:sub>
                            <m:r>
                              <a:rPr lang="ru-RU" i="1">
                                <a:latin typeface="Cambria Math"/>
                              </a:rPr>
                              <m:t>0</m:t>
                            </m:r>
                          </m:sub>
                        </m:sSub>
                        <m:r>
                          <a:rPr lang="ru-RU" i="1">
                            <a:latin typeface="Cambria Math"/>
                          </a:rPr>
                          <m:t>+</m:t>
                        </m:r>
                        <m:sSub>
                          <m:sSubPr>
                            <m:ctrlPr>
                              <a:rPr lang="ru-RU" i="1">
                                <a:latin typeface="Cambria Math"/>
                              </a:rPr>
                            </m:ctrlPr>
                          </m:sSubPr>
                          <m:e>
                            <m:r>
                              <a:rPr lang="ru-RU" i="1">
                                <a:latin typeface="Cambria Math"/>
                              </a:rPr>
                              <m:t>𝐶</m:t>
                            </m:r>
                          </m:e>
                          <m:sub>
                            <m:r>
                              <a:rPr lang="ru-RU" i="1">
                                <a:latin typeface="Cambria Math"/>
                              </a:rPr>
                              <m:t>𝑥𝑥</m:t>
                            </m:r>
                          </m:sub>
                        </m:sSub>
                        <m:sSub>
                          <m:sSubPr>
                            <m:ctrlPr>
                              <a:rPr lang="ru-RU" i="1">
                                <a:latin typeface="Cambria Math"/>
                              </a:rPr>
                            </m:ctrlPr>
                          </m:sSubPr>
                          <m:e>
                            <m:r>
                              <a:rPr lang="ru-RU" i="1">
                                <a:latin typeface="Cambria Math"/>
                              </a:rPr>
                              <m:t>𝐼</m:t>
                            </m:r>
                          </m:e>
                          <m:sub>
                            <m:r>
                              <a:rPr lang="ru-RU" i="1">
                                <a:latin typeface="Cambria Math"/>
                              </a:rPr>
                              <m:t>𝑥</m:t>
                            </m:r>
                          </m:sub>
                        </m:sSub>
                        <m:r>
                          <a:rPr lang="ru-RU" i="1">
                            <a:latin typeface="Cambria Math"/>
                          </a:rPr>
                          <m:t>+</m:t>
                        </m:r>
                        <m:sSub>
                          <m:sSubPr>
                            <m:ctrlPr>
                              <a:rPr lang="ru-RU" i="1">
                                <a:latin typeface="Cambria Math"/>
                              </a:rPr>
                            </m:ctrlPr>
                          </m:sSubPr>
                          <m:e>
                            <m:r>
                              <a:rPr lang="ru-RU" i="1">
                                <a:latin typeface="Cambria Math"/>
                              </a:rPr>
                              <m:t>𝐶</m:t>
                            </m:r>
                          </m:e>
                          <m:sub>
                            <m:r>
                              <a:rPr lang="ru-RU" i="1">
                                <a:latin typeface="Cambria Math"/>
                              </a:rPr>
                              <m:t>𝑥𝑦</m:t>
                            </m:r>
                          </m:sub>
                        </m:sSub>
                        <m:sSub>
                          <m:sSubPr>
                            <m:ctrlPr>
                              <a:rPr lang="ru-RU" i="1">
                                <a:latin typeface="Cambria Math"/>
                              </a:rPr>
                            </m:ctrlPr>
                          </m:sSubPr>
                          <m:e>
                            <m:r>
                              <a:rPr lang="ru-RU" i="1">
                                <a:latin typeface="Cambria Math"/>
                              </a:rPr>
                              <m:t>𝐼</m:t>
                            </m:r>
                          </m:e>
                          <m:sub>
                            <m:r>
                              <a:rPr lang="ru-RU" i="1">
                                <a:latin typeface="Cambria Math"/>
                              </a:rPr>
                              <m:t>𝑦</m:t>
                            </m:r>
                          </m:sub>
                        </m:sSub>
                      </m:e>
                    </m:d>
                    <m:r>
                      <a:rPr lang="ru-RU" i="1" smtClean="0">
                        <a:latin typeface="Cambria Math"/>
                      </a:rPr>
                      <m:t>𝑛</m:t>
                    </m:r>
                    <m:r>
                      <a:rPr lang="en-US" b="0" i="0" smtClean="0">
                        <a:latin typeface="Cambria Math"/>
                      </a:rPr>
                      <m:t>, </m:t>
                    </m:r>
                  </m:oMath>
                </a14:m>
                <a:r>
                  <a:rPr lang="ru-RU" dirty="0" smtClean="0"/>
                  <a:t> </a:t>
                </a:r>
                <a14:m>
                  <m:oMath xmlns:m="http://schemas.openxmlformats.org/officeDocument/2006/math">
                    <m:r>
                      <a:rPr lang="ru-RU" i="1">
                        <a:latin typeface="Cambria Math"/>
                      </a:rPr>
                      <m:t>𝑛</m:t>
                    </m:r>
                  </m:oMath>
                </a14:m>
                <a:r>
                  <a:rPr lang="ru-RU" dirty="0"/>
                  <a:t> - число оборотов, </a:t>
                </a:r>
                <a14:m>
                  <m:oMath xmlns:m="http://schemas.openxmlformats.org/officeDocument/2006/math">
                    <m:sSub>
                      <m:sSubPr>
                        <m:ctrlPr>
                          <a:rPr lang="ru-RU" i="1">
                            <a:latin typeface="Cambria Math"/>
                          </a:rPr>
                        </m:ctrlPr>
                      </m:sSubPr>
                      <m:e>
                        <m:r>
                          <a:rPr lang="en-US" i="1">
                            <a:latin typeface="Cambria Math"/>
                          </a:rPr>
                          <m:t>𝑄</m:t>
                        </m:r>
                      </m:e>
                      <m:sub>
                        <m:r>
                          <a:rPr lang="ru-RU" i="1">
                            <a:latin typeface="Cambria Math"/>
                          </a:rPr>
                          <m:t>0</m:t>
                        </m:r>
                      </m:sub>
                    </m:sSub>
                  </m:oMath>
                </a14:m>
                <a:r>
                  <a:rPr lang="ru-RU" dirty="0"/>
                  <a:t> – бетатронная частота, </a:t>
                </a:r>
                <a14:m>
                  <m:oMath xmlns:m="http://schemas.openxmlformats.org/officeDocument/2006/math">
                    <m:sSub>
                      <m:sSubPr>
                        <m:ctrlPr>
                          <a:rPr lang="ru-RU" i="1">
                            <a:latin typeface="Cambria Math"/>
                          </a:rPr>
                        </m:ctrlPr>
                      </m:sSubPr>
                      <m:e>
                        <m:r>
                          <a:rPr lang="ru-RU" i="1">
                            <a:latin typeface="Cambria Math"/>
                          </a:rPr>
                          <m:t>𝐶</m:t>
                        </m:r>
                      </m:e>
                      <m:sub>
                        <m:r>
                          <a:rPr lang="ru-RU" i="1">
                            <a:latin typeface="Cambria Math"/>
                          </a:rPr>
                          <m:t>𝑥𝑥</m:t>
                        </m:r>
                      </m:sub>
                    </m:sSub>
                  </m:oMath>
                </a14:m>
                <a:r>
                  <a:rPr lang="ru-RU" dirty="0"/>
                  <a:t> и </a:t>
                </a:r>
                <a14:m>
                  <m:oMath xmlns:m="http://schemas.openxmlformats.org/officeDocument/2006/math">
                    <m:sSub>
                      <m:sSubPr>
                        <m:ctrlPr>
                          <a:rPr lang="ru-RU" i="1">
                            <a:latin typeface="Cambria Math"/>
                          </a:rPr>
                        </m:ctrlPr>
                      </m:sSubPr>
                      <m:e>
                        <m:r>
                          <a:rPr lang="ru-RU" i="1">
                            <a:latin typeface="Cambria Math"/>
                          </a:rPr>
                          <m:t>𝐶</m:t>
                        </m:r>
                      </m:e>
                      <m:sub>
                        <m:r>
                          <a:rPr lang="ru-RU" i="1">
                            <a:latin typeface="Cambria Math"/>
                          </a:rPr>
                          <m:t>𝑥𝑦</m:t>
                        </m:r>
                      </m:sub>
                    </m:sSub>
                  </m:oMath>
                </a14:m>
                <a:r>
                  <a:rPr lang="ru-RU" dirty="0"/>
                  <a:t> – коэффициенты ангармоничности, </a:t>
                </a:r>
                <a14:m>
                  <m:oMath xmlns:m="http://schemas.openxmlformats.org/officeDocument/2006/math">
                    <m:sSub>
                      <m:sSubPr>
                        <m:ctrlPr>
                          <a:rPr lang="ru-RU" i="1">
                            <a:latin typeface="Cambria Math"/>
                          </a:rPr>
                        </m:ctrlPr>
                      </m:sSubPr>
                      <m:e>
                        <m:r>
                          <a:rPr lang="ru-RU" i="1">
                            <a:latin typeface="Cambria Math"/>
                          </a:rPr>
                          <m:t>𝐼</m:t>
                        </m:r>
                      </m:e>
                      <m:sub>
                        <m:r>
                          <a:rPr lang="ru-RU" i="1">
                            <a:latin typeface="Cambria Math"/>
                          </a:rPr>
                          <m:t>𝑥</m:t>
                        </m:r>
                        <m:r>
                          <a:rPr lang="ru-RU" i="1">
                            <a:latin typeface="Cambria Math"/>
                          </a:rPr>
                          <m:t>,</m:t>
                        </m:r>
                        <m:r>
                          <a:rPr lang="en-US" i="1">
                            <a:latin typeface="Cambria Math"/>
                          </a:rPr>
                          <m:t>𝑦</m:t>
                        </m:r>
                      </m:sub>
                    </m:sSub>
                  </m:oMath>
                </a14:m>
                <a:r>
                  <a:rPr lang="ru-RU" dirty="0"/>
                  <a:t> – соответствующие инварианты. Средний нелинейный сдвиг бетатронной частоты </a:t>
                </a:r>
                <a14:m>
                  <m:oMath xmlns:m="http://schemas.openxmlformats.org/officeDocument/2006/math">
                    <m:r>
                      <a:rPr lang="ru-RU" i="1">
                        <a:latin typeface="Cambria Math"/>
                      </a:rPr>
                      <m:t>𝛿</m:t>
                    </m:r>
                    <m:sSub>
                      <m:sSubPr>
                        <m:ctrlPr>
                          <a:rPr lang="ru-RU" i="1">
                            <a:latin typeface="Cambria Math"/>
                          </a:rPr>
                        </m:ctrlPr>
                      </m:sSubPr>
                      <m:e>
                        <m:r>
                          <a:rPr lang="en-US" i="1">
                            <a:latin typeface="Cambria Math"/>
                          </a:rPr>
                          <m:t>𝑄</m:t>
                        </m:r>
                      </m:e>
                      <m:sub>
                        <m:r>
                          <a:rPr lang="ru-RU" i="1">
                            <a:latin typeface="Cambria Math"/>
                          </a:rPr>
                          <m:t>𝑛𝑙</m:t>
                        </m:r>
                      </m:sub>
                    </m:sSub>
                    <m:r>
                      <a:rPr lang="ru-RU" i="1">
                        <a:latin typeface="Cambria Math"/>
                      </a:rPr>
                      <m:t>=</m:t>
                    </m:r>
                    <m:sSub>
                      <m:sSubPr>
                        <m:ctrlPr>
                          <a:rPr lang="ru-RU" i="1">
                            <a:latin typeface="Cambria Math"/>
                          </a:rPr>
                        </m:ctrlPr>
                      </m:sSubPr>
                      <m:e>
                        <m:r>
                          <a:rPr lang="ru-RU" i="1">
                            <a:latin typeface="Cambria Math"/>
                          </a:rPr>
                          <m:t>𝐶</m:t>
                        </m:r>
                      </m:e>
                      <m:sub>
                        <m:r>
                          <a:rPr lang="ru-RU" i="1">
                            <a:latin typeface="Cambria Math"/>
                          </a:rPr>
                          <m:t>𝑥𝑥</m:t>
                        </m:r>
                      </m:sub>
                    </m:sSub>
                    <m:d>
                      <m:dPr>
                        <m:begChr m:val="〈"/>
                        <m:endChr m:val="〉"/>
                        <m:ctrlPr>
                          <a:rPr lang="ru-RU" i="1">
                            <a:latin typeface="Cambria Math"/>
                          </a:rPr>
                        </m:ctrlPr>
                      </m:dPr>
                      <m:e>
                        <m:sSub>
                          <m:sSubPr>
                            <m:ctrlPr>
                              <a:rPr lang="ru-RU" i="1">
                                <a:latin typeface="Cambria Math"/>
                              </a:rPr>
                            </m:ctrlPr>
                          </m:sSubPr>
                          <m:e>
                            <m:r>
                              <a:rPr lang="ru-RU" i="1">
                                <a:latin typeface="Cambria Math"/>
                              </a:rPr>
                              <m:t>𝐼</m:t>
                            </m:r>
                          </m:e>
                          <m:sub>
                            <m:r>
                              <a:rPr lang="ru-RU" i="1">
                                <a:latin typeface="Cambria Math"/>
                              </a:rPr>
                              <m:t>𝑥</m:t>
                            </m:r>
                          </m:sub>
                        </m:sSub>
                      </m:e>
                    </m:d>
                    <m:r>
                      <a:rPr lang="ru-RU" i="1">
                        <a:latin typeface="Cambria Math"/>
                      </a:rPr>
                      <m:t>(</m:t>
                    </m:r>
                    <m:sSub>
                      <m:sSubPr>
                        <m:ctrlPr>
                          <a:rPr lang="ru-RU" i="1">
                            <a:latin typeface="Cambria Math"/>
                          </a:rPr>
                        </m:ctrlPr>
                      </m:sSubPr>
                      <m:e>
                        <m:r>
                          <a:rPr lang="ru-RU" i="1">
                            <a:latin typeface="Cambria Math"/>
                          </a:rPr>
                          <m:t>𝐽</m:t>
                        </m:r>
                      </m:e>
                      <m:sub>
                        <m:r>
                          <a:rPr lang="ru-RU" i="1">
                            <a:latin typeface="Cambria Math"/>
                          </a:rPr>
                          <m:t>𝑥</m:t>
                        </m:r>
                      </m:sub>
                    </m:sSub>
                    <m:r>
                      <a:rPr lang="ru-RU" i="1">
                        <a:latin typeface="Cambria Math"/>
                      </a:rPr>
                      <m:t>+</m:t>
                    </m:r>
                    <m:r>
                      <a:rPr lang="ru-RU" i="1">
                        <a:latin typeface="Cambria Math"/>
                      </a:rPr>
                      <m:t>𝛼</m:t>
                    </m:r>
                    <m:sSub>
                      <m:sSubPr>
                        <m:ctrlPr>
                          <a:rPr lang="ru-RU" i="1">
                            <a:latin typeface="Cambria Math"/>
                          </a:rPr>
                        </m:ctrlPr>
                      </m:sSubPr>
                      <m:e>
                        <m:r>
                          <a:rPr lang="ru-RU" i="1">
                            <a:latin typeface="Cambria Math"/>
                          </a:rPr>
                          <m:t>𝐽</m:t>
                        </m:r>
                      </m:e>
                      <m:sub>
                        <m:r>
                          <a:rPr lang="ru-RU" i="1">
                            <a:latin typeface="Cambria Math"/>
                          </a:rPr>
                          <m:t>𝑦</m:t>
                        </m:r>
                      </m:sub>
                    </m:sSub>
                    <m:r>
                      <a:rPr lang="ru-RU" i="1">
                        <a:latin typeface="Cambria Math"/>
                      </a:rPr>
                      <m:t>)</m:t>
                    </m:r>
                  </m:oMath>
                </a14:m>
                <a:r>
                  <a:rPr lang="ru-RU" dirty="0"/>
                  <a:t>, где </a:t>
                </a:r>
                <a14:m>
                  <m:oMath xmlns:m="http://schemas.openxmlformats.org/officeDocument/2006/math">
                    <m:d>
                      <m:dPr>
                        <m:begChr m:val="〈"/>
                        <m:endChr m:val="〉"/>
                        <m:ctrlPr>
                          <a:rPr lang="ru-RU" i="1">
                            <a:latin typeface="Cambria Math"/>
                          </a:rPr>
                        </m:ctrlPr>
                      </m:dPr>
                      <m:e>
                        <m:sSub>
                          <m:sSubPr>
                            <m:ctrlPr>
                              <a:rPr lang="ru-RU" i="1">
                                <a:latin typeface="Cambria Math"/>
                              </a:rPr>
                            </m:ctrlPr>
                          </m:sSubPr>
                          <m:e>
                            <m:r>
                              <a:rPr lang="ru-RU" i="1">
                                <a:latin typeface="Cambria Math"/>
                              </a:rPr>
                              <m:t>𝐼</m:t>
                            </m:r>
                          </m:e>
                          <m:sub>
                            <m:r>
                              <a:rPr lang="ru-RU" i="1">
                                <a:latin typeface="Cambria Math"/>
                              </a:rPr>
                              <m:t>𝑥</m:t>
                            </m:r>
                          </m:sub>
                        </m:sSub>
                      </m:e>
                    </m:d>
                  </m:oMath>
                </a14:m>
                <a:r>
                  <a:rPr lang="ru-RU" dirty="0"/>
                  <a:t> – среднее значение инварианта, </a:t>
                </a:r>
                <a14:m>
                  <m:oMath xmlns:m="http://schemas.openxmlformats.org/officeDocument/2006/math">
                    <m:r>
                      <a:rPr lang="ru-RU" i="1">
                        <a:latin typeface="Cambria Math"/>
                      </a:rPr>
                      <m:t>𝛼</m:t>
                    </m:r>
                    <m:r>
                      <a:rPr lang="ru-RU" i="1">
                        <a:latin typeface="Cambria Math"/>
                      </a:rPr>
                      <m:t>=</m:t>
                    </m:r>
                    <m:f>
                      <m:fPr>
                        <m:ctrlPr>
                          <a:rPr lang="ru-RU" i="1">
                            <a:latin typeface="Cambria Math"/>
                          </a:rPr>
                        </m:ctrlPr>
                      </m:fPr>
                      <m:num>
                        <m:sSub>
                          <m:sSubPr>
                            <m:ctrlPr>
                              <a:rPr lang="ru-RU" i="1">
                                <a:latin typeface="Cambria Math"/>
                              </a:rPr>
                            </m:ctrlPr>
                          </m:sSubPr>
                          <m:e>
                            <m:r>
                              <a:rPr lang="ru-RU" i="1">
                                <a:latin typeface="Cambria Math"/>
                              </a:rPr>
                              <m:t>𝐶</m:t>
                            </m:r>
                          </m:e>
                          <m:sub>
                            <m:r>
                              <a:rPr lang="ru-RU" i="1">
                                <a:latin typeface="Cambria Math"/>
                              </a:rPr>
                              <m:t>𝑦𝑥</m:t>
                            </m:r>
                          </m:sub>
                        </m:sSub>
                      </m:num>
                      <m:den>
                        <m:sSub>
                          <m:sSubPr>
                            <m:ctrlPr>
                              <a:rPr lang="ru-RU" i="1">
                                <a:latin typeface="Cambria Math"/>
                              </a:rPr>
                            </m:ctrlPr>
                          </m:sSubPr>
                          <m:e>
                            <m:r>
                              <a:rPr lang="ru-RU" i="1">
                                <a:latin typeface="Cambria Math"/>
                              </a:rPr>
                              <m:t>𝐶</m:t>
                            </m:r>
                          </m:e>
                          <m:sub>
                            <m:r>
                              <a:rPr lang="en-US" i="1">
                                <a:latin typeface="Cambria Math"/>
                              </a:rPr>
                              <m:t>𝑥</m:t>
                            </m:r>
                            <m:r>
                              <a:rPr lang="ru-RU" i="1">
                                <a:latin typeface="Cambria Math"/>
                              </a:rPr>
                              <m:t>𝑥</m:t>
                            </m:r>
                          </m:sub>
                        </m:sSub>
                      </m:den>
                    </m:f>
                  </m:oMath>
                </a14:m>
                <a:r>
                  <a:rPr lang="ru-RU" dirty="0"/>
                  <a:t>, </a:t>
                </a:r>
                <a14:m>
                  <m:oMath xmlns:m="http://schemas.openxmlformats.org/officeDocument/2006/math">
                    <m:sSub>
                      <m:sSubPr>
                        <m:ctrlPr>
                          <a:rPr lang="ru-RU" i="1">
                            <a:latin typeface="Cambria Math"/>
                          </a:rPr>
                        </m:ctrlPr>
                      </m:sSubPr>
                      <m:e>
                        <m:r>
                          <a:rPr lang="ru-RU" i="1">
                            <a:latin typeface="Cambria Math"/>
                          </a:rPr>
                          <m:t>𝐽</m:t>
                        </m:r>
                      </m:e>
                      <m:sub>
                        <m:r>
                          <a:rPr lang="ru-RU" i="1">
                            <a:latin typeface="Cambria Math"/>
                          </a:rPr>
                          <m:t>𝑥</m:t>
                        </m:r>
                        <m:r>
                          <a:rPr lang="ru-RU" i="1">
                            <a:latin typeface="Cambria Math"/>
                          </a:rPr>
                          <m:t>,</m:t>
                        </m:r>
                        <m:r>
                          <a:rPr lang="ru-RU" i="1">
                            <a:latin typeface="Cambria Math"/>
                          </a:rPr>
                          <m:t>𝑦</m:t>
                        </m:r>
                      </m:sub>
                    </m:sSub>
                    <m:r>
                      <a:rPr lang="ru-RU" i="1">
                        <a:latin typeface="Cambria Math"/>
                      </a:rPr>
                      <m:t>=</m:t>
                    </m:r>
                    <m:sSub>
                      <m:sSubPr>
                        <m:ctrlPr>
                          <a:rPr lang="ru-RU" i="1">
                            <a:latin typeface="Cambria Math"/>
                          </a:rPr>
                        </m:ctrlPr>
                      </m:sSubPr>
                      <m:e>
                        <m:r>
                          <a:rPr lang="ru-RU" i="1">
                            <a:latin typeface="Cambria Math"/>
                          </a:rPr>
                          <m:t>𝐼</m:t>
                        </m:r>
                      </m:e>
                      <m:sub>
                        <m:r>
                          <a:rPr lang="ru-RU" i="1">
                            <a:latin typeface="Cambria Math"/>
                          </a:rPr>
                          <m:t>𝑥</m:t>
                        </m:r>
                        <m:r>
                          <a:rPr lang="ru-RU" i="1">
                            <a:latin typeface="Cambria Math"/>
                          </a:rPr>
                          <m:t>,</m:t>
                        </m:r>
                        <m:r>
                          <a:rPr lang="ru-RU" i="1">
                            <a:latin typeface="Cambria Math"/>
                          </a:rPr>
                          <m:t>𝑦</m:t>
                        </m:r>
                      </m:sub>
                    </m:sSub>
                    <m:r>
                      <a:rPr lang="ru-RU" i="1">
                        <a:latin typeface="Cambria Math"/>
                      </a:rPr>
                      <m:t>/</m:t>
                    </m:r>
                    <m:d>
                      <m:dPr>
                        <m:begChr m:val="〈"/>
                        <m:endChr m:val="〉"/>
                        <m:ctrlPr>
                          <a:rPr lang="ru-RU" i="1">
                            <a:latin typeface="Cambria Math"/>
                          </a:rPr>
                        </m:ctrlPr>
                      </m:dPr>
                      <m:e>
                        <m:sSub>
                          <m:sSubPr>
                            <m:ctrlPr>
                              <a:rPr lang="ru-RU" i="1">
                                <a:latin typeface="Cambria Math"/>
                              </a:rPr>
                            </m:ctrlPr>
                          </m:sSubPr>
                          <m:e>
                            <m:r>
                              <a:rPr lang="ru-RU" i="1">
                                <a:latin typeface="Cambria Math"/>
                              </a:rPr>
                              <m:t>𝐼</m:t>
                            </m:r>
                          </m:e>
                          <m:sub>
                            <m:r>
                              <a:rPr lang="ru-RU" i="1">
                                <a:latin typeface="Cambria Math"/>
                              </a:rPr>
                              <m:t>𝑥</m:t>
                            </m:r>
                            <m:r>
                              <a:rPr lang="ru-RU" i="1">
                                <a:latin typeface="Cambria Math"/>
                              </a:rPr>
                              <m:t>.</m:t>
                            </m:r>
                            <m:r>
                              <a:rPr lang="ru-RU" i="1">
                                <a:latin typeface="Cambria Math"/>
                              </a:rPr>
                              <m:t>𝑦</m:t>
                            </m:r>
                          </m:sub>
                        </m:sSub>
                      </m:e>
                    </m:d>
                  </m:oMath>
                </a14:m>
                <a:r>
                  <a:rPr lang="ru-RU" dirty="0"/>
                  <a:t>. Полагая, что основным источником нелинейности являются краевые поля квадрупольных линз, положим </a:t>
                </a:r>
                <a14:m>
                  <m:oMath xmlns:m="http://schemas.openxmlformats.org/officeDocument/2006/math">
                    <m:r>
                      <a:rPr lang="ru-RU" i="1">
                        <a:latin typeface="Cambria Math"/>
                      </a:rPr>
                      <m:t>𝛼</m:t>
                    </m:r>
                    <m:r>
                      <a:rPr lang="ru-RU" i="1">
                        <a:latin typeface="Cambria Math"/>
                      </a:rPr>
                      <m:t>=0.3</m:t>
                    </m:r>
                  </m:oMath>
                </a14:m>
                <a:r>
                  <a:rPr lang="ru-RU" dirty="0"/>
                  <a:t>. В рамках сделанных нами предположений получим следующее выражение для зависимости коэффициента распада от числа оборотов:</a:t>
                </a:r>
              </a:p>
              <a:p>
                <a14:m>
                  <m:oMath xmlns:m="http://schemas.openxmlformats.org/officeDocument/2006/math">
                    <m:sSub>
                      <m:sSubPr>
                        <m:ctrlPr>
                          <a:rPr lang="ru-RU" i="1">
                            <a:latin typeface="Cambria Math"/>
                          </a:rPr>
                        </m:ctrlPr>
                      </m:sSubPr>
                      <m:e>
                        <m:r>
                          <a:rPr lang="en-US" i="1">
                            <a:latin typeface="Cambria Math"/>
                          </a:rPr>
                          <m:t>𝑘</m:t>
                        </m:r>
                      </m:e>
                      <m:sub>
                        <m:r>
                          <a:rPr lang="ru-RU" i="1">
                            <a:latin typeface="Cambria Math"/>
                          </a:rPr>
                          <m:t>𝑑𝑒𝑐</m:t>
                        </m:r>
                      </m:sub>
                    </m:sSub>
                    <m:d>
                      <m:dPr>
                        <m:ctrlPr>
                          <a:rPr lang="ru-RU" i="1">
                            <a:latin typeface="Cambria Math"/>
                          </a:rPr>
                        </m:ctrlPr>
                      </m:dPr>
                      <m:e>
                        <m:r>
                          <a:rPr lang="ru-RU" i="1">
                            <a:latin typeface="Cambria Math"/>
                          </a:rPr>
                          <m:t>𝜏</m:t>
                        </m:r>
                      </m:e>
                    </m:d>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r>
                          <a:rPr lang="ru-RU" i="1">
                            <a:latin typeface="Cambria Math"/>
                          </a:rPr>
                          <m:t>𝜋</m:t>
                        </m:r>
                        <m:sSub>
                          <m:sSubPr>
                            <m:ctrlPr>
                              <a:rPr lang="ru-RU" i="1">
                                <a:latin typeface="Cambria Math"/>
                              </a:rPr>
                            </m:ctrlPr>
                          </m:sSubPr>
                          <m:e>
                            <m:acc>
                              <m:accPr>
                                <m:chr m:val="̂"/>
                                <m:ctrlPr>
                                  <a:rPr lang="ru-RU" i="1">
                                    <a:latin typeface="Cambria Math"/>
                                  </a:rPr>
                                </m:ctrlPr>
                              </m:accPr>
                              <m:e>
                                <m:r>
                                  <a:rPr lang="en-US" i="1">
                                    <a:latin typeface="Cambria Math"/>
                                  </a:rPr>
                                  <m:t>𝑥</m:t>
                                </m:r>
                              </m:e>
                            </m:acc>
                          </m:e>
                          <m:sub>
                            <m:r>
                              <a:rPr lang="en-US" i="1">
                                <a:latin typeface="Cambria Math"/>
                              </a:rPr>
                              <m:t>0</m:t>
                            </m:r>
                          </m:sub>
                        </m:sSub>
                      </m:den>
                    </m:f>
                    <m:nary>
                      <m:naryPr>
                        <m:limLoc m:val="subSup"/>
                        <m:ctrlPr>
                          <a:rPr lang="ru-RU" i="1">
                            <a:latin typeface="Cambria Math"/>
                          </a:rPr>
                        </m:ctrlPr>
                      </m:naryPr>
                      <m:sub>
                        <m:r>
                          <a:rPr lang="ru-RU" i="1">
                            <a:latin typeface="Cambria Math"/>
                          </a:rPr>
                          <m:t>0</m:t>
                        </m:r>
                      </m:sub>
                      <m:sup>
                        <m:r>
                          <a:rPr lang="ru-RU" i="1">
                            <a:latin typeface="Cambria Math"/>
                          </a:rPr>
                          <m:t>∞</m:t>
                        </m:r>
                      </m:sup>
                      <m:e>
                        <m:r>
                          <m:rPr>
                            <m:sty m:val="p"/>
                          </m:rPr>
                          <a:rPr lang="ru-RU">
                            <a:latin typeface="Cambria Math"/>
                          </a:rPr>
                          <m:t>exp</m:t>
                        </m:r>
                        <m:r>
                          <a:rPr lang="ru-RU">
                            <a:latin typeface="Cambria Math"/>
                          </a:rPr>
                          <m:t>⁡</m:t>
                        </m:r>
                        <m:r>
                          <a:rPr lang="ru-RU" i="1">
                            <a:latin typeface="Cambria Math"/>
                          </a:rPr>
                          <m:t>(−</m:t>
                        </m:r>
                      </m:e>
                    </m:nary>
                    <m:sSub>
                      <m:sSubPr>
                        <m:ctrlPr>
                          <a:rPr lang="ru-RU" i="1">
                            <a:latin typeface="Cambria Math"/>
                          </a:rPr>
                        </m:ctrlPr>
                      </m:sSubPr>
                      <m:e>
                        <m:r>
                          <a:rPr lang="ru-RU" i="1">
                            <a:latin typeface="Cambria Math"/>
                          </a:rPr>
                          <m:t>𝐽</m:t>
                        </m:r>
                      </m:e>
                      <m:sub>
                        <m:r>
                          <a:rPr lang="ru-RU" i="1">
                            <a:latin typeface="Cambria Math"/>
                          </a:rPr>
                          <m:t>𝑦</m:t>
                        </m:r>
                      </m:sub>
                    </m:sSub>
                    <m:r>
                      <a:rPr lang="ru-RU" i="1">
                        <a:latin typeface="Cambria Math"/>
                      </a:rPr>
                      <m:t>)</m:t>
                    </m:r>
                    <m:r>
                      <a:rPr lang="ru-RU" i="1">
                        <a:latin typeface="Cambria Math"/>
                      </a:rPr>
                      <m:t>𝑑</m:t>
                    </m:r>
                    <m:sSub>
                      <m:sSubPr>
                        <m:ctrlPr>
                          <a:rPr lang="ru-RU" i="1">
                            <a:latin typeface="Cambria Math"/>
                          </a:rPr>
                        </m:ctrlPr>
                      </m:sSubPr>
                      <m:e>
                        <m:r>
                          <a:rPr lang="ru-RU" i="1">
                            <a:latin typeface="Cambria Math"/>
                          </a:rPr>
                          <m:t>𝐽</m:t>
                        </m:r>
                      </m:e>
                      <m:sub>
                        <m:r>
                          <a:rPr lang="ru-RU" i="1">
                            <a:latin typeface="Cambria Math"/>
                          </a:rPr>
                          <m:t>𝑦</m:t>
                        </m:r>
                      </m:sub>
                    </m:sSub>
                    <m:nary>
                      <m:naryPr>
                        <m:chr m:val="∬"/>
                        <m:limLoc m:val="subSup"/>
                        <m:ctrlPr>
                          <a:rPr lang="ru-RU" i="1">
                            <a:latin typeface="Cambria Math"/>
                          </a:rPr>
                        </m:ctrlPr>
                      </m:naryPr>
                      <m:sub>
                        <m:r>
                          <a:rPr lang="ru-RU" i="1">
                            <a:latin typeface="Cambria Math"/>
                          </a:rPr>
                          <m:t>−∞</m:t>
                        </m:r>
                      </m:sub>
                      <m:sup>
                        <m:r>
                          <a:rPr lang="ru-RU" i="1">
                            <a:latin typeface="Cambria Math"/>
                          </a:rPr>
                          <m:t>∞</m:t>
                        </m:r>
                      </m:sup>
                      <m:e>
                        <m:r>
                          <m:rPr>
                            <m:sty m:val="p"/>
                          </m:rPr>
                          <a:rPr lang="ru-RU">
                            <a:latin typeface="Cambria Math"/>
                          </a:rPr>
                          <m:t>exp</m:t>
                        </m:r>
                        <m:r>
                          <a:rPr lang="ru-RU">
                            <a:latin typeface="Cambria Math"/>
                          </a:rPr>
                          <m:t>⁡</m:t>
                        </m:r>
                        <m:r>
                          <a:rPr lang="ru-RU" i="1">
                            <a:latin typeface="Cambria Math"/>
                          </a:rPr>
                          <m:t>(−</m:t>
                        </m:r>
                        <m:f>
                          <m:fPr>
                            <m:ctrlPr>
                              <a:rPr lang="ru-RU" i="1">
                                <a:latin typeface="Cambria Math"/>
                              </a:rPr>
                            </m:ctrlPr>
                          </m:fPr>
                          <m:num>
                            <m:sSup>
                              <m:sSupPr>
                                <m:ctrlPr>
                                  <a:rPr lang="ru-RU" i="1">
                                    <a:latin typeface="Cambria Math"/>
                                  </a:rPr>
                                </m:ctrlPr>
                              </m:sSupPr>
                              <m:e>
                                <m:r>
                                  <a:rPr lang="ru-RU" i="1">
                                    <a:latin typeface="Cambria Math"/>
                                  </a:rPr>
                                  <m:t>(</m:t>
                                </m:r>
                                <m:acc>
                                  <m:accPr>
                                    <m:chr m:val="̂"/>
                                    <m:ctrlPr>
                                      <a:rPr lang="ru-RU" i="1">
                                        <a:latin typeface="Cambria Math"/>
                                      </a:rPr>
                                    </m:ctrlPr>
                                  </m:accPr>
                                  <m:e>
                                    <m:r>
                                      <a:rPr lang="en-US" i="1">
                                        <a:latin typeface="Cambria Math"/>
                                      </a:rPr>
                                      <m:t>𝑥</m:t>
                                    </m:r>
                                  </m:e>
                                </m:acc>
                                <m:r>
                                  <a:rPr lang="en-US" i="1">
                                    <a:latin typeface="Cambria Math"/>
                                  </a:rPr>
                                  <m:t>−</m:t>
                                </m:r>
                                <m:sSub>
                                  <m:sSubPr>
                                    <m:ctrlPr>
                                      <a:rPr lang="ru-RU" i="1">
                                        <a:latin typeface="Cambria Math"/>
                                      </a:rPr>
                                    </m:ctrlPr>
                                  </m:sSubPr>
                                  <m:e>
                                    <m:acc>
                                      <m:accPr>
                                        <m:chr m:val="̂"/>
                                        <m:ctrlPr>
                                          <a:rPr lang="ru-RU" i="1">
                                            <a:latin typeface="Cambria Math"/>
                                          </a:rPr>
                                        </m:ctrlPr>
                                      </m:accPr>
                                      <m:e>
                                        <m:r>
                                          <a:rPr lang="en-US" i="1">
                                            <a:latin typeface="Cambria Math"/>
                                          </a:rPr>
                                          <m:t>𝑥</m:t>
                                        </m:r>
                                      </m:e>
                                    </m:acc>
                                  </m:e>
                                  <m:sub>
                                    <m:r>
                                      <a:rPr lang="en-US" i="1">
                                        <a:latin typeface="Cambria Math"/>
                                      </a:rPr>
                                      <m:t>0</m:t>
                                    </m:r>
                                  </m:sub>
                                </m:sSub>
                                <m:r>
                                  <a:rPr lang="en-US" i="1">
                                    <a:latin typeface="Cambria Math"/>
                                  </a:rPr>
                                  <m:t>)</m:t>
                                </m:r>
                              </m:e>
                              <m:sup>
                                <m:r>
                                  <a:rPr lang="ru-RU" i="1">
                                    <a:latin typeface="Cambria Math"/>
                                  </a:rPr>
                                  <m:t>2</m:t>
                                </m:r>
                              </m:sup>
                            </m:sSup>
                            <m:r>
                              <a:rPr lang="ru-RU" i="1">
                                <a:latin typeface="Cambria Math"/>
                              </a:rPr>
                              <m:t>+</m:t>
                            </m:r>
                            <m:sSup>
                              <m:sSupPr>
                                <m:ctrlPr>
                                  <a:rPr lang="ru-RU" i="1">
                                    <a:latin typeface="Cambria Math"/>
                                  </a:rPr>
                                </m:ctrlPr>
                              </m:sSupPr>
                              <m:e>
                                <m:sSub>
                                  <m:sSubPr>
                                    <m:ctrlPr>
                                      <a:rPr lang="ru-RU" i="1">
                                        <a:latin typeface="Cambria Math"/>
                                      </a:rPr>
                                    </m:ctrlPr>
                                  </m:sSubPr>
                                  <m:e>
                                    <m:r>
                                      <a:rPr lang="en-US" i="1">
                                        <a:latin typeface="Cambria Math"/>
                                      </a:rPr>
                                      <m:t>𝑧</m:t>
                                    </m:r>
                                  </m:e>
                                  <m:sub>
                                    <m:r>
                                      <a:rPr lang="ru-RU" i="1">
                                        <a:latin typeface="Cambria Math"/>
                                      </a:rPr>
                                      <m:t>0</m:t>
                                    </m:r>
                                  </m:sub>
                                </m:sSub>
                              </m:e>
                              <m:sup>
                                <m:r>
                                  <a:rPr lang="ru-RU" i="1">
                                    <a:latin typeface="Cambria Math"/>
                                  </a:rPr>
                                  <m:t>2</m:t>
                                </m:r>
                              </m:sup>
                            </m:sSup>
                          </m:num>
                          <m:den>
                            <m:r>
                              <a:rPr lang="ru-RU" i="1">
                                <a:latin typeface="Cambria Math"/>
                              </a:rPr>
                              <m:t>2</m:t>
                            </m:r>
                          </m:den>
                        </m:f>
                      </m:e>
                    </m:nary>
                    <m:r>
                      <a:rPr lang="ru-RU" i="1">
                        <a:latin typeface="Cambria Math"/>
                      </a:rPr>
                      <m:t>)</m:t>
                    </m:r>
                    <m:d>
                      <m:dPr>
                        <m:begChr m:val="["/>
                        <m:endChr m:val="]"/>
                        <m:ctrlPr>
                          <a:rPr lang="ru-RU" i="1">
                            <a:latin typeface="Cambria Math"/>
                          </a:rPr>
                        </m:ctrlPr>
                      </m:dPr>
                      <m:e>
                        <m:func>
                          <m:funcPr>
                            <m:ctrlPr>
                              <a:rPr lang="ru-RU" i="1">
                                <a:latin typeface="Cambria Math"/>
                              </a:rPr>
                            </m:ctrlPr>
                          </m:funcPr>
                          <m:fName>
                            <m:acc>
                              <m:accPr>
                                <m:chr m:val="̂"/>
                                <m:ctrlPr>
                                  <a:rPr lang="ru-RU" i="1">
                                    <a:latin typeface="Cambria Math"/>
                                  </a:rPr>
                                </m:ctrlPr>
                              </m:accPr>
                              <m:e>
                                <m:r>
                                  <a:rPr lang="en-US" i="1">
                                    <a:latin typeface="Cambria Math"/>
                                  </a:rPr>
                                  <m:t>𝑥</m:t>
                                </m:r>
                              </m:e>
                            </m:acc>
                            <m:r>
                              <m:rPr>
                                <m:sty m:val="p"/>
                              </m:rPr>
                              <a:rPr lang="ru-RU">
                                <a:latin typeface="Cambria Math"/>
                              </a:rPr>
                              <m:t>cos</m:t>
                            </m:r>
                          </m:fName>
                          <m:e>
                            <m:d>
                              <m:dPr>
                                <m:ctrlPr>
                                  <a:rPr lang="ru-RU" i="1">
                                    <a:latin typeface="Cambria Math"/>
                                  </a:rPr>
                                </m:ctrlPr>
                              </m:dPr>
                              <m:e>
                                <m:r>
                                  <a:rPr lang="ru-RU" i="1">
                                    <a:latin typeface="Cambria Math"/>
                                  </a:rPr>
                                  <m:t>𝜗</m:t>
                                </m:r>
                              </m:e>
                            </m:d>
                          </m:e>
                        </m:func>
                        <m:r>
                          <a:rPr lang="ru-RU" i="1">
                            <a:latin typeface="Cambria Math"/>
                          </a:rPr>
                          <m:t>+</m:t>
                        </m:r>
                        <m:sSub>
                          <m:sSubPr>
                            <m:ctrlPr>
                              <a:rPr lang="ru-RU" i="1">
                                <a:latin typeface="Cambria Math"/>
                              </a:rPr>
                            </m:ctrlPr>
                          </m:sSubPr>
                          <m:e>
                            <m:r>
                              <a:rPr lang="ru-RU" i="1">
                                <a:latin typeface="Cambria Math"/>
                              </a:rPr>
                              <m:t>𝑧</m:t>
                            </m:r>
                          </m:e>
                          <m:sub>
                            <m:r>
                              <a:rPr lang="ru-RU" i="1">
                                <a:latin typeface="Cambria Math"/>
                              </a:rPr>
                              <m:t>0</m:t>
                            </m:r>
                          </m:sub>
                        </m:sSub>
                        <m:func>
                          <m:funcPr>
                            <m:ctrlPr>
                              <a:rPr lang="ru-RU" i="1">
                                <a:latin typeface="Cambria Math"/>
                              </a:rPr>
                            </m:ctrlPr>
                          </m:funcPr>
                          <m:fName>
                            <m:r>
                              <m:rPr>
                                <m:sty m:val="p"/>
                              </m:rPr>
                              <a:rPr lang="ru-RU">
                                <a:latin typeface="Cambria Math"/>
                              </a:rPr>
                              <m:t>sin</m:t>
                            </m:r>
                          </m:fName>
                          <m:e>
                            <m:d>
                              <m:dPr>
                                <m:ctrlPr>
                                  <a:rPr lang="ru-RU" i="1">
                                    <a:latin typeface="Cambria Math"/>
                                  </a:rPr>
                                </m:ctrlPr>
                              </m:dPr>
                              <m:e>
                                <m:r>
                                  <a:rPr lang="ru-RU" i="1">
                                    <a:latin typeface="Cambria Math"/>
                                  </a:rPr>
                                  <m:t>𝜗</m:t>
                                </m:r>
                              </m:e>
                            </m:d>
                          </m:e>
                        </m:func>
                      </m:e>
                    </m:d>
                    <m:r>
                      <a:rPr lang="ru-RU" i="1">
                        <a:latin typeface="Cambria Math"/>
                      </a:rPr>
                      <m:t>𝑑</m:t>
                    </m:r>
                    <m:acc>
                      <m:accPr>
                        <m:chr m:val="̂"/>
                        <m:ctrlPr>
                          <a:rPr lang="ru-RU" i="1">
                            <a:latin typeface="Cambria Math"/>
                          </a:rPr>
                        </m:ctrlPr>
                      </m:accPr>
                      <m:e>
                        <m:r>
                          <a:rPr lang="en-US" i="1">
                            <a:latin typeface="Cambria Math"/>
                          </a:rPr>
                          <m:t>𝑥</m:t>
                        </m:r>
                      </m:e>
                    </m:acc>
                    <m:r>
                      <a:rPr lang="en-US" i="1">
                        <a:latin typeface="Cambria Math"/>
                      </a:rPr>
                      <m:t> </m:t>
                    </m:r>
                    <m:r>
                      <a:rPr lang="en-US" i="1">
                        <a:latin typeface="Cambria Math"/>
                      </a:rPr>
                      <m:t>𝑑𝑧</m:t>
                    </m:r>
                  </m:oMath>
                </a14:m>
                <a:r>
                  <a:rPr lang="ru-RU" dirty="0"/>
                  <a:t> </a:t>
                </a:r>
                <a:endParaRPr lang="en-US" dirty="0" smtClean="0"/>
              </a:p>
              <a:p>
                <a:endParaRPr lang="ru-RU" dirty="0"/>
              </a:p>
              <a:p>
                <a:r>
                  <a:rPr lang="ru-RU" dirty="0"/>
                  <a:t> где </a:t>
                </a:r>
                <a14:m>
                  <m:oMath xmlns:m="http://schemas.openxmlformats.org/officeDocument/2006/math">
                    <m:r>
                      <a:rPr lang="ru-RU" i="1">
                        <a:latin typeface="Cambria Math"/>
                      </a:rPr>
                      <m:t>𝜗</m:t>
                    </m:r>
                    <m:r>
                      <a:rPr lang="ru-RU" i="1">
                        <a:latin typeface="Cambria Math"/>
                      </a:rPr>
                      <m:t>=2</m:t>
                    </m:r>
                    <m:r>
                      <a:rPr lang="ru-RU" i="1">
                        <a:latin typeface="Cambria Math"/>
                      </a:rPr>
                      <m:t>𝜋</m:t>
                    </m:r>
                    <m:sSub>
                      <m:sSubPr>
                        <m:ctrlPr>
                          <a:rPr lang="ru-RU" i="1">
                            <a:latin typeface="Cambria Math"/>
                          </a:rPr>
                        </m:ctrlPr>
                      </m:sSubPr>
                      <m:e>
                        <m:r>
                          <a:rPr lang="ru-RU" i="1">
                            <a:latin typeface="Cambria Math"/>
                          </a:rPr>
                          <m:t>𝐶</m:t>
                        </m:r>
                      </m:e>
                      <m:sub>
                        <m:r>
                          <a:rPr lang="ru-RU" i="1">
                            <a:latin typeface="Cambria Math"/>
                          </a:rPr>
                          <m:t>𝑥𝑥</m:t>
                        </m:r>
                      </m:sub>
                    </m:sSub>
                    <m:d>
                      <m:dPr>
                        <m:begChr m:val="〈"/>
                        <m:endChr m:val="〉"/>
                        <m:ctrlPr>
                          <a:rPr lang="ru-RU" i="1">
                            <a:latin typeface="Cambria Math"/>
                          </a:rPr>
                        </m:ctrlPr>
                      </m:dPr>
                      <m:e>
                        <m:sSub>
                          <m:sSubPr>
                            <m:ctrlPr>
                              <a:rPr lang="ru-RU" i="1">
                                <a:latin typeface="Cambria Math"/>
                              </a:rPr>
                            </m:ctrlPr>
                          </m:sSubPr>
                          <m:e>
                            <m:r>
                              <a:rPr lang="ru-RU" i="1">
                                <a:latin typeface="Cambria Math"/>
                              </a:rPr>
                              <m:t>𝐼</m:t>
                            </m:r>
                          </m:e>
                          <m:sub>
                            <m:r>
                              <a:rPr lang="ru-RU" i="1">
                                <a:latin typeface="Cambria Math"/>
                              </a:rPr>
                              <m:t>𝑥</m:t>
                            </m:r>
                          </m:sub>
                        </m:sSub>
                      </m:e>
                    </m:d>
                    <m:r>
                      <a:rPr lang="ru-RU" i="1">
                        <a:latin typeface="Cambria Math"/>
                      </a:rPr>
                      <m:t>𝑛</m:t>
                    </m:r>
                    <m:r>
                      <a:rPr lang="ru-RU" i="1">
                        <a:latin typeface="Cambria Math"/>
                      </a:rPr>
                      <m:t>(</m:t>
                    </m:r>
                    <m:sSub>
                      <m:sSubPr>
                        <m:ctrlPr>
                          <a:rPr lang="ru-RU" i="1">
                            <a:latin typeface="Cambria Math"/>
                          </a:rPr>
                        </m:ctrlPr>
                      </m:sSubPr>
                      <m:e>
                        <m:r>
                          <a:rPr lang="ru-RU" i="1">
                            <a:latin typeface="Cambria Math"/>
                          </a:rPr>
                          <m:t>𝐽</m:t>
                        </m:r>
                      </m:e>
                      <m:sub>
                        <m:r>
                          <a:rPr lang="ru-RU" i="1">
                            <a:latin typeface="Cambria Math"/>
                          </a:rPr>
                          <m:t>𝑥</m:t>
                        </m:r>
                      </m:sub>
                    </m:sSub>
                    <m:r>
                      <a:rPr lang="ru-RU" i="1">
                        <a:latin typeface="Cambria Math"/>
                      </a:rPr>
                      <m:t>+</m:t>
                    </m:r>
                    <m:r>
                      <a:rPr lang="ru-RU" i="1">
                        <a:latin typeface="Cambria Math"/>
                      </a:rPr>
                      <m:t>𝛼</m:t>
                    </m:r>
                    <m:sSub>
                      <m:sSubPr>
                        <m:ctrlPr>
                          <a:rPr lang="ru-RU" i="1">
                            <a:latin typeface="Cambria Math"/>
                          </a:rPr>
                        </m:ctrlPr>
                      </m:sSubPr>
                      <m:e>
                        <m:r>
                          <a:rPr lang="ru-RU" i="1">
                            <a:latin typeface="Cambria Math"/>
                          </a:rPr>
                          <m:t>𝐽</m:t>
                        </m:r>
                      </m:e>
                      <m:sub>
                        <m:r>
                          <a:rPr lang="ru-RU" i="1">
                            <a:latin typeface="Cambria Math"/>
                          </a:rPr>
                          <m:t>𝑦</m:t>
                        </m:r>
                      </m:sub>
                    </m:sSub>
                    <m:r>
                      <a:rPr lang="ru-RU" i="1">
                        <a:latin typeface="Cambria Math"/>
                      </a:rPr>
                      <m:t>)</m:t>
                    </m:r>
                  </m:oMath>
                </a14:m>
                <a:r>
                  <a:rPr lang="ru-RU" dirty="0"/>
                  <a:t>. </a:t>
                </a:r>
                <a14:m>
                  <m:oMath xmlns:m="http://schemas.openxmlformats.org/officeDocument/2006/math">
                    <m:sSub>
                      <m:sSubPr>
                        <m:ctrlPr>
                          <a:rPr lang="ru-RU" i="1">
                            <a:latin typeface="Cambria Math"/>
                          </a:rPr>
                        </m:ctrlPr>
                      </m:sSubPr>
                      <m:e>
                        <m:r>
                          <a:rPr lang="ru-RU" i="1">
                            <a:latin typeface="Cambria Math"/>
                          </a:rPr>
                          <m:t>𝐽</m:t>
                        </m:r>
                      </m:e>
                      <m:sub>
                        <m:r>
                          <a:rPr lang="ru-RU" i="1">
                            <a:latin typeface="Cambria Math"/>
                          </a:rPr>
                          <m:t>𝑥</m:t>
                        </m:r>
                      </m:sub>
                    </m:sSub>
                    <m:r>
                      <a:rPr lang="ru-RU" i="1">
                        <a:latin typeface="Cambria Math"/>
                      </a:rPr>
                      <m:t>=</m:t>
                    </m:r>
                    <m:sSup>
                      <m:sSupPr>
                        <m:ctrlPr>
                          <a:rPr lang="ru-RU" i="1">
                            <a:latin typeface="Cambria Math"/>
                          </a:rPr>
                        </m:ctrlPr>
                      </m:sSupPr>
                      <m:e>
                        <m:sSub>
                          <m:sSubPr>
                            <m:ctrlPr>
                              <a:rPr lang="ru-RU" i="1">
                                <a:latin typeface="Cambria Math"/>
                              </a:rPr>
                            </m:ctrlPr>
                          </m:sSubPr>
                          <m:e>
                            <m:acc>
                              <m:accPr>
                                <m:chr m:val="̂"/>
                                <m:ctrlPr>
                                  <a:rPr lang="ru-RU" i="1">
                                    <a:latin typeface="Cambria Math"/>
                                  </a:rPr>
                                </m:ctrlPr>
                              </m:accPr>
                              <m:e>
                                <m:r>
                                  <a:rPr lang="en-US" i="1">
                                    <a:latin typeface="Cambria Math"/>
                                  </a:rPr>
                                  <m:t>𝑥</m:t>
                                </m:r>
                              </m:e>
                            </m:acc>
                          </m:e>
                          <m:sub>
                            <m:r>
                              <a:rPr lang="ru-RU" i="1">
                                <a:latin typeface="Cambria Math"/>
                              </a:rPr>
                              <m:t>0</m:t>
                            </m:r>
                          </m:sub>
                        </m:sSub>
                      </m:e>
                      <m:sup>
                        <m:r>
                          <a:rPr lang="ru-RU" i="1">
                            <a:latin typeface="Cambria Math"/>
                          </a:rPr>
                          <m:t>2</m:t>
                        </m:r>
                      </m:sup>
                    </m:sSup>
                    <m:r>
                      <a:rPr lang="ru-RU" i="1">
                        <a:latin typeface="Cambria Math"/>
                      </a:rPr>
                      <m:t>+</m:t>
                    </m:r>
                    <m:sSup>
                      <m:sSupPr>
                        <m:ctrlPr>
                          <a:rPr lang="ru-RU" i="1">
                            <a:latin typeface="Cambria Math"/>
                          </a:rPr>
                        </m:ctrlPr>
                      </m:sSupPr>
                      <m:e>
                        <m:sSub>
                          <m:sSubPr>
                            <m:ctrlPr>
                              <a:rPr lang="ru-RU" i="1">
                                <a:latin typeface="Cambria Math"/>
                              </a:rPr>
                            </m:ctrlPr>
                          </m:sSubPr>
                          <m:e>
                            <m:r>
                              <a:rPr lang="en-US" i="1">
                                <a:latin typeface="Cambria Math"/>
                              </a:rPr>
                              <m:t>𝑧</m:t>
                            </m:r>
                          </m:e>
                          <m:sub>
                            <m:r>
                              <a:rPr lang="ru-RU" i="1">
                                <a:latin typeface="Cambria Math"/>
                              </a:rPr>
                              <m:t>0</m:t>
                            </m:r>
                          </m:sub>
                        </m:sSub>
                      </m:e>
                      <m:sup>
                        <m:r>
                          <a:rPr lang="ru-RU" i="1">
                            <a:latin typeface="Cambria Math"/>
                          </a:rPr>
                          <m:t>2</m:t>
                        </m:r>
                      </m:sup>
                    </m:sSup>
                  </m:oMath>
                </a14:m>
                <a:r>
                  <a:rPr lang="ru-RU" dirty="0"/>
                  <a:t>, </a:t>
                </a:r>
                <a14:m>
                  <m:oMath xmlns:m="http://schemas.openxmlformats.org/officeDocument/2006/math">
                    <m:sSub>
                      <m:sSubPr>
                        <m:ctrlPr>
                          <a:rPr lang="ru-RU" i="1">
                            <a:latin typeface="Cambria Math"/>
                          </a:rPr>
                        </m:ctrlPr>
                      </m:sSubPr>
                      <m:e>
                        <m:acc>
                          <m:accPr>
                            <m:chr m:val="̂"/>
                            <m:ctrlPr>
                              <a:rPr lang="ru-RU" i="1">
                                <a:latin typeface="Cambria Math"/>
                              </a:rPr>
                            </m:ctrlPr>
                          </m:accPr>
                          <m:e>
                            <m:r>
                              <a:rPr lang="en-US" i="1">
                                <a:latin typeface="Cambria Math"/>
                              </a:rPr>
                              <m:t>𝑥</m:t>
                            </m:r>
                          </m:e>
                        </m:acc>
                      </m:e>
                      <m:sub>
                        <m:r>
                          <a:rPr lang="ru-RU" i="1">
                            <a:latin typeface="Cambria Math"/>
                          </a:rPr>
                          <m:t>0</m:t>
                        </m:r>
                      </m:sub>
                    </m:sSub>
                  </m:oMath>
                </a14:m>
                <a:r>
                  <a:rPr lang="en-US" dirty="0"/>
                  <a:t> </a:t>
                </a:r>
                <a:r>
                  <a:rPr lang="ru-RU" dirty="0"/>
                  <a:t>– начальное смещение центра тяжести по горизонтали. Выполняя вычисления, получим, что </a:t>
                </a:r>
                <a14:m>
                  <m:oMath xmlns:m="http://schemas.openxmlformats.org/officeDocument/2006/math">
                    <m:sSub>
                      <m:sSubPr>
                        <m:ctrlPr>
                          <a:rPr lang="ru-RU" i="1">
                            <a:latin typeface="Cambria Math"/>
                          </a:rPr>
                        </m:ctrlPr>
                      </m:sSubPr>
                      <m:e>
                        <m:r>
                          <a:rPr lang="en-US" i="1">
                            <a:latin typeface="Cambria Math"/>
                          </a:rPr>
                          <m:t>𝑘</m:t>
                        </m:r>
                      </m:e>
                      <m:sub>
                        <m:r>
                          <a:rPr lang="ru-RU" i="1">
                            <a:latin typeface="Cambria Math"/>
                          </a:rPr>
                          <m:t>𝑑𝑒𝑐</m:t>
                        </m:r>
                      </m:sub>
                    </m:sSub>
                    <m:d>
                      <m:dPr>
                        <m:ctrlPr>
                          <a:rPr lang="ru-RU" i="1">
                            <a:latin typeface="Cambria Math"/>
                          </a:rPr>
                        </m:ctrlPr>
                      </m:dPr>
                      <m:e>
                        <m:r>
                          <a:rPr lang="ru-RU" i="1">
                            <a:latin typeface="Cambria Math"/>
                          </a:rPr>
                          <m:t>𝜏</m:t>
                        </m:r>
                      </m:e>
                    </m:d>
                  </m:oMath>
                </a14:m>
                <a:r>
                  <a:rPr lang="ru-RU" dirty="0"/>
                  <a:t> падает в </a:t>
                </a:r>
                <a:r>
                  <a:rPr lang="en-US" dirty="0"/>
                  <a:t>e </a:t>
                </a:r>
                <a:r>
                  <a:rPr lang="ru-RU" dirty="0"/>
                  <a:t>– раз при </a:t>
                </a:r>
                <a:r>
                  <a:rPr lang="en-US" dirty="0" smtClean="0"/>
                  <a:t> </a:t>
                </a:r>
                <a14:m>
                  <m:oMath xmlns:m="http://schemas.openxmlformats.org/officeDocument/2006/math">
                    <m:r>
                      <a:rPr lang="ru-RU" i="1">
                        <a:latin typeface="Cambria Math"/>
                      </a:rPr>
                      <m:t>𝜏</m:t>
                    </m:r>
                    <m:r>
                      <a:rPr lang="ru-RU" i="1">
                        <a:latin typeface="Cambria Math"/>
                      </a:rPr>
                      <m:t>=</m:t>
                    </m:r>
                    <m:sSub>
                      <m:sSubPr>
                        <m:ctrlPr>
                          <a:rPr lang="ru-RU" i="1">
                            <a:latin typeface="Cambria Math"/>
                          </a:rPr>
                        </m:ctrlPr>
                      </m:sSubPr>
                      <m:e>
                        <m:r>
                          <a:rPr lang="ru-RU" i="1">
                            <a:latin typeface="Cambria Math"/>
                          </a:rPr>
                          <m:t>𝜏</m:t>
                        </m:r>
                      </m:e>
                      <m:sub>
                        <m:r>
                          <a:rPr lang="ru-RU" i="1">
                            <a:latin typeface="Cambria Math"/>
                          </a:rPr>
                          <m:t>0</m:t>
                        </m:r>
                      </m:sub>
                    </m:sSub>
                    <m:r>
                      <a:rPr lang="ru-RU" i="1">
                        <a:latin typeface="Cambria Math"/>
                      </a:rPr>
                      <m:t>=0.505</m:t>
                    </m:r>
                  </m:oMath>
                </a14:m>
                <a:r>
                  <a:rPr lang="ru-RU" dirty="0"/>
                  <a:t>. Отсюда найдем, что </a:t>
                </a:r>
                <a14:m>
                  <m:oMath xmlns:m="http://schemas.openxmlformats.org/officeDocument/2006/math">
                    <m:r>
                      <a:rPr lang="ru-RU" i="1">
                        <a:latin typeface="Cambria Math"/>
                      </a:rPr>
                      <m:t>𝛿</m:t>
                    </m:r>
                    <m:sSub>
                      <m:sSubPr>
                        <m:ctrlPr>
                          <a:rPr lang="ru-RU" i="1">
                            <a:latin typeface="Cambria Math"/>
                          </a:rPr>
                        </m:ctrlPr>
                      </m:sSubPr>
                      <m:e>
                        <m:r>
                          <a:rPr lang="en-US" i="1">
                            <a:latin typeface="Cambria Math"/>
                          </a:rPr>
                          <m:t>𝑄</m:t>
                        </m:r>
                      </m:e>
                      <m:sub>
                        <m:r>
                          <a:rPr lang="ru-RU" i="1">
                            <a:latin typeface="Cambria Math"/>
                          </a:rPr>
                          <m:t>𝑛𝑙</m:t>
                        </m:r>
                      </m:sub>
                    </m:sSub>
                    <m:r>
                      <a:rPr lang="ru-RU" i="1">
                        <a:latin typeface="Cambria Math"/>
                      </a:rPr>
                      <m:t>=3.63∗</m:t>
                    </m:r>
                    <m:sSup>
                      <m:sSupPr>
                        <m:ctrlPr>
                          <a:rPr lang="ru-RU" i="1">
                            <a:latin typeface="Cambria Math"/>
                          </a:rPr>
                        </m:ctrlPr>
                      </m:sSupPr>
                      <m:e>
                        <m:r>
                          <a:rPr lang="ru-RU" i="1">
                            <a:latin typeface="Cambria Math"/>
                          </a:rPr>
                          <m:t>10</m:t>
                        </m:r>
                      </m:e>
                      <m:sup>
                        <m:r>
                          <a:rPr lang="ru-RU" i="1">
                            <a:latin typeface="Cambria Math"/>
                          </a:rPr>
                          <m:t>−4</m:t>
                        </m:r>
                      </m:sup>
                    </m:sSup>
                  </m:oMath>
                </a14:m>
                <a:r>
                  <a:rPr lang="ru-RU" dirty="0"/>
                  <a:t>.</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t="-809"/>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8163176-E34E-4EB9-BCEF-2DAB29DA3831}"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17</a:t>
            </a:fld>
            <a:endParaRPr lang="ru-RU"/>
          </a:p>
        </p:txBody>
      </p:sp>
    </p:spTree>
    <p:extLst>
      <p:ext uri="{BB962C8B-B14F-4D97-AF65-F5344CB8AC3E}">
        <p14:creationId xmlns:p14="http://schemas.microsoft.com/office/powerpoint/2010/main" val="297900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Внутреннее (</a:t>
            </a:r>
            <a:r>
              <a:rPr lang="en-US" sz="2400" dirty="0" smtClean="0"/>
              <a:t>intrinsic) </a:t>
            </a:r>
            <a:r>
              <a:rPr lang="ru-RU" sz="2400" dirty="0" smtClean="0"/>
              <a:t>затухание Бурова.</a:t>
            </a: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Autofit/>
              </a:bodyPr>
              <a:lstStyle/>
              <a:p>
                <a:pPr algn="just"/>
                <a:r>
                  <a:rPr lang="ru-RU" sz="1600" dirty="0" smtClean="0"/>
                  <a:t>Согласно </a:t>
                </a:r>
                <a:r>
                  <a:rPr lang="ru-RU" sz="1600" dirty="0"/>
                  <a:t>А. Бурову, для сгруппированного пучка  со значительным кулоновским параметром время потери когерентности определяется затуханием Ландау, связанным с поглощением энергии волны периферийными частицами.  Это время определяется формулой [   ] </a:t>
                </a:r>
                <a:r>
                  <a:rPr lang="ru-RU" sz="1600" dirty="0" smtClean="0"/>
                  <a:t>:</a:t>
                </a:r>
              </a:p>
              <a:p>
                <a:pPr marL="0" indent="0" algn="just">
                  <a:buNone/>
                </a:pPr>
                <a14:m>
                  <m:oMathPara xmlns:m="http://schemas.openxmlformats.org/officeDocument/2006/math">
                    <m:oMathParaPr>
                      <m:jc m:val="centerGroup"/>
                    </m:oMathParaPr>
                    <m:oMath xmlns:m="http://schemas.openxmlformats.org/officeDocument/2006/math">
                      <m:sSup>
                        <m:sSupPr>
                          <m:ctrlPr>
                            <a:rPr lang="ru-RU" sz="1600" i="1" smtClean="0">
                              <a:latin typeface="Cambria Math"/>
                            </a:rPr>
                          </m:ctrlPr>
                        </m:sSupPr>
                        <m:e>
                          <m:sSub>
                            <m:sSubPr>
                              <m:ctrlPr>
                                <a:rPr lang="ru-RU" sz="1600" i="1" smtClean="0">
                                  <a:latin typeface="Cambria Math"/>
                                </a:rPr>
                              </m:ctrlPr>
                            </m:sSubPr>
                            <m:e>
                              <m:r>
                                <m:rPr>
                                  <m:sty m:val="p"/>
                                </m:rPr>
                                <a:rPr lang="el-GR" sz="1600" i="1" smtClean="0">
                                  <a:latin typeface="Cambria Math"/>
                                  <a:ea typeface="Cambria Math"/>
                                </a:rPr>
                                <m:t>Λ</m:t>
                              </m:r>
                            </m:e>
                            <m:sub>
                              <m:r>
                                <a:rPr lang="en-US" sz="1600" b="0" i="1" smtClean="0">
                                  <a:latin typeface="Cambria Math"/>
                                </a:rPr>
                                <m:t>𝑘</m:t>
                              </m:r>
                            </m:sub>
                          </m:sSub>
                          <m:r>
                            <a:rPr lang="en-US" sz="1600" b="0" i="1" smtClean="0">
                              <a:latin typeface="Cambria Math"/>
                            </a:rPr>
                            <m:t>=0.5</m:t>
                          </m:r>
                          <m:f>
                            <m:fPr>
                              <m:ctrlPr>
                                <a:rPr lang="en-US" sz="1600" b="0" i="1" smtClean="0">
                                  <a:latin typeface="Cambria Math"/>
                                </a:rPr>
                              </m:ctrlPr>
                            </m:fPr>
                            <m:num>
                              <m:sSub>
                                <m:sSubPr>
                                  <m:ctrlPr>
                                    <a:rPr lang="en-US" sz="1600" b="0" i="1" smtClean="0">
                                      <a:latin typeface="Cambria Math"/>
                                    </a:rPr>
                                  </m:ctrlPr>
                                </m:sSubPr>
                                <m:e>
                                  <m:sSup>
                                    <m:sSupPr>
                                      <m:ctrlPr>
                                        <a:rPr lang="en-US" sz="1600" b="0" i="1" smtClean="0">
                                          <a:latin typeface="Cambria Math"/>
                                        </a:rPr>
                                      </m:ctrlPr>
                                    </m:sSupPr>
                                    <m:e>
                                      <m:sSub>
                                        <m:sSubPr>
                                          <m:ctrlPr>
                                            <a:rPr lang="en-US" sz="1600" b="0" i="1" smtClean="0">
                                              <a:latin typeface="Cambria Math"/>
                                            </a:rPr>
                                          </m:ctrlPr>
                                        </m:sSubPr>
                                        <m:e>
                                          <m:r>
                                            <a:rPr lang="en-US" sz="1600" b="0" i="1" smtClean="0">
                                              <a:latin typeface="Cambria Math"/>
                                            </a:rPr>
                                            <m:t>(</m:t>
                                          </m:r>
                                          <m:r>
                                            <a:rPr lang="en-US" sz="1600" b="0" i="1" smtClean="0">
                                              <a:latin typeface="Cambria Math"/>
                                            </a:rPr>
                                            <m:t>𝑦</m:t>
                                          </m:r>
                                        </m:e>
                                        <m:sub>
                                          <m:r>
                                            <a:rPr lang="en-US" sz="1600" b="0" i="1" smtClean="0">
                                              <a:latin typeface="Cambria Math"/>
                                            </a:rPr>
                                            <m:t>𝑘</m:t>
                                          </m:r>
                                          <m:r>
                                            <a:rPr lang="en-US" sz="1600" b="0" i="1" smtClean="0">
                                              <a:latin typeface="Cambria Math"/>
                                              <a:ea typeface="Cambria Math"/>
                                            </a:rPr>
                                            <m:t>∞</m:t>
                                          </m:r>
                                        </m:sub>
                                      </m:sSub>
                                      <m:r>
                                        <a:rPr lang="en-US" sz="1600" b="0" i="1" smtClean="0">
                                          <a:latin typeface="Cambria Math"/>
                                        </a:rPr>
                                        <m:t>)</m:t>
                                      </m:r>
                                    </m:e>
                                    <m:sup>
                                      <m:r>
                                        <a:rPr lang="en-US" sz="1600" b="0" i="1" smtClean="0">
                                          <a:latin typeface="Cambria Math"/>
                                        </a:rPr>
                                        <m:t>2</m:t>
                                      </m:r>
                                    </m:sup>
                                  </m:sSup>
                                  <m:r>
                                    <a:rPr lang="en-US" sz="1600" b="0" i="1" smtClean="0">
                                      <a:latin typeface="Cambria Math"/>
                                    </a:rPr>
                                    <m:t>(</m:t>
                                  </m:r>
                                  <m:r>
                                    <a:rPr lang="en-US" sz="1600" b="0" i="1" smtClean="0">
                                      <a:latin typeface="Cambria Math"/>
                                      <a:ea typeface="Cambria Math"/>
                                    </a:rPr>
                                    <m:t>𝜗</m:t>
                                  </m:r>
                                </m:e>
                                <m:sub>
                                  <m:r>
                                    <a:rPr lang="en-US" sz="1600" b="0" i="1" smtClean="0">
                                      <a:latin typeface="Cambria Math"/>
                                    </a:rPr>
                                    <m:t>𝑘</m:t>
                                  </m:r>
                                </m:sub>
                              </m:sSub>
                              <m:r>
                                <a:rPr lang="en-US" sz="1600" b="0" i="1" smtClean="0">
                                  <a:latin typeface="Cambria Math"/>
                                </a:rPr>
                                <m:t>)</m:t>
                              </m:r>
                            </m:num>
                            <m:den>
                              <m:sSub>
                                <m:sSubPr>
                                  <m:ctrlPr>
                                    <a:rPr lang="en-US" sz="1600" b="0" i="1" smtClean="0">
                                      <a:latin typeface="Cambria Math"/>
                                    </a:rPr>
                                  </m:ctrlPr>
                                </m:sSubPr>
                                <m:e>
                                  <m:r>
                                    <a:rPr lang="en-US" sz="1600" b="0" i="1" smtClean="0">
                                      <a:latin typeface="Cambria Math"/>
                                      <a:ea typeface="Cambria Math"/>
                                    </a:rPr>
                                    <m:t>𝜏</m:t>
                                  </m:r>
                                </m:e>
                                <m:sub>
                                  <m:r>
                                    <a:rPr lang="en-US" sz="1600" b="0" i="1" smtClean="0">
                                      <a:latin typeface="Cambria Math"/>
                                    </a:rPr>
                                    <m:t>∗</m:t>
                                  </m:r>
                                </m:sub>
                              </m:sSub>
                            </m:den>
                          </m:f>
                        </m:e>
                        <m:sup>
                          <m:r>
                            <a:rPr lang="en-US" sz="1600" b="0" i="1" smtClean="0">
                              <a:latin typeface="Cambria Math"/>
                            </a:rPr>
                            <m:t>2</m:t>
                          </m:r>
                        </m:sup>
                      </m:sSup>
                      <m:f>
                        <m:fPr>
                          <m:ctrlPr>
                            <a:rPr lang="ru-RU" sz="1600" i="1" smtClean="0">
                              <a:latin typeface="Cambria Math"/>
                            </a:rPr>
                          </m:ctrlPr>
                        </m:fPr>
                        <m:num>
                          <m:sSub>
                            <m:sSubPr>
                              <m:ctrlPr>
                                <a:rPr lang="ru-RU" sz="1600" i="1" smtClean="0">
                                  <a:latin typeface="Cambria Math"/>
                                </a:rPr>
                              </m:ctrlPr>
                            </m:sSubPr>
                            <m:e>
                              <m:r>
                                <a:rPr lang="en-US" sz="1600" b="0" i="1" smtClean="0">
                                  <a:latin typeface="Cambria Math"/>
                                </a:rPr>
                                <m:t>𝑄</m:t>
                              </m:r>
                            </m:e>
                            <m:sub>
                              <m:r>
                                <a:rPr lang="en-US" sz="1600" b="0" i="1" smtClean="0">
                                  <a:latin typeface="Cambria Math"/>
                                </a:rPr>
                                <m:t>𝑠</m:t>
                              </m:r>
                            </m:sub>
                          </m:sSub>
                        </m:num>
                        <m:den>
                          <m:sSup>
                            <m:sSupPr>
                              <m:ctrlPr>
                                <a:rPr lang="ru-RU" sz="1600" i="1" smtClean="0">
                                  <a:latin typeface="Cambria Math"/>
                                </a:rPr>
                              </m:ctrlPr>
                            </m:sSupPr>
                            <m:e>
                              <m:r>
                                <a:rPr lang="en-US" sz="1600" b="0" i="1" smtClean="0">
                                  <a:latin typeface="Cambria Math"/>
                                </a:rPr>
                                <m:t>𝑞</m:t>
                              </m:r>
                            </m:e>
                            <m:sup>
                              <m:r>
                                <a:rPr lang="en-US" sz="1600" b="0" i="1" smtClean="0">
                                  <a:latin typeface="Cambria Math"/>
                                </a:rPr>
                                <m:t>3</m:t>
                              </m:r>
                            </m:sup>
                          </m:sSup>
                        </m:den>
                      </m:f>
                    </m:oMath>
                  </m:oMathPara>
                </a14:m>
                <a:endParaRPr lang="en-US" sz="1600" dirty="0" smtClean="0"/>
              </a:p>
              <a:p>
                <a:pPr algn="just"/>
                <a:r>
                  <a:rPr lang="ru-RU" sz="2000" dirty="0" smtClean="0"/>
                  <a:t>В этой формуле параметры </a:t>
                </a:r>
                <a14:m>
                  <m:oMath xmlns:m="http://schemas.openxmlformats.org/officeDocument/2006/math">
                    <m:sSub>
                      <m:sSubPr>
                        <m:ctrlPr>
                          <a:rPr lang="en-US" sz="2000" i="1">
                            <a:latin typeface="Cambria Math"/>
                          </a:rPr>
                        </m:ctrlPr>
                      </m:sSubPr>
                      <m:e>
                        <m:r>
                          <a:rPr lang="en-US" sz="2000" i="1">
                            <a:latin typeface="Cambria Math"/>
                          </a:rPr>
                          <m:t>𝑦</m:t>
                        </m:r>
                      </m:e>
                      <m:sub>
                        <m:r>
                          <a:rPr lang="en-US" sz="2000" i="1">
                            <a:latin typeface="Cambria Math"/>
                          </a:rPr>
                          <m:t>𝑘</m:t>
                        </m:r>
                        <m:r>
                          <a:rPr lang="en-US" sz="2000" i="1">
                            <a:latin typeface="Cambria Math"/>
                            <a:ea typeface="Cambria Math"/>
                          </a:rPr>
                          <m:t>∞</m:t>
                        </m:r>
                      </m:sub>
                    </m:sSub>
                  </m:oMath>
                </a14:m>
                <a:r>
                  <a:rPr lang="ru-RU" sz="2000" dirty="0" smtClean="0"/>
                  <a:t>, </a:t>
                </a:r>
                <a14:m>
                  <m:oMath xmlns:m="http://schemas.openxmlformats.org/officeDocument/2006/math">
                    <m:sSub>
                      <m:sSubPr>
                        <m:ctrlPr>
                          <a:rPr lang="en-US" sz="2000" i="1">
                            <a:latin typeface="Cambria Math"/>
                          </a:rPr>
                        </m:ctrlPr>
                      </m:sSubPr>
                      <m:e>
                        <m:r>
                          <a:rPr lang="en-US" sz="2000" i="1" smtClean="0">
                            <a:latin typeface="Cambria Math"/>
                            <a:ea typeface="Cambria Math"/>
                          </a:rPr>
                          <m:t>𝜗</m:t>
                        </m:r>
                      </m:e>
                      <m:sub>
                        <m:r>
                          <a:rPr lang="en-US" sz="2000" b="0" i="1" smtClean="0">
                            <a:latin typeface="Cambria Math"/>
                          </a:rPr>
                          <m:t>𝑘</m:t>
                        </m:r>
                      </m:sub>
                    </m:sSub>
                    <m:r>
                      <a:rPr lang="en-US" sz="2000" b="0" i="1" smtClean="0">
                        <a:latin typeface="Cambria Math"/>
                        <a:ea typeface="Cambria Math"/>
                      </a:rPr>
                      <m:t> </m:t>
                    </m:r>
                  </m:oMath>
                </a14:m>
                <a:r>
                  <a:rPr lang="en-US" sz="2000" dirty="0" smtClean="0"/>
                  <a:t> </a:t>
                </a:r>
                <a:r>
                  <a:rPr lang="ru-RU" sz="2000" dirty="0" smtClean="0"/>
                  <a:t>и </a:t>
                </a:r>
                <a14:m>
                  <m:oMath xmlns:m="http://schemas.openxmlformats.org/officeDocument/2006/math">
                    <m:sSub>
                      <m:sSubPr>
                        <m:ctrlPr>
                          <a:rPr lang="en-US" sz="2000" i="1">
                            <a:latin typeface="Cambria Math"/>
                          </a:rPr>
                        </m:ctrlPr>
                      </m:sSubPr>
                      <m:e>
                        <m:r>
                          <a:rPr lang="en-US" sz="2000" i="1">
                            <a:latin typeface="Cambria Math"/>
                            <a:ea typeface="Cambria Math"/>
                          </a:rPr>
                          <m:t>𝜏</m:t>
                        </m:r>
                      </m:e>
                      <m:sub>
                        <m:r>
                          <a:rPr lang="en-US" sz="2000" i="1">
                            <a:latin typeface="Cambria Math"/>
                          </a:rPr>
                          <m:t>∗</m:t>
                        </m:r>
                      </m:sub>
                    </m:sSub>
                  </m:oMath>
                </a14:m>
                <a:r>
                  <a:rPr lang="ru-RU" sz="2000" dirty="0" smtClean="0"/>
                  <a:t> даны в статье Бурова (для первой моды </a:t>
                </a:r>
                <a14:m>
                  <m:oMath xmlns:m="http://schemas.openxmlformats.org/officeDocument/2006/math">
                    <m:sSub>
                      <m:sSubPr>
                        <m:ctrlPr>
                          <a:rPr lang="en-US" sz="2000" i="1">
                            <a:latin typeface="Cambria Math"/>
                          </a:rPr>
                        </m:ctrlPr>
                      </m:sSubPr>
                      <m:e>
                        <m:r>
                          <a:rPr lang="en-US" sz="2000" i="1">
                            <a:latin typeface="Cambria Math"/>
                          </a:rPr>
                          <m:t>𝑦</m:t>
                        </m:r>
                      </m:e>
                      <m:sub>
                        <m:r>
                          <a:rPr lang="en-US" sz="2000" i="1">
                            <a:latin typeface="Cambria Math"/>
                          </a:rPr>
                          <m:t>𝑘</m:t>
                        </m:r>
                        <m:r>
                          <a:rPr lang="en-US" sz="2000" i="1">
                            <a:latin typeface="Cambria Math"/>
                            <a:ea typeface="Cambria Math"/>
                          </a:rPr>
                          <m:t>∞</m:t>
                        </m:r>
                      </m:sub>
                    </m:sSub>
                  </m:oMath>
                </a14:m>
                <a:r>
                  <a:rPr lang="ru-RU" sz="2000" dirty="0" smtClean="0"/>
                  <a:t>=1.6, </a:t>
                </a:r>
                <a14:m>
                  <m:oMath xmlns:m="http://schemas.openxmlformats.org/officeDocument/2006/math">
                    <m:sSub>
                      <m:sSubPr>
                        <m:ctrlPr>
                          <a:rPr lang="en-US" sz="2000" i="1">
                            <a:latin typeface="Cambria Math"/>
                          </a:rPr>
                        </m:ctrlPr>
                      </m:sSubPr>
                      <m:e>
                        <m:r>
                          <a:rPr lang="en-US" sz="2000" i="1">
                            <a:latin typeface="Cambria Math"/>
                            <a:ea typeface="Cambria Math"/>
                          </a:rPr>
                          <m:t>𝜗</m:t>
                        </m:r>
                      </m:e>
                      <m:sub>
                        <m:r>
                          <a:rPr lang="en-US" sz="2000" i="1">
                            <a:latin typeface="Cambria Math"/>
                          </a:rPr>
                          <m:t>𝑘</m:t>
                        </m:r>
                      </m:sub>
                    </m:sSub>
                  </m:oMath>
                </a14:m>
                <a:r>
                  <a:rPr lang="ru-RU" sz="2000" dirty="0" smtClean="0"/>
                  <a:t>=1.4 и </a:t>
                </a:r>
                <a14:m>
                  <m:oMath xmlns:m="http://schemas.openxmlformats.org/officeDocument/2006/math">
                    <m:sSub>
                      <m:sSubPr>
                        <m:ctrlPr>
                          <a:rPr lang="en-US" sz="2000" i="1">
                            <a:latin typeface="Cambria Math"/>
                          </a:rPr>
                        </m:ctrlPr>
                      </m:sSubPr>
                      <m:e>
                        <m:r>
                          <a:rPr lang="en-US" sz="2000" i="1">
                            <a:latin typeface="Cambria Math"/>
                            <a:ea typeface="Cambria Math"/>
                          </a:rPr>
                          <m:t>𝜏</m:t>
                        </m:r>
                      </m:e>
                      <m:sub>
                        <m:r>
                          <a:rPr lang="en-US" sz="2000" i="1">
                            <a:latin typeface="Cambria Math"/>
                          </a:rPr>
                          <m:t>∗</m:t>
                        </m:r>
                      </m:sub>
                    </m:sSub>
                  </m:oMath>
                </a14:m>
                <a:r>
                  <a:rPr lang="ru-RU" sz="2000" dirty="0" smtClean="0"/>
                  <a:t>=2), </a:t>
                </a:r>
                <a14:m>
                  <m:oMath xmlns:m="http://schemas.openxmlformats.org/officeDocument/2006/math">
                    <m:sSub>
                      <m:sSubPr>
                        <m:ctrlPr>
                          <a:rPr lang="ru-RU" sz="2000" i="1">
                            <a:latin typeface="Cambria Math"/>
                          </a:rPr>
                        </m:ctrlPr>
                      </m:sSubPr>
                      <m:e>
                        <m:r>
                          <a:rPr lang="en-US" sz="2000" i="1">
                            <a:latin typeface="Cambria Math"/>
                          </a:rPr>
                          <m:t>𝑄</m:t>
                        </m:r>
                      </m:e>
                      <m:sub>
                        <m:r>
                          <a:rPr lang="en-US" sz="2000" i="1">
                            <a:latin typeface="Cambria Math"/>
                          </a:rPr>
                          <m:t>𝑠</m:t>
                        </m:r>
                      </m:sub>
                    </m:sSub>
                  </m:oMath>
                </a14:m>
                <a:r>
                  <a:rPr lang="ru-RU" sz="2000" dirty="0" smtClean="0"/>
                  <a:t> - синхротронная частота, </a:t>
                </a:r>
                <a:endParaRPr lang="ru-RU" sz="2000" dirty="0"/>
              </a:p>
              <a:p>
                <a:pPr marL="0" indent="0" algn="ctr">
                  <a:buNone/>
                </a:pPr>
                <a:r>
                  <a:rPr lang="ru-RU" sz="1600" dirty="0" smtClean="0"/>
                  <a:t> </a:t>
                </a:r>
                <a:r>
                  <a:rPr lang="ru-RU" sz="1600" dirty="0"/>
                  <a:t>	</a:t>
                </a:r>
                <a:r>
                  <a:rPr lang="en-US" sz="1600" dirty="0"/>
                  <a:t> </a:t>
                </a:r>
                <a14:m>
                  <m:oMath xmlns:m="http://schemas.openxmlformats.org/officeDocument/2006/math">
                    <m:r>
                      <a:rPr lang="en-US" sz="1800" i="1">
                        <a:latin typeface="Cambria Math"/>
                      </a:rPr>
                      <m:t>𝑞</m:t>
                    </m:r>
                    <m:r>
                      <a:rPr lang="ru-RU" sz="1800" b="0" i="1" smtClean="0">
                        <a:latin typeface="Cambria Math"/>
                      </a:rPr>
                      <m:t>=</m:t>
                    </m:r>
                    <m:f>
                      <m:fPr>
                        <m:ctrlPr>
                          <a:rPr lang="ru-RU" sz="1800" b="0" i="1" smtClean="0">
                            <a:latin typeface="Cambria Math"/>
                          </a:rPr>
                        </m:ctrlPr>
                      </m:fPr>
                      <m:num>
                        <m:r>
                          <a:rPr lang="ru-RU" sz="1800" b="0" i="1" smtClean="0">
                            <a:latin typeface="Cambria Math"/>
                          </a:rPr>
                          <m:t>0.52</m:t>
                        </m:r>
                        <m:r>
                          <a:rPr lang="ru-RU" sz="1800" b="0" i="1" smtClean="0">
                            <a:latin typeface="Cambria Math"/>
                            <a:ea typeface="Cambria Math"/>
                          </a:rPr>
                          <m:t>∙</m:t>
                        </m:r>
                        <m:r>
                          <a:rPr lang="ru-RU" sz="1800" b="0" i="1" smtClean="0">
                            <a:latin typeface="Cambria Math"/>
                          </a:rPr>
                          <m:t> </m:t>
                        </m:r>
                        <m:r>
                          <a:rPr lang="ru-RU" sz="1800" i="1">
                            <a:latin typeface="Cambria Math"/>
                            <a:ea typeface="Cambria Math"/>
                          </a:rPr>
                          <m:t>∆</m:t>
                        </m:r>
                        <m:sSub>
                          <m:sSubPr>
                            <m:ctrlPr>
                              <a:rPr lang="ru-RU" sz="1800" i="1">
                                <a:latin typeface="Cambria Math"/>
                                <a:ea typeface="Cambria Math"/>
                              </a:rPr>
                            </m:ctrlPr>
                          </m:sSubPr>
                          <m:e>
                            <m:r>
                              <a:rPr lang="en-US" sz="1800" i="1">
                                <a:latin typeface="Cambria Math"/>
                                <a:ea typeface="Cambria Math"/>
                              </a:rPr>
                              <m:t>𝑄</m:t>
                            </m:r>
                          </m:e>
                          <m:sub>
                            <m:r>
                              <a:rPr lang="en-US" sz="1800" i="1">
                                <a:latin typeface="Cambria Math"/>
                                <a:ea typeface="Cambria Math"/>
                              </a:rPr>
                              <m:t>𝑚𝑎𝑥</m:t>
                            </m:r>
                          </m:sub>
                        </m:sSub>
                      </m:num>
                      <m:den>
                        <m:sSub>
                          <m:sSubPr>
                            <m:ctrlPr>
                              <a:rPr lang="ru-RU" sz="1800" i="1">
                                <a:latin typeface="Cambria Math"/>
                              </a:rPr>
                            </m:ctrlPr>
                          </m:sSubPr>
                          <m:e>
                            <m:r>
                              <a:rPr lang="en-US" sz="1800" i="1">
                                <a:latin typeface="Cambria Math"/>
                              </a:rPr>
                              <m:t>𝑄</m:t>
                            </m:r>
                          </m:e>
                          <m:sub>
                            <m:r>
                              <a:rPr lang="en-US" sz="1800" i="1">
                                <a:latin typeface="Cambria Math"/>
                              </a:rPr>
                              <m:t>𝑠</m:t>
                            </m:r>
                          </m:sub>
                        </m:sSub>
                      </m:den>
                    </m:f>
                  </m:oMath>
                </a14:m>
                <a:endParaRPr lang="ru-RU" sz="1800" dirty="0" smtClean="0"/>
              </a:p>
              <a:p>
                <a:pPr algn="just"/>
                <a:r>
                  <a:rPr lang="ru-RU" sz="1600" dirty="0" smtClean="0"/>
                  <a:t>Эта формула справедлива при </a:t>
                </a:r>
                <a:r>
                  <a:rPr lang="en-US" sz="1600" dirty="0"/>
                  <a:t> </a:t>
                </a:r>
                <a14:m>
                  <m:oMath xmlns:m="http://schemas.openxmlformats.org/officeDocument/2006/math">
                    <m:r>
                      <a:rPr lang="en-US" sz="1600" i="1">
                        <a:latin typeface="Cambria Math"/>
                      </a:rPr>
                      <m:t>𝑞</m:t>
                    </m:r>
                    <m:r>
                      <a:rPr lang="en-US" sz="1600" i="1" smtClean="0">
                        <a:latin typeface="Cambria Math"/>
                        <a:ea typeface="Cambria Math"/>
                      </a:rPr>
                      <m:t>&gt;&gt;</m:t>
                    </m:r>
                    <m:r>
                      <a:rPr lang="ru-RU" sz="1600" i="1" dirty="0" smtClean="0">
                        <a:latin typeface="Cambria Math"/>
                        <a:ea typeface="Cambria Math"/>
                      </a:rPr>
                      <m:t>1</m:t>
                    </m:r>
                    <m:r>
                      <a:rPr lang="ru-RU" sz="1600" b="0" i="1" dirty="0" smtClean="0">
                        <a:latin typeface="Cambria Math"/>
                        <a:ea typeface="Cambria Math"/>
                      </a:rPr>
                      <m:t> </m:t>
                    </m:r>
                  </m:oMath>
                </a14:m>
                <a:r>
                  <a:rPr lang="ru-RU" sz="1600" dirty="0" smtClean="0"/>
                  <a:t> Однако, в нашем случае это условие не  выполняется. Подставляя числа, получим, что для наиболее опасной энергии </a:t>
                </a:r>
                <a:r>
                  <a:rPr lang="en-US" sz="1600" i="1" dirty="0" smtClean="0"/>
                  <a:t>E</a:t>
                </a:r>
                <a:r>
                  <a:rPr lang="en-US" sz="1600" dirty="0" smtClean="0"/>
                  <a:t>=3.2 </a:t>
                </a:r>
                <a:r>
                  <a:rPr lang="ru-RU" sz="1600" dirty="0" err="1" smtClean="0"/>
                  <a:t>Гэв</a:t>
                </a:r>
                <a:r>
                  <a:rPr lang="en-US" sz="1600" dirty="0" smtClean="0"/>
                  <a:t>/</a:t>
                </a:r>
                <a:r>
                  <a:rPr lang="ru-RU" sz="1600" dirty="0" smtClean="0"/>
                  <a:t>н </a:t>
                </a:r>
                <a14:m>
                  <m:oMath xmlns:m="http://schemas.openxmlformats.org/officeDocument/2006/math">
                    <m:r>
                      <a:rPr lang="en-US" sz="1600" i="1">
                        <a:latin typeface="Cambria Math"/>
                      </a:rPr>
                      <m:t>𝑞</m:t>
                    </m:r>
                  </m:oMath>
                </a14:m>
                <a:r>
                  <a:rPr lang="ru-RU" sz="1600" dirty="0" smtClean="0"/>
                  <a:t>=0.58. Вопрос о величине внутреннего затухания  в этом случае остается открытым.</a:t>
                </a:r>
                <a:endParaRPr lang="ru-RU" sz="16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593" t="-404" r="-741"/>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8163176-E34E-4EB9-BCEF-2DAB29DA3831}"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18</a:t>
            </a:fld>
            <a:endParaRPr lang="ru-RU"/>
          </a:p>
        </p:txBody>
      </p:sp>
    </p:spTree>
    <p:extLst>
      <p:ext uri="{BB962C8B-B14F-4D97-AF65-F5344CB8AC3E}">
        <p14:creationId xmlns:p14="http://schemas.microsoft.com/office/powerpoint/2010/main" val="186205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Затухание из-за нелинейности.</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m:rPr>
                              <m:sty m:val="p"/>
                            </m:rPr>
                            <a:rPr lang="ru-RU">
                              <a:latin typeface="Cambria Math"/>
                            </a:rPr>
                            <m:t>Λ</m:t>
                          </m:r>
                        </m:e>
                        <m:sub>
                          <m:r>
                            <a:rPr lang="ru-RU" i="1">
                              <a:latin typeface="Cambria Math"/>
                            </a:rPr>
                            <m:t>0</m:t>
                          </m:r>
                        </m:sub>
                      </m:sSub>
                      <m:r>
                        <a:rPr lang="ru-RU" i="1">
                          <a:latin typeface="Cambria Math"/>
                        </a:rPr>
                        <m:t>=</m:t>
                      </m:r>
                      <m:r>
                        <a:rPr lang="en-US" i="1">
                          <a:latin typeface="Cambria Math"/>
                        </a:rPr>
                        <m:t>𝐴</m:t>
                      </m:r>
                      <m:f>
                        <m:fPr>
                          <m:ctrlPr>
                            <a:rPr lang="ru-RU" i="1">
                              <a:latin typeface="Cambria Math"/>
                            </a:rPr>
                          </m:ctrlPr>
                        </m:fPr>
                        <m:num>
                          <m:r>
                            <a:rPr lang="ru-RU" i="1">
                              <a:latin typeface="Cambria Math"/>
                            </a:rPr>
                            <m:t>1</m:t>
                          </m:r>
                        </m:num>
                        <m:den>
                          <m:sSub>
                            <m:sSubPr>
                              <m:ctrlPr>
                                <a:rPr lang="ru-RU" i="1">
                                  <a:latin typeface="Cambria Math"/>
                                </a:rPr>
                              </m:ctrlPr>
                            </m:sSubPr>
                            <m:e>
                              <m:r>
                                <a:rPr lang="en-US" i="1">
                                  <a:latin typeface="Cambria Math"/>
                                </a:rPr>
                                <m:t>𝜏</m:t>
                              </m:r>
                            </m:e>
                            <m:sub>
                              <m:r>
                                <a:rPr lang="ru-RU" i="1">
                                  <a:latin typeface="Cambria Math"/>
                                </a:rPr>
                                <m:t>0</m:t>
                              </m:r>
                            </m:sub>
                          </m:sSub>
                        </m:den>
                      </m:f>
                      <m:f>
                        <m:fPr>
                          <m:ctrlPr>
                            <a:rPr lang="ru-RU" i="1">
                              <a:latin typeface="Cambria Math"/>
                            </a:rPr>
                          </m:ctrlPr>
                        </m:fPr>
                        <m:num>
                          <m:sSup>
                            <m:sSupPr>
                              <m:ctrlPr>
                                <a:rPr lang="ru-RU" i="1">
                                  <a:latin typeface="Cambria Math"/>
                                </a:rPr>
                              </m:ctrlPr>
                            </m:sSupPr>
                            <m:e>
                              <m:d>
                                <m:dPr>
                                  <m:begChr m:val="〈"/>
                                  <m:endChr m:val="〉"/>
                                  <m:ctrlPr>
                                    <a:rPr lang="ru-RU" i="1">
                                      <a:latin typeface="Cambria Math"/>
                                    </a:rPr>
                                  </m:ctrlPr>
                                </m:dPr>
                                <m:e>
                                  <m:r>
                                    <a:rPr lang="en-US" i="1">
                                      <a:latin typeface="Cambria Math"/>
                                    </a:rPr>
                                    <m:t>𝛿</m:t>
                                  </m:r>
                                  <m:r>
                                    <a:rPr lang="en-US" i="1">
                                      <a:latin typeface="Cambria Math"/>
                                    </a:rPr>
                                    <m:t>𝑄</m:t>
                                  </m:r>
                                </m:e>
                              </m:d>
                            </m:e>
                            <m:sup>
                              <m:r>
                                <a:rPr lang="ru-RU" i="1">
                                  <a:latin typeface="Cambria Math"/>
                                </a:rPr>
                                <m:t>2</m:t>
                              </m:r>
                            </m:sup>
                          </m:sSup>
                        </m:num>
                        <m:den>
                          <m:sSub>
                            <m:sSubPr>
                              <m:ctrlPr>
                                <a:rPr lang="ru-RU" i="1">
                                  <a:latin typeface="Cambria Math"/>
                                </a:rPr>
                              </m:ctrlPr>
                            </m:sSubPr>
                            <m:e>
                              <m:r>
                                <a:rPr lang="en-US" i="1">
                                  <a:latin typeface="Cambria Math"/>
                                </a:rPr>
                                <m:t>𝑄</m:t>
                              </m:r>
                            </m:e>
                            <m:sub>
                              <m:r>
                                <a:rPr lang="en-US" i="1">
                                  <a:latin typeface="Cambria Math"/>
                                </a:rPr>
                                <m:t>𝑚𝑎𝑥</m:t>
                              </m:r>
                            </m:sub>
                          </m:sSub>
                          <m:r>
                            <a:rPr lang="ru-RU" i="1">
                              <a:latin typeface="Cambria Math"/>
                            </a:rPr>
                            <m:t>(0)</m:t>
                          </m:r>
                        </m:den>
                      </m:f>
                    </m:oMath>
                  </m:oMathPara>
                </a14:m>
                <a:endParaRPr lang="ru-RU" dirty="0"/>
              </a:p>
              <a:p>
                <a:pPr algn="just"/>
                <a:r>
                  <a:rPr lang="ru-RU" dirty="0"/>
                  <a:t>В этой формуле константа </a:t>
                </a:r>
                <a14:m>
                  <m:oMath xmlns:m="http://schemas.openxmlformats.org/officeDocument/2006/math">
                    <m:r>
                      <a:rPr lang="en-US" i="1">
                        <a:latin typeface="Cambria Math"/>
                      </a:rPr>
                      <m:t>𝐴</m:t>
                    </m:r>
                    <m:r>
                      <a:rPr lang="ru-RU" i="1">
                        <a:latin typeface="Cambria Math"/>
                      </a:rPr>
                      <m:t>≈25</m:t>
                    </m:r>
                  </m:oMath>
                </a14:m>
                <a:r>
                  <a:rPr lang="ru-RU" dirty="0"/>
                  <a:t>, </a:t>
                </a:r>
                <a14:m>
                  <m:oMath xmlns:m="http://schemas.openxmlformats.org/officeDocument/2006/math">
                    <m:d>
                      <m:dPr>
                        <m:begChr m:val="〈"/>
                        <m:endChr m:val="〉"/>
                        <m:ctrlPr>
                          <a:rPr lang="ru-RU" i="1">
                            <a:latin typeface="Cambria Math"/>
                          </a:rPr>
                        </m:ctrlPr>
                      </m:dPr>
                      <m:e>
                        <m:r>
                          <a:rPr lang="en-US" i="1">
                            <a:latin typeface="Cambria Math"/>
                          </a:rPr>
                          <m:t>𝛿</m:t>
                        </m:r>
                        <m:r>
                          <a:rPr lang="en-US" i="1">
                            <a:latin typeface="Cambria Math"/>
                          </a:rPr>
                          <m:t>𝑄</m:t>
                        </m:r>
                      </m:e>
                    </m:d>
                  </m:oMath>
                </a14:m>
                <a:r>
                  <a:rPr lang="ru-RU" dirty="0"/>
                  <a:t> – среднеквадратичный разброс по </a:t>
                </a:r>
                <a:r>
                  <a:rPr lang="ru-RU" dirty="0" smtClean="0"/>
                  <a:t>бетатронным </a:t>
                </a:r>
                <a:r>
                  <a:rPr lang="ru-RU" dirty="0"/>
                  <a:t>частотам, связанный с нелинейностью, </a:t>
                </a:r>
                <a14:m>
                  <m:oMath xmlns:m="http://schemas.openxmlformats.org/officeDocument/2006/math">
                    <m:sSub>
                      <m:sSubPr>
                        <m:ctrlPr>
                          <a:rPr lang="ru-RU" i="1">
                            <a:latin typeface="Cambria Math"/>
                          </a:rPr>
                        </m:ctrlPr>
                      </m:sSubPr>
                      <m:e>
                        <m:r>
                          <a:rPr lang="en-US" i="1">
                            <a:latin typeface="Cambria Math"/>
                          </a:rPr>
                          <m:t>𝑄</m:t>
                        </m:r>
                      </m:e>
                      <m:sub>
                        <m:r>
                          <a:rPr lang="en-US" i="1">
                            <a:latin typeface="Cambria Math"/>
                          </a:rPr>
                          <m:t>𝑚𝑎𝑥</m:t>
                        </m:r>
                      </m:sub>
                    </m:sSub>
                    <m:d>
                      <m:dPr>
                        <m:ctrlPr>
                          <a:rPr lang="ru-RU" i="1">
                            <a:latin typeface="Cambria Math"/>
                          </a:rPr>
                        </m:ctrlPr>
                      </m:dPr>
                      <m:e>
                        <m:r>
                          <a:rPr lang="ru-RU" i="1">
                            <a:latin typeface="Cambria Math"/>
                          </a:rPr>
                          <m:t>0</m:t>
                        </m:r>
                      </m:e>
                    </m:d>
                    <m:r>
                      <a:rPr lang="ru-RU" b="0" i="1" smtClean="0">
                        <a:latin typeface="Cambria Math"/>
                      </a:rPr>
                      <m:t>=0.52</m:t>
                    </m:r>
                    <m:r>
                      <a:rPr lang="ru-RU" b="0" i="1" smtClean="0">
                        <a:latin typeface="Cambria Math"/>
                        <a:ea typeface="Cambria Math"/>
                      </a:rPr>
                      <m:t>∆</m:t>
                    </m:r>
                    <m:sSub>
                      <m:sSubPr>
                        <m:ctrlPr>
                          <a:rPr lang="ru-RU" b="0" i="1" smtClean="0">
                            <a:latin typeface="Cambria Math"/>
                            <a:ea typeface="Cambria Math"/>
                          </a:rPr>
                        </m:ctrlPr>
                      </m:sSubPr>
                      <m:e>
                        <m:r>
                          <a:rPr lang="en-US" b="0" i="1" smtClean="0">
                            <a:latin typeface="Cambria Math"/>
                            <a:ea typeface="Cambria Math"/>
                          </a:rPr>
                          <m:t>𝑄</m:t>
                        </m:r>
                      </m:e>
                      <m:sub>
                        <m:r>
                          <a:rPr lang="en-US" b="0" i="1" smtClean="0">
                            <a:latin typeface="Cambria Math"/>
                            <a:ea typeface="Cambria Math"/>
                          </a:rPr>
                          <m:t>𝑚𝑎𝑥</m:t>
                        </m:r>
                      </m:sub>
                    </m:sSub>
                  </m:oMath>
                </a14:m>
                <a:r>
                  <a:rPr lang="ru-RU" dirty="0"/>
                  <a:t>  -  кулоновский сдвиг бетатронной частоты в центре сгустка, </a:t>
                </a:r>
                <a14:m>
                  <m:oMath xmlns:m="http://schemas.openxmlformats.org/officeDocument/2006/math">
                    <m:sSub>
                      <m:sSubPr>
                        <m:ctrlPr>
                          <a:rPr lang="ru-RU" i="1">
                            <a:latin typeface="Cambria Math"/>
                          </a:rPr>
                        </m:ctrlPr>
                      </m:sSubPr>
                      <m:e>
                        <m:r>
                          <a:rPr lang="en-US" i="1">
                            <a:latin typeface="Cambria Math"/>
                          </a:rPr>
                          <m:t>𝜏</m:t>
                        </m:r>
                      </m:e>
                      <m:sub>
                        <m:r>
                          <a:rPr lang="ru-RU" i="1">
                            <a:latin typeface="Cambria Math"/>
                          </a:rPr>
                          <m:t>0</m:t>
                        </m:r>
                      </m:sub>
                    </m:sSub>
                  </m:oMath>
                </a14:m>
                <a:r>
                  <a:rPr lang="ru-RU" dirty="0"/>
                  <a:t> – длина  половины сгустка в радианах. Для коллайдера НИКА  </a:t>
                </a:r>
                <a14:m>
                  <m:oMath xmlns:m="http://schemas.openxmlformats.org/officeDocument/2006/math">
                    <m:sSub>
                      <m:sSubPr>
                        <m:ctrlPr>
                          <a:rPr lang="ru-RU" i="1">
                            <a:latin typeface="Cambria Math"/>
                          </a:rPr>
                        </m:ctrlPr>
                      </m:sSubPr>
                      <m:e>
                        <m:r>
                          <a:rPr lang="en-US" i="1">
                            <a:latin typeface="Cambria Math"/>
                          </a:rPr>
                          <m:t>𝜏</m:t>
                        </m:r>
                      </m:e>
                      <m:sub>
                        <m:r>
                          <a:rPr lang="ru-RU" i="1">
                            <a:latin typeface="Cambria Math"/>
                          </a:rPr>
                          <m:t>0</m:t>
                        </m:r>
                      </m:sub>
                    </m:sSub>
                    <m:r>
                      <a:rPr lang="ru-RU" i="1">
                        <a:latin typeface="Cambria Math"/>
                      </a:rPr>
                      <m:t>~</m:t>
                    </m:r>
                    <m:f>
                      <m:fPr>
                        <m:ctrlPr>
                          <a:rPr lang="ru-RU" i="1">
                            <a:latin typeface="Cambria Math"/>
                          </a:rPr>
                        </m:ctrlPr>
                      </m:fPr>
                      <m:num>
                        <m:r>
                          <a:rPr lang="en-US" i="1">
                            <a:latin typeface="Cambria Math"/>
                          </a:rPr>
                          <m:t>𝜋</m:t>
                        </m:r>
                      </m:num>
                      <m:den>
                        <m:r>
                          <a:rPr lang="ru-RU" i="1">
                            <a:latin typeface="Cambria Math"/>
                          </a:rPr>
                          <m:t>5</m:t>
                        </m:r>
                      </m:den>
                    </m:f>
                  </m:oMath>
                </a14:m>
                <a:r>
                  <a:rPr lang="ru-RU" dirty="0"/>
                  <a:t>, средняя нелинейность (согласно </a:t>
                </a:r>
                <a:r>
                  <a:rPr lang="ru-RU" dirty="0" smtClean="0"/>
                  <a:t>предыдущим расчетам)  </a:t>
                </a:r>
                <a14:m>
                  <m:oMath xmlns:m="http://schemas.openxmlformats.org/officeDocument/2006/math">
                    <m:d>
                      <m:dPr>
                        <m:begChr m:val="〈"/>
                        <m:endChr m:val="〉"/>
                        <m:ctrlPr>
                          <a:rPr lang="ru-RU" i="1">
                            <a:latin typeface="Cambria Math"/>
                          </a:rPr>
                        </m:ctrlPr>
                      </m:dPr>
                      <m:e>
                        <m:r>
                          <a:rPr lang="en-US" i="1">
                            <a:latin typeface="Cambria Math"/>
                          </a:rPr>
                          <m:t>𝛿</m:t>
                        </m:r>
                        <m:r>
                          <a:rPr lang="en-US" i="1">
                            <a:latin typeface="Cambria Math"/>
                          </a:rPr>
                          <m:t>𝑄</m:t>
                        </m:r>
                      </m:e>
                    </m:d>
                    <m:r>
                      <a:rPr lang="ru-RU" i="1">
                        <a:latin typeface="Cambria Math"/>
                      </a:rPr>
                      <m:t>~3.75∙</m:t>
                    </m:r>
                    <m:sSup>
                      <m:sSupPr>
                        <m:ctrlPr>
                          <a:rPr lang="ru-RU" i="1">
                            <a:latin typeface="Cambria Math"/>
                          </a:rPr>
                        </m:ctrlPr>
                      </m:sSupPr>
                      <m:e>
                        <m:r>
                          <a:rPr lang="ru-RU" i="1">
                            <a:latin typeface="Cambria Math"/>
                          </a:rPr>
                          <m:t>10</m:t>
                        </m:r>
                      </m:e>
                      <m:sup>
                        <m:r>
                          <a:rPr lang="ru-RU" i="1">
                            <a:latin typeface="Cambria Math"/>
                          </a:rPr>
                          <m:t>−4</m:t>
                        </m:r>
                      </m:sup>
                    </m:sSup>
                  </m:oMath>
                </a14:m>
                <a:r>
                  <a:rPr lang="ru-RU" dirty="0"/>
                  <a:t>. Декремент выражен в единицах бетатронной частоты. Подставляя числа, получим: </a:t>
                </a:r>
              </a:p>
              <a:p>
                <a:pPr marL="0" indent="0" algn="ctr">
                  <a:buNone/>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m:rPr>
                              <m:sty m:val="p"/>
                            </m:rPr>
                            <a:rPr lang="ru-RU">
                              <a:latin typeface="Cambria Math"/>
                            </a:rPr>
                            <m:t>Λ</m:t>
                          </m:r>
                        </m:e>
                        <m:sub>
                          <m:r>
                            <a:rPr lang="en-US" i="1">
                              <a:latin typeface="Cambria Math"/>
                            </a:rPr>
                            <m:t>𝑑𝑒𝑐</m:t>
                          </m:r>
                        </m:sub>
                      </m:sSub>
                      <m:r>
                        <a:rPr lang="ru-RU" i="1">
                          <a:latin typeface="Cambria Math"/>
                        </a:rPr>
                        <m:t>≈1.05∙</m:t>
                      </m:r>
                      <m:sSup>
                        <m:sSupPr>
                          <m:ctrlPr>
                            <a:rPr lang="ru-RU" i="1">
                              <a:latin typeface="Cambria Math"/>
                            </a:rPr>
                          </m:ctrlPr>
                        </m:sSupPr>
                        <m:e>
                          <m:r>
                            <a:rPr lang="ru-RU" i="1">
                              <a:latin typeface="Cambria Math"/>
                            </a:rPr>
                            <m:t>10</m:t>
                          </m:r>
                        </m:e>
                        <m:sup>
                          <m:r>
                            <a:rPr lang="ru-RU" i="1">
                              <a:latin typeface="Cambria Math"/>
                            </a:rPr>
                            <m:t>−4</m:t>
                          </m:r>
                        </m:sup>
                      </m:sSup>
                    </m:oMath>
                  </m:oMathPara>
                </a14:m>
                <a:endParaRPr lang="en-US" dirty="0"/>
              </a:p>
              <a:p>
                <a:pPr algn="just"/>
                <a:r>
                  <a:rPr lang="ru-RU" dirty="0"/>
                  <a:t>Этот декремент заметно больше всех расчетных значений неустойчивости «голова-хвост</a:t>
                </a:r>
                <a:r>
                  <a:rPr lang="ru-RU" dirty="0" smtClean="0"/>
                  <a:t>». </a:t>
                </a:r>
                <a:r>
                  <a:rPr lang="ru-RU" dirty="0"/>
                  <a:t>Поэтому, на первый взгляд, необходимость в октупольных цепях отсутствует. Мы продолжаем изучать этот вопрос. В нашем распоряжении имеется программа </a:t>
                </a:r>
                <a:r>
                  <a:rPr lang="en-US" dirty="0"/>
                  <a:t>“HEAD-TAIL” (CERN) </a:t>
                </a:r>
                <a:r>
                  <a:rPr lang="ru-RU" dirty="0"/>
                  <a:t>Однако она, как мне кажется, не улавливает затухания Бурова.</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593" r="-741" b="-539"/>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8163176-E34E-4EB9-BCEF-2DAB29DA3831}"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19</a:t>
            </a:fld>
            <a:endParaRPr lang="ru-RU"/>
          </a:p>
        </p:txBody>
      </p:sp>
    </p:spTree>
    <p:extLst>
      <p:ext uri="{BB962C8B-B14F-4D97-AF65-F5344CB8AC3E}">
        <p14:creationId xmlns:p14="http://schemas.microsoft.com/office/powerpoint/2010/main" val="46876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Abstract.</a:t>
            </a:r>
            <a:endParaRPr lang="ru-RU" dirty="0"/>
          </a:p>
        </p:txBody>
      </p:sp>
      <p:sp>
        <p:nvSpPr>
          <p:cNvPr id="3" name="Объект 2"/>
          <p:cNvSpPr>
            <a:spLocks noGrp="1"/>
          </p:cNvSpPr>
          <p:nvPr>
            <p:ph idx="1"/>
          </p:nvPr>
        </p:nvSpPr>
        <p:spPr/>
        <p:txBody>
          <a:bodyPr>
            <a:normAutofit fontScale="70000" lnSpcReduction="20000"/>
          </a:bodyPr>
          <a:lstStyle/>
          <a:p>
            <a:pPr algn="just"/>
            <a:r>
              <a:rPr lang="ru-RU" dirty="0"/>
              <a:t>Характеристики мод высокого порядка в высокочастотных устройствах коллайдера НИКА рассчитаны с помощью программы  </a:t>
            </a:r>
            <a:r>
              <a:rPr lang="en-US" dirty="0"/>
              <a:t>CST Studio </a:t>
            </a:r>
            <a:r>
              <a:rPr lang="ru-RU" dirty="0"/>
              <a:t>[1]. Исследовано возбуждение этими модами когерентных синхротронных колебаний. Теория этого эффекта была ранее развита для релятивистских пучков [2]. Для умеренно релятивистских пучков действие продольных сил пространственного заряда приводит к кулоновскому сдвигу частоты некогерентных синхротронных колебаний.  Рассчитана величина кулоновского сдвига для коллайдера НИКА и показано, что для всех значений энергии сдвиг заметно меньше предельного значения, при котором теряется продольное затухание Ландау. Поэтому для анализа эффекта была использована классическая теория. Эти расчеты показали, что для всех азимутальных мод декремент из-за затухания Ландау сильно (не менее, чем в 5раз) превосходит инкременты неустойчивостей. </a:t>
            </a:r>
          </a:p>
          <a:p>
            <a:endParaRPr lang="ru-RU" dirty="0"/>
          </a:p>
        </p:txBody>
      </p:sp>
      <p:sp>
        <p:nvSpPr>
          <p:cNvPr id="4" name="Дата 3"/>
          <p:cNvSpPr>
            <a:spLocks noGrp="1"/>
          </p:cNvSpPr>
          <p:nvPr>
            <p:ph type="dt" sz="half" idx="10"/>
          </p:nvPr>
        </p:nvSpPr>
        <p:spPr/>
        <p:txBody>
          <a:bodyPr/>
          <a:lstStyle/>
          <a:p>
            <a:fld id="{AF5004D5-D205-4798-9B02-0B09058BB042}"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2</a:t>
            </a:fld>
            <a:endParaRPr lang="ru-RU"/>
          </a:p>
        </p:txBody>
      </p:sp>
    </p:spTree>
    <p:extLst>
      <p:ext uri="{BB962C8B-B14F-4D97-AF65-F5344CB8AC3E}">
        <p14:creationId xmlns:p14="http://schemas.microsoft.com/office/powerpoint/2010/main" val="174363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ВЧ системы коллайдера НИКА</a:t>
            </a:r>
            <a:endParaRPr lang="ru-RU" sz="2400" dirty="0"/>
          </a:p>
        </p:txBody>
      </p:sp>
      <p:sp>
        <p:nvSpPr>
          <p:cNvPr id="3" name="Объект 2"/>
          <p:cNvSpPr>
            <a:spLocks noGrp="1"/>
          </p:cNvSpPr>
          <p:nvPr>
            <p:ph idx="1"/>
          </p:nvPr>
        </p:nvSpPr>
        <p:spPr/>
        <p:txBody>
          <a:bodyPr>
            <a:normAutofit fontScale="92500"/>
          </a:bodyPr>
          <a:lstStyle/>
          <a:p>
            <a:pPr lvl="0" algn="just"/>
            <a:r>
              <a:rPr lang="ru-RU" sz="2600" dirty="0"/>
              <a:t>ВЧ-1. Барьерная станция для захвата инжектированных частиц (две станции).</a:t>
            </a:r>
          </a:p>
          <a:p>
            <a:pPr lvl="0" algn="just"/>
            <a:r>
              <a:rPr lang="ru-RU" sz="2600" dirty="0"/>
              <a:t>ВЧ-2. Резонатор с резонансной частотой, соответствующей 22 гармонике частоты обращения (4 резонатора) .</a:t>
            </a:r>
          </a:p>
          <a:p>
            <a:pPr lvl="0" algn="just"/>
            <a:r>
              <a:rPr lang="ru-RU" sz="2600" dirty="0"/>
              <a:t> ВЧ-3. Резонатор с резонансной частотой, соответствующей 66 гармонике частоты обращения (4 резонатора</a:t>
            </a:r>
            <a:r>
              <a:rPr lang="ru-RU" sz="2600" dirty="0" smtClean="0"/>
              <a:t>).</a:t>
            </a:r>
          </a:p>
          <a:p>
            <a:pPr marL="0" lvl="0" indent="0" algn="just">
              <a:buNone/>
            </a:pPr>
            <a:endParaRPr lang="ru-RU" sz="2600" dirty="0" smtClean="0"/>
          </a:p>
          <a:p>
            <a:pPr algn="just"/>
            <a:r>
              <a:rPr lang="ru-RU" sz="2600" dirty="0"/>
              <a:t>Импеданс связи этих устройств с пучком имеет резонансный характер. Список резонансов для каждой из этих систем совместно с их расчетными параметрами приведен ниже</a:t>
            </a:r>
            <a:r>
              <a:rPr lang="ru-RU" dirty="0"/>
              <a:t>.</a:t>
            </a:r>
          </a:p>
          <a:p>
            <a:pPr lvl="0" algn="just"/>
            <a:endParaRPr lang="ru-RU" dirty="0"/>
          </a:p>
          <a:p>
            <a:endParaRPr lang="ru-RU" dirty="0"/>
          </a:p>
        </p:txBody>
      </p:sp>
      <p:sp>
        <p:nvSpPr>
          <p:cNvPr id="4" name="Дата 3"/>
          <p:cNvSpPr>
            <a:spLocks noGrp="1"/>
          </p:cNvSpPr>
          <p:nvPr>
            <p:ph type="dt" sz="half" idx="10"/>
          </p:nvPr>
        </p:nvSpPr>
        <p:spPr/>
        <p:txBody>
          <a:bodyPr/>
          <a:lstStyle/>
          <a:p>
            <a:fld id="{8684DCB6-D4FD-4798-AFB6-DD57B76954A2}"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3</a:t>
            </a:fld>
            <a:endParaRPr lang="ru-RU"/>
          </a:p>
        </p:txBody>
      </p:sp>
    </p:spTree>
    <p:extLst>
      <p:ext uri="{BB962C8B-B14F-4D97-AF65-F5344CB8AC3E}">
        <p14:creationId xmlns:p14="http://schemas.microsoft.com/office/powerpoint/2010/main" val="60778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r>
              <a:rPr lang="ru-RU" sz="2400" dirty="0" smtClean="0"/>
              <a:t>Параметры мод высокого порядка для ВЧ систем коллайдера НИКА</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17167390"/>
              </p:ext>
            </p:extLst>
          </p:nvPr>
        </p:nvGraphicFramePr>
        <p:xfrm>
          <a:off x="1475656" y="2204864"/>
          <a:ext cx="5356225" cy="548640"/>
        </p:xfrm>
        <a:graphic>
          <a:graphicData uri="http://schemas.openxmlformats.org/drawingml/2006/table">
            <a:tbl>
              <a:tblPr firstRow="1" firstCol="1" bandRow="1">
                <a:tableStyleId>{5C22544A-7EE6-4342-B048-85BDC9FD1C3A}</a:tableStyleId>
              </a:tblPr>
              <a:tblGrid>
                <a:gridCol w="1012825"/>
                <a:gridCol w="723900"/>
                <a:gridCol w="723900"/>
                <a:gridCol w="723900"/>
                <a:gridCol w="723900"/>
                <a:gridCol w="723900"/>
                <a:gridCol w="723900"/>
              </a:tblGrid>
              <a:tr h="0">
                <a:tc>
                  <a:txBody>
                    <a:bodyPr/>
                    <a:lstStyle/>
                    <a:p>
                      <a:pPr>
                        <a:spcAft>
                          <a:spcPts val="0"/>
                        </a:spcAft>
                      </a:pPr>
                      <a:r>
                        <a:rPr lang="en-US" sz="1200">
                          <a:effectLst/>
                        </a:rPr>
                        <a:t>f, MHz</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118</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273</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466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1411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1723</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2180</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Re(Z</a:t>
                      </a:r>
                      <a:r>
                        <a:rPr lang="en-US" sz="1200" baseline="-25000">
                          <a:effectLst/>
                          <a:sym typeface="Symbol"/>
                        </a:rPr>
                        <a:t></a:t>
                      </a:r>
                      <a:r>
                        <a:rPr lang="en-US" sz="1200">
                          <a:effectLst/>
                        </a:rPr>
                        <a:t>), Ohm</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240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439.7</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69.2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1762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2229</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1124</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Q</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2026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5352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9879</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7293</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5897</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dirty="0">
                          <a:effectLst/>
                        </a:rPr>
                        <a:t>2314</a:t>
                      </a:r>
                      <a:endParaRPr lang="ru-RU" sz="1200" dirty="0">
                        <a:effectLst/>
                        <a:latin typeface="Times New Roman"/>
                        <a:ea typeface="Calibri"/>
                        <a:cs typeface="Times New Roman"/>
                      </a:endParaRPr>
                    </a:p>
                  </a:txBody>
                  <a:tcPr marL="68580" marR="68580" marT="0" marB="0"/>
                </a:tc>
              </a:tr>
            </a:tbl>
          </a:graphicData>
        </a:graphic>
      </p:graphicFrame>
      <p:sp>
        <p:nvSpPr>
          <p:cNvPr id="5" name="Прямоугольник 4"/>
          <p:cNvSpPr/>
          <p:nvPr/>
        </p:nvSpPr>
        <p:spPr>
          <a:xfrm>
            <a:off x="2051720" y="1628800"/>
            <a:ext cx="4210961" cy="369332"/>
          </a:xfrm>
          <a:prstGeom prst="rect">
            <a:avLst/>
          </a:prstGeom>
        </p:spPr>
        <p:txBody>
          <a:bodyPr wrap="none">
            <a:spAutoFit/>
          </a:bodyPr>
          <a:lstStyle/>
          <a:p>
            <a:r>
              <a:rPr lang="ru-RU" b="1" dirty="0"/>
              <a:t>Продольный импеданс </a:t>
            </a:r>
            <a:r>
              <a:rPr lang="ru-RU" b="1" dirty="0" smtClean="0"/>
              <a:t>ВЧ-1 (</a:t>
            </a:r>
            <a:r>
              <a:rPr lang="en-US" b="1" dirty="0"/>
              <a:t>2</a:t>
            </a:r>
            <a:r>
              <a:rPr lang="ru-RU" b="1" dirty="0"/>
              <a:t> </a:t>
            </a:r>
            <a:r>
              <a:rPr lang="ru-RU" b="1" dirty="0" smtClean="0"/>
              <a:t>станции)</a:t>
            </a:r>
            <a:endParaRPr lang="ru-RU" b="1" dirty="0"/>
          </a:p>
        </p:txBody>
      </p:sp>
      <p:sp>
        <p:nvSpPr>
          <p:cNvPr id="6" name="Прямоугольник 5"/>
          <p:cNvSpPr/>
          <p:nvPr/>
        </p:nvSpPr>
        <p:spPr>
          <a:xfrm>
            <a:off x="2051720" y="3038288"/>
            <a:ext cx="4546501" cy="369332"/>
          </a:xfrm>
          <a:prstGeom prst="rect">
            <a:avLst/>
          </a:prstGeom>
        </p:spPr>
        <p:txBody>
          <a:bodyPr wrap="none">
            <a:spAutoFit/>
          </a:bodyPr>
          <a:lstStyle/>
          <a:p>
            <a:r>
              <a:rPr lang="ru-RU" b="1" dirty="0"/>
              <a:t>Продольный импеданс </a:t>
            </a:r>
            <a:r>
              <a:rPr lang="ru-RU" b="1" dirty="0" smtClean="0"/>
              <a:t>ВЧ-2 (</a:t>
            </a:r>
            <a:r>
              <a:rPr lang="ru-RU" b="1" dirty="0"/>
              <a:t>4 резонатора)</a:t>
            </a:r>
          </a:p>
        </p:txBody>
      </p:sp>
      <p:graphicFrame>
        <p:nvGraphicFramePr>
          <p:cNvPr id="7" name="Таблица 6"/>
          <p:cNvGraphicFramePr>
            <a:graphicFrameLocks noGrp="1"/>
          </p:cNvGraphicFramePr>
          <p:nvPr/>
        </p:nvGraphicFramePr>
        <p:xfrm>
          <a:off x="3341687" y="3588861"/>
          <a:ext cx="2460625" cy="548640"/>
        </p:xfrm>
        <a:graphic>
          <a:graphicData uri="http://schemas.openxmlformats.org/drawingml/2006/table">
            <a:tbl>
              <a:tblPr firstRow="1" firstCol="1" bandRow="1">
                <a:tableStyleId>{5C22544A-7EE6-4342-B048-85BDC9FD1C3A}</a:tableStyleId>
              </a:tblPr>
              <a:tblGrid>
                <a:gridCol w="1012825"/>
                <a:gridCol w="723900"/>
                <a:gridCol w="723900"/>
              </a:tblGrid>
              <a:tr h="0">
                <a:tc>
                  <a:txBody>
                    <a:bodyPr/>
                    <a:lstStyle/>
                    <a:p>
                      <a:pPr>
                        <a:spcAft>
                          <a:spcPts val="0"/>
                        </a:spcAft>
                      </a:pPr>
                      <a:r>
                        <a:rPr lang="en-US" sz="1200">
                          <a:effectLst/>
                        </a:rPr>
                        <a:t>f, MHz</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450.72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1187.9</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Re(Z</a:t>
                      </a:r>
                      <a:r>
                        <a:rPr lang="en-US" sz="1200" baseline="-25000">
                          <a:effectLst/>
                          <a:sym typeface="Symbol"/>
                        </a:rPr>
                        <a:t></a:t>
                      </a:r>
                      <a:r>
                        <a:rPr lang="en-US" sz="1200">
                          <a:effectLst/>
                        </a:rPr>
                        <a:t>), Ohm</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2835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4578</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Q</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1938</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dirty="0">
                          <a:effectLst/>
                        </a:rPr>
                        <a:t>2846</a:t>
                      </a:r>
                      <a:endParaRPr lang="ru-RU" sz="1200" dirty="0">
                        <a:effectLst/>
                        <a:latin typeface="Times New Roman"/>
                        <a:ea typeface="Calibri"/>
                        <a:cs typeface="Times New Roman"/>
                      </a:endParaRPr>
                    </a:p>
                  </a:txBody>
                  <a:tcPr marL="68580" marR="68580" marT="0" marB="0"/>
                </a:tc>
              </a:tr>
            </a:tbl>
          </a:graphicData>
        </a:graphic>
      </p:graphicFrame>
      <p:graphicFrame>
        <p:nvGraphicFramePr>
          <p:cNvPr id="9" name="Таблица 8"/>
          <p:cNvGraphicFramePr>
            <a:graphicFrameLocks noGrp="1"/>
          </p:cNvGraphicFramePr>
          <p:nvPr/>
        </p:nvGraphicFramePr>
        <p:xfrm>
          <a:off x="1531937" y="3588861"/>
          <a:ext cx="6080125" cy="548640"/>
        </p:xfrm>
        <a:graphic>
          <a:graphicData uri="http://schemas.openxmlformats.org/drawingml/2006/table">
            <a:tbl>
              <a:tblPr firstRow="1" firstCol="1" bandRow="1">
                <a:tableStyleId>{5C22544A-7EE6-4342-B048-85BDC9FD1C3A}</a:tableStyleId>
              </a:tblPr>
              <a:tblGrid>
                <a:gridCol w="1012825"/>
                <a:gridCol w="723900"/>
                <a:gridCol w="723900"/>
                <a:gridCol w="723900"/>
                <a:gridCol w="723900"/>
                <a:gridCol w="723900"/>
                <a:gridCol w="723900"/>
                <a:gridCol w="723900"/>
              </a:tblGrid>
              <a:tr h="0">
                <a:tc>
                  <a:txBody>
                    <a:bodyPr/>
                    <a:lstStyle/>
                    <a:p>
                      <a:pPr>
                        <a:spcAft>
                          <a:spcPts val="0"/>
                        </a:spcAft>
                      </a:pPr>
                      <a:r>
                        <a:rPr lang="en-US" sz="1200">
                          <a:effectLst/>
                        </a:rPr>
                        <a:t>f, MHz</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30.5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546.1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625.6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642.5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1061.2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1668</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2026</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Re(Z</a:t>
                      </a:r>
                      <a:r>
                        <a:rPr lang="en-US" sz="1200" baseline="-25000">
                          <a:effectLst/>
                          <a:sym typeface="Symbol"/>
                        </a:rPr>
                        <a:t></a:t>
                      </a:r>
                      <a:r>
                        <a:rPr lang="en-US" sz="1200">
                          <a:effectLst/>
                        </a:rPr>
                        <a:t>), Ohm</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808.2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551.5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388.4</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575.6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1438.7</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599.5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704.0</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Q</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9481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8560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15340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9820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12780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24280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dirty="0">
                          <a:effectLst/>
                        </a:rPr>
                        <a:t>22780</a:t>
                      </a:r>
                      <a:endParaRPr lang="ru-RU" sz="1200" dirty="0">
                        <a:effectLst/>
                        <a:latin typeface="Times New Roman"/>
                        <a:ea typeface="Calibri"/>
                        <a:cs typeface="Times New Roman"/>
                      </a:endParaRPr>
                    </a:p>
                  </a:txBody>
                  <a:tcPr marL="68580" marR="68580" marT="0" marB="0"/>
                </a:tc>
              </a:tr>
            </a:tbl>
          </a:graphicData>
        </a:graphic>
      </p:graphicFrame>
      <p:sp>
        <p:nvSpPr>
          <p:cNvPr id="10" name="Rectangle 1"/>
          <p:cNvSpPr>
            <a:spLocks noChangeArrowheads="1"/>
          </p:cNvSpPr>
          <p:nvPr/>
        </p:nvSpPr>
        <p:spPr bwMode="auto">
          <a:xfrm>
            <a:off x="1531938" y="3589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Таблица 10"/>
          <p:cNvGraphicFramePr>
            <a:graphicFrameLocks noGrp="1"/>
          </p:cNvGraphicFramePr>
          <p:nvPr/>
        </p:nvGraphicFramePr>
        <p:xfrm>
          <a:off x="1531937" y="3588861"/>
          <a:ext cx="6080125" cy="548640"/>
        </p:xfrm>
        <a:graphic>
          <a:graphicData uri="http://schemas.openxmlformats.org/drawingml/2006/table">
            <a:tbl>
              <a:tblPr firstRow="1" firstCol="1" bandRow="1">
                <a:tableStyleId>{5C22544A-7EE6-4342-B048-85BDC9FD1C3A}</a:tableStyleId>
              </a:tblPr>
              <a:tblGrid>
                <a:gridCol w="1012825"/>
                <a:gridCol w="723900"/>
                <a:gridCol w="723900"/>
                <a:gridCol w="723900"/>
                <a:gridCol w="723900"/>
                <a:gridCol w="723900"/>
                <a:gridCol w="723900"/>
                <a:gridCol w="723900"/>
              </a:tblGrid>
              <a:tr h="0">
                <a:tc>
                  <a:txBody>
                    <a:bodyPr/>
                    <a:lstStyle/>
                    <a:p>
                      <a:pPr>
                        <a:spcAft>
                          <a:spcPts val="0"/>
                        </a:spcAft>
                      </a:pPr>
                      <a:r>
                        <a:rPr lang="en-US" sz="1200">
                          <a:effectLst/>
                        </a:rPr>
                        <a:t>f, MHz</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30.5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546.1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625.6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642.5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1061.2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1668</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2026</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Re(Z</a:t>
                      </a:r>
                      <a:r>
                        <a:rPr lang="en-US" sz="1200" baseline="-25000">
                          <a:effectLst/>
                          <a:sym typeface="Symbol"/>
                        </a:rPr>
                        <a:t></a:t>
                      </a:r>
                      <a:r>
                        <a:rPr lang="en-US" sz="1200">
                          <a:effectLst/>
                        </a:rPr>
                        <a:t>), Ohm</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808.2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551.5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388.4</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575.6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1438.7</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599.5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704.0</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Q</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9481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8560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15340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9820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12780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24280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dirty="0">
                          <a:effectLst/>
                        </a:rPr>
                        <a:t>22780</a:t>
                      </a:r>
                      <a:endParaRPr lang="ru-RU" sz="1200" dirty="0">
                        <a:effectLst/>
                        <a:latin typeface="Times New Roman"/>
                        <a:ea typeface="Calibri"/>
                        <a:cs typeface="Times New Roman"/>
                      </a:endParaRPr>
                    </a:p>
                  </a:txBody>
                  <a:tcPr marL="68580" marR="68580" marT="0" marB="0"/>
                </a:tc>
              </a:tr>
            </a:tbl>
          </a:graphicData>
        </a:graphic>
      </p:graphicFrame>
      <p:sp>
        <p:nvSpPr>
          <p:cNvPr id="12" name="Rectangle 2"/>
          <p:cNvSpPr>
            <a:spLocks noChangeArrowheads="1"/>
          </p:cNvSpPr>
          <p:nvPr/>
        </p:nvSpPr>
        <p:spPr bwMode="auto">
          <a:xfrm>
            <a:off x="1531938" y="3589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Таблица 12"/>
          <p:cNvGraphicFramePr>
            <a:graphicFrameLocks noGrp="1"/>
          </p:cNvGraphicFramePr>
          <p:nvPr/>
        </p:nvGraphicFramePr>
        <p:xfrm>
          <a:off x="1531937" y="3588861"/>
          <a:ext cx="6080125" cy="548640"/>
        </p:xfrm>
        <a:graphic>
          <a:graphicData uri="http://schemas.openxmlformats.org/drawingml/2006/table">
            <a:tbl>
              <a:tblPr firstRow="1" firstCol="1" bandRow="1">
                <a:tableStyleId>{5C22544A-7EE6-4342-B048-85BDC9FD1C3A}</a:tableStyleId>
              </a:tblPr>
              <a:tblGrid>
                <a:gridCol w="1012825"/>
                <a:gridCol w="723900"/>
                <a:gridCol w="723900"/>
                <a:gridCol w="723900"/>
                <a:gridCol w="723900"/>
                <a:gridCol w="723900"/>
                <a:gridCol w="723900"/>
                <a:gridCol w="723900"/>
              </a:tblGrid>
              <a:tr h="0">
                <a:tc>
                  <a:txBody>
                    <a:bodyPr/>
                    <a:lstStyle/>
                    <a:p>
                      <a:pPr>
                        <a:spcAft>
                          <a:spcPts val="0"/>
                        </a:spcAft>
                      </a:pPr>
                      <a:r>
                        <a:rPr lang="en-US" sz="1200">
                          <a:effectLst/>
                        </a:rPr>
                        <a:t>f, MHz</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30.5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546.1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625.6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642.5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1061.2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1668</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2026</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Re(Z</a:t>
                      </a:r>
                      <a:r>
                        <a:rPr lang="en-US" sz="1200" baseline="-25000">
                          <a:effectLst/>
                          <a:sym typeface="Symbol"/>
                        </a:rPr>
                        <a:t></a:t>
                      </a:r>
                      <a:r>
                        <a:rPr lang="en-US" sz="1200">
                          <a:effectLst/>
                        </a:rPr>
                        <a:t>), Ohm</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808.2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551.5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388.4</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575.6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1438.7</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599.5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704.0</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Q</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9481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8560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15340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9820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12780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24280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dirty="0">
                          <a:effectLst/>
                        </a:rPr>
                        <a:t>22780</a:t>
                      </a:r>
                      <a:endParaRPr lang="ru-RU" sz="1200" dirty="0">
                        <a:effectLst/>
                        <a:latin typeface="Times New Roman"/>
                        <a:ea typeface="Calibri"/>
                        <a:cs typeface="Times New Roman"/>
                      </a:endParaRPr>
                    </a:p>
                  </a:txBody>
                  <a:tcPr marL="68580" marR="68580" marT="0" marB="0"/>
                </a:tc>
              </a:tr>
            </a:tbl>
          </a:graphicData>
        </a:graphic>
      </p:graphicFrame>
      <p:sp>
        <p:nvSpPr>
          <p:cNvPr id="14" name="Rectangle 3"/>
          <p:cNvSpPr>
            <a:spLocks noChangeArrowheads="1"/>
          </p:cNvSpPr>
          <p:nvPr/>
        </p:nvSpPr>
        <p:spPr bwMode="auto">
          <a:xfrm>
            <a:off x="1531938" y="3589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Дата 14"/>
          <p:cNvSpPr>
            <a:spLocks noGrp="1"/>
          </p:cNvSpPr>
          <p:nvPr>
            <p:ph type="dt" sz="half" idx="10"/>
          </p:nvPr>
        </p:nvSpPr>
        <p:spPr/>
        <p:txBody>
          <a:bodyPr/>
          <a:lstStyle/>
          <a:p>
            <a:fld id="{9A908C2D-058B-4754-9C40-1FBEB09584FA}" type="datetime1">
              <a:rPr lang="ru-RU" smtClean="0"/>
              <a:t>20.05.2018</a:t>
            </a:fld>
            <a:endParaRPr lang="ru-RU"/>
          </a:p>
        </p:txBody>
      </p:sp>
      <p:sp>
        <p:nvSpPr>
          <p:cNvPr id="16" name="Номер слайда 15"/>
          <p:cNvSpPr>
            <a:spLocks noGrp="1"/>
          </p:cNvSpPr>
          <p:nvPr>
            <p:ph type="sldNum" sz="quarter" idx="12"/>
          </p:nvPr>
        </p:nvSpPr>
        <p:spPr/>
        <p:txBody>
          <a:bodyPr/>
          <a:lstStyle/>
          <a:p>
            <a:fld id="{9BC54394-CF8F-4EA2-A010-63219DB8282B}" type="slidenum">
              <a:rPr lang="ru-RU" smtClean="0"/>
              <a:t>4</a:t>
            </a:fld>
            <a:endParaRPr lang="ru-RU"/>
          </a:p>
        </p:txBody>
      </p:sp>
      <p:graphicFrame>
        <p:nvGraphicFramePr>
          <p:cNvPr id="3" name="Таблица 2"/>
          <p:cNvGraphicFramePr>
            <a:graphicFrameLocks noGrp="1"/>
          </p:cNvGraphicFramePr>
          <p:nvPr/>
        </p:nvGraphicFramePr>
        <p:xfrm>
          <a:off x="1531937" y="3588861"/>
          <a:ext cx="6080125" cy="548640"/>
        </p:xfrm>
        <a:graphic>
          <a:graphicData uri="http://schemas.openxmlformats.org/drawingml/2006/table">
            <a:tbl>
              <a:tblPr firstRow="1" firstCol="1" bandRow="1">
                <a:tableStyleId>{5C22544A-7EE6-4342-B048-85BDC9FD1C3A}</a:tableStyleId>
              </a:tblPr>
              <a:tblGrid>
                <a:gridCol w="1012825"/>
                <a:gridCol w="723900"/>
                <a:gridCol w="723900"/>
                <a:gridCol w="723900"/>
                <a:gridCol w="723900"/>
                <a:gridCol w="723900"/>
                <a:gridCol w="723900"/>
                <a:gridCol w="723900"/>
              </a:tblGrid>
              <a:tr h="0">
                <a:tc>
                  <a:txBody>
                    <a:bodyPr/>
                    <a:lstStyle/>
                    <a:p>
                      <a:pPr>
                        <a:spcAft>
                          <a:spcPts val="0"/>
                        </a:spcAft>
                      </a:pPr>
                      <a:r>
                        <a:rPr lang="en-US" sz="1200">
                          <a:effectLst/>
                        </a:rPr>
                        <a:t>f, MHz</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30.5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546.1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625.6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642.5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1061.2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1668</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2026</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Re(Z</a:t>
                      </a:r>
                      <a:r>
                        <a:rPr lang="en-US" sz="1200" baseline="-25000">
                          <a:effectLst/>
                          <a:sym typeface="Symbol"/>
                        </a:rPr>
                        <a:t></a:t>
                      </a:r>
                      <a:r>
                        <a:rPr lang="en-US" sz="1200">
                          <a:effectLst/>
                        </a:rPr>
                        <a:t>), Ohm</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808.2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551.5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388.4</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575.6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1438.7</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599.5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704.0</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Q</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9481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8560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15340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9820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12780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24280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dirty="0">
                          <a:effectLst/>
                        </a:rPr>
                        <a:t>22780</a:t>
                      </a:r>
                      <a:endParaRPr lang="ru-RU" sz="1200" dirty="0">
                        <a:effectLst/>
                        <a:latin typeface="Times New Roman"/>
                        <a:ea typeface="Calibri"/>
                        <a:cs typeface="Times New Roman"/>
                      </a:endParaRPr>
                    </a:p>
                  </a:txBody>
                  <a:tcPr marL="68580" marR="68580" marT="0" marB="0"/>
                </a:tc>
              </a:tr>
            </a:tbl>
          </a:graphicData>
        </a:graphic>
      </p:graphicFrame>
      <p:sp>
        <p:nvSpPr>
          <p:cNvPr id="8" name="Rectangle 1"/>
          <p:cNvSpPr>
            <a:spLocks noChangeArrowheads="1"/>
          </p:cNvSpPr>
          <p:nvPr/>
        </p:nvSpPr>
        <p:spPr bwMode="auto">
          <a:xfrm>
            <a:off x="1531938" y="3589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365F91"/>
                </a:solidFill>
                <a:effectLst/>
                <a:latin typeface="Times New Roman" pitchFamily="18" charset="0"/>
                <a:ea typeface="Times New Roman" pitchFamily="18" charset="0"/>
                <a:cs typeface="Times New Roman" pitchFamily="18" charset="0"/>
              </a:rPr>
              <a:t>Продольный импеданс</a:t>
            </a:r>
            <a:r>
              <a:rPr kumimoji="0" lang="en-US" altLang="ru-RU" sz="1200" b="1" i="0" u="none" strike="noStrike" cap="none" normalizeH="0" baseline="0" smtClean="0">
                <a:ln>
                  <a:noFill/>
                </a:ln>
                <a:solidFill>
                  <a:srgbClr val="365F91"/>
                </a:solidFill>
                <a:effectLst/>
                <a:latin typeface="Times New Roman" pitchFamily="18" charset="0"/>
                <a:ea typeface="Times New Roman" pitchFamily="18" charset="0"/>
                <a:cs typeface="Times New Roman" pitchFamily="18" charset="0"/>
              </a:rPr>
              <a:t> </a:t>
            </a:r>
            <a:r>
              <a:rPr kumimoji="0" lang="ru-RU" altLang="ru-RU" sz="1200" b="1" i="0" u="none" strike="noStrike" cap="none" normalizeH="0" baseline="0" smtClean="0">
                <a:ln>
                  <a:noFill/>
                </a:ln>
                <a:solidFill>
                  <a:srgbClr val="365F91"/>
                </a:solidFill>
                <a:effectLst/>
                <a:latin typeface="Times New Roman" pitchFamily="18" charset="0"/>
                <a:ea typeface="Times New Roman" pitchFamily="18" charset="0"/>
                <a:cs typeface="Times New Roman" pitchFamily="18" charset="0"/>
              </a:rPr>
              <a:t>ВЧ-3</a:t>
            </a:r>
            <a:r>
              <a:rPr kumimoji="0" lang="ru-RU" altLang="ru-RU" sz="1200" b="1" i="0" u="none" strike="noStrike" cap="none" normalizeH="0" baseline="0" smtClean="0">
                <a:ln>
                  <a:noFill/>
                </a:ln>
                <a:solidFill>
                  <a:srgbClr val="365F91"/>
                </a:solidFill>
                <a:effectLst/>
                <a:latin typeface="Cambria" pitchFamily="18" charset="0"/>
                <a:ea typeface="Times New Roman" pitchFamily="18" charset="0"/>
                <a:cs typeface="Times New Roman" pitchFamily="18" charset="0"/>
              </a:rPr>
              <a:t>(4 резонатора)</a:t>
            </a:r>
            <a:endParaRPr kumimoji="0" lang="ru-RU" altLang="ru-RU" sz="1400" b="1" i="0" u="none" strike="noStrike" cap="none" normalizeH="0" baseline="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696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Параметры мод высокого порядка для ВЧ систем коллайдера НИКА</a:t>
            </a:r>
          </a:p>
        </p:txBody>
      </p:sp>
      <p:sp>
        <p:nvSpPr>
          <p:cNvPr id="3" name="Дата 2"/>
          <p:cNvSpPr>
            <a:spLocks noGrp="1"/>
          </p:cNvSpPr>
          <p:nvPr>
            <p:ph type="dt" sz="half" idx="10"/>
          </p:nvPr>
        </p:nvSpPr>
        <p:spPr/>
        <p:txBody>
          <a:bodyPr/>
          <a:lstStyle/>
          <a:p>
            <a:fld id="{9A03D8AD-F344-4125-AAB5-43343DB772D0}" type="datetime1">
              <a:rPr lang="ru-RU" smtClean="0"/>
              <a:t>20.05.2018</a:t>
            </a:fld>
            <a:endParaRPr lang="ru-RU"/>
          </a:p>
        </p:txBody>
      </p:sp>
      <p:sp>
        <p:nvSpPr>
          <p:cNvPr id="4" name="Номер слайда 3"/>
          <p:cNvSpPr>
            <a:spLocks noGrp="1"/>
          </p:cNvSpPr>
          <p:nvPr>
            <p:ph type="sldNum" sz="quarter" idx="12"/>
          </p:nvPr>
        </p:nvSpPr>
        <p:spPr/>
        <p:txBody>
          <a:bodyPr/>
          <a:lstStyle/>
          <a:p>
            <a:fld id="{9BC54394-CF8F-4EA2-A010-63219DB8282B}" type="slidenum">
              <a:rPr lang="ru-RU" smtClean="0"/>
              <a:t>5</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29698531"/>
              </p:ext>
            </p:extLst>
          </p:nvPr>
        </p:nvGraphicFramePr>
        <p:xfrm>
          <a:off x="1531937" y="2636912"/>
          <a:ext cx="6080125" cy="548640"/>
        </p:xfrm>
        <a:graphic>
          <a:graphicData uri="http://schemas.openxmlformats.org/drawingml/2006/table">
            <a:tbl>
              <a:tblPr firstRow="1" firstCol="1" bandRow="1">
                <a:tableStyleId>{5C22544A-7EE6-4342-B048-85BDC9FD1C3A}</a:tableStyleId>
              </a:tblPr>
              <a:tblGrid>
                <a:gridCol w="1012825"/>
                <a:gridCol w="723900"/>
                <a:gridCol w="723900"/>
                <a:gridCol w="723900"/>
                <a:gridCol w="723900"/>
                <a:gridCol w="723900"/>
                <a:gridCol w="723900"/>
                <a:gridCol w="723900"/>
              </a:tblGrid>
              <a:tr h="0">
                <a:tc>
                  <a:txBody>
                    <a:bodyPr/>
                    <a:lstStyle/>
                    <a:p>
                      <a:pPr>
                        <a:spcAft>
                          <a:spcPts val="0"/>
                        </a:spcAft>
                      </a:pPr>
                      <a:r>
                        <a:rPr lang="en-US" sz="1200" dirty="0">
                          <a:effectLst/>
                        </a:rPr>
                        <a:t>f, MHz</a:t>
                      </a:r>
                      <a:endParaRPr lang="ru-RU" sz="1200" dirty="0">
                        <a:effectLst/>
                        <a:latin typeface="Times New Roman"/>
                        <a:ea typeface="Calibri"/>
                        <a:cs typeface="Times New Roman"/>
                      </a:endParaRPr>
                    </a:p>
                  </a:txBody>
                  <a:tcPr marL="68580" marR="68580" marT="0" marB="0"/>
                </a:tc>
                <a:tc>
                  <a:txBody>
                    <a:bodyPr/>
                    <a:lstStyle/>
                    <a:p>
                      <a:pPr>
                        <a:spcAft>
                          <a:spcPts val="0"/>
                        </a:spcAft>
                      </a:pPr>
                      <a:r>
                        <a:rPr lang="en-US" sz="1200">
                          <a:effectLst/>
                        </a:rPr>
                        <a:t>30.5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546.1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625.6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642.5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1061.2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1668</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2026</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Re(Z</a:t>
                      </a:r>
                      <a:r>
                        <a:rPr lang="en-US" sz="1200" baseline="-25000">
                          <a:effectLst/>
                          <a:sym typeface="Symbol"/>
                        </a:rPr>
                        <a:t></a:t>
                      </a:r>
                      <a:r>
                        <a:rPr lang="en-US" sz="1200">
                          <a:effectLst/>
                        </a:rPr>
                        <a:t>), Ohm</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808.2</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551.5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dirty="0">
                          <a:effectLst/>
                        </a:rPr>
                        <a:t>388.4</a:t>
                      </a:r>
                      <a:endParaRPr lang="ru-RU" sz="1200" dirty="0">
                        <a:effectLst/>
                        <a:latin typeface="Times New Roman"/>
                        <a:ea typeface="Calibri"/>
                        <a:cs typeface="Times New Roman"/>
                      </a:endParaRPr>
                    </a:p>
                  </a:txBody>
                  <a:tcPr marL="68580" marR="68580" marT="0" marB="0"/>
                </a:tc>
                <a:tc>
                  <a:txBody>
                    <a:bodyPr/>
                    <a:lstStyle/>
                    <a:p>
                      <a:pPr>
                        <a:spcAft>
                          <a:spcPts val="0"/>
                        </a:spcAft>
                      </a:pPr>
                      <a:r>
                        <a:rPr lang="en-US" sz="1200">
                          <a:effectLst/>
                        </a:rPr>
                        <a:t>575.6</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1438.7</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599.5</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704.0</a:t>
                      </a:r>
                      <a:endParaRPr lang="ru-RU" sz="1200">
                        <a:effectLst/>
                        <a:latin typeface="Times New Roman"/>
                        <a:ea typeface="Calibri"/>
                        <a:cs typeface="Times New Roman"/>
                      </a:endParaRPr>
                    </a:p>
                  </a:txBody>
                  <a:tcPr marL="68580" marR="68580" marT="0" marB="0"/>
                </a:tc>
              </a:tr>
              <a:tr h="0">
                <a:tc>
                  <a:txBody>
                    <a:bodyPr/>
                    <a:lstStyle/>
                    <a:p>
                      <a:pPr>
                        <a:spcAft>
                          <a:spcPts val="0"/>
                        </a:spcAft>
                      </a:pPr>
                      <a:r>
                        <a:rPr lang="en-US" sz="1200">
                          <a:effectLst/>
                        </a:rPr>
                        <a:t>Q</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9481</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8560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15340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9820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12780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a:effectLst/>
                        </a:rPr>
                        <a:t>24280</a:t>
                      </a:r>
                      <a:endParaRPr lang="ru-RU" sz="1200">
                        <a:effectLst/>
                        <a:latin typeface="Times New Roman"/>
                        <a:ea typeface="Calibri"/>
                        <a:cs typeface="Times New Roman"/>
                      </a:endParaRPr>
                    </a:p>
                  </a:txBody>
                  <a:tcPr marL="68580" marR="68580" marT="0" marB="0"/>
                </a:tc>
                <a:tc>
                  <a:txBody>
                    <a:bodyPr/>
                    <a:lstStyle/>
                    <a:p>
                      <a:pPr>
                        <a:spcAft>
                          <a:spcPts val="0"/>
                        </a:spcAft>
                      </a:pPr>
                      <a:r>
                        <a:rPr lang="en-US" sz="1200" dirty="0">
                          <a:effectLst/>
                        </a:rPr>
                        <a:t>22780</a:t>
                      </a:r>
                      <a:endParaRPr lang="ru-RU" sz="1200" dirty="0">
                        <a:effectLst/>
                        <a:latin typeface="Times New Roman"/>
                        <a:ea typeface="Calibri"/>
                        <a:cs typeface="Times New Roman"/>
                      </a:endParaRPr>
                    </a:p>
                  </a:txBody>
                  <a:tcPr marL="68580" marR="68580" marT="0" marB="0"/>
                </a:tc>
              </a:tr>
            </a:tbl>
          </a:graphicData>
        </a:graphic>
      </p:graphicFrame>
      <p:sp>
        <p:nvSpPr>
          <p:cNvPr id="7" name="Прямоугольник 6"/>
          <p:cNvSpPr/>
          <p:nvPr/>
        </p:nvSpPr>
        <p:spPr>
          <a:xfrm>
            <a:off x="2325199" y="1700808"/>
            <a:ext cx="4493602" cy="369332"/>
          </a:xfrm>
          <a:prstGeom prst="rect">
            <a:avLst/>
          </a:prstGeom>
        </p:spPr>
        <p:txBody>
          <a:bodyPr wrap="none">
            <a:spAutoFit/>
          </a:bodyPr>
          <a:lstStyle/>
          <a:p>
            <a:r>
              <a:rPr lang="ru-RU" b="1" dirty="0"/>
              <a:t>Продольный импеданс ВЧ-3(4 резонатора)</a:t>
            </a:r>
          </a:p>
        </p:txBody>
      </p:sp>
    </p:spTree>
    <p:extLst>
      <p:ext uri="{BB962C8B-B14F-4D97-AF65-F5344CB8AC3E}">
        <p14:creationId xmlns:p14="http://schemas.microsoft.com/office/powerpoint/2010/main" val="393516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Продольная микроволновая неустойчивость.</a:t>
            </a: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25000" lnSpcReduction="20000"/>
              </a:bodyPr>
              <a:lstStyle/>
              <a:p>
                <a:pPr algn="just"/>
                <a:r>
                  <a:rPr lang="ru-RU" sz="5600" dirty="0"/>
                  <a:t>Эта неустойчивость может возникать в сгруппированных пучках при следующих условиях: 1) длина волны возмущения много меньше длины сгустка, т.е. </a:t>
                </a:r>
                <a14:m>
                  <m:oMath xmlns:m="http://schemas.openxmlformats.org/officeDocument/2006/math">
                    <m:f>
                      <m:fPr>
                        <m:ctrlPr>
                          <a:rPr lang="ru-RU" sz="5600" i="1">
                            <a:latin typeface="Cambria Math"/>
                          </a:rPr>
                        </m:ctrlPr>
                      </m:fPr>
                      <m:num>
                        <m:r>
                          <a:rPr lang="ru-RU" sz="5600" i="1">
                            <a:latin typeface="Cambria Math"/>
                          </a:rPr>
                          <m:t>𝑅</m:t>
                        </m:r>
                      </m:num>
                      <m:den>
                        <m:r>
                          <a:rPr lang="ru-RU" sz="5600" i="1">
                            <a:latin typeface="Cambria Math"/>
                          </a:rPr>
                          <m:t>𝑛</m:t>
                        </m:r>
                        <m:sSub>
                          <m:sSubPr>
                            <m:ctrlPr>
                              <a:rPr lang="ru-RU" sz="5600" i="1">
                                <a:latin typeface="Cambria Math"/>
                              </a:rPr>
                            </m:ctrlPr>
                          </m:sSubPr>
                          <m:e>
                            <m:r>
                              <a:rPr lang="ru-RU" sz="5600" i="1">
                                <a:latin typeface="Cambria Math"/>
                              </a:rPr>
                              <m:t>𝑙</m:t>
                            </m:r>
                          </m:e>
                          <m:sub>
                            <m:r>
                              <a:rPr lang="ru-RU" sz="5600" i="1">
                                <a:latin typeface="Cambria Math"/>
                              </a:rPr>
                              <m:t>𝑏</m:t>
                            </m:r>
                          </m:sub>
                        </m:sSub>
                      </m:den>
                    </m:f>
                    <m:r>
                      <a:rPr lang="ru-RU" sz="5600" i="1">
                        <a:latin typeface="Cambria Math"/>
                      </a:rPr>
                      <m:t>≪1</m:t>
                    </m:r>
                  </m:oMath>
                </a14:m>
                <a:r>
                  <a:rPr lang="ru-RU" sz="5600" dirty="0"/>
                  <a:t>; 2) время развития неустойчивости много меньше синхротронного периода. При столь быстром развитии неустойчивостей частицы не успевают «сдвинуться с места», и поэтому эти неустойчивости аналогичны неустойчивостям несгруппированного пучка и, следовательно, подавляются затуханием Ландау, связанным с разбросом по импульсу.  Рассмотрим возбуждение продольной</a:t>
                </a:r>
                <a:r>
                  <a:rPr lang="ru-RU" sz="5600" i="1" dirty="0"/>
                  <a:t> </a:t>
                </a:r>
                <a:r>
                  <a:rPr lang="ru-RU" sz="5600" dirty="0"/>
                  <a:t> микроволновой неустойчивости  на высших модах резонатора. Критерий  подавления неустойчивости затуханием Ландау, связанным с разбросом по импульсу (критерий Кайла-</a:t>
                </a:r>
                <a:r>
                  <a:rPr lang="ru-RU" sz="5600" dirty="0" err="1"/>
                  <a:t>Шнелля</a:t>
                </a:r>
                <a:r>
                  <a:rPr lang="ru-RU" sz="5600" dirty="0"/>
                  <a:t>), записывается в следующей форме (</a:t>
                </a:r>
                <a:r>
                  <a:rPr lang="ru-RU" sz="5600" dirty="0" err="1"/>
                  <a:t>Гауссовское</a:t>
                </a:r>
                <a:r>
                  <a:rPr lang="ru-RU" sz="5600" dirty="0"/>
                  <a:t> распределение,  </a:t>
                </a:r>
                <a14:m>
                  <m:oMath xmlns:m="http://schemas.openxmlformats.org/officeDocument/2006/math">
                    <m:sSubSup>
                      <m:sSubSupPr>
                        <m:ctrlPr>
                          <a:rPr lang="ru-RU" sz="5600" i="1">
                            <a:latin typeface="Cambria Math"/>
                          </a:rPr>
                        </m:ctrlPr>
                      </m:sSubSupPr>
                      <m:e>
                        <m:r>
                          <a:rPr lang="ru-RU" sz="5600" i="1">
                            <a:latin typeface="Cambria Math"/>
                          </a:rPr>
                          <m:t>𝐼</m:t>
                        </m:r>
                      </m:e>
                      <m:sub>
                        <m:r>
                          <a:rPr lang="ru-RU" sz="5600" i="1">
                            <a:latin typeface="Cambria Math"/>
                          </a:rPr>
                          <m:t>𝑚𝑎𝑥</m:t>
                        </m:r>
                      </m:sub>
                      <m:sup>
                        <m:r>
                          <a:rPr lang="en-US" sz="5600" i="1">
                            <a:latin typeface="Cambria Math"/>
                          </a:rPr>
                          <m:t>𝑙𝑜𝑛𝑔</m:t>
                        </m:r>
                      </m:sup>
                    </m:sSubSup>
                  </m:oMath>
                </a14:m>
                <a:r>
                  <a:rPr lang="ru-RU" sz="5600" dirty="0"/>
                  <a:t> - максимальный ток в сгустке) [3]:</a:t>
                </a:r>
              </a:p>
              <a:p>
                <a:pPr marL="0" indent="0" algn="ctr">
                  <a:buNone/>
                </a:pPr>
                <a14:m>
                  <m:oMath xmlns:m="http://schemas.openxmlformats.org/officeDocument/2006/math">
                    <m:sSubSup>
                      <m:sSubSupPr>
                        <m:ctrlPr>
                          <a:rPr lang="ru-RU" sz="5600" i="1">
                            <a:latin typeface="Cambria Math"/>
                          </a:rPr>
                        </m:ctrlPr>
                      </m:sSubSupPr>
                      <m:e>
                        <m:r>
                          <a:rPr lang="ru-RU" sz="5600" i="1">
                            <a:latin typeface="Cambria Math"/>
                          </a:rPr>
                          <m:t>𝐼</m:t>
                        </m:r>
                      </m:e>
                      <m:sub>
                        <m:r>
                          <a:rPr lang="ru-RU" sz="5600" i="1">
                            <a:latin typeface="Cambria Math"/>
                          </a:rPr>
                          <m:t>𝑚𝑎𝑥</m:t>
                        </m:r>
                      </m:sub>
                      <m:sup>
                        <m:r>
                          <a:rPr lang="en-US" sz="5600" i="1">
                            <a:latin typeface="Cambria Math"/>
                          </a:rPr>
                          <m:t>𝑙𝑜𝑛𝑔</m:t>
                        </m:r>
                      </m:sup>
                    </m:sSubSup>
                    <m:r>
                      <a:rPr lang="ru-RU" sz="5600" i="1">
                        <a:latin typeface="Cambria Math"/>
                      </a:rPr>
                      <m:t>≤2</m:t>
                    </m:r>
                    <m:r>
                      <a:rPr lang="ru-RU" sz="5600" i="1">
                        <a:latin typeface="Cambria Math"/>
                      </a:rPr>
                      <m:t>𝜋</m:t>
                    </m:r>
                    <m:f>
                      <m:fPr>
                        <m:ctrlPr>
                          <a:rPr lang="ru-RU" sz="5600" i="1">
                            <a:latin typeface="Cambria Math"/>
                          </a:rPr>
                        </m:ctrlPr>
                      </m:fPr>
                      <m:num>
                        <m:sSub>
                          <m:sSubPr>
                            <m:ctrlPr>
                              <a:rPr lang="ru-RU" sz="5600" i="1">
                                <a:latin typeface="Cambria Math"/>
                              </a:rPr>
                            </m:ctrlPr>
                          </m:sSubPr>
                          <m:e>
                            <m:r>
                              <a:rPr lang="ru-RU" sz="5600" i="1">
                                <a:latin typeface="Cambria Math"/>
                              </a:rPr>
                              <m:t>𝑈</m:t>
                            </m:r>
                          </m:e>
                          <m:sub>
                            <m:r>
                              <a:rPr lang="ru-RU" sz="5600" i="1">
                                <a:latin typeface="Cambria Math"/>
                              </a:rPr>
                              <m:t>𝑝</m:t>
                            </m:r>
                          </m:sub>
                        </m:sSub>
                      </m:num>
                      <m:den>
                        <m:r>
                          <a:rPr lang="ru-RU" sz="5600" i="1">
                            <a:latin typeface="Cambria Math"/>
                          </a:rPr>
                          <m:t>(</m:t>
                        </m:r>
                        <m:d>
                          <m:dPr>
                            <m:begChr m:val="|"/>
                            <m:endChr m:val="|"/>
                            <m:ctrlPr>
                              <a:rPr lang="ru-RU" sz="5600" i="1">
                                <a:latin typeface="Cambria Math"/>
                              </a:rPr>
                            </m:ctrlPr>
                          </m:dPr>
                          <m:e>
                            <m:sSub>
                              <m:sSubPr>
                                <m:ctrlPr>
                                  <a:rPr lang="ru-RU" sz="5600" i="1">
                                    <a:latin typeface="Cambria Math"/>
                                  </a:rPr>
                                </m:ctrlPr>
                              </m:sSubPr>
                              <m:e>
                                <m:r>
                                  <a:rPr lang="ru-RU" sz="5600" i="1">
                                    <a:latin typeface="Cambria Math"/>
                                  </a:rPr>
                                  <m:t>𝑍</m:t>
                                </m:r>
                              </m:e>
                              <m:sub>
                                <m:r>
                                  <a:rPr lang="ru-RU" sz="5600" i="1">
                                    <a:latin typeface="Cambria Math"/>
                                  </a:rPr>
                                  <m:t>𝐿</m:t>
                                </m:r>
                              </m:sub>
                            </m:sSub>
                          </m:e>
                        </m:d>
                        <m:r>
                          <a:rPr lang="ru-RU" sz="5600" i="1">
                            <a:latin typeface="Cambria Math"/>
                          </a:rPr>
                          <m:t>/</m:t>
                        </m:r>
                        <m:r>
                          <a:rPr lang="ru-RU" sz="5600" i="1">
                            <a:latin typeface="Cambria Math"/>
                          </a:rPr>
                          <m:t>𝑛</m:t>
                        </m:r>
                        <m:r>
                          <a:rPr lang="ru-RU" sz="5600" i="1">
                            <a:latin typeface="Cambria Math"/>
                          </a:rPr>
                          <m:t>)</m:t>
                        </m:r>
                      </m:den>
                    </m:f>
                    <m:f>
                      <m:fPr>
                        <m:ctrlPr>
                          <a:rPr lang="ru-RU" sz="5600" i="1">
                            <a:latin typeface="Cambria Math"/>
                          </a:rPr>
                        </m:ctrlPr>
                      </m:fPr>
                      <m:num>
                        <m:sSub>
                          <m:sSubPr>
                            <m:ctrlPr>
                              <a:rPr lang="ru-RU" sz="5600" i="1">
                                <a:latin typeface="Cambria Math"/>
                              </a:rPr>
                            </m:ctrlPr>
                          </m:sSubPr>
                          <m:e>
                            <m:r>
                              <a:rPr lang="ru-RU" sz="5600" i="1">
                                <a:latin typeface="Cambria Math"/>
                              </a:rPr>
                              <m:t>𝐴</m:t>
                            </m:r>
                          </m:e>
                          <m:sub>
                            <m:r>
                              <a:rPr lang="ru-RU" sz="5600" i="1">
                                <a:latin typeface="Cambria Math"/>
                              </a:rPr>
                              <m:t>𝑖</m:t>
                            </m:r>
                          </m:sub>
                        </m:sSub>
                      </m:num>
                      <m:den>
                        <m:sSub>
                          <m:sSubPr>
                            <m:ctrlPr>
                              <a:rPr lang="ru-RU" sz="5600" i="1">
                                <a:latin typeface="Cambria Math"/>
                              </a:rPr>
                            </m:ctrlPr>
                          </m:sSubPr>
                          <m:e>
                            <m:r>
                              <a:rPr lang="ru-RU" sz="5600" i="1">
                                <a:latin typeface="Cambria Math"/>
                              </a:rPr>
                              <m:t>𝑍</m:t>
                            </m:r>
                          </m:e>
                          <m:sub>
                            <m:r>
                              <a:rPr lang="ru-RU" sz="5600" i="1">
                                <a:latin typeface="Cambria Math"/>
                              </a:rPr>
                              <m:t>𝑖</m:t>
                            </m:r>
                          </m:sub>
                        </m:sSub>
                      </m:den>
                    </m:f>
                    <m:r>
                      <a:rPr lang="ru-RU" sz="5600" i="1">
                        <a:latin typeface="Cambria Math"/>
                      </a:rPr>
                      <m:t>𝛾</m:t>
                    </m:r>
                    <m:sSup>
                      <m:sSupPr>
                        <m:ctrlPr>
                          <a:rPr lang="ru-RU" sz="5600" i="1">
                            <a:latin typeface="Cambria Math"/>
                          </a:rPr>
                        </m:ctrlPr>
                      </m:sSupPr>
                      <m:e>
                        <m:r>
                          <a:rPr lang="ru-RU" sz="5600" i="1">
                            <a:latin typeface="Cambria Math"/>
                          </a:rPr>
                          <m:t>𝛽</m:t>
                        </m:r>
                      </m:e>
                      <m:sup>
                        <m:r>
                          <a:rPr lang="ru-RU" sz="5600" i="1">
                            <a:latin typeface="Cambria Math"/>
                          </a:rPr>
                          <m:t>2</m:t>
                        </m:r>
                      </m:sup>
                    </m:sSup>
                    <m:d>
                      <m:dPr>
                        <m:begChr m:val="|"/>
                        <m:endChr m:val="|"/>
                        <m:ctrlPr>
                          <a:rPr lang="ru-RU" sz="5600" i="1">
                            <a:latin typeface="Cambria Math"/>
                          </a:rPr>
                        </m:ctrlPr>
                      </m:dPr>
                      <m:e>
                        <m:r>
                          <a:rPr lang="ru-RU" sz="5600" i="1">
                            <a:latin typeface="Cambria Math"/>
                          </a:rPr>
                          <m:t>𝜂</m:t>
                        </m:r>
                      </m:e>
                    </m:d>
                    <m:sSup>
                      <m:sSupPr>
                        <m:ctrlPr>
                          <a:rPr lang="ru-RU" sz="5600" i="1">
                            <a:latin typeface="Cambria Math"/>
                          </a:rPr>
                        </m:ctrlPr>
                      </m:sSupPr>
                      <m:e>
                        <m:sSub>
                          <m:sSubPr>
                            <m:ctrlPr>
                              <a:rPr lang="ru-RU" sz="5600" i="1">
                                <a:latin typeface="Cambria Math"/>
                              </a:rPr>
                            </m:ctrlPr>
                          </m:sSubPr>
                          <m:e>
                            <m:r>
                              <m:rPr>
                                <m:sty m:val="p"/>
                              </m:rPr>
                              <a:rPr lang="ru-RU" sz="5600">
                                <a:latin typeface="Cambria Math"/>
                              </a:rPr>
                              <m:t>σ</m:t>
                            </m:r>
                          </m:e>
                          <m:sub>
                            <m:r>
                              <a:rPr lang="ru-RU" sz="5600" i="1">
                                <a:latin typeface="Cambria Math"/>
                              </a:rPr>
                              <m:t>𝑝</m:t>
                            </m:r>
                          </m:sub>
                        </m:sSub>
                      </m:e>
                      <m:sup>
                        <m:r>
                          <a:rPr lang="ru-RU" sz="5600">
                            <a:latin typeface="Cambria Math"/>
                          </a:rPr>
                          <m:t>2</m:t>
                        </m:r>
                      </m:sup>
                    </m:sSup>
                  </m:oMath>
                </a14:m>
                <a:r>
                  <a:rPr lang="ru-RU" sz="5600" dirty="0"/>
                  <a:t>	</a:t>
                </a:r>
              </a:p>
              <a:p>
                <a:pPr marL="0" indent="0" algn="just">
                  <a:buNone/>
                </a:pPr>
                <a:r>
                  <a:rPr lang="ru-RU" sz="5600" dirty="0" smtClean="0"/>
                  <a:t>        где </a:t>
                </a:r>
                <a:r>
                  <a:rPr lang="ru-RU" sz="5600" dirty="0"/>
                  <a:t>продольный </a:t>
                </a:r>
                <a:r>
                  <a:rPr lang="ru-RU" sz="5600" dirty="0" smtClean="0"/>
                  <a:t>импеданс</a:t>
                </a:r>
              </a:p>
              <a:p>
                <a:endParaRPr lang="ru-RU" sz="5600" dirty="0"/>
              </a:p>
              <a:p>
                <a:pPr marL="0" indent="0">
                  <a:buNone/>
                </a:pPr>
                <a14:m>
                  <m:oMathPara xmlns:m="http://schemas.openxmlformats.org/officeDocument/2006/math">
                    <m:oMathParaPr>
                      <m:jc m:val="centerGroup"/>
                    </m:oMathParaPr>
                    <m:oMath xmlns:m="http://schemas.openxmlformats.org/officeDocument/2006/math">
                      <m:f>
                        <m:fPr>
                          <m:ctrlPr>
                            <a:rPr lang="ru-RU" sz="5600" i="1">
                              <a:latin typeface="Cambria Math"/>
                            </a:rPr>
                          </m:ctrlPr>
                        </m:fPr>
                        <m:num>
                          <m:sSub>
                            <m:sSubPr>
                              <m:ctrlPr>
                                <a:rPr lang="ru-RU" sz="5600" i="1">
                                  <a:latin typeface="Cambria Math"/>
                                </a:rPr>
                              </m:ctrlPr>
                            </m:sSubPr>
                            <m:e>
                              <m:r>
                                <a:rPr lang="ru-RU" sz="5600" i="1">
                                  <a:latin typeface="Cambria Math"/>
                                </a:rPr>
                                <m:t>𝑍</m:t>
                              </m:r>
                            </m:e>
                            <m:sub>
                              <m:r>
                                <a:rPr lang="ru-RU" sz="5600" i="1">
                                  <a:latin typeface="Cambria Math"/>
                                </a:rPr>
                                <m:t>𝐿</m:t>
                              </m:r>
                            </m:sub>
                          </m:sSub>
                        </m:num>
                        <m:den>
                          <m:r>
                            <a:rPr lang="ru-RU" sz="5600" i="1">
                              <a:latin typeface="Cambria Math"/>
                            </a:rPr>
                            <m:t>𝑛</m:t>
                          </m:r>
                        </m:den>
                      </m:f>
                      <m:r>
                        <a:rPr lang="ru-RU" sz="5600" i="1">
                          <a:latin typeface="Cambria Math"/>
                        </a:rPr>
                        <m:t>=</m:t>
                      </m:r>
                      <m:r>
                        <a:rPr lang="en-US" sz="5600" i="1">
                          <a:latin typeface="Cambria Math"/>
                        </a:rPr>
                        <m:t>𝑖</m:t>
                      </m:r>
                      <m:f>
                        <m:fPr>
                          <m:ctrlPr>
                            <a:rPr lang="ru-RU" sz="5600" i="1">
                              <a:latin typeface="Cambria Math"/>
                            </a:rPr>
                          </m:ctrlPr>
                        </m:fPr>
                        <m:num>
                          <m:sSub>
                            <m:sSubPr>
                              <m:ctrlPr>
                                <a:rPr lang="ru-RU" sz="5600" i="1">
                                  <a:latin typeface="Cambria Math"/>
                                </a:rPr>
                              </m:ctrlPr>
                            </m:sSubPr>
                            <m:e>
                              <m:r>
                                <a:rPr lang="ru-RU" sz="5600" i="1">
                                  <a:latin typeface="Cambria Math"/>
                                </a:rPr>
                                <m:t>𝑍</m:t>
                              </m:r>
                            </m:e>
                            <m:sub>
                              <m:r>
                                <a:rPr lang="ru-RU" sz="5600" i="1">
                                  <a:latin typeface="Cambria Math"/>
                                </a:rPr>
                                <m:t>𝑠𝑐</m:t>
                              </m:r>
                            </m:sub>
                          </m:sSub>
                        </m:num>
                        <m:den>
                          <m:r>
                            <a:rPr lang="ru-RU" sz="5600" i="1">
                              <a:latin typeface="Cambria Math"/>
                            </a:rPr>
                            <m:t>𝑛</m:t>
                          </m:r>
                        </m:den>
                      </m:f>
                      <m:r>
                        <a:rPr lang="ru-RU" sz="5600" i="1">
                          <a:latin typeface="Cambria Math"/>
                        </a:rPr>
                        <m:t>+</m:t>
                      </m:r>
                      <m:r>
                        <a:rPr lang="ru-RU" sz="5600" i="1">
                          <a:latin typeface="Cambria Math"/>
                        </a:rPr>
                        <m:t>𝑅𝑒</m:t>
                      </m:r>
                      <m:r>
                        <a:rPr lang="ru-RU" sz="5600" i="1">
                          <a:latin typeface="Cambria Math"/>
                        </a:rPr>
                        <m:t>(</m:t>
                      </m:r>
                      <m:f>
                        <m:fPr>
                          <m:ctrlPr>
                            <a:rPr lang="ru-RU" sz="5600" i="1">
                              <a:latin typeface="Cambria Math"/>
                            </a:rPr>
                          </m:ctrlPr>
                        </m:fPr>
                        <m:num>
                          <m:sSub>
                            <m:sSubPr>
                              <m:ctrlPr>
                                <a:rPr lang="ru-RU" sz="5600" i="1">
                                  <a:latin typeface="Cambria Math"/>
                                </a:rPr>
                              </m:ctrlPr>
                            </m:sSubPr>
                            <m:e>
                              <m:r>
                                <a:rPr lang="ru-RU" sz="5600" i="1">
                                  <a:latin typeface="Cambria Math"/>
                                </a:rPr>
                                <m:t>𝑍</m:t>
                              </m:r>
                            </m:e>
                            <m:sub>
                              <m:r>
                                <a:rPr lang="ru-RU" sz="5600" i="1">
                                  <a:latin typeface="Cambria Math"/>
                                </a:rPr>
                                <m:t>𝑙𝑜𝑛𝑔</m:t>
                              </m:r>
                            </m:sub>
                          </m:sSub>
                        </m:num>
                        <m:den>
                          <m:r>
                            <a:rPr lang="ru-RU" sz="5600" i="1">
                              <a:latin typeface="Cambria Math"/>
                            </a:rPr>
                            <m:t>𝑛</m:t>
                          </m:r>
                        </m:den>
                      </m:f>
                      <m:r>
                        <a:rPr lang="ru-RU" sz="5600" i="1">
                          <a:latin typeface="Cambria Math"/>
                        </a:rPr>
                        <m:t>)</m:t>
                      </m:r>
                    </m:oMath>
                  </m:oMathPara>
                </a14:m>
                <a:endParaRPr lang="ru-RU" sz="5600" dirty="0" smtClean="0"/>
              </a:p>
              <a:p>
                <a:r>
                  <a:rPr lang="ru-RU" sz="5600" dirty="0" smtClean="0"/>
                  <a:t>Импеданс </a:t>
                </a:r>
                <a:r>
                  <a:rPr lang="ru-RU" sz="5600" dirty="0"/>
                  <a:t>пространственного заряда</a:t>
                </a:r>
              </a:p>
              <a:p>
                <a:pPr marL="0" indent="0" algn="ctr">
                  <a:buNone/>
                </a:pPr>
                <a14:m>
                  <m:oMathPara xmlns:m="http://schemas.openxmlformats.org/officeDocument/2006/math">
                    <m:oMathParaPr>
                      <m:jc m:val="centerGroup"/>
                    </m:oMathParaPr>
                    <m:oMath xmlns:m="http://schemas.openxmlformats.org/officeDocument/2006/math">
                      <m:f>
                        <m:fPr>
                          <m:ctrlPr>
                            <a:rPr lang="ru-RU" sz="5600" i="1">
                              <a:latin typeface="Cambria Math"/>
                            </a:rPr>
                          </m:ctrlPr>
                        </m:fPr>
                        <m:num>
                          <m:sSub>
                            <m:sSubPr>
                              <m:ctrlPr>
                                <a:rPr lang="ru-RU" sz="5600" i="1">
                                  <a:latin typeface="Cambria Math"/>
                                </a:rPr>
                              </m:ctrlPr>
                            </m:sSubPr>
                            <m:e>
                              <m:r>
                                <a:rPr lang="ru-RU" sz="5600" i="1">
                                  <a:latin typeface="Cambria Math"/>
                                </a:rPr>
                                <m:t>𝑍</m:t>
                              </m:r>
                            </m:e>
                            <m:sub>
                              <m:r>
                                <a:rPr lang="ru-RU" sz="5600" i="1">
                                  <a:latin typeface="Cambria Math"/>
                                </a:rPr>
                                <m:t>𝑠𝑐</m:t>
                              </m:r>
                            </m:sub>
                          </m:sSub>
                        </m:num>
                        <m:den>
                          <m:r>
                            <a:rPr lang="ru-RU" sz="5600" i="1">
                              <a:latin typeface="Cambria Math"/>
                            </a:rPr>
                            <m:t>𝑛</m:t>
                          </m:r>
                        </m:den>
                      </m:f>
                      <m:r>
                        <a:rPr lang="ru-RU" sz="5600" i="1">
                          <a:latin typeface="Cambria Math"/>
                        </a:rPr>
                        <m:t>=</m:t>
                      </m:r>
                      <m:f>
                        <m:fPr>
                          <m:ctrlPr>
                            <a:rPr lang="ru-RU" sz="5600" i="1">
                              <a:latin typeface="Cambria Math"/>
                            </a:rPr>
                          </m:ctrlPr>
                        </m:fPr>
                        <m:num>
                          <m:sSub>
                            <m:sSubPr>
                              <m:ctrlPr>
                                <a:rPr lang="ru-RU" sz="5600" i="1">
                                  <a:latin typeface="Cambria Math"/>
                                </a:rPr>
                              </m:ctrlPr>
                            </m:sSubPr>
                            <m:e>
                              <m:r>
                                <a:rPr lang="en-US" sz="5600" i="1">
                                  <a:latin typeface="Cambria Math"/>
                                </a:rPr>
                                <m:t>𝑍</m:t>
                              </m:r>
                            </m:e>
                            <m:sub>
                              <m:r>
                                <a:rPr lang="ru-RU" sz="5600" i="1">
                                  <a:latin typeface="Cambria Math"/>
                                </a:rPr>
                                <m:t>0</m:t>
                              </m:r>
                            </m:sub>
                          </m:sSub>
                        </m:num>
                        <m:den>
                          <m:r>
                            <a:rPr lang="ru-RU" sz="5600" i="1">
                              <a:latin typeface="Cambria Math"/>
                            </a:rPr>
                            <m:t>2</m:t>
                          </m:r>
                          <m:r>
                            <a:rPr lang="ru-RU" sz="5600" i="1">
                              <a:latin typeface="Cambria Math"/>
                            </a:rPr>
                            <m:t>𝛽</m:t>
                          </m:r>
                          <m:sSup>
                            <m:sSupPr>
                              <m:ctrlPr>
                                <a:rPr lang="ru-RU" sz="5600" i="1">
                                  <a:latin typeface="Cambria Math"/>
                                </a:rPr>
                              </m:ctrlPr>
                            </m:sSupPr>
                            <m:e>
                              <m:r>
                                <a:rPr lang="ru-RU" sz="5600" i="1">
                                  <a:latin typeface="Cambria Math"/>
                                </a:rPr>
                                <m:t>𝛾</m:t>
                              </m:r>
                            </m:e>
                            <m:sup>
                              <m:r>
                                <a:rPr lang="ru-RU" sz="5600" i="1">
                                  <a:latin typeface="Cambria Math"/>
                                </a:rPr>
                                <m:t>2</m:t>
                              </m:r>
                            </m:sup>
                          </m:sSup>
                        </m:den>
                      </m:f>
                      <m:r>
                        <a:rPr lang="ru-RU" sz="5600" i="1">
                          <a:latin typeface="Cambria Math"/>
                        </a:rPr>
                        <m:t>[1+2</m:t>
                      </m:r>
                      <m:func>
                        <m:funcPr>
                          <m:ctrlPr>
                            <a:rPr lang="ru-RU" sz="5600" i="1">
                              <a:latin typeface="Cambria Math"/>
                            </a:rPr>
                          </m:ctrlPr>
                        </m:funcPr>
                        <m:fName>
                          <m:r>
                            <m:rPr>
                              <m:sty m:val="p"/>
                            </m:rPr>
                            <a:rPr lang="ru-RU" sz="5600">
                              <a:latin typeface="Cambria Math"/>
                            </a:rPr>
                            <m:t>ln</m:t>
                          </m:r>
                        </m:fName>
                        <m:e>
                          <m:d>
                            <m:dPr>
                              <m:ctrlPr>
                                <a:rPr lang="ru-RU" sz="5600" i="1">
                                  <a:latin typeface="Cambria Math"/>
                                </a:rPr>
                              </m:ctrlPr>
                            </m:dPr>
                            <m:e>
                              <m:f>
                                <m:fPr>
                                  <m:ctrlPr>
                                    <a:rPr lang="ru-RU" sz="5600" i="1">
                                      <a:latin typeface="Cambria Math"/>
                                    </a:rPr>
                                  </m:ctrlPr>
                                </m:fPr>
                                <m:num>
                                  <m:r>
                                    <a:rPr lang="ru-RU" sz="5600" i="1">
                                      <a:latin typeface="Cambria Math"/>
                                    </a:rPr>
                                    <m:t>𝑏</m:t>
                                  </m:r>
                                </m:num>
                                <m:den>
                                  <m:r>
                                    <a:rPr lang="ru-RU" sz="5600" i="1">
                                      <a:latin typeface="Cambria Math"/>
                                    </a:rPr>
                                    <m:t>𝑎</m:t>
                                  </m:r>
                                </m:den>
                              </m:f>
                            </m:e>
                          </m:d>
                        </m:e>
                      </m:func>
                      <m:r>
                        <a:rPr lang="ru-RU" sz="5600" i="1">
                          <a:latin typeface="Cambria Math"/>
                        </a:rPr>
                        <m:t>]</m:t>
                      </m:r>
                    </m:oMath>
                  </m:oMathPara>
                </a14:m>
                <a:endParaRPr lang="ru-RU" sz="5600" dirty="0" smtClean="0"/>
              </a:p>
              <a:p>
                <a:pPr algn="just"/>
                <a:endParaRPr lang="ru-RU" sz="5600" dirty="0"/>
              </a:p>
              <a:p>
                <a:pPr algn="just"/>
                <a:r>
                  <a:rPr lang="ru-RU" sz="5600" dirty="0" smtClean="0"/>
                  <a:t>.  </a:t>
                </a:r>
                <a:r>
                  <a:rPr lang="ru-RU" sz="5600" dirty="0"/>
                  <a:t>Рассмотрим возбуждение продольной</a:t>
                </a:r>
                <a:r>
                  <a:rPr lang="ru-RU" sz="5600" i="1" dirty="0"/>
                  <a:t> </a:t>
                </a:r>
                <a:r>
                  <a:rPr lang="ru-RU" sz="5600" dirty="0"/>
                  <a:t> микроволновой неустойчивости  на высших модах резонатора. </a:t>
                </a:r>
                <a:endParaRPr lang="ru-RU" sz="5600" dirty="0" smtClean="0"/>
              </a:p>
              <a:p>
                <a:pPr marL="0" indent="0" algn="just">
                  <a:buNone/>
                </a:pPr>
                <a:r>
                  <a:rPr lang="ru-RU" sz="5600" dirty="0"/>
                  <a:t>			</a:t>
                </a:r>
                <a:r>
                  <a:rPr lang="ru-RU" sz="4800" dirty="0"/>
                  <a:t>		</a:t>
                </a:r>
              </a:p>
              <a:p>
                <a:pPr marL="0" indent="0">
                  <a:buNone/>
                </a:pPr>
                <a:r>
                  <a:rPr lang="ru-RU" sz="4300" dirty="0"/>
                  <a:t>	</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74" t="-943" r="-222"/>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8163176-E34E-4EB9-BCEF-2DAB29DA3831}"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6</a:t>
            </a:fld>
            <a:endParaRPr lang="ru-RU"/>
          </a:p>
        </p:txBody>
      </p:sp>
    </p:spTree>
    <p:extLst>
      <p:ext uri="{BB962C8B-B14F-4D97-AF65-F5344CB8AC3E}">
        <p14:creationId xmlns:p14="http://schemas.microsoft.com/office/powerpoint/2010/main" val="386306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dirty="0"/>
              <a:t>Продольная микроволновая неустойчивость</a:t>
            </a:r>
            <a:r>
              <a:rPr lang="ru-RU" dirty="0"/>
              <a:t>.</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70000" lnSpcReduction="20000"/>
              </a:bodyPr>
              <a:lstStyle/>
              <a:p>
                <a:pPr algn="just"/>
                <a:r>
                  <a:rPr lang="ru-RU" dirty="0"/>
                  <a:t> Для наиболее опасной точки </a:t>
                </a:r>
                <a:r>
                  <a:rPr lang="en-US" i="1" dirty="0"/>
                  <a:t>E</a:t>
                </a:r>
                <a:r>
                  <a:rPr lang="ru-RU" dirty="0"/>
                  <a:t>=3.2 ГэВ/н  </a:t>
                </a:r>
                <a14:m>
                  <m:oMath xmlns:m="http://schemas.openxmlformats.org/officeDocument/2006/math">
                    <m:f>
                      <m:fPr>
                        <m:ctrlPr>
                          <a:rPr lang="ru-RU" i="1">
                            <a:latin typeface="Cambria Math"/>
                          </a:rPr>
                        </m:ctrlPr>
                      </m:fPr>
                      <m:num>
                        <m:sSub>
                          <m:sSubPr>
                            <m:ctrlPr>
                              <a:rPr lang="ru-RU" i="1">
                                <a:latin typeface="Cambria Math"/>
                              </a:rPr>
                            </m:ctrlPr>
                          </m:sSubPr>
                          <m:e>
                            <m:r>
                              <a:rPr lang="ru-RU" i="1">
                                <a:latin typeface="Cambria Math"/>
                              </a:rPr>
                              <m:t>𝑍</m:t>
                            </m:r>
                          </m:e>
                          <m:sub>
                            <m:r>
                              <a:rPr lang="ru-RU" i="1">
                                <a:latin typeface="Cambria Math"/>
                              </a:rPr>
                              <m:t>𝑠𝑐</m:t>
                            </m:r>
                          </m:sub>
                        </m:sSub>
                      </m:num>
                      <m:den>
                        <m:r>
                          <a:rPr lang="ru-RU" i="1">
                            <a:latin typeface="Cambria Math"/>
                          </a:rPr>
                          <m:t>𝑛</m:t>
                        </m:r>
                      </m:den>
                    </m:f>
                    <m:r>
                      <a:rPr lang="ru-RU" i="1">
                        <a:latin typeface="Cambria Math"/>
                      </a:rPr>
                      <m:t>=49.7</m:t>
                    </m:r>
                  </m:oMath>
                </a14:m>
                <a:r>
                  <a:rPr lang="ru-RU" dirty="0"/>
                  <a:t> Ом. Источником активной части импеданса могут являться различные элементы, наиболее опасными из которых являются резонаторы. Рассмотрим наиболее опасную высокочастотную моду колебаний, моду 2.2(см. предыдущий раздел)</a:t>
                </a:r>
              </a:p>
              <a:p>
                <a:pPr algn="just"/>
                <a:r>
                  <a:rPr lang="ru-RU" dirty="0"/>
                  <a:t>Номер гармоники частоты обращения для этой моды </a:t>
                </a:r>
                <a14:m>
                  <m:oMath xmlns:m="http://schemas.openxmlformats.org/officeDocument/2006/math">
                    <m:sSub>
                      <m:sSubPr>
                        <m:ctrlPr>
                          <a:rPr lang="ru-RU" i="1">
                            <a:latin typeface="Cambria Math"/>
                          </a:rPr>
                        </m:ctrlPr>
                      </m:sSubPr>
                      <m:e>
                        <m:r>
                          <a:rPr lang="ru-RU" i="1">
                            <a:latin typeface="Cambria Math"/>
                          </a:rPr>
                          <m:t>h</m:t>
                        </m:r>
                      </m:e>
                      <m:sub>
                        <m:r>
                          <a:rPr lang="ru-RU" i="1">
                            <a:latin typeface="Cambria Math"/>
                          </a:rPr>
                          <m:t>𝑚𝑜𝑑𝑒</m:t>
                        </m:r>
                      </m:sub>
                    </m:sSub>
                    <m:r>
                      <a:rPr lang="ru-RU" i="1">
                        <a:latin typeface="Cambria Math"/>
                      </a:rPr>
                      <m:t>=2045</m:t>
                    </m:r>
                  </m:oMath>
                </a14:m>
                <a:r>
                  <a:rPr lang="ru-RU" dirty="0"/>
                  <a:t>. Соответственно, найдем, что </a:t>
                </a:r>
                <a14:m>
                  <m:oMath xmlns:m="http://schemas.openxmlformats.org/officeDocument/2006/math">
                    <m:r>
                      <a:rPr lang="ru-RU" i="1">
                        <a:latin typeface="Cambria Math"/>
                      </a:rPr>
                      <m:t>𝑅𝑒</m:t>
                    </m:r>
                    <m:d>
                      <m:dPr>
                        <m:ctrlPr>
                          <a:rPr lang="ru-RU" i="1">
                            <a:latin typeface="Cambria Math"/>
                          </a:rPr>
                        </m:ctrlPr>
                      </m:dPr>
                      <m:e>
                        <m:f>
                          <m:fPr>
                            <m:ctrlPr>
                              <a:rPr lang="ru-RU" i="1">
                                <a:latin typeface="Cambria Math"/>
                              </a:rPr>
                            </m:ctrlPr>
                          </m:fPr>
                          <m:num>
                            <m:sSub>
                              <m:sSubPr>
                                <m:ctrlPr>
                                  <a:rPr lang="ru-RU" i="1">
                                    <a:latin typeface="Cambria Math"/>
                                  </a:rPr>
                                </m:ctrlPr>
                              </m:sSubPr>
                              <m:e>
                                <m:r>
                                  <a:rPr lang="ru-RU" i="1">
                                    <a:latin typeface="Cambria Math"/>
                                  </a:rPr>
                                  <m:t>𝑍</m:t>
                                </m:r>
                              </m:e>
                              <m:sub>
                                <m:r>
                                  <a:rPr lang="ru-RU" i="1">
                                    <a:latin typeface="Cambria Math"/>
                                  </a:rPr>
                                  <m:t>𝑙𝑜𝑛𝑔</m:t>
                                </m:r>
                              </m:sub>
                            </m:sSub>
                          </m:num>
                          <m:den>
                            <m:r>
                              <a:rPr lang="ru-RU" i="1">
                                <a:latin typeface="Cambria Math"/>
                              </a:rPr>
                              <m:t>𝑛</m:t>
                            </m:r>
                          </m:den>
                        </m:f>
                      </m:e>
                    </m:d>
                    <m:r>
                      <a:rPr lang="ru-RU" i="1">
                        <a:latin typeface="Cambria Math"/>
                      </a:rPr>
                      <m:t>=8.95</m:t>
                    </m:r>
                  </m:oMath>
                </a14:m>
                <a:r>
                  <a:rPr lang="ru-RU" dirty="0"/>
                  <a:t> Ом, </a:t>
                </a:r>
                <a14:m>
                  <m:oMath xmlns:m="http://schemas.openxmlformats.org/officeDocument/2006/math">
                    <m:f>
                      <m:fPr>
                        <m:ctrlPr>
                          <a:rPr lang="ru-RU" i="1">
                            <a:latin typeface="Cambria Math"/>
                          </a:rPr>
                        </m:ctrlPr>
                      </m:fPr>
                      <m:num>
                        <m:d>
                          <m:dPr>
                            <m:begChr m:val="|"/>
                            <m:endChr m:val="|"/>
                            <m:ctrlPr>
                              <a:rPr lang="ru-RU" i="1">
                                <a:latin typeface="Cambria Math"/>
                              </a:rPr>
                            </m:ctrlPr>
                          </m:dPr>
                          <m:e>
                            <m:sSub>
                              <m:sSubPr>
                                <m:ctrlPr>
                                  <a:rPr lang="ru-RU" i="1">
                                    <a:latin typeface="Cambria Math"/>
                                  </a:rPr>
                                </m:ctrlPr>
                              </m:sSubPr>
                              <m:e>
                                <m:r>
                                  <a:rPr lang="ru-RU" i="1">
                                    <a:latin typeface="Cambria Math"/>
                                  </a:rPr>
                                  <m:t>𝑍</m:t>
                                </m:r>
                              </m:e>
                              <m:sub>
                                <m:r>
                                  <a:rPr lang="ru-RU" i="1">
                                    <a:latin typeface="Cambria Math"/>
                                  </a:rPr>
                                  <m:t>𝐿</m:t>
                                </m:r>
                              </m:sub>
                            </m:sSub>
                          </m:e>
                        </m:d>
                      </m:num>
                      <m:den>
                        <m:r>
                          <a:rPr lang="ru-RU" i="1">
                            <a:latin typeface="Cambria Math"/>
                          </a:rPr>
                          <m:t>𝑛</m:t>
                        </m:r>
                      </m:den>
                    </m:f>
                    <m:r>
                      <a:rPr lang="ru-RU" i="1">
                        <a:latin typeface="Cambria Math"/>
                      </a:rPr>
                      <m:t>=50.5</m:t>
                    </m:r>
                  </m:oMath>
                </a14:m>
                <a:r>
                  <a:rPr lang="ru-RU" dirty="0"/>
                  <a:t> Ом. Предельное число частиц в сгустке связано с током соотношением:  </a:t>
                </a:r>
                <a14:m>
                  <m:oMath xmlns:m="http://schemas.openxmlformats.org/officeDocument/2006/math">
                    <m:sSubSup>
                      <m:sSubSupPr>
                        <m:ctrlPr>
                          <a:rPr lang="ru-RU" i="1">
                            <a:latin typeface="Cambria Math"/>
                          </a:rPr>
                        </m:ctrlPr>
                      </m:sSubSupPr>
                      <m:e>
                        <m:r>
                          <a:rPr lang="ru-RU" i="1">
                            <a:latin typeface="Cambria Math"/>
                          </a:rPr>
                          <m:t>𝑁</m:t>
                        </m:r>
                      </m:e>
                      <m:sub>
                        <m:r>
                          <a:rPr lang="ru-RU" i="1">
                            <a:latin typeface="Cambria Math"/>
                          </a:rPr>
                          <m:t>𝑚𝑎𝑥</m:t>
                        </m:r>
                      </m:sub>
                      <m:sup>
                        <m:r>
                          <a:rPr lang="en-US" i="1">
                            <a:latin typeface="Cambria Math"/>
                          </a:rPr>
                          <m:t>𝑏</m:t>
                        </m:r>
                      </m:sup>
                    </m:sSubSup>
                    <m:r>
                      <a:rPr lang="ru-RU" i="1">
                        <a:latin typeface="Cambria Math"/>
                      </a:rPr>
                      <m:t>=</m:t>
                    </m:r>
                    <m:rad>
                      <m:radPr>
                        <m:degHide m:val="on"/>
                        <m:ctrlPr>
                          <a:rPr lang="ru-RU" i="1">
                            <a:latin typeface="Cambria Math"/>
                          </a:rPr>
                        </m:ctrlPr>
                      </m:radPr>
                      <m:deg/>
                      <m:e>
                        <m:r>
                          <a:rPr lang="ru-RU" i="1">
                            <a:latin typeface="Cambria Math"/>
                          </a:rPr>
                          <m:t>2</m:t>
                        </m:r>
                        <m:r>
                          <a:rPr lang="ru-RU" i="1">
                            <a:latin typeface="Cambria Math"/>
                          </a:rPr>
                          <m:t>𝜋</m:t>
                        </m:r>
                      </m:e>
                    </m:rad>
                    <m:f>
                      <m:fPr>
                        <m:ctrlPr>
                          <a:rPr lang="ru-RU" i="1">
                            <a:latin typeface="Cambria Math"/>
                          </a:rPr>
                        </m:ctrlPr>
                      </m:fPr>
                      <m:num>
                        <m:sSub>
                          <m:sSubPr>
                            <m:ctrlPr>
                              <a:rPr lang="ru-RU" i="1">
                                <a:latin typeface="Cambria Math"/>
                              </a:rPr>
                            </m:ctrlPr>
                          </m:sSubPr>
                          <m:e>
                            <m:r>
                              <a:rPr lang="en-US" i="1">
                                <a:latin typeface="Cambria Math"/>
                              </a:rPr>
                              <m:t>𝐿</m:t>
                            </m:r>
                          </m:e>
                          <m:sub>
                            <m:r>
                              <a:rPr lang="ru-RU" i="1">
                                <a:latin typeface="Cambria Math"/>
                              </a:rPr>
                              <m:t>𝑏</m:t>
                            </m:r>
                          </m:sub>
                        </m:sSub>
                      </m:num>
                      <m:den>
                        <m:r>
                          <a:rPr lang="ru-RU" i="1">
                            <a:latin typeface="Cambria Math"/>
                          </a:rPr>
                          <m:t>𝑐</m:t>
                        </m:r>
                        <m:r>
                          <a:rPr lang="ru-RU" i="1">
                            <a:latin typeface="Cambria Math"/>
                          </a:rPr>
                          <m:t>𝛽</m:t>
                        </m:r>
                        <m:r>
                          <a:rPr lang="ru-RU" i="1">
                            <a:latin typeface="Cambria Math"/>
                          </a:rPr>
                          <m:t>𝑒</m:t>
                        </m:r>
                        <m:sSub>
                          <m:sSubPr>
                            <m:ctrlPr>
                              <a:rPr lang="ru-RU" i="1">
                                <a:latin typeface="Cambria Math"/>
                              </a:rPr>
                            </m:ctrlPr>
                          </m:sSubPr>
                          <m:e>
                            <m:r>
                              <a:rPr lang="ru-RU" i="1">
                                <a:latin typeface="Cambria Math"/>
                              </a:rPr>
                              <m:t>𝑍</m:t>
                            </m:r>
                          </m:e>
                          <m:sub>
                            <m:r>
                              <a:rPr lang="ru-RU" i="1">
                                <a:latin typeface="Cambria Math"/>
                              </a:rPr>
                              <m:t>𝑖</m:t>
                            </m:r>
                          </m:sub>
                        </m:sSub>
                      </m:den>
                    </m:f>
                  </m:oMath>
                </a14:m>
                <a:r>
                  <a:rPr lang="ru-RU" dirty="0"/>
                  <a:t>. Подставляя числа, найдем, что для наиболее опасной энергии </a:t>
                </a:r>
                <a:r>
                  <a:rPr lang="en-US" i="1" dirty="0"/>
                  <a:t>E</a:t>
                </a:r>
                <a:r>
                  <a:rPr lang="ru-RU" dirty="0"/>
                  <a:t>=3.2 ГэВ/н </a:t>
                </a:r>
                <a14:m>
                  <m:oMath xmlns:m="http://schemas.openxmlformats.org/officeDocument/2006/math">
                    <m:sSubSup>
                      <m:sSubSupPr>
                        <m:ctrlPr>
                          <a:rPr lang="ru-RU" i="1">
                            <a:latin typeface="Cambria Math"/>
                          </a:rPr>
                        </m:ctrlPr>
                      </m:sSubSupPr>
                      <m:e>
                        <m:r>
                          <a:rPr lang="ru-RU" i="1">
                            <a:latin typeface="Cambria Math"/>
                          </a:rPr>
                          <m:t>𝑁</m:t>
                        </m:r>
                      </m:e>
                      <m:sub>
                        <m:r>
                          <a:rPr lang="ru-RU" i="1">
                            <a:latin typeface="Cambria Math"/>
                          </a:rPr>
                          <m:t>𝑚𝑎𝑥</m:t>
                        </m:r>
                      </m:sub>
                      <m:sup>
                        <m:r>
                          <a:rPr lang="en-US" i="1">
                            <a:latin typeface="Cambria Math"/>
                          </a:rPr>
                          <m:t>𝑙𝑜𝑛𝑔</m:t>
                        </m:r>
                      </m:sup>
                    </m:sSubSup>
                    <m:r>
                      <a:rPr lang="ru-RU" i="1">
                        <a:latin typeface="Cambria Math"/>
                      </a:rPr>
                      <m:t>=3.45∗</m:t>
                    </m:r>
                    <m:sSup>
                      <m:sSupPr>
                        <m:ctrlPr>
                          <a:rPr lang="ru-RU" i="1">
                            <a:latin typeface="Cambria Math"/>
                          </a:rPr>
                        </m:ctrlPr>
                      </m:sSupPr>
                      <m:e>
                        <m:r>
                          <a:rPr lang="ru-RU" i="1">
                            <a:latin typeface="Cambria Math"/>
                          </a:rPr>
                          <m:t>10</m:t>
                        </m:r>
                      </m:e>
                      <m:sup>
                        <m:r>
                          <a:rPr lang="ru-RU" i="1">
                            <a:latin typeface="Cambria Math"/>
                          </a:rPr>
                          <m:t>10</m:t>
                        </m:r>
                      </m:sup>
                    </m:sSup>
                  </m:oMath>
                </a14:m>
                <a:r>
                  <a:rPr lang="ru-RU" dirty="0"/>
                  <a:t>, что значительно превышает запланированное число частиц в сгустке </a:t>
                </a:r>
                <a14:m>
                  <m:oMath xmlns:m="http://schemas.openxmlformats.org/officeDocument/2006/math">
                    <m:sSub>
                      <m:sSubPr>
                        <m:ctrlPr>
                          <a:rPr lang="ru-RU" i="1">
                            <a:latin typeface="Cambria Math"/>
                          </a:rPr>
                        </m:ctrlPr>
                      </m:sSubPr>
                      <m:e>
                        <m:r>
                          <a:rPr lang="en-US" i="1">
                            <a:latin typeface="Cambria Math"/>
                          </a:rPr>
                          <m:t>𝑁</m:t>
                        </m:r>
                      </m:e>
                      <m:sub>
                        <m:r>
                          <a:rPr lang="ru-RU" i="1">
                            <a:latin typeface="Cambria Math"/>
                          </a:rPr>
                          <m:t>𝑏</m:t>
                        </m:r>
                      </m:sub>
                    </m:sSub>
                    <m:r>
                      <a:rPr lang="ru-RU" i="1">
                        <a:latin typeface="Cambria Math"/>
                      </a:rPr>
                      <m:t>=6∗</m:t>
                    </m:r>
                    <m:sSup>
                      <m:sSupPr>
                        <m:ctrlPr>
                          <a:rPr lang="ru-RU" i="1">
                            <a:latin typeface="Cambria Math"/>
                          </a:rPr>
                        </m:ctrlPr>
                      </m:sSupPr>
                      <m:e>
                        <m:r>
                          <a:rPr lang="ru-RU" i="1">
                            <a:latin typeface="Cambria Math"/>
                          </a:rPr>
                          <m:t>10</m:t>
                        </m:r>
                      </m:e>
                      <m:sup>
                        <m:r>
                          <a:rPr lang="ru-RU" i="1">
                            <a:latin typeface="Cambria Math"/>
                          </a:rPr>
                          <m:t>9</m:t>
                        </m:r>
                      </m:sup>
                    </m:sSup>
                  </m:oMath>
                </a14:m>
                <a:r>
                  <a:rPr lang="ru-RU" dirty="0"/>
                  <a:t>.</a:t>
                </a:r>
              </a:p>
              <a:p>
                <a:pPr algn="just"/>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815" t="-674" r="-963"/>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8163176-E34E-4EB9-BCEF-2DAB29DA3831}" type="datetime1">
              <a:rPr lang="ru-RU" smtClean="0"/>
              <a:t>20.05.2018</a:t>
            </a:fld>
            <a:endParaRPr lang="ru-RU"/>
          </a:p>
        </p:txBody>
      </p:sp>
      <p:sp>
        <p:nvSpPr>
          <p:cNvPr id="5" name="Номер слайда 4"/>
          <p:cNvSpPr>
            <a:spLocks noGrp="1"/>
          </p:cNvSpPr>
          <p:nvPr>
            <p:ph type="sldNum" sz="quarter" idx="12"/>
          </p:nvPr>
        </p:nvSpPr>
        <p:spPr/>
        <p:txBody>
          <a:bodyPr/>
          <a:lstStyle/>
          <a:p>
            <a:fld id="{9BC54394-CF8F-4EA2-A010-63219DB8282B}" type="slidenum">
              <a:rPr lang="ru-RU" smtClean="0"/>
              <a:t>7</a:t>
            </a:fld>
            <a:endParaRPr lang="ru-RU"/>
          </a:p>
        </p:txBody>
      </p:sp>
    </p:spTree>
    <p:extLst>
      <p:ext uri="{BB962C8B-B14F-4D97-AF65-F5344CB8AC3E}">
        <p14:creationId xmlns:p14="http://schemas.microsoft.com/office/powerpoint/2010/main" val="379108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Кулоновский сдвиг синхротронной частоты и потеря затухания Ландау</a:t>
            </a:r>
            <a:endParaRPr lang="ru-RU" sz="2400"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normAutofit fontScale="47500" lnSpcReduction="20000"/>
              </a:bodyPr>
              <a:lstStyle/>
              <a:p>
                <a:pPr algn="just"/>
                <a:r>
                  <a:rPr lang="ru-RU" dirty="0"/>
                  <a:t>Действие продольных сил пространственного заряда приводит к сдвигу частоты синхротронных колебаний, величина которого определяется кулоновским </a:t>
                </a:r>
                <a:r>
                  <a:rPr lang="ru-RU" dirty="0" smtClean="0"/>
                  <a:t>параметром:</a:t>
                </a:r>
                <a:endParaRPr lang="ru-RU" dirty="0"/>
              </a:p>
              <a:p>
                <a:pPr marL="0" indent="0" algn="ctr">
                  <a:buNone/>
                </a:pPr>
                <a14:m>
                  <m:oMath xmlns:m="http://schemas.openxmlformats.org/officeDocument/2006/math">
                    <m:r>
                      <m:rPr>
                        <m:sty m:val="p"/>
                      </m:rPr>
                      <a:rPr lang="ru-RU">
                        <a:latin typeface="Cambria Math"/>
                      </a:rPr>
                      <m:t>Σ</m:t>
                    </m:r>
                    <m:r>
                      <a:rPr lang="ru-RU" i="1">
                        <a:latin typeface="Cambria Math"/>
                      </a:rPr>
                      <m:t>=</m:t>
                    </m:r>
                    <m:sSub>
                      <m:sSubPr>
                        <m:ctrlPr>
                          <a:rPr lang="ru-RU" i="1">
                            <a:latin typeface="Cambria Math"/>
                          </a:rPr>
                        </m:ctrlPr>
                      </m:sSubPr>
                      <m:e>
                        <m:r>
                          <a:rPr lang="ru-RU" i="1">
                            <a:latin typeface="Cambria Math"/>
                          </a:rPr>
                          <m:t>𝐹</m:t>
                        </m:r>
                      </m:e>
                      <m:sub>
                        <m:r>
                          <a:rPr lang="ru-RU" i="1">
                            <a:latin typeface="Cambria Math"/>
                          </a:rPr>
                          <m:t>𝑑𝑖𝑠</m:t>
                        </m:r>
                      </m:sub>
                    </m:sSub>
                    <m:f>
                      <m:fPr>
                        <m:ctrlPr>
                          <a:rPr lang="ru-RU" i="1">
                            <a:latin typeface="Cambria Math"/>
                          </a:rPr>
                        </m:ctrlPr>
                      </m:fPr>
                      <m:num>
                        <m:d>
                          <m:dPr>
                            <m:begChr m:val="|"/>
                            <m:endChr m:val="|"/>
                            <m:ctrlPr>
                              <a:rPr lang="ru-RU" i="1">
                                <a:latin typeface="Cambria Math"/>
                              </a:rPr>
                            </m:ctrlPr>
                          </m:dPr>
                          <m:e>
                            <m:r>
                              <a:rPr lang="ru-RU" i="1">
                                <a:latin typeface="Cambria Math"/>
                              </a:rPr>
                              <m:t>𝜂</m:t>
                            </m:r>
                          </m:e>
                        </m:d>
                        <m:sSub>
                          <m:sSubPr>
                            <m:ctrlPr>
                              <a:rPr lang="ru-RU" i="1">
                                <a:latin typeface="Cambria Math"/>
                              </a:rPr>
                            </m:ctrlPr>
                          </m:sSubPr>
                          <m:e>
                            <m:r>
                              <a:rPr lang="ru-RU" i="1">
                                <a:latin typeface="Cambria Math"/>
                              </a:rPr>
                              <m:t>𝑟</m:t>
                            </m:r>
                          </m:e>
                          <m:sub>
                            <m:r>
                              <a:rPr lang="ru-RU" i="1">
                                <a:latin typeface="Cambria Math"/>
                              </a:rPr>
                              <m:t>𝑖</m:t>
                            </m:r>
                          </m:sub>
                        </m:sSub>
                        <m:sSub>
                          <m:sSubPr>
                            <m:ctrlPr>
                              <a:rPr lang="ru-RU" i="1">
                                <a:latin typeface="Cambria Math"/>
                              </a:rPr>
                            </m:ctrlPr>
                          </m:sSubPr>
                          <m:e>
                            <m:r>
                              <a:rPr lang="ru-RU" i="1">
                                <a:latin typeface="Cambria Math"/>
                              </a:rPr>
                              <m:t>𝑁</m:t>
                            </m:r>
                          </m:e>
                          <m:sub>
                            <m:r>
                              <a:rPr lang="ru-RU" i="1">
                                <a:latin typeface="Cambria Math"/>
                              </a:rPr>
                              <m:t>𝑏</m:t>
                            </m:r>
                          </m:sub>
                        </m:sSub>
                        <m:sSup>
                          <m:sSupPr>
                            <m:ctrlPr>
                              <a:rPr lang="ru-RU" i="1">
                                <a:latin typeface="Cambria Math"/>
                              </a:rPr>
                            </m:ctrlPr>
                          </m:sSupPr>
                          <m:e>
                            <m:sSub>
                              <m:sSubPr>
                                <m:ctrlPr>
                                  <a:rPr lang="ru-RU" i="1">
                                    <a:latin typeface="Cambria Math"/>
                                  </a:rPr>
                                </m:ctrlPr>
                              </m:sSubPr>
                              <m:e>
                                <m:r>
                                  <a:rPr lang="ru-RU" i="1">
                                    <a:latin typeface="Cambria Math"/>
                                  </a:rPr>
                                  <m:t>𝑅</m:t>
                                </m:r>
                              </m:e>
                              <m:sub>
                                <m:r>
                                  <a:rPr lang="ru-RU" i="1">
                                    <a:latin typeface="Cambria Math"/>
                                  </a:rPr>
                                  <m:t>𝐶</m:t>
                                </m:r>
                              </m:sub>
                            </m:sSub>
                          </m:e>
                          <m:sup>
                            <m:r>
                              <a:rPr lang="ru-RU" i="1">
                                <a:latin typeface="Cambria Math"/>
                              </a:rPr>
                              <m:t>2</m:t>
                            </m:r>
                          </m:sup>
                        </m:sSup>
                      </m:num>
                      <m:den>
                        <m:sSup>
                          <m:sSupPr>
                            <m:ctrlPr>
                              <a:rPr lang="ru-RU" i="1">
                                <a:latin typeface="Cambria Math"/>
                              </a:rPr>
                            </m:ctrlPr>
                          </m:sSupPr>
                          <m:e>
                            <m:r>
                              <a:rPr lang="ru-RU" i="1">
                                <a:latin typeface="Cambria Math"/>
                              </a:rPr>
                              <m:t>𝛽</m:t>
                            </m:r>
                          </m:e>
                          <m:sup>
                            <m:r>
                              <a:rPr lang="ru-RU" i="1">
                                <a:latin typeface="Cambria Math"/>
                              </a:rPr>
                              <m:t>2</m:t>
                            </m:r>
                          </m:sup>
                        </m:sSup>
                        <m:sSup>
                          <m:sSupPr>
                            <m:ctrlPr>
                              <a:rPr lang="ru-RU" i="1">
                                <a:latin typeface="Cambria Math"/>
                              </a:rPr>
                            </m:ctrlPr>
                          </m:sSupPr>
                          <m:e>
                            <m:r>
                              <a:rPr lang="ru-RU" i="1">
                                <a:latin typeface="Cambria Math"/>
                              </a:rPr>
                              <m:t>𝛾</m:t>
                            </m:r>
                          </m:e>
                          <m:sup>
                            <m:r>
                              <a:rPr lang="ru-RU" i="1">
                                <a:latin typeface="Cambria Math"/>
                              </a:rPr>
                              <m:t>3</m:t>
                            </m:r>
                          </m:sup>
                        </m:sSup>
                        <m:sSup>
                          <m:sSupPr>
                            <m:ctrlPr>
                              <a:rPr lang="ru-RU" i="1">
                                <a:latin typeface="Cambria Math"/>
                              </a:rPr>
                            </m:ctrlPr>
                          </m:sSupPr>
                          <m:e>
                            <m:sSub>
                              <m:sSubPr>
                                <m:ctrlPr>
                                  <a:rPr lang="ru-RU" i="1">
                                    <a:latin typeface="Cambria Math"/>
                                  </a:rPr>
                                </m:ctrlPr>
                              </m:sSubPr>
                              <m:e>
                                <m:r>
                                  <a:rPr lang="ru-RU" i="1">
                                    <a:latin typeface="Cambria Math"/>
                                  </a:rPr>
                                  <m:t>𝐿</m:t>
                                </m:r>
                              </m:e>
                              <m:sub>
                                <m:r>
                                  <a:rPr lang="ru-RU" i="1">
                                    <a:latin typeface="Cambria Math"/>
                                  </a:rPr>
                                  <m:t>𝑏</m:t>
                                </m:r>
                              </m:sub>
                            </m:sSub>
                          </m:e>
                          <m:sup>
                            <m:r>
                              <a:rPr lang="ru-RU" i="1">
                                <a:latin typeface="Cambria Math"/>
                              </a:rPr>
                              <m:t>3</m:t>
                            </m:r>
                          </m:sup>
                        </m:sSup>
                        <m:sSup>
                          <m:sSupPr>
                            <m:ctrlPr>
                              <a:rPr lang="ru-RU" i="1">
                                <a:latin typeface="Cambria Math"/>
                              </a:rPr>
                            </m:ctrlPr>
                          </m:sSupPr>
                          <m:e>
                            <m:sSub>
                              <m:sSubPr>
                                <m:ctrlPr>
                                  <a:rPr lang="ru-RU" i="1">
                                    <a:latin typeface="Cambria Math"/>
                                  </a:rPr>
                                </m:ctrlPr>
                              </m:sSubPr>
                              <m:e>
                                <m:r>
                                  <a:rPr lang="ru-RU" i="1">
                                    <a:latin typeface="Cambria Math"/>
                                  </a:rPr>
                                  <m:t>𝑄</m:t>
                                </m:r>
                              </m:e>
                              <m:sub>
                                <m:r>
                                  <a:rPr lang="ru-RU" i="1">
                                    <a:latin typeface="Cambria Math"/>
                                  </a:rPr>
                                  <m:t>𝑠</m:t>
                                </m:r>
                                <m:r>
                                  <a:rPr lang="ru-RU" i="1">
                                    <a:latin typeface="Cambria Math"/>
                                  </a:rPr>
                                  <m:t>0</m:t>
                                </m:r>
                              </m:sub>
                            </m:sSub>
                          </m:e>
                          <m:sup>
                            <m:r>
                              <a:rPr lang="ru-RU" i="1">
                                <a:latin typeface="Cambria Math"/>
                              </a:rPr>
                              <m:t>2</m:t>
                            </m:r>
                          </m:sup>
                        </m:sSup>
                      </m:den>
                    </m:f>
                  </m:oMath>
                </a14:m>
                <a:r>
                  <a:rPr lang="en-US" dirty="0" smtClean="0"/>
                  <a:t>	</a:t>
                </a:r>
                <a:endParaRPr lang="ru-RU" dirty="0"/>
              </a:p>
              <a:p>
                <a:pPr algn="just"/>
                <a:r>
                  <a:rPr lang="ru-RU" dirty="0"/>
                  <a:t>где </a:t>
                </a:r>
                <a14:m>
                  <m:oMath xmlns:m="http://schemas.openxmlformats.org/officeDocument/2006/math">
                    <m:r>
                      <a:rPr lang="ru-RU" i="1">
                        <a:latin typeface="Cambria Math"/>
                      </a:rPr>
                      <m:t>𝜂</m:t>
                    </m:r>
                  </m:oMath>
                </a14:m>
                <a:r>
                  <a:rPr lang="ru-RU" dirty="0"/>
                  <a:t> – коэффициент проскальзывания (</a:t>
                </a:r>
                <a14:m>
                  <m:oMath xmlns:m="http://schemas.openxmlformats.org/officeDocument/2006/math">
                    <m:r>
                      <a:rPr lang="ru-RU" i="1">
                        <a:latin typeface="Cambria Math"/>
                      </a:rPr>
                      <m:t>𝜂</m:t>
                    </m:r>
                    <m:r>
                      <a:rPr lang="ru-RU" i="1">
                        <a:latin typeface="Cambria Math"/>
                      </a:rPr>
                      <m:t>=</m:t>
                    </m:r>
                    <m:f>
                      <m:fPr>
                        <m:ctrlPr>
                          <a:rPr lang="ru-RU" i="1">
                            <a:latin typeface="Cambria Math"/>
                          </a:rPr>
                        </m:ctrlPr>
                      </m:fPr>
                      <m:num>
                        <m:r>
                          <a:rPr lang="ru-RU" i="1">
                            <a:latin typeface="Cambria Math"/>
                          </a:rPr>
                          <m:t>1</m:t>
                        </m:r>
                      </m:num>
                      <m:den>
                        <m:sSup>
                          <m:sSupPr>
                            <m:ctrlPr>
                              <a:rPr lang="ru-RU" i="1">
                                <a:latin typeface="Cambria Math"/>
                              </a:rPr>
                            </m:ctrlPr>
                          </m:sSupPr>
                          <m:e>
                            <m:sSub>
                              <m:sSubPr>
                                <m:ctrlPr>
                                  <a:rPr lang="ru-RU" i="1">
                                    <a:latin typeface="Cambria Math"/>
                                  </a:rPr>
                                </m:ctrlPr>
                              </m:sSubPr>
                              <m:e>
                                <m:r>
                                  <a:rPr lang="ru-RU" i="1">
                                    <a:latin typeface="Cambria Math"/>
                                  </a:rPr>
                                  <m:t>𝛾</m:t>
                                </m:r>
                              </m:e>
                              <m:sub>
                                <m:r>
                                  <a:rPr lang="en-US" i="1">
                                    <a:latin typeface="Cambria Math"/>
                                  </a:rPr>
                                  <m:t>𝑐𝑟</m:t>
                                </m:r>
                              </m:sub>
                            </m:sSub>
                          </m:e>
                          <m:sup>
                            <m:r>
                              <a:rPr lang="ru-RU" i="1">
                                <a:latin typeface="Cambria Math"/>
                              </a:rPr>
                              <m:t>2</m:t>
                            </m:r>
                          </m:sup>
                        </m:sSup>
                      </m:den>
                    </m:f>
                    <m:r>
                      <a:rPr lang="ru-RU" i="1">
                        <a:latin typeface="Cambria Math"/>
                      </a:rPr>
                      <m:t>−</m:t>
                    </m:r>
                    <m:f>
                      <m:fPr>
                        <m:ctrlPr>
                          <a:rPr lang="ru-RU" i="1">
                            <a:latin typeface="Cambria Math"/>
                          </a:rPr>
                        </m:ctrlPr>
                      </m:fPr>
                      <m:num>
                        <m:r>
                          <a:rPr lang="ru-RU" i="1">
                            <a:latin typeface="Cambria Math"/>
                          </a:rPr>
                          <m:t>1</m:t>
                        </m:r>
                      </m:num>
                      <m:den>
                        <m:sSup>
                          <m:sSupPr>
                            <m:ctrlPr>
                              <a:rPr lang="ru-RU" i="1">
                                <a:latin typeface="Cambria Math"/>
                              </a:rPr>
                            </m:ctrlPr>
                          </m:sSupPr>
                          <m:e>
                            <m:r>
                              <a:rPr lang="ru-RU" i="1">
                                <a:latin typeface="Cambria Math"/>
                              </a:rPr>
                              <m:t>𝛾</m:t>
                            </m:r>
                          </m:e>
                          <m:sup>
                            <m:r>
                              <a:rPr lang="ru-RU" i="1">
                                <a:latin typeface="Cambria Math"/>
                              </a:rPr>
                              <m:t>2</m:t>
                            </m:r>
                          </m:sup>
                        </m:sSup>
                      </m:den>
                    </m:f>
                  </m:oMath>
                </a14:m>
                <a:r>
                  <a:rPr lang="ru-RU" dirty="0"/>
                  <a:t>, </a:t>
                </a:r>
                <a14:m>
                  <m:oMath xmlns:m="http://schemas.openxmlformats.org/officeDocument/2006/math">
                    <m:sSub>
                      <m:sSubPr>
                        <m:ctrlPr>
                          <a:rPr lang="ru-RU" i="1">
                            <a:latin typeface="Cambria Math"/>
                          </a:rPr>
                        </m:ctrlPr>
                      </m:sSubPr>
                      <m:e>
                        <m:r>
                          <a:rPr lang="ru-RU" i="1">
                            <a:latin typeface="Cambria Math"/>
                          </a:rPr>
                          <m:t>𝛾</m:t>
                        </m:r>
                      </m:e>
                      <m:sub>
                        <m:r>
                          <a:rPr lang="en-US" i="1">
                            <a:latin typeface="Cambria Math"/>
                          </a:rPr>
                          <m:t>𝑐𝑟</m:t>
                        </m:r>
                      </m:sub>
                    </m:sSub>
                  </m:oMath>
                </a14:m>
                <a:r>
                  <a:rPr lang="ru-RU" dirty="0"/>
                  <a:t> соответствует критической энергии),  </a:t>
                </a:r>
                <a14:m>
                  <m:oMath xmlns:m="http://schemas.openxmlformats.org/officeDocument/2006/math">
                    <m:sSub>
                      <m:sSubPr>
                        <m:ctrlPr>
                          <a:rPr lang="ru-RU" i="1">
                            <a:latin typeface="Cambria Math"/>
                          </a:rPr>
                        </m:ctrlPr>
                      </m:sSubPr>
                      <m:e>
                        <m:r>
                          <a:rPr lang="ru-RU" i="1">
                            <a:latin typeface="Cambria Math"/>
                          </a:rPr>
                          <m:t>𝑟</m:t>
                        </m:r>
                      </m:e>
                      <m:sub>
                        <m:r>
                          <a:rPr lang="ru-RU" i="1">
                            <a:latin typeface="Cambria Math"/>
                          </a:rPr>
                          <m:t>𝑖</m:t>
                        </m:r>
                      </m:sub>
                    </m:sSub>
                  </m:oMath>
                </a14:m>
                <a:r>
                  <a:rPr lang="ru-RU" dirty="0"/>
                  <a:t> – классический радиус иона, </a:t>
                </a:r>
                <a14:m>
                  <m:oMath xmlns:m="http://schemas.openxmlformats.org/officeDocument/2006/math">
                    <m:sSub>
                      <m:sSubPr>
                        <m:ctrlPr>
                          <a:rPr lang="ru-RU" i="1">
                            <a:latin typeface="Cambria Math"/>
                          </a:rPr>
                        </m:ctrlPr>
                      </m:sSubPr>
                      <m:e>
                        <m:r>
                          <a:rPr lang="ru-RU" i="1">
                            <a:latin typeface="Cambria Math"/>
                          </a:rPr>
                          <m:t>𝑁</m:t>
                        </m:r>
                      </m:e>
                      <m:sub>
                        <m:r>
                          <a:rPr lang="ru-RU" i="1">
                            <a:latin typeface="Cambria Math"/>
                          </a:rPr>
                          <m:t>𝑏</m:t>
                        </m:r>
                      </m:sub>
                    </m:sSub>
                  </m:oMath>
                </a14:m>
                <a:r>
                  <a:rPr lang="ru-RU" dirty="0"/>
                  <a:t> – число ионов в сгустке, </a:t>
                </a:r>
                <a14:m>
                  <m:oMath xmlns:m="http://schemas.openxmlformats.org/officeDocument/2006/math">
                    <m:sSub>
                      <m:sSubPr>
                        <m:ctrlPr>
                          <a:rPr lang="ru-RU" i="1">
                            <a:latin typeface="Cambria Math"/>
                          </a:rPr>
                        </m:ctrlPr>
                      </m:sSubPr>
                      <m:e>
                        <m:r>
                          <a:rPr lang="ru-RU" i="1">
                            <a:latin typeface="Cambria Math"/>
                          </a:rPr>
                          <m:t>𝑅</m:t>
                        </m:r>
                      </m:e>
                      <m:sub>
                        <m:r>
                          <a:rPr lang="ru-RU" i="1">
                            <a:latin typeface="Cambria Math"/>
                          </a:rPr>
                          <m:t>𝐶</m:t>
                        </m:r>
                      </m:sub>
                    </m:sSub>
                  </m:oMath>
                </a14:m>
                <a:r>
                  <a:rPr lang="ru-RU" dirty="0"/>
                  <a:t> – радиус машины, </a:t>
                </a:r>
                <a14:m>
                  <m:oMath xmlns:m="http://schemas.openxmlformats.org/officeDocument/2006/math">
                    <m:r>
                      <a:rPr lang="ru-RU" i="1">
                        <a:latin typeface="Cambria Math"/>
                      </a:rPr>
                      <m:t>𝛽</m:t>
                    </m:r>
                    <m:r>
                      <a:rPr lang="ru-RU" i="1">
                        <a:latin typeface="Cambria Math"/>
                      </a:rPr>
                      <m:t>,</m:t>
                    </m:r>
                    <m:r>
                      <a:rPr lang="ru-RU" i="1">
                        <a:latin typeface="Cambria Math"/>
                      </a:rPr>
                      <m:t>𝛾</m:t>
                    </m:r>
                  </m:oMath>
                </a14:m>
                <a:r>
                  <a:rPr lang="ru-RU" dirty="0"/>
                  <a:t> – релятивистские параметры, </a:t>
                </a:r>
                <a14:m>
                  <m:oMath xmlns:m="http://schemas.openxmlformats.org/officeDocument/2006/math">
                    <m:sSub>
                      <m:sSubPr>
                        <m:ctrlPr>
                          <a:rPr lang="ru-RU" i="1">
                            <a:latin typeface="Cambria Math"/>
                          </a:rPr>
                        </m:ctrlPr>
                      </m:sSubPr>
                      <m:e>
                        <m:r>
                          <a:rPr lang="ru-RU" i="1">
                            <a:latin typeface="Cambria Math"/>
                          </a:rPr>
                          <m:t>2</m:t>
                        </m:r>
                        <m:r>
                          <a:rPr lang="ru-RU" i="1">
                            <a:latin typeface="Cambria Math"/>
                          </a:rPr>
                          <m:t>𝐿</m:t>
                        </m:r>
                      </m:e>
                      <m:sub>
                        <m:r>
                          <a:rPr lang="ru-RU" i="1">
                            <a:latin typeface="Cambria Math"/>
                          </a:rPr>
                          <m:t>𝑏</m:t>
                        </m:r>
                      </m:sub>
                    </m:sSub>
                  </m:oMath>
                </a14:m>
                <a:r>
                  <a:rPr lang="ru-RU" dirty="0"/>
                  <a:t> – среднеквадратичная    длина сгустка, </a:t>
                </a:r>
                <a14:m>
                  <m:oMath xmlns:m="http://schemas.openxmlformats.org/officeDocument/2006/math">
                    <m:sSub>
                      <m:sSubPr>
                        <m:ctrlPr>
                          <a:rPr lang="ru-RU" i="1">
                            <a:latin typeface="Cambria Math"/>
                          </a:rPr>
                        </m:ctrlPr>
                      </m:sSubPr>
                      <m:e>
                        <m:r>
                          <a:rPr lang="ru-RU" i="1">
                            <a:latin typeface="Cambria Math"/>
                          </a:rPr>
                          <m:t>𝑄</m:t>
                        </m:r>
                      </m:e>
                      <m:sub>
                        <m:r>
                          <a:rPr lang="ru-RU" i="1">
                            <a:latin typeface="Cambria Math"/>
                          </a:rPr>
                          <m:t>𝑠</m:t>
                        </m:r>
                        <m:r>
                          <a:rPr lang="ru-RU" i="1">
                            <a:latin typeface="Cambria Math"/>
                          </a:rPr>
                          <m:t>0</m:t>
                        </m:r>
                      </m:sub>
                    </m:sSub>
                  </m:oMath>
                </a14:m>
                <a:r>
                  <a:rPr lang="ru-RU" dirty="0"/>
                  <a:t> – синхротронная частота, </a:t>
                </a:r>
                <a14:m>
                  <m:oMath xmlns:m="http://schemas.openxmlformats.org/officeDocument/2006/math">
                    <m:sSub>
                      <m:sSubPr>
                        <m:ctrlPr>
                          <a:rPr lang="ru-RU" i="1">
                            <a:latin typeface="Cambria Math"/>
                          </a:rPr>
                        </m:ctrlPr>
                      </m:sSubPr>
                      <m:e>
                        <m:r>
                          <a:rPr lang="ru-RU" i="1">
                            <a:latin typeface="Cambria Math"/>
                          </a:rPr>
                          <m:t>𝐹</m:t>
                        </m:r>
                      </m:e>
                      <m:sub>
                        <m:r>
                          <a:rPr lang="ru-RU" i="1">
                            <a:latin typeface="Cambria Math"/>
                          </a:rPr>
                          <m:t>𝑑𝑖𝑠</m:t>
                        </m:r>
                      </m:sub>
                    </m:sSub>
                  </m:oMath>
                </a14:m>
                <a:r>
                  <a:rPr lang="ru-RU" dirty="0"/>
                  <a:t> – коэффициент, зависящий от формы распределения в пространстве (для распределения   Гаусса </a:t>
                </a:r>
                <a14:m>
                  <m:oMath xmlns:m="http://schemas.openxmlformats.org/officeDocument/2006/math">
                    <m:sSub>
                      <m:sSubPr>
                        <m:ctrlPr>
                          <a:rPr lang="ru-RU" i="1">
                            <a:latin typeface="Cambria Math"/>
                          </a:rPr>
                        </m:ctrlPr>
                      </m:sSubPr>
                      <m:e>
                        <m:r>
                          <a:rPr lang="ru-RU" i="1">
                            <a:latin typeface="Cambria Math"/>
                          </a:rPr>
                          <m:t>𝐹</m:t>
                        </m:r>
                      </m:e>
                      <m:sub>
                        <m:r>
                          <a:rPr lang="ru-RU" i="1">
                            <a:latin typeface="Cambria Math"/>
                          </a:rPr>
                          <m:t>𝑑𝑖𝑠</m:t>
                        </m:r>
                      </m:sub>
                    </m:sSub>
                    <m:r>
                      <a:rPr lang="ru-RU" i="1">
                        <a:latin typeface="Cambria Math"/>
                      </a:rPr>
                      <m:t>=</m:t>
                    </m:r>
                    <m:f>
                      <m:fPr>
                        <m:ctrlPr>
                          <a:rPr lang="ru-RU" i="1">
                            <a:latin typeface="Cambria Math"/>
                          </a:rPr>
                        </m:ctrlPr>
                      </m:fPr>
                      <m:num>
                        <m:r>
                          <a:rPr lang="ru-RU" i="1">
                            <a:latin typeface="Cambria Math"/>
                          </a:rPr>
                          <m:t>1</m:t>
                        </m:r>
                      </m:num>
                      <m:den>
                        <m:rad>
                          <m:radPr>
                            <m:degHide m:val="on"/>
                            <m:ctrlPr>
                              <a:rPr lang="ru-RU" i="1">
                                <a:latin typeface="Cambria Math"/>
                              </a:rPr>
                            </m:ctrlPr>
                          </m:radPr>
                          <m:deg/>
                          <m:e>
                            <m:r>
                              <a:rPr lang="ru-RU" i="1">
                                <a:latin typeface="Cambria Math"/>
                              </a:rPr>
                              <m:t>2</m:t>
                            </m:r>
                            <m:r>
                              <a:rPr lang="ru-RU" i="1">
                                <a:latin typeface="Cambria Math"/>
                              </a:rPr>
                              <m:t>𝜋</m:t>
                            </m:r>
                          </m:e>
                        </m:rad>
                      </m:den>
                    </m:f>
                  </m:oMath>
                </a14:m>
                <a:r>
                  <a:rPr lang="ru-RU" dirty="0"/>
                  <a:t>.). Величина сдвига синхротронной частоты</a:t>
                </a:r>
              </a:p>
              <a:p>
                <a:pPr marL="0" indent="0">
                  <a:buNone/>
                </a:pPr>
                <a14:m>
                  <m:oMathPara xmlns:m="http://schemas.openxmlformats.org/officeDocument/2006/math">
                    <m:oMathParaPr>
                      <m:jc m:val="centerGroup"/>
                    </m:oMathParaPr>
                    <m:oMath xmlns:m="http://schemas.openxmlformats.org/officeDocument/2006/math">
                      <m:r>
                        <a:rPr lang="ru-RU" i="1">
                          <a:latin typeface="Cambria Math"/>
                        </a:rPr>
                        <m:t>𝑅</m:t>
                      </m:r>
                      <m:r>
                        <a:rPr lang="ru-RU" i="1">
                          <a:latin typeface="Cambria Math"/>
                        </a:rPr>
                        <m:t>(</m:t>
                      </m:r>
                      <m:r>
                        <a:rPr lang="ru-RU" i="1">
                          <a:latin typeface="Cambria Math"/>
                        </a:rPr>
                        <m:t>𝐸</m:t>
                      </m:r>
                      <m:r>
                        <a:rPr lang="ru-RU" i="1">
                          <a:latin typeface="Cambria Math"/>
                        </a:rPr>
                        <m:t>)=</m:t>
                      </m:r>
                      <m:f>
                        <m:fPr>
                          <m:ctrlPr>
                            <a:rPr lang="ru-RU" i="1">
                              <a:latin typeface="Cambria Math"/>
                            </a:rPr>
                          </m:ctrlPr>
                        </m:fPr>
                        <m:num>
                          <m:r>
                            <a:rPr lang="ru-RU" i="1">
                              <a:latin typeface="Cambria Math"/>
                            </a:rPr>
                            <m:t>∆</m:t>
                          </m:r>
                          <m:sSubSup>
                            <m:sSubSupPr>
                              <m:ctrlPr>
                                <a:rPr lang="ru-RU" i="1">
                                  <a:latin typeface="Cambria Math"/>
                                </a:rPr>
                              </m:ctrlPr>
                            </m:sSubSupPr>
                            <m:e>
                              <m:r>
                                <a:rPr lang="en-US" i="1">
                                  <a:latin typeface="Cambria Math"/>
                                </a:rPr>
                                <m:t>𝑄</m:t>
                              </m:r>
                            </m:e>
                            <m:sub>
                              <m:r>
                                <a:rPr lang="ru-RU" i="1">
                                  <a:latin typeface="Cambria Math"/>
                                </a:rPr>
                                <m:t>𝑠</m:t>
                              </m:r>
                            </m:sub>
                            <m:sup>
                              <m:r>
                                <a:rPr lang="ru-RU" i="1">
                                  <a:latin typeface="Cambria Math"/>
                                </a:rPr>
                                <m:t>𝑠𝑐</m:t>
                              </m:r>
                            </m:sup>
                          </m:sSubSup>
                        </m:num>
                        <m:den>
                          <m:sSub>
                            <m:sSubPr>
                              <m:ctrlPr>
                                <a:rPr lang="ru-RU" i="1">
                                  <a:latin typeface="Cambria Math"/>
                                </a:rPr>
                              </m:ctrlPr>
                            </m:sSubPr>
                            <m:e>
                              <m:r>
                                <a:rPr lang="ru-RU" i="1">
                                  <a:latin typeface="Cambria Math"/>
                                </a:rPr>
                                <m:t>𝑄</m:t>
                              </m:r>
                            </m:e>
                            <m:sub>
                              <m:r>
                                <a:rPr lang="ru-RU" i="1">
                                  <a:latin typeface="Cambria Math"/>
                                </a:rPr>
                                <m:t>𝑠</m:t>
                              </m:r>
                              <m:r>
                                <a:rPr lang="ru-RU" i="1">
                                  <a:latin typeface="Cambria Math"/>
                                </a:rPr>
                                <m:t>0</m:t>
                              </m:r>
                            </m:sub>
                          </m:sSub>
                        </m:den>
                      </m:f>
                      <m:r>
                        <a:rPr lang="ru-RU" i="1">
                          <a:latin typeface="Cambria Math"/>
                        </a:rPr>
                        <m:t>=−</m:t>
                      </m:r>
                      <m:f>
                        <m:fPr>
                          <m:ctrlPr>
                            <a:rPr lang="ru-RU" i="1">
                              <a:latin typeface="Cambria Math"/>
                            </a:rPr>
                          </m:ctrlPr>
                        </m:fPr>
                        <m:num>
                          <m:r>
                            <m:rPr>
                              <m:sty m:val="p"/>
                            </m:rPr>
                            <a:rPr lang="ru-RU">
                              <a:latin typeface="Cambria Math"/>
                            </a:rPr>
                            <m:t>Σ</m:t>
                          </m:r>
                        </m:num>
                        <m:den>
                          <m:r>
                            <a:rPr lang="ru-RU" i="1">
                              <a:latin typeface="Cambria Math"/>
                            </a:rPr>
                            <m:t>2</m:t>
                          </m:r>
                        </m:den>
                      </m:f>
                    </m:oMath>
                  </m:oMathPara>
                </a14:m>
                <a:endParaRPr lang="en-US" dirty="0" smtClean="0"/>
              </a:p>
              <a:p>
                <a:r>
                  <a:rPr lang="ru-RU" dirty="0"/>
                  <a:t>При </a:t>
                </a:r>
                <a:r>
                  <a:rPr lang="ru-RU" dirty="0" smtClean="0"/>
                  <a:t>увеличении </a:t>
                </a:r>
                <a:r>
                  <a:rPr lang="ru-RU" dirty="0"/>
                  <a:t>кулоновского  параметра затухание Ландау падает. При некотором значении </a:t>
                </a:r>
                <a14:m>
                  <m:oMath xmlns:m="http://schemas.openxmlformats.org/officeDocument/2006/math">
                    <m:sSub>
                      <m:sSubPr>
                        <m:ctrlPr>
                          <a:rPr lang="ru-RU" i="1">
                            <a:latin typeface="Cambria Math"/>
                          </a:rPr>
                        </m:ctrlPr>
                      </m:sSubPr>
                      <m:e>
                        <m:r>
                          <a:rPr lang="ru-RU" i="1">
                            <a:latin typeface="Cambria Math"/>
                          </a:rPr>
                          <m:t>(</m:t>
                        </m:r>
                        <m:f>
                          <m:fPr>
                            <m:ctrlPr>
                              <a:rPr lang="ru-RU" i="1">
                                <a:latin typeface="Cambria Math"/>
                              </a:rPr>
                            </m:ctrlPr>
                          </m:fPr>
                          <m:num>
                            <m:r>
                              <a:rPr lang="ru-RU" i="1">
                                <a:latin typeface="Cambria Math"/>
                              </a:rPr>
                              <m:t>∆</m:t>
                            </m:r>
                            <m:sSubSup>
                              <m:sSubSupPr>
                                <m:ctrlPr>
                                  <a:rPr lang="ru-RU" i="1">
                                    <a:latin typeface="Cambria Math"/>
                                  </a:rPr>
                                </m:ctrlPr>
                              </m:sSubSupPr>
                              <m:e>
                                <m:r>
                                  <a:rPr lang="en-US" i="1">
                                    <a:latin typeface="Cambria Math"/>
                                  </a:rPr>
                                  <m:t>𝑄</m:t>
                                </m:r>
                              </m:e>
                              <m:sub>
                                <m:r>
                                  <a:rPr lang="ru-RU" i="1">
                                    <a:latin typeface="Cambria Math"/>
                                  </a:rPr>
                                  <m:t>𝑠</m:t>
                                </m:r>
                              </m:sub>
                              <m:sup>
                                <m:r>
                                  <a:rPr lang="ru-RU" i="1">
                                    <a:latin typeface="Cambria Math"/>
                                  </a:rPr>
                                  <m:t>𝑠𝑐</m:t>
                                </m:r>
                              </m:sup>
                            </m:sSubSup>
                          </m:num>
                          <m:den>
                            <m:sSub>
                              <m:sSubPr>
                                <m:ctrlPr>
                                  <a:rPr lang="ru-RU" i="1">
                                    <a:latin typeface="Cambria Math"/>
                                  </a:rPr>
                                </m:ctrlPr>
                              </m:sSubPr>
                              <m:e>
                                <m:r>
                                  <a:rPr lang="ru-RU" i="1">
                                    <a:latin typeface="Cambria Math"/>
                                  </a:rPr>
                                  <m:t>𝑄</m:t>
                                </m:r>
                              </m:e>
                              <m:sub>
                                <m:r>
                                  <a:rPr lang="ru-RU" i="1">
                                    <a:latin typeface="Cambria Math"/>
                                  </a:rPr>
                                  <m:t>𝑠</m:t>
                                </m:r>
                                <m:r>
                                  <a:rPr lang="ru-RU" i="1">
                                    <a:latin typeface="Cambria Math"/>
                                  </a:rPr>
                                  <m:t>0</m:t>
                                </m:r>
                              </m:sub>
                            </m:sSub>
                          </m:den>
                        </m:f>
                        <m:r>
                          <a:rPr lang="ru-RU" i="1">
                            <a:latin typeface="Cambria Math"/>
                          </a:rPr>
                          <m:t>)</m:t>
                        </m:r>
                      </m:e>
                      <m:sub>
                        <m:r>
                          <a:rPr lang="en-US" i="1">
                            <a:latin typeface="Cambria Math"/>
                          </a:rPr>
                          <m:t>𝑙𝑖𝑚</m:t>
                        </m:r>
                      </m:sub>
                    </m:sSub>
                  </m:oMath>
                </a14:m>
                <a:r>
                  <a:rPr lang="ru-RU" dirty="0"/>
                  <a:t> (зависящим от вида распределения по продольным инвариантам) оно становится равным нулю. Согласно работе [4], для </a:t>
                </a:r>
                <a:r>
                  <a:rPr lang="ru-RU" dirty="0" err="1"/>
                  <a:t>Гауссовского</a:t>
                </a:r>
                <a:r>
                  <a:rPr lang="ru-RU" dirty="0"/>
                  <a:t> распределения </a:t>
                </a:r>
                <a14:m>
                  <m:oMath xmlns:m="http://schemas.openxmlformats.org/officeDocument/2006/math">
                    <m:sSub>
                      <m:sSubPr>
                        <m:ctrlPr>
                          <a:rPr lang="ru-RU" i="1">
                            <a:latin typeface="Cambria Math"/>
                          </a:rPr>
                        </m:ctrlPr>
                      </m:sSubPr>
                      <m:e>
                        <m:r>
                          <a:rPr lang="ru-RU" i="1">
                            <a:latin typeface="Cambria Math"/>
                          </a:rPr>
                          <m:t>(</m:t>
                        </m:r>
                        <m:f>
                          <m:fPr>
                            <m:ctrlPr>
                              <a:rPr lang="ru-RU" i="1">
                                <a:latin typeface="Cambria Math"/>
                              </a:rPr>
                            </m:ctrlPr>
                          </m:fPr>
                          <m:num>
                            <m:r>
                              <a:rPr lang="ru-RU" i="1">
                                <a:latin typeface="Cambria Math"/>
                              </a:rPr>
                              <m:t>∆</m:t>
                            </m:r>
                            <m:sSubSup>
                              <m:sSubSupPr>
                                <m:ctrlPr>
                                  <a:rPr lang="ru-RU" i="1">
                                    <a:latin typeface="Cambria Math"/>
                                  </a:rPr>
                                </m:ctrlPr>
                              </m:sSubSupPr>
                              <m:e>
                                <m:r>
                                  <a:rPr lang="en-US" i="1">
                                    <a:latin typeface="Cambria Math"/>
                                  </a:rPr>
                                  <m:t>𝑄</m:t>
                                </m:r>
                              </m:e>
                              <m:sub>
                                <m:r>
                                  <a:rPr lang="ru-RU" i="1">
                                    <a:latin typeface="Cambria Math"/>
                                  </a:rPr>
                                  <m:t>𝑠</m:t>
                                </m:r>
                              </m:sub>
                              <m:sup>
                                <m:r>
                                  <a:rPr lang="ru-RU" i="1">
                                    <a:latin typeface="Cambria Math"/>
                                  </a:rPr>
                                  <m:t>𝑠𝑐</m:t>
                                </m:r>
                              </m:sup>
                            </m:sSubSup>
                          </m:num>
                          <m:den>
                            <m:sSub>
                              <m:sSubPr>
                                <m:ctrlPr>
                                  <a:rPr lang="ru-RU" i="1">
                                    <a:latin typeface="Cambria Math"/>
                                  </a:rPr>
                                </m:ctrlPr>
                              </m:sSubPr>
                              <m:e>
                                <m:r>
                                  <a:rPr lang="ru-RU" i="1">
                                    <a:latin typeface="Cambria Math"/>
                                  </a:rPr>
                                  <m:t>𝑄</m:t>
                                </m:r>
                              </m:e>
                              <m:sub>
                                <m:r>
                                  <a:rPr lang="ru-RU" i="1">
                                    <a:latin typeface="Cambria Math"/>
                                  </a:rPr>
                                  <m:t>𝑠</m:t>
                                </m:r>
                                <m:r>
                                  <a:rPr lang="ru-RU" i="1">
                                    <a:latin typeface="Cambria Math"/>
                                  </a:rPr>
                                  <m:t>0</m:t>
                                </m:r>
                              </m:sub>
                            </m:sSub>
                          </m:den>
                        </m:f>
                        <m:r>
                          <a:rPr lang="ru-RU" i="1">
                            <a:latin typeface="Cambria Math"/>
                          </a:rPr>
                          <m:t>)</m:t>
                        </m:r>
                      </m:e>
                      <m:sub>
                        <m:r>
                          <a:rPr lang="en-US" i="1">
                            <a:latin typeface="Cambria Math"/>
                          </a:rPr>
                          <m:t>𝑙𝑖𝑚</m:t>
                        </m:r>
                      </m:sub>
                    </m:sSub>
                    <m:r>
                      <a:rPr lang="ru-RU" i="1">
                        <a:latin typeface="Cambria Math"/>
                      </a:rPr>
                      <m:t>=0.025</m:t>
                    </m:r>
                  </m:oMath>
                </a14:m>
                <a:r>
                  <a:rPr lang="ru-RU" dirty="0"/>
                  <a:t>. </a:t>
                </a:r>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48" t="-1078" r="-296"/>
                </a:stretch>
              </a:blipFill>
            </p:spPr>
            <p:txBody>
              <a:bodyPr/>
              <a:lstStyle/>
              <a:p>
                <a:r>
                  <a:rPr lang="ru-RU">
                    <a:noFill/>
                  </a:rPr>
                  <a:t> </a:t>
                </a:r>
              </a:p>
            </p:txBody>
          </p:sp>
        </mc:Fallback>
      </mc:AlternateContent>
      <p:sp>
        <p:nvSpPr>
          <p:cNvPr id="6" name="Дата 5"/>
          <p:cNvSpPr>
            <a:spLocks noGrp="1"/>
          </p:cNvSpPr>
          <p:nvPr>
            <p:ph type="dt" sz="half" idx="10"/>
          </p:nvPr>
        </p:nvSpPr>
        <p:spPr/>
        <p:txBody>
          <a:bodyPr/>
          <a:lstStyle/>
          <a:p>
            <a:fld id="{A7B59D21-8F1E-4067-ABCE-EDE922F77F4F}" type="datetime1">
              <a:rPr lang="ru-RU" smtClean="0"/>
              <a:t>20.05.2018</a:t>
            </a:fld>
            <a:endParaRPr lang="ru-RU"/>
          </a:p>
        </p:txBody>
      </p:sp>
      <p:sp>
        <p:nvSpPr>
          <p:cNvPr id="7" name="Номер слайда 6"/>
          <p:cNvSpPr>
            <a:spLocks noGrp="1"/>
          </p:cNvSpPr>
          <p:nvPr>
            <p:ph type="sldNum" sz="quarter" idx="12"/>
          </p:nvPr>
        </p:nvSpPr>
        <p:spPr/>
        <p:txBody>
          <a:bodyPr/>
          <a:lstStyle/>
          <a:p>
            <a:fld id="{9BC54394-CF8F-4EA2-A010-63219DB8282B}" type="slidenum">
              <a:rPr lang="ru-RU" smtClean="0"/>
              <a:t>8</a:t>
            </a:fld>
            <a:endParaRPr lang="ru-RU"/>
          </a:p>
        </p:txBody>
      </p:sp>
    </p:spTree>
    <p:extLst>
      <p:ext uri="{BB962C8B-B14F-4D97-AF65-F5344CB8AC3E}">
        <p14:creationId xmlns:p14="http://schemas.microsoft.com/office/powerpoint/2010/main" val="12178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r>
              <a:rPr lang="ru-RU" altLang="ru-RU" sz="2000" dirty="0">
                <a:latin typeface="Arial" pitchFamily="34" charset="0"/>
                <a:ea typeface="Times New Roman" pitchFamily="18" charset="0"/>
                <a:cs typeface="Arial" pitchFamily="34" charset="0"/>
              </a:rPr>
              <a:t>Табл. 1. Зависимость кулоновского сдвига синхротронной частоты (умноженного на 10</a:t>
            </a:r>
            <a:r>
              <a:rPr lang="ru-RU" altLang="ru-RU" sz="2000" baseline="30000" dirty="0">
                <a:latin typeface="Arial" pitchFamily="34" charset="0"/>
                <a:ea typeface="Times New Roman" pitchFamily="18" charset="0"/>
                <a:cs typeface="Arial" pitchFamily="34" charset="0"/>
              </a:rPr>
              <a:t>3</a:t>
            </a:r>
            <a:r>
              <a:rPr lang="ru-RU" altLang="ru-RU" sz="2000" dirty="0">
                <a:latin typeface="Arial" pitchFamily="34" charset="0"/>
                <a:ea typeface="Times New Roman" pitchFamily="18" charset="0"/>
                <a:cs typeface="Arial" pitchFamily="34" charset="0"/>
              </a:rPr>
              <a:t>) </a:t>
            </a:r>
            <a:r>
              <a:rPr lang="en-US" altLang="ru-RU" sz="2000" dirty="0" smtClean="0">
                <a:latin typeface="Arial" pitchFamily="34" charset="0"/>
                <a:ea typeface="Times New Roman" pitchFamily="18" charset="0"/>
                <a:cs typeface="Arial" pitchFamily="34" charset="0"/>
              </a:rPr>
              <a:t>‘</a:t>
            </a:r>
            <a:r>
              <a:rPr lang="ru-RU" altLang="ru-RU" sz="2000" dirty="0" smtClean="0">
                <a:latin typeface="Arial" pitchFamily="34" charset="0"/>
                <a:ea typeface="Times New Roman" pitchFamily="18" charset="0"/>
                <a:cs typeface="Arial" pitchFamily="34" charset="0"/>
              </a:rPr>
              <a:t>от энергии </a:t>
            </a:r>
            <a:r>
              <a:rPr lang="ru-RU" altLang="ru-RU" sz="2000" dirty="0">
                <a:latin typeface="Arial" pitchFamily="34" charset="0"/>
                <a:ea typeface="Times New Roman" pitchFamily="18" charset="0"/>
                <a:cs typeface="Arial" pitchFamily="34" charset="0"/>
              </a:rPr>
              <a:t>ионов</a:t>
            </a:r>
            <a:endParaRPr lang="ru-RU" sz="2000" dirty="0"/>
          </a:p>
        </p:txBody>
      </p:sp>
      <mc:AlternateContent xmlns:mc="http://schemas.openxmlformats.org/markup-compatibility/2006">
        <mc:Choice xmlns:a14="http://schemas.microsoft.com/office/drawing/2010/main" Requires="a14">
          <p:graphicFrame>
            <p:nvGraphicFramePr>
              <p:cNvPr id="4" name="Объект 3"/>
              <p:cNvGraphicFramePr>
                <a:graphicFrameLocks noGrp="1"/>
              </p:cNvGraphicFramePr>
              <p:nvPr>
                <p:ph idx="1"/>
                <p:extLst>
                  <p:ext uri="{D42A27DB-BD31-4B8C-83A1-F6EECF244321}">
                    <p14:modId xmlns:p14="http://schemas.microsoft.com/office/powerpoint/2010/main" val="3095121629"/>
                  </p:ext>
                </p:extLst>
              </p:nvPr>
            </p:nvGraphicFramePr>
            <p:xfrm>
              <a:off x="1691680" y="1679252"/>
              <a:ext cx="5401945" cy="548640"/>
            </p:xfrm>
            <a:graphic>
              <a:graphicData uri="http://schemas.openxmlformats.org/drawingml/2006/table">
                <a:tbl>
                  <a:tblPr firstRow="1" firstCol="1" bandRow="1">
                    <a:tableStyleId>{5C22544A-7EE6-4342-B048-85BDC9FD1C3A}</a:tableStyleId>
                  </a:tblPr>
                  <a:tblGrid>
                    <a:gridCol w="675005"/>
                    <a:gridCol w="675005"/>
                    <a:gridCol w="675005"/>
                    <a:gridCol w="675005"/>
                    <a:gridCol w="675005"/>
                    <a:gridCol w="766108"/>
                    <a:gridCol w="585172"/>
                    <a:gridCol w="675640"/>
                  </a:tblGrid>
                  <a:tr h="0">
                    <a:tc>
                      <a:txBody>
                        <a:bodyPr/>
                        <a:lstStyle/>
                        <a:p>
                          <a:pPr algn="ctr">
                            <a:lnSpc>
                              <a:spcPct val="150000"/>
                            </a:lnSpc>
                            <a:spcAft>
                              <a:spcPts val="0"/>
                            </a:spcAft>
                          </a:pPr>
                          <a:r>
                            <a:rPr lang="en-US" sz="1200" dirty="0">
                              <a:effectLst/>
                            </a:rPr>
                            <a:t>E</a:t>
                          </a:r>
                          <a:r>
                            <a:rPr lang="ru-RU" sz="1200" dirty="0">
                              <a:effectLst/>
                            </a:rPr>
                            <a:t> </a:t>
                          </a:r>
                          <a:r>
                            <a:rPr lang="ru-RU" sz="1200" dirty="0" smtClean="0">
                              <a:effectLst/>
                            </a:rPr>
                            <a:t>ГэВ</a:t>
                          </a:r>
                          <a:r>
                            <a:rPr lang="en-US" sz="1200" dirty="0" smtClean="0">
                              <a:effectLst/>
                            </a:rPr>
                            <a:t>/</a:t>
                          </a:r>
                          <a:r>
                            <a:rPr lang="ru-RU" sz="1200" dirty="0" smtClean="0">
                              <a:effectLst/>
                            </a:rPr>
                            <a:t>н</a:t>
                          </a:r>
                          <a:endParaRPr lang="ru-RU"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1.5</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2</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2.5</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3.0</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3.5</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4.0</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4.5</a:t>
                          </a:r>
                          <a:endParaRPr lang="ru-RU" sz="1200">
                            <a:effectLst/>
                            <a:latin typeface="Times New Roman"/>
                            <a:ea typeface="Times New Roman"/>
                            <a:cs typeface="Times New Roman"/>
                          </a:endParaRPr>
                        </a:p>
                      </a:txBody>
                      <a:tcPr marL="68580" marR="68580" marT="0" marB="0"/>
                    </a:tc>
                  </a:tr>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ru-RU" sz="1200">
                                    <a:effectLst/>
                                    <a:latin typeface="Cambria Math"/>
                                  </a:rPr>
                                  <m:t>𝑅</m:t>
                                </m:r>
                                <m:r>
                                  <a:rPr lang="ru-RU" sz="1200">
                                    <a:effectLst/>
                                    <a:latin typeface="Cambria Math"/>
                                  </a:rPr>
                                  <m:t>(</m:t>
                                </m:r>
                                <m:r>
                                  <a:rPr lang="ru-RU" sz="1200">
                                    <a:effectLst/>
                                    <a:latin typeface="Cambria Math"/>
                                  </a:rPr>
                                  <m:t>𝐸</m:t>
                                </m:r>
                                <m:r>
                                  <a:rPr lang="ru-RU" sz="1200">
                                    <a:effectLst/>
                                    <a:latin typeface="Cambria Math"/>
                                  </a:rPr>
                                  <m:t>)</m:t>
                                </m:r>
                              </m:oMath>
                            </m:oMathPara>
                          </a14:m>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10.9</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8.01</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6.34</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5.39</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4.03</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2.98</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dirty="0">
                              <a:effectLst/>
                            </a:rPr>
                            <a:t>2.6</a:t>
                          </a:r>
                          <a:endParaRPr lang="ru-RU" sz="1200" dirty="0">
                            <a:effectLst/>
                            <a:latin typeface="Times New Roman"/>
                            <a:ea typeface="Times New Roman"/>
                            <a:cs typeface="Times New Roman"/>
                          </a:endParaRPr>
                        </a:p>
                      </a:txBody>
                      <a:tcPr marL="68580" marR="68580" marT="0" marB="0"/>
                    </a:tc>
                  </a:tr>
                </a:tbl>
              </a:graphicData>
            </a:graphic>
          </p:graphicFrame>
        </mc:Choice>
        <mc:Fallback>
          <p:graphicFrame>
            <p:nvGraphicFramePr>
              <p:cNvPr id="4" name="Объект 3"/>
              <p:cNvGraphicFramePr>
                <a:graphicFrameLocks noGrp="1"/>
              </p:cNvGraphicFramePr>
              <p:nvPr>
                <p:ph idx="1"/>
                <p:extLst>
                  <p:ext uri="{D42A27DB-BD31-4B8C-83A1-F6EECF244321}">
                    <p14:modId xmlns:p14="http://schemas.microsoft.com/office/powerpoint/2010/main" val="3095121629"/>
                  </p:ext>
                </p:extLst>
              </p:nvPr>
            </p:nvGraphicFramePr>
            <p:xfrm>
              <a:off x="1691680" y="1679252"/>
              <a:ext cx="5401945" cy="548640"/>
            </p:xfrm>
            <a:graphic>
              <a:graphicData uri="http://schemas.openxmlformats.org/drawingml/2006/table">
                <a:tbl>
                  <a:tblPr firstRow="1" firstCol="1" bandRow="1">
                    <a:tableStyleId>{5C22544A-7EE6-4342-B048-85BDC9FD1C3A}</a:tableStyleId>
                  </a:tblPr>
                  <a:tblGrid>
                    <a:gridCol w="675005"/>
                    <a:gridCol w="675005"/>
                    <a:gridCol w="675005"/>
                    <a:gridCol w="675005"/>
                    <a:gridCol w="675005"/>
                    <a:gridCol w="766108"/>
                    <a:gridCol w="585172"/>
                    <a:gridCol w="675640"/>
                  </a:tblGrid>
                  <a:tr h="274320">
                    <a:tc>
                      <a:txBody>
                        <a:bodyPr/>
                        <a:lstStyle/>
                        <a:p>
                          <a:pPr algn="ctr">
                            <a:lnSpc>
                              <a:spcPct val="150000"/>
                            </a:lnSpc>
                            <a:spcAft>
                              <a:spcPts val="0"/>
                            </a:spcAft>
                          </a:pPr>
                          <a:r>
                            <a:rPr lang="en-US" sz="1200" dirty="0">
                              <a:effectLst/>
                            </a:rPr>
                            <a:t>E</a:t>
                          </a:r>
                          <a:r>
                            <a:rPr lang="ru-RU" sz="1200" dirty="0">
                              <a:effectLst/>
                            </a:rPr>
                            <a:t> </a:t>
                          </a:r>
                          <a:r>
                            <a:rPr lang="ru-RU" sz="1200" dirty="0" smtClean="0">
                              <a:effectLst/>
                            </a:rPr>
                            <a:t>ГэВ</a:t>
                          </a:r>
                          <a:r>
                            <a:rPr lang="en-US" sz="1200" dirty="0" smtClean="0">
                              <a:effectLst/>
                            </a:rPr>
                            <a:t>/</a:t>
                          </a:r>
                          <a:r>
                            <a:rPr lang="ru-RU" sz="1200" dirty="0" smtClean="0">
                              <a:effectLst/>
                            </a:rPr>
                            <a:t>н</a:t>
                          </a:r>
                          <a:endParaRPr lang="ru-RU" sz="12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1.5</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2</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2.5</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3.0</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3.5</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4.0</a:t>
                          </a:r>
                          <a:endParaRPr lang="ru-RU"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ru-RU" sz="1200">
                              <a:effectLst/>
                            </a:rPr>
                            <a:t>4.5</a:t>
                          </a:r>
                          <a:endParaRPr lang="ru-RU" sz="1200">
                            <a:effectLst/>
                            <a:latin typeface="Times New Roman"/>
                            <a:ea typeface="Times New Roman"/>
                            <a:cs typeface="Times New Roman"/>
                          </a:endParaRPr>
                        </a:p>
                      </a:txBody>
                      <a:tcPr marL="68580" marR="68580" marT="0" marB="0"/>
                    </a:tc>
                  </a:tr>
                  <a:tr h="274320">
                    <a:tc>
                      <a:txBody>
                        <a:bodyPr/>
                        <a:lstStyle/>
                        <a:p>
                          <a:endParaRPr lang="ru-RU"/>
                        </a:p>
                      </a:txBody>
                      <a:tcPr marL="68580" marR="68580" marT="0" marB="0">
                        <a:blipFill rotWithShape="1">
                          <a:blip r:embed="rId2"/>
                          <a:stretch>
                            <a:fillRect l="-901" t="-100000" r="-698198" b="-26667"/>
                          </a:stretch>
                        </a:blipFill>
                      </a:tcPr>
                    </a:tc>
                    <a:tc>
                      <a:txBody>
                        <a:bodyPr/>
                        <a:lstStyle/>
                        <a:p>
                          <a:pPr algn="just">
                            <a:lnSpc>
                              <a:spcPct val="150000"/>
                            </a:lnSpc>
                            <a:spcAft>
                              <a:spcPts val="0"/>
                            </a:spcAft>
                          </a:pPr>
                          <a:r>
                            <a:rPr lang="ru-RU" sz="1200">
                              <a:effectLst/>
                            </a:rPr>
                            <a:t>10.9</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8.01</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6.34</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5.39</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4.03</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a:effectLst/>
                            </a:rPr>
                            <a:t>2.98</a:t>
                          </a:r>
                          <a:endParaRPr lang="ru-RU" sz="120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ru-RU" sz="1200" dirty="0">
                              <a:effectLst/>
                            </a:rPr>
                            <a:t>2.6</a:t>
                          </a:r>
                          <a:endParaRPr lang="ru-RU" sz="1200" dirty="0">
                            <a:effectLst/>
                            <a:latin typeface="Times New Roman"/>
                            <a:ea typeface="Times New Roman"/>
                            <a:cs typeface="Times New Roman"/>
                          </a:endParaRPr>
                        </a:p>
                      </a:txBody>
                      <a:tcPr marL="68580" marR="68580" marT="0" marB="0"/>
                    </a:tc>
                  </a:tr>
                </a:tbl>
              </a:graphicData>
            </a:graphic>
          </p:graphicFrame>
        </mc:Fallback>
      </mc:AlternateContent>
      <p:sp>
        <p:nvSpPr>
          <p:cNvPr id="5" name="Rectangle 1"/>
          <p:cNvSpPr>
            <a:spLocks noChangeArrowheads="1"/>
          </p:cNvSpPr>
          <p:nvPr/>
        </p:nvSpPr>
        <p:spPr bwMode="auto">
          <a:xfrm>
            <a:off x="2051720" y="1938936"/>
            <a:ext cx="54726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Дата 6"/>
          <p:cNvSpPr>
            <a:spLocks noGrp="1"/>
          </p:cNvSpPr>
          <p:nvPr>
            <p:ph type="dt" sz="half" idx="10"/>
          </p:nvPr>
        </p:nvSpPr>
        <p:spPr/>
        <p:txBody>
          <a:bodyPr/>
          <a:lstStyle/>
          <a:p>
            <a:fld id="{4EFFD902-75A8-4D24-BD98-8D3F306E3D5C}" type="datetime1">
              <a:rPr lang="ru-RU" smtClean="0"/>
              <a:t>20.05.2018</a:t>
            </a:fld>
            <a:endParaRPr lang="ru-RU"/>
          </a:p>
        </p:txBody>
      </p:sp>
      <p:sp>
        <p:nvSpPr>
          <p:cNvPr id="8" name="Номер слайда 7"/>
          <p:cNvSpPr>
            <a:spLocks noGrp="1"/>
          </p:cNvSpPr>
          <p:nvPr>
            <p:ph type="sldNum" sz="quarter" idx="12"/>
          </p:nvPr>
        </p:nvSpPr>
        <p:spPr/>
        <p:txBody>
          <a:bodyPr/>
          <a:lstStyle/>
          <a:p>
            <a:fld id="{9BC54394-CF8F-4EA2-A010-63219DB8282B}" type="slidenum">
              <a:rPr lang="ru-RU" smtClean="0"/>
              <a:t>9</a:t>
            </a:fld>
            <a:endParaRPr lang="ru-RU"/>
          </a:p>
        </p:txBody>
      </p:sp>
    </p:spTree>
    <p:extLst>
      <p:ext uri="{BB962C8B-B14F-4D97-AF65-F5344CB8AC3E}">
        <p14:creationId xmlns:p14="http://schemas.microsoft.com/office/powerpoint/2010/main" val="8598131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2246</Words>
  <Application>Microsoft Office PowerPoint</Application>
  <PresentationFormat>Экран (4:3)</PresentationFormat>
  <Paragraphs>347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Продольные неустойчивости на модах резонаторов высокого порядка в коллайдере НИКА. </vt:lpstr>
      <vt:lpstr>Abstract.</vt:lpstr>
      <vt:lpstr>ВЧ системы коллайдера НИКА</vt:lpstr>
      <vt:lpstr>Параметры мод высокого порядка для ВЧ систем коллайдера НИКА</vt:lpstr>
      <vt:lpstr>Параметры мод высокого порядка для ВЧ систем коллайдера НИКА</vt:lpstr>
      <vt:lpstr>Продольная микроволновая неустойчивость.</vt:lpstr>
      <vt:lpstr>Продольная микроволновая неустойчивость.</vt:lpstr>
      <vt:lpstr>Кулоновский сдвиг синхротронной частоты и потеря затухания Ландау</vt:lpstr>
      <vt:lpstr>Табл. 1. Зависимость кулоновского сдвига синхротронной частоты (умноженного на 103) ‘от энергии ионов</vt:lpstr>
      <vt:lpstr>Затухание Ландау для синхротронных колебаний</vt:lpstr>
      <vt:lpstr>Инкременты азимутальных мод продольных колебаний.</vt:lpstr>
      <vt:lpstr> Зависимость форм-фактора от ∆ψ - изменения фазы резонатора во  время прохождения сгустка </vt:lpstr>
      <vt:lpstr>Условие устойчивости.</vt:lpstr>
      <vt:lpstr>Табл. 2. Параметры мод высокого порядка. </vt:lpstr>
      <vt:lpstr>Заключение. </vt:lpstr>
      <vt:lpstr>Зависимость свободных дипольных колебаний несгруппированного пучка с нулевым пространственным зарядом от числа оборотов.  </vt:lpstr>
      <vt:lpstr>Расчет затухания пучка с нулевой интенсивностью.</vt:lpstr>
      <vt:lpstr>Внутреннее (intrinsic) затухание Бурова.</vt:lpstr>
      <vt:lpstr>Затухание из-за нелинейности.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Продольные неустойчивости на модах резонаторов высокого порядка в коллайдере НИКА.</dc:title>
  <dc:creator>Павел</dc:creator>
  <cp:lastModifiedBy>Павел</cp:lastModifiedBy>
  <cp:revision>32</cp:revision>
  <dcterms:created xsi:type="dcterms:W3CDTF">2018-05-15T05:22:29Z</dcterms:created>
  <dcterms:modified xsi:type="dcterms:W3CDTF">2018-05-20T07:00:30Z</dcterms:modified>
</cp:coreProperties>
</file>