
<file path=[Content_Types].xml><?xml version="1.0" encoding="utf-8"?>
<Types xmlns="http://schemas.openxmlformats.org/package/2006/content-types">
  <Default Extension="PNG" ContentType="image/png"/>
  <Default Extension="vsd" ContentType="application/vnd.visio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1" r:id="rId6"/>
    <p:sldId id="262" r:id="rId7"/>
    <p:sldId id="275" r:id="rId8"/>
    <p:sldId id="274" r:id="rId9"/>
    <p:sldId id="260" r:id="rId10"/>
    <p:sldId id="271" r:id="rId11"/>
    <p:sldId id="263" r:id="rId12"/>
    <p:sldId id="258" r:id="rId13"/>
    <p:sldId id="265" r:id="rId14"/>
    <p:sldId id="278" r:id="rId15"/>
    <p:sldId id="279" r:id="rId16"/>
    <p:sldId id="266" r:id="rId17"/>
    <p:sldId id="280" r:id="rId18"/>
    <p:sldId id="268" r:id="rId19"/>
    <p:sldId id="269" r:id="rId20"/>
    <p:sldId id="267" r:id="rId21"/>
    <p:sldId id="277" r:id="rId22"/>
    <p:sldId id="270" r:id="rId23"/>
    <p:sldId id="272" r:id="rId24"/>
    <p:sldId id="273" r:id="rId25"/>
    <p:sldId id="27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E163-EAB1-4277-B8CE-7F5A2AB0C825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01C5-55AF-40A8-A325-775BE5900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63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E163-EAB1-4277-B8CE-7F5A2AB0C825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01C5-55AF-40A8-A325-775BE5900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19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E163-EAB1-4277-B8CE-7F5A2AB0C825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01C5-55AF-40A8-A325-775BE5900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39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E163-EAB1-4277-B8CE-7F5A2AB0C825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01C5-55AF-40A8-A325-775BE5900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70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E163-EAB1-4277-B8CE-7F5A2AB0C825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01C5-55AF-40A8-A325-775BE5900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72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E163-EAB1-4277-B8CE-7F5A2AB0C825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01C5-55AF-40A8-A325-775BE5900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12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E163-EAB1-4277-B8CE-7F5A2AB0C825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01C5-55AF-40A8-A325-775BE5900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47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E163-EAB1-4277-B8CE-7F5A2AB0C825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01C5-55AF-40A8-A325-775BE5900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35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E163-EAB1-4277-B8CE-7F5A2AB0C825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01C5-55AF-40A8-A325-775BE5900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72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E163-EAB1-4277-B8CE-7F5A2AB0C825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01C5-55AF-40A8-A325-775BE5900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22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E163-EAB1-4277-B8CE-7F5A2AB0C825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01C5-55AF-40A8-A325-775BE5900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36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7E163-EAB1-4277-B8CE-7F5A2AB0C825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F01C5-55AF-40A8-A325-775BE5900D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8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g"/><Relationship Id="rId5" Type="http://schemas.openxmlformats.org/officeDocument/2006/relationships/image" Target="../media/image9.emf"/><Relationship Id="rId4" Type="http://schemas.openxmlformats.org/officeDocument/2006/relationships/oleObject" Target="../embeddings/Microsoft_Visio_2003-2010_Drawing111111111111111111111.vsd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Электронное охлаждение для повышения светимости </a:t>
            </a:r>
            <a:r>
              <a:rPr lang="en-US" dirty="0" smtClean="0"/>
              <a:t>NICA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Опыт экспериментов с совместным электронным и стохастическим охлаждением на НАП-М и </a:t>
            </a:r>
            <a:r>
              <a:rPr lang="en-US" dirty="0" smtClean="0"/>
              <a:t>COSY</a:t>
            </a:r>
          </a:p>
          <a:p>
            <a:r>
              <a:rPr lang="en-US" dirty="0" smtClean="0"/>
              <a:t>21-22 </a:t>
            </a:r>
            <a:r>
              <a:rPr lang="ru-RU" dirty="0" smtClean="0"/>
              <a:t>Мая 2018</a:t>
            </a:r>
          </a:p>
          <a:p>
            <a:r>
              <a:rPr lang="ru-RU" dirty="0" err="1" smtClean="0"/>
              <a:t>Пархомчук</a:t>
            </a:r>
            <a:r>
              <a:rPr lang="ru-RU" dirty="0" smtClean="0"/>
              <a:t> В.В. ИЯФ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8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58" y="0"/>
            <a:ext cx="898699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39200" y="692728"/>
            <a:ext cx="33527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небольшом изменении поля соленоида наблюдается ларморовское вращения в отдельных  местах в поперечном сечении электронного пучка.</a:t>
            </a:r>
            <a:endParaRPr lang="ru-RU" dirty="0"/>
          </a:p>
          <a:p>
            <a:r>
              <a:rPr lang="ru-RU" dirty="0" smtClean="0"/>
              <a:t>Дипольными коррекциями мы   добились практически полного отсутствия вращения  в центре но по краям пучка осталось поперечное вращение которое можно компенсировать квадруполями или аксиально симметричными линзами.</a:t>
            </a:r>
          </a:p>
          <a:p>
            <a:r>
              <a:rPr lang="ru-RU" dirty="0" smtClean="0"/>
              <a:t>Эти поперечные движения иногда (если не скомпенсированы) сильно уменьшают охлаждение пучка.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327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230" y="84341"/>
            <a:ext cx="11813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Опыт охлаждения 1.6 </a:t>
            </a:r>
            <a:r>
              <a:rPr lang="ru-RU" sz="2400" b="1" dirty="0" err="1" smtClean="0"/>
              <a:t>Гэвного</a:t>
            </a:r>
            <a:r>
              <a:rPr lang="ru-RU" sz="2400" b="1" dirty="0" smtClean="0"/>
              <a:t> протонного пучка в накопителе </a:t>
            </a:r>
            <a:r>
              <a:rPr lang="en-US" sz="2400" b="1" dirty="0" smtClean="0"/>
              <a:t>COSY (</a:t>
            </a:r>
            <a:r>
              <a:rPr lang="ru-RU" sz="2400" b="1" dirty="0" err="1" smtClean="0"/>
              <a:t>Юльих</a:t>
            </a:r>
            <a:r>
              <a:rPr lang="ru-RU" sz="2400" b="1" dirty="0" smtClean="0"/>
              <a:t>, Германия</a:t>
            </a:r>
            <a:r>
              <a:rPr lang="en-US" sz="2400" b="1" dirty="0" smtClean="0"/>
              <a:t>)</a:t>
            </a:r>
            <a:endParaRPr lang="ru-RU" sz="2400" b="1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b="7390"/>
          <a:stretch>
            <a:fillRect/>
          </a:stretch>
        </p:blipFill>
        <p:spPr bwMode="auto">
          <a:xfrm>
            <a:off x="5159828" y="4417306"/>
            <a:ext cx="3435411" cy="259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30316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01502"/>
            <a:ext cx="4368752" cy="3565673"/>
          </a:xfrm>
          <a:prstGeom prst="rect">
            <a:avLst/>
          </a:prstGeom>
        </p:spPr>
      </p:pic>
      <p:pic>
        <p:nvPicPr>
          <p:cNvPr id="6" name="Рисунок 5" descr="13031627.png"/>
          <p:cNvPicPr>
            <a:picLocks noChangeAspect="1"/>
          </p:cNvPicPr>
          <p:nvPr/>
        </p:nvPicPr>
        <p:blipFill>
          <a:blip r:embed="rId4"/>
          <a:srcRect b="49713"/>
          <a:stretch>
            <a:fillRect/>
          </a:stretch>
        </p:blipFill>
        <p:spPr>
          <a:xfrm>
            <a:off x="4724400" y="595974"/>
            <a:ext cx="4508205" cy="1850349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rot="16200000" flipH="1">
            <a:off x="2618355" y="3138734"/>
            <a:ext cx="1635328" cy="10492"/>
          </a:xfrm>
          <a:prstGeom prst="straightConnector1">
            <a:avLst/>
          </a:prstGeom>
          <a:ln w="6032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43739" y="2861549"/>
            <a:ext cx="816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300 s</a:t>
            </a:r>
            <a:endParaRPr lang="en-US" sz="2000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67364" y="4326143"/>
            <a:ext cx="1366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/p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5.5 10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-3</a:t>
            </a:r>
            <a:endParaRPr lang="ru-RU" sz="1600" baseline="300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427954" y="4240619"/>
            <a:ext cx="4075821" cy="4336"/>
          </a:xfrm>
          <a:prstGeom prst="straightConnector1">
            <a:avLst/>
          </a:prstGeom>
          <a:ln w="603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3431" y="1508777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initial distribution</a:t>
            </a:r>
            <a:endParaRPr lang="en-US" sz="2000" baseline="30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95106" y="1184484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cooled after 200 s</a:t>
            </a:r>
            <a:endParaRPr lang="en-US" sz="2000" baseline="30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6789" y="1092335"/>
            <a:ext cx="208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final distribution</a:t>
            </a:r>
            <a:endParaRPr lang="en-US" sz="2000" baseline="30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24400" y="24678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=7∙10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Je=400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=-0.066, 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=909 kV,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γ=2.77,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=2.25,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37247" y="3161311"/>
            <a:ext cx="4559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itchFamily="18" charset="0"/>
              </a:rPr>
              <a:t>The initial proton momentum spread was widened using white noise beam excitation</a:t>
            </a:r>
            <a:r>
              <a:rPr lang="ru-RU" i="1" dirty="0" smtClean="0">
                <a:latin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</a:rPr>
              <a:t>to </a:t>
            </a:r>
            <a:r>
              <a:rPr lang="en-US" i="1" dirty="0" err="1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/p =</a:t>
            </a:r>
            <a:r>
              <a:rPr lang="en-US" i="1" dirty="0" smtClean="0">
                <a:latin typeface="Times New Roman" pitchFamily="18" charset="0"/>
              </a:rPr>
              <a:t>±2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∙10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and it was cooled down during 100 s.</a:t>
            </a:r>
            <a:endParaRPr lang="ru-RU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65350" y="587524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5∙10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-4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7426620" y="990157"/>
            <a:ext cx="404038" cy="0"/>
          </a:xfrm>
          <a:prstGeom prst="straightConnector1">
            <a:avLst/>
          </a:prstGeom>
          <a:ln w="2222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IPM_Screen820.gif"/>
          <p:cNvPicPr>
            <a:picLocks noChangeAspect="1"/>
          </p:cNvPicPr>
          <p:nvPr/>
        </p:nvPicPr>
        <p:blipFill>
          <a:blip r:embed="rId5"/>
          <a:srcRect l="27138" t="28375" r="41940" b="53912"/>
          <a:stretch>
            <a:fillRect/>
          </a:stretch>
        </p:blipFill>
        <p:spPr>
          <a:xfrm>
            <a:off x="307789" y="4735180"/>
            <a:ext cx="4383954" cy="218328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435853" y="907669"/>
            <a:ext cx="2198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of the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longitudinal cooling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915620" y="4075731"/>
            <a:ext cx="2380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=3∙10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Je=800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348239" y="6202568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t, s</a:t>
            </a:r>
            <a:endParaRPr lang="ru-RU" sz="16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81259" y="4982598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 of the transverse cooling</a:t>
            </a: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631451" y="664106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t, 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308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u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363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11188" y="3647192"/>
            <a:ext cx="77775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b="1" dirty="0">
                <a:ea typeface="ＭＳ Ｐゴシック" panose="020B0600070205080204" pitchFamily="34" charset="-128"/>
              </a:rPr>
              <a:t>Bunch cooling on energy 1668 MeV as measured at oscilloscope from </a:t>
            </a:r>
          </a:p>
          <a:p>
            <a:r>
              <a:rPr lang="en-US" altLang="ja-JP" b="1" dirty="0">
                <a:ea typeface="ＭＳ Ｐゴシック" panose="020B0600070205080204" pitchFamily="34" charset="-128"/>
              </a:rPr>
              <a:t>standard pick-up.</a:t>
            </a:r>
            <a:r>
              <a:rPr lang="ru-RU" altLang="ja-JP" dirty="0"/>
              <a:t> </a:t>
            </a:r>
            <a:r>
              <a:rPr lang="en-US" altLang="ja-JP" b="1" dirty="0">
                <a:ea typeface="ＭＳ Ｐゴシック" panose="020B0600070205080204" pitchFamily="34" charset="-128"/>
              </a:rPr>
              <a:t>At fig. clear see that initially bunch after acceleration </a:t>
            </a:r>
          </a:p>
          <a:p>
            <a:r>
              <a:rPr lang="en-US" altLang="ja-JP" b="1" dirty="0">
                <a:ea typeface="ＭＳ Ｐゴシック" panose="020B0600070205080204" pitchFamily="34" charset="-128"/>
              </a:rPr>
              <a:t>with length 400 </a:t>
            </a:r>
            <a:r>
              <a:rPr lang="en-US" altLang="ja-JP" b="1" dirty="0" err="1">
                <a:ea typeface="ＭＳ Ｐゴシック" panose="020B0600070205080204" pitchFamily="34" charset="-128"/>
              </a:rPr>
              <a:t>nsec</a:t>
            </a:r>
            <a:r>
              <a:rPr lang="en-US" altLang="ja-JP" b="1" dirty="0">
                <a:ea typeface="ＭＳ Ｐゴシック" panose="020B0600070205080204" pitchFamily="34" charset="-128"/>
              </a:rPr>
              <a:t> cooled at bunch with 2*sigma=14 </a:t>
            </a:r>
            <a:r>
              <a:rPr lang="en-US" altLang="ja-JP" b="1" dirty="0" err="1">
                <a:ea typeface="ＭＳ Ｐゴシック" panose="020B0600070205080204" pitchFamily="34" charset="-128"/>
              </a:rPr>
              <a:t>nsec</a:t>
            </a:r>
            <a:r>
              <a:rPr lang="en-US" altLang="ja-JP" b="1" dirty="0" smtClean="0">
                <a:ea typeface="ＭＳ Ｐゴシック" panose="020B0600070205080204" pitchFamily="34" charset="-128"/>
              </a:rPr>
              <a:t>.!</a:t>
            </a:r>
          </a:p>
          <a:p>
            <a:r>
              <a:rPr lang="en-US" altLang="ja-JP" b="1" dirty="0" smtClean="0">
                <a:ea typeface="ＭＳ Ｐゴシック" panose="020B0600070205080204" pitchFamily="34" charset="-128"/>
              </a:rPr>
              <a:t>Low energy cooling 150 MeV bunch length 170 </a:t>
            </a:r>
            <a:r>
              <a:rPr lang="en-US" altLang="ja-JP" b="1" dirty="0" err="1" smtClean="0">
                <a:ea typeface="ＭＳ Ｐゴシック" panose="020B0600070205080204" pitchFamily="34" charset="-128"/>
              </a:rPr>
              <a:t>nsec</a:t>
            </a:r>
            <a:r>
              <a:rPr lang="en-US" altLang="ja-JP" b="1" dirty="0" smtClean="0">
                <a:ea typeface="ＭＳ Ｐゴシック" panose="020B0600070205080204" pitchFamily="34" charset="-128"/>
              </a:rPr>
              <a:t> by space charge repulsion. </a:t>
            </a:r>
            <a:endParaRPr lang="ru-RU" altLang="ja-JP" b="1" dirty="0"/>
          </a:p>
        </p:txBody>
      </p:sp>
      <p:pic>
        <p:nvPicPr>
          <p:cNvPr id="4" name="Picture 6" descr="vlcsnap-2016-09-13-17h17m54s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811" y="41274"/>
            <a:ext cx="5129789" cy="288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721869" y="3005842"/>
            <a:ext cx="2813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dirty="0"/>
              <a:t>E=150MeV, Je=0.3A</a:t>
            </a:r>
          </a:p>
          <a:p>
            <a:r>
              <a:rPr lang="en-US" altLang="ru-RU" dirty="0"/>
              <a:t>Clear see small </a:t>
            </a:r>
            <a:r>
              <a:rPr lang="en-US" altLang="ru-RU" dirty="0" err="1"/>
              <a:t>subbunch</a:t>
            </a:r>
            <a:endParaRPr lang="ru-RU" alt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8981" y="5223164"/>
            <a:ext cx="10889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низкой энергии</a:t>
            </a:r>
            <a:r>
              <a:rPr lang="en-US" dirty="0" smtClean="0"/>
              <a:t> </a:t>
            </a:r>
            <a:r>
              <a:rPr lang="ru-RU" dirty="0" smtClean="0"/>
              <a:t>электрическое поле ВЧ резонатора компенсируется пространственным полем пучка (расталкивания в пучке), что делает ВЧ «яму» более плоской, почти как в барьерном ВЧ.  Паразитные </a:t>
            </a:r>
            <a:r>
              <a:rPr lang="ru-RU" dirty="0" err="1" smtClean="0"/>
              <a:t>сепаратрисы</a:t>
            </a:r>
            <a:r>
              <a:rPr lang="ru-RU" dirty="0" smtClean="0"/>
              <a:t>, заполненные рассеянными протонами, происходят от особенностей продольного импеданса</a:t>
            </a:r>
          </a:p>
          <a:p>
            <a:r>
              <a:rPr lang="ru-RU" dirty="0" smtClean="0"/>
              <a:t>Вакуумной камеры. Паразитные резонаторы возбуждаются полем сгустка протонов.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2863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07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e-cool can well operate with barrier bucket RF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0348" y="6194584"/>
            <a:ext cx="4051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=3∙10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Je=550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=─0.066,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3578" y="5777699"/>
            <a:ext cx="3272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=1.523918 MHz, U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RF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200 V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45278" y="5394262"/>
            <a:ext cx="4698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longitudinal cooling at barrier bucket RF voltage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41570" y="0"/>
            <a:ext cx="3102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Barrier bucket signal and </a:t>
            </a:r>
          </a:p>
          <a:p>
            <a:pPr algn="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Phase probe signal of p-beam</a:t>
            </a:r>
            <a:endParaRPr lang="ru-RU" i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4" y="614373"/>
            <a:ext cx="4043139" cy="329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RTOScreenshot_2016-05-28_0_1704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266" y="703832"/>
            <a:ext cx="4321790" cy="3241343"/>
          </a:xfrm>
          <a:prstGeom prst="rect">
            <a:avLst/>
          </a:prstGeom>
        </p:spPr>
      </p:pic>
      <p:pic>
        <p:nvPicPr>
          <p:cNvPr id="9" name="Рисунок 5" descr="distrib_function_1303_1958_shortl_fit.emf"/>
          <p:cNvPicPr>
            <a:picLocks noChangeAspect="1"/>
          </p:cNvPicPr>
          <p:nvPr/>
        </p:nvPicPr>
        <p:blipFill>
          <a:blip r:embed="rId4"/>
          <a:srcRect l="2433" t="3655" r="6489"/>
          <a:stretch>
            <a:fillRect/>
          </a:stretch>
        </p:blipFill>
        <p:spPr bwMode="auto">
          <a:xfrm>
            <a:off x="195943" y="3898495"/>
            <a:ext cx="3939708" cy="277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1919514" y="6488113"/>
            <a:ext cx="973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atin typeface="Symbol" pitchFamily="18" charset="2"/>
                <a:cs typeface="Times New Roman" pitchFamily="18" charset="0"/>
              </a:rPr>
              <a:t>D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∙ 10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-3</a:t>
            </a:r>
            <a:endParaRPr lang="ru-RU" baseline="30000" dirty="0">
              <a:latin typeface="Calibri" pitchFamily="34" charset="0"/>
            </a:endParaRPr>
          </a:p>
        </p:txBody>
      </p:sp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769937" y="4405313"/>
            <a:ext cx="1155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  <a:cs typeface="Times New Roman" pitchFamily="18" charset="0"/>
                <a:sym typeface="Symbol" pitchFamily="18" charset="2"/>
              </a:rPr>
              <a:t>=1.3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∙10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-5</a:t>
            </a:r>
            <a:endParaRPr lang="ru-RU" baseline="30000">
              <a:latin typeface="Calibri" pitchFamily="34" charset="0"/>
            </a:endParaRPr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2317750" y="4283075"/>
            <a:ext cx="15906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latin typeface="Times New Roman" pitchFamily="18" charset="0"/>
                <a:cs typeface="Times New Roman" pitchFamily="18" charset="0"/>
              </a:rPr>
              <a:t>short width approximation</a:t>
            </a:r>
            <a:endParaRPr lang="ru-RU">
              <a:latin typeface="Calibri" pitchFamily="34" charset="0"/>
            </a:endParaRPr>
          </a:p>
        </p:txBody>
      </p:sp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566737" y="4978400"/>
            <a:ext cx="1590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>
                <a:latin typeface="Times New Roman" pitchFamily="18" charset="0"/>
                <a:cs typeface="Times New Roman" pitchFamily="18" charset="0"/>
              </a:rPr>
              <a:t>T=170 s</a:t>
            </a:r>
            <a:endParaRPr lang="ru-RU" dirty="0">
              <a:latin typeface="Calibri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862317" y="2224585"/>
            <a:ext cx="13647" cy="1542197"/>
          </a:xfrm>
          <a:prstGeom prst="straightConnector1">
            <a:avLst/>
          </a:prstGeom>
          <a:ln w="603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38344" y="246659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250 s</a:t>
            </a:r>
            <a:endParaRPr lang="en-US" sz="20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19449" y="4251262"/>
            <a:ext cx="38972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pink is signal from phase probe of p-bar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blue is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signal from barrier bucket RF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37253" y="858577"/>
            <a:ext cx="1311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scale</a:t>
            </a:r>
            <a:endParaRPr lang="en-US" sz="2000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93382" y="461665"/>
            <a:ext cx="2722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Температура после охлаждения такая малая, что проявляется микро </a:t>
            </a:r>
            <a:r>
              <a:rPr lang="ru-RU" dirty="0" err="1" smtClean="0"/>
              <a:t>банчирование</a:t>
            </a:r>
            <a:r>
              <a:rPr lang="ru-RU" dirty="0" smtClean="0"/>
              <a:t> на высших </a:t>
            </a:r>
            <a:r>
              <a:rPr lang="ru-RU" smtClean="0"/>
              <a:t>гармониках барьерного ВЧ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164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08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8384437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00655" y="734291"/>
            <a:ext cx="3491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Наблюдение сжатия спектра</a:t>
            </a:r>
          </a:p>
          <a:p>
            <a:r>
              <a:rPr lang="ru-RU" dirty="0" smtClean="0"/>
              <a:t>При охлаждении сгруппированного протонного пучка</a:t>
            </a:r>
          </a:p>
        </p:txBody>
      </p:sp>
    </p:spTree>
    <p:extLst>
      <p:ext uri="{BB962C8B-B14F-4D97-AF65-F5344CB8AC3E}">
        <p14:creationId xmlns:p14="http://schemas.microsoft.com/office/powerpoint/2010/main" val="3467600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624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8381657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25345" y="665018"/>
            <a:ext cx="28107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 охлаждении</a:t>
            </a:r>
          </a:p>
          <a:p>
            <a:r>
              <a:rPr lang="ru-RU" dirty="0" smtClean="0"/>
              <a:t> не </a:t>
            </a:r>
            <a:r>
              <a:rPr lang="ru-RU" dirty="0" err="1" smtClean="0"/>
              <a:t>сгрупированного</a:t>
            </a:r>
            <a:r>
              <a:rPr lang="ru-RU" dirty="0" smtClean="0"/>
              <a:t> пучка</a:t>
            </a:r>
          </a:p>
          <a:p>
            <a:r>
              <a:rPr lang="ru-RU" dirty="0" smtClean="0"/>
              <a:t>Част частиц выпадает из </a:t>
            </a:r>
          </a:p>
          <a:p>
            <a:r>
              <a:rPr lang="ru-RU" dirty="0" smtClean="0"/>
              <a:t>охлаждения и не следует</a:t>
            </a:r>
          </a:p>
          <a:p>
            <a:r>
              <a:rPr lang="ru-RU" dirty="0" smtClean="0"/>
              <a:t> перемещению энергии</a:t>
            </a:r>
          </a:p>
          <a:p>
            <a:r>
              <a:rPr lang="ru-RU" dirty="0" smtClean="0"/>
              <a:t> электронов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813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65811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74" y="1629771"/>
            <a:ext cx="3743898" cy="252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74" y="4159628"/>
            <a:ext cx="3993281" cy="269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265" y="-124561"/>
            <a:ext cx="3217425" cy="22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89821" y="4817226"/>
            <a:ext cx="3408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 </a:t>
            </a:r>
            <a:r>
              <a:rPr lang="ru-RU" dirty="0" smtClean="0"/>
              <a:t>м сгусток 100 частиц</a:t>
            </a:r>
          </a:p>
          <a:p>
            <a:r>
              <a:rPr lang="ru-RU" dirty="0" smtClean="0"/>
              <a:t>Частицы разрежены и поле</a:t>
            </a:r>
          </a:p>
          <a:p>
            <a:r>
              <a:rPr lang="ru-RU" dirty="0" smtClean="0"/>
              <a:t>Слабо отличается от необходимого для каждой частицы.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34401" y="2371497"/>
            <a:ext cx="37297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 </a:t>
            </a:r>
            <a:r>
              <a:rPr lang="ru-RU" dirty="0"/>
              <a:t>м </a:t>
            </a:r>
            <a:r>
              <a:rPr lang="ru-RU" dirty="0" smtClean="0"/>
              <a:t>сгусток у центральной частицы</a:t>
            </a:r>
          </a:p>
          <a:p>
            <a:r>
              <a:rPr lang="ru-RU" dirty="0" smtClean="0"/>
              <a:t> коррекция 2 2 раза больше чем</a:t>
            </a:r>
          </a:p>
          <a:p>
            <a:r>
              <a:rPr lang="ru-RU" dirty="0" smtClean="0"/>
              <a:t>нужно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1163" y="979874"/>
            <a:ext cx="342010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Пример для 100 частиц и</a:t>
            </a:r>
          </a:p>
          <a:p>
            <a:r>
              <a:rPr lang="en-US" dirty="0" smtClean="0"/>
              <a:t>1 </a:t>
            </a:r>
            <a:r>
              <a:rPr lang="ru-RU" dirty="0"/>
              <a:t>м </a:t>
            </a:r>
            <a:r>
              <a:rPr lang="ru-RU" dirty="0" smtClean="0"/>
              <a:t>сгусток </a:t>
            </a:r>
          </a:p>
          <a:p>
            <a:r>
              <a:rPr lang="ru-RU" dirty="0"/>
              <a:t> </a:t>
            </a:r>
            <a:r>
              <a:rPr lang="ru-RU" dirty="0" smtClean="0"/>
              <a:t>у центральной частицы</a:t>
            </a:r>
          </a:p>
          <a:p>
            <a:r>
              <a:rPr lang="ru-RU" dirty="0" smtClean="0"/>
              <a:t> корректирующий удар в 4 раза</a:t>
            </a:r>
          </a:p>
          <a:p>
            <a:r>
              <a:rPr lang="ru-RU" dirty="0" smtClean="0"/>
              <a:t> превышает оптимальный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869381" y="29614"/>
                <a:ext cx="4259243" cy="950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число частиц влияющих </a:t>
                </a:r>
                <a:r>
                  <a:rPr lang="ru-RU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друг</a:t>
                </a:r>
                <a:endParaRPr lang="en-US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друга в </a:t>
                </a:r>
                <a:r>
                  <a:rPr lang="ru-RU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кикере</a:t>
                </a: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381" y="29614"/>
                <a:ext cx="4259243" cy="950260"/>
              </a:xfrm>
              <a:prstGeom prst="rect">
                <a:avLst/>
              </a:prstGeom>
              <a:blipFill rotWithShape="0">
                <a:blip r:embed="rId6"/>
                <a:stretch>
                  <a:fillRect r="-286" b="-89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886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545" y="498764"/>
            <a:ext cx="104420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Все соседние частицы перемещаются относительно заданной и если уменьшить усиление в 100 раз</a:t>
            </a:r>
          </a:p>
          <a:p>
            <a:r>
              <a:rPr lang="ru-RU" dirty="0" smtClean="0"/>
              <a:t>Но усреднять воздействие за 100 оборотов то даже для 1 метрового </a:t>
            </a:r>
            <a:r>
              <a:rPr lang="ru-RU" dirty="0" err="1" smtClean="0"/>
              <a:t>банча</a:t>
            </a:r>
            <a:r>
              <a:rPr lang="ru-RU" dirty="0" smtClean="0"/>
              <a:t> каждая частица увидит свой </a:t>
            </a:r>
          </a:p>
          <a:p>
            <a:r>
              <a:rPr lang="ru-RU" dirty="0" smtClean="0"/>
              <a:t>«правильный» сигнал.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0" y="1422094"/>
            <a:ext cx="7777975" cy="525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01891" y="1884218"/>
            <a:ext cx="3713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Усреднение за 100 оборотов</a:t>
            </a:r>
          </a:p>
          <a:p>
            <a:r>
              <a:rPr lang="ru-RU" dirty="0" smtClean="0"/>
              <a:t>Уменьшает сигнал в </a:t>
            </a:r>
            <a:r>
              <a:rPr lang="en-US" dirty="0" smtClean="0"/>
              <a:t>N^</a:t>
            </a:r>
            <a:r>
              <a:rPr lang="ru-RU" dirty="0" smtClean="0"/>
              <a:t>0.5</a:t>
            </a:r>
            <a:r>
              <a:rPr lang="en-US" dirty="0" smtClean="0"/>
              <a:t> </a:t>
            </a:r>
            <a:r>
              <a:rPr lang="ru-RU" dirty="0" smtClean="0"/>
              <a:t>то есть для этого конкретного примера в 10 раз а свой сигнал останется таким же. Конечно при этом скорость охлаждения будет в 100 раз меньше но всё таки охлаждение </a:t>
            </a:r>
            <a:r>
              <a:rPr lang="ru-RU" dirty="0" err="1" smtClean="0"/>
              <a:t>останится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341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192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8" y="0"/>
            <a:ext cx="5238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69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66"/>
            <a:ext cx="7495309" cy="6134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0" y="762000"/>
            <a:ext cx="77446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Влияние фазовой плотности проверялось при экспериментах на НАП-М</a:t>
            </a:r>
          </a:p>
          <a:p>
            <a:r>
              <a:rPr lang="ru-RU" dirty="0" smtClean="0"/>
              <a:t>Препринт </a:t>
            </a:r>
            <a:r>
              <a:rPr lang="en-US" dirty="0" smtClean="0"/>
              <a:t>http</a:t>
            </a:r>
            <a:r>
              <a:rPr lang="en-US" dirty="0"/>
              <a:t>://wwwold.inp.nsk.su/activity/preprints/files/1981_057.pdf</a:t>
            </a:r>
            <a:r>
              <a:rPr lang="ru-RU" dirty="0" smtClean="0"/>
              <a:t> </a:t>
            </a:r>
          </a:p>
          <a:p>
            <a:r>
              <a:rPr lang="ru-RU" dirty="0" smtClean="0"/>
              <a:t>И результаты показаны на рисунке где время стохастического охлаждения</a:t>
            </a:r>
          </a:p>
          <a:p>
            <a:r>
              <a:rPr lang="ru-RU" dirty="0" smtClean="0"/>
              <a:t> протонов с 2.7 минут возрастает до 9 минут при возрастании приведённой фазовой плотности от 0.3 до 7.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937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232" y="208548"/>
            <a:ext cx="9055768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Хотелось чтобы в вашей презентации были затронуты следующие вопросы</a:t>
            </a:r>
          </a:p>
          <a:p>
            <a:pPr marL="20955">
              <a:spcAft>
                <a:spcPts val="800"/>
              </a:spcAft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800" b="0" i="0" dirty="0" smtClean="0">
                <a:solidFill>
                  <a:srgbClr val="000000"/>
                </a:solidFill>
                <a:effectLst/>
                <a:latin typeface="Times               New Roman"/>
              </a:rPr>
              <a:t>    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Анализ возможности достижения максимальной светимости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коллайдере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 при использовании системы электронного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охлаждениия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диапазоне 1-4, 5ГэВ/н</a:t>
            </a:r>
          </a:p>
          <a:p>
            <a:pPr marL="20955">
              <a:spcAft>
                <a:spcPts val="800"/>
              </a:spcAft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800" b="0" i="0" dirty="0" smtClean="0">
                <a:solidFill>
                  <a:srgbClr val="000000"/>
                </a:solidFill>
                <a:effectLst/>
                <a:latin typeface="Times               New Roman"/>
              </a:rPr>
              <a:t>    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Электронное охлаждение  плотных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банчированных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ионных пучков в диапазоне 1-4.5 ГэВ/н</a:t>
            </a:r>
          </a:p>
          <a:p>
            <a:pPr marL="20955">
              <a:spcAft>
                <a:spcPts val="800"/>
              </a:spcAft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800" b="0" i="0" dirty="0" smtClean="0">
                <a:solidFill>
                  <a:srgbClr val="000000"/>
                </a:solidFill>
                <a:effectLst/>
                <a:latin typeface="Times               New Roman"/>
              </a:rPr>
              <a:t>    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Эффекты пространственного заряда ионного пучка в присутствии электронного охлаждения.</a:t>
            </a:r>
          </a:p>
          <a:p>
            <a:pPr marL="20955">
              <a:spcAft>
                <a:spcPts val="800"/>
              </a:spcAft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800" b="0" i="0" dirty="0" smtClean="0">
                <a:solidFill>
                  <a:srgbClr val="000000"/>
                </a:solidFill>
                <a:effectLst/>
                <a:latin typeface="Times               New Roman"/>
              </a:rPr>
              <a:t>    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Формирование трубчатого электронного пучка для NICA, выбор диаметра катода. Поперечное охлаждение трубчатым пучком совместно с продольным стохастическим охлаждением.</a:t>
            </a:r>
          </a:p>
          <a:p>
            <a:pPr marL="20955">
              <a:spcAft>
                <a:spcPts val="800"/>
              </a:spcAft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ru-RU" sz="800" b="0" i="0" dirty="0" smtClean="0">
                <a:solidFill>
                  <a:srgbClr val="000000"/>
                </a:solidFill>
                <a:effectLst/>
                <a:latin typeface="Times               New Roman"/>
              </a:rPr>
              <a:t>    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Технология установки  2.5 МэВ электронного охлаждения.</a:t>
            </a:r>
          </a:p>
          <a:p>
            <a:pPr marL="20955"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Евгений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Сыресин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ru-RU" dirty="0"/>
              <a:t>11 мая, 18:10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86" y="0"/>
            <a:ext cx="8931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57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108" y="374073"/>
            <a:ext cx="1069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Подавление шумов в </a:t>
            </a:r>
            <a:r>
              <a:rPr lang="en-US" sz="2400" b="1" dirty="0" smtClean="0"/>
              <a:t>COSY </a:t>
            </a:r>
            <a:r>
              <a:rPr lang="ru-RU" sz="2400" b="1" dirty="0" smtClean="0"/>
              <a:t>стохастическим охлаждением на энергии 1.6 ГэВ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43405"/>
            <a:ext cx="5928918" cy="48261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920" y="743405"/>
            <a:ext cx="6053984" cy="4962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237" y="5706380"/>
            <a:ext cx="11540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удавалось получить охлаждение по вертикали (потом выяснилось шумела одна из пластин в </a:t>
            </a:r>
            <a:r>
              <a:rPr lang="en-US" dirty="0" smtClean="0"/>
              <a:t>COSY).</a:t>
            </a:r>
          </a:p>
          <a:p>
            <a:r>
              <a:rPr lang="ru-RU" dirty="0" smtClean="0"/>
              <a:t>Включение вертикального стохастического охлаждения позволил охладить обе поперечные степени протонного пучка.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138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7272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921" y="1385455"/>
            <a:ext cx="44389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COSY</a:t>
            </a:r>
            <a:endParaRPr lang="ru-RU" sz="2400" b="1" dirty="0" smtClean="0"/>
          </a:p>
          <a:p>
            <a:r>
              <a:rPr lang="ru-RU" sz="2400" b="1" dirty="0" smtClean="0"/>
              <a:t>Охлаждение на максимальной </a:t>
            </a:r>
          </a:p>
          <a:p>
            <a:r>
              <a:rPr lang="ru-RU" sz="2400" b="1" dirty="0" smtClean="0"/>
              <a:t>Энергии  </a:t>
            </a:r>
            <a:r>
              <a:rPr lang="en-US" sz="2400" b="1" dirty="0" smtClean="0"/>
              <a:t>Ep=2</a:t>
            </a:r>
            <a:r>
              <a:rPr lang="ru-RU" sz="2400" b="1" dirty="0" smtClean="0"/>
              <a:t>.3 ГэВ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14404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7194586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23018" y="609600"/>
            <a:ext cx="438017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Оценки </a:t>
            </a:r>
            <a:r>
              <a:rPr lang="en-US" dirty="0" smtClean="0"/>
              <a:t>IBS </a:t>
            </a:r>
            <a:r>
              <a:rPr lang="ru-RU" dirty="0" smtClean="0"/>
              <a:t>и времени стохастического</a:t>
            </a:r>
          </a:p>
          <a:p>
            <a:r>
              <a:rPr lang="ru-RU" dirty="0" smtClean="0"/>
              <a:t> охлаждения (проведены Лебедевым В.)</a:t>
            </a:r>
          </a:p>
          <a:p>
            <a:r>
              <a:rPr lang="ru-RU" dirty="0" smtClean="0"/>
              <a:t>Оценки возможностей электронного</a:t>
            </a:r>
          </a:p>
          <a:p>
            <a:r>
              <a:rPr lang="ru-RU" dirty="0" smtClean="0"/>
              <a:t> охлаждения для начальных параметров </a:t>
            </a:r>
          </a:p>
          <a:p>
            <a:r>
              <a:rPr lang="en-US" dirty="0" smtClean="0"/>
              <a:t> </a:t>
            </a:r>
            <a:r>
              <a:rPr lang="ru-RU" dirty="0" smtClean="0"/>
              <a:t>ионного пучка в </a:t>
            </a:r>
            <a:r>
              <a:rPr lang="en-US" dirty="0" smtClean="0"/>
              <a:t>NICA</a:t>
            </a:r>
            <a:r>
              <a:rPr lang="ru-RU" dirty="0" smtClean="0"/>
              <a:t> и электронного тока</a:t>
            </a:r>
          </a:p>
          <a:p>
            <a:r>
              <a:rPr lang="ru-RU" dirty="0"/>
              <a:t> </a:t>
            </a:r>
            <a:r>
              <a:rPr lang="ru-RU" dirty="0" smtClean="0"/>
              <a:t>равного 1 А.</a:t>
            </a:r>
          </a:p>
          <a:p>
            <a:r>
              <a:rPr lang="ru-RU" dirty="0" smtClean="0"/>
              <a:t> Внутри пучковое рассеяние надёжно </a:t>
            </a:r>
          </a:p>
          <a:p>
            <a:r>
              <a:rPr lang="ru-RU" dirty="0"/>
              <a:t> </a:t>
            </a:r>
            <a:r>
              <a:rPr lang="ru-RU" dirty="0" smtClean="0"/>
              <a:t>подавляется.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6107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6673128" cy="684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1637" y="4762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Динамика изменения светимости от времени после начала охлаждения при различных электронных токах.  Сдвиг частоты на встречном пучке не превышает 0.01. Даже если просто компенсировать </a:t>
            </a:r>
          </a:p>
          <a:p>
            <a:r>
              <a:rPr lang="en-US" dirty="0" smtClean="0"/>
              <a:t>IBS </a:t>
            </a:r>
            <a:r>
              <a:rPr lang="ru-RU" dirty="0" smtClean="0"/>
              <a:t>и не сжимать </a:t>
            </a:r>
            <a:r>
              <a:rPr lang="ru-RU" dirty="0" err="1" smtClean="0"/>
              <a:t>пкучки</a:t>
            </a:r>
            <a:r>
              <a:rPr lang="ru-RU" dirty="0" smtClean="0"/>
              <a:t> средняя светимость будет значительно выше.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826" y="1672561"/>
            <a:ext cx="50958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284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80655" y="595745"/>
                <a:ext cx="11022505" cy="4247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Заключение</a:t>
                </a:r>
              </a:p>
              <a:p>
                <a:r>
                  <a:rPr lang="ru-RU" dirty="0" smtClean="0"/>
                  <a:t>Констру</a:t>
                </a:r>
                <a:r>
                  <a:rPr lang="ru-RU" dirty="0"/>
                  <a:t>и</a:t>
                </a:r>
                <a:r>
                  <a:rPr lang="ru-RU" dirty="0" smtClean="0"/>
                  <a:t>рование и производство элементов системы электронного охлаждения на 2.5 МэВ идёт в ИЯФ!</a:t>
                </a:r>
              </a:p>
              <a:p>
                <a:r>
                  <a:rPr lang="ru-RU" dirty="0" smtClean="0"/>
                  <a:t>Опыт работы СЭО на других накопителях показывает потенциал для улучшения светимости </a:t>
                </a:r>
                <a:r>
                  <a:rPr lang="ru-RU" dirty="0" err="1" smtClean="0"/>
                  <a:t>коллайдера</a:t>
                </a:r>
                <a:r>
                  <a:rPr lang="ru-RU" dirty="0" smtClean="0"/>
                  <a:t> НИКА</a:t>
                </a:r>
              </a:p>
              <a:p>
                <a:r>
                  <a:rPr lang="ru-RU" dirty="0" smtClean="0"/>
                  <a:t>Очень важно использование стохастического охлаждение поперечных степеней свободы для устранения </a:t>
                </a:r>
              </a:p>
              <a:p>
                <a:r>
                  <a:rPr lang="ru-RU" dirty="0" smtClean="0"/>
                  <a:t>нагрева ионного пучка шумами элементами НИКА</a:t>
                </a:r>
                <a:endParaRPr lang="en-US" dirty="0" smtClean="0"/>
              </a:p>
              <a:p>
                <a:r>
                  <a:rPr lang="ru-RU" dirty="0" smtClean="0"/>
                  <a:t>Итак ответы-</a:t>
                </a:r>
              </a:p>
              <a:p>
                <a:pPr marL="342900" indent="-342900">
                  <a:buAutoNum type="arabicPeriod"/>
                </a:pPr>
                <a:r>
                  <a:rPr lang="ru-RU" dirty="0" smtClean="0"/>
                  <a:t>СЭО на энергиях больше 1 МВ способно подавить внутри пучковое рассеяние и увеличить светимость. </a:t>
                </a:r>
              </a:p>
              <a:p>
                <a:pPr marL="342900" indent="-342900">
                  <a:buAutoNum type="arabicPeriod"/>
                </a:pPr>
                <a:r>
                  <a:rPr lang="ru-RU" dirty="0" smtClean="0"/>
                  <a:t>Электронное охлаждение как правили сжимает сгустки до сдвига поперечных колебаний 0.1-0.2 и в </a:t>
                </a:r>
              </a:p>
              <a:p>
                <a:r>
                  <a:rPr lang="ru-RU" dirty="0" smtClean="0"/>
                  <a:t> продольном направлении полностью компенсирует ВЧ поле что соответствует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RU" dirty="0" smtClean="0"/>
              </a:p>
              <a:p>
                <a:r>
                  <a:rPr lang="ru-RU" dirty="0" smtClean="0"/>
                  <a:t>3. Электронный пучок будет с возможностью </a:t>
                </a:r>
                <a:r>
                  <a:rPr lang="ru-RU" dirty="0" err="1" smtClean="0"/>
                  <a:t>уменюшения</a:t>
                </a:r>
                <a:r>
                  <a:rPr lang="ru-RU" dirty="0" smtClean="0"/>
                  <a:t> центральной плотность</a:t>
                </a:r>
              </a:p>
              <a:p>
                <a:r>
                  <a:rPr lang="ru-RU" dirty="0" smtClean="0"/>
                  <a:t>4. Система стохастического охлаждения надо делать в переменном направлении с основной задачей </a:t>
                </a:r>
              </a:p>
              <a:p>
                <a:r>
                  <a:rPr lang="ru-RU" dirty="0" smtClean="0"/>
                  <a:t> подавления шумов возбуждаемых в пучке</a:t>
                </a:r>
                <a:r>
                  <a:rPr lang="en-US" dirty="0" smtClean="0"/>
                  <a:t> </a:t>
                </a:r>
                <a:r>
                  <a:rPr lang="ru-RU" dirty="0" smtClean="0"/>
                  <a:t>см.: </a:t>
                </a:r>
                <a:r>
                  <a:rPr lang="en-US" dirty="0" smtClean="0"/>
                  <a:t>J. </a:t>
                </a:r>
                <a:r>
                  <a:rPr lang="en-US" dirty="0" err="1" smtClean="0"/>
                  <a:t>Bosser</a:t>
                </a:r>
                <a:r>
                  <a:rPr lang="en-US" dirty="0" smtClean="0"/>
                  <a:t>, C</a:t>
                </a:r>
                <a:r>
                  <a:rPr lang="ru-RU" dirty="0" smtClean="0"/>
                  <a:t>. </a:t>
                </a:r>
                <a:r>
                  <a:rPr lang="en-US" dirty="0" smtClean="0"/>
                  <a:t>Carly, M. Chanel</a:t>
                </a:r>
                <a:r>
                  <a:rPr lang="ru-RU" dirty="0" smtClean="0"/>
                  <a:t> </a:t>
                </a:r>
                <a:r>
                  <a:rPr lang="en-US" dirty="0" smtClean="0"/>
                  <a:t>…. ECOOL’99 p.5 (1999)</a:t>
                </a:r>
              </a:p>
              <a:p>
                <a:r>
                  <a:rPr lang="en-US" dirty="0" smtClean="0"/>
                  <a:t>“Higher intensities, up 8E10 protons? Could be cooled to the intra-beam scattering limits? When the stochastic </a:t>
                </a:r>
              </a:p>
              <a:p>
                <a:r>
                  <a:rPr lang="en-US" dirty="0" smtClean="0"/>
                  <a:t> cooling system with a band to 500 MHz was used (with reduced gain!) as additional dipole damper”</a:t>
                </a:r>
                <a:r>
                  <a:rPr lang="ru-RU" dirty="0" smtClean="0"/>
                  <a:t> </a:t>
                </a:r>
              </a:p>
              <a:p>
                <a:r>
                  <a:rPr lang="ru-RU" dirty="0" smtClean="0"/>
                  <a:t>Ссылка для подтверждения моей позиции.</a:t>
                </a:r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55" y="595745"/>
                <a:ext cx="11022505" cy="4247317"/>
              </a:xfrm>
              <a:prstGeom prst="rect">
                <a:avLst/>
              </a:prstGeom>
              <a:blipFill rotWithShape="0">
                <a:blip r:embed="rId2"/>
                <a:stretch>
                  <a:fillRect l="-442" t="-862" b="-14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233054" y="4987637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27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77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2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32" y="0"/>
            <a:ext cx="7637115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38655" y="706582"/>
            <a:ext cx="42533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Положение СЭО 2.5 МВ в здании </a:t>
            </a:r>
            <a:r>
              <a:rPr lang="en-US" dirty="0" smtClean="0"/>
              <a:t>NICA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Охлаждающий промежуток в прямолинейной секции </a:t>
            </a:r>
            <a:r>
              <a:rPr lang="ru-RU" dirty="0" err="1" smtClean="0"/>
              <a:t>коллайдера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Высоковольтные баки для генерации электронных пучков в соседнем зале.</a:t>
            </a:r>
          </a:p>
          <a:p>
            <a:r>
              <a:rPr lang="ru-RU" dirty="0" smtClean="0"/>
              <a:t>Электронные пучки проходят сквозь стенку тоннеля и направляются в прямолинейных канал для охлаждения пучка ионов </a:t>
            </a:r>
            <a:r>
              <a:rPr lang="ru-RU" dirty="0" err="1" smtClean="0"/>
              <a:t>коллайдера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067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67" y="0"/>
            <a:ext cx="10181678" cy="68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7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31013" cy="5247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509" y="5541818"/>
            <a:ext cx="1127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3D </a:t>
            </a:r>
            <a:r>
              <a:rPr lang="ru-RU" sz="2400" b="1" dirty="0" smtClean="0"/>
              <a:t>модель транспортной системы электронных пучков.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2557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20" y="0"/>
            <a:ext cx="3006436" cy="53539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230" y="0"/>
            <a:ext cx="3006436" cy="53539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459" y="0"/>
            <a:ext cx="2964342" cy="52789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5745" y="5514109"/>
            <a:ext cx="2770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Катушки </a:t>
            </a:r>
            <a:r>
              <a:rPr lang="ru-RU" dirty="0" err="1" smtClean="0"/>
              <a:t>тороида</a:t>
            </a:r>
            <a:r>
              <a:rPr lang="ru-RU" dirty="0" smtClean="0"/>
              <a:t> сведения пучков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4230" y="5467942"/>
            <a:ext cx="3117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Прототип секции охлаждения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008459" y="5353927"/>
            <a:ext cx="3366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Днище бака с отверстиями для электронного пучка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152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24945" y="415636"/>
            <a:ext cx="471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Производство бака на заводе в Новосибирске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969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315" y="-32112"/>
            <a:ext cx="442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690766"/>
              </p:ext>
            </p:extLst>
          </p:nvPr>
        </p:nvGraphicFramePr>
        <p:xfrm>
          <a:off x="4590440" y="565135"/>
          <a:ext cx="3302577" cy="3385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r:id="rId4" imgW="4841367" imgH="5491734" progId="">
                  <p:embed/>
                </p:oleObj>
              </mc:Choice>
              <mc:Fallback>
                <p:oleObj r:id="rId4" imgW="4841367" imgH="549173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9833"/>
                      <a:stretch>
                        <a:fillRect/>
                      </a:stretch>
                    </p:blipFill>
                    <p:spPr bwMode="auto">
                      <a:xfrm>
                        <a:off x="4590440" y="565135"/>
                        <a:ext cx="3302577" cy="338548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60108" y="0"/>
            <a:ext cx="706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Высоковольтная колона на 2.5 МВ и электронная пушка с 4 секторным</a:t>
            </a:r>
          </a:p>
          <a:p>
            <a:r>
              <a:rPr lang="ru-RU" dirty="0" smtClean="0"/>
              <a:t> управлением профилем электронного пучка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140" y="551874"/>
            <a:ext cx="3222786" cy="3472609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440" y="4024482"/>
            <a:ext cx="7455889" cy="216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7567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987</Words>
  <Application>Microsoft Office PowerPoint</Application>
  <PresentationFormat>Широкоэкранный</PresentationFormat>
  <Paragraphs>127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Cambria Math</vt:lpstr>
      <vt:lpstr>Symbol</vt:lpstr>
      <vt:lpstr>Times               New Roman</vt:lpstr>
      <vt:lpstr>Times New Roman</vt:lpstr>
      <vt:lpstr>Тема Office</vt:lpstr>
      <vt:lpstr>Электронное охлаждение для повышения светимости NICA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BINP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охлаждение для повышения светимости NICA</dc:title>
  <dc:creator>BINP User</dc:creator>
  <cp:lastModifiedBy>BINP User</cp:lastModifiedBy>
  <cp:revision>43</cp:revision>
  <dcterms:created xsi:type="dcterms:W3CDTF">2018-05-15T03:42:54Z</dcterms:created>
  <dcterms:modified xsi:type="dcterms:W3CDTF">2018-05-19T11:28:24Z</dcterms:modified>
</cp:coreProperties>
</file>