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5">
  <p:sldMasterIdLst>
    <p:sldMasterId id="2147483648" r:id="rId1"/>
  </p:sldMasterIdLst>
  <p:notesMasterIdLst>
    <p:notesMasterId r:id="rId10"/>
  </p:notesMasterIdLst>
  <p:sldIdLst>
    <p:sldId id="256" r:id="rId2"/>
    <p:sldId id="276" r:id="rId3"/>
    <p:sldId id="277" r:id="rId4"/>
    <p:sldId id="278" r:id="rId5"/>
    <p:sldId id="279" r:id="rId6"/>
    <p:sldId id="281" r:id="rId7"/>
    <p:sldId id="282" r:id="rId8"/>
    <p:sldId id="283" r:id="rId9"/>
  </p:sldIdLst>
  <p:sldSz cx="9144000" cy="6858000" type="screen4x3"/>
  <p:notesSz cx="7772400" cy="10058400"/>
  <p:defaultTextStyle>
    <a:defPPr>
      <a:defRPr lang="en-GB"/>
    </a:defPPr>
    <a:lvl1pPr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457200" rtl="0" eaLnBrk="0" fontAlgn="base" hangingPunct="0">
      <a:lnSpc>
        <a:spcPct val="12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CC00"/>
    <a:srgbClr val="6600FF"/>
    <a:srgbClr val="90FEFE"/>
    <a:srgbClr val="009900"/>
    <a:srgbClr val="0000FF"/>
    <a:srgbClr val="CCFFCC"/>
    <a:srgbClr val="000099"/>
    <a:srgbClr val="F6A20A"/>
    <a:srgbClr val="DE92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92785" autoAdjust="0"/>
  </p:normalViewPr>
  <p:slideViewPr>
    <p:cSldViewPr>
      <p:cViewPr varScale="1">
        <p:scale>
          <a:sx n="63" d="100"/>
          <a:sy n="63" d="100"/>
        </p:scale>
        <p:origin x="1276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528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783388" cy="98567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 dirty="0"/>
          </a:p>
        </p:txBody>
      </p:sp>
      <p:sp>
        <p:nvSpPr>
          <p:cNvPr id="30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38188"/>
            <a:ext cx="4926013" cy="3694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77863" y="4681538"/>
            <a:ext cx="5424487" cy="4433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bg-BG" smtClean="0"/>
          </a:p>
        </p:txBody>
      </p:sp>
    </p:spTree>
    <p:extLst>
      <p:ext uri="{BB962C8B-B14F-4D97-AF65-F5344CB8AC3E}">
        <p14:creationId xmlns:p14="http://schemas.microsoft.com/office/powerpoint/2010/main" val="82430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901700" y="762000"/>
            <a:ext cx="4978400" cy="3733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bg-BG"/>
          </a:p>
        </p:txBody>
      </p:sp>
      <p:sp>
        <p:nvSpPr>
          <p:cNvPr id="839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23000"/>
              </a:lnSpc>
              <a:spcBef>
                <a:spcPts val="9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bg-BG" sz="2400"/>
              <a:t>Tittle page and out line</a:t>
            </a:r>
          </a:p>
        </p:txBody>
      </p:sp>
    </p:spTree>
    <p:extLst>
      <p:ext uri="{BB962C8B-B14F-4D97-AF65-F5344CB8AC3E}">
        <p14:creationId xmlns:p14="http://schemas.microsoft.com/office/powerpoint/2010/main" val="2177460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9991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135938" cy="1943096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1947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3483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778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98450"/>
            <a:ext cx="6411913" cy="550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9750" y="1268413"/>
            <a:ext cx="8135938" cy="4968875"/>
          </a:xfrm>
        </p:spPr>
        <p:txBody>
          <a:bodyPr/>
          <a:lstStyle/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6293475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295665"/>
            <a:ext cx="6411913" cy="556434"/>
          </a:xfrm>
          <a:prstGeom prst="rect">
            <a:avLst/>
          </a:prstGeom>
          <a:solidFill>
            <a:srgbClr val="FF9933">
              <a:alpha val="86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bg-BG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13593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bg-BG" dirty="0" smtClean="0"/>
              <a:t>Click to edit the outline text format</a:t>
            </a:r>
          </a:p>
          <a:p>
            <a:pPr lvl="1"/>
            <a:r>
              <a:rPr lang="en-GB" altLang="bg-BG" dirty="0" smtClean="0"/>
              <a:t>Second Outline Level</a:t>
            </a:r>
          </a:p>
          <a:p>
            <a:pPr lvl="2"/>
            <a:r>
              <a:rPr lang="en-GB" altLang="bg-BG" dirty="0" smtClean="0"/>
              <a:t>Third Outline Level</a:t>
            </a:r>
          </a:p>
          <a:p>
            <a:pPr lvl="3"/>
            <a:r>
              <a:rPr lang="en-GB" altLang="bg-BG" dirty="0" smtClean="0"/>
              <a:t>Fourth Outline Level</a:t>
            </a:r>
          </a:p>
          <a:p>
            <a:pPr lvl="4"/>
            <a:r>
              <a:rPr lang="en-GB" altLang="bg-BG" dirty="0" smtClean="0"/>
              <a:t>Fifth Outline Level</a:t>
            </a:r>
          </a:p>
          <a:p>
            <a:pPr lvl="4"/>
            <a:r>
              <a:rPr lang="en-GB" altLang="bg-BG" dirty="0" smtClean="0"/>
              <a:t>Sixth Outline Level</a:t>
            </a:r>
          </a:p>
          <a:p>
            <a:pPr lvl="4"/>
            <a:r>
              <a:rPr lang="en-GB" altLang="bg-BG" dirty="0" smtClean="0"/>
              <a:t>Seventh Outline Level</a:t>
            </a:r>
          </a:p>
          <a:p>
            <a:pPr lvl="4"/>
            <a:r>
              <a:rPr lang="en-GB" altLang="bg-BG" dirty="0" smtClean="0"/>
              <a:t>Eighth Outline Level</a:t>
            </a:r>
          </a:p>
          <a:p>
            <a:pPr lvl="4"/>
            <a:r>
              <a:rPr lang="en-GB" altLang="bg-BG" dirty="0" smtClean="0"/>
              <a:t>Ninth Outline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862584" y="6538554"/>
            <a:ext cx="208391" cy="265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/>
            <a:fld id="{F9538833-B3B2-4080-8E0B-591D3DF44420}" type="slidenum">
              <a:rPr lang="en-GB" altLang="bg-BG" sz="1400" u="none">
                <a:solidFill>
                  <a:schemeClr val="accent2"/>
                </a:solidFill>
              </a:rPr>
              <a:pPr algn="r"/>
              <a:t>‹#›</a:t>
            </a:fld>
            <a:endParaRPr lang="en-GB" altLang="bg-BG" sz="1400" u="none" dirty="0">
              <a:solidFill>
                <a:schemeClr val="accent2"/>
              </a:solidFill>
            </a:endParaRPr>
          </a:p>
        </p:txBody>
      </p:sp>
      <p:pic>
        <p:nvPicPr>
          <p:cNvPr id="7" name="Рисунок 4" descr="LHEP-emblema-trans.gif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38100" y="44624"/>
            <a:ext cx="1084263" cy="60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3"/>
          <p:cNvSpPr txBox="1">
            <a:spLocks noChangeArrowheads="1"/>
          </p:cNvSpPr>
          <p:nvPr userDrawn="1"/>
        </p:nvSpPr>
        <p:spPr bwMode="auto">
          <a:xfrm>
            <a:off x="105419" y="6691664"/>
            <a:ext cx="995465" cy="15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5pPr>
            <a:lvl6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6pPr>
            <a:lvl7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7pPr>
            <a:lvl8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8pPr>
            <a:lvl9pPr defTabSz="457200" eaLnBrk="0" fontAlgn="base" hangingPunct="0">
              <a:lnSpc>
                <a:spcPct val="12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8000"/>
              </a:lnSpc>
            </a:pPr>
            <a:r>
              <a:rPr lang="en-US" altLang="bg-BG" sz="1000" b="1" dirty="0" smtClean="0">
                <a:solidFill>
                  <a:schemeClr val="accent2"/>
                </a:solidFill>
                <a:latin typeface="Bitstream Vera Sans" pitchFamily="34" charset="0"/>
              </a:rPr>
              <a:t>Roumen Tsenov</a:t>
            </a:r>
            <a:endParaRPr lang="en-GB" altLang="bg-BG" sz="1000" b="1" dirty="0">
              <a:solidFill>
                <a:schemeClr val="accent2"/>
              </a:solidFill>
              <a:latin typeface="Bitstream Vera Sans" pitchFamily="34" charset="0"/>
            </a:endParaRPr>
          </a:p>
        </p:txBody>
      </p:sp>
      <p:sp>
        <p:nvSpPr>
          <p:cNvPr id="10" name="Text Box 15"/>
          <p:cNvSpPr txBox="1">
            <a:spLocks noChangeArrowheads="1"/>
          </p:cNvSpPr>
          <p:nvPr userDrawn="1"/>
        </p:nvSpPr>
        <p:spPr bwMode="auto">
          <a:xfrm>
            <a:off x="3203848" y="6583942"/>
            <a:ext cx="295232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tIns="0" rIns="1800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bg-BG" sz="1400" b="1" i="1" dirty="0" smtClean="0">
                <a:solidFill>
                  <a:schemeClr val="accent2"/>
                </a:solidFill>
              </a:rPr>
              <a:t>2</a:t>
            </a:r>
            <a:r>
              <a:rPr lang="en-US" altLang="bg-BG" sz="1400" b="1" i="1" baseline="30000" dirty="0" smtClean="0">
                <a:solidFill>
                  <a:schemeClr val="accent2"/>
                </a:solidFill>
              </a:rPr>
              <a:t>nd</a:t>
            </a:r>
            <a:r>
              <a:rPr lang="en-US" altLang="bg-BG" sz="1400" b="1" i="1" baseline="0" dirty="0" smtClean="0">
                <a:solidFill>
                  <a:schemeClr val="accent2"/>
                </a:solidFill>
              </a:rPr>
              <a:t> </a:t>
            </a:r>
            <a:r>
              <a:rPr lang="en-US" altLang="bg-BG" sz="1400" b="1" i="1" dirty="0" smtClean="0">
                <a:solidFill>
                  <a:schemeClr val="accent2"/>
                </a:solidFill>
              </a:rPr>
              <a:t> </a:t>
            </a:r>
            <a:r>
              <a:rPr lang="en-US" altLang="bg-BG" sz="1400" b="1" i="1" dirty="0" smtClean="0">
                <a:solidFill>
                  <a:schemeClr val="accent2"/>
                </a:solidFill>
              </a:rPr>
              <a:t>Meeting of the group</a:t>
            </a:r>
            <a:r>
              <a:rPr lang="ru-RU" altLang="bg-BG" sz="1400" b="1" i="1" baseline="0" dirty="0" smtClean="0">
                <a:solidFill>
                  <a:schemeClr val="accent2"/>
                </a:solidFill>
              </a:rPr>
              <a:t>, </a:t>
            </a:r>
            <a:r>
              <a:rPr lang="en-US" altLang="bg-BG" sz="1400" b="1" i="1" baseline="0" dirty="0" smtClean="0">
                <a:solidFill>
                  <a:schemeClr val="accent2"/>
                </a:solidFill>
              </a:rPr>
              <a:t>20.09</a:t>
            </a:r>
            <a:r>
              <a:rPr lang="ru-RU" altLang="bg-BG" sz="1400" b="1" i="1" baseline="0" dirty="0" smtClean="0">
                <a:solidFill>
                  <a:schemeClr val="accent2"/>
                </a:solidFill>
              </a:rPr>
              <a:t>.</a:t>
            </a:r>
            <a:r>
              <a:rPr lang="en-US" altLang="bg-BG" sz="1400" b="1" i="1" dirty="0" smtClean="0">
                <a:solidFill>
                  <a:schemeClr val="accent2"/>
                </a:solidFill>
              </a:rPr>
              <a:t>201</a:t>
            </a:r>
            <a:r>
              <a:rPr lang="ru-RU" altLang="bg-BG" sz="1400" b="1" i="1" dirty="0" smtClean="0">
                <a:solidFill>
                  <a:schemeClr val="accent2"/>
                </a:solidFill>
              </a:rPr>
              <a:t>8</a:t>
            </a:r>
            <a:endParaRPr lang="en-US" altLang="bg-BG" sz="1400" b="1" i="1" dirty="0">
              <a:solidFill>
                <a:schemeClr val="accent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Comic Sans MS" pitchFamily="66" charset="0"/>
        <a:defRPr sz="3200">
          <a:solidFill>
            <a:srgbClr val="6600CC"/>
          </a:solidFill>
          <a:latin typeface="+mj-lt"/>
          <a:ea typeface="+mj-ea"/>
          <a:cs typeface="+mj-cs"/>
        </a:defRPr>
      </a:lvl1pPr>
      <a:lvl2pPr marL="4318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2pPr>
      <a:lvl3pPr marL="647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3pPr>
      <a:lvl4pPr marL="8636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4pPr>
      <a:lvl5pPr marL="10795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5pPr>
      <a:lvl6pPr marL="15367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6pPr>
      <a:lvl7pPr marL="19939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7pPr>
      <a:lvl8pPr marL="24511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8pPr>
      <a:lvl9pPr marL="2908300" indent="-215900" algn="ctr" defTabSz="457200" rtl="0" eaLnBrk="0" fontAlgn="base" hangingPunct="0">
        <a:lnSpc>
          <a:spcPct val="11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3333CC"/>
          </a:solidFill>
          <a:latin typeface="Comic Sans MS" pitchFamily="66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57200" rtl="0" eaLnBrk="0" fontAlgn="base" hangingPunct="0">
        <a:lnSpc>
          <a:spcPct val="105000"/>
        </a:lnSpc>
        <a:spcBef>
          <a:spcPts val="800"/>
        </a:spcBef>
        <a:spcAft>
          <a:spcPct val="0"/>
        </a:spcAft>
        <a:buClr>
          <a:srgbClr val="3333CC"/>
        </a:buClr>
        <a:buSzPct val="100000"/>
        <a:buFont typeface="Wingdings" panose="05000000000000000000" pitchFamily="2" charset="2"/>
        <a:buChar char="§"/>
        <a:defRPr sz="2200">
          <a:solidFill>
            <a:srgbClr val="000000"/>
          </a:solidFill>
          <a:latin typeface="+mj-lt"/>
          <a:ea typeface="+mn-ea"/>
          <a:cs typeface="+mn-cs"/>
        </a:defRPr>
      </a:lvl1pPr>
      <a:lvl2pPr marL="741363" indent="-284163" algn="l" defTabSz="457200" rtl="0" eaLnBrk="0" fontAlgn="base" hangingPunct="0">
        <a:lnSpc>
          <a:spcPct val="105000"/>
        </a:lnSpc>
        <a:spcBef>
          <a:spcPts val="7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2pPr>
      <a:lvl3pPr marL="1143000" indent="-228600" algn="l" defTabSz="457200" rtl="0" eaLnBrk="0" fontAlgn="base" hangingPunct="0">
        <a:lnSpc>
          <a:spcPct val="105000"/>
        </a:lnSpc>
        <a:spcBef>
          <a:spcPts val="6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•"/>
        <a:defRPr sz="2000">
          <a:solidFill>
            <a:srgbClr val="000000"/>
          </a:solidFill>
          <a:latin typeface="+mj-lt"/>
        </a:defRPr>
      </a:lvl3pPr>
      <a:lvl4pPr marL="1600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–"/>
        <a:defRPr sz="2000">
          <a:solidFill>
            <a:srgbClr val="000000"/>
          </a:solidFill>
          <a:latin typeface="+mj-lt"/>
        </a:defRPr>
      </a:lvl4pPr>
      <a:lvl5pPr marL="20574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j-lt"/>
        </a:defRPr>
      </a:lvl5pPr>
      <a:lvl6pPr marL="25146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eaLnBrk="0" fontAlgn="base" hangingPunct="0">
        <a:lnSpc>
          <a:spcPct val="105000"/>
        </a:lnSpc>
        <a:spcBef>
          <a:spcPts val="500"/>
        </a:spcBef>
        <a:spcAft>
          <a:spcPct val="0"/>
        </a:spcAft>
        <a:buClr>
          <a:srgbClr val="3333CC"/>
        </a:buClr>
        <a:buSzPct val="100000"/>
        <a:buFont typeface="Helvetica" pitchFamily="34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jinr.ru/conferenceDisplay.py?confId=49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836712"/>
            <a:ext cx="6373558" cy="1167885"/>
          </a:xfrm>
          <a:solidFill>
            <a:srgbClr val="FFC000"/>
          </a:solidFill>
          <a:ln/>
          <a:extLst/>
        </p:spPr>
        <p:txBody>
          <a:bodyPr lIns="90000" tIns="46800" rIns="90000" bIns="46800"/>
          <a:lstStyle/>
          <a:p>
            <a:r>
              <a:rPr lang="en-US" b="1" dirty="0"/>
              <a:t>Relativistic Heavy Ion Physics and Spin Physics</a:t>
            </a:r>
            <a:endParaRPr lang="ru-RU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331640" y="2348880"/>
            <a:ext cx="6373558" cy="1724319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100000"/>
              <a:buFont typeface="Comic Sans MS" pitchFamily="66" charset="0"/>
              <a:defRPr sz="3200">
                <a:solidFill>
                  <a:srgbClr val="6600CC"/>
                </a:solidFill>
                <a:latin typeface="+mj-lt"/>
                <a:ea typeface="+mj-ea"/>
                <a:cs typeface="+mj-cs"/>
              </a:defRPr>
            </a:lvl1pPr>
            <a:lvl2pPr marL="4318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2pPr>
            <a:lvl3pPr marL="6477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3pPr>
            <a:lvl4pPr marL="8636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4pPr>
            <a:lvl5pPr marL="10795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5pPr>
            <a:lvl6pPr marL="15367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6pPr>
            <a:lvl7pPr marL="19939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7pPr>
            <a:lvl8pPr marL="24511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8pPr>
            <a:lvl9pPr marL="2908300" indent="-215900" algn="ctr" defTabSz="457200" rtl="0" eaLnBrk="0" fontAlgn="base" hangingPunct="0">
              <a:lnSpc>
                <a:spcPct val="11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defRPr sz="3200">
                <a:solidFill>
                  <a:srgbClr val="3333CC"/>
                </a:solidFill>
                <a:latin typeface="Comic Sans MS" pitchFamily="66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r>
              <a:rPr lang="en-US" i="1" dirty="0"/>
              <a:t>Sub-group of the JINR Strategy Long Range Plan International Working Group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979712" y="4509120"/>
            <a:ext cx="4572000" cy="424732"/>
          </a:xfrm>
          <a:prstGeom prst="rect">
            <a:avLst/>
          </a:prstGeom>
          <a:solidFill>
            <a:srgbClr val="FFC000"/>
          </a:solidFill>
        </p:spPr>
        <p:txBody>
          <a:bodyPr>
            <a:spAutoFit/>
          </a:bodyPr>
          <a:lstStyle/>
          <a:p>
            <a:pPr marL="228600" algn="ctr">
              <a:lnSpc>
                <a:spcPct val="90000"/>
              </a:lnSpc>
              <a:spcAft>
                <a:spcPts val="800"/>
              </a:spcAft>
            </a:pPr>
            <a:r>
              <a:rPr lang="en-US" b="1" i="1" dirty="0" smtClean="0">
                <a:solidFill>
                  <a:srgbClr val="333333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Mandate and tasks</a:t>
            </a:r>
            <a:endParaRPr lang="en-US" sz="18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7584" y="619073"/>
            <a:ext cx="6681777" cy="74881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Strategic Long-Range Plan for JINR</a:t>
            </a:r>
            <a:endParaRPr lang="de-DE" dirty="0">
              <a:solidFill>
                <a:srgbClr val="7030A0"/>
              </a:solidFill>
            </a:endParaRPr>
          </a:p>
        </p:txBody>
      </p:sp>
      <p:pic>
        <p:nvPicPr>
          <p:cNvPr id="4" name="Изображение 1" descr="JINR_flagi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968" y="0"/>
            <a:ext cx="2193032" cy="631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319921" y="5586975"/>
            <a:ext cx="8355172" cy="100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defTabSz="685800"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First meeting	 of the IWG:	23.02.2018,</a:t>
            </a:r>
          </a:p>
          <a:p>
            <a:pPr lvl="0" defTabSz="685800">
              <a:defRPr/>
            </a:pPr>
            <a:r>
              <a:rPr lang="en-US" sz="2000" kern="0" dirty="0">
                <a:solidFill>
                  <a:prstClr val="black"/>
                </a:solidFill>
                <a:hlinkClick r:id="rId3"/>
              </a:rPr>
              <a:t>https://</a:t>
            </a:r>
            <a:r>
              <a:rPr lang="en-US" sz="2000" kern="0" dirty="0" smtClean="0">
                <a:solidFill>
                  <a:prstClr val="black"/>
                </a:solidFill>
                <a:hlinkClick r:id="rId3"/>
              </a:rPr>
              <a:t>indico.jinr.ru/conferenceDisplay.py?confId=490</a:t>
            </a:r>
            <a:r>
              <a:rPr lang="en-US" sz="2000" kern="0" dirty="0" smtClean="0">
                <a:solidFill>
                  <a:prstClr val="black"/>
                </a:solidFill>
              </a:rPr>
              <a:t> (</a:t>
            </a:r>
            <a:r>
              <a:rPr lang="en-US" sz="2000" kern="0" dirty="0" err="1" smtClean="0">
                <a:solidFill>
                  <a:prstClr val="black"/>
                </a:solidFill>
              </a:rPr>
              <a:t>passwd</a:t>
            </a:r>
            <a:r>
              <a:rPr lang="en-US" sz="2000" kern="0" dirty="0" smtClean="0">
                <a:solidFill>
                  <a:prstClr val="black"/>
                </a:solidFill>
              </a:rPr>
              <a:t>: </a:t>
            </a:r>
            <a:r>
              <a:rPr lang="en-US" sz="2000" dirty="0" smtClean="0"/>
              <a:t>jinr20180223)</a:t>
            </a:r>
            <a:endParaRPr kumimoji="0" lang="en-US" sz="200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8" name="Inhaltsplatzhalter 2"/>
          <p:cNvSpPr txBox="1">
            <a:spLocks/>
          </p:cNvSpPr>
          <p:nvPr/>
        </p:nvSpPr>
        <p:spPr>
          <a:xfrm>
            <a:off x="319923" y="1663369"/>
            <a:ext cx="792088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An international working </a:t>
            </a:r>
            <a:r>
              <a:rPr lang="en-US" sz="2400" dirty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g</a:t>
            </a:r>
            <a:r>
              <a:rPr lang="en-US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roup (IWG) for the JINR Strategic Long-Range Planning has been established in 2016 under the chairmanship of the JINR Director in order to organize the elaboration of a Strategic Long Range Plan (SLRP) of the JINR. </a:t>
            </a:r>
          </a:p>
        </p:txBody>
      </p:sp>
      <p:sp>
        <p:nvSpPr>
          <p:cNvPr id="39" name="Inhaltsplatzhalter 2"/>
          <p:cNvSpPr txBox="1">
            <a:spLocks/>
          </p:cNvSpPr>
          <p:nvPr/>
        </p:nvSpPr>
        <p:spPr>
          <a:xfrm>
            <a:off x="319922" y="3573016"/>
            <a:ext cx="8204565" cy="2016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lnSpc>
                <a:spcPct val="100000"/>
              </a:lnSpc>
              <a:spcAft>
                <a:spcPts val="600"/>
              </a:spcAft>
              <a:buClrTx/>
              <a:buSzTx/>
            </a:pPr>
            <a:r>
              <a:rPr lang="en-US" sz="2400" dirty="0" smtClean="0">
                <a:solidFill>
                  <a:schemeClr val="tx1"/>
                </a:solidFill>
                <a:latin typeface="Arial"/>
                <a:ea typeface="Times New Roman"/>
                <a:cs typeface="Times New Roman"/>
              </a:rPr>
              <a:t> …The SLRP is a forward look enabling the JINR scientific community, in interaction with policy makers of the JINR member States, to develop long-term views and analyses of future research developments with the aim of defining research agendas of the JINR laboratories …</a:t>
            </a:r>
            <a:endParaRPr lang="de-DE" sz="2400" dirty="0" smtClean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570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406752" cy="88235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en-US" sz="3600" dirty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Mandate of the </a:t>
            </a:r>
            <a:r>
              <a:rPr lang="en-US" sz="3600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WG</a:t>
            </a:r>
            <a:r>
              <a:rPr lang="en-US" sz="2700" dirty="0" smtClean="0">
                <a:solidFill>
                  <a:srgbClr val="7030A0"/>
                </a:solidFill>
                <a:latin typeface="Arial"/>
                <a:ea typeface="Times New Roman"/>
                <a:cs typeface="Times New Roman"/>
              </a:rPr>
              <a:t>:</a:t>
            </a:r>
            <a:endParaRPr lang="de-DE" sz="2400" dirty="0">
              <a:solidFill>
                <a:srgbClr val="7030A0"/>
              </a:solidFill>
              <a:latin typeface="Times New Roman"/>
              <a:ea typeface="Times New Roman"/>
              <a:cs typeface="Times New Roman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marL="114300" indent="0" algn="just">
              <a:spcAft>
                <a:spcPts val="600"/>
              </a:spcAft>
              <a:buNone/>
            </a:pPr>
            <a:r>
              <a:rPr lang="en-CA" sz="2600" i="1" dirty="0" smtClean="0">
                <a:latin typeface="Arial"/>
                <a:ea typeface="Times New Roman"/>
                <a:cs typeface="Times New Roman"/>
              </a:rPr>
              <a:t>Based </a:t>
            </a:r>
            <a:r>
              <a:rPr lang="en-CA" sz="2600" i="1" dirty="0">
                <a:latin typeface="Arial"/>
                <a:ea typeface="Times New Roman"/>
                <a:cs typeface="Times New Roman"/>
              </a:rPr>
              <a:t>on a broad consultation with the JINR member states and </a:t>
            </a:r>
            <a:r>
              <a:rPr lang="en-CA" sz="2600" i="1" dirty="0" smtClean="0">
                <a:latin typeface="Arial"/>
                <a:ea typeface="Times New Roman"/>
                <a:cs typeface="Times New Roman"/>
              </a:rPr>
              <a:t>with wide </a:t>
            </a:r>
            <a:r>
              <a:rPr lang="en-CA" sz="2600" i="1" dirty="0">
                <a:latin typeface="Arial"/>
                <a:ea typeface="Times New Roman"/>
                <a:cs typeface="Times New Roman"/>
              </a:rPr>
              <a:t>international physics community, the SLRP WG is asked to:</a:t>
            </a:r>
            <a:endParaRPr lang="de-DE" sz="2600" i="1" dirty="0">
              <a:latin typeface="Times New Roman"/>
              <a:ea typeface="Times New Roman"/>
              <a:cs typeface="Times New Roman"/>
            </a:endParaRPr>
          </a:p>
          <a:p>
            <a:pPr lvl="2" algn="just">
              <a:spcAft>
                <a:spcPts val="600"/>
              </a:spcAft>
              <a:buFont typeface="Arial"/>
              <a:buChar char="•"/>
              <a:tabLst>
                <a:tab pos="1371600" algn="l"/>
              </a:tabLst>
            </a:pPr>
            <a:r>
              <a:rPr lang="en-CA" sz="2800" dirty="0">
                <a:latin typeface="Arial"/>
                <a:ea typeface="Times New Roman"/>
                <a:cs typeface="Times New Roman"/>
              </a:rPr>
              <a:t>Identify physics scientific venture, priorities and research infrastructure that should be pursued by JINR and that would ensure continuous JINR global scientific leadership. </a:t>
            </a:r>
            <a:endParaRPr lang="de-DE" sz="2100" dirty="0">
              <a:latin typeface="Times New Roman"/>
              <a:ea typeface="Times New Roman"/>
              <a:cs typeface="Times New Roman"/>
            </a:endParaRPr>
          </a:p>
          <a:p>
            <a:pPr lvl="2" algn="just">
              <a:spcAft>
                <a:spcPts val="600"/>
              </a:spcAft>
              <a:buFont typeface="Arial"/>
              <a:buChar char="•"/>
              <a:tabLst>
                <a:tab pos="1371600" algn="l"/>
              </a:tabLst>
            </a:pPr>
            <a:r>
              <a:rPr lang="en-US" sz="2800" dirty="0">
                <a:latin typeface="Arial"/>
                <a:ea typeface="Times New Roman"/>
                <a:cs typeface="Times New Roman"/>
              </a:rPr>
              <a:t>Formulate a coherent plan of the best way to develop the institute in </a:t>
            </a:r>
            <a:r>
              <a:rPr lang="en-CA" sz="2800" dirty="0">
                <a:latin typeface="Arial"/>
                <a:ea typeface="Times New Roman"/>
                <a:cs typeface="Times New Roman"/>
              </a:rPr>
              <a:t>period beyond the running JINR 7-years Plan and include a look ahead to 2030.</a:t>
            </a:r>
            <a:endParaRPr lang="de-DE" sz="2100" dirty="0">
              <a:latin typeface="Times New Roman"/>
              <a:ea typeface="Times New Roman"/>
              <a:cs typeface="Times New Roman"/>
            </a:endParaRPr>
          </a:p>
          <a:p>
            <a:pPr lvl="2" algn="just">
              <a:spcAft>
                <a:spcPts val="600"/>
              </a:spcAft>
              <a:buFont typeface="Arial"/>
              <a:buChar char="•"/>
              <a:tabLst>
                <a:tab pos="1371600" algn="l"/>
              </a:tabLst>
            </a:pPr>
            <a:r>
              <a:rPr lang="en-CA" sz="2800" dirty="0">
                <a:latin typeface="Arial"/>
                <a:ea typeface="Times New Roman"/>
                <a:cs typeface="Times New Roman"/>
              </a:rPr>
              <a:t>Prepare</a:t>
            </a:r>
            <a:r>
              <a:rPr lang="en-US" sz="2800" dirty="0">
                <a:latin typeface="Arial"/>
                <a:ea typeface="Times New Roman"/>
                <a:cs typeface="Times New Roman"/>
              </a:rPr>
              <a:t> a</a:t>
            </a:r>
            <a:r>
              <a:rPr lang="en-CA" sz="2800" dirty="0">
                <a:latin typeface="Arial"/>
                <a:ea typeface="Times New Roman"/>
                <a:cs typeface="Times New Roman"/>
              </a:rPr>
              <a:t> set of recommendations directed to JINR scientists and to JINR governing bodies of member States.</a:t>
            </a:r>
            <a:endParaRPr lang="de-DE" sz="2100" dirty="0">
              <a:latin typeface="Times New Roman"/>
              <a:ea typeface="Times New Roman"/>
              <a:cs typeface="Times New Roman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11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050" y="375657"/>
            <a:ext cx="7102080" cy="147640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Core </a:t>
            </a:r>
            <a:r>
              <a:rPr lang="en-US" dirty="0"/>
              <a:t>research areas of the JINR scientific </a:t>
            </a:r>
            <a:r>
              <a:rPr lang="en-US" dirty="0" err="1" smtClean="0"/>
              <a:t>programme</a:t>
            </a:r>
            <a:r>
              <a:rPr lang="en-US" dirty="0" smtClean="0"/>
              <a:t> and SLRP sub-groups</a:t>
            </a:r>
            <a:r>
              <a:rPr lang="de-DE" dirty="0"/>
              <a:t/>
            </a:r>
            <a:br>
              <a:rPr lang="de-DE" dirty="0"/>
            </a:b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4928" y="1124748"/>
            <a:ext cx="8229600" cy="218883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en-US" dirty="0" smtClean="0"/>
              <a:t> 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84140" y="2245898"/>
            <a:ext cx="84199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Particle Physics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dirty="0" smtClean="0">
                <a:solidFill>
                  <a:srgbClr val="1F497D"/>
                </a:solidFill>
                <a:latin typeface="Arial"/>
                <a:ea typeface="MS Mincho"/>
              </a:rPr>
              <a:t>Relativistic</a:t>
            </a: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 Heavy-Ion and Spin Physics</a:t>
            </a:r>
            <a:endParaRPr lang="de-DE" sz="2400" dirty="0" smtClean="0">
              <a:solidFill>
                <a:srgbClr val="1F497D"/>
              </a:solidFill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Nuclear Physics</a:t>
            </a:r>
            <a:endParaRPr lang="de-DE" sz="2400" dirty="0" smtClean="0">
              <a:solidFill>
                <a:srgbClr val="1F497D"/>
              </a:solidFill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Condensed Matter Physics</a:t>
            </a:r>
            <a:endParaRPr lang="de-DE" sz="2400" dirty="0" smtClean="0">
              <a:solidFill>
                <a:srgbClr val="1F497D"/>
              </a:solidFill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Theoretical Physics</a:t>
            </a:r>
            <a:endParaRPr lang="de-DE" sz="2400" dirty="0" smtClean="0">
              <a:solidFill>
                <a:srgbClr val="1F497D"/>
              </a:solidFill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Nuclear Biophysics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Information Technologies &amp; High Performance Computing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</a:rPr>
              <a:t>Education</a:t>
            </a:r>
            <a:endParaRPr lang="en-US" dirty="0">
              <a:solidFill>
                <a:srgbClr val="1F497D"/>
              </a:solidFill>
              <a:latin typeface="Arial"/>
              <a:ea typeface="MS Mincho"/>
            </a:endParaRP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 smtClean="0">
                <a:solidFill>
                  <a:srgbClr val="1F497D"/>
                </a:solidFill>
                <a:latin typeface="Arial"/>
                <a:ea typeface="MS Mincho"/>
                <a:cs typeface="Times New Roman"/>
              </a:rPr>
              <a:t>Nuclear Physics </a:t>
            </a:r>
            <a:r>
              <a:rPr lang="en-GB" sz="2400" dirty="0" smtClean="0">
                <a:solidFill>
                  <a:srgbClr val="1F497D"/>
                </a:solidFill>
                <a:latin typeface="Arial"/>
                <a:ea typeface="MS Mincho"/>
                <a:cs typeface="Times New Roman"/>
              </a:rPr>
              <a:t>Applications and Societal Benefits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52402" y="-322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4114801" y="617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869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336703" cy="1296143"/>
          </a:xfrm>
          <a:solidFill>
            <a:srgbClr val="FFC000">
              <a:alpha val="86000"/>
            </a:srgbClr>
          </a:solidFill>
        </p:spPr>
        <p:txBody>
          <a:bodyPr>
            <a:noAutofit/>
          </a:bodyPr>
          <a:lstStyle/>
          <a:p>
            <a:r>
              <a:rPr lang="en-GB" dirty="0">
                <a:solidFill>
                  <a:srgbClr val="7030A0"/>
                </a:solidFill>
                <a:latin typeface="Arial"/>
                <a:ea typeface="MS Mincho"/>
              </a:rPr>
              <a:t>Relativistic Heavy-Ion and Spin </a:t>
            </a:r>
            <a:r>
              <a:rPr lang="en-GB" dirty="0" smtClean="0">
                <a:solidFill>
                  <a:srgbClr val="7030A0"/>
                </a:solidFill>
                <a:latin typeface="Arial"/>
                <a:ea typeface="MS Mincho"/>
              </a:rPr>
              <a:t>Physics sub-group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135938" cy="5432256"/>
          </a:xfrm>
        </p:spPr>
        <p:txBody>
          <a:bodyPr/>
          <a:lstStyle/>
          <a:p>
            <a:r>
              <a:rPr lang="en-US" sz="2000" dirty="0" smtClean="0"/>
              <a:t>Alessandro </a:t>
            </a:r>
            <a:r>
              <a:rPr lang="en-US" sz="2000" dirty="0" err="1" smtClean="0"/>
              <a:t>Bacchetta</a:t>
            </a:r>
            <a:r>
              <a:rPr lang="en-US" sz="2000" dirty="0" smtClean="0"/>
              <a:t> (University of Pavia and INFN)</a:t>
            </a:r>
          </a:p>
          <a:p>
            <a:r>
              <a:rPr lang="en-US" sz="2000" dirty="0" smtClean="0"/>
              <a:t>Alexander </a:t>
            </a:r>
            <a:r>
              <a:rPr lang="en-US" sz="2000" dirty="0" err="1"/>
              <a:t>Kovalenko</a:t>
            </a:r>
            <a:r>
              <a:rPr lang="en-US" sz="2000" dirty="0"/>
              <a:t> (LHEP JINR) </a:t>
            </a:r>
            <a:endParaRPr lang="en-US" sz="2000" dirty="0" smtClean="0"/>
          </a:p>
          <a:p>
            <a:r>
              <a:rPr lang="en-US" sz="2000" dirty="0" smtClean="0"/>
              <a:t>Alexander </a:t>
            </a:r>
            <a:r>
              <a:rPr lang="en-US" sz="2000" dirty="0" err="1"/>
              <a:t>Sorin</a:t>
            </a:r>
            <a:r>
              <a:rPr lang="en-US" sz="2000" dirty="0"/>
              <a:t> (JINR)</a:t>
            </a:r>
          </a:p>
          <a:p>
            <a:r>
              <a:rPr lang="en-US" sz="2000" dirty="0" smtClean="0"/>
              <a:t>Gennady </a:t>
            </a:r>
            <a:r>
              <a:rPr lang="en-US" sz="2000" dirty="0" err="1"/>
              <a:t>Zinovjev</a:t>
            </a:r>
            <a:r>
              <a:rPr lang="en-US" sz="2000" dirty="0"/>
              <a:t> (LTP </a:t>
            </a:r>
            <a:r>
              <a:rPr lang="en-US" sz="2000" dirty="0" smtClean="0"/>
              <a:t>JINR)</a:t>
            </a:r>
          </a:p>
          <a:p>
            <a:r>
              <a:rPr lang="en-US" sz="2000" dirty="0"/>
              <a:t>Horst </a:t>
            </a:r>
            <a:r>
              <a:rPr lang="en-US" sz="2000" dirty="0" err="1"/>
              <a:t>Stoecker</a:t>
            </a:r>
            <a:r>
              <a:rPr lang="en-US" sz="2000" dirty="0"/>
              <a:t> (GSI</a:t>
            </a:r>
            <a:r>
              <a:rPr lang="en-US" sz="2000" dirty="0" smtClean="0"/>
              <a:t>)</a:t>
            </a:r>
          </a:p>
          <a:p>
            <a:r>
              <a:rPr lang="en-US" sz="2000" dirty="0" err="1" smtClean="0"/>
              <a:t>Itzhak</a:t>
            </a:r>
            <a:r>
              <a:rPr lang="en-US" sz="2000" dirty="0" smtClean="0"/>
              <a:t> </a:t>
            </a:r>
            <a:r>
              <a:rPr lang="en-US" sz="2000" dirty="0" err="1" smtClean="0"/>
              <a:t>Tserruya</a:t>
            </a:r>
            <a:r>
              <a:rPr lang="en-US" sz="2000" dirty="0" smtClean="0"/>
              <a:t> (Weizmann Inst.) </a:t>
            </a:r>
          </a:p>
          <a:p>
            <a:r>
              <a:rPr lang="en-US" sz="2000" dirty="0"/>
              <a:t>Luisa </a:t>
            </a:r>
            <a:r>
              <a:rPr lang="en-US" sz="2000" dirty="0" err="1"/>
              <a:t>Cifarelli</a:t>
            </a:r>
            <a:r>
              <a:rPr lang="en-US" sz="2000" dirty="0"/>
              <a:t> (INFN Bologna)</a:t>
            </a:r>
          </a:p>
          <a:p>
            <a:r>
              <a:rPr lang="en-US" sz="2000" dirty="0"/>
              <a:t>Oleg </a:t>
            </a:r>
            <a:r>
              <a:rPr lang="en-US" sz="2000" dirty="0" err="1"/>
              <a:t>Teryaev</a:t>
            </a:r>
            <a:r>
              <a:rPr lang="en-US" sz="2000" dirty="0"/>
              <a:t> (LHEP JINR) </a:t>
            </a:r>
          </a:p>
          <a:p>
            <a:r>
              <a:rPr lang="en-US" sz="2000" dirty="0" smtClean="0"/>
              <a:t>Richard </a:t>
            </a:r>
            <a:r>
              <a:rPr lang="en-US" sz="2000" dirty="0" err="1" smtClean="0"/>
              <a:t>Lednicky</a:t>
            </a:r>
            <a:r>
              <a:rPr lang="en-US" sz="2000" dirty="0" smtClean="0"/>
              <a:t> (JINR)</a:t>
            </a:r>
            <a:endParaRPr lang="en-US" sz="2000" dirty="0"/>
          </a:p>
          <a:p>
            <a:r>
              <a:rPr lang="en-US" sz="2000" dirty="0" smtClean="0"/>
              <a:t>Roumen Tsenov (LHEP JINR) </a:t>
            </a:r>
            <a:endParaRPr lang="en-US" sz="2000" dirty="0"/>
          </a:p>
          <a:p>
            <a:r>
              <a:rPr lang="en-US" sz="2000" dirty="0" smtClean="0"/>
              <a:t>Sergey </a:t>
            </a:r>
            <a:r>
              <a:rPr lang="en-US" sz="2000" dirty="0" err="1" smtClean="0"/>
              <a:t>Shmatov</a:t>
            </a:r>
            <a:r>
              <a:rPr lang="en-US" sz="2000" dirty="0" smtClean="0"/>
              <a:t> (LHEP JINR)</a:t>
            </a:r>
          </a:p>
          <a:p>
            <a:r>
              <a:rPr lang="en-US" sz="2000" dirty="0" smtClean="0"/>
              <a:t>Vladimir </a:t>
            </a:r>
            <a:r>
              <a:rPr lang="en-US" sz="2000" dirty="0" err="1"/>
              <a:t>Kekelidze</a:t>
            </a:r>
            <a:r>
              <a:rPr lang="en-US" sz="2000" dirty="0"/>
              <a:t> (LHEP JINR)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135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315414"/>
            <a:ext cx="6411913" cy="516936"/>
          </a:xfrm>
          <a:solidFill>
            <a:srgbClr val="FFCC00">
              <a:alpha val="86000"/>
            </a:srgbClr>
          </a:solidFill>
        </p:spPr>
        <p:txBody>
          <a:bodyPr/>
          <a:lstStyle/>
          <a:p>
            <a:r>
              <a:rPr lang="en-US" dirty="0"/>
              <a:t>Tasks for our sub-group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031" y="2492896"/>
            <a:ext cx="8135938" cy="3814890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Symmetric and asymmetric heavy ion collisions at center-of-mass energy of 4 – 11  </a:t>
            </a:r>
            <a:r>
              <a:rPr lang="en-US" dirty="0" err="1" smtClean="0"/>
              <a:t>AGeV</a:t>
            </a:r>
            <a:r>
              <a:rPr lang="en-US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Electron-ion collisions at a similar center-of-mass energy;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Photon-ion collisions in GeV energy range;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Nucleon spin structure measurements;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Twisted states and states with large angular momentum;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Search for proton and deuteron EDM with the NICA storage rings;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What else?...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099141"/>
            <a:ext cx="8640960" cy="1000915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We should produce a concise document containing physics potential </a:t>
            </a:r>
            <a:r>
              <a:rPr lang="en-US" dirty="0"/>
              <a:t>and </a:t>
            </a:r>
            <a:r>
              <a:rPr lang="en-US" dirty="0" smtClean="0"/>
              <a:t>feasibility of the research directions below: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0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315414"/>
            <a:ext cx="7199313" cy="516936"/>
          </a:xfrm>
          <a:solidFill>
            <a:srgbClr val="FFCC00">
              <a:alpha val="86000"/>
            </a:srgbClr>
          </a:solidFill>
        </p:spPr>
        <p:txBody>
          <a:bodyPr/>
          <a:lstStyle/>
          <a:p>
            <a:r>
              <a:rPr lang="en-US" dirty="0" smtClean="0"/>
              <a:t>A suggestion who works on which item: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4030" y="1052736"/>
            <a:ext cx="8316441" cy="5664308"/>
          </a:xfrm>
        </p:spPr>
        <p:txBody>
          <a:bodyPr/>
          <a:lstStyle/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CC3300"/>
                </a:solidFill>
              </a:rPr>
              <a:t>Symmetric and asymmetric heavy ion collisions at center-of-mass energy of 4 – 11  </a:t>
            </a:r>
            <a:r>
              <a:rPr lang="en-US" sz="1800" dirty="0" err="1" smtClean="0">
                <a:solidFill>
                  <a:srgbClr val="CC3300"/>
                </a:solidFill>
              </a:rPr>
              <a:t>AGeV</a:t>
            </a:r>
            <a:r>
              <a:rPr lang="en-US" sz="1800" dirty="0">
                <a:solidFill>
                  <a:srgbClr val="CC3300"/>
                </a:solidFill>
              </a:rPr>
              <a:t>:</a:t>
            </a:r>
            <a:r>
              <a:rPr lang="en-US" sz="1800" dirty="0" smtClean="0">
                <a:solidFill>
                  <a:srgbClr val="CC3300"/>
                </a:solidFill>
              </a:rPr>
              <a:t> </a:t>
            </a:r>
            <a:r>
              <a:rPr lang="en-US" dirty="0" smtClean="0"/>
              <a:t>A. </a:t>
            </a:r>
            <a:r>
              <a:rPr lang="en-US" dirty="0" err="1" smtClean="0"/>
              <a:t>Sorin</a:t>
            </a:r>
            <a:r>
              <a:rPr lang="en-US" dirty="0" smtClean="0"/>
              <a:t>, G. Zinoviev, H. </a:t>
            </a:r>
            <a:r>
              <a:rPr lang="en-US" dirty="0" err="1" smtClean="0"/>
              <a:t>Stoecker</a:t>
            </a:r>
            <a:r>
              <a:rPr lang="en-US" dirty="0" smtClean="0"/>
              <a:t>, I. </a:t>
            </a:r>
            <a:r>
              <a:rPr lang="en-US" dirty="0" err="1" smtClean="0"/>
              <a:t>Tserruya</a:t>
            </a:r>
            <a:r>
              <a:rPr lang="en-US" dirty="0" smtClean="0"/>
              <a:t>, S. </a:t>
            </a:r>
            <a:r>
              <a:rPr lang="en-US" dirty="0" err="1" smtClean="0"/>
              <a:t>Shmatov</a:t>
            </a:r>
            <a:r>
              <a:rPr lang="en-US" dirty="0" smtClean="0"/>
              <a:t>, V. </a:t>
            </a:r>
            <a:r>
              <a:rPr lang="en-US" dirty="0" err="1"/>
              <a:t>K</a:t>
            </a:r>
            <a:r>
              <a:rPr lang="en-US" dirty="0" err="1" smtClean="0"/>
              <a:t>ekelidze</a:t>
            </a:r>
            <a:r>
              <a:rPr lang="en-US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Electron-proton and electron-ion collisions at a similar center-of-mass energy</a:t>
            </a:r>
            <a:r>
              <a:rPr lang="en-US" sz="1800" dirty="0" smtClean="0"/>
              <a:t>:</a:t>
            </a:r>
            <a:r>
              <a:rPr lang="en-US" dirty="0" smtClean="0"/>
              <a:t> A. </a:t>
            </a:r>
            <a:r>
              <a:rPr lang="en-US" dirty="0" err="1" smtClean="0"/>
              <a:t>Bacchetta</a:t>
            </a:r>
            <a:r>
              <a:rPr lang="en-US" dirty="0" smtClean="0"/>
              <a:t>, A. </a:t>
            </a:r>
            <a:r>
              <a:rPr lang="en-US" dirty="0" err="1" smtClean="0"/>
              <a:t>Kovalenko</a:t>
            </a:r>
            <a:r>
              <a:rPr lang="en-US" dirty="0" smtClean="0"/>
              <a:t>, L. </a:t>
            </a:r>
            <a:r>
              <a:rPr lang="en-US" dirty="0" err="1" smtClean="0"/>
              <a:t>Cifarelli</a:t>
            </a:r>
            <a:r>
              <a:rPr lang="en-US" dirty="0" smtClean="0"/>
              <a:t>, R. </a:t>
            </a:r>
            <a:r>
              <a:rPr lang="en-US" dirty="0" err="1" smtClean="0"/>
              <a:t>Lednicky</a:t>
            </a:r>
            <a:r>
              <a:rPr lang="en-US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Photon-proton and photon-ion collisions </a:t>
            </a:r>
            <a:r>
              <a:rPr lang="en-US" sz="1800" dirty="0">
                <a:solidFill>
                  <a:srgbClr val="FF0000"/>
                </a:solidFill>
              </a:rPr>
              <a:t>in GeV energy </a:t>
            </a:r>
            <a:r>
              <a:rPr lang="en-US" sz="1800" dirty="0" smtClean="0">
                <a:solidFill>
                  <a:srgbClr val="FF0000"/>
                </a:solidFill>
              </a:rPr>
              <a:t>range: </a:t>
            </a:r>
            <a:r>
              <a:rPr lang="en-US" dirty="0" smtClean="0">
                <a:solidFill>
                  <a:schemeClr val="tx1"/>
                </a:solidFill>
              </a:rPr>
              <a:t>A. </a:t>
            </a:r>
            <a:r>
              <a:rPr lang="en-US" dirty="0" err="1" smtClean="0">
                <a:solidFill>
                  <a:schemeClr val="tx1"/>
                </a:solidFill>
              </a:rPr>
              <a:t>Bacchetta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smtClean="0"/>
              <a:t>L. </a:t>
            </a:r>
            <a:r>
              <a:rPr lang="en-US" dirty="0" err="1" smtClean="0"/>
              <a:t>Cifarelli</a:t>
            </a:r>
            <a:r>
              <a:rPr lang="en-US" dirty="0" smtClean="0"/>
              <a:t>, O. </a:t>
            </a:r>
            <a:r>
              <a:rPr lang="en-US" dirty="0" err="1" smtClean="0"/>
              <a:t>Teryaev</a:t>
            </a:r>
            <a:r>
              <a:rPr lang="en-US" dirty="0" smtClean="0"/>
              <a:t>, R. Tsenov, S. </a:t>
            </a:r>
            <a:r>
              <a:rPr lang="en-US" dirty="0" err="1" smtClean="0"/>
              <a:t>Shmatov</a:t>
            </a:r>
            <a:r>
              <a:rPr lang="en-US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Nucleon spin structure measurements</a:t>
            </a:r>
            <a:r>
              <a:rPr lang="en-US" sz="1800" dirty="0" smtClean="0"/>
              <a:t>: </a:t>
            </a:r>
            <a:r>
              <a:rPr lang="en-US" dirty="0" smtClean="0"/>
              <a:t>A. </a:t>
            </a:r>
            <a:r>
              <a:rPr lang="en-US" dirty="0" err="1" smtClean="0"/>
              <a:t>Bacchetta</a:t>
            </a:r>
            <a:r>
              <a:rPr lang="en-US" dirty="0" smtClean="0"/>
              <a:t>, O. </a:t>
            </a:r>
            <a:r>
              <a:rPr lang="en-US" dirty="0" err="1"/>
              <a:t>T</a:t>
            </a:r>
            <a:r>
              <a:rPr lang="en-US" dirty="0" err="1" smtClean="0"/>
              <a:t>eryaev</a:t>
            </a:r>
            <a:r>
              <a:rPr lang="en-US" dirty="0" smtClean="0"/>
              <a:t>, R. </a:t>
            </a:r>
            <a:r>
              <a:rPr lang="en-US" dirty="0" err="1" smtClean="0"/>
              <a:t>Lednicky</a:t>
            </a:r>
            <a:r>
              <a:rPr lang="en-US" dirty="0" smtClean="0"/>
              <a:t>, R. Tsenov;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Twisted states and states with large angular momentum: </a:t>
            </a:r>
            <a:r>
              <a:rPr lang="en-US" dirty="0" smtClean="0"/>
              <a:t>O. </a:t>
            </a:r>
            <a:r>
              <a:rPr lang="en-US" dirty="0" err="1"/>
              <a:t>T</a:t>
            </a:r>
            <a:r>
              <a:rPr lang="en-US" dirty="0" err="1" smtClean="0"/>
              <a:t>eryaev</a:t>
            </a:r>
            <a:r>
              <a:rPr lang="en-US" dirty="0" smtClean="0"/>
              <a:t>, S. </a:t>
            </a:r>
            <a:r>
              <a:rPr lang="en-US" dirty="0" err="1" smtClean="0"/>
              <a:t>Shmatov</a:t>
            </a:r>
            <a:r>
              <a:rPr lang="en-US" dirty="0" smtClean="0"/>
              <a:t>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Search for proton and deuteron EDM with the NICA storage rings:</a:t>
            </a:r>
            <a:r>
              <a:rPr lang="en-US" sz="1800" dirty="0" smtClean="0"/>
              <a:t> </a:t>
            </a:r>
            <a:r>
              <a:rPr lang="en-US" dirty="0" smtClean="0"/>
              <a:t>A. </a:t>
            </a:r>
            <a:r>
              <a:rPr lang="en-US" dirty="0" err="1" smtClean="0"/>
              <a:t>Kovalenko</a:t>
            </a:r>
            <a:r>
              <a:rPr lang="en-US" dirty="0" smtClean="0"/>
              <a:t>, </a:t>
            </a:r>
            <a:r>
              <a:rPr lang="en-US" i="1" dirty="0" smtClean="0"/>
              <a:t>volunteers</a:t>
            </a:r>
            <a:r>
              <a:rPr lang="en-US" dirty="0" smtClean="0"/>
              <a:t>?;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1800" dirty="0" smtClean="0">
                <a:solidFill>
                  <a:srgbClr val="FF0000"/>
                </a:solidFill>
              </a:rPr>
              <a:t>What else?...:</a:t>
            </a:r>
            <a:r>
              <a:rPr lang="en-US" sz="1800" dirty="0" smtClean="0"/>
              <a:t> </a:t>
            </a:r>
            <a:r>
              <a:rPr lang="en-US" dirty="0" smtClean="0"/>
              <a:t>H. </a:t>
            </a:r>
            <a:r>
              <a:rPr lang="en-US" dirty="0" err="1" smtClean="0"/>
              <a:t>Stoecker</a:t>
            </a:r>
            <a:r>
              <a:rPr lang="en-US" dirty="0" smtClean="0"/>
              <a:t>, I. </a:t>
            </a:r>
            <a:r>
              <a:rPr lang="en-US" dirty="0" err="1" smtClean="0"/>
              <a:t>Tserruya</a:t>
            </a:r>
            <a:r>
              <a:rPr lang="en-US" dirty="0" smtClean="0"/>
              <a:t>, V. </a:t>
            </a:r>
            <a:r>
              <a:rPr lang="en-US" dirty="0" err="1" smtClean="0"/>
              <a:t>Kekelidze</a:t>
            </a:r>
            <a:r>
              <a:rPr lang="en-US" dirty="0"/>
              <a:t>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 al.</a:t>
            </a:r>
          </a:p>
        </p:txBody>
      </p:sp>
    </p:spTree>
    <p:extLst>
      <p:ext uri="{BB962C8B-B14F-4D97-AF65-F5344CB8AC3E}">
        <p14:creationId xmlns:p14="http://schemas.microsoft.com/office/powerpoint/2010/main" val="213302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695" y="332656"/>
            <a:ext cx="3350047" cy="516936"/>
          </a:xfrm>
          <a:solidFill>
            <a:srgbClr val="FFCC00">
              <a:alpha val="86000"/>
            </a:srgbClr>
          </a:solidFill>
        </p:spPr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700808"/>
            <a:ext cx="8135938" cy="3480440"/>
          </a:xfrm>
        </p:spPr>
        <p:txBody>
          <a:bodyPr/>
          <a:lstStyle/>
          <a:p>
            <a:r>
              <a:rPr lang="en-US" sz="2400" dirty="0" smtClean="0"/>
              <a:t>This meeting (in person) - during the JINR Scientific Council meeting 20 September 2018, 14:00-15:00;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rafts along the lines </a:t>
            </a:r>
            <a:r>
              <a:rPr lang="en-US" sz="2400" b="1" dirty="0" smtClean="0">
                <a:solidFill>
                  <a:schemeClr val="accent2"/>
                </a:solidFill>
              </a:rPr>
              <a:t>a)-g) </a:t>
            </a:r>
            <a:r>
              <a:rPr lang="en-US" sz="2400" dirty="0" smtClean="0"/>
              <a:t>ready by January 2019;</a:t>
            </a:r>
          </a:p>
          <a:p>
            <a:r>
              <a:rPr lang="en-US" sz="2400" dirty="0" smtClean="0"/>
              <a:t>Discussion of the drafts and setting up the timeline for drafting the final document – at a meeting along with the JINR Scientific Council meeting in March 2019;</a:t>
            </a:r>
          </a:p>
          <a:p>
            <a:r>
              <a:rPr lang="en-US" sz="2400" dirty="0" smtClean="0"/>
              <a:t>Final document submitted to the SLRP IWG – May 2019.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Arial Unicode MS"/>
        <a:ea typeface="Arial Unicode MS"/>
        <a:cs typeface="Arial Unicode MS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12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bg-BG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13988</TotalTime>
  <Words>660</Words>
  <Application>Microsoft Office PowerPoint</Application>
  <PresentationFormat>On-screen Show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Arial Unicode MS</vt:lpstr>
      <vt:lpstr>Bitstream Vera Sans</vt:lpstr>
      <vt:lpstr>Comic Sans MS</vt:lpstr>
      <vt:lpstr>Helvetica</vt:lpstr>
      <vt:lpstr>MS Mincho</vt:lpstr>
      <vt:lpstr>Times New Roman</vt:lpstr>
      <vt:lpstr>Wingdings</vt:lpstr>
      <vt:lpstr>Default Design</vt:lpstr>
      <vt:lpstr>Relativistic Heavy Ion Physics and Spin Physics</vt:lpstr>
      <vt:lpstr>Strategic Long-Range Plan for JINR</vt:lpstr>
      <vt:lpstr>Mandate of the WG:</vt:lpstr>
      <vt:lpstr> Core research areas of the JINR scientific programme and SLRP sub-groups </vt:lpstr>
      <vt:lpstr>Relativistic Heavy-Ion and Spin Physics sub-group</vt:lpstr>
      <vt:lpstr>Tasks for our sub-group</vt:lpstr>
      <vt:lpstr>A suggestion who works on which item:</vt:lpstr>
      <vt:lpstr>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HARP collaboration results on the proton-nuclei interactions at a few GeV energies</dc:title>
  <dc:creator>ROUMEN</dc:creator>
  <cp:lastModifiedBy>Roumen Tsenov</cp:lastModifiedBy>
  <cp:revision>684</cp:revision>
  <dcterms:modified xsi:type="dcterms:W3CDTF">2018-09-18T19:00:09Z</dcterms:modified>
</cp:coreProperties>
</file>