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charts/chart4.xml" ContentType="application/vnd.openxmlformats-officedocument.drawingml.chart+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charts/chart5.xml" ContentType="application/vnd.openxmlformats-officedocument.drawingml.chart+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charts/chart3.xml" ContentType="application/vnd.openxmlformats-officedocument.drawingml.chart+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theme/themeOverride1.xml" ContentType="application/vnd.openxmlformats-officedocument.themeOverrid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Lst>
  <p:notesMasterIdLst>
    <p:notesMasterId r:id="rId35"/>
  </p:notesMasterIdLst>
  <p:handoutMasterIdLst>
    <p:handoutMasterId r:id="rId36"/>
  </p:handoutMasterIdLst>
  <p:sldIdLst>
    <p:sldId id="258" r:id="rId2"/>
    <p:sldId id="294" r:id="rId3"/>
    <p:sldId id="295" r:id="rId4"/>
    <p:sldId id="320" r:id="rId5"/>
    <p:sldId id="348" r:id="rId6"/>
    <p:sldId id="349" r:id="rId7"/>
    <p:sldId id="302" r:id="rId8"/>
    <p:sldId id="323" r:id="rId9"/>
    <p:sldId id="309" r:id="rId10"/>
    <p:sldId id="311" r:id="rId11"/>
    <p:sldId id="316" r:id="rId12"/>
    <p:sldId id="324" r:id="rId13"/>
    <p:sldId id="325" r:id="rId14"/>
    <p:sldId id="326" r:id="rId15"/>
    <p:sldId id="345" r:id="rId16"/>
    <p:sldId id="344" r:id="rId17"/>
    <p:sldId id="346" r:id="rId18"/>
    <p:sldId id="327" r:id="rId19"/>
    <p:sldId id="334" r:id="rId20"/>
    <p:sldId id="313" r:id="rId21"/>
    <p:sldId id="335" r:id="rId22"/>
    <p:sldId id="336" r:id="rId23"/>
    <p:sldId id="347" r:id="rId24"/>
    <p:sldId id="350" r:id="rId25"/>
    <p:sldId id="340" r:id="rId26"/>
    <p:sldId id="342" r:id="rId27"/>
    <p:sldId id="351" r:id="rId28"/>
    <p:sldId id="332" r:id="rId29"/>
    <p:sldId id="315" r:id="rId30"/>
    <p:sldId id="352" r:id="rId31"/>
    <p:sldId id="298" r:id="rId32"/>
    <p:sldId id="338" r:id="rId33"/>
    <p:sldId id="33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Julia Andreeva" initials="JA" lastIdx="0"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FFB0B0"/>
    <a:srgbClr val="FFCC99"/>
    <a:srgbClr val="FFCC66"/>
    <a:srgbClr val="0E4082"/>
    <a:srgbClr val="996633"/>
    <a:srgbClr val="104282"/>
    <a:srgbClr val="0B387C"/>
    <a:srgbClr val="0055A0"/>
    <a:srgbClr val="0C377B"/>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horzBarState="maximized">
    <p:restoredLeft sz="14187" autoAdjust="0"/>
    <p:restoredTop sz="99807" autoAdjust="0"/>
  </p:normalViewPr>
  <p:slideViewPr>
    <p:cSldViewPr snapToGrid="0" snapToObjects="1">
      <p:cViewPr>
        <p:scale>
          <a:sx n="75" d="100"/>
          <a:sy n="75" d="100"/>
        </p:scale>
        <p:origin x="-1768" y="-664"/>
      </p:cViewPr>
      <p:guideLst>
        <p:guide orient="horz" pos="2160"/>
        <p:guide pos="2880"/>
      </p:guideLst>
    </p:cSldViewPr>
  </p:slideViewPr>
  <p:outlineViewPr>
    <p:cViewPr>
      <p:scale>
        <a:sx n="33" d="100"/>
        <a:sy n="33" d="100"/>
      </p:scale>
      <p:origin x="0" y="3496"/>
    </p:cViewPr>
  </p:outlineViewPr>
  <p:notesTextViewPr>
    <p:cViewPr>
      <p:scale>
        <a:sx n="100" d="100"/>
        <a:sy n="100" d="100"/>
      </p:scale>
      <p:origin x="0" y="0"/>
    </p:cViewPr>
  </p:notesTextViewPr>
  <p:notesViewPr>
    <p:cSldViewPr snapToObjects="1">
      <p:cViewPr varScale="1">
        <p:scale>
          <a:sx n="53" d="100"/>
          <a:sy n="53" d="100"/>
        </p:scale>
        <p:origin x="-362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Users/javier/Documents/ES%25252525252520Performance%25252525252520(Autosav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ocalhost/Users/javier/Documents/ES%25252525252520Performance%25252525252520(Autosave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ocalhost/Users/javier/Documents/ES%252525252525252520Performance%252525252525252520(Autosave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ocalhost/Users/javier/Documents/ES%252525252525252520Performance%252525252525252520(Autosaved).xlsx"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20HD:Users:lucamag:Library:Application%20Support:Microsoft:Office:Office%202011%20AutoRecovery:data%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Opening the landing page (s)</a:t>
            </a:r>
          </a:p>
        </c:rich>
      </c:tx>
      <c:spPr>
        <a:noFill/>
        <a:ln>
          <a:noFill/>
        </a:ln>
        <a:effectLst/>
      </c:spPr>
    </c:title>
    <c:plotArea>
      <c:layout/>
      <c:barChart>
        <c:barDir val="bar"/>
        <c:grouping val="clustered"/>
        <c:ser>
          <c:idx val="0"/>
          <c:order val="0"/>
          <c:tx>
            <c:strRef>
              <c:f>Sheet1!$I$2</c:f>
              <c:strCache>
                <c:ptCount val="1"/>
                <c:pt idx="0">
                  <c:v>Opening the landing page (s)</c:v>
                </c:pt>
              </c:strCache>
            </c:strRef>
          </c:tx>
          <c:spPr>
            <a:solidFill>
              <a:srgbClr val="008000"/>
            </a:solidFill>
            <a:ln>
              <a:noFill/>
            </a:ln>
            <a:effectLst/>
          </c:spPr>
          <c:dPt>
            <c:idx val="1"/>
            <c:spPr>
              <a:solidFill>
                <a:schemeClr val="tx2"/>
              </a:solidFill>
              <a:ln>
                <a:noFill/>
              </a:ln>
              <a:effectLst/>
            </c:spPr>
          </c:dPt>
          <c:dLbls>
            <c:dLbl>
              <c:idx val="0"/>
              <c:layout>
                <c:manualLayout>
                  <c:x val="0.00223155800055437"/>
                  <c:y val="0.0172711571675301"/>
                </c:manualLayout>
              </c:layout>
              <c:dLblPos val="outEnd"/>
              <c:showVal val="1"/>
              <c:extLst>
                <c:ext xmlns:c15="http://schemas.microsoft.com/office/drawing/2012/chart" uri="{CE6537A1-D6FC-4f65-9D91-7224C49458BB}"/>
              </c:extLst>
            </c:dLbl>
            <c:dLbl>
              <c:idx val="1"/>
              <c:layout>
                <c:manualLayout>
                  <c:x val="-0.00212140665079404"/>
                  <c:y val="0.00863557858376511"/>
                </c:manualLayout>
              </c:layout>
              <c:dLblPos val="outEnd"/>
              <c:showVal val="1"/>
              <c:extLst>
                <c:ext xmlns:c15="http://schemas.microsoft.com/office/drawing/2012/chart" uri="{CE6537A1-D6FC-4f65-9D91-7224C49458BB}"/>
              </c:extLst>
            </c:dLbl>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inEnd"/>
            <c:showVal val="1"/>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Sheet1!$J$1:$K$1</c:f>
              <c:strCache>
                <c:ptCount val="2"/>
                <c:pt idx="0">
                  <c:v>ElasticSearch</c:v>
                </c:pt>
                <c:pt idx="1">
                  <c:v>Oracle</c:v>
                </c:pt>
              </c:strCache>
            </c:strRef>
          </c:cat>
          <c:val>
            <c:numRef>
              <c:f>Sheet1!$J$2:$K$2</c:f>
              <c:numCache>
                <c:formatCode>0.0</c:formatCode>
                <c:ptCount val="2"/>
                <c:pt idx="0">
                  <c:v>0.6375</c:v>
                </c:pt>
                <c:pt idx="1">
                  <c:v>11.83</c:v>
                </c:pt>
              </c:numCache>
            </c:numRef>
          </c:val>
        </c:ser>
        <c:dLbls>
          <c:showVal val="1"/>
        </c:dLbls>
        <c:gapWidth val="182"/>
        <c:axId val="600485336"/>
        <c:axId val="600488280"/>
      </c:barChart>
      <c:catAx>
        <c:axId val="60048533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0488280"/>
        <c:crosses val="autoZero"/>
        <c:auto val="1"/>
        <c:lblAlgn val="ctr"/>
        <c:lblOffset val="100"/>
      </c:catAx>
      <c:valAx>
        <c:axId val="600488280"/>
        <c:scaling>
          <c:orientation val="minMax"/>
        </c:scaling>
        <c:axPos val="b"/>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0485336"/>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title>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plotArea>
      <c:layout/>
      <c:barChart>
        <c:barDir val="bar"/>
        <c:grouping val="clustered"/>
        <c:ser>
          <c:idx val="0"/>
          <c:order val="0"/>
          <c:tx>
            <c:strRef>
              <c:f>Sheet1!$I$3</c:f>
              <c:strCache>
                <c:ptCount val="1"/>
                <c:pt idx="0">
                  <c:v>One month query (s)</c:v>
                </c:pt>
              </c:strCache>
            </c:strRef>
          </c:tx>
          <c:spPr>
            <a:solidFill>
              <a:srgbClr val="008000"/>
            </a:solidFill>
            <a:ln>
              <a:noFill/>
            </a:ln>
            <a:effectLst/>
          </c:spPr>
          <c:dPt>
            <c:idx val="1"/>
            <c:spPr>
              <a:solidFill>
                <a:schemeClr val="tx1"/>
              </a:solidFill>
              <a:ln>
                <a:noFill/>
              </a:ln>
              <a:effectLst/>
            </c:spPr>
          </c:dPt>
          <c:dLbls>
            <c:dLbl>
              <c:idx val="1"/>
              <c:layout>
                <c:manualLayout>
                  <c:x val="0.00219002552441523"/>
                  <c:y val="-7.91585559047897E-17"/>
                </c:manualLayout>
              </c:layout>
              <c:dLblPos val="outEnd"/>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Sheet1!$J$1:$K$1</c:f>
              <c:strCache>
                <c:ptCount val="2"/>
                <c:pt idx="0">
                  <c:v>ElasticSearch</c:v>
                </c:pt>
                <c:pt idx="1">
                  <c:v>Oracle</c:v>
                </c:pt>
              </c:strCache>
            </c:strRef>
          </c:cat>
          <c:val>
            <c:numRef>
              <c:f>Sheet1!$J$3:$K$3</c:f>
              <c:numCache>
                <c:formatCode>0.0</c:formatCode>
                <c:ptCount val="2"/>
                <c:pt idx="0">
                  <c:v>14.0875</c:v>
                </c:pt>
                <c:pt idx="1">
                  <c:v>1084.285</c:v>
                </c:pt>
              </c:numCache>
            </c:numRef>
          </c:val>
        </c:ser>
        <c:dLbls>
          <c:showVal val="1"/>
        </c:dLbls>
        <c:gapWidth val="182"/>
        <c:axId val="306857256"/>
        <c:axId val="289225432"/>
      </c:barChart>
      <c:catAx>
        <c:axId val="30685725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225432"/>
        <c:crosses val="autoZero"/>
        <c:auto val="1"/>
        <c:lblAlgn val="ctr"/>
        <c:lblOffset val="100"/>
      </c:catAx>
      <c:valAx>
        <c:axId val="289225432"/>
        <c:scaling>
          <c:orientation val="minMax"/>
        </c:scaling>
        <c:axPos val="b"/>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6857256"/>
        <c:crosses val="autoZero"/>
        <c:crossBetween val="between"/>
      </c:valAx>
      <c:spPr>
        <a:noFill/>
        <a:ln w="25400">
          <a:noFill/>
        </a:ln>
        <a:effectLst/>
      </c:spPr>
    </c:plotArea>
    <c:plotVisOnly val="1"/>
    <c:dispBlanksAs val="gap"/>
  </c:chart>
  <c:spPr>
    <a:solidFill>
      <a:schemeClr val="bg1"/>
    </a:solidFill>
    <a:ln w="9525" cap="flat" cmpd="sng" algn="ctr">
      <a:no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Opening the landing page (s)</a:t>
            </a:r>
          </a:p>
        </c:rich>
      </c:tx>
      <c:spPr>
        <a:noFill/>
        <a:ln>
          <a:noFill/>
        </a:ln>
        <a:effectLst/>
      </c:spPr>
    </c:title>
    <c:plotArea>
      <c:layout/>
      <c:barChart>
        <c:barDir val="bar"/>
        <c:grouping val="clustered"/>
        <c:ser>
          <c:idx val="0"/>
          <c:order val="0"/>
          <c:tx>
            <c:strRef>
              <c:f>Sheet1!$I$2</c:f>
              <c:strCache>
                <c:ptCount val="1"/>
                <c:pt idx="0">
                  <c:v>Opening the landing page (s)</c:v>
                </c:pt>
              </c:strCache>
            </c:strRef>
          </c:tx>
          <c:spPr>
            <a:solidFill>
              <a:srgbClr val="008000"/>
            </a:solidFill>
            <a:ln>
              <a:noFill/>
            </a:ln>
            <a:effectLst/>
          </c:spPr>
          <c:dPt>
            <c:idx val="1"/>
            <c:spPr>
              <a:solidFill>
                <a:schemeClr val="tx2"/>
              </a:solidFill>
              <a:ln>
                <a:noFill/>
              </a:ln>
              <a:effectLst/>
            </c:spPr>
          </c:dPt>
          <c:dLbls>
            <c:dLbl>
              <c:idx val="0"/>
              <c:layout>
                <c:manualLayout>
                  <c:x val="0.00223155800055437"/>
                  <c:y val="0.0172711571675301"/>
                </c:manualLayout>
              </c:layout>
              <c:dLblPos val="outEnd"/>
              <c:showVal val="1"/>
              <c:extLst>
                <c:ext xmlns:c15="http://schemas.microsoft.com/office/drawing/2012/chart" uri="{CE6537A1-D6FC-4f65-9D91-7224C49458BB}"/>
              </c:extLst>
            </c:dLbl>
            <c:dLbl>
              <c:idx val="1"/>
              <c:layout>
                <c:manualLayout>
                  <c:x val="-0.00212140665079404"/>
                  <c:y val="0.00863557858376511"/>
                </c:manualLayout>
              </c:layout>
              <c:dLblPos val="outEnd"/>
              <c:showVal val="1"/>
              <c:extLst>
                <c:ext xmlns:c15="http://schemas.microsoft.com/office/drawing/2012/chart" uri="{CE6537A1-D6FC-4f65-9D91-7224C49458BB}"/>
              </c:extLst>
            </c:dLbl>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inEnd"/>
            <c:showVal val="1"/>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Sheet1!$J$1:$K$1</c:f>
              <c:strCache>
                <c:ptCount val="2"/>
                <c:pt idx="0">
                  <c:v>ElasticSearch</c:v>
                </c:pt>
                <c:pt idx="1">
                  <c:v>Oracle</c:v>
                </c:pt>
              </c:strCache>
            </c:strRef>
          </c:cat>
          <c:val>
            <c:numRef>
              <c:f>Sheet1!$J$2:$K$2</c:f>
              <c:numCache>
                <c:formatCode>0.0</c:formatCode>
                <c:ptCount val="2"/>
                <c:pt idx="0">
                  <c:v>0.6375</c:v>
                </c:pt>
                <c:pt idx="1">
                  <c:v>11.83</c:v>
                </c:pt>
              </c:numCache>
            </c:numRef>
          </c:val>
        </c:ser>
        <c:dLbls>
          <c:showVal val="1"/>
        </c:dLbls>
        <c:gapWidth val="182"/>
        <c:axId val="529214808"/>
        <c:axId val="529169864"/>
      </c:barChart>
      <c:catAx>
        <c:axId val="529214808"/>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9169864"/>
        <c:crosses val="autoZero"/>
        <c:auto val="1"/>
        <c:lblAlgn val="ctr"/>
        <c:lblOffset val="100"/>
      </c:catAx>
      <c:valAx>
        <c:axId val="529169864"/>
        <c:scaling>
          <c:orientation val="minMax"/>
        </c:scaling>
        <c:axPos val="b"/>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9214808"/>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
  <c:chart>
    <c:title>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plotArea>
      <c:layout/>
      <c:barChart>
        <c:barDir val="bar"/>
        <c:grouping val="clustered"/>
        <c:ser>
          <c:idx val="0"/>
          <c:order val="0"/>
          <c:tx>
            <c:strRef>
              <c:f>Sheet1!$I$3</c:f>
              <c:strCache>
                <c:ptCount val="1"/>
                <c:pt idx="0">
                  <c:v>One month query (s)</c:v>
                </c:pt>
              </c:strCache>
            </c:strRef>
          </c:tx>
          <c:spPr>
            <a:solidFill>
              <a:srgbClr val="008000"/>
            </a:solidFill>
            <a:ln>
              <a:noFill/>
            </a:ln>
            <a:effectLst/>
          </c:spPr>
          <c:dPt>
            <c:idx val="1"/>
            <c:spPr>
              <a:solidFill>
                <a:schemeClr val="tx1"/>
              </a:solidFill>
              <a:ln>
                <a:noFill/>
              </a:ln>
              <a:effectLst/>
            </c:spPr>
          </c:dPt>
          <c:dLbls>
            <c:dLbl>
              <c:idx val="1"/>
              <c:layout>
                <c:manualLayout>
                  <c:x val="0.00219002552441523"/>
                  <c:y val="-7.91585559047899E-17"/>
                </c:manualLayout>
              </c:layout>
              <c:dLblPos val="outEnd"/>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Sheet1!$J$1:$K$1</c:f>
              <c:strCache>
                <c:ptCount val="2"/>
                <c:pt idx="0">
                  <c:v>ElasticSearch</c:v>
                </c:pt>
                <c:pt idx="1">
                  <c:v>Oracle</c:v>
                </c:pt>
              </c:strCache>
            </c:strRef>
          </c:cat>
          <c:val>
            <c:numRef>
              <c:f>Sheet1!$J$3:$K$3</c:f>
              <c:numCache>
                <c:formatCode>0.0</c:formatCode>
                <c:ptCount val="2"/>
                <c:pt idx="0">
                  <c:v>14.0875</c:v>
                </c:pt>
                <c:pt idx="1">
                  <c:v>1084.285</c:v>
                </c:pt>
              </c:numCache>
            </c:numRef>
          </c:val>
        </c:ser>
        <c:dLbls>
          <c:showVal val="1"/>
        </c:dLbls>
        <c:gapWidth val="182"/>
        <c:axId val="528642808"/>
        <c:axId val="390997944"/>
      </c:barChart>
      <c:catAx>
        <c:axId val="528642808"/>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0997944"/>
        <c:crosses val="autoZero"/>
        <c:auto val="1"/>
        <c:lblAlgn val="ctr"/>
        <c:lblOffset val="100"/>
      </c:catAx>
      <c:valAx>
        <c:axId val="390997944"/>
        <c:scaling>
          <c:orientation val="minMax"/>
        </c:scaling>
        <c:axPos val="b"/>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8642808"/>
        <c:crosses val="autoZero"/>
        <c:crossBetween val="between"/>
      </c:valAx>
      <c:spPr>
        <a:noFill/>
        <a:ln w="25400">
          <a:noFill/>
        </a:ln>
        <a:effectLst/>
      </c:spPr>
    </c:plotArea>
    <c:plotVisOnly val="1"/>
    <c:dispBlanksAs val="gap"/>
  </c:chart>
  <c:spPr>
    <a:solidFill>
      <a:schemeClr val="bg1"/>
    </a:solidFill>
    <a:ln w="9525" cap="flat" cmpd="sng" algn="ctr">
      <a:noFill/>
      <a:round/>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1" i="0" baseline="0">
                <a:effectLst/>
              </a:rPr>
              <a:t>Computation of Compressed/Uncompressed Avro, CSV and JSON files over different date ranges</a:t>
            </a:r>
            <a:endParaRPr lang="en-GB">
              <a:effectLst/>
            </a:endParaRPr>
          </a:p>
        </c:rich>
      </c:tx>
      <c:layout>
        <c:manualLayout>
          <c:xMode val="edge"/>
          <c:yMode val="edge"/>
          <c:x val="0.0927201909368654"/>
          <c:y val="0.00159417704223435"/>
        </c:manualLayout>
      </c:layout>
      <c:spPr>
        <a:noFill/>
        <a:ln>
          <a:noFill/>
        </a:ln>
        <a:effectLst/>
      </c:spPr>
    </c:title>
    <c:plotArea>
      <c:layout/>
      <c:barChart>
        <c:barDir val="col"/>
        <c:grouping val="clustered"/>
        <c:ser>
          <c:idx val="4"/>
          <c:order val="4"/>
          <c:tx>
            <c:strRef>
              <c:f>Sheet8!$Q$9</c:f>
              <c:strCache>
                <c:ptCount val="1"/>
                <c:pt idx="0">
                  <c:v>Avro-Comp. Size</c:v>
                </c:pt>
              </c:strCache>
            </c:strRef>
          </c:tx>
          <c:spPr>
            <a:pattFill prst="pct25">
              <a:fgClr>
                <a:schemeClr val="accent5"/>
              </a:fgClr>
              <a:bgClr>
                <a:schemeClr val="accent1"/>
              </a:bgClr>
            </a:pattFill>
            <a:ln>
              <a:noFill/>
            </a:ln>
            <a:effectLst/>
          </c:spPr>
          <c:cat>
            <c:strLit>
              <c:ptCount val="5"/>
              <c:pt idx="0">
                <c:v>1</c:v>
              </c:pt>
              <c:pt idx="1">
                <c:v>2</c:v>
              </c:pt>
              <c:pt idx="2">
                <c:v>3</c:v>
              </c:pt>
              <c:pt idx="3">
                <c:v>4</c:v>
              </c:pt>
              <c:pt idx="4">
                <c:v>5</c:v>
              </c:pt>
              <c:extLst>
                <c:ext xmlns:c15="http://schemas.microsoft.com/office/drawing/2012/chart" uri="{02D57815-91ED-43cb-92C2-25804820EDAC}">
                  <c15:autoCat val="1"/>
                </c:ext>
              </c:extLst>
            </c:strLit>
          </c:cat>
          <c:val>
            <c:numRef>
              <c:f>Sheet8!$Q$10:$Q$14</c:f>
              <c:numCache>
                <c:formatCode>General</c:formatCode>
                <c:ptCount val="5"/>
                <c:pt idx="0">
                  <c:v>177.3</c:v>
                </c:pt>
                <c:pt idx="1">
                  <c:v>643.6</c:v>
                </c:pt>
                <c:pt idx="2">
                  <c:v>1580.9</c:v>
                </c:pt>
                <c:pt idx="3">
                  <c:v>2794.3</c:v>
                </c:pt>
                <c:pt idx="4">
                  <c:v>3798.5</c:v>
                </c:pt>
              </c:numCache>
              <c:extLst>
                <c:ext xmlns:c15="http://schemas.microsoft.com/office/drawing/2012/chart" uri="{02D57815-91ED-43cb-92C2-25804820EDAC}">
                  <c15:fullRef>
                    <c15:sqref>Sheet8!$Q$10:$Q$15</c15:sqref>
                  </c15:fullRef>
                </c:ext>
              </c:extLst>
            </c:numRef>
          </c:val>
        </c:ser>
        <c:ser>
          <c:idx val="5"/>
          <c:order val="5"/>
          <c:tx>
            <c:strRef>
              <c:f>Sheet8!$R$9</c:f>
              <c:strCache>
                <c:ptCount val="1"/>
                <c:pt idx="0">
                  <c:v>CSV-Comp. Size</c:v>
                </c:pt>
              </c:strCache>
            </c:strRef>
          </c:tx>
          <c:spPr>
            <a:pattFill prst="pct25">
              <a:fgClr>
                <a:schemeClr val="accent2"/>
              </a:fgClr>
              <a:bgClr>
                <a:schemeClr val="accent2">
                  <a:lumMod val="40000"/>
                  <a:lumOff val="60000"/>
                </a:schemeClr>
              </a:bgClr>
            </a:pattFill>
            <a:ln>
              <a:noFill/>
            </a:ln>
            <a:effectLst/>
          </c:spPr>
          <c:cat>
            <c:strLit>
              <c:ptCount val="5"/>
              <c:pt idx="0">
                <c:v>1</c:v>
              </c:pt>
              <c:pt idx="1">
                <c:v>2</c:v>
              </c:pt>
              <c:pt idx="2">
                <c:v>3</c:v>
              </c:pt>
              <c:pt idx="3">
                <c:v>4</c:v>
              </c:pt>
              <c:pt idx="4">
                <c:v>5</c:v>
              </c:pt>
              <c:extLst>
                <c:ext xmlns:c15="http://schemas.microsoft.com/office/drawing/2012/chart" uri="{02D57815-91ED-43cb-92C2-25804820EDAC}">
                  <c15:autoCat val="1"/>
                </c:ext>
              </c:extLst>
            </c:strLit>
          </c:cat>
          <c:val>
            <c:numRef>
              <c:f>Sheet8!$R$10:$R$14</c:f>
              <c:numCache>
                <c:formatCode>General</c:formatCode>
                <c:ptCount val="5"/>
                <c:pt idx="0">
                  <c:v>214.2</c:v>
                </c:pt>
                <c:pt idx="1">
                  <c:v>774.8</c:v>
                </c:pt>
                <c:pt idx="2">
                  <c:v>1902.0</c:v>
                </c:pt>
                <c:pt idx="3">
                  <c:v>3394.3</c:v>
                </c:pt>
                <c:pt idx="4">
                  <c:v>4631.0</c:v>
                </c:pt>
              </c:numCache>
              <c:extLst>
                <c:ext xmlns:c15="http://schemas.microsoft.com/office/drawing/2012/chart" uri="{02D57815-91ED-43cb-92C2-25804820EDAC}">
                  <c15:fullRef>
                    <c15:sqref>Sheet8!$R$10:$R$15</c15:sqref>
                  </c15:fullRef>
                </c:ext>
              </c:extLst>
            </c:numRef>
          </c:val>
        </c:ser>
        <c:ser>
          <c:idx val="6"/>
          <c:order val="6"/>
          <c:tx>
            <c:strRef>
              <c:f>Sheet8!$S$9</c:f>
              <c:strCache>
                <c:ptCount val="1"/>
                <c:pt idx="0">
                  <c:v>Avro  Size </c:v>
                </c:pt>
              </c:strCache>
            </c:strRef>
          </c:tx>
          <c:spPr>
            <a:solidFill>
              <a:schemeClr val="accent1">
                <a:lumMod val="60000"/>
              </a:schemeClr>
            </a:solidFill>
            <a:ln>
              <a:noFill/>
            </a:ln>
            <a:effectLst/>
          </c:spPr>
          <c:cat>
            <c:strLit>
              <c:ptCount val="5"/>
              <c:pt idx="0">
                <c:v>1</c:v>
              </c:pt>
              <c:pt idx="1">
                <c:v>2</c:v>
              </c:pt>
              <c:pt idx="2">
                <c:v>3</c:v>
              </c:pt>
              <c:pt idx="3">
                <c:v>4</c:v>
              </c:pt>
              <c:pt idx="4">
                <c:v>5</c:v>
              </c:pt>
              <c:extLst>
                <c:ext xmlns:c15="http://schemas.microsoft.com/office/drawing/2012/chart" uri="{02D57815-91ED-43cb-92C2-25804820EDAC}">
                  <c15:autoCat val="1"/>
                </c:ext>
              </c:extLst>
            </c:strLit>
          </c:cat>
          <c:val>
            <c:numRef>
              <c:f>Sheet8!$S$10:$S$14</c:f>
              <c:numCache>
                <c:formatCode>General</c:formatCode>
                <c:ptCount val="5"/>
                <c:pt idx="0">
                  <c:v>1211.7</c:v>
                </c:pt>
                <c:pt idx="1">
                  <c:v>4308.1</c:v>
                </c:pt>
                <c:pt idx="2">
                  <c:v>9976.4</c:v>
                </c:pt>
                <c:pt idx="3">
                  <c:v>16732.8</c:v>
                </c:pt>
                <c:pt idx="4">
                  <c:v>22134.4</c:v>
                </c:pt>
              </c:numCache>
              <c:extLst>
                <c:ext xmlns:c15="http://schemas.microsoft.com/office/drawing/2012/chart" uri="{02D57815-91ED-43cb-92C2-25804820EDAC}">
                  <c15:fullRef>
                    <c15:sqref>Sheet8!$S$10:$S$15</c15:sqref>
                  </c15:fullRef>
                </c:ext>
              </c:extLst>
            </c:numRef>
          </c:val>
        </c:ser>
        <c:ser>
          <c:idx val="7"/>
          <c:order val="7"/>
          <c:tx>
            <c:strRef>
              <c:f>Sheet8!$T$9</c:f>
              <c:strCache>
                <c:ptCount val="1"/>
                <c:pt idx="0">
                  <c:v>CSV Size </c:v>
                </c:pt>
              </c:strCache>
            </c:strRef>
          </c:tx>
          <c:spPr>
            <a:solidFill>
              <a:schemeClr val="accent2"/>
            </a:solidFill>
            <a:ln>
              <a:noFill/>
            </a:ln>
            <a:effectLst/>
          </c:spPr>
          <c:cat>
            <c:strLit>
              <c:ptCount val="5"/>
              <c:pt idx="0">
                <c:v>1.00</c:v>
              </c:pt>
              <c:pt idx="1">
                <c:v>2.00</c:v>
              </c:pt>
              <c:pt idx="2">
                <c:v>3.00</c:v>
              </c:pt>
              <c:pt idx="3">
                <c:v>4.00</c:v>
              </c:pt>
              <c:pt idx="4">
                <c:v>5.00</c:v>
              </c:pt>
              <c:extLst>
                <c:ext xmlns:c15="http://schemas.microsoft.com/office/drawing/2012/chart" uri="{02D57815-91ED-43cb-92C2-25804820EDAC}">
                  <c15:autoCat val="1"/>
                </c:ext>
              </c:extLst>
            </c:strLit>
          </c:cat>
          <c:val>
            <c:numRef>
              <c:f>Sheet8!$T$10:$T$14</c:f>
              <c:numCache>
                <c:formatCode>0.00</c:formatCode>
                <c:ptCount val="5"/>
                <c:pt idx="0">
                  <c:v>1367.9</c:v>
                </c:pt>
                <c:pt idx="1">
                  <c:v>4907.7</c:v>
                </c:pt>
                <c:pt idx="2">
                  <c:v>11562.8</c:v>
                </c:pt>
                <c:pt idx="3">
                  <c:v>19354.9</c:v>
                </c:pt>
                <c:pt idx="4">
                  <c:v>25539.8</c:v>
                </c:pt>
              </c:numCache>
              <c:extLst>
                <c:ext xmlns:c15="http://schemas.microsoft.com/office/drawing/2012/chart" uri="{02D57815-91ED-43cb-92C2-25804820EDAC}">
                  <c15:fullRef>
                    <c15:sqref>Sheet8!$T$10:$T$15</c15:sqref>
                  </c15:fullRef>
                </c:ext>
              </c:extLst>
            </c:numRef>
          </c:val>
        </c:ser>
        <c:ser>
          <c:idx val="9"/>
          <c:order val="9"/>
          <c:tx>
            <c:strRef>
              <c:f>Sheet8!$U$9</c:f>
              <c:strCache>
                <c:ptCount val="1"/>
                <c:pt idx="0">
                  <c:v>JSON Size</c:v>
                </c:pt>
              </c:strCache>
            </c:strRef>
          </c:tx>
          <c:spPr>
            <a:solidFill>
              <a:schemeClr val="bg1">
                <a:lumMod val="65000"/>
              </a:schemeClr>
            </a:solidFill>
          </c:spPr>
          <c:cat>
            <c:strLit>
              <c:ptCount val="5"/>
              <c:pt idx="0">
                <c:v>_x0001_1</c:v>
              </c:pt>
              <c:pt idx="1">
                <c:v>_x0001_2</c:v>
              </c:pt>
              <c:pt idx="2">
                <c:v>_x0001_3</c:v>
              </c:pt>
              <c:pt idx="3">
                <c:v>_x0001_4</c:v>
              </c:pt>
              <c:pt idx="4">
                <c:v>_x0001_5</c:v>
              </c:pt>
            </c:strLit>
          </c:cat>
          <c:val>
            <c:numRef>
              <c:f>Sheet8!$U$10:$U$13</c:f>
              <c:numCache>
                <c:formatCode>General</c:formatCode>
                <c:ptCount val="4"/>
                <c:pt idx="0">
                  <c:v>3621.3</c:v>
                </c:pt>
                <c:pt idx="1">
                  <c:v>9274.1</c:v>
                </c:pt>
                <c:pt idx="2">
                  <c:v>22874.1</c:v>
                </c:pt>
                <c:pt idx="3">
                  <c:v>38829.1</c:v>
                </c:pt>
              </c:numCache>
            </c:numRef>
          </c:val>
        </c:ser>
        <c:axId val="422999976"/>
        <c:axId val="390360376"/>
      </c:barChart>
      <c:lineChart>
        <c:grouping val="standard"/>
        <c:ser>
          <c:idx val="0"/>
          <c:order val="0"/>
          <c:tx>
            <c:strRef>
              <c:f>Sheet8!$L$9</c:f>
              <c:strCache>
                <c:ptCount val="1"/>
                <c:pt idx="0">
                  <c:v>Avro-Comp.</c:v>
                </c:pt>
              </c:strCache>
            </c:strRef>
          </c:tx>
          <c:spPr>
            <a:ln w="28575" cap="rnd">
              <a:solidFill>
                <a:schemeClr val="accent1">
                  <a:lumMod val="75000"/>
                </a:schemeClr>
              </a:solidFill>
              <a:prstDash val="sysDot"/>
              <a:round/>
            </a:ln>
            <a:effectLst/>
          </c:spPr>
          <c:marker>
            <c:symbol val="circle"/>
            <c:size val="5"/>
            <c:spPr>
              <a:solidFill>
                <a:schemeClr val="accent1"/>
              </a:solidFill>
              <a:ln w="9525">
                <a:solidFill>
                  <a:schemeClr val="accent1"/>
                </a:solidFill>
              </a:ln>
              <a:effectLst/>
            </c:spPr>
          </c:marker>
          <c:cat>
            <c:strRef>
              <c:f>Sheet8!$K$10:$K$14</c:f>
              <c:strCache>
                <c:ptCount val="5"/>
                <c:pt idx="0">
                  <c:v>1 Day</c:v>
                </c:pt>
                <c:pt idx="1">
                  <c:v>3 Days</c:v>
                </c:pt>
                <c:pt idx="2">
                  <c:v>7 Days</c:v>
                </c:pt>
                <c:pt idx="3">
                  <c:v>14 Days</c:v>
                </c:pt>
                <c:pt idx="4">
                  <c:v>21 Days</c:v>
                </c:pt>
              </c:strCache>
            </c:strRef>
          </c:cat>
          <c:val>
            <c:numRef>
              <c:f>Sheet8!$L$10:$L$14</c:f>
              <c:numCache>
                <c:formatCode>mm:ss</c:formatCode>
                <c:ptCount val="5"/>
                <c:pt idx="0">
                  <c:v>0.00103009259259259</c:v>
                </c:pt>
                <c:pt idx="1">
                  <c:v>0.0012962962962963</c:v>
                </c:pt>
                <c:pt idx="2">
                  <c:v>0.00159722222222222</c:v>
                </c:pt>
                <c:pt idx="3">
                  <c:v>0.00178240740740741</c:v>
                </c:pt>
                <c:pt idx="4">
                  <c:v>0.001875</c:v>
                </c:pt>
              </c:numCache>
              <c:extLst>
                <c:ext xmlns:c15="http://schemas.microsoft.com/office/drawing/2012/chart" uri="{02D57815-91ED-43cb-92C2-25804820EDAC}">
                  <c15:fullRef>
                    <c15:sqref>Sheet8!$L$10:$L$15</c15:sqref>
                  </c15:fullRef>
                </c:ext>
              </c:extLst>
            </c:numRef>
          </c:val>
        </c:ser>
        <c:ser>
          <c:idx val="1"/>
          <c:order val="1"/>
          <c:tx>
            <c:strRef>
              <c:f>Sheet8!$M$9</c:f>
              <c:strCache>
                <c:ptCount val="1"/>
                <c:pt idx="0">
                  <c:v>CSV-Comp.</c:v>
                </c:pt>
              </c:strCache>
            </c:strRef>
          </c:tx>
          <c:spPr>
            <a:ln w="28575" cap="rnd">
              <a:solidFill>
                <a:schemeClr val="accent2"/>
              </a:solidFill>
              <a:prstDash val="sysDot"/>
              <a:round/>
            </a:ln>
            <a:effectLst/>
          </c:spPr>
          <c:marker>
            <c:symbol val="circle"/>
            <c:size val="5"/>
            <c:spPr>
              <a:solidFill>
                <a:schemeClr val="accent2"/>
              </a:solidFill>
              <a:ln w="9525">
                <a:solidFill>
                  <a:schemeClr val="accent2"/>
                </a:solidFill>
              </a:ln>
              <a:effectLst/>
            </c:spPr>
          </c:marker>
          <c:cat>
            <c:strRef>
              <c:f>Sheet8!$K$10:$K$14</c:f>
              <c:strCache>
                <c:ptCount val="5"/>
                <c:pt idx="0">
                  <c:v>1 Day</c:v>
                </c:pt>
                <c:pt idx="1">
                  <c:v>3 Days</c:v>
                </c:pt>
                <c:pt idx="2">
                  <c:v>7 Days</c:v>
                </c:pt>
                <c:pt idx="3">
                  <c:v>14 Days</c:v>
                </c:pt>
                <c:pt idx="4">
                  <c:v>21 Days</c:v>
                </c:pt>
              </c:strCache>
            </c:strRef>
          </c:cat>
          <c:val>
            <c:numRef>
              <c:f>Sheet8!$M$10:$M$14</c:f>
              <c:numCache>
                <c:formatCode>mm:ss</c:formatCode>
                <c:ptCount val="5"/>
                <c:pt idx="0">
                  <c:v>0.00101851851851852</c:v>
                </c:pt>
                <c:pt idx="1">
                  <c:v>0.00133101851851852</c:v>
                </c:pt>
                <c:pt idx="2">
                  <c:v>0.00186342592592593</c:v>
                </c:pt>
                <c:pt idx="3">
                  <c:v>0.001875</c:v>
                </c:pt>
                <c:pt idx="4">
                  <c:v>0.00208333333333333</c:v>
                </c:pt>
              </c:numCache>
              <c:extLst>
                <c:ext xmlns:c15="http://schemas.microsoft.com/office/drawing/2012/chart" uri="{02D57815-91ED-43cb-92C2-25804820EDAC}">
                  <c15:fullRef>
                    <c15:sqref>Sheet8!$M$10:$M$15</c15:sqref>
                  </c15:fullRef>
                </c:ext>
              </c:extLst>
            </c:numRef>
          </c:val>
        </c:ser>
        <c:ser>
          <c:idx val="2"/>
          <c:order val="2"/>
          <c:tx>
            <c:strRef>
              <c:f>Sheet8!$N$9</c:f>
              <c:strCache>
                <c:ptCount val="1"/>
                <c:pt idx="0">
                  <c:v>Avro-Uncomp.</c:v>
                </c:pt>
              </c:strCache>
            </c:strRef>
          </c:tx>
          <c:spPr>
            <a:ln w="28575" cap="rnd">
              <a:solidFill>
                <a:schemeClr val="accent1">
                  <a:lumMod val="75000"/>
                </a:schemeClr>
              </a:solidFill>
              <a:round/>
            </a:ln>
            <a:effectLst/>
          </c:spPr>
          <c:marker>
            <c:symbol val="circle"/>
            <c:size val="5"/>
            <c:spPr>
              <a:solidFill>
                <a:schemeClr val="accent3"/>
              </a:solidFill>
              <a:ln w="9525">
                <a:solidFill>
                  <a:schemeClr val="accent1"/>
                </a:solidFill>
              </a:ln>
              <a:effectLst/>
            </c:spPr>
          </c:marker>
          <c:cat>
            <c:strRef>
              <c:f>Sheet8!$K$10:$K$14</c:f>
              <c:strCache>
                <c:ptCount val="5"/>
                <c:pt idx="0">
                  <c:v>1 Day</c:v>
                </c:pt>
                <c:pt idx="1">
                  <c:v>3 Days</c:v>
                </c:pt>
                <c:pt idx="2">
                  <c:v>7 Days</c:v>
                </c:pt>
                <c:pt idx="3">
                  <c:v>14 Days</c:v>
                </c:pt>
                <c:pt idx="4">
                  <c:v>21 Days</c:v>
                </c:pt>
              </c:strCache>
            </c:strRef>
          </c:cat>
          <c:val>
            <c:numRef>
              <c:f>Sheet8!$N$10:$N$14</c:f>
              <c:numCache>
                <c:formatCode>mm:ss</c:formatCode>
                <c:ptCount val="5"/>
                <c:pt idx="0">
                  <c:v>0.000752314814814814</c:v>
                </c:pt>
                <c:pt idx="1">
                  <c:v>0.000763888888888889</c:v>
                </c:pt>
                <c:pt idx="2">
                  <c:v>0.000891203703703703</c:v>
                </c:pt>
                <c:pt idx="3">
                  <c:v>0.00135416666666667</c:v>
                </c:pt>
                <c:pt idx="4">
                  <c:v>0.00159722222222222</c:v>
                </c:pt>
              </c:numCache>
              <c:extLst>
                <c:ext xmlns:c15="http://schemas.microsoft.com/office/drawing/2012/chart" uri="{02D57815-91ED-43cb-92C2-25804820EDAC}">
                  <c15:fullRef>
                    <c15:sqref>Sheet8!$N$10:$N$15</c15:sqref>
                  </c15:fullRef>
                </c:ext>
              </c:extLst>
            </c:numRef>
          </c:val>
        </c:ser>
        <c:ser>
          <c:idx val="3"/>
          <c:order val="3"/>
          <c:tx>
            <c:strRef>
              <c:f>Sheet8!$O$9</c:f>
              <c:strCache>
                <c:ptCount val="1"/>
                <c:pt idx="0">
                  <c:v>CSV-Uncomp.</c:v>
                </c:pt>
              </c:strCache>
            </c:strRef>
          </c:tx>
          <c:spPr>
            <a:ln w="28575" cap="rnd">
              <a:solidFill>
                <a:schemeClr val="accent2"/>
              </a:solidFill>
              <a:round/>
            </a:ln>
            <a:effectLst/>
          </c:spPr>
          <c:marker>
            <c:symbol val="circle"/>
            <c:size val="5"/>
            <c:spPr>
              <a:solidFill>
                <a:schemeClr val="accent4"/>
              </a:solidFill>
              <a:ln w="9525">
                <a:solidFill>
                  <a:schemeClr val="accent2"/>
                </a:solidFill>
                <a:prstDash val="dash"/>
              </a:ln>
              <a:effectLst/>
            </c:spPr>
          </c:marker>
          <c:cat>
            <c:strRef>
              <c:f>Sheet8!$K$10:$K$14</c:f>
              <c:strCache>
                <c:ptCount val="5"/>
                <c:pt idx="0">
                  <c:v>1 Day</c:v>
                </c:pt>
                <c:pt idx="1">
                  <c:v>3 Days</c:v>
                </c:pt>
                <c:pt idx="2">
                  <c:v>7 Days</c:v>
                </c:pt>
                <c:pt idx="3">
                  <c:v>14 Days</c:v>
                </c:pt>
                <c:pt idx="4">
                  <c:v>21 Days</c:v>
                </c:pt>
              </c:strCache>
            </c:strRef>
          </c:cat>
          <c:val>
            <c:numRef>
              <c:f>Sheet8!$O$10:$O$14</c:f>
              <c:numCache>
                <c:formatCode>mm:ss</c:formatCode>
                <c:ptCount val="5"/>
                <c:pt idx="0">
                  <c:v>0.000671296296296296</c:v>
                </c:pt>
                <c:pt idx="1">
                  <c:v>0.00068287037037037</c:v>
                </c:pt>
                <c:pt idx="2">
                  <c:v>0.000787037037037037</c:v>
                </c:pt>
                <c:pt idx="3">
                  <c:v>0.00145833333333333</c:v>
                </c:pt>
                <c:pt idx="4">
                  <c:v>0.0015625</c:v>
                </c:pt>
              </c:numCache>
              <c:extLst>
                <c:ext xmlns:c15="http://schemas.microsoft.com/office/drawing/2012/chart" uri="{02D57815-91ED-43cb-92C2-25804820EDAC}">
                  <c15:fullRef>
                    <c15:sqref>Sheet8!$O$10:$O$15</c15:sqref>
                  </c15:fullRef>
                </c:ext>
              </c:extLst>
            </c:numRef>
          </c:val>
        </c:ser>
        <c:ser>
          <c:idx val="8"/>
          <c:order val="8"/>
          <c:tx>
            <c:strRef>
              <c:f>Sheet8!$P$9</c:f>
              <c:strCache>
                <c:ptCount val="1"/>
                <c:pt idx="0">
                  <c:v>JSON Uncomp.</c:v>
                </c:pt>
              </c:strCache>
            </c:strRef>
          </c:tx>
          <c:spPr>
            <a:ln w="28575" cmpd="sng">
              <a:solidFill>
                <a:schemeClr val="bg1">
                  <a:lumMod val="65000"/>
                </a:schemeClr>
              </a:solidFill>
            </a:ln>
          </c:spPr>
          <c:marker>
            <c:symbol val="triangle"/>
            <c:size val="7"/>
            <c:spPr>
              <a:solidFill>
                <a:schemeClr val="bg1">
                  <a:lumMod val="50000"/>
                </a:schemeClr>
              </a:solidFill>
              <a:ln>
                <a:solidFill>
                  <a:schemeClr val="bg1">
                    <a:lumMod val="65000"/>
                  </a:schemeClr>
                </a:solidFill>
              </a:ln>
            </c:spPr>
          </c:marker>
          <c:cat>
            <c:strRef>
              <c:f>Sheet8!$K$10:$K$14</c:f>
              <c:strCache>
                <c:ptCount val="5"/>
                <c:pt idx="0">
                  <c:v>1 Day</c:v>
                </c:pt>
                <c:pt idx="1">
                  <c:v>3 Days</c:v>
                </c:pt>
                <c:pt idx="2">
                  <c:v>7 Days</c:v>
                </c:pt>
                <c:pt idx="3">
                  <c:v>14 Days</c:v>
                </c:pt>
                <c:pt idx="4">
                  <c:v>21 Days</c:v>
                </c:pt>
              </c:strCache>
            </c:strRef>
          </c:cat>
          <c:val>
            <c:numRef>
              <c:f>Sheet8!$P$10:$P$13</c:f>
              <c:numCache>
                <c:formatCode>mm:ss</c:formatCode>
                <c:ptCount val="4"/>
                <c:pt idx="0">
                  <c:v>0.00103009259259259</c:v>
                </c:pt>
                <c:pt idx="1">
                  <c:v>0.00128472222222222</c:v>
                </c:pt>
                <c:pt idx="2">
                  <c:v>0.0015625</c:v>
                </c:pt>
                <c:pt idx="3">
                  <c:v>0.00226851851851852</c:v>
                </c:pt>
              </c:numCache>
            </c:numRef>
          </c:val>
        </c:ser>
        <c:marker val="1"/>
        <c:axId val="215473208"/>
        <c:axId val="289209816"/>
      </c:lineChart>
      <c:catAx>
        <c:axId val="215473208"/>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Days</a:t>
                </a:r>
              </a:p>
            </c:rich>
          </c:tx>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209816"/>
        <c:crosses val="autoZero"/>
        <c:lblAlgn val="ctr"/>
        <c:lblOffset val="100"/>
      </c:catAx>
      <c:valAx>
        <c:axId val="28920981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Execution Time (Minutes)</a:t>
                </a:r>
              </a:p>
            </c:rich>
          </c:tx>
          <c:spPr>
            <a:noFill/>
            <a:ln>
              <a:noFill/>
            </a:ln>
            <a:effectLst/>
          </c:spPr>
        </c:title>
        <c:numFmt formatCode="mm:ss"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5473208"/>
        <c:crossesAt val="1.0"/>
        <c:crossBetween val="between"/>
      </c:valAx>
      <c:valAx>
        <c:axId val="390360376"/>
        <c:scaling>
          <c:orientation val="minMax"/>
        </c:scaling>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Data</a:t>
                </a:r>
                <a:r>
                  <a:rPr lang="en-GB" baseline="0"/>
                  <a:t> Size (MB)</a:t>
                </a:r>
                <a:endParaRPr lang="en-GB"/>
              </a:p>
            </c:rich>
          </c:tx>
          <c:spPr>
            <a:noFill/>
            <a:ln>
              <a:noFill/>
            </a:ln>
            <a:effectLst/>
          </c:spPr>
        </c:title>
        <c:numFmt formatCode="General"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999976"/>
        <c:crosses val="max"/>
        <c:crossBetween val="between"/>
      </c:valAx>
      <c:catAx>
        <c:axId val="422999976"/>
        <c:scaling>
          <c:orientation val="minMax"/>
        </c:scaling>
        <c:delete val="1"/>
        <c:axPos val="b"/>
        <c:tickLblPos val="nextTo"/>
        <c:crossAx val="390360376"/>
        <c:crosses val="autoZero"/>
        <c:auto val="1"/>
        <c:lblAlgn val="ctr"/>
        <c:lblOffset val="100"/>
      </c:cat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DB62AB-E84C-3E4E-89E0-EC081FED7745}" type="datetimeFigureOut">
              <a:rPr lang="en-US" smtClean="0"/>
              <a:pPr/>
              <a:t>10/1/15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6DB928-93EB-CE4B-8B9E-B79D4AC8339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333902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19738-0C04-6349-90CE-805C007BE10B}" type="datetimeFigureOut">
              <a:rPr lang="en-US" smtClean="0"/>
              <a:pPr/>
              <a:t>10/1/15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0E3BC-B383-AB4C-871A-0BF9C911901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30391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20E3BC-B383-AB4C-871A-0BF9C911901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User involvement in the development process </a:t>
            </a:r>
          </a:p>
          <a:p>
            <a:r>
              <a:rPr lang="en-US" sz="1200" kern="1200" dirty="0" smtClean="0">
                <a:solidFill>
                  <a:schemeClr val="tx1"/>
                </a:solidFill>
                <a:effectLst/>
                <a:latin typeface="+mn-lt"/>
                <a:ea typeface="+mn-ea"/>
                <a:cs typeface="+mn-cs"/>
              </a:rPr>
              <a:t>• We work very closely with the experiment/VOs to ensure requirements are met.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020E3BC-B383-AB4C-871A-0BF9C9119016}" type="slidenum">
              <a:rPr lang="en-US" smtClean="0"/>
              <a:pPr/>
              <a:t>16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0893084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User involvement in the development process </a:t>
            </a:r>
          </a:p>
          <a:p>
            <a:r>
              <a:rPr lang="en-US" sz="1200" kern="1200" dirty="0" smtClean="0">
                <a:solidFill>
                  <a:schemeClr val="tx1"/>
                </a:solidFill>
                <a:effectLst/>
                <a:latin typeface="+mn-lt"/>
                <a:ea typeface="+mn-ea"/>
                <a:cs typeface="+mn-cs"/>
              </a:rPr>
              <a:t>• We work very closely with the experiment/VOs to ensure requirements are met.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020E3BC-B383-AB4C-871A-0BF9C9119016}" type="slidenum">
              <a:rPr lang="en-US" smtClean="0"/>
              <a:pPr/>
              <a:t>17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0893084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3C4C9-71FA-2D4F-8EE7-4B36ECFC343E}" type="slidenum">
              <a:rPr lang="en-US" smtClean="0"/>
              <a:pPr/>
              <a:t>33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36455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Diapositive de titre">
    <p:bg>
      <p:bgPr>
        <a:solidFill>
          <a:srgbClr val="104282"/>
        </a:solidFill>
        <a:effectLst/>
      </p:bgPr>
    </p:bg>
    <p:spTree>
      <p:nvGrpSpPr>
        <p:cNvPr id="1" name=""/>
        <p:cNvGrpSpPr/>
        <p:nvPr/>
      </p:nvGrpSpPr>
      <p:grpSpPr>
        <a:xfrm>
          <a:off x="0" y="0"/>
          <a:ext cx="0" cy="0"/>
          <a:chOff x="0" y="0"/>
          <a:chExt cx="0" cy="0"/>
        </a:xfrm>
      </p:grpSpPr>
      <p:pic>
        <p:nvPicPr>
          <p:cNvPr id="5" name="Image 4" descr="logooutline.eps"/>
          <p:cNvPicPr>
            <a:picLocks noChangeAspect="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312000" y="2181663"/>
            <a:ext cx="2520000" cy="2494674"/>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tx1"/>
                </a:solidFill>
              </a:defRPr>
            </a:lvl1pPr>
          </a:lstStyle>
          <a:p>
            <a:r>
              <a:rPr kumimoji="0" lang="fr-CH" smtClean="0"/>
              <a:t>Cliquez et modifiez le titre</a:t>
            </a:r>
            <a:endParaRPr kumimoji="0" lang="en-US" dirty="0"/>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H"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tx1"/>
                </a:solidFill>
              </a:defRPr>
            </a:lvl1pPr>
          </a:lstStyle>
          <a:p>
            <a:r>
              <a:rPr kumimoji="0" lang="fr-CH" smtClean="0"/>
              <a:t>Cliquez et modifiez le titre</a:t>
            </a:r>
            <a:endParaRPr kumimoji="0" lang="en-US"/>
          </a:p>
        </p:txBody>
      </p:sp>
      <p:sp>
        <p:nvSpPr>
          <p:cNvPr id="3" name="Espace réservé pour une image  2"/>
          <p:cNvSpPr>
            <a:spLocks noGrp="1"/>
          </p:cNvSpPr>
          <p:nvPr>
            <p:ph type="pic" idx="1"/>
          </p:nvPr>
        </p:nvSpPr>
        <p:spPr>
          <a:xfrm>
            <a:off x="558797" y="802197"/>
            <a:ext cx="4759514" cy="4759514"/>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fr-CH" smtClean="0"/>
              <a:t>Faire glisser l'image vers l'espace réservé ou cliquer sur l'icône pour l'ajouter</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CH" smtClean="0"/>
              <a:t>Cliquez pour modifier les styles du texte du masque</a:t>
            </a: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3_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96267" y="2703284"/>
            <a:ext cx="1172455" cy="1467041"/>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568497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A20D0-29FD-5842-BBD3-689EF56E5DF6}" type="datetime1">
              <a:rPr lang="en-US" smtClean="0"/>
              <a:pPr/>
              <a:t>10/1/15</a:t>
            </a:fld>
            <a:endParaRPr lang="en-US"/>
          </a:p>
        </p:txBody>
      </p:sp>
      <p:sp>
        <p:nvSpPr>
          <p:cNvPr id="5" name="Footer Placeholder 4"/>
          <p:cNvSpPr>
            <a:spLocks noGrp="1"/>
          </p:cNvSpPr>
          <p:nvPr>
            <p:ph type="ftr" sz="quarter" idx="11"/>
          </p:nvPr>
        </p:nvSpPr>
        <p:spPr/>
        <p:txBody>
          <a:bodyPr/>
          <a:lstStyle/>
          <a:p>
            <a:r>
              <a:rPr lang="en-US" smtClean="0"/>
              <a:t>NEC 2015, Budva    Julia Andreeva CERN-IT</a:t>
            </a:r>
            <a:endParaRPr lang="en-US"/>
          </a:p>
        </p:txBody>
      </p:sp>
      <p:sp>
        <p:nvSpPr>
          <p:cNvPr id="6" name="Slide Number Placeholder 5"/>
          <p:cNvSpPr>
            <a:spLocks noGrp="1"/>
          </p:cNvSpPr>
          <p:nvPr>
            <p:ph type="sldNum" sz="quarter" idx="12"/>
          </p:nvPr>
        </p:nvSpPr>
        <p:spPr/>
        <p:txBody>
          <a:bodyPr/>
          <a:lstStyle/>
          <a:p>
            <a:fld id="{12F3A8D0-B7F7-4D44-8F99-D5D295F7ECF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1475292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4_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96267" y="2703284"/>
            <a:ext cx="1172455" cy="1467041"/>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894612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5_Diapositive de titre">
    <p:bg>
      <p:bgPr>
        <a:solidFill>
          <a:schemeClr val="tx1"/>
        </a:solidFill>
        <a:effectLst/>
      </p:bgPr>
    </p:bg>
    <p:spTree>
      <p:nvGrpSpPr>
        <p:cNvPr id="1" name=""/>
        <p:cNvGrpSpPr/>
        <p:nvPr/>
      </p:nvGrpSpPr>
      <p:grpSpPr>
        <a:xfrm>
          <a:off x="0" y="0"/>
          <a:ext cx="0" cy="0"/>
          <a:chOff x="0" y="0"/>
          <a:chExt cx="0" cy="0"/>
        </a:xfrm>
      </p:grpSpPr>
      <p:pic>
        <p:nvPicPr>
          <p:cNvPr id="2" name="Picture 1" descr="LogoOutline.ai"/>
          <p:cNvPicPr>
            <a:picLocks noChangeAspect="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312000" y="2169000"/>
            <a:ext cx="2520000" cy="2520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059186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6_Diapositive de titre">
    <p:bg>
      <p:bgRef idx="1001">
        <a:schemeClr val="bg1"/>
      </p:bgRef>
    </p:bg>
    <p:spTree>
      <p:nvGrpSpPr>
        <p:cNvPr id="1" name=""/>
        <p:cNvGrpSpPr/>
        <p:nvPr/>
      </p:nvGrpSpPr>
      <p:grpSpPr>
        <a:xfrm>
          <a:off x="0" y="0"/>
          <a:ext cx="0" cy="0"/>
          <a:chOff x="0" y="0"/>
          <a:chExt cx="0" cy="0"/>
        </a:xfrm>
      </p:grpSpPr>
      <p:pic>
        <p:nvPicPr>
          <p:cNvPr id="5" name="Image 4" descr="logoBadgeWeb.eps"/>
          <p:cNvPicPr>
            <a:picLocks noChangeAspect="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53090" y="2878269"/>
            <a:ext cx="1221946" cy="1535841"/>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033250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fr-CH" smtClean="0"/>
              <a:t>Cliquez et modifiez le titre</a:t>
            </a:r>
            <a:endParaRPr kumimoji="0" lang="en-US"/>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H" smtClean="0"/>
              <a:t>Cliquez pour modifier les styles du texte du masque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70225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fr-CH" smtClean="0"/>
              <a:t>Cliquez et modifiez le titre</a:t>
            </a:r>
            <a:endParaRPr kumimoji="0" lang="en-US"/>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H" smtClean="0"/>
              <a:t>Cliquez pour modifier les styles du texte du masque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576372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CH" smtClean="0"/>
              <a:t>Cliquez et modifiez le titre</a:t>
            </a:r>
            <a:endParaRPr kumimoji="0" lang="en-US"/>
          </a:p>
        </p:txBody>
      </p:sp>
      <p:sp>
        <p:nvSpPr>
          <p:cNvPr id="3" name="Espace réservé du contenu 2"/>
          <p:cNvSpPr>
            <a:spLocks noGrp="1"/>
          </p:cNvSpPr>
          <p:nvPr>
            <p:ph idx="1"/>
          </p:nvPr>
        </p:nvSpPr>
        <p:spPr/>
        <p:txBody>
          <a:body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dirty="0"/>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97132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CH" smtClean="0"/>
              <a:t>Cliquez et modifiez le titre</a:t>
            </a:r>
            <a:endParaRPr kumimoji="0" lang="en-US"/>
          </a:p>
        </p:txBody>
      </p:sp>
      <p:sp>
        <p:nvSpPr>
          <p:cNvPr id="3" name="Espace réservé du contenu 2"/>
          <p:cNvSpPr>
            <a:spLocks noGrp="1"/>
          </p:cNvSpPr>
          <p:nvPr>
            <p:ph sz="half" idx="1"/>
          </p:nvPr>
        </p:nvSpPr>
        <p:spPr>
          <a:xfrm>
            <a:off x="457200" y="1600201"/>
            <a:ext cx="3657600" cy="4350384"/>
          </a:xfrm>
        </p:spPr>
        <p:txBody>
          <a:bodyPr/>
          <a:lstStyle>
            <a:lvl1pPr>
              <a:defRPr sz="2600"/>
            </a:lvl1pPr>
            <a:lvl2pPr>
              <a:defRPr sz="2200"/>
            </a:lvl2pPr>
            <a:lvl3pPr>
              <a:defRPr sz="2000"/>
            </a:lvl3pPr>
            <a:lvl4pPr>
              <a:defRPr sz="1800"/>
            </a:lvl4pPr>
            <a:lvl5pPr>
              <a:defRPr sz="18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4" name="Espace réservé du contenu 3"/>
          <p:cNvSpPr>
            <a:spLocks noGrp="1"/>
          </p:cNvSpPr>
          <p:nvPr>
            <p:ph sz="half" idx="2"/>
          </p:nvPr>
        </p:nvSpPr>
        <p:spPr>
          <a:xfrm>
            <a:off x="4267200" y="1600200"/>
            <a:ext cx="3657600" cy="4350385"/>
          </a:xfrm>
        </p:spPr>
        <p:txBody>
          <a:bodyPr/>
          <a:lstStyle>
            <a:lvl1pPr>
              <a:defRPr sz="2600"/>
            </a:lvl1pPr>
            <a:lvl2pPr>
              <a:defRPr sz="2200"/>
            </a:lvl2pPr>
            <a:lvl3pPr>
              <a:defRPr sz="2000"/>
            </a:lvl3pPr>
            <a:lvl4pPr>
              <a:defRPr sz="1800"/>
            </a:lvl4pPr>
            <a:lvl5pPr>
              <a:defRPr sz="18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893977"/>
          </a:xfrm>
        </p:spPr>
        <p:txBody>
          <a:bodyPr anchor="ctr"/>
          <a:lstStyle>
            <a:lvl1pPr>
              <a:defRPr/>
            </a:lvl1pPr>
          </a:lstStyle>
          <a:p>
            <a:r>
              <a:rPr kumimoji="0" lang="fr-CH" smtClean="0"/>
              <a:t>Cliquez et modifiez le titre</a:t>
            </a:r>
            <a:endParaRPr kumimoji="0" lang="en-US"/>
          </a:p>
        </p:txBody>
      </p:sp>
      <p:sp>
        <p:nvSpPr>
          <p:cNvPr id="3" name="Espace réservé du texte 2"/>
          <p:cNvSpPr>
            <a:spLocks noGrp="1"/>
          </p:cNvSpPr>
          <p:nvPr>
            <p:ph type="body" idx="1"/>
          </p:nvPr>
        </p:nvSpPr>
        <p:spPr>
          <a:xfrm>
            <a:off x="457200" y="510196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H" smtClean="0"/>
              <a:t>Cliquez pour modifier les styles du texte du masque</a:t>
            </a:r>
          </a:p>
        </p:txBody>
      </p:sp>
      <p:sp>
        <p:nvSpPr>
          <p:cNvPr id="4" name="Espace réservé du texte 3"/>
          <p:cNvSpPr>
            <a:spLocks noGrp="1"/>
          </p:cNvSpPr>
          <p:nvPr>
            <p:ph type="body" sz="half" idx="3"/>
          </p:nvPr>
        </p:nvSpPr>
        <p:spPr>
          <a:xfrm>
            <a:off x="4645025" y="510196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H" smtClean="0"/>
              <a:t>Cliquez pour modifier les styles du texte du masque</a:t>
            </a:r>
          </a:p>
        </p:txBody>
      </p:sp>
      <p:sp>
        <p:nvSpPr>
          <p:cNvPr id="5" name="Espace réservé du contenu 4"/>
          <p:cNvSpPr>
            <a:spLocks noGrp="1"/>
          </p:cNvSpPr>
          <p:nvPr>
            <p:ph sz="quarter" idx="2"/>
          </p:nvPr>
        </p:nvSpPr>
        <p:spPr>
          <a:xfrm>
            <a:off x="457200" y="1269777"/>
            <a:ext cx="4040188"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dirty="0"/>
          </a:p>
        </p:txBody>
      </p:sp>
      <p:sp>
        <p:nvSpPr>
          <p:cNvPr id="6" name="Espace réservé du contenu 5"/>
          <p:cNvSpPr>
            <a:spLocks noGrp="1"/>
          </p:cNvSpPr>
          <p:nvPr>
            <p:ph sz="quarter" idx="4"/>
          </p:nvPr>
        </p:nvSpPr>
        <p:spPr>
          <a:xfrm>
            <a:off x="4645025" y="1269777"/>
            <a:ext cx="4041775"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12" name="Slide Number Placeholder 3"/>
          <p:cNvSpPr>
            <a:spLocks noGrp="1"/>
          </p:cNvSpPr>
          <p:nvPr>
            <p:ph type="sldNum" sz="quarter" idx="12"/>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Espace réservé du titre 8"/>
          <p:cNvSpPr>
            <a:spLocks noGrp="1"/>
          </p:cNvSpPr>
          <p:nvPr>
            <p:ph type="title"/>
          </p:nvPr>
        </p:nvSpPr>
        <p:spPr>
          <a:xfrm>
            <a:off x="457200" y="233492"/>
            <a:ext cx="8226854" cy="940443"/>
          </a:xfrm>
          <a:prstGeom prst="rect">
            <a:avLst/>
          </a:prstGeom>
        </p:spPr>
        <p:txBody>
          <a:bodyPr vert="horz" lIns="45720" rIns="45720" anchor="ctr">
            <a:normAutofit/>
          </a:bodyPr>
          <a:lstStyle/>
          <a:p>
            <a:r>
              <a:rPr kumimoji="0" lang="fr-CH" dirty="0" smtClean="0"/>
              <a:t>Cliquez et modifiez le titre</a:t>
            </a:r>
            <a:endParaRPr kumimoji="0" lang="en-US" dirty="0"/>
          </a:p>
        </p:txBody>
      </p:sp>
      <p:sp>
        <p:nvSpPr>
          <p:cNvPr id="30" name="Espace réservé du texte 29"/>
          <p:cNvSpPr>
            <a:spLocks noGrp="1"/>
          </p:cNvSpPr>
          <p:nvPr>
            <p:ph type="body" idx="1"/>
          </p:nvPr>
        </p:nvSpPr>
        <p:spPr>
          <a:xfrm>
            <a:off x="457200" y="1325606"/>
            <a:ext cx="8226854" cy="4667421"/>
          </a:xfrm>
          <a:prstGeom prst="rect">
            <a:avLst/>
          </a:prstGeom>
        </p:spPr>
        <p:txBody>
          <a:bodyPr vert="horz">
            <a:normAutofit/>
          </a:bodyPr>
          <a:lstStyle/>
          <a:p>
            <a:pPr lvl="0" eaLnBrk="1" latinLnBrk="0" hangingPunct="1"/>
            <a:r>
              <a:rPr kumimoji="0" lang="fr-CH" dirty="0" smtClean="0"/>
              <a:t>Cliquez pour modifier les styles du texte du masque</a:t>
            </a:r>
          </a:p>
          <a:p>
            <a:pPr lvl="1" eaLnBrk="1" latinLnBrk="0" hangingPunct="1"/>
            <a:r>
              <a:rPr kumimoji="0" lang="fr-CH" dirty="0" smtClean="0"/>
              <a:t>Deuxième niveau</a:t>
            </a:r>
          </a:p>
          <a:p>
            <a:pPr lvl="2" eaLnBrk="1" latinLnBrk="0" hangingPunct="1"/>
            <a:r>
              <a:rPr kumimoji="0" lang="fr-CH" dirty="0" smtClean="0"/>
              <a:t>Troisième niveau</a:t>
            </a:r>
          </a:p>
          <a:p>
            <a:pPr lvl="3" eaLnBrk="1" latinLnBrk="0" hangingPunct="1"/>
            <a:r>
              <a:rPr kumimoji="0" lang="fr-CH" dirty="0" smtClean="0"/>
              <a:t>Quatrième niveau</a:t>
            </a:r>
          </a:p>
          <a:p>
            <a:pPr lvl="4" eaLnBrk="1" latinLnBrk="0" hangingPunct="1"/>
            <a:r>
              <a:rPr kumimoji="0" lang="fr-CH" dirty="0" smtClean="0"/>
              <a:t>Cinquième niveau</a:t>
            </a:r>
            <a:endParaRPr kumimoji="0" lang="en-US" dirty="0"/>
          </a:p>
        </p:txBody>
      </p:sp>
      <p:pic>
        <p:nvPicPr>
          <p:cNvPr id="5" name="Image 4" descr="bande-01.eps"/>
          <p:cNvPicPr>
            <a:picLocks noChangeAspect="1"/>
          </p:cNvPicPr>
          <p:nvPr/>
        </p:nvPicPr>
        <p:blipFill>
          <a:blip r:embed="rId1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57663"/>
            <a:ext cx="9144000" cy="707202"/>
          </a:xfrm>
          <a:prstGeom prst="rect">
            <a:avLst/>
          </a:prstGeom>
        </p:spPr>
      </p:pic>
      <p:sp>
        <p:nvSpPr>
          <p:cNvPr id="2"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300A0-E98A-9543-B651-CDBFCBDB643C}" type="datetime1">
              <a:rPr lang="en-US" smtClean="0"/>
              <a:pPr/>
              <a:t>10/1/15</a:t>
            </a:fld>
            <a:endParaRPr lang="en-US" dirty="0"/>
          </a:p>
        </p:txBody>
      </p:sp>
      <p:sp>
        <p:nvSpPr>
          <p:cNvPr id="3"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NEC 2015, Budva    Julia Andreeva CERN-IT</a:t>
            </a:r>
            <a:endParaRPr lang="en-US" dirty="0"/>
          </a:p>
        </p:txBody>
      </p:sp>
      <p:sp>
        <p:nvSpPr>
          <p:cNvPr id="4"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Lst>
  <p:timing>
    <p:tnLst>
      <p:par>
        <p:cTn id="1" dur="indefinite" restart="never" nodeType="tmRoot"/>
      </p:par>
    </p:tnLst>
  </p:timing>
  <p:hf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 Id="rId3"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 Id="rId3"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twiki.cern.ch/twiki/bin/view/LCG/NetworkTransferMetric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microsoft.com/office/2007/relationships/hdphoto" Target="NULL"/><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 Type="http://schemas.openxmlformats.org/officeDocument/2006/relationships/slideLayout" Target="../slideLayouts/slideLayout14.xml"/><Relationship Id="rId2"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7918391-D411-FE40-AAD7-861AE5233E0E}" type="slidenum">
              <a:rPr lang="en-US" smtClean="0"/>
              <a:pPr/>
              <a:t>1</a:t>
            </a:fld>
            <a:endParaRPr lang="en-US" dirty="0"/>
          </a:p>
        </p:txBody>
      </p:sp>
      <p:sp>
        <p:nvSpPr>
          <p:cNvPr id="10" name="Rectangle 9"/>
          <p:cNvSpPr/>
          <p:nvPr/>
        </p:nvSpPr>
        <p:spPr>
          <a:xfrm>
            <a:off x="0" y="0"/>
            <a:ext cx="9155545" cy="3357035"/>
          </a:xfrm>
          <a:prstGeom prst="rect">
            <a:avLst/>
          </a:prstGeom>
          <a:solidFill>
            <a:srgbClr val="0E4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253854" y="1325381"/>
            <a:ext cx="8622777" cy="940443"/>
          </a:xfrm>
        </p:spPr>
        <p:txBody>
          <a:bodyPr>
            <a:normAutofit fontScale="90000"/>
          </a:bodyPr>
          <a:lstStyle/>
          <a:p>
            <a:r>
              <a:rPr lang="en-US" dirty="0" smtClean="0">
                <a:solidFill>
                  <a:schemeClr val="bg1"/>
                </a:solidFill>
              </a:rPr>
              <a:t>Migration of the WLCG infrastructure to a new technology stack</a:t>
            </a:r>
            <a:br>
              <a:rPr lang="en-US" dirty="0" smtClean="0">
                <a:solidFill>
                  <a:schemeClr val="bg1"/>
                </a:solidFill>
              </a:rPr>
            </a:br>
            <a:endParaRPr lang="en-US" dirty="0">
              <a:solidFill>
                <a:schemeClr val="bg1"/>
              </a:solidFill>
            </a:endParaRPr>
          </a:p>
        </p:txBody>
      </p:sp>
      <p:sp>
        <p:nvSpPr>
          <p:cNvPr id="8" name="Rectangle 7"/>
          <p:cNvSpPr/>
          <p:nvPr/>
        </p:nvSpPr>
        <p:spPr>
          <a:xfrm>
            <a:off x="6161974" y="3345490"/>
            <a:ext cx="2993571" cy="751314"/>
          </a:xfrm>
          <a:prstGeom prst="rect">
            <a:avLst/>
          </a:prstGeom>
          <a:solidFill>
            <a:schemeClr val="tx2">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Julia Andreeva</a:t>
            </a:r>
          </a:p>
          <a:p>
            <a:pPr algn="ctr"/>
            <a:r>
              <a:rPr lang="en-US" dirty="0" smtClean="0"/>
              <a:t>CERN IT</a:t>
            </a:r>
          </a:p>
        </p:txBody>
      </p:sp>
      <p:pic>
        <p:nvPicPr>
          <p:cNvPr id="13" name="Picture 12" descr="top-09-950_-V4_-_G8--B.jpg"/>
          <p:cNvPicPr>
            <a:picLocks noChangeAspect="1"/>
          </p:cNvPicPr>
          <p:nvPr/>
        </p:nvPicPr>
        <p:blipFill>
          <a:blip r:embed="rId3"/>
          <a:stretch>
            <a:fillRect/>
          </a:stretch>
        </p:blipFill>
        <p:spPr>
          <a:xfrm>
            <a:off x="508000" y="3760893"/>
            <a:ext cx="5181600" cy="207264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22773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Current architecture</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10</a:t>
            </a:fld>
            <a:endParaRPr lang="en-US" dirty="0"/>
          </a:p>
        </p:txBody>
      </p:sp>
      <p:sp>
        <p:nvSpPr>
          <p:cNvPr id="5" name="Rectangle 4"/>
          <p:cNvSpPr/>
          <p:nvPr/>
        </p:nvSpPr>
        <p:spPr>
          <a:xfrm>
            <a:off x="211667" y="2032000"/>
            <a:ext cx="1538111" cy="6208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 </a:t>
            </a:r>
            <a:r>
              <a:rPr lang="en-US" dirty="0" smtClean="0">
                <a:solidFill>
                  <a:srgbClr val="0055A0"/>
                </a:solidFill>
              </a:rPr>
              <a:t>sources</a:t>
            </a:r>
          </a:p>
        </p:txBody>
      </p:sp>
      <p:sp>
        <p:nvSpPr>
          <p:cNvPr id="6" name="Rectangle 5"/>
          <p:cNvSpPr/>
          <p:nvPr/>
        </p:nvSpPr>
        <p:spPr>
          <a:xfrm>
            <a:off x="364067" y="2494844"/>
            <a:ext cx="1538111" cy="6208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 </a:t>
            </a:r>
            <a:r>
              <a:rPr lang="en-US" dirty="0" smtClean="0">
                <a:solidFill>
                  <a:srgbClr val="0055A0"/>
                </a:solidFill>
              </a:rPr>
              <a:t>sources</a:t>
            </a:r>
          </a:p>
        </p:txBody>
      </p:sp>
      <p:sp>
        <p:nvSpPr>
          <p:cNvPr id="7" name="Rectangle 6"/>
          <p:cNvSpPr/>
          <p:nvPr/>
        </p:nvSpPr>
        <p:spPr>
          <a:xfrm>
            <a:off x="211667" y="3115733"/>
            <a:ext cx="1538111" cy="6208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 </a:t>
            </a:r>
            <a:r>
              <a:rPr lang="en-US" dirty="0" smtClean="0">
                <a:solidFill>
                  <a:srgbClr val="0055A0"/>
                </a:solidFill>
              </a:rPr>
              <a:t>sources</a:t>
            </a:r>
          </a:p>
        </p:txBody>
      </p:sp>
      <p:sp>
        <p:nvSpPr>
          <p:cNvPr id="8" name="Rectangle 7"/>
          <p:cNvSpPr/>
          <p:nvPr/>
        </p:nvSpPr>
        <p:spPr>
          <a:xfrm>
            <a:off x="364067" y="3736622"/>
            <a:ext cx="1538111" cy="6208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 </a:t>
            </a:r>
            <a:r>
              <a:rPr lang="en-US" dirty="0" smtClean="0">
                <a:solidFill>
                  <a:srgbClr val="0055A0"/>
                </a:solidFill>
              </a:rPr>
              <a:t>sources</a:t>
            </a:r>
          </a:p>
        </p:txBody>
      </p:sp>
      <p:sp>
        <p:nvSpPr>
          <p:cNvPr id="9" name="Rectangle 8"/>
          <p:cNvSpPr/>
          <p:nvPr/>
        </p:nvSpPr>
        <p:spPr>
          <a:xfrm>
            <a:off x="2610556" y="1467556"/>
            <a:ext cx="677333" cy="42756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T</a:t>
            </a:r>
          </a:p>
          <a:p>
            <a:pPr algn="ctr"/>
            <a:r>
              <a:rPr lang="en-US" dirty="0" smtClean="0">
                <a:solidFill>
                  <a:srgbClr val="0055A0"/>
                </a:solidFill>
              </a:rPr>
              <a:t>R</a:t>
            </a:r>
          </a:p>
          <a:p>
            <a:pPr algn="ctr"/>
            <a:r>
              <a:rPr lang="en-US" dirty="0" smtClean="0">
                <a:solidFill>
                  <a:srgbClr val="0055A0"/>
                </a:solidFill>
              </a:rPr>
              <a:t>A</a:t>
            </a:r>
          </a:p>
          <a:p>
            <a:pPr algn="ctr"/>
            <a:r>
              <a:rPr lang="en-US" dirty="0" smtClean="0">
                <a:solidFill>
                  <a:srgbClr val="0055A0"/>
                </a:solidFill>
              </a:rPr>
              <a:t>N</a:t>
            </a:r>
          </a:p>
          <a:p>
            <a:pPr algn="ctr"/>
            <a:r>
              <a:rPr lang="en-US" dirty="0" smtClean="0">
                <a:solidFill>
                  <a:srgbClr val="0055A0"/>
                </a:solidFill>
              </a:rPr>
              <a:t>S</a:t>
            </a:r>
          </a:p>
          <a:p>
            <a:pPr algn="ctr"/>
            <a:r>
              <a:rPr lang="en-US" dirty="0" smtClean="0">
                <a:solidFill>
                  <a:srgbClr val="0055A0"/>
                </a:solidFill>
              </a:rPr>
              <a:t>P</a:t>
            </a:r>
          </a:p>
          <a:p>
            <a:pPr algn="ctr"/>
            <a:r>
              <a:rPr lang="en-US" dirty="0" smtClean="0">
                <a:solidFill>
                  <a:srgbClr val="0055A0"/>
                </a:solidFill>
              </a:rPr>
              <a:t>O</a:t>
            </a:r>
          </a:p>
          <a:p>
            <a:pPr algn="ctr"/>
            <a:r>
              <a:rPr lang="en-US" dirty="0" smtClean="0">
                <a:solidFill>
                  <a:srgbClr val="0055A0"/>
                </a:solidFill>
              </a:rPr>
              <a:t>R</a:t>
            </a:r>
          </a:p>
          <a:p>
            <a:pPr algn="ctr"/>
            <a:r>
              <a:rPr lang="en-US" dirty="0" smtClean="0">
                <a:solidFill>
                  <a:srgbClr val="0055A0"/>
                </a:solidFill>
              </a:rPr>
              <a:t>T</a:t>
            </a:r>
          </a:p>
          <a:p>
            <a:pPr algn="ctr"/>
            <a:endParaRPr lang="en-US" dirty="0" smtClean="0">
              <a:solidFill>
                <a:srgbClr val="0055A0"/>
              </a:solidFill>
            </a:endParaRPr>
          </a:p>
          <a:p>
            <a:pPr algn="ctr"/>
            <a:r>
              <a:rPr lang="en-US" dirty="0" smtClean="0">
                <a:solidFill>
                  <a:srgbClr val="0055A0"/>
                </a:solidFill>
              </a:rPr>
              <a:t>L</a:t>
            </a:r>
          </a:p>
          <a:p>
            <a:pPr algn="ctr"/>
            <a:r>
              <a:rPr lang="en-US" dirty="0" smtClean="0">
                <a:solidFill>
                  <a:srgbClr val="0055A0"/>
                </a:solidFill>
              </a:rPr>
              <a:t>A</a:t>
            </a:r>
          </a:p>
          <a:p>
            <a:pPr algn="ctr"/>
            <a:r>
              <a:rPr lang="en-US" dirty="0" smtClean="0">
                <a:solidFill>
                  <a:srgbClr val="0055A0"/>
                </a:solidFill>
              </a:rPr>
              <a:t>Y</a:t>
            </a:r>
          </a:p>
          <a:p>
            <a:pPr algn="ctr"/>
            <a:r>
              <a:rPr lang="en-US" dirty="0" smtClean="0">
                <a:solidFill>
                  <a:srgbClr val="0055A0"/>
                </a:solidFill>
              </a:rPr>
              <a:t>E</a:t>
            </a:r>
          </a:p>
          <a:p>
            <a:pPr algn="ctr"/>
            <a:r>
              <a:rPr lang="en-US" dirty="0" smtClean="0">
                <a:solidFill>
                  <a:srgbClr val="0055A0"/>
                </a:solidFill>
              </a:rPr>
              <a:t>R</a:t>
            </a:r>
          </a:p>
          <a:p>
            <a:pPr algn="ctr"/>
            <a:endParaRPr lang="en-US" dirty="0" smtClean="0"/>
          </a:p>
        </p:txBody>
      </p:sp>
      <p:sp>
        <p:nvSpPr>
          <p:cNvPr id="10" name="Can 9"/>
          <p:cNvSpPr/>
          <p:nvPr/>
        </p:nvSpPr>
        <p:spPr>
          <a:xfrm>
            <a:off x="4191000" y="1467556"/>
            <a:ext cx="1608667" cy="226906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Data repository</a:t>
            </a:r>
            <a:endParaRPr lang="en-US" dirty="0">
              <a:solidFill>
                <a:srgbClr val="0055A0"/>
              </a:solidFill>
            </a:endParaRPr>
          </a:p>
        </p:txBody>
      </p:sp>
      <p:sp>
        <p:nvSpPr>
          <p:cNvPr id="11" name="Rectangle 10"/>
          <p:cNvSpPr/>
          <p:nvPr/>
        </p:nvSpPr>
        <p:spPr>
          <a:xfrm>
            <a:off x="5249333" y="3400778"/>
            <a:ext cx="1284111" cy="11853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Data processing engine</a:t>
            </a:r>
            <a:endParaRPr lang="en-US" dirty="0">
              <a:solidFill>
                <a:srgbClr val="0055A0"/>
              </a:solidFill>
            </a:endParaRPr>
          </a:p>
        </p:txBody>
      </p:sp>
      <p:sp>
        <p:nvSpPr>
          <p:cNvPr id="12" name="Rounded Rectangle 11"/>
          <p:cNvSpPr/>
          <p:nvPr/>
        </p:nvSpPr>
        <p:spPr>
          <a:xfrm>
            <a:off x="7464778" y="1467556"/>
            <a:ext cx="1044222" cy="7902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UI/API</a:t>
            </a:r>
            <a:endParaRPr lang="en-US" dirty="0">
              <a:solidFill>
                <a:srgbClr val="0055A0"/>
              </a:solidFill>
            </a:endParaRPr>
          </a:p>
        </p:txBody>
      </p:sp>
      <p:sp>
        <p:nvSpPr>
          <p:cNvPr id="14" name="Rounded Rectangle 13"/>
          <p:cNvSpPr/>
          <p:nvPr/>
        </p:nvSpPr>
        <p:spPr>
          <a:xfrm>
            <a:off x="7663265" y="1862667"/>
            <a:ext cx="1044222" cy="7902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UI/API</a:t>
            </a:r>
            <a:endParaRPr lang="en-US" dirty="0">
              <a:solidFill>
                <a:srgbClr val="0055A0"/>
              </a:solidFill>
            </a:endParaRPr>
          </a:p>
        </p:txBody>
      </p:sp>
      <p:sp>
        <p:nvSpPr>
          <p:cNvPr id="15" name="Rounded Rectangle 14"/>
          <p:cNvSpPr/>
          <p:nvPr/>
        </p:nvSpPr>
        <p:spPr>
          <a:xfrm>
            <a:off x="7464778" y="2494844"/>
            <a:ext cx="1044222" cy="7902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UI/API</a:t>
            </a:r>
            <a:endParaRPr lang="en-US" dirty="0">
              <a:solidFill>
                <a:srgbClr val="0055A0"/>
              </a:solidFill>
            </a:endParaRPr>
          </a:p>
        </p:txBody>
      </p:sp>
      <p:sp>
        <p:nvSpPr>
          <p:cNvPr id="16" name="Right Arrow 15"/>
          <p:cNvSpPr/>
          <p:nvPr/>
        </p:nvSpPr>
        <p:spPr>
          <a:xfrm>
            <a:off x="1902178" y="3115733"/>
            <a:ext cx="708378" cy="2850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3287889" y="2830688"/>
            <a:ext cx="903111" cy="2850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5799667" y="2257778"/>
            <a:ext cx="1665111" cy="3951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Left Arrow 19"/>
          <p:cNvSpPr/>
          <p:nvPr/>
        </p:nvSpPr>
        <p:spPr>
          <a:xfrm>
            <a:off x="3287889" y="4049889"/>
            <a:ext cx="1961444" cy="30762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6053668" y="4755444"/>
            <a:ext cx="2653820" cy="1200329"/>
          </a:xfrm>
          <a:prstGeom prst="rect">
            <a:avLst/>
          </a:prstGeom>
          <a:noFill/>
        </p:spPr>
        <p:txBody>
          <a:bodyPr wrap="square" rtlCol="0">
            <a:spAutoFit/>
          </a:bodyPr>
          <a:lstStyle/>
          <a:p>
            <a:r>
              <a:rPr lang="en-US" dirty="0" smtClean="0"/>
              <a:t>ORACLE is currently used for data archive, data processing and data serving layer</a:t>
            </a:r>
            <a:endParaRPr lang="en-US" dirty="0"/>
          </a:p>
        </p:txBody>
      </p:sp>
      <p:sp>
        <p:nvSpPr>
          <p:cNvPr id="24"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5"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6854" cy="790223"/>
          </a:xfrm>
        </p:spPr>
        <p:txBody>
          <a:bodyPr>
            <a:normAutofit fontScale="90000"/>
          </a:bodyPr>
          <a:lstStyle/>
          <a:p>
            <a:pPr algn="ctr"/>
            <a:r>
              <a:rPr lang="en-US" dirty="0" smtClean="0"/>
              <a:t>Architecture evolution (1)</a:t>
            </a:r>
            <a:br>
              <a:rPr lang="en-US" dirty="0" smtClean="0"/>
            </a:br>
            <a:r>
              <a:rPr lang="en-US" sz="2667" dirty="0" smtClean="0"/>
              <a:t>Taking inspiration from Lambda architecture </a:t>
            </a:r>
            <a:endParaRPr lang="en-US" sz="2667"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11</a:t>
            </a:fld>
            <a:endParaRPr lang="en-US" dirty="0"/>
          </a:p>
        </p:txBody>
      </p:sp>
      <p:sp>
        <p:nvSpPr>
          <p:cNvPr id="5" name="Rectangle 4"/>
          <p:cNvSpPr/>
          <p:nvPr/>
        </p:nvSpPr>
        <p:spPr>
          <a:xfrm>
            <a:off x="211667" y="2032000"/>
            <a:ext cx="1538111" cy="6208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 </a:t>
            </a:r>
            <a:r>
              <a:rPr lang="en-US" dirty="0" smtClean="0">
                <a:solidFill>
                  <a:srgbClr val="0055A0"/>
                </a:solidFill>
              </a:rPr>
              <a:t>sources</a:t>
            </a:r>
          </a:p>
        </p:txBody>
      </p:sp>
      <p:sp>
        <p:nvSpPr>
          <p:cNvPr id="6" name="Rectangle 5"/>
          <p:cNvSpPr/>
          <p:nvPr/>
        </p:nvSpPr>
        <p:spPr>
          <a:xfrm>
            <a:off x="364067" y="2494844"/>
            <a:ext cx="1538111" cy="6208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 </a:t>
            </a:r>
            <a:r>
              <a:rPr lang="en-US" dirty="0" smtClean="0">
                <a:solidFill>
                  <a:srgbClr val="0055A0"/>
                </a:solidFill>
              </a:rPr>
              <a:t>sources</a:t>
            </a:r>
          </a:p>
        </p:txBody>
      </p:sp>
      <p:sp>
        <p:nvSpPr>
          <p:cNvPr id="7" name="Rectangle 6"/>
          <p:cNvSpPr/>
          <p:nvPr/>
        </p:nvSpPr>
        <p:spPr>
          <a:xfrm>
            <a:off x="211667" y="3115733"/>
            <a:ext cx="1538111" cy="6208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 </a:t>
            </a:r>
            <a:r>
              <a:rPr lang="en-US" dirty="0" smtClean="0">
                <a:solidFill>
                  <a:srgbClr val="0055A0"/>
                </a:solidFill>
              </a:rPr>
              <a:t>sources</a:t>
            </a:r>
          </a:p>
        </p:txBody>
      </p:sp>
      <p:sp>
        <p:nvSpPr>
          <p:cNvPr id="8" name="Rectangle 7"/>
          <p:cNvSpPr/>
          <p:nvPr/>
        </p:nvSpPr>
        <p:spPr>
          <a:xfrm>
            <a:off x="364067" y="3736622"/>
            <a:ext cx="1538111" cy="6208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 </a:t>
            </a:r>
            <a:r>
              <a:rPr lang="en-US" dirty="0" smtClean="0">
                <a:solidFill>
                  <a:srgbClr val="0055A0"/>
                </a:solidFill>
              </a:rPr>
              <a:t>sources</a:t>
            </a:r>
          </a:p>
        </p:txBody>
      </p:sp>
      <p:sp>
        <p:nvSpPr>
          <p:cNvPr id="9" name="Rectangle 8"/>
          <p:cNvSpPr/>
          <p:nvPr/>
        </p:nvSpPr>
        <p:spPr>
          <a:xfrm>
            <a:off x="2610556" y="1467556"/>
            <a:ext cx="677333" cy="42756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T</a:t>
            </a:r>
          </a:p>
          <a:p>
            <a:pPr algn="ctr"/>
            <a:r>
              <a:rPr lang="en-US" dirty="0" smtClean="0">
                <a:solidFill>
                  <a:srgbClr val="0055A0"/>
                </a:solidFill>
              </a:rPr>
              <a:t>R</a:t>
            </a:r>
          </a:p>
          <a:p>
            <a:pPr algn="ctr"/>
            <a:r>
              <a:rPr lang="en-US" dirty="0" smtClean="0">
                <a:solidFill>
                  <a:srgbClr val="0055A0"/>
                </a:solidFill>
              </a:rPr>
              <a:t>A</a:t>
            </a:r>
          </a:p>
          <a:p>
            <a:pPr algn="ctr"/>
            <a:r>
              <a:rPr lang="en-US" dirty="0" smtClean="0">
                <a:solidFill>
                  <a:srgbClr val="0055A0"/>
                </a:solidFill>
              </a:rPr>
              <a:t>N</a:t>
            </a:r>
          </a:p>
          <a:p>
            <a:pPr algn="ctr"/>
            <a:r>
              <a:rPr lang="en-US" dirty="0" smtClean="0">
                <a:solidFill>
                  <a:srgbClr val="0055A0"/>
                </a:solidFill>
              </a:rPr>
              <a:t>S</a:t>
            </a:r>
          </a:p>
          <a:p>
            <a:pPr algn="ctr"/>
            <a:r>
              <a:rPr lang="en-US" dirty="0" smtClean="0">
                <a:solidFill>
                  <a:srgbClr val="0055A0"/>
                </a:solidFill>
              </a:rPr>
              <a:t>P</a:t>
            </a:r>
          </a:p>
          <a:p>
            <a:pPr algn="ctr"/>
            <a:r>
              <a:rPr lang="en-US" dirty="0" smtClean="0">
                <a:solidFill>
                  <a:srgbClr val="0055A0"/>
                </a:solidFill>
              </a:rPr>
              <a:t>O</a:t>
            </a:r>
          </a:p>
          <a:p>
            <a:pPr algn="ctr"/>
            <a:r>
              <a:rPr lang="en-US" dirty="0" smtClean="0">
                <a:solidFill>
                  <a:srgbClr val="0055A0"/>
                </a:solidFill>
              </a:rPr>
              <a:t>R</a:t>
            </a:r>
          </a:p>
          <a:p>
            <a:pPr algn="ctr"/>
            <a:r>
              <a:rPr lang="en-US" dirty="0" smtClean="0">
                <a:solidFill>
                  <a:srgbClr val="0055A0"/>
                </a:solidFill>
              </a:rPr>
              <a:t>T</a:t>
            </a:r>
          </a:p>
          <a:p>
            <a:pPr algn="ctr"/>
            <a:endParaRPr lang="en-US" dirty="0" smtClean="0">
              <a:solidFill>
                <a:srgbClr val="0055A0"/>
              </a:solidFill>
            </a:endParaRPr>
          </a:p>
          <a:p>
            <a:pPr algn="ctr"/>
            <a:r>
              <a:rPr lang="en-US" dirty="0" smtClean="0">
                <a:solidFill>
                  <a:srgbClr val="0055A0"/>
                </a:solidFill>
              </a:rPr>
              <a:t>L</a:t>
            </a:r>
          </a:p>
          <a:p>
            <a:pPr algn="ctr"/>
            <a:r>
              <a:rPr lang="en-US" dirty="0" smtClean="0">
                <a:solidFill>
                  <a:srgbClr val="0055A0"/>
                </a:solidFill>
              </a:rPr>
              <a:t>A</a:t>
            </a:r>
          </a:p>
          <a:p>
            <a:pPr algn="ctr"/>
            <a:r>
              <a:rPr lang="en-US" dirty="0" smtClean="0">
                <a:solidFill>
                  <a:srgbClr val="0055A0"/>
                </a:solidFill>
              </a:rPr>
              <a:t>Y</a:t>
            </a:r>
          </a:p>
          <a:p>
            <a:pPr algn="ctr"/>
            <a:r>
              <a:rPr lang="en-US" dirty="0" smtClean="0">
                <a:solidFill>
                  <a:srgbClr val="0055A0"/>
                </a:solidFill>
              </a:rPr>
              <a:t>E</a:t>
            </a:r>
          </a:p>
          <a:p>
            <a:pPr algn="ctr"/>
            <a:r>
              <a:rPr lang="en-US" dirty="0" smtClean="0">
                <a:solidFill>
                  <a:srgbClr val="0055A0"/>
                </a:solidFill>
              </a:rPr>
              <a:t>R</a:t>
            </a:r>
          </a:p>
          <a:p>
            <a:pPr algn="ctr"/>
            <a:endParaRPr lang="en-US" dirty="0" smtClean="0"/>
          </a:p>
        </p:txBody>
      </p:sp>
      <p:sp>
        <p:nvSpPr>
          <p:cNvPr id="10" name="Can 9"/>
          <p:cNvSpPr/>
          <p:nvPr/>
        </p:nvSpPr>
        <p:spPr>
          <a:xfrm>
            <a:off x="4191000" y="1173935"/>
            <a:ext cx="1608667" cy="2562687"/>
          </a:xfrm>
          <a:prstGeom prst="can">
            <a:avLst/>
          </a:prstGeom>
          <a:solidFill>
            <a:srgbClr val="FFCC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55A0"/>
                </a:solidFill>
              </a:rPr>
              <a:t>Hadoop/MapReduce</a:t>
            </a:r>
            <a:endParaRPr lang="en-US" dirty="0" smtClean="0">
              <a:solidFill>
                <a:srgbClr val="0055A0"/>
              </a:solidFill>
            </a:endParaRPr>
          </a:p>
          <a:p>
            <a:pPr algn="ctr"/>
            <a:r>
              <a:rPr lang="en-US" dirty="0" smtClean="0">
                <a:solidFill>
                  <a:srgbClr val="0055A0"/>
                </a:solidFill>
              </a:rPr>
              <a:t>for</a:t>
            </a:r>
          </a:p>
          <a:p>
            <a:pPr algn="ctr"/>
            <a:r>
              <a:rPr lang="en-US" dirty="0" smtClean="0">
                <a:solidFill>
                  <a:srgbClr val="0055A0"/>
                </a:solidFill>
              </a:rPr>
              <a:t>Data archiving and batch processing</a:t>
            </a:r>
            <a:endParaRPr lang="en-US" dirty="0">
              <a:solidFill>
                <a:srgbClr val="0055A0"/>
              </a:solidFill>
            </a:endParaRPr>
          </a:p>
        </p:txBody>
      </p:sp>
      <p:sp>
        <p:nvSpPr>
          <p:cNvPr id="11" name="Rectangle 10"/>
          <p:cNvSpPr/>
          <p:nvPr/>
        </p:nvSpPr>
        <p:spPr>
          <a:xfrm>
            <a:off x="4515556" y="4049889"/>
            <a:ext cx="1284111" cy="1453444"/>
          </a:xfrm>
          <a:prstGeom prst="rect">
            <a:avLst/>
          </a:prstGeom>
          <a:solidFill>
            <a:srgbClr val="FFCC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In-memory</a:t>
            </a:r>
          </a:p>
          <a:p>
            <a:pPr algn="ctr"/>
            <a:r>
              <a:rPr lang="en-US" dirty="0" smtClean="0">
                <a:solidFill>
                  <a:srgbClr val="0055A0"/>
                </a:solidFill>
              </a:rPr>
              <a:t>real time</a:t>
            </a:r>
          </a:p>
          <a:p>
            <a:pPr algn="ctr"/>
            <a:r>
              <a:rPr lang="en-US" dirty="0" smtClean="0">
                <a:solidFill>
                  <a:srgbClr val="0055A0"/>
                </a:solidFill>
              </a:rPr>
              <a:t>processing</a:t>
            </a:r>
          </a:p>
          <a:p>
            <a:pPr algn="ctr"/>
            <a:r>
              <a:rPr lang="en-US" dirty="0" smtClean="0">
                <a:solidFill>
                  <a:srgbClr val="0055A0"/>
                </a:solidFill>
              </a:rPr>
              <a:t>(</a:t>
            </a:r>
            <a:r>
              <a:rPr lang="en-US" dirty="0" err="1" smtClean="0">
                <a:solidFill>
                  <a:srgbClr val="0055A0"/>
                </a:solidFill>
              </a:rPr>
              <a:t>Esper</a:t>
            </a:r>
            <a:r>
              <a:rPr lang="en-US" dirty="0" smtClean="0">
                <a:solidFill>
                  <a:srgbClr val="0055A0"/>
                </a:solidFill>
              </a:rPr>
              <a:t>/Spark)</a:t>
            </a:r>
          </a:p>
          <a:p>
            <a:pPr algn="ctr"/>
            <a:endParaRPr lang="en-US" dirty="0">
              <a:solidFill>
                <a:srgbClr val="0055A0"/>
              </a:solidFill>
            </a:endParaRPr>
          </a:p>
        </p:txBody>
      </p:sp>
      <p:sp>
        <p:nvSpPr>
          <p:cNvPr id="12" name="Rounded Rectangle 11"/>
          <p:cNvSpPr/>
          <p:nvPr/>
        </p:nvSpPr>
        <p:spPr>
          <a:xfrm>
            <a:off x="7663266" y="1467556"/>
            <a:ext cx="1044222" cy="7902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UI/API</a:t>
            </a:r>
            <a:endParaRPr lang="en-US" dirty="0">
              <a:solidFill>
                <a:srgbClr val="0055A0"/>
              </a:solidFill>
            </a:endParaRPr>
          </a:p>
        </p:txBody>
      </p:sp>
      <p:sp>
        <p:nvSpPr>
          <p:cNvPr id="14" name="Rounded Rectangle 13"/>
          <p:cNvSpPr/>
          <p:nvPr/>
        </p:nvSpPr>
        <p:spPr>
          <a:xfrm>
            <a:off x="7986889" y="2099733"/>
            <a:ext cx="1044222" cy="7902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UI/API</a:t>
            </a:r>
            <a:endParaRPr lang="en-US" dirty="0">
              <a:solidFill>
                <a:srgbClr val="0055A0"/>
              </a:solidFill>
            </a:endParaRPr>
          </a:p>
        </p:txBody>
      </p:sp>
      <p:sp>
        <p:nvSpPr>
          <p:cNvPr id="15" name="Rounded Rectangle 14"/>
          <p:cNvSpPr/>
          <p:nvPr/>
        </p:nvSpPr>
        <p:spPr>
          <a:xfrm>
            <a:off x="7663266" y="2720622"/>
            <a:ext cx="1044222" cy="7902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UI/API</a:t>
            </a:r>
            <a:endParaRPr lang="en-US" dirty="0">
              <a:solidFill>
                <a:srgbClr val="0055A0"/>
              </a:solidFill>
            </a:endParaRPr>
          </a:p>
        </p:txBody>
      </p:sp>
      <p:sp>
        <p:nvSpPr>
          <p:cNvPr id="16" name="Right Arrow 15"/>
          <p:cNvSpPr/>
          <p:nvPr/>
        </p:nvSpPr>
        <p:spPr>
          <a:xfrm>
            <a:off x="1902178" y="3115733"/>
            <a:ext cx="708378" cy="2850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3287889" y="2830688"/>
            <a:ext cx="903111" cy="2850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5799667" y="2257778"/>
            <a:ext cx="472721" cy="3951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an 21"/>
          <p:cNvSpPr/>
          <p:nvPr/>
        </p:nvSpPr>
        <p:spPr>
          <a:xfrm>
            <a:off x="6272388" y="2257778"/>
            <a:ext cx="980723" cy="2099733"/>
          </a:xfrm>
          <a:prstGeom prst="can">
            <a:avLst/>
          </a:prstGeom>
          <a:solidFill>
            <a:srgbClr val="FFCC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Data serving layer</a:t>
            </a:r>
          </a:p>
          <a:p>
            <a:pPr algn="ctr"/>
            <a:r>
              <a:rPr lang="en-US" dirty="0" smtClean="0">
                <a:solidFill>
                  <a:srgbClr val="0055A0"/>
                </a:solidFill>
              </a:rPr>
              <a:t>Elastic</a:t>
            </a:r>
          </a:p>
          <a:p>
            <a:pPr algn="ctr"/>
            <a:r>
              <a:rPr lang="en-US" dirty="0" smtClean="0">
                <a:solidFill>
                  <a:srgbClr val="0055A0"/>
                </a:solidFill>
              </a:rPr>
              <a:t>search</a:t>
            </a:r>
            <a:endParaRPr lang="en-US" dirty="0">
              <a:solidFill>
                <a:srgbClr val="0055A0"/>
              </a:solidFill>
            </a:endParaRPr>
          </a:p>
        </p:txBody>
      </p:sp>
      <p:sp>
        <p:nvSpPr>
          <p:cNvPr id="23" name="Right Arrow 22"/>
          <p:cNvSpPr/>
          <p:nvPr/>
        </p:nvSpPr>
        <p:spPr>
          <a:xfrm>
            <a:off x="5817307" y="3962400"/>
            <a:ext cx="472721" cy="3951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a:off x="7253111" y="2325511"/>
            <a:ext cx="733778" cy="3951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a:off x="3287889" y="4612921"/>
            <a:ext cx="1227667" cy="2850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117122" y="989269"/>
            <a:ext cx="3777545" cy="369332"/>
          </a:xfrm>
          <a:prstGeom prst="rect">
            <a:avLst/>
          </a:prstGeom>
          <a:noFill/>
        </p:spPr>
        <p:txBody>
          <a:bodyPr wrap="square" rtlCol="0">
            <a:spAutoFit/>
          </a:bodyPr>
          <a:lstStyle/>
          <a:p>
            <a:r>
              <a:rPr lang="en-US" dirty="0" err="1" smtClean="0"/>
              <a:t>One_technology_does_not_fit_all</a:t>
            </a:r>
            <a:endParaRPr lang="en-US" dirty="0"/>
          </a:p>
        </p:txBody>
      </p:sp>
      <p:sp>
        <p:nvSpPr>
          <p:cNvPr id="27" name="TextBox 26"/>
          <p:cNvSpPr txBox="1"/>
          <p:nvPr/>
        </p:nvSpPr>
        <p:spPr>
          <a:xfrm>
            <a:off x="5817307" y="4358058"/>
            <a:ext cx="3344333" cy="1754327"/>
          </a:xfrm>
          <a:prstGeom prst="rect">
            <a:avLst/>
          </a:prstGeom>
          <a:noFill/>
        </p:spPr>
        <p:txBody>
          <a:bodyPr wrap="square" rtlCol="0">
            <a:spAutoFit/>
          </a:bodyPr>
          <a:lstStyle/>
          <a:p>
            <a:r>
              <a:rPr lang="en-US" dirty="0" smtClean="0"/>
              <a:t>Batch for slow reliable and stateless processing</a:t>
            </a:r>
          </a:p>
          <a:p>
            <a:r>
              <a:rPr lang="en-US" dirty="0" smtClean="0"/>
              <a:t>In-memory for fast, complex and incremental computation</a:t>
            </a:r>
          </a:p>
          <a:p>
            <a:r>
              <a:rPr lang="en-US" dirty="0" smtClean="0"/>
              <a:t>Results are served from a dedicated ’serving layer’ </a:t>
            </a:r>
            <a:endParaRPr lang="en-US" dirty="0"/>
          </a:p>
        </p:txBody>
      </p:sp>
      <p:sp>
        <p:nvSpPr>
          <p:cNvPr id="28" name="TextBox 27"/>
          <p:cNvSpPr txBox="1"/>
          <p:nvPr/>
        </p:nvSpPr>
        <p:spPr>
          <a:xfrm>
            <a:off x="0" y="4542724"/>
            <a:ext cx="2229555" cy="1384995"/>
          </a:xfrm>
          <a:prstGeom prst="rect">
            <a:avLst/>
          </a:prstGeom>
          <a:noFill/>
        </p:spPr>
        <p:txBody>
          <a:bodyPr wrap="square" rtlCol="0">
            <a:spAutoFit/>
          </a:bodyPr>
          <a:lstStyle/>
          <a:p>
            <a:r>
              <a:rPr lang="en-US" sz="1400" dirty="0" smtClean="0"/>
              <a:t>Modular design of the monitoring components is a mandatory condition for painless and transparent migration to a new technology stack  </a:t>
            </a:r>
            <a:endParaRPr lang="en-US" sz="1400" dirty="0"/>
          </a:p>
        </p:txBody>
      </p:sp>
      <p:sp>
        <p:nvSpPr>
          <p:cNvPr id="31"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2"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evolution (2)</a:t>
            </a:r>
            <a:endParaRPr lang="en-US" dirty="0"/>
          </a:p>
        </p:txBody>
      </p:sp>
      <p:sp>
        <p:nvSpPr>
          <p:cNvPr id="3" name="Content Placeholder 2"/>
          <p:cNvSpPr>
            <a:spLocks noGrp="1"/>
          </p:cNvSpPr>
          <p:nvPr>
            <p:ph idx="1"/>
          </p:nvPr>
        </p:nvSpPr>
        <p:spPr/>
        <p:txBody>
          <a:bodyPr/>
          <a:lstStyle/>
          <a:p>
            <a:r>
              <a:rPr lang="en-US" dirty="0" smtClean="0"/>
              <a:t>Not all WLCG applications are similar in terms of complexity of data processing or requirements for latency of data update</a:t>
            </a:r>
          </a:p>
          <a:p>
            <a:r>
              <a:rPr lang="en-US" dirty="0" smtClean="0"/>
              <a:t>In migration to  a new technology stack we apply flexible scenarios.</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12</a:t>
            </a:fld>
            <a:endParaRPr lang="en-US" dirty="0"/>
          </a:p>
        </p:txBody>
      </p:sp>
      <p:sp>
        <p:nvSpPr>
          <p:cNvPr id="5"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4067" y="233492"/>
            <a:ext cx="8319987" cy="940443"/>
          </a:xfrm>
        </p:spPr>
        <p:txBody>
          <a:bodyPr>
            <a:normAutofit fontScale="90000"/>
          </a:bodyPr>
          <a:lstStyle/>
          <a:p>
            <a:r>
              <a:rPr lang="en-US" sz="3600" b="1" dirty="0" smtClean="0"/>
              <a:t>Improving responsiveness of the UI (1) </a:t>
            </a:r>
            <a:endParaRPr lang="en-US" sz="3600" b="1" dirty="0"/>
          </a:p>
        </p:txBody>
      </p:sp>
      <p:sp>
        <p:nvSpPr>
          <p:cNvPr id="3" name="Content Placeholder 2"/>
          <p:cNvSpPr>
            <a:spLocks noGrp="1"/>
          </p:cNvSpPr>
          <p:nvPr>
            <p:ph idx="1"/>
          </p:nvPr>
        </p:nvSpPr>
        <p:spPr/>
        <p:txBody>
          <a:bodyPr>
            <a:normAutofit/>
          </a:bodyPr>
          <a:lstStyle/>
          <a:p>
            <a:r>
              <a:rPr lang="en-US" sz="2400" dirty="0" smtClean="0"/>
              <a:t>In case of job monitoring there is no heavy data processing. Most of applications are using raw data, few minutes latency does not create a problem.</a:t>
            </a:r>
            <a:endParaRPr lang="en-US" sz="2400"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13</a:t>
            </a:fld>
            <a:endParaRPr lang="en-US" dirty="0"/>
          </a:p>
        </p:txBody>
      </p:sp>
      <p:sp>
        <p:nvSpPr>
          <p:cNvPr id="5" name="Rectangle 4"/>
          <p:cNvSpPr/>
          <p:nvPr/>
        </p:nvSpPr>
        <p:spPr>
          <a:xfrm>
            <a:off x="211667" y="3134077"/>
            <a:ext cx="1538111" cy="6208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 </a:t>
            </a:r>
            <a:r>
              <a:rPr lang="en-US" dirty="0" smtClean="0">
                <a:solidFill>
                  <a:srgbClr val="0055A0"/>
                </a:solidFill>
              </a:rPr>
              <a:t>sources</a:t>
            </a:r>
          </a:p>
        </p:txBody>
      </p:sp>
      <p:sp>
        <p:nvSpPr>
          <p:cNvPr id="6" name="Rectangle 5"/>
          <p:cNvSpPr/>
          <p:nvPr/>
        </p:nvSpPr>
        <p:spPr>
          <a:xfrm>
            <a:off x="364067" y="3596921"/>
            <a:ext cx="1538111" cy="6208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 </a:t>
            </a:r>
            <a:r>
              <a:rPr lang="en-US" dirty="0" smtClean="0">
                <a:solidFill>
                  <a:srgbClr val="0055A0"/>
                </a:solidFill>
              </a:rPr>
              <a:t>sources</a:t>
            </a:r>
          </a:p>
        </p:txBody>
      </p:sp>
      <p:sp>
        <p:nvSpPr>
          <p:cNvPr id="7" name="Rectangle 6"/>
          <p:cNvSpPr/>
          <p:nvPr/>
        </p:nvSpPr>
        <p:spPr>
          <a:xfrm>
            <a:off x="211667" y="4217810"/>
            <a:ext cx="1538111" cy="6208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 </a:t>
            </a:r>
            <a:r>
              <a:rPr lang="en-US" dirty="0" smtClean="0">
                <a:solidFill>
                  <a:srgbClr val="0055A0"/>
                </a:solidFill>
              </a:rPr>
              <a:t>sources</a:t>
            </a:r>
          </a:p>
        </p:txBody>
      </p:sp>
      <p:sp>
        <p:nvSpPr>
          <p:cNvPr id="8" name="Rectangle 7"/>
          <p:cNvSpPr/>
          <p:nvPr/>
        </p:nvSpPr>
        <p:spPr>
          <a:xfrm>
            <a:off x="364067" y="4838699"/>
            <a:ext cx="1538111" cy="6208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 </a:t>
            </a:r>
            <a:r>
              <a:rPr lang="en-US" dirty="0" smtClean="0">
                <a:solidFill>
                  <a:srgbClr val="0055A0"/>
                </a:solidFill>
              </a:rPr>
              <a:t>sources</a:t>
            </a:r>
          </a:p>
        </p:txBody>
      </p:sp>
      <p:sp>
        <p:nvSpPr>
          <p:cNvPr id="9" name="Rectangle 8"/>
          <p:cNvSpPr/>
          <p:nvPr/>
        </p:nvSpPr>
        <p:spPr>
          <a:xfrm>
            <a:off x="2610556" y="2830688"/>
            <a:ext cx="846666" cy="29125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55A0"/>
                </a:solidFill>
              </a:rPr>
              <a:t>T</a:t>
            </a:r>
          </a:p>
          <a:p>
            <a:pPr algn="ctr"/>
            <a:r>
              <a:rPr lang="en-US" sz="1200" b="1" dirty="0" smtClean="0">
                <a:solidFill>
                  <a:srgbClr val="0055A0"/>
                </a:solidFill>
              </a:rPr>
              <a:t>R</a:t>
            </a:r>
          </a:p>
          <a:p>
            <a:pPr algn="ctr"/>
            <a:r>
              <a:rPr lang="en-US" sz="1200" b="1" dirty="0" smtClean="0">
                <a:solidFill>
                  <a:srgbClr val="0055A0"/>
                </a:solidFill>
              </a:rPr>
              <a:t>A</a:t>
            </a:r>
          </a:p>
          <a:p>
            <a:pPr algn="ctr"/>
            <a:r>
              <a:rPr lang="en-US" sz="1200" b="1" dirty="0" smtClean="0">
                <a:solidFill>
                  <a:srgbClr val="0055A0"/>
                </a:solidFill>
              </a:rPr>
              <a:t>N</a:t>
            </a:r>
          </a:p>
          <a:p>
            <a:pPr algn="ctr"/>
            <a:r>
              <a:rPr lang="en-US" sz="1200" b="1" dirty="0" smtClean="0">
                <a:solidFill>
                  <a:srgbClr val="0055A0"/>
                </a:solidFill>
              </a:rPr>
              <a:t>S</a:t>
            </a:r>
          </a:p>
          <a:p>
            <a:pPr algn="ctr"/>
            <a:r>
              <a:rPr lang="en-US" sz="1200" b="1" dirty="0" smtClean="0">
                <a:solidFill>
                  <a:srgbClr val="0055A0"/>
                </a:solidFill>
              </a:rPr>
              <a:t>P</a:t>
            </a:r>
          </a:p>
          <a:p>
            <a:pPr algn="ctr"/>
            <a:r>
              <a:rPr lang="en-US" sz="1200" b="1" dirty="0" smtClean="0">
                <a:solidFill>
                  <a:srgbClr val="0055A0"/>
                </a:solidFill>
              </a:rPr>
              <a:t>O</a:t>
            </a:r>
          </a:p>
          <a:p>
            <a:pPr algn="ctr"/>
            <a:r>
              <a:rPr lang="en-US" sz="1200" b="1" dirty="0" smtClean="0">
                <a:solidFill>
                  <a:srgbClr val="0055A0"/>
                </a:solidFill>
              </a:rPr>
              <a:t>R</a:t>
            </a:r>
          </a:p>
          <a:p>
            <a:pPr algn="ctr"/>
            <a:r>
              <a:rPr lang="en-US" sz="1200" b="1" dirty="0" smtClean="0">
                <a:solidFill>
                  <a:srgbClr val="0055A0"/>
                </a:solidFill>
              </a:rPr>
              <a:t>T</a:t>
            </a:r>
          </a:p>
          <a:p>
            <a:pPr algn="ctr"/>
            <a:endParaRPr lang="en-US" sz="1200" b="1" dirty="0" smtClean="0">
              <a:solidFill>
                <a:srgbClr val="0055A0"/>
              </a:solidFill>
            </a:endParaRPr>
          </a:p>
          <a:p>
            <a:pPr algn="ctr"/>
            <a:r>
              <a:rPr lang="en-US" sz="1200" b="1" dirty="0" smtClean="0">
                <a:solidFill>
                  <a:srgbClr val="0055A0"/>
                </a:solidFill>
              </a:rPr>
              <a:t>L</a:t>
            </a:r>
          </a:p>
          <a:p>
            <a:pPr algn="ctr"/>
            <a:r>
              <a:rPr lang="en-US" sz="1200" b="1" dirty="0" smtClean="0">
                <a:solidFill>
                  <a:srgbClr val="0055A0"/>
                </a:solidFill>
              </a:rPr>
              <a:t>A</a:t>
            </a:r>
          </a:p>
          <a:p>
            <a:pPr algn="ctr"/>
            <a:r>
              <a:rPr lang="en-US" sz="1200" b="1" dirty="0" smtClean="0">
                <a:solidFill>
                  <a:srgbClr val="0055A0"/>
                </a:solidFill>
              </a:rPr>
              <a:t>Y</a:t>
            </a:r>
          </a:p>
          <a:p>
            <a:pPr algn="ctr"/>
            <a:r>
              <a:rPr lang="en-US" sz="1200" b="1" dirty="0" smtClean="0">
                <a:solidFill>
                  <a:srgbClr val="0055A0"/>
                </a:solidFill>
              </a:rPr>
              <a:t>E</a:t>
            </a:r>
          </a:p>
          <a:p>
            <a:pPr algn="ctr"/>
            <a:r>
              <a:rPr lang="en-US" sz="1200" b="1" dirty="0" smtClean="0">
                <a:solidFill>
                  <a:srgbClr val="0055A0"/>
                </a:solidFill>
              </a:rPr>
              <a:t>R</a:t>
            </a:r>
          </a:p>
          <a:p>
            <a:pPr algn="ctr"/>
            <a:endParaRPr lang="en-US" sz="1200" b="1" dirty="0" smtClean="0"/>
          </a:p>
        </p:txBody>
      </p:sp>
      <p:sp>
        <p:nvSpPr>
          <p:cNvPr id="13" name="Right Arrow 12"/>
          <p:cNvSpPr/>
          <p:nvPr/>
        </p:nvSpPr>
        <p:spPr>
          <a:xfrm>
            <a:off x="1902178" y="4075287"/>
            <a:ext cx="708378" cy="2850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3612445" y="3754966"/>
            <a:ext cx="2130778" cy="2850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an 14"/>
          <p:cNvSpPr/>
          <p:nvPr/>
        </p:nvSpPr>
        <p:spPr>
          <a:xfrm>
            <a:off x="5743223" y="2830687"/>
            <a:ext cx="1186265" cy="2492021"/>
          </a:xfrm>
          <a:prstGeom prst="can">
            <a:avLst/>
          </a:prstGeom>
          <a:solidFill>
            <a:srgbClr val="FFCC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Data repository and data serving layer</a:t>
            </a:r>
          </a:p>
          <a:p>
            <a:pPr algn="ctr"/>
            <a:r>
              <a:rPr lang="en-US" dirty="0" smtClean="0">
                <a:solidFill>
                  <a:srgbClr val="0055A0"/>
                </a:solidFill>
              </a:rPr>
              <a:t>Elastic</a:t>
            </a:r>
          </a:p>
          <a:p>
            <a:pPr algn="ctr"/>
            <a:r>
              <a:rPr lang="en-US" dirty="0" smtClean="0">
                <a:solidFill>
                  <a:srgbClr val="0055A0"/>
                </a:solidFill>
              </a:rPr>
              <a:t>search</a:t>
            </a:r>
            <a:endParaRPr lang="en-US" dirty="0">
              <a:solidFill>
                <a:srgbClr val="0055A0"/>
              </a:solidFill>
            </a:endParaRPr>
          </a:p>
        </p:txBody>
      </p:sp>
      <p:sp>
        <p:nvSpPr>
          <p:cNvPr id="16" name="Right Arrow 15"/>
          <p:cNvSpPr/>
          <p:nvPr/>
        </p:nvSpPr>
        <p:spPr>
          <a:xfrm>
            <a:off x="6929488" y="3842455"/>
            <a:ext cx="1057401" cy="3951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3612446" y="4722987"/>
            <a:ext cx="2130778" cy="2850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7986889" y="2830688"/>
            <a:ext cx="1044222" cy="7902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UI/API</a:t>
            </a:r>
            <a:endParaRPr lang="en-US" dirty="0">
              <a:solidFill>
                <a:srgbClr val="0055A0"/>
              </a:solidFill>
            </a:endParaRPr>
          </a:p>
        </p:txBody>
      </p:sp>
      <p:sp>
        <p:nvSpPr>
          <p:cNvPr id="19" name="Rounded Rectangle 18"/>
          <p:cNvSpPr/>
          <p:nvPr/>
        </p:nvSpPr>
        <p:spPr>
          <a:xfrm>
            <a:off x="8099778" y="3201810"/>
            <a:ext cx="1044222" cy="7902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UI/API</a:t>
            </a:r>
            <a:endParaRPr lang="en-US" dirty="0">
              <a:solidFill>
                <a:srgbClr val="0055A0"/>
              </a:solidFill>
            </a:endParaRPr>
          </a:p>
        </p:txBody>
      </p:sp>
      <p:sp>
        <p:nvSpPr>
          <p:cNvPr id="20" name="Rounded Rectangle 19"/>
          <p:cNvSpPr/>
          <p:nvPr/>
        </p:nvSpPr>
        <p:spPr>
          <a:xfrm>
            <a:off x="7986889" y="3932765"/>
            <a:ext cx="1044222" cy="7902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UI/API</a:t>
            </a:r>
            <a:endParaRPr lang="en-US" dirty="0">
              <a:solidFill>
                <a:srgbClr val="0055A0"/>
              </a:solidFill>
            </a:endParaRPr>
          </a:p>
        </p:txBody>
      </p:sp>
      <p:sp>
        <p:nvSpPr>
          <p:cNvPr id="22" name="Rectangle 21"/>
          <p:cNvSpPr/>
          <p:nvPr/>
        </p:nvSpPr>
        <p:spPr>
          <a:xfrm>
            <a:off x="7099300" y="3460041"/>
            <a:ext cx="685800" cy="1862667"/>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DAO</a:t>
            </a:r>
          </a:p>
          <a:p>
            <a:pPr algn="ctr"/>
            <a:r>
              <a:rPr lang="en-US" sz="1000" dirty="0" smtClean="0">
                <a:solidFill>
                  <a:schemeClr val="tx1"/>
                </a:solidFill>
              </a:rPr>
              <a:t>Data access object</a:t>
            </a:r>
            <a:endParaRPr lang="en-US" sz="1000" dirty="0">
              <a:solidFill>
                <a:schemeClr val="tx1"/>
              </a:solidFill>
            </a:endParaRPr>
          </a:p>
        </p:txBody>
      </p:sp>
      <p:sp>
        <p:nvSpPr>
          <p:cNvPr id="23" name="Rectangle 22"/>
          <p:cNvSpPr/>
          <p:nvPr/>
        </p:nvSpPr>
        <p:spPr>
          <a:xfrm>
            <a:off x="4406900" y="3428998"/>
            <a:ext cx="685800" cy="1862667"/>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Data collector</a:t>
            </a:r>
            <a:endParaRPr lang="en-US" sz="1200" dirty="0">
              <a:solidFill>
                <a:schemeClr val="tx1"/>
              </a:solidFill>
            </a:endParaRPr>
          </a:p>
        </p:txBody>
      </p:sp>
      <p:sp>
        <p:nvSpPr>
          <p:cNvPr id="24"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5"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33492"/>
            <a:ext cx="8960556" cy="940443"/>
          </a:xfrm>
        </p:spPr>
        <p:txBody>
          <a:bodyPr>
            <a:normAutofit/>
          </a:bodyPr>
          <a:lstStyle/>
          <a:p>
            <a:pPr algn="ctr"/>
            <a:r>
              <a:rPr lang="en-US" sz="3600" b="1" dirty="0" smtClean="0"/>
              <a:t>Improving responsiveness of the UI (2) </a:t>
            </a:r>
            <a:endParaRPr lang="en-US" sz="3600" dirty="0"/>
          </a:p>
        </p:txBody>
      </p:sp>
      <p:sp>
        <p:nvSpPr>
          <p:cNvPr id="3" name="Content Placeholder 2"/>
          <p:cNvSpPr>
            <a:spLocks noGrp="1"/>
          </p:cNvSpPr>
          <p:nvPr>
            <p:ph idx="1"/>
          </p:nvPr>
        </p:nvSpPr>
        <p:spPr>
          <a:xfrm>
            <a:off x="5774584" y="1325607"/>
            <a:ext cx="3185972" cy="5030743"/>
          </a:xfrm>
        </p:spPr>
        <p:txBody>
          <a:bodyPr>
            <a:normAutofit/>
          </a:bodyPr>
          <a:lstStyle/>
          <a:p>
            <a:r>
              <a:rPr lang="en-US" sz="1600" dirty="0" smtClean="0"/>
              <a:t>Atlas job monitoring was selected to be prototyped with a new backend. </a:t>
            </a:r>
          </a:p>
          <a:p>
            <a:r>
              <a:rPr lang="en-US" sz="1600" dirty="0" smtClean="0"/>
              <a:t>Panda data was imported in the </a:t>
            </a:r>
            <a:r>
              <a:rPr lang="en-US" sz="1600" dirty="0" err="1" smtClean="0"/>
              <a:t>Elasticsearch</a:t>
            </a:r>
            <a:r>
              <a:rPr lang="en-US" sz="1600" dirty="0" smtClean="0"/>
              <a:t> instance for the period of the beginning 2015 till now. Corresponds to ~200 million job records</a:t>
            </a:r>
          </a:p>
          <a:p>
            <a:r>
              <a:rPr lang="en-US" sz="1600" dirty="0" smtClean="0"/>
              <a:t>The main issue to be addressed is the responsiveness of the user interface (Interactive View)</a:t>
            </a:r>
          </a:p>
          <a:p>
            <a:r>
              <a:rPr lang="en-US" sz="1600" dirty="0" smtClean="0"/>
              <a:t>Performance of the application was considerably improved. </a:t>
            </a:r>
            <a:endParaRPr lang="en-US" sz="1600"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14</a:t>
            </a:fld>
            <a:endParaRPr lang="en-US" dirty="0"/>
          </a:p>
        </p:txBody>
      </p:sp>
      <p:graphicFrame>
        <p:nvGraphicFramePr>
          <p:cNvPr id="5" name="Chart 4"/>
          <p:cNvGraphicFramePr/>
          <p:nvPr/>
        </p:nvGraphicFramePr>
        <p:xfrm>
          <a:off x="-1" y="1549118"/>
          <a:ext cx="5537835" cy="14706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236748" y="3390900"/>
          <a:ext cx="5537835" cy="147066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33492"/>
            <a:ext cx="8960556" cy="940443"/>
          </a:xfrm>
        </p:spPr>
        <p:txBody>
          <a:bodyPr>
            <a:normAutofit/>
          </a:bodyPr>
          <a:lstStyle/>
          <a:p>
            <a:pPr algn="ctr"/>
            <a:r>
              <a:rPr lang="en-US" sz="3600" b="1" dirty="0" smtClean="0"/>
              <a:t>Improving responsiveness of the UI (2) </a:t>
            </a:r>
            <a:endParaRPr lang="en-US" sz="3600" dirty="0"/>
          </a:p>
        </p:txBody>
      </p:sp>
      <p:sp>
        <p:nvSpPr>
          <p:cNvPr id="3" name="Content Placeholder 2"/>
          <p:cNvSpPr>
            <a:spLocks noGrp="1"/>
          </p:cNvSpPr>
          <p:nvPr>
            <p:ph idx="1"/>
          </p:nvPr>
        </p:nvSpPr>
        <p:spPr>
          <a:xfrm>
            <a:off x="5774584" y="1325607"/>
            <a:ext cx="3185972" cy="5030743"/>
          </a:xfrm>
        </p:spPr>
        <p:txBody>
          <a:bodyPr>
            <a:normAutofit/>
          </a:bodyPr>
          <a:lstStyle/>
          <a:p>
            <a:r>
              <a:rPr lang="en-US" sz="1600" dirty="0" smtClean="0"/>
              <a:t>Atlas job monitoring was selected to be prototyped with a new backend. </a:t>
            </a:r>
          </a:p>
          <a:p>
            <a:r>
              <a:rPr lang="en-US" sz="1600" dirty="0" smtClean="0"/>
              <a:t>Panda data was imported in the </a:t>
            </a:r>
            <a:r>
              <a:rPr lang="en-US" sz="1600" dirty="0" err="1" smtClean="0"/>
              <a:t>Elasticsearch</a:t>
            </a:r>
            <a:r>
              <a:rPr lang="en-US" sz="1600" dirty="0" smtClean="0"/>
              <a:t> instance for the period of the beginning 2015 till now. Corresponds to ~200 million job records</a:t>
            </a:r>
          </a:p>
          <a:p>
            <a:r>
              <a:rPr lang="en-US" sz="1600" dirty="0" smtClean="0"/>
              <a:t>The main issue to be addressed is the responsiveness of the user interface (Interactive View)</a:t>
            </a:r>
          </a:p>
          <a:p>
            <a:r>
              <a:rPr lang="en-US" sz="1600" dirty="0" smtClean="0"/>
              <a:t>Performance of the application was considerably improved. </a:t>
            </a:r>
            <a:endParaRPr lang="en-US" sz="1600"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15</a:t>
            </a:fld>
            <a:endParaRPr lang="en-US" dirty="0"/>
          </a:p>
        </p:txBody>
      </p:sp>
      <p:graphicFrame>
        <p:nvGraphicFramePr>
          <p:cNvPr id="5" name="Chart 4"/>
          <p:cNvGraphicFramePr/>
          <p:nvPr/>
        </p:nvGraphicFramePr>
        <p:xfrm>
          <a:off x="-1" y="1549118"/>
          <a:ext cx="5537835" cy="14706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236748" y="3390900"/>
          <a:ext cx="5537835" cy="147066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411111" y="1919112"/>
            <a:ext cx="3824111" cy="1754327"/>
          </a:xfrm>
          <a:prstGeom prst="rect">
            <a:avLst/>
          </a:prstGeom>
          <a:solidFill>
            <a:srgbClr val="CCFFCC"/>
          </a:solidFill>
          <a:ln>
            <a:solidFill>
              <a:srgbClr val="008000"/>
            </a:solidFill>
          </a:ln>
        </p:spPr>
        <p:txBody>
          <a:bodyPr wrap="square" rtlCol="0">
            <a:spAutoFit/>
          </a:bodyPr>
          <a:lstStyle/>
          <a:p>
            <a:r>
              <a:rPr lang="en-US" dirty="0" smtClean="0"/>
              <a:t>Very important contribution from JINR  to evaluation of the </a:t>
            </a:r>
            <a:r>
              <a:rPr lang="en-US" dirty="0" err="1" smtClean="0"/>
              <a:t>Elasticsearch</a:t>
            </a:r>
            <a:r>
              <a:rPr lang="en-US" dirty="0" smtClean="0"/>
              <a:t> technology for the WLCG </a:t>
            </a:r>
            <a:r>
              <a:rPr lang="en-US" dirty="0" err="1" smtClean="0"/>
              <a:t>usecases</a:t>
            </a:r>
            <a:r>
              <a:rPr lang="en-US" dirty="0" smtClean="0"/>
              <a:t>, setting up and supporting of the </a:t>
            </a:r>
            <a:r>
              <a:rPr lang="en-US" dirty="0" err="1" smtClean="0"/>
              <a:t>Elasticsearch</a:t>
            </a:r>
            <a:r>
              <a:rPr lang="en-US" dirty="0" smtClean="0"/>
              <a:t> cluster</a:t>
            </a:r>
            <a:endParaRPr lang="en-US" dirty="0"/>
          </a:p>
        </p:txBody>
      </p:sp>
      <p:sp>
        <p:nvSpPr>
          <p:cNvPr id="9"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Data processing (aggregation) use case</a:t>
            </a:r>
            <a:endParaRPr lang="en-US" dirty="0"/>
          </a:p>
        </p:txBody>
      </p:sp>
      <p:sp>
        <p:nvSpPr>
          <p:cNvPr id="3" name="Content Placeholder 2"/>
          <p:cNvSpPr>
            <a:spLocks noGrp="1"/>
          </p:cNvSpPr>
          <p:nvPr>
            <p:ph idx="1"/>
          </p:nvPr>
        </p:nvSpPr>
        <p:spPr>
          <a:xfrm>
            <a:off x="457200" y="1202549"/>
            <a:ext cx="8229600" cy="3985210"/>
          </a:xfrm>
          <a:noFill/>
          <a:ln>
            <a:noFill/>
          </a:ln>
        </p:spPr>
        <p:txBody>
          <a:bodyPr>
            <a:noAutofit/>
          </a:bodyPr>
          <a:lstStyle/>
          <a:p>
            <a:pPr marL="36576" indent="0" algn="just">
              <a:buNone/>
            </a:pPr>
            <a:r>
              <a:rPr lang="en-US" sz="1150" dirty="0">
                <a:solidFill>
                  <a:schemeClr val="bg2">
                    <a:lumMod val="10000"/>
                  </a:schemeClr>
                </a:solidFill>
                <a:latin typeface="Courier"/>
                <a:cs typeface="Courier"/>
              </a:rPr>
              <a:t>{\"</a:t>
            </a:r>
            <a:r>
              <a:rPr lang="en-US" sz="1150" dirty="0" err="1">
                <a:solidFill>
                  <a:schemeClr val="bg2">
                    <a:lumMod val="10000"/>
                  </a:schemeClr>
                </a:solidFill>
                <a:latin typeface="Courier"/>
                <a:cs typeface="Courier"/>
              </a:rPr>
              <a:t>unique_id</a:t>
            </a:r>
            <a:r>
              <a:rPr lang="en-US" sz="1150" dirty="0">
                <a:solidFill>
                  <a:schemeClr val="bg2">
                    <a:lumMod val="10000"/>
                  </a:schemeClr>
                </a:solidFill>
                <a:latin typeface="Courier"/>
                <a:cs typeface="Courier"/>
              </a:rPr>
              <a:t>\":\"30fbed9e-975b-11e4</a:t>
            </a:r>
            <a:r>
              <a:rPr lang="en-US" sz="1150" dirty="0" smtClean="0">
                <a:solidFill>
                  <a:schemeClr val="bg2">
                    <a:lumMod val="10000"/>
                  </a:schemeClr>
                </a:solidFill>
                <a:latin typeface="Courier"/>
                <a:cs typeface="Courier"/>
              </a:rPr>
              <a:t>- 9717</a:t>
            </a:r>
            <a:r>
              <a:rPr lang="en-US" sz="1150" dirty="0">
                <a:solidFill>
                  <a:schemeClr val="bg2">
                    <a:lumMod val="10000"/>
                  </a:schemeClr>
                </a:solidFill>
                <a:latin typeface="Courier"/>
                <a:cs typeface="Courier"/>
              </a:rPr>
              <a:t>-</a:t>
            </a:r>
            <a:r>
              <a:rPr lang="en-US" sz="1150" dirty="0" smtClean="0">
                <a:solidFill>
                  <a:schemeClr val="bg2">
                    <a:lumMod val="10000"/>
                  </a:schemeClr>
                </a:solidFill>
                <a:latin typeface="Courier"/>
                <a:cs typeface="Courier"/>
              </a:rPr>
              <a:t>5b82e4a9beef</a:t>
            </a:r>
            <a:r>
              <a:rPr lang="en-US" sz="1150" dirty="0">
                <a:solidFill>
                  <a:schemeClr val="bg2">
                    <a:lumMod val="10000"/>
                  </a:schemeClr>
                </a:solidFill>
                <a:latin typeface="Courier"/>
                <a:cs typeface="Courier"/>
              </a:rPr>
              <a:t>-</a:t>
            </a:r>
            <a:r>
              <a:rPr lang="en-US" sz="1150" dirty="0" smtClean="0">
                <a:solidFill>
                  <a:schemeClr val="bg2">
                    <a:lumMod val="10000"/>
                  </a:schemeClr>
                </a:solidFill>
                <a:latin typeface="Courier"/>
                <a:cs typeface="Courier"/>
              </a:rPr>
              <a:t>4 ef6f2e</a:t>
            </a:r>
            <a:r>
              <a:rPr lang="en-US" sz="1150" dirty="0">
                <a:solidFill>
                  <a:schemeClr val="bg2">
                    <a:lumMod val="10000"/>
                  </a:schemeClr>
                </a:solidFill>
                <a:latin typeface="Courier"/>
                <a:cs typeface="Courier"/>
              </a:rPr>
              <a:t>\", \"</a:t>
            </a:r>
            <a:r>
              <a:rPr lang="en-US" sz="1150" dirty="0" err="1">
                <a:solidFill>
                  <a:schemeClr val="bg2">
                    <a:lumMod val="10000"/>
                  </a:schemeClr>
                </a:solidFill>
                <a:latin typeface="Courier"/>
                <a:cs typeface="Courier"/>
              </a:rPr>
              <a:t>file_lfn</a:t>
            </a:r>
            <a:r>
              <a:rPr lang="en-US" sz="1150" dirty="0">
                <a:solidFill>
                  <a:schemeClr val="bg2">
                    <a:lumMod val="10000"/>
                  </a:schemeClr>
                </a:solidFill>
                <a:latin typeface="Courier"/>
                <a:cs typeface="Courier"/>
              </a:rPr>
              <a:t>\":\"/store/mc/</a:t>
            </a:r>
            <a:r>
              <a:rPr lang="en-US" sz="1150" dirty="0" smtClean="0">
                <a:solidFill>
                  <a:schemeClr val="bg2">
                    <a:lumMod val="10000"/>
                  </a:schemeClr>
                </a:solidFill>
                <a:latin typeface="Courier"/>
                <a:cs typeface="Courier"/>
              </a:rPr>
              <a:t>Fall-foo/</a:t>
            </a:r>
            <a:r>
              <a:rPr lang="en-US" sz="1150" dirty="0">
                <a:solidFill>
                  <a:schemeClr val="bg2">
                    <a:lumMod val="10000"/>
                  </a:schemeClr>
                </a:solidFill>
                <a:latin typeface="Courier"/>
                <a:cs typeface="Courier"/>
              </a:rPr>
              <a:t>QCD_Pt-80to120_Tune4C_13TeV_pythia8/GEN-SIM-RAW/</a:t>
            </a:r>
            <a:r>
              <a:rPr lang="en-US" sz="1150" dirty="0" smtClean="0">
                <a:solidFill>
                  <a:schemeClr val="bg2">
                    <a:lumMod val="10000"/>
                  </a:schemeClr>
                </a:solidFill>
                <a:latin typeface="Courier"/>
                <a:cs typeface="Courier"/>
              </a:rPr>
              <a:t>castor_tsg_40bx25_POSTLS162_V2</a:t>
            </a:r>
            <a:r>
              <a:rPr lang="en-US" sz="1150" dirty="0">
                <a:solidFill>
                  <a:schemeClr val="bg2">
                    <a:lumMod val="10000"/>
                  </a:schemeClr>
                </a:solidFill>
                <a:latin typeface="Courier"/>
                <a:cs typeface="Courier"/>
              </a:rPr>
              <a:t>-v1/20000/6C4FDD71-1884-</a:t>
            </a:r>
            <a:r>
              <a:rPr lang="en-US" sz="1150" dirty="0" smtClean="0">
                <a:solidFill>
                  <a:schemeClr val="bg2">
                    <a:lumMod val="10000"/>
                  </a:schemeClr>
                </a:solidFill>
                <a:latin typeface="Courier"/>
                <a:cs typeface="Courier"/>
              </a:rPr>
              <a:t>E3311</a:t>
            </a:r>
            <a:r>
              <a:rPr lang="en-US" sz="1150" dirty="0">
                <a:solidFill>
                  <a:schemeClr val="bg2">
                    <a:lumMod val="10000"/>
                  </a:schemeClr>
                </a:solidFill>
                <a:latin typeface="Courier"/>
                <a:cs typeface="Courier"/>
              </a:rPr>
              <a:t>-9FC2-</a:t>
            </a:r>
            <a:r>
              <a:rPr lang="en-US" sz="1150" dirty="0" smtClean="0">
                <a:solidFill>
                  <a:schemeClr val="bg2">
                    <a:lumMod val="10000"/>
                  </a:schemeClr>
                </a:solidFill>
                <a:latin typeface="Courier"/>
                <a:cs typeface="Courier"/>
              </a:rPr>
              <a:t>90E6RBA0D09A2</a:t>
            </a:r>
            <a:r>
              <a:rPr lang="en-US" sz="1150" dirty="0">
                <a:solidFill>
                  <a:schemeClr val="bg2">
                    <a:lumMod val="10000"/>
                  </a:schemeClr>
                </a:solidFill>
                <a:latin typeface="Courier"/>
                <a:cs typeface="Courier"/>
              </a:rPr>
              <a:t>.root\", \"</a:t>
            </a:r>
            <a:r>
              <a:rPr lang="en-US" sz="1150" dirty="0" err="1">
                <a:solidFill>
                  <a:schemeClr val="bg2">
                    <a:lumMod val="10000"/>
                  </a:schemeClr>
                </a:solidFill>
                <a:latin typeface="Courier"/>
                <a:cs typeface="Courier"/>
              </a:rPr>
              <a:t>file_size</a:t>
            </a:r>
            <a:r>
              <a:rPr lang="en-US" sz="1150" dirty="0">
                <a:solidFill>
                  <a:schemeClr val="bg2">
                    <a:lumMod val="10000"/>
                  </a:schemeClr>
                </a:solidFill>
                <a:latin typeface="Courier"/>
                <a:cs typeface="Courier"/>
              </a:rPr>
              <a:t>\":\"4034966171\", \"</a:t>
            </a:r>
            <a:r>
              <a:rPr lang="en-US" sz="1150" dirty="0" err="1">
                <a:solidFill>
                  <a:schemeClr val="bg2">
                    <a:lumMod val="10000"/>
                  </a:schemeClr>
                </a:solidFill>
                <a:latin typeface="Courier"/>
                <a:cs typeface="Courier"/>
              </a:rPr>
              <a:t>start_time</a:t>
            </a:r>
            <a:r>
              <a:rPr lang="en-US" sz="1150" dirty="0">
                <a:solidFill>
                  <a:schemeClr val="bg2">
                    <a:lumMod val="10000"/>
                  </a:schemeClr>
                </a:solidFill>
                <a:latin typeface="Courier"/>
                <a:cs typeface="Courier"/>
              </a:rPr>
              <a:t>\":\"1426860046\", \"</a:t>
            </a:r>
            <a:r>
              <a:rPr lang="en-US" sz="1150" dirty="0" err="1">
                <a:solidFill>
                  <a:schemeClr val="bg2">
                    <a:lumMod val="10000"/>
                  </a:schemeClr>
                </a:solidFill>
                <a:latin typeface="Courier"/>
                <a:cs typeface="Courier"/>
              </a:rPr>
              <a:t>end_time</a:t>
            </a:r>
            <a:r>
              <a:rPr lang="en-US" sz="1150" dirty="0">
                <a:solidFill>
                  <a:schemeClr val="bg2">
                    <a:lumMod val="10000"/>
                  </a:schemeClr>
                </a:solidFill>
                <a:latin typeface="Courier"/>
                <a:cs typeface="Courier"/>
              </a:rPr>
              <a:t>\":\"1426863860\", \"</a:t>
            </a:r>
            <a:r>
              <a:rPr lang="en-US" sz="1150" dirty="0" err="1">
                <a:solidFill>
                  <a:schemeClr val="bg2">
                    <a:lumMod val="10000"/>
                  </a:schemeClr>
                </a:solidFill>
                <a:latin typeface="Courier"/>
                <a:cs typeface="Courier"/>
              </a:rPr>
              <a:t>read_bytes</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read_operations</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read_min</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read_max</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read_average</a:t>
            </a:r>
            <a:r>
              <a:rPr lang="en-US" sz="1150" dirty="0">
                <a:solidFill>
                  <a:schemeClr val="bg2">
                    <a:lumMod val="10000"/>
                  </a:schemeClr>
                </a:solidFill>
                <a:latin typeface="Courier"/>
                <a:cs typeface="Courier"/>
              </a:rPr>
              <a:t>\":\"0.000000\", \"</a:t>
            </a:r>
            <a:r>
              <a:rPr lang="en-US" sz="1150" dirty="0" err="1">
                <a:solidFill>
                  <a:schemeClr val="bg2">
                    <a:lumMod val="10000"/>
                  </a:schemeClr>
                </a:solidFill>
                <a:latin typeface="Courier"/>
                <a:cs typeface="Courier"/>
              </a:rPr>
              <a:t>read_sigma</a:t>
            </a:r>
            <a:r>
              <a:rPr lang="en-US" sz="1150" dirty="0">
                <a:solidFill>
                  <a:schemeClr val="bg2">
                    <a:lumMod val="10000"/>
                  </a:schemeClr>
                </a:solidFill>
                <a:latin typeface="Courier"/>
                <a:cs typeface="Courier"/>
              </a:rPr>
              <a:t>\":\"0.000000\", \"</a:t>
            </a:r>
            <a:r>
              <a:rPr lang="en-US" sz="1150" dirty="0" err="1">
                <a:solidFill>
                  <a:schemeClr val="bg2">
                    <a:lumMod val="10000"/>
                  </a:schemeClr>
                </a:solidFill>
                <a:latin typeface="Courier"/>
                <a:cs typeface="Courier"/>
              </a:rPr>
              <a:t>read_single_bytes</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read_single_operations</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read_single_min</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read_single_max</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read_single_average</a:t>
            </a:r>
            <a:r>
              <a:rPr lang="en-US" sz="1150" dirty="0">
                <a:solidFill>
                  <a:schemeClr val="bg2">
                    <a:lumMod val="10000"/>
                  </a:schemeClr>
                </a:solidFill>
                <a:latin typeface="Courier"/>
                <a:cs typeface="Courier"/>
              </a:rPr>
              <a:t>\":\"0.000000\", \"</a:t>
            </a:r>
            <a:r>
              <a:rPr lang="en-US" sz="1150" dirty="0" err="1">
                <a:solidFill>
                  <a:schemeClr val="bg2">
                    <a:lumMod val="10000"/>
                  </a:schemeClr>
                </a:solidFill>
                <a:latin typeface="Courier"/>
                <a:cs typeface="Courier"/>
              </a:rPr>
              <a:t>read_single_sigma</a:t>
            </a:r>
            <a:r>
              <a:rPr lang="en-US" sz="1150" dirty="0">
                <a:solidFill>
                  <a:schemeClr val="bg2">
                    <a:lumMod val="10000"/>
                  </a:schemeClr>
                </a:solidFill>
                <a:latin typeface="Courier"/>
                <a:cs typeface="Courier"/>
              </a:rPr>
              <a:t>\":\"0.000000\", \"</a:t>
            </a:r>
            <a:r>
              <a:rPr lang="en-US" sz="1150" dirty="0" err="1">
                <a:solidFill>
                  <a:schemeClr val="bg2">
                    <a:lumMod val="10000"/>
                  </a:schemeClr>
                </a:solidFill>
                <a:latin typeface="Courier"/>
                <a:cs typeface="Courier"/>
              </a:rPr>
              <a:t>read_vector_bytes</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read_vector_operations</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read_vector_min</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read_vector_max</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read_vector_average</a:t>
            </a:r>
            <a:r>
              <a:rPr lang="en-US" sz="1150" dirty="0">
                <a:solidFill>
                  <a:schemeClr val="bg2">
                    <a:lumMod val="10000"/>
                  </a:schemeClr>
                </a:solidFill>
                <a:latin typeface="Courier"/>
                <a:cs typeface="Courier"/>
              </a:rPr>
              <a:t>\":\"0.000000\", \"</a:t>
            </a:r>
            <a:r>
              <a:rPr lang="en-US" sz="1150" dirty="0" err="1">
                <a:solidFill>
                  <a:schemeClr val="bg2">
                    <a:lumMod val="10000"/>
                  </a:schemeClr>
                </a:solidFill>
                <a:latin typeface="Courier"/>
                <a:cs typeface="Courier"/>
              </a:rPr>
              <a:t>read_vector_sigma</a:t>
            </a:r>
            <a:r>
              <a:rPr lang="en-US" sz="1150" dirty="0">
                <a:solidFill>
                  <a:schemeClr val="bg2">
                    <a:lumMod val="10000"/>
                  </a:schemeClr>
                </a:solidFill>
                <a:latin typeface="Courier"/>
                <a:cs typeface="Courier"/>
              </a:rPr>
              <a:t>\":\"0.000000\", \"</a:t>
            </a:r>
            <a:r>
              <a:rPr lang="en-US" sz="1150" dirty="0" err="1">
                <a:solidFill>
                  <a:schemeClr val="bg2">
                    <a:lumMod val="10000"/>
                  </a:schemeClr>
                </a:solidFill>
                <a:latin typeface="Courier"/>
                <a:cs typeface="Courier"/>
              </a:rPr>
              <a:t>read_vector_count_min</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read_vector_count_max</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read_vector_count_average</a:t>
            </a:r>
            <a:r>
              <a:rPr lang="en-US" sz="1150" dirty="0">
                <a:solidFill>
                  <a:schemeClr val="bg2">
                    <a:lumMod val="10000"/>
                  </a:schemeClr>
                </a:solidFill>
                <a:latin typeface="Courier"/>
                <a:cs typeface="Courier"/>
              </a:rPr>
              <a:t>\":\"0.000000\", \"</a:t>
            </a:r>
            <a:r>
              <a:rPr lang="en-US" sz="1150" dirty="0" err="1">
                <a:solidFill>
                  <a:schemeClr val="bg2">
                    <a:lumMod val="10000"/>
                  </a:schemeClr>
                </a:solidFill>
                <a:latin typeface="Courier"/>
                <a:cs typeface="Courier"/>
              </a:rPr>
              <a:t>read_vector_count_sigma</a:t>
            </a:r>
            <a:r>
              <a:rPr lang="en-US" sz="1150" dirty="0">
                <a:solidFill>
                  <a:schemeClr val="bg2">
                    <a:lumMod val="10000"/>
                  </a:schemeClr>
                </a:solidFill>
                <a:latin typeface="Courier"/>
                <a:cs typeface="Courier"/>
              </a:rPr>
              <a:t>\":\"0.000000\", \"</a:t>
            </a:r>
            <a:r>
              <a:rPr lang="en-US" sz="1150" dirty="0" err="1">
                <a:solidFill>
                  <a:schemeClr val="bg2">
                    <a:lumMod val="10000"/>
                  </a:schemeClr>
                </a:solidFill>
                <a:latin typeface="Courier"/>
                <a:cs typeface="Courier"/>
              </a:rPr>
              <a:t>write_bytes</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write_operations</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write_min</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write_max</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write_average</a:t>
            </a:r>
            <a:r>
              <a:rPr lang="en-US" sz="1150" dirty="0">
                <a:solidFill>
                  <a:schemeClr val="bg2">
                    <a:lumMod val="10000"/>
                  </a:schemeClr>
                </a:solidFill>
                <a:latin typeface="Courier"/>
                <a:cs typeface="Courier"/>
              </a:rPr>
              <a:t>\":\"0.000000\", \"</a:t>
            </a:r>
            <a:r>
              <a:rPr lang="en-US" sz="1150" dirty="0" err="1">
                <a:solidFill>
                  <a:schemeClr val="bg2">
                    <a:lumMod val="10000"/>
                  </a:schemeClr>
                </a:solidFill>
                <a:latin typeface="Courier"/>
                <a:cs typeface="Courier"/>
              </a:rPr>
              <a:t>write_sigma</a:t>
            </a:r>
            <a:r>
              <a:rPr lang="en-US" sz="1150" dirty="0">
                <a:solidFill>
                  <a:schemeClr val="bg2">
                    <a:lumMod val="10000"/>
                  </a:schemeClr>
                </a:solidFill>
                <a:latin typeface="Courier"/>
                <a:cs typeface="Courier"/>
              </a:rPr>
              <a:t>\":\"0.000000\", \"</a:t>
            </a:r>
            <a:r>
              <a:rPr lang="en-US" sz="1150" dirty="0" err="1">
                <a:solidFill>
                  <a:schemeClr val="bg2">
                    <a:lumMod val="10000"/>
                  </a:schemeClr>
                </a:solidFill>
                <a:latin typeface="Courier"/>
                <a:cs typeface="Courier"/>
              </a:rPr>
              <a:t>read_bytes_at_close</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write_bytes_at_close</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user_dn</a:t>
            </a:r>
            <a:r>
              <a:rPr lang="en-US" sz="1150" dirty="0">
                <a:solidFill>
                  <a:schemeClr val="bg2">
                    <a:lumMod val="10000"/>
                  </a:schemeClr>
                </a:solidFill>
                <a:latin typeface="Courier"/>
                <a:cs typeface="Courier"/>
              </a:rPr>
              <a:t>\":\"/DC=</a:t>
            </a:r>
            <a:r>
              <a:rPr lang="en-US" sz="1150" dirty="0" err="1">
                <a:solidFill>
                  <a:schemeClr val="bg2">
                    <a:lumMod val="10000"/>
                  </a:schemeClr>
                </a:solidFill>
                <a:latin typeface="Courier"/>
                <a:cs typeface="Courier"/>
              </a:rPr>
              <a:t>ch</a:t>
            </a:r>
            <a:r>
              <a:rPr lang="en-US" sz="1150" dirty="0">
                <a:solidFill>
                  <a:schemeClr val="bg2">
                    <a:lumMod val="10000"/>
                  </a:schemeClr>
                </a:solidFill>
                <a:latin typeface="Courier"/>
                <a:cs typeface="Courier"/>
              </a:rPr>
              <a:t>/DC=</a:t>
            </a:r>
            <a:r>
              <a:rPr lang="en-US" sz="1150" dirty="0" err="1">
                <a:solidFill>
                  <a:schemeClr val="bg2">
                    <a:lumMod val="10000"/>
                  </a:schemeClr>
                </a:solidFill>
                <a:latin typeface="Courier"/>
                <a:cs typeface="Courier"/>
              </a:rPr>
              <a:t>cern</a:t>
            </a:r>
            <a:r>
              <a:rPr lang="en-US" sz="1150" dirty="0">
                <a:solidFill>
                  <a:schemeClr val="bg2">
                    <a:lumMod val="10000"/>
                  </a:schemeClr>
                </a:solidFill>
                <a:latin typeface="Courier"/>
                <a:cs typeface="Courier"/>
              </a:rPr>
              <a:t>/OU=Organic Units/OU=Users/CN</a:t>
            </a:r>
            <a:r>
              <a:rPr lang="en-US" sz="1150" dirty="0" smtClean="0">
                <a:solidFill>
                  <a:schemeClr val="bg2">
                    <a:lumMod val="10000"/>
                  </a:schemeClr>
                </a:solidFill>
                <a:latin typeface="Courier"/>
                <a:cs typeface="Courier"/>
              </a:rPr>
              <a:t>=foo/</a:t>
            </a:r>
            <a:r>
              <a:rPr lang="en-US" sz="1150" dirty="0">
                <a:solidFill>
                  <a:schemeClr val="bg2">
                    <a:lumMod val="10000"/>
                  </a:schemeClr>
                </a:solidFill>
                <a:latin typeface="Courier"/>
                <a:cs typeface="Courier"/>
              </a:rPr>
              <a:t>CN</a:t>
            </a:r>
            <a:r>
              <a:rPr lang="en-US" sz="1150" dirty="0" smtClean="0">
                <a:solidFill>
                  <a:schemeClr val="bg2">
                    <a:lumMod val="10000"/>
                  </a:schemeClr>
                </a:solidFill>
                <a:latin typeface="Courier"/>
                <a:cs typeface="Courier"/>
              </a:rPr>
              <a:t>=11223344/</a:t>
            </a:r>
            <a:r>
              <a:rPr lang="en-US" sz="1150" dirty="0">
                <a:solidFill>
                  <a:schemeClr val="bg2">
                    <a:lumMod val="10000"/>
                  </a:schemeClr>
                </a:solidFill>
                <a:latin typeface="Courier"/>
                <a:cs typeface="Courier"/>
              </a:rPr>
              <a:t>CN</a:t>
            </a:r>
            <a:r>
              <a:rPr lang="en-US" sz="1150" dirty="0" smtClean="0">
                <a:solidFill>
                  <a:schemeClr val="bg2">
                    <a:lumMod val="10000"/>
                  </a:schemeClr>
                </a:solidFill>
                <a:latin typeface="Courier"/>
                <a:cs typeface="Courier"/>
              </a:rPr>
              <a:t>=Homer Simpson\</a:t>
            </a:r>
            <a:r>
              <a:rPr lang="en-US" sz="1150" dirty="0">
                <a:solidFill>
                  <a:schemeClr val="bg2">
                    <a:lumMod val="10000"/>
                  </a:schemeClr>
                </a:solidFill>
                <a:latin typeface="Courier"/>
                <a:cs typeface="Courier"/>
              </a:rPr>
              <a:t>", \"</a:t>
            </a:r>
            <a:r>
              <a:rPr lang="en-US" sz="1150" dirty="0" err="1">
                <a:solidFill>
                  <a:schemeClr val="bg2">
                    <a:lumMod val="10000"/>
                  </a:schemeClr>
                </a:solidFill>
                <a:latin typeface="Courier"/>
                <a:cs typeface="Courier"/>
              </a:rPr>
              <a:t>user_vo</a:t>
            </a:r>
            <a:r>
              <a:rPr lang="en-US" sz="1150" dirty="0">
                <a:solidFill>
                  <a:schemeClr val="bg2">
                    <a:lumMod val="10000"/>
                  </a:schemeClr>
                </a:solidFill>
                <a:latin typeface="Courier"/>
                <a:cs typeface="Courier"/>
              </a:rPr>
              <a:t>\":</a:t>
            </a:r>
            <a:r>
              <a:rPr lang="en-US" sz="1150" dirty="0" smtClean="0">
                <a:solidFill>
                  <a:schemeClr val="bg2">
                    <a:lumMod val="10000"/>
                  </a:schemeClr>
                </a:solidFill>
                <a:latin typeface="Courier"/>
                <a:cs typeface="Courier"/>
              </a:rPr>
              <a:t>\”none\</a:t>
            </a:r>
            <a:r>
              <a:rPr lang="en-US" sz="1150" dirty="0">
                <a:solidFill>
                  <a:schemeClr val="bg2">
                    <a:lumMod val="10000"/>
                  </a:schemeClr>
                </a:solidFill>
                <a:latin typeface="Courier"/>
                <a:cs typeface="Courier"/>
              </a:rPr>
              <a:t>", \"</a:t>
            </a:r>
            <a:r>
              <a:rPr lang="en-US" sz="1150" dirty="0" err="1">
                <a:solidFill>
                  <a:schemeClr val="bg2">
                    <a:lumMod val="10000"/>
                  </a:schemeClr>
                </a:solidFill>
                <a:latin typeface="Courier"/>
                <a:cs typeface="Courier"/>
              </a:rPr>
              <a:t>user_role</a:t>
            </a:r>
            <a:r>
              <a:rPr lang="en-US" sz="1150" dirty="0">
                <a:solidFill>
                  <a:schemeClr val="bg2">
                    <a:lumMod val="10000"/>
                  </a:schemeClr>
                </a:solidFill>
                <a:latin typeface="Courier"/>
                <a:cs typeface="Courier"/>
              </a:rPr>
              <a:t>\":\"NULL\", \"</a:t>
            </a:r>
            <a:r>
              <a:rPr lang="en-US" sz="1150" dirty="0" err="1">
                <a:solidFill>
                  <a:schemeClr val="bg2">
                    <a:lumMod val="10000"/>
                  </a:schemeClr>
                </a:solidFill>
                <a:latin typeface="Courier"/>
                <a:cs typeface="Courier"/>
              </a:rPr>
              <a:t>user_fqan</a:t>
            </a:r>
            <a:r>
              <a:rPr lang="en-US" sz="1150" dirty="0">
                <a:solidFill>
                  <a:schemeClr val="bg2">
                    <a:lumMod val="10000"/>
                  </a:schemeClr>
                </a:solidFill>
                <a:latin typeface="Courier"/>
                <a:cs typeface="Courier"/>
              </a:rPr>
              <a:t>\":\"</a:t>
            </a:r>
            <a:r>
              <a:rPr lang="en-US" sz="1150" dirty="0" smtClean="0">
                <a:solidFill>
                  <a:schemeClr val="bg2">
                    <a:lumMod val="10000"/>
                  </a:schemeClr>
                </a:solidFill>
                <a:latin typeface="Courier"/>
                <a:cs typeface="Courier"/>
              </a:rPr>
              <a:t>/none\</a:t>
            </a:r>
            <a:r>
              <a:rPr lang="en-US" sz="1150" dirty="0">
                <a:solidFill>
                  <a:schemeClr val="bg2">
                    <a:lumMod val="10000"/>
                  </a:schemeClr>
                </a:solidFill>
                <a:latin typeface="Courier"/>
                <a:cs typeface="Courier"/>
              </a:rPr>
              <a:t>", \"</a:t>
            </a:r>
            <a:r>
              <a:rPr lang="en-US" sz="1150" dirty="0" err="1">
                <a:solidFill>
                  <a:schemeClr val="bg2">
                    <a:lumMod val="10000"/>
                  </a:schemeClr>
                </a:solidFill>
                <a:latin typeface="Courier"/>
                <a:cs typeface="Courier"/>
              </a:rPr>
              <a:t>client_domain</a:t>
            </a:r>
            <a:r>
              <a:rPr lang="en-US" sz="1150" dirty="0">
                <a:solidFill>
                  <a:schemeClr val="bg2">
                    <a:lumMod val="10000"/>
                  </a:schemeClr>
                </a:solidFill>
                <a:latin typeface="Courier"/>
                <a:cs typeface="Courier"/>
              </a:rPr>
              <a:t>\":</a:t>
            </a:r>
            <a:r>
              <a:rPr lang="en-US" sz="1150" dirty="0" smtClean="0">
                <a:solidFill>
                  <a:schemeClr val="bg2">
                    <a:lumMod val="10000"/>
                  </a:schemeClr>
                </a:solidFill>
                <a:latin typeface="Courier"/>
                <a:cs typeface="Courier"/>
              </a:rPr>
              <a:t>\”</a:t>
            </a:r>
            <a:r>
              <a:rPr lang="en-US" sz="1150" dirty="0" err="1" smtClean="0">
                <a:solidFill>
                  <a:schemeClr val="bg2">
                    <a:lumMod val="10000"/>
                  </a:schemeClr>
                </a:solidFill>
                <a:latin typeface="Courier"/>
                <a:cs typeface="Courier"/>
              </a:rPr>
              <a:t>springfield.us</a:t>
            </a:r>
            <a:r>
              <a:rPr lang="en-US" sz="1150" dirty="0" smtClean="0">
                <a:solidFill>
                  <a:schemeClr val="bg2">
                    <a:lumMod val="10000"/>
                  </a:schemeClr>
                </a:solidFill>
                <a:latin typeface="Courier"/>
                <a:cs typeface="Courier"/>
              </a:rPr>
              <a:t>\</a:t>
            </a:r>
            <a:r>
              <a:rPr lang="en-US" sz="1150" dirty="0">
                <a:solidFill>
                  <a:schemeClr val="bg2">
                    <a:lumMod val="10000"/>
                  </a:schemeClr>
                </a:solidFill>
                <a:latin typeface="Courier"/>
                <a:cs typeface="Courier"/>
              </a:rPr>
              <a:t>", \"</a:t>
            </a:r>
            <a:r>
              <a:rPr lang="en-US" sz="1150" dirty="0" err="1">
                <a:solidFill>
                  <a:schemeClr val="bg2">
                    <a:lumMod val="10000"/>
                  </a:schemeClr>
                </a:solidFill>
                <a:latin typeface="Courier"/>
                <a:cs typeface="Courier"/>
              </a:rPr>
              <a:t>client_host</a:t>
            </a:r>
            <a:r>
              <a:rPr lang="en-US" sz="1150" dirty="0">
                <a:solidFill>
                  <a:schemeClr val="bg2">
                    <a:lumMod val="10000"/>
                  </a:schemeClr>
                </a:solidFill>
                <a:latin typeface="Courier"/>
                <a:cs typeface="Courier"/>
              </a:rPr>
              <a:t>\":</a:t>
            </a:r>
            <a:r>
              <a:rPr lang="en-US" sz="1150" dirty="0" smtClean="0">
                <a:solidFill>
                  <a:schemeClr val="bg2">
                    <a:lumMod val="10000"/>
                  </a:schemeClr>
                </a:solidFill>
                <a:latin typeface="Courier"/>
                <a:cs typeface="Courier"/>
              </a:rPr>
              <a:t>\”\</a:t>
            </a:r>
            <a:r>
              <a:rPr lang="en-US" sz="1150" dirty="0">
                <a:solidFill>
                  <a:schemeClr val="bg2">
                    <a:lumMod val="10000"/>
                  </a:schemeClr>
                </a:solidFill>
                <a:latin typeface="Courier"/>
                <a:cs typeface="Courier"/>
              </a:rPr>
              <a:t>", \"</a:t>
            </a:r>
            <a:r>
              <a:rPr lang="en-US" sz="1150" dirty="0" err="1">
                <a:solidFill>
                  <a:schemeClr val="bg2">
                    <a:lumMod val="10000"/>
                  </a:schemeClr>
                </a:solidFill>
                <a:latin typeface="Courier"/>
                <a:cs typeface="Courier"/>
              </a:rPr>
              <a:t>server_username</a:t>
            </a:r>
            <a:r>
              <a:rPr lang="en-US" sz="1150" dirty="0">
                <a:solidFill>
                  <a:schemeClr val="bg2">
                    <a:lumMod val="10000"/>
                  </a:schemeClr>
                </a:solidFill>
                <a:latin typeface="Courier"/>
                <a:cs typeface="Courier"/>
              </a:rPr>
              <a:t>\":\"\", \"</a:t>
            </a:r>
            <a:r>
              <a:rPr lang="en-US" sz="1150" dirty="0" err="1">
                <a:solidFill>
                  <a:schemeClr val="bg2">
                    <a:lumMod val="10000"/>
                  </a:schemeClr>
                </a:solidFill>
                <a:latin typeface="Courier"/>
                <a:cs typeface="Courier"/>
              </a:rPr>
              <a:t>user_protocol</a:t>
            </a:r>
            <a:r>
              <a:rPr lang="en-US" sz="1150" dirty="0">
                <a:solidFill>
                  <a:schemeClr val="bg2">
                    <a:lumMod val="10000"/>
                  </a:schemeClr>
                </a:solidFill>
                <a:latin typeface="Courier"/>
                <a:cs typeface="Courier"/>
              </a:rPr>
              <a:t>\":\"</a:t>
            </a:r>
            <a:r>
              <a:rPr lang="en-US" sz="1150" dirty="0" err="1">
                <a:solidFill>
                  <a:schemeClr val="bg2">
                    <a:lumMod val="10000"/>
                  </a:schemeClr>
                </a:solidFill>
                <a:latin typeface="Courier"/>
                <a:cs typeface="Courier"/>
              </a:rPr>
              <a:t>xroot</a:t>
            </a:r>
            <a:r>
              <a:rPr lang="en-US" sz="1150" dirty="0">
                <a:solidFill>
                  <a:schemeClr val="bg2">
                    <a:lumMod val="10000"/>
                  </a:schemeClr>
                </a:solidFill>
                <a:latin typeface="Courier"/>
                <a:cs typeface="Courier"/>
              </a:rPr>
              <a:t>\", \"</a:t>
            </a:r>
            <a:r>
              <a:rPr lang="en-US" sz="1150" dirty="0" err="1">
                <a:solidFill>
                  <a:schemeClr val="bg2">
                    <a:lumMod val="10000"/>
                  </a:schemeClr>
                </a:solidFill>
                <a:latin typeface="Courier"/>
                <a:cs typeface="Courier"/>
              </a:rPr>
              <a:t>app_info</a:t>
            </a:r>
            <a:r>
              <a:rPr lang="en-US" sz="1150" dirty="0">
                <a:solidFill>
                  <a:schemeClr val="bg2">
                    <a:lumMod val="10000"/>
                  </a:schemeClr>
                </a:solidFill>
                <a:latin typeface="Courier"/>
                <a:cs typeface="Courier"/>
              </a:rPr>
              <a:t>\":\"39_https://</a:t>
            </a:r>
            <a:r>
              <a:rPr lang="en-US" sz="1150" dirty="0" err="1">
                <a:solidFill>
                  <a:schemeClr val="bg2">
                    <a:lumMod val="10000"/>
                  </a:schemeClr>
                </a:solidFill>
                <a:latin typeface="Courier"/>
                <a:cs typeface="Courier"/>
              </a:rPr>
              <a:t>glidein.cern.ch</a:t>
            </a:r>
            <a:r>
              <a:rPr lang="en-US" sz="1150" dirty="0">
                <a:solidFill>
                  <a:schemeClr val="bg2">
                    <a:lumMod val="10000"/>
                  </a:schemeClr>
                </a:solidFill>
                <a:latin typeface="Courier"/>
                <a:cs typeface="Courier"/>
              </a:rPr>
              <a:t>/39/150318:193421:capalmer:crab:QCD80:March18_039_https://</a:t>
            </a:r>
            <a:r>
              <a:rPr lang="en-US" sz="1150" dirty="0" err="1">
                <a:solidFill>
                  <a:schemeClr val="bg2">
                    <a:lumMod val="10000"/>
                  </a:schemeClr>
                </a:solidFill>
                <a:latin typeface="Courier"/>
                <a:cs typeface="Courier"/>
              </a:rPr>
              <a:t>glidein.cern.ch</a:t>
            </a:r>
            <a:r>
              <a:rPr lang="en-US" sz="1150" dirty="0">
                <a:solidFill>
                  <a:schemeClr val="bg2">
                    <a:lumMod val="10000"/>
                  </a:schemeClr>
                </a:solidFill>
                <a:latin typeface="Courier"/>
                <a:cs typeface="Courier"/>
              </a:rPr>
              <a:t>/39/</a:t>
            </a:r>
            <a:r>
              <a:rPr lang="en-US" sz="1150" dirty="0" smtClean="0">
                <a:solidFill>
                  <a:schemeClr val="bg2">
                    <a:lumMod val="10000"/>
                  </a:schemeClr>
                </a:solidFill>
                <a:latin typeface="Courier"/>
                <a:cs typeface="Courier"/>
              </a:rPr>
              <a:t>1318</a:t>
            </a:r>
            <a:r>
              <a:rPr lang="en-US" sz="1150" dirty="0">
                <a:solidFill>
                  <a:schemeClr val="bg2">
                    <a:lumMod val="10000"/>
                  </a:schemeClr>
                </a:solidFill>
                <a:latin typeface="Courier"/>
                <a:cs typeface="Courier"/>
              </a:rPr>
              <a:t>:</a:t>
            </a:r>
            <a:r>
              <a:rPr lang="en-US" sz="1150" dirty="0" smtClean="0">
                <a:solidFill>
                  <a:schemeClr val="bg2">
                    <a:lumMod val="10000"/>
                  </a:schemeClr>
                </a:solidFill>
                <a:latin typeface="Courier"/>
                <a:cs typeface="Courier"/>
              </a:rPr>
              <a:t>19342:crab:QCD80</a:t>
            </a:r>
            <a:r>
              <a:rPr lang="en-US" sz="1150" dirty="0">
                <a:solidFill>
                  <a:schemeClr val="bg2">
                    <a:lumMod val="10000"/>
                  </a:schemeClr>
                </a:solidFill>
                <a:latin typeface="Courier"/>
                <a:cs typeface="Courier"/>
              </a:rPr>
              <a:t>:March18_0\", \"</a:t>
            </a:r>
            <a:r>
              <a:rPr lang="en-US" sz="1150" dirty="0" err="1">
                <a:solidFill>
                  <a:schemeClr val="bg2">
                    <a:lumMod val="10000"/>
                  </a:schemeClr>
                </a:solidFill>
                <a:latin typeface="Courier"/>
                <a:cs typeface="Courier"/>
              </a:rPr>
              <a:t>server_domain</a:t>
            </a:r>
            <a:r>
              <a:rPr lang="en-US" sz="1150" dirty="0">
                <a:solidFill>
                  <a:schemeClr val="bg2">
                    <a:lumMod val="10000"/>
                  </a:schemeClr>
                </a:solidFill>
                <a:latin typeface="Courier"/>
                <a:cs typeface="Courier"/>
              </a:rPr>
              <a:t>\":\"</a:t>
            </a:r>
            <a:r>
              <a:rPr lang="en-US" sz="1150" dirty="0" err="1">
                <a:solidFill>
                  <a:schemeClr val="bg2">
                    <a:lumMod val="10000"/>
                  </a:schemeClr>
                </a:solidFill>
                <a:latin typeface="Courier"/>
                <a:cs typeface="Courier"/>
              </a:rPr>
              <a:t>brunel.ac.uk</a:t>
            </a:r>
            <a:r>
              <a:rPr lang="en-US" sz="1150" dirty="0">
                <a:solidFill>
                  <a:schemeClr val="bg2">
                    <a:lumMod val="10000"/>
                  </a:schemeClr>
                </a:solidFill>
                <a:latin typeface="Courier"/>
                <a:cs typeface="Courier"/>
              </a:rPr>
              <a:t>\", \"</a:t>
            </a:r>
            <a:r>
              <a:rPr lang="en-US" sz="1150" dirty="0" err="1">
                <a:solidFill>
                  <a:schemeClr val="bg2">
                    <a:lumMod val="10000"/>
                  </a:schemeClr>
                </a:solidFill>
                <a:latin typeface="Courier"/>
                <a:cs typeface="Courier"/>
              </a:rPr>
              <a:t>server_host</a:t>
            </a:r>
            <a:r>
              <a:rPr lang="en-US" sz="1150" dirty="0">
                <a:solidFill>
                  <a:schemeClr val="bg2">
                    <a:lumMod val="10000"/>
                  </a:schemeClr>
                </a:solidFill>
                <a:latin typeface="Courier"/>
                <a:cs typeface="Courier"/>
              </a:rPr>
              <a:t>\":\"</a:t>
            </a:r>
            <a:r>
              <a:rPr lang="en-US" sz="1150" dirty="0" smtClean="0">
                <a:solidFill>
                  <a:schemeClr val="bg2">
                    <a:lumMod val="10000"/>
                  </a:schemeClr>
                </a:solidFill>
                <a:latin typeface="Courier"/>
                <a:cs typeface="Courier"/>
              </a:rPr>
              <a:t>dc-</a:t>
            </a:r>
            <a:r>
              <a:rPr lang="en-US" sz="1150" dirty="0">
                <a:solidFill>
                  <a:schemeClr val="bg2">
                    <a:lumMod val="10000"/>
                  </a:schemeClr>
                </a:solidFill>
                <a:latin typeface="Courier"/>
                <a:cs typeface="Courier"/>
              </a:rPr>
              <a:t>grid-pool-a4-03\", \"</a:t>
            </a:r>
            <a:r>
              <a:rPr lang="en-US" sz="1150" dirty="0" err="1">
                <a:solidFill>
                  <a:schemeClr val="bg2">
                    <a:lumMod val="10000"/>
                  </a:schemeClr>
                </a:solidFill>
                <a:latin typeface="Courier"/>
                <a:cs typeface="Courier"/>
              </a:rPr>
              <a:t>server_site</a:t>
            </a:r>
            <a:r>
              <a:rPr lang="en-US" sz="1150" dirty="0">
                <a:solidFill>
                  <a:schemeClr val="bg2">
                    <a:lumMod val="10000"/>
                  </a:schemeClr>
                </a:solidFill>
                <a:latin typeface="Courier"/>
                <a:cs typeface="Courier"/>
              </a:rPr>
              <a:t>\":\"UKI-LT2-Brunel\"}"</a:t>
            </a:r>
          </a:p>
        </p:txBody>
      </p:sp>
      <p:sp>
        <p:nvSpPr>
          <p:cNvPr id="6" name="Slide Number Placeholder 5"/>
          <p:cNvSpPr>
            <a:spLocks noGrp="1"/>
          </p:cNvSpPr>
          <p:nvPr>
            <p:ph type="sldNum" sz="quarter" idx="4"/>
          </p:nvPr>
        </p:nvSpPr>
        <p:spPr/>
        <p:txBody>
          <a:bodyPr/>
          <a:lstStyle/>
          <a:p>
            <a:fld id="{17918391-D411-FE40-AAD7-861AE5233E0E}" type="slidenum">
              <a:rPr lang="en-US" smtClean="0"/>
              <a:pPr/>
              <a:t>16</a:t>
            </a:fld>
            <a:endParaRPr lang="en-US" dirty="0"/>
          </a:p>
        </p:txBody>
      </p:sp>
      <p:sp>
        <p:nvSpPr>
          <p:cNvPr id="7" name="TextBox 6"/>
          <p:cNvSpPr txBox="1"/>
          <p:nvPr/>
        </p:nvSpPr>
        <p:spPr>
          <a:xfrm>
            <a:off x="201405" y="5004316"/>
            <a:ext cx="8843818" cy="1015663"/>
          </a:xfrm>
          <a:prstGeom prst="rect">
            <a:avLst/>
          </a:prstGeom>
          <a:noFill/>
        </p:spPr>
        <p:txBody>
          <a:bodyPr wrap="square" rtlCol="0">
            <a:spAutoFit/>
          </a:bodyPr>
          <a:lstStyle/>
          <a:p>
            <a:pPr algn="ctr"/>
            <a:r>
              <a:rPr lang="en-US" sz="3000" dirty="0" smtClean="0">
                <a:latin typeface="+mj-lt"/>
                <a:cs typeface="Apple Chancery"/>
              </a:rPr>
              <a:t>Collects and processes monitoring data</a:t>
            </a:r>
            <a:br>
              <a:rPr lang="en-US" sz="3000" dirty="0" smtClean="0">
                <a:latin typeface="+mj-lt"/>
                <a:cs typeface="Apple Chancery"/>
              </a:rPr>
            </a:br>
            <a:r>
              <a:rPr lang="en-US" sz="3000" dirty="0" smtClean="0">
                <a:latin typeface="+mj-lt"/>
                <a:cs typeface="Apple Chancery"/>
              </a:rPr>
              <a:t>to build </a:t>
            </a:r>
            <a:r>
              <a:rPr lang="en-US" sz="3000" u="sng" dirty="0" smtClean="0">
                <a:latin typeface="+mj-lt"/>
                <a:cs typeface="Apple Chancery"/>
              </a:rPr>
              <a:t>custom</a:t>
            </a:r>
            <a:r>
              <a:rPr lang="en-US" sz="3000" dirty="0">
                <a:latin typeface="+mj-lt"/>
                <a:cs typeface="Apple Chancery"/>
              </a:rPr>
              <a:t> </a:t>
            </a:r>
            <a:r>
              <a:rPr lang="en-US" sz="3000" dirty="0" smtClean="0">
                <a:latin typeface="+mj-lt"/>
                <a:cs typeface="Apple Chancery"/>
              </a:rPr>
              <a:t>visualization</a:t>
            </a:r>
            <a:endParaRPr lang="en-US" sz="3000" dirty="0">
              <a:latin typeface="+mj-lt"/>
              <a:cs typeface="Apple Chancery"/>
            </a:endParaRPr>
          </a:p>
        </p:txBody>
      </p:sp>
      <p:sp>
        <p:nvSpPr>
          <p:cNvPr id="12"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a:t>
            </a:r>
            <a:r>
              <a:rPr lang="en-US" dirty="0"/>
              <a:t>10/15</a:t>
            </a:r>
          </a:p>
        </p:txBody>
      </p:sp>
      <p:sp>
        <p:nvSpPr>
          <p:cNvPr id="8"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76177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6854" cy="940443"/>
          </a:xfrm>
        </p:spPr>
        <p:txBody>
          <a:bodyPr>
            <a:normAutofit fontScale="90000"/>
          </a:bodyPr>
          <a:lstStyle/>
          <a:p>
            <a:pPr algn="ctr"/>
            <a:r>
              <a:rPr lang="en-US" dirty="0" smtClean="0"/>
              <a:t>Data processing (aggregation) use case</a:t>
            </a:r>
            <a:endParaRPr lang="en-US" i="1" dirty="0"/>
          </a:p>
        </p:txBody>
      </p:sp>
      <p:sp>
        <p:nvSpPr>
          <p:cNvPr id="3" name="Content Placeholder 2"/>
          <p:cNvSpPr>
            <a:spLocks noGrp="1"/>
          </p:cNvSpPr>
          <p:nvPr>
            <p:ph idx="1"/>
          </p:nvPr>
        </p:nvSpPr>
        <p:spPr>
          <a:xfrm>
            <a:off x="457200" y="1202549"/>
            <a:ext cx="8229600" cy="3985210"/>
          </a:xfrm>
          <a:noFill/>
          <a:ln>
            <a:noFill/>
          </a:ln>
        </p:spPr>
        <p:txBody>
          <a:bodyPr>
            <a:noAutofit/>
          </a:bodyPr>
          <a:lstStyle/>
          <a:p>
            <a:pPr marL="36576" indent="0" algn="just">
              <a:buNone/>
            </a:pPr>
            <a:r>
              <a:rPr lang="en-US" sz="1150" dirty="0">
                <a:solidFill>
                  <a:schemeClr val="bg2">
                    <a:lumMod val="10000"/>
                  </a:schemeClr>
                </a:solidFill>
                <a:latin typeface="Courier"/>
                <a:cs typeface="Courier"/>
              </a:rPr>
              <a:t>{\"</a:t>
            </a:r>
            <a:r>
              <a:rPr lang="en-US" sz="1150" dirty="0" err="1">
                <a:solidFill>
                  <a:schemeClr val="bg2">
                    <a:lumMod val="10000"/>
                  </a:schemeClr>
                </a:solidFill>
                <a:latin typeface="Courier"/>
                <a:cs typeface="Courier"/>
              </a:rPr>
              <a:t>unique_id</a:t>
            </a:r>
            <a:r>
              <a:rPr lang="en-US" sz="1150" dirty="0">
                <a:solidFill>
                  <a:schemeClr val="bg2">
                    <a:lumMod val="10000"/>
                  </a:schemeClr>
                </a:solidFill>
                <a:latin typeface="Courier"/>
                <a:cs typeface="Courier"/>
              </a:rPr>
              <a:t>\":\"30fbed9e-975b-11e4</a:t>
            </a:r>
            <a:r>
              <a:rPr lang="en-US" sz="1150" dirty="0" smtClean="0">
                <a:solidFill>
                  <a:schemeClr val="bg2">
                    <a:lumMod val="10000"/>
                  </a:schemeClr>
                </a:solidFill>
                <a:latin typeface="Courier"/>
                <a:cs typeface="Courier"/>
              </a:rPr>
              <a:t>- 9717</a:t>
            </a:r>
            <a:r>
              <a:rPr lang="en-US" sz="1150" dirty="0">
                <a:solidFill>
                  <a:schemeClr val="bg2">
                    <a:lumMod val="10000"/>
                  </a:schemeClr>
                </a:solidFill>
                <a:latin typeface="Courier"/>
                <a:cs typeface="Courier"/>
              </a:rPr>
              <a:t>-</a:t>
            </a:r>
            <a:r>
              <a:rPr lang="en-US" sz="1150" dirty="0" smtClean="0">
                <a:solidFill>
                  <a:schemeClr val="bg2">
                    <a:lumMod val="10000"/>
                  </a:schemeClr>
                </a:solidFill>
                <a:latin typeface="Courier"/>
                <a:cs typeface="Courier"/>
              </a:rPr>
              <a:t>5b82e4a9beef</a:t>
            </a:r>
            <a:r>
              <a:rPr lang="en-US" sz="1150" dirty="0">
                <a:solidFill>
                  <a:schemeClr val="bg2">
                    <a:lumMod val="10000"/>
                  </a:schemeClr>
                </a:solidFill>
                <a:latin typeface="Courier"/>
                <a:cs typeface="Courier"/>
              </a:rPr>
              <a:t>-</a:t>
            </a:r>
            <a:r>
              <a:rPr lang="en-US" sz="1150" dirty="0" smtClean="0">
                <a:solidFill>
                  <a:schemeClr val="bg2">
                    <a:lumMod val="10000"/>
                  </a:schemeClr>
                </a:solidFill>
                <a:latin typeface="Courier"/>
                <a:cs typeface="Courier"/>
              </a:rPr>
              <a:t>4 ef6f2e</a:t>
            </a:r>
            <a:r>
              <a:rPr lang="en-US" sz="1150" dirty="0">
                <a:solidFill>
                  <a:schemeClr val="bg2">
                    <a:lumMod val="10000"/>
                  </a:schemeClr>
                </a:solidFill>
                <a:latin typeface="Courier"/>
                <a:cs typeface="Courier"/>
              </a:rPr>
              <a:t>\", \"</a:t>
            </a:r>
            <a:r>
              <a:rPr lang="en-US" sz="1150" dirty="0" err="1">
                <a:solidFill>
                  <a:schemeClr val="bg2">
                    <a:lumMod val="10000"/>
                  </a:schemeClr>
                </a:solidFill>
                <a:latin typeface="Courier"/>
                <a:cs typeface="Courier"/>
              </a:rPr>
              <a:t>file_lfn</a:t>
            </a:r>
            <a:r>
              <a:rPr lang="en-US" sz="1150" dirty="0">
                <a:solidFill>
                  <a:schemeClr val="bg2">
                    <a:lumMod val="10000"/>
                  </a:schemeClr>
                </a:solidFill>
                <a:latin typeface="Courier"/>
                <a:cs typeface="Courier"/>
              </a:rPr>
              <a:t>\":\"/store/mc/</a:t>
            </a:r>
            <a:r>
              <a:rPr lang="en-US" sz="1150" dirty="0" smtClean="0">
                <a:solidFill>
                  <a:schemeClr val="bg2">
                    <a:lumMod val="10000"/>
                  </a:schemeClr>
                </a:solidFill>
                <a:latin typeface="Courier"/>
                <a:cs typeface="Courier"/>
              </a:rPr>
              <a:t>Fall-foo/</a:t>
            </a:r>
            <a:r>
              <a:rPr lang="en-US" sz="1150" dirty="0">
                <a:solidFill>
                  <a:schemeClr val="bg2">
                    <a:lumMod val="10000"/>
                  </a:schemeClr>
                </a:solidFill>
                <a:latin typeface="Courier"/>
                <a:cs typeface="Courier"/>
              </a:rPr>
              <a:t>QCD_Pt-80to120_Tune4C_13TeV_pythia8/GEN-SIM-RAW/</a:t>
            </a:r>
            <a:r>
              <a:rPr lang="en-US" sz="1150" dirty="0" smtClean="0">
                <a:solidFill>
                  <a:schemeClr val="bg2">
                    <a:lumMod val="10000"/>
                  </a:schemeClr>
                </a:solidFill>
                <a:latin typeface="Courier"/>
                <a:cs typeface="Courier"/>
              </a:rPr>
              <a:t>castor_tsg_40bx25_POSTLS162_V2</a:t>
            </a:r>
            <a:r>
              <a:rPr lang="en-US" sz="1150" dirty="0">
                <a:solidFill>
                  <a:schemeClr val="bg2">
                    <a:lumMod val="10000"/>
                  </a:schemeClr>
                </a:solidFill>
                <a:latin typeface="Courier"/>
                <a:cs typeface="Courier"/>
              </a:rPr>
              <a:t>-v1/20000/6C4FDD71-1884-</a:t>
            </a:r>
            <a:r>
              <a:rPr lang="en-US" sz="1150" dirty="0" smtClean="0">
                <a:solidFill>
                  <a:schemeClr val="bg2">
                    <a:lumMod val="10000"/>
                  </a:schemeClr>
                </a:solidFill>
                <a:latin typeface="Courier"/>
                <a:cs typeface="Courier"/>
              </a:rPr>
              <a:t>E3311</a:t>
            </a:r>
            <a:r>
              <a:rPr lang="en-US" sz="1150" dirty="0">
                <a:solidFill>
                  <a:schemeClr val="bg2">
                    <a:lumMod val="10000"/>
                  </a:schemeClr>
                </a:solidFill>
                <a:latin typeface="Courier"/>
                <a:cs typeface="Courier"/>
              </a:rPr>
              <a:t>-9FC2-</a:t>
            </a:r>
            <a:r>
              <a:rPr lang="en-US" sz="1150" dirty="0" smtClean="0">
                <a:solidFill>
                  <a:schemeClr val="bg2">
                    <a:lumMod val="10000"/>
                  </a:schemeClr>
                </a:solidFill>
                <a:latin typeface="Courier"/>
                <a:cs typeface="Courier"/>
              </a:rPr>
              <a:t>90E6RBA0D09A2</a:t>
            </a:r>
            <a:r>
              <a:rPr lang="en-US" sz="1150" dirty="0">
                <a:solidFill>
                  <a:schemeClr val="bg2">
                    <a:lumMod val="10000"/>
                  </a:schemeClr>
                </a:solidFill>
                <a:latin typeface="Courier"/>
                <a:cs typeface="Courier"/>
              </a:rPr>
              <a:t>.root\", \"</a:t>
            </a:r>
            <a:r>
              <a:rPr lang="en-US" sz="1150" dirty="0" err="1">
                <a:solidFill>
                  <a:schemeClr val="bg2">
                    <a:lumMod val="10000"/>
                  </a:schemeClr>
                </a:solidFill>
                <a:latin typeface="Courier"/>
                <a:cs typeface="Courier"/>
              </a:rPr>
              <a:t>file_size</a:t>
            </a:r>
            <a:r>
              <a:rPr lang="en-US" sz="1150" dirty="0">
                <a:solidFill>
                  <a:schemeClr val="bg2">
                    <a:lumMod val="10000"/>
                  </a:schemeClr>
                </a:solidFill>
                <a:latin typeface="Courier"/>
                <a:cs typeface="Courier"/>
              </a:rPr>
              <a:t>\":\"4034966171\", \"</a:t>
            </a:r>
            <a:r>
              <a:rPr lang="en-US" sz="1150" dirty="0" err="1">
                <a:solidFill>
                  <a:schemeClr val="bg2">
                    <a:lumMod val="10000"/>
                  </a:schemeClr>
                </a:solidFill>
                <a:latin typeface="Courier"/>
                <a:cs typeface="Courier"/>
              </a:rPr>
              <a:t>start_time</a:t>
            </a:r>
            <a:r>
              <a:rPr lang="en-US" sz="1150" dirty="0">
                <a:solidFill>
                  <a:schemeClr val="bg2">
                    <a:lumMod val="10000"/>
                  </a:schemeClr>
                </a:solidFill>
                <a:latin typeface="Courier"/>
                <a:cs typeface="Courier"/>
              </a:rPr>
              <a:t>\":\"1426860046\", \"</a:t>
            </a:r>
            <a:r>
              <a:rPr lang="en-US" sz="1150" dirty="0" err="1">
                <a:solidFill>
                  <a:schemeClr val="bg2">
                    <a:lumMod val="10000"/>
                  </a:schemeClr>
                </a:solidFill>
                <a:latin typeface="Courier"/>
                <a:cs typeface="Courier"/>
              </a:rPr>
              <a:t>end_time</a:t>
            </a:r>
            <a:r>
              <a:rPr lang="en-US" sz="1150" dirty="0">
                <a:solidFill>
                  <a:schemeClr val="bg2">
                    <a:lumMod val="10000"/>
                  </a:schemeClr>
                </a:solidFill>
                <a:latin typeface="Courier"/>
                <a:cs typeface="Courier"/>
              </a:rPr>
              <a:t>\":\"1426863860\", \"</a:t>
            </a:r>
            <a:r>
              <a:rPr lang="en-US" sz="1150" dirty="0" err="1">
                <a:solidFill>
                  <a:schemeClr val="bg2">
                    <a:lumMod val="10000"/>
                  </a:schemeClr>
                </a:solidFill>
                <a:latin typeface="Courier"/>
                <a:cs typeface="Courier"/>
              </a:rPr>
              <a:t>read_bytes</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read_operations</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read_min</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read_max</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read_average</a:t>
            </a:r>
            <a:r>
              <a:rPr lang="en-US" sz="1150" dirty="0">
                <a:solidFill>
                  <a:schemeClr val="bg2">
                    <a:lumMod val="10000"/>
                  </a:schemeClr>
                </a:solidFill>
                <a:latin typeface="Courier"/>
                <a:cs typeface="Courier"/>
              </a:rPr>
              <a:t>\":\"0.000000\", \"</a:t>
            </a:r>
            <a:r>
              <a:rPr lang="en-US" sz="1150" dirty="0" err="1">
                <a:solidFill>
                  <a:schemeClr val="bg2">
                    <a:lumMod val="10000"/>
                  </a:schemeClr>
                </a:solidFill>
                <a:latin typeface="Courier"/>
                <a:cs typeface="Courier"/>
              </a:rPr>
              <a:t>read_sigma</a:t>
            </a:r>
            <a:r>
              <a:rPr lang="en-US" sz="1150" dirty="0">
                <a:solidFill>
                  <a:schemeClr val="bg2">
                    <a:lumMod val="10000"/>
                  </a:schemeClr>
                </a:solidFill>
                <a:latin typeface="Courier"/>
                <a:cs typeface="Courier"/>
              </a:rPr>
              <a:t>\":\"0.000000\", \"</a:t>
            </a:r>
            <a:r>
              <a:rPr lang="en-US" sz="1150" dirty="0" err="1">
                <a:solidFill>
                  <a:schemeClr val="bg2">
                    <a:lumMod val="10000"/>
                  </a:schemeClr>
                </a:solidFill>
                <a:latin typeface="Courier"/>
                <a:cs typeface="Courier"/>
              </a:rPr>
              <a:t>read_single_bytes</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read_single_operations</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read_single_min</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read_single_max</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read_single_average</a:t>
            </a:r>
            <a:r>
              <a:rPr lang="en-US" sz="1150" dirty="0">
                <a:solidFill>
                  <a:schemeClr val="bg2">
                    <a:lumMod val="10000"/>
                  </a:schemeClr>
                </a:solidFill>
                <a:latin typeface="Courier"/>
                <a:cs typeface="Courier"/>
              </a:rPr>
              <a:t>\":\"0.000000\", \"</a:t>
            </a:r>
            <a:r>
              <a:rPr lang="en-US" sz="1150" dirty="0" err="1">
                <a:solidFill>
                  <a:schemeClr val="bg2">
                    <a:lumMod val="10000"/>
                  </a:schemeClr>
                </a:solidFill>
                <a:latin typeface="Courier"/>
                <a:cs typeface="Courier"/>
              </a:rPr>
              <a:t>read_single_sigma</a:t>
            </a:r>
            <a:r>
              <a:rPr lang="en-US" sz="1150" dirty="0">
                <a:solidFill>
                  <a:schemeClr val="bg2">
                    <a:lumMod val="10000"/>
                  </a:schemeClr>
                </a:solidFill>
                <a:latin typeface="Courier"/>
                <a:cs typeface="Courier"/>
              </a:rPr>
              <a:t>\":\"0.000000\", \"</a:t>
            </a:r>
            <a:r>
              <a:rPr lang="en-US" sz="1150" dirty="0" err="1">
                <a:solidFill>
                  <a:schemeClr val="bg2">
                    <a:lumMod val="10000"/>
                  </a:schemeClr>
                </a:solidFill>
                <a:latin typeface="Courier"/>
                <a:cs typeface="Courier"/>
              </a:rPr>
              <a:t>read_vector_bytes</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read_vector_operations</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read_vector_min</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read_vector_max</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read_vector_average</a:t>
            </a:r>
            <a:r>
              <a:rPr lang="en-US" sz="1150" dirty="0">
                <a:solidFill>
                  <a:schemeClr val="bg2">
                    <a:lumMod val="10000"/>
                  </a:schemeClr>
                </a:solidFill>
                <a:latin typeface="Courier"/>
                <a:cs typeface="Courier"/>
              </a:rPr>
              <a:t>\":\"0.000000\", \"</a:t>
            </a:r>
            <a:r>
              <a:rPr lang="en-US" sz="1150" dirty="0" err="1">
                <a:solidFill>
                  <a:schemeClr val="bg2">
                    <a:lumMod val="10000"/>
                  </a:schemeClr>
                </a:solidFill>
                <a:latin typeface="Courier"/>
                <a:cs typeface="Courier"/>
              </a:rPr>
              <a:t>read_vector_sigma</a:t>
            </a:r>
            <a:r>
              <a:rPr lang="en-US" sz="1150" dirty="0">
                <a:solidFill>
                  <a:schemeClr val="bg2">
                    <a:lumMod val="10000"/>
                  </a:schemeClr>
                </a:solidFill>
                <a:latin typeface="Courier"/>
                <a:cs typeface="Courier"/>
              </a:rPr>
              <a:t>\":\"0.000000\", \"</a:t>
            </a:r>
            <a:r>
              <a:rPr lang="en-US" sz="1150" dirty="0" err="1">
                <a:solidFill>
                  <a:schemeClr val="bg2">
                    <a:lumMod val="10000"/>
                  </a:schemeClr>
                </a:solidFill>
                <a:latin typeface="Courier"/>
                <a:cs typeface="Courier"/>
              </a:rPr>
              <a:t>read_vector_count_min</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read_vector_count_max</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read_vector_count_average</a:t>
            </a:r>
            <a:r>
              <a:rPr lang="en-US" sz="1150" dirty="0">
                <a:solidFill>
                  <a:schemeClr val="bg2">
                    <a:lumMod val="10000"/>
                  </a:schemeClr>
                </a:solidFill>
                <a:latin typeface="Courier"/>
                <a:cs typeface="Courier"/>
              </a:rPr>
              <a:t>\":\"0.000000\", \"</a:t>
            </a:r>
            <a:r>
              <a:rPr lang="en-US" sz="1150" dirty="0" err="1">
                <a:solidFill>
                  <a:schemeClr val="bg2">
                    <a:lumMod val="10000"/>
                  </a:schemeClr>
                </a:solidFill>
                <a:latin typeface="Courier"/>
                <a:cs typeface="Courier"/>
              </a:rPr>
              <a:t>read_vector_count_sigma</a:t>
            </a:r>
            <a:r>
              <a:rPr lang="en-US" sz="1150" dirty="0">
                <a:solidFill>
                  <a:schemeClr val="bg2">
                    <a:lumMod val="10000"/>
                  </a:schemeClr>
                </a:solidFill>
                <a:latin typeface="Courier"/>
                <a:cs typeface="Courier"/>
              </a:rPr>
              <a:t>\":\"0.000000\", \"</a:t>
            </a:r>
            <a:r>
              <a:rPr lang="en-US" sz="1150" dirty="0" err="1">
                <a:solidFill>
                  <a:schemeClr val="bg2">
                    <a:lumMod val="10000"/>
                  </a:schemeClr>
                </a:solidFill>
                <a:latin typeface="Courier"/>
                <a:cs typeface="Courier"/>
              </a:rPr>
              <a:t>write_bytes</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write_operations</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write_min</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write_max</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write_average</a:t>
            </a:r>
            <a:r>
              <a:rPr lang="en-US" sz="1150" dirty="0">
                <a:solidFill>
                  <a:schemeClr val="bg2">
                    <a:lumMod val="10000"/>
                  </a:schemeClr>
                </a:solidFill>
                <a:latin typeface="Courier"/>
                <a:cs typeface="Courier"/>
              </a:rPr>
              <a:t>\":\"0.000000\", \"</a:t>
            </a:r>
            <a:r>
              <a:rPr lang="en-US" sz="1150" dirty="0" err="1">
                <a:solidFill>
                  <a:schemeClr val="bg2">
                    <a:lumMod val="10000"/>
                  </a:schemeClr>
                </a:solidFill>
                <a:latin typeface="Courier"/>
                <a:cs typeface="Courier"/>
              </a:rPr>
              <a:t>write_sigma</a:t>
            </a:r>
            <a:r>
              <a:rPr lang="en-US" sz="1150" dirty="0">
                <a:solidFill>
                  <a:schemeClr val="bg2">
                    <a:lumMod val="10000"/>
                  </a:schemeClr>
                </a:solidFill>
                <a:latin typeface="Courier"/>
                <a:cs typeface="Courier"/>
              </a:rPr>
              <a:t>\":\"0.000000\", \"</a:t>
            </a:r>
            <a:r>
              <a:rPr lang="en-US" sz="1150" dirty="0" err="1">
                <a:solidFill>
                  <a:schemeClr val="bg2">
                    <a:lumMod val="10000"/>
                  </a:schemeClr>
                </a:solidFill>
                <a:latin typeface="Courier"/>
                <a:cs typeface="Courier"/>
              </a:rPr>
              <a:t>read_bytes_at_close</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write_bytes_at_close</a:t>
            </a:r>
            <a:r>
              <a:rPr lang="en-US" sz="1150" dirty="0">
                <a:solidFill>
                  <a:schemeClr val="bg2">
                    <a:lumMod val="10000"/>
                  </a:schemeClr>
                </a:solidFill>
                <a:latin typeface="Courier"/>
                <a:cs typeface="Courier"/>
              </a:rPr>
              <a:t>\":\"0\", \"</a:t>
            </a:r>
            <a:r>
              <a:rPr lang="en-US" sz="1150" dirty="0" err="1">
                <a:solidFill>
                  <a:schemeClr val="bg2">
                    <a:lumMod val="10000"/>
                  </a:schemeClr>
                </a:solidFill>
                <a:latin typeface="Courier"/>
                <a:cs typeface="Courier"/>
              </a:rPr>
              <a:t>user_dn</a:t>
            </a:r>
            <a:r>
              <a:rPr lang="en-US" sz="1150" dirty="0">
                <a:solidFill>
                  <a:schemeClr val="bg2">
                    <a:lumMod val="10000"/>
                  </a:schemeClr>
                </a:solidFill>
                <a:latin typeface="Courier"/>
                <a:cs typeface="Courier"/>
              </a:rPr>
              <a:t>\":\"/DC=</a:t>
            </a:r>
            <a:r>
              <a:rPr lang="en-US" sz="1150" dirty="0" err="1">
                <a:solidFill>
                  <a:schemeClr val="bg2">
                    <a:lumMod val="10000"/>
                  </a:schemeClr>
                </a:solidFill>
                <a:latin typeface="Courier"/>
                <a:cs typeface="Courier"/>
              </a:rPr>
              <a:t>ch</a:t>
            </a:r>
            <a:r>
              <a:rPr lang="en-US" sz="1150" dirty="0">
                <a:solidFill>
                  <a:schemeClr val="bg2">
                    <a:lumMod val="10000"/>
                  </a:schemeClr>
                </a:solidFill>
                <a:latin typeface="Courier"/>
                <a:cs typeface="Courier"/>
              </a:rPr>
              <a:t>/DC=</a:t>
            </a:r>
            <a:r>
              <a:rPr lang="en-US" sz="1150" dirty="0" err="1">
                <a:solidFill>
                  <a:schemeClr val="bg2">
                    <a:lumMod val="10000"/>
                  </a:schemeClr>
                </a:solidFill>
                <a:latin typeface="Courier"/>
                <a:cs typeface="Courier"/>
              </a:rPr>
              <a:t>cern</a:t>
            </a:r>
            <a:r>
              <a:rPr lang="en-US" sz="1150" dirty="0">
                <a:solidFill>
                  <a:schemeClr val="bg2">
                    <a:lumMod val="10000"/>
                  </a:schemeClr>
                </a:solidFill>
                <a:latin typeface="Courier"/>
                <a:cs typeface="Courier"/>
              </a:rPr>
              <a:t>/OU=Organic Units/OU=Users/CN</a:t>
            </a:r>
            <a:r>
              <a:rPr lang="en-US" sz="1150" dirty="0" smtClean="0">
                <a:solidFill>
                  <a:schemeClr val="bg2">
                    <a:lumMod val="10000"/>
                  </a:schemeClr>
                </a:solidFill>
                <a:latin typeface="Courier"/>
                <a:cs typeface="Courier"/>
              </a:rPr>
              <a:t>=foo/</a:t>
            </a:r>
            <a:r>
              <a:rPr lang="en-US" sz="1150" dirty="0">
                <a:solidFill>
                  <a:schemeClr val="bg2">
                    <a:lumMod val="10000"/>
                  </a:schemeClr>
                </a:solidFill>
                <a:latin typeface="Courier"/>
                <a:cs typeface="Courier"/>
              </a:rPr>
              <a:t>CN</a:t>
            </a:r>
            <a:r>
              <a:rPr lang="en-US" sz="1150" dirty="0" smtClean="0">
                <a:solidFill>
                  <a:schemeClr val="bg2">
                    <a:lumMod val="10000"/>
                  </a:schemeClr>
                </a:solidFill>
                <a:latin typeface="Courier"/>
                <a:cs typeface="Courier"/>
              </a:rPr>
              <a:t>=11223344/</a:t>
            </a:r>
            <a:r>
              <a:rPr lang="en-US" sz="1150" dirty="0">
                <a:solidFill>
                  <a:schemeClr val="bg2">
                    <a:lumMod val="10000"/>
                  </a:schemeClr>
                </a:solidFill>
                <a:latin typeface="Courier"/>
                <a:cs typeface="Courier"/>
              </a:rPr>
              <a:t>CN</a:t>
            </a:r>
            <a:r>
              <a:rPr lang="en-US" sz="1150" dirty="0" smtClean="0">
                <a:solidFill>
                  <a:schemeClr val="bg2">
                    <a:lumMod val="10000"/>
                  </a:schemeClr>
                </a:solidFill>
                <a:latin typeface="Courier"/>
                <a:cs typeface="Courier"/>
              </a:rPr>
              <a:t>=Homer Simpson\</a:t>
            </a:r>
            <a:r>
              <a:rPr lang="en-US" sz="1150" dirty="0">
                <a:solidFill>
                  <a:schemeClr val="bg2">
                    <a:lumMod val="10000"/>
                  </a:schemeClr>
                </a:solidFill>
                <a:latin typeface="Courier"/>
                <a:cs typeface="Courier"/>
              </a:rPr>
              <a:t>", \"</a:t>
            </a:r>
            <a:r>
              <a:rPr lang="en-US" sz="1150" dirty="0" err="1">
                <a:solidFill>
                  <a:schemeClr val="bg2">
                    <a:lumMod val="10000"/>
                  </a:schemeClr>
                </a:solidFill>
                <a:latin typeface="Courier"/>
                <a:cs typeface="Courier"/>
              </a:rPr>
              <a:t>user_vo</a:t>
            </a:r>
            <a:r>
              <a:rPr lang="en-US" sz="1150" dirty="0">
                <a:solidFill>
                  <a:schemeClr val="bg2">
                    <a:lumMod val="10000"/>
                  </a:schemeClr>
                </a:solidFill>
                <a:latin typeface="Courier"/>
                <a:cs typeface="Courier"/>
              </a:rPr>
              <a:t>\":</a:t>
            </a:r>
            <a:r>
              <a:rPr lang="en-US" sz="1150" dirty="0" smtClean="0">
                <a:solidFill>
                  <a:schemeClr val="bg2">
                    <a:lumMod val="10000"/>
                  </a:schemeClr>
                </a:solidFill>
                <a:latin typeface="Courier"/>
                <a:cs typeface="Courier"/>
              </a:rPr>
              <a:t>\”none\</a:t>
            </a:r>
            <a:r>
              <a:rPr lang="en-US" sz="1150" dirty="0">
                <a:solidFill>
                  <a:schemeClr val="bg2">
                    <a:lumMod val="10000"/>
                  </a:schemeClr>
                </a:solidFill>
                <a:latin typeface="Courier"/>
                <a:cs typeface="Courier"/>
              </a:rPr>
              <a:t>", \"</a:t>
            </a:r>
            <a:r>
              <a:rPr lang="en-US" sz="1150" dirty="0" err="1">
                <a:solidFill>
                  <a:schemeClr val="bg2">
                    <a:lumMod val="10000"/>
                  </a:schemeClr>
                </a:solidFill>
                <a:latin typeface="Courier"/>
                <a:cs typeface="Courier"/>
              </a:rPr>
              <a:t>user_role</a:t>
            </a:r>
            <a:r>
              <a:rPr lang="en-US" sz="1150" dirty="0">
                <a:solidFill>
                  <a:schemeClr val="bg2">
                    <a:lumMod val="10000"/>
                  </a:schemeClr>
                </a:solidFill>
                <a:latin typeface="Courier"/>
                <a:cs typeface="Courier"/>
              </a:rPr>
              <a:t>\":\"NULL\", \"</a:t>
            </a:r>
            <a:r>
              <a:rPr lang="en-US" sz="1150" dirty="0" err="1">
                <a:solidFill>
                  <a:schemeClr val="bg2">
                    <a:lumMod val="10000"/>
                  </a:schemeClr>
                </a:solidFill>
                <a:latin typeface="Courier"/>
                <a:cs typeface="Courier"/>
              </a:rPr>
              <a:t>user_fqan</a:t>
            </a:r>
            <a:r>
              <a:rPr lang="en-US" sz="1150" dirty="0">
                <a:solidFill>
                  <a:schemeClr val="bg2">
                    <a:lumMod val="10000"/>
                  </a:schemeClr>
                </a:solidFill>
                <a:latin typeface="Courier"/>
                <a:cs typeface="Courier"/>
              </a:rPr>
              <a:t>\":\"</a:t>
            </a:r>
            <a:r>
              <a:rPr lang="en-US" sz="1150" dirty="0" smtClean="0">
                <a:solidFill>
                  <a:schemeClr val="bg2">
                    <a:lumMod val="10000"/>
                  </a:schemeClr>
                </a:solidFill>
                <a:latin typeface="Courier"/>
                <a:cs typeface="Courier"/>
              </a:rPr>
              <a:t>/none\</a:t>
            </a:r>
            <a:r>
              <a:rPr lang="en-US" sz="1150" dirty="0">
                <a:solidFill>
                  <a:schemeClr val="bg2">
                    <a:lumMod val="10000"/>
                  </a:schemeClr>
                </a:solidFill>
                <a:latin typeface="Courier"/>
                <a:cs typeface="Courier"/>
              </a:rPr>
              <a:t>", \"</a:t>
            </a:r>
            <a:r>
              <a:rPr lang="en-US" sz="1150" dirty="0" err="1">
                <a:solidFill>
                  <a:schemeClr val="bg2">
                    <a:lumMod val="10000"/>
                  </a:schemeClr>
                </a:solidFill>
                <a:latin typeface="Courier"/>
                <a:cs typeface="Courier"/>
              </a:rPr>
              <a:t>client_domain</a:t>
            </a:r>
            <a:r>
              <a:rPr lang="en-US" sz="1150" dirty="0">
                <a:solidFill>
                  <a:schemeClr val="bg2">
                    <a:lumMod val="10000"/>
                  </a:schemeClr>
                </a:solidFill>
                <a:latin typeface="Courier"/>
                <a:cs typeface="Courier"/>
              </a:rPr>
              <a:t>\":</a:t>
            </a:r>
            <a:r>
              <a:rPr lang="en-US" sz="1150" dirty="0" smtClean="0">
                <a:solidFill>
                  <a:schemeClr val="bg2">
                    <a:lumMod val="10000"/>
                  </a:schemeClr>
                </a:solidFill>
                <a:latin typeface="Courier"/>
                <a:cs typeface="Courier"/>
              </a:rPr>
              <a:t>\”</a:t>
            </a:r>
            <a:r>
              <a:rPr lang="en-US" sz="1150" dirty="0" err="1" smtClean="0">
                <a:solidFill>
                  <a:schemeClr val="bg2">
                    <a:lumMod val="10000"/>
                  </a:schemeClr>
                </a:solidFill>
                <a:latin typeface="Courier"/>
                <a:cs typeface="Courier"/>
              </a:rPr>
              <a:t>springfield.us</a:t>
            </a:r>
            <a:r>
              <a:rPr lang="en-US" sz="1150" dirty="0" smtClean="0">
                <a:solidFill>
                  <a:schemeClr val="bg2">
                    <a:lumMod val="10000"/>
                  </a:schemeClr>
                </a:solidFill>
                <a:latin typeface="Courier"/>
                <a:cs typeface="Courier"/>
              </a:rPr>
              <a:t>\</a:t>
            </a:r>
            <a:r>
              <a:rPr lang="en-US" sz="1150" dirty="0">
                <a:solidFill>
                  <a:schemeClr val="bg2">
                    <a:lumMod val="10000"/>
                  </a:schemeClr>
                </a:solidFill>
                <a:latin typeface="Courier"/>
                <a:cs typeface="Courier"/>
              </a:rPr>
              <a:t>", \"</a:t>
            </a:r>
            <a:r>
              <a:rPr lang="en-US" sz="1150" dirty="0" err="1">
                <a:solidFill>
                  <a:schemeClr val="bg2">
                    <a:lumMod val="10000"/>
                  </a:schemeClr>
                </a:solidFill>
                <a:latin typeface="Courier"/>
                <a:cs typeface="Courier"/>
              </a:rPr>
              <a:t>client_host</a:t>
            </a:r>
            <a:r>
              <a:rPr lang="en-US" sz="1150" dirty="0">
                <a:solidFill>
                  <a:schemeClr val="bg2">
                    <a:lumMod val="10000"/>
                  </a:schemeClr>
                </a:solidFill>
                <a:latin typeface="Courier"/>
                <a:cs typeface="Courier"/>
              </a:rPr>
              <a:t>\":</a:t>
            </a:r>
            <a:r>
              <a:rPr lang="en-US" sz="1150" dirty="0" smtClean="0">
                <a:solidFill>
                  <a:schemeClr val="bg2">
                    <a:lumMod val="10000"/>
                  </a:schemeClr>
                </a:solidFill>
                <a:latin typeface="Courier"/>
                <a:cs typeface="Courier"/>
              </a:rPr>
              <a:t>\”\</a:t>
            </a:r>
            <a:r>
              <a:rPr lang="en-US" sz="1150" dirty="0">
                <a:solidFill>
                  <a:schemeClr val="bg2">
                    <a:lumMod val="10000"/>
                  </a:schemeClr>
                </a:solidFill>
                <a:latin typeface="Courier"/>
                <a:cs typeface="Courier"/>
              </a:rPr>
              <a:t>", \"</a:t>
            </a:r>
            <a:r>
              <a:rPr lang="en-US" sz="1150" dirty="0" err="1">
                <a:solidFill>
                  <a:schemeClr val="bg2">
                    <a:lumMod val="10000"/>
                  </a:schemeClr>
                </a:solidFill>
                <a:latin typeface="Courier"/>
                <a:cs typeface="Courier"/>
              </a:rPr>
              <a:t>server_username</a:t>
            </a:r>
            <a:r>
              <a:rPr lang="en-US" sz="1150" dirty="0">
                <a:solidFill>
                  <a:schemeClr val="bg2">
                    <a:lumMod val="10000"/>
                  </a:schemeClr>
                </a:solidFill>
                <a:latin typeface="Courier"/>
                <a:cs typeface="Courier"/>
              </a:rPr>
              <a:t>\":\"\", \"</a:t>
            </a:r>
            <a:r>
              <a:rPr lang="en-US" sz="1150" dirty="0" err="1">
                <a:solidFill>
                  <a:schemeClr val="bg2">
                    <a:lumMod val="10000"/>
                  </a:schemeClr>
                </a:solidFill>
                <a:latin typeface="Courier"/>
                <a:cs typeface="Courier"/>
              </a:rPr>
              <a:t>user_protocol</a:t>
            </a:r>
            <a:r>
              <a:rPr lang="en-US" sz="1150" dirty="0">
                <a:solidFill>
                  <a:schemeClr val="bg2">
                    <a:lumMod val="10000"/>
                  </a:schemeClr>
                </a:solidFill>
                <a:latin typeface="Courier"/>
                <a:cs typeface="Courier"/>
              </a:rPr>
              <a:t>\":\"</a:t>
            </a:r>
            <a:r>
              <a:rPr lang="en-US" sz="1150" dirty="0" err="1">
                <a:solidFill>
                  <a:schemeClr val="bg2">
                    <a:lumMod val="10000"/>
                  </a:schemeClr>
                </a:solidFill>
                <a:latin typeface="Courier"/>
                <a:cs typeface="Courier"/>
              </a:rPr>
              <a:t>xroot</a:t>
            </a:r>
            <a:r>
              <a:rPr lang="en-US" sz="1150" dirty="0">
                <a:solidFill>
                  <a:schemeClr val="bg2">
                    <a:lumMod val="10000"/>
                  </a:schemeClr>
                </a:solidFill>
                <a:latin typeface="Courier"/>
                <a:cs typeface="Courier"/>
              </a:rPr>
              <a:t>\", \"</a:t>
            </a:r>
            <a:r>
              <a:rPr lang="en-US" sz="1150" dirty="0" err="1">
                <a:solidFill>
                  <a:schemeClr val="bg2">
                    <a:lumMod val="10000"/>
                  </a:schemeClr>
                </a:solidFill>
                <a:latin typeface="Courier"/>
                <a:cs typeface="Courier"/>
              </a:rPr>
              <a:t>app_info</a:t>
            </a:r>
            <a:r>
              <a:rPr lang="en-US" sz="1150" dirty="0">
                <a:solidFill>
                  <a:schemeClr val="bg2">
                    <a:lumMod val="10000"/>
                  </a:schemeClr>
                </a:solidFill>
                <a:latin typeface="Courier"/>
                <a:cs typeface="Courier"/>
              </a:rPr>
              <a:t>\":\"39_https://</a:t>
            </a:r>
            <a:r>
              <a:rPr lang="en-US" sz="1150" dirty="0" err="1">
                <a:solidFill>
                  <a:schemeClr val="bg2">
                    <a:lumMod val="10000"/>
                  </a:schemeClr>
                </a:solidFill>
                <a:latin typeface="Courier"/>
                <a:cs typeface="Courier"/>
              </a:rPr>
              <a:t>glidein.cern.ch</a:t>
            </a:r>
            <a:r>
              <a:rPr lang="en-US" sz="1150" dirty="0">
                <a:solidFill>
                  <a:schemeClr val="bg2">
                    <a:lumMod val="10000"/>
                  </a:schemeClr>
                </a:solidFill>
                <a:latin typeface="Courier"/>
                <a:cs typeface="Courier"/>
              </a:rPr>
              <a:t>/39/150318:193421:capalmer:crab:QCD80:March18_039_https://</a:t>
            </a:r>
            <a:r>
              <a:rPr lang="en-US" sz="1150" dirty="0" err="1">
                <a:solidFill>
                  <a:schemeClr val="bg2">
                    <a:lumMod val="10000"/>
                  </a:schemeClr>
                </a:solidFill>
                <a:latin typeface="Courier"/>
                <a:cs typeface="Courier"/>
              </a:rPr>
              <a:t>glidein.cern.ch</a:t>
            </a:r>
            <a:r>
              <a:rPr lang="en-US" sz="1150" dirty="0">
                <a:solidFill>
                  <a:schemeClr val="bg2">
                    <a:lumMod val="10000"/>
                  </a:schemeClr>
                </a:solidFill>
                <a:latin typeface="Courier"/>
                <a:cs typeface="Courier"/>
              </a:rPr>
              <a:t>/39/</a:t>
            </a:r>
            <a:r>
              <a:rPr lang="en-US" sz="1150" dirty="0" smtClean="0">
                <a:solidFill>
                  <a:schemeClr val="bg2">
                    <a:lumMod val="10000"/>
                  </a:schemeClr>
                </a:solidFill>
                <a:latin typeface="Courier"/>
                <a:cs typeface="Courier"/>
              </a:rPr>
              <a:t>1318</a:t>
            </a:r>
            <a:r>
              <a:rPr lang="en-US" sz="1150" dirty="0">
                <a:solidFill>
                  <a:schemeClr val="bg2">
                    <a:lumMod val="10000"/>
                  </a:schemeClr>
                </a:solidFill>
                <a:latin typeface="Courier"/>
                <a:cs typeface="Courier"/>
              </a:rPr>
              <a:t>:</a:t>
            </a:r>
            <a:r>
              <a:rPr lang="en-US" sz="1150" dirty="0" smtClean="0">
                <a:solidFill>
                  <a:schemeClr val="bg2">
                    <a:lumMod val="10000"/>
                  </a:schemeClr>
                </a:solidFill>
                <a:latin typeface="Courier"/>
                <a:cs typeface="Courier"/>
              </a:rPr>
              <a:t>19342:crab:QCD80</a:t>
            </a:r>
            <a:r>
              <a:rPr lang="en-US" sz="1150" dirty="0">
                <a:solidFill>
                  <a:schemeClr val="bg2">
                    <a:lumMod val="10000"/>
                  </a:schemeClr>
                </a:solidFill>
                <a:latin typeface="Courier"/>
                <a:cs typeface="Courier"/>
              </a:rPr>
              <a:t>:March18_0\", \"</a:t>
            </a:r>
            <a:r>
              <a:rPr lang="en-US" sz="1150" dirty="0" err="1">
                <a:solidFill>
                  <a:schemeClr val="bg2">
                    <a:lumMod val="10000"/>
                  </a:schemeClr>
                </a:solidFill>
                <a:latin typeface="Courier"/>
                <a:cs typeface="Courier"/>
              </a:rPr>
              <a:t>server_domain</a:t>
            </a:r>
            <a:r>
              <a:rPr lang="en-US" sz="1150" dirty="0">
                <a:solidFill>
                  <a:schemeClr val="bg2">
                    <a:lumMod val="10000"/>
                  </a:schemeClr>
                </a:solidFill>
                <a:latin typeface="Courier"/>
                <a:cs typeface="Courier"/>
              </a:rPr>
              <a:t>\":\"</a:t>
            </a:r>
            <a:r>
              <a:rPr lang="en-US" sz="1150" dirty="0" err="1">
                <a:solidFill>
                  <a:schemeClr val="bg2">
                    <a:lumMod val="10000"/>
                  </a:schemeClr>
                </a:solidFill>
                <a:latin typeface="Courier"/>
                <a:cs typeface="Courier"/>
              </a:rPr>
              <a:t>brunel.ac.uk</a:t>
            </a:r>
            <a:r>
              <a:rPr lang="en-US" sz="1150" dirty="0">
                <a:solidFill>
                  <a:schemeClr val="bg2">
                    <a:lumMod val="10000"/>
                  </a:schemeClr>
                </a:solidFill>
                <a:latin typeface="Courier"/>
                <a:cs typeface="Courier"/>
              </a:rPr>
              <a:t>\", \"</a:t>
            </a:r>
            <a:r>
              <a:rPr lang="en-US" sz="1150" dirty="0" err="1">
                <a:solidFill>
                  <a:schemeClr val="bg2">
                    <a:lumMod val="10000"/>
                  </a:schemeClr>
                </a:solidFill>
                <a:latin typeface="Courier"/>
                <a:cs typeface="Courier"/>
              </a:rPr>
              <a:t>server_host</a:t>
            </a:r>
            <a:r>
              <a:rPr lang="en-US" sz="1150" dirty="0">
                <a:solidFill>
                  <a:schemeClr val="bg2">
                    <a:lumMod val="10000"/>
                  </a:schemeClr>
                </a:solidFill>
                <a:latin typeface="Courier"/>
                <a:cs typeface="Courier"/>
              </a:rPr>
              <a:t>\":\"</a:t>
            </a:r>
            <a:r>
              <a:rPr lang="en-US" sz="1150" dirty="0" smtClean="0">
                <a:solidFill>
                  <a:schemeClr val="bg2">
                    <a:lumMod val="10000"/>
                  </a:schemeClr>
                </a:solidFill>
                <a:latin typeface="Courier"/>
                <a:cs typeface="Courier"/>
              </a:rPr>
              <a:t>dc-</a:t>
            </a:r>
            <a:r>
              <a:rPr lang="en-US" sz="1150" dirty="0">
                <a:solidFill>
                  <a:schemeClr val="bg2">
                    <a:lumMod val="10000"/>
                  </a:schemeClr>
                </a:solidFill>
                <a:latin typeface="Courier"/>
                <a:cs typeface="Courier"/>
              </a:rPr>
              <a:t>grid-pool-a4-03\", \"</a:t>
            </a:r>
            <a:r>
              <a:rPr lang="en-US" sz="1150" dirty="0" err="1">
                <a:solidFill>
                  <a:schemeClr val="bg2">
                    <a:lumMod val="10000"/>
                  </a:schemeClr>
                </a:solidFill>
                <a:latin typeface="Courier"/>
                <a:cs typeface="Courier"/>
              </a:rPr>
              <a:t>server_site</a:t>
            </a:r>
            <a:r>
              <a:rPr lang="en-US" sz="1150" dirty="0">
                <a:solidFill>
                  <a:schemeClr val="bg2">
                    <a:lumMod val="10000"/>
                  </a:schemeClr>
                </a:solidFill>
                <a:latin typeface="Courier"/>
                <a:cs typeface="Courier"/>
              </a:rPr>
              <a:t>\":\"UKI-LT2-Brunel\"}"</a:t>
            </a:r>
          </a:p>
        </p:txBody>
      </p:sp>
      <p:sp>
        <p:nvSpPr>
          <p:cNvPr id="6" name="Slide Number Placeholder 5"/>
          <p:cNvSpPr>
            <a:spLocks noGrp="1"/>
          </p:cNvSpPr>
          <p:nvPr>
            <p:ph type="sldNum" sz="quarter" idx="4"/>
          </p:nvPr>
        </p:nvSpPr>
        <p:spPr/>
        <p:txBody>
          <a:bodyPr/>
          <a:lstStyle/>
          <a:p>
            <a:fld id="{17918391-D411-FE40-AAD7-861AE5233E0E}" type="slidenum">
              <a:rPr lang="en-US" smtClean="0"/>
              <a:pPr/>
              <a:t>17</a:t>
            </a:fld>
            <a:endParaRPr lang="en-US" dirty="0"/>
          </a:p>
        </p:txBody>
      </p:sp>
      <p:sp>
        <p:nvSpPr>
          <p:cNvPr id="7" name="TextBox 6"/>
          <p:cNvSpPr txBox="1"/>
          <p:nvPr/>
        </p:nvSpPr>
        <p:spPr>
          <a:xfrm>
            <a:off x="201405" y="5004316"/>
            <a:ext cx="8843818" cy="1015663"/>
          </a:xfrm>
          <a:prstGeom prst="rect">
            <a:avLst/>
          </a:prstGeom>
          <a:noFill/>
        </p:spPr>
        <p:txBody>
          <a:bodyPr wrap="square" rtlCol="0">
            <a:spAutoFit/>
          </a:bodyPr>
          <a:lstStyle/>
          <a:p>
            <a:pPr algn="ctr"/>
            <a:r>
              <a:rPr lang="en-US" sz="3000" dirty="0" smtClean="0">
                <a:latin typeface="+mj-lt"/>
                <a:cs typeface="Apple Chancery"/>
              </a:rPr>
              <a:t>Collects and processes monitoring data</a:t>
            </a:r>
            <a:br>
              <a:rPr lang="en-US" sz="3000" dirty="0" smtClean="0">
                <a:latin typeface="+mj-lt"/>
                <a:cs typeface="Apple Chancery"/>
              </a:rPr>
            </a:br>
            <a:r>
              <a:rPr lang="en-US" sz="3000" dirty="0" smtClean="0">
                <a:latin typeface="+mj-lt"/>
                <a:cs typeface="Apple Chancery"/>
              </a:rPr>
              <a:t>to build </a:t>
            </a:r>
            <a:r>
              <a:rPr lang="en-US" sz="3000" u="sng" dirty="0" smtClean="0">
                <a:latin typeface="+mj-lt"/>
                <a:cs typeface="Apple Chancery"/>
              </a:rPr>
              <a:t>custom</a:t>
            </a:r>
            <a:r>
              <a:rPr lang="en-US" sz="3000" dirty="0">
                <a:latin typeface="+mj-lt"/>
                <a:cs typeface="Apple Chancery"/>
              </a:rPr>
              <a:t> </a:t>
            </a:r>
            <a:r>
              <a:rPr lang="en-US" sz="3000" dirty="0" smtClean="0">
                <a:latin typeface="+mj-lt"/>
                <a:cs typeface="Apple Chancery"/>
              </a:rPr>
              <a:t>visualization</a:t>
            </a:r>
            <a:endParaRPr lang="en-US" sz="3000" dirty="0">
              <a:latin typeface="+mj-lt"/>
              <a:cs typeface="Apple Chancery"/>
            </a:endParaRPr>
          </a:p>
        </p:txBody>
      </p:sp>
      <p:pic>
        <p:nvPicPr>
          <p:cNvPr id="10" name="Picture 9" descr="ddm_screenshot.pdf"/>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98418" y="1140583"/>
            <a:ext cx="6748026" cy="3811285"/>
          </a:xfrm>
          <a:prstGeom prst="rect">
            <a:avLst/>
          </a:prstGeom>
          <a:solidFill>
            <a:schemeClr val="bg1"/>
          </a:solidFill>
          <a:ln w="12700" cmpd="sng">
            <a:solidFill>
              <a:schemeClr val="accent1">
                <a:lumMod val="75000"/>
              </a:schemeClr>
            </a:solidFill>
          </a:ln>
          <a:effectLst>
            <a:outerShdw blurRad="50800" dist="38100" dir="2700000" algn="tl" rotWithShape="0">
              <a:srgbClr val="000000">
                <a:alpha val="43000"/>
              </a:srgbClr>
            </a:outerShdw>
          </a:effectLst>
        </p:spPr>
      </p:pic>
      <p:sp>
        <p:nvSpPr>
          <p:cNvPr id="11" name="Right Arrow 10"/>
          <p:cNvSpPr/>
          <p:nvPr/>
        </p:nvSpPr>
        <p:spPr>
          <a:xfrm>
            <a:off x="1185331" y="2596444"/>
            <a:ext cx="1312336" cy="917223"/>
          </a:xfrm>
          <a:prstGeom prst="rightArrow">
            <a:avLst/>
          </a:prstGeom>
          <a:solidFill>
            <a:schemeClr val="tx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a:t>
            </a:r>
            <a:r>
              <a:rPr lang="en-US" dirty="0"/>
              <a:t>10/15</a:t>
            </a:r>
          </a:p>
        </p:txBody>
      </p:sp>
      <p:sp>
        <p:nvSpPr>
          <p:cNvPr id="14"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7617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4067" y="0"/>
            <a:ext cx="8226854" cy="989269"/>
          </a:xfrm>
        </p:spPr>
        <p:txBody>
          <a:bodyPr>
            <a:normAutofit fontScale="90000"/>
          </a:bodyPr>
          <a:lstStyle/>
          <a:p>
            <a:pPr algn="ctr"/>
            <a:r>
              <a:rPr lang="en-US" sz="2667" dirty="0" smtClean="0"/>
              <a:t>Architecture evolution. Data transfer and data access monitoring</a:t>
            </a:r>
            <a:r>
              <a:rPr lang="en-US" dirty="0" smtClean="0"/>
              <a:t/>
            </a:r>
            <a:br>
              <a:rPr lang="en-US" dirty="0" smtClean="0"/>
            </a:br>
            <a:r>
              <a:rPr lang="en-US" sz="2667" dirty="0" smtClean="0"/>
              <a:t> </a:t>
            </a:r>
            <a:endParaRPr lang="en-US" sz="2667"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18</a:t>
            </a:fld>
            <a:endParaRPr lang="en-US" dirty="0"/>
          </a:p>
        </p:txBody>
      </p:sp>
      <p:sp>
        <p:nvSpPr>
          <p:cNvPr id="5" name="Rectangle 4"/>
          <p:cNvSpPr/>
          <p:nvPr/>
        </p:nvSpPr>
        <p:spPr>
          <a:xfrm>
            <a:off x="211667" y="1789288"/>
            <a:ext cx="1538111" cy="6208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Atlas/</a:t>
            </a:r>
            <a:r>
              <a:rPr lang="en-US" dirty="0" err="1" smtClean="0">
                <a:solidFill>
                  <a:schemeClr val="tx1"/>
                </a:solidFill>
              </a:rPr>
              <a:t>Rucio</a:t>
            </a:r>
            <a:r>
              <a:rPr lang="en-US" dirty="0" smtClean="0">
                <a:solidFill>
                  <a:schemeClr val="tx1"/>
                </a:solidFill>
              </a:rPr>
              <a:t> servers</a:t>
            </a:r>
            <a:endParaRPr lang="en-US" dirty="0" smtClean="0">
              <a:solidFill>
                <a:srgbClr val="0055A0"/>
              </a:solidFill>
            </a:endParaRPr>
          </a:p>
        </p:txBody>
      </p:sp>
      <p:sp>
        <p:nvSpPr>
          <p:cNvPr id="6" name="Rectangle 5"/>
          <p:cNvSpPr/>
          <p:nvPr/>
        </p:nvSpPr>
        <p:spPr>
          <a:xfrm>
            <a:off x="364067" y="2494844"/>
            <a:ext cx="1538111" cy="6208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FTS Servers</a:t>
            </a:r>
            <a:endParaRPr lang="en-US" dirty="0" smtClean="0">
              <a:solidFill>
                <a:srgbClr val="0055A0"/>
              </a:solidFill>
            </a:endParaRPr>
          </a:p>
        </p:txBody>
      </p:sp>
      <p:sp>
        <p:nvSpPr>
          <p:cNvPr id="9" name="Rectangle 8"/>
          <p:cNvSpPr/>
          <p:nvPr/>
        </p:nvSpPr>
        <p:spPr>
          <a:xfrm>
            <a:off x="2610556" y="1291167"/>
            <a:ext cx="677333" cy="42756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10" name="Can 9"/>
          <p:cNvSpPr/>
          <p:nvPr/>
        </p:nvSpPr>
        <p:spPr>
          <a:xfrm>
            <a:off x="4191000" y="1291167"/>
            <a:ext cx="1608667" cy="2445455"/>
          </a:xfrm>
          <a:prstGeom prst="can">
            <a:avLst/>
          </a:prstGeom>
          <a:solidFill>
            <a:srgbClr val="FFCC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55A0"/>
                </a:solidFill>
              </a:rPr>
              <a:t>Hadoop</a:t>
            </a:r>
            <a:endParaRPr lang="en-US" dirty="0" smtClean="0">
              <a:solidFill>
                <a:srgbClr val="0055A0"/>
              </a:solidFill>
            </a:endParaRPr>
          </a:p>
          <a:p>
            <a:pPr algn="ctr"/>
            <a:r>
              <a:rPr lang="en-US" dirty="0" smtClean="0">
                <a:solidFill>
                  <a:srgbClr val="0055A0"/>
                </a:solidFill>
              </a:rPr>
              <a:t>Raw data is aggregated</a:t>
            </a:r>
          </a:p>
          <a:p>
            <a:pPr algn="ctr"/>
            <a:r>
              <a:rPr lang="en-US" dirty="0" smtClean="0">
                <a:solidFill>
                  <a:srgbClr val="0055A0"/>
                </a:solidFill>
              </a:rPr>
              <a:t>With </a:t>
            </a:r>
            <a:r>
              <a:rPr lang="en-US" dirty="0" err="1" smtClean="0">
                <a:solidFill>
                  <a:srgbClr val="0055A0"/>
                </a:solidFill>
              </a:rPr>
              <a:t>MapReduce</a:t>
            </a:r>
            <a:endParaRPr lang="en-US" dirty="0" smtClean="0">
              <a:solidFill>
                <a:srgbClr val="0055A0"/>
              </a:solidFill>
            </a:endParaRPr>
          </a:p>
        </p:txBody>
      </p:sp>
      <p:sp>
        <p:nvSpPr>
          <p:cNvPr id="11" name="Rectangle 10"/>
          <p:cNvSpPr/>
          <p:nvPr/>
        </p:nvSpPr>
        <p:spPr>
          <a:xfrm>
            <a:off x="4191000" y="3901214"/>
            <a:ext cx="1481666" cy="2067785"/>
          </a:xfrm>
          <a:prstGeom prst="rect">
            <a:avLst/>
          </a:prstGeom>
          <a:solidFill>
            <a:srgbClr val="FFCC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55A0"/>
                </a:solidFill>
              </a:rPr>
              <a:t>In-memory</a:t>
            </a:r>
          </a:p>
          <a:p>
            <a:pPr algn="ctr"/>
            <a:r>
              <a:rPr lang="en-US" sz="1600" dirty="0" smtClean="0">
                <a:solidFill>
                  <a:srgbClr val="0055A0"/>
                </a:solidFill>
              </a:rPr>
              <a:t>real time</a:t>
            </a:r>
          </a:p>
          <a:p>
            <a:pPr algn="ctr"/>
            <a:r>
              <a:rPr lang="en-US" sz="1600" dirty="0" smtClean="0">
                <a:solidFill>
                  <a:srgbClr val="0055A0"/>
                </a:solidFill>
              </a:rPr>
              <a:t>Processing</a:t>
            </a:r>
          </a:p>
          <a:p>
            <a:pPr algn="ctr"/>
            <a:r>
              <a:rPr lang="en-US" sz="1600" dirty="0" smtClean="0">
                <a:solidFill>
                  <a:srgbClr val="0055A0"/>
                </a:solidFill>
              </a:rPr>
              <a:t>Raw data is aggregated</a:t>
            </a:r>
          </a:p>
          <a:p>
            <a:pPr algn="ctr"/>
            <a:r>
              <a:rPr lang="en-US" sz="1600" dirty="0" smtClean="0">
                <a:solidFill>
                  <a:srgbClr val="0055A0"/>
                </a:solidFill>
              </a:rPr>
              <a:t>By SPARK streaming agents</a:t>
            </a:r>
          </a:p>
          <a:p>
            <a:pPr algn="ctr"/>
            <a:endParaRPr lang="en-US" dirty="0">
              <a:solidFill>
                <a:srgbClr val="0055A0"/>
              </a:solidFill>
            </a:endParaRPr>
          </a:p>
        </p:txBody>
      </p:sp>
      <p:sp>
        <p:nvSpPr>
          <p:cNvPr id="12" name="Rounded Rectangle 11"/>
          <p:cNvSpPr/>
          <p:nvPr/>
        </p:nvSpPr>
        <p:spPr>
          <a:xfrm>
            <a:off x="7663266" y="1467556"/>
            <a:ext cx="1044222" cy="7902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UI/API</a:t>
            </a:r>
            <a:endParaRPr lang="en-US" dirty="0">
              <a:solidFill>
                <a:srgbClr val="0055A0"/>
              </a:solidFill>
            </a:endParaRPr>
          </a:p>
        </p:txBody>
      </p:sp>
      <p:sp>
        <p:nvSpPr>
          <p:cNvPr id="14" name="Rounded Rectangle 13"/>
          <p:cNvSpPr/>
          <p:nvPr/>
        </p:nvSpPr>
        <p:spPr>
          <a:xfrm>
            <a:off x="7986889" y="2099733"/>
            <a:ext cx="1044222" cy="7902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UI/API</a:t>
            </a:r>
            <a:endParaRPr lang="en-US" dirty="0">
              <a:solidFill>
                <a:srgbClr val="0055A0"/>
              </a:solidFill>
            </a:endParaRPr>
          </a:p>
        </p:txBody>
      </p:sp>
      <p:sp>
        <p:nvSpPr>
          <p:cNvPr id="15" name="Rounded Rectangle 14"/>
          <p:cNvSpPr/>
          <p:nvPr/>
        </p:nvSpPr>
        <p:spPr>
          <a:xfrm>
            <a:off x="7663266" y="2720622"/>
            <a:ext cx="1044222" cy="7902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UI/API</a:t>
            </a:r>
            <a:endParaRPr lang="en-US" dirty="0">
              <a:solidFill>
                <a:srgbClr val="0055A0"/>
              </a:solidFill>
            </a:endParaRPr>
          </a:p>
        </p:txBody>
      </p:sp>
      <p:sp>
        <p:nvSpPr>
          <p:cNvPr id="16" name="Right Arrow 15"/>
          <p:cNvSpPr/>
          <p:nvPr/>
        </p:nvSpPr>
        <p:spPr>
          <a:xfrm>
            <a:off x="1965363" y="2830688"/>
            <a:ext cx="708378" cy="285045"/>
          </a:xfrm>
          <a:prstGeom prst="rightArrow">
            <a:avLst/>
          </a:prstGeom>
          <a:ln>
            <a:solidFill>
              <a:schemeClr val="tx2">
                <a:alpha val="78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3287889" y="2830688"/>
            <a:ext cx="903111" cy="2850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5799667" y="2257778"/>
            <a:ext cx="472721" cy="3951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an 21"/>
          <p:cNvSpPr/>
          <p:nvPr/>
        </p:nvSpPr>
        <p:spPr>
          <a:xfrm>
            <a:off x="6272388" y="2257778"/>
            <a:ext cx="980723" cy="2099733"/>
          </a:xfrm>
          <a:prstGeom prst="can">
            <a:avLst/>
          </a:prstGeom>
          <a:solidFill>
            <a:srgbClr val="FFCC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Data serving layer</a:t>
            </a:r>
          </a:p>
          <a:p>
            <a:pPr algn="ctr"/>
            <a:r>
              <a:rPr lang="en-US" dirty="0" smtClean="0">
                <a:solidFill>
                  <a:srgbClr val="0055A0"/>
                </a:solidFill>
              </a:rPr>
              <a:t>Elastic</a:t>
            </a:r>
          </a:p>
          <a:p>
            <a:pPr algn="ctr"/>
            <a:r>
              <a:rPr lang="en-US" dirty="0" smtClean="0">
                <a:solidFill>
                  <a:srgbClr val="0055A0"/>
                </a:solidFill>
              </a:rPr>
              <a:t>search</a:t>
            </a:r>
            <a:endParaRPr lang="en-US" dirty="0">
              <a:solidFill>
                <a:srgbClr val="0055A0"/>
              </a:solidFill>
            </a:endParaRPr>
          </a:p>
        </p:txBody>
      </p:sp>
      <p:sp>
        <p:nvSpPr>
          <p:cNvPr id="23" name="Right Arrow 22"/>
          <p:cNvSpPr/>
          <p:nvPr/>
        </p:nvSpPr>
        <p:spPr>
          <a:xfrm>
            <a:off x="5672667" y="3962400"/>
            <a:ext cx="617362" cy="3951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a:off x="7253111" y="2325511"/>
            <a:ext cx="733778" cy="3951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a:off x="3297409" y="4642556"/>
            <a:ext cx="893591" cy="2658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164976" y="3338287"/>
            <a:ext cx="2095500" cy="772002"/>
          </a:xfrm>
          <a:prstGeom prst="roundRect">
            <a:avLst/>
          </a:prstGeom>
          <a:solidFill>
            <a:schemeClr val="accent2">
              <a:alpha val="87000"/>
            </a:schemeClr>
          </a:solidFill>
          <a:effectLst>
            <a:outerShdw blurRad="1651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t>XRootD</a:t>
            </a:r>
            <a:r>
              <a:rPr lang="en-US" sz="1600" dirty="0" smtClean="0"/>
              <a:t> federations</a:t>
            </a:r>
          </a:p>
          <a:p>
            <a:pPr algn="ctr"/>
            <a:endParaRPr lang="en-US" sz="1200" dirty="0"/>
          </a:p>
          <a:p>
            <a:pPr algn="ctr"/>
            <a:endParaRPr lang="en-US" dirty="0"/>
          </a:p>
        </p:txBody>
      </p:sp>
      <p:sp>
        <p:nvSpPr>
          <p:cNvPr id="32" name="Rounded Rectangle 31"/>
          <p:cNvSpPr/>
          <p:nvPr/>
        </p:nvSpPr>
        <p:spPr>
          <a:xfrm>
            <a:off x="434107" y="4225116"/>
            <a:ext cx="1531256" cy="398234"/>
          </a:xfrm>
          <a:prstGeom prst="roundRect">
            <a:avLst/>
          </a:prstGeom>
          <a:gradFill flip="none" rotWithShape="1">
            <a:gsLst>
              <a:gs pos="0">
                <a:schemeClr val="accent2"/>
              </a:gs>
              <a:gs pos="100000">
                <a:srgbClr val="FFFFFF"/>
              </a:gs>
            </a:gsLst>
            <a:path path="circle">
              <a:fillToRect l="100000" t="100000"/>
            </a:path>
            <a:tileRect r="-100000" b="-100000"/>
          </a:gra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UDP2JSON</a:t>
            </a:r>
          </a:p>
        </p:txBody>
      </p:sp>
      <p:sp>
        <p:nvSpPr>
          <p:cNvPr id="33" name="TextBox 32"/>
          <p:cNvSpPr txBox="1"/>
          <p:nvPr/>
        </p:nvSpPr>
        <p:spPr>
          <a:xfrm>
            <a:off x="388044" y="4623350"/>
            <a:ext cx="1631977" cy="461665"/>
          </a:xfrm>
          <a:prstGeom prst="rect">
            <a:avLst/>
          </a:prstGeom>
          <a:noFill/>
        </p:spPr>
        <p:txBody>
          <a:bodyPr wrap="square" rtlCol="0">
            <a:spAutoFit/>
          </a:bodyPr>
          <a:lstStyle/>
          <a:p>
            <a:pPr algn="ctr"/>
            <a:r>
              <a:rPr lang="en-US" sz="1200" dirty="0" smtClean="0"/>
              <a:t>(forward JSON)</a:t>
            </a:r>
          </a:p>
          <a:p>
            <a:pPr algn="ctr"/>
            <a:endParaRPr lang="en-US" sz="1200" dirty="0" smtClean="0"/>
          </a:p>
        </p:txBody>
      </p:sp>
      <p:sp>
        <p:nvSpPr>
          <p:cNvPr id="34" name="Rounded Rectangle 33"/>
          <p:cNvSpPr/>
          <p:nvPr/>
        </p:nvSpPr>
        <p:spPr>
          <a:xfrm>
            <a:off x="936804" y="3720264"/>
            <a:ext cx="534458" cy="220572"/>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accent1">
                    <a:lumMod val="50000"/>
                  </a:schemeClr>
                </a:solidFill>
              </a:rPr>
              <a:t>server</a:t>
            </a:r>
            <a:endParaRPr lang="en-US" dirty="0">
              <a:solidFill>
                <a:schemeClr val="accent1">
                  <a:lumMod val="50000"/>
                </a:schemeClr>
              </a:solidFill>
            </a:endParaRPr>
          </a:p>
        </p:txBody>
      </p:sp>
      <p:sp>
        <p:nvSpPr>
          <p:cNvPr id="35" name="Rounded Rectangle 34"/>
          <p:cNvSpPr/>
          <p:nvPr/>
        </p:nvSpPr>
        <p:spPr>
          <a:xfrm>
            <a:off x="1531625" y="3720264"/>
            <a:ext cx="534458" cy="220572"/>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accent1">
                    <a:lumMod val="50000"/>
                  </a:schemeClr>
                </a:solidFill>
              </a:rPr>
              <a:t>server</a:t>
            </a:r>
            <a:endParaRPr lang="en-US" dirty="0">
              <a:solidFill>
                <a:schemeClr val="accent1">
                  <a:lumMod val="50000"/>
                </a:schemeClr>
              </a:solidFill>
            </a:endParaRPr>
          </a:p>
        </p:txBody>
      </p:sp>
      <p:sp>
        <p:nvSpPr>
          <p:cNvPr id="36" name="Rounded Rectangle 35"/>
          <p:cNvSpPr/>
          <p:nvPr/>
        </p:nvSpPr>
        <p:spPr>
          <a:xfrm>
            <a:off x="337466" y="3719646"/>
            <a:ext cx="534458" cy="220572"/>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accent1">
                    <a:lumMod val="50000"/>
                  </a:schemeClr>
                </a:solidFill>
              </a:rPr>
              <a:t>server</a:t>
            </a:r>
            <a:endParaRPr lang="en-US" dirty="0">
              <a:solidFill>
                <a:schemeClr val="accent1">
                  <a:lumMod val="50000"/>
                </a:schemeClr>
              </a:solidFill>
            </a:endParaRPr>
          </a:p>
        </p:txBody>
      </p:sp>
      <p:cxnSp>
        <p:nvCxnSpPr>
          <p:cNvPr id="38" name="Straight Arrow Connector 37"/>
          <p:cNvCxnSpPr>
            <a:stCxn id="36" idx="2"/>
          </p:cNvCxnSpPr>
          <p:nvPr/>
        </p:nvCxnSpPr>
        <p:spPr>
          <a:xfrm rot="16200000" flipH="1">
            <a:off x="595860" y="3949052"/>
            <a:ext cx="284898" cy="267229"/>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936804" y="-663222"/>
            <a:ext cx="9144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4" idx="2"/>
            <a:endCxn id="32" idx="0"/>
          </p:cNvCxnSpPr>
          <p:nvPr/>
        </p:nvCxnSpPr>
        <p:spPr>
          <a:xfrm rot="5400000">
            <a:off x="1059744" y="4080827"/>
            <a:ext cx="284280" cy="429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rot="10800000" flipV="1">
            <a:off x="1531626" y="3962400"/>
            <a:ext cx="319579" cy="262716"/>
          </a:xfrm>
          <a:prstGeom prst="straightConnector1">
            <a:avLst/>
          </a:prstGeom>
          <a:ln w="28575" cmpd="sng">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45" name="Right Arrow 44"/>
          <p:cNvSpPr/>
          <p:nvPr/>
        </p:nvSpPr>
        <p:spPr>
          <a:xfrm>
            <a:off x="1851204" y="1814688"/>
            <a:ext cx="708378" cy="285045"/>
          </a:xfrm>
          <a:prstGeom prst="rightArrow">
            <a:avLst/>
          </a:prstGeom>
          <a:ln>
            <a:solidFill>
              <a:schemeClr val="tx2">
                <a:alpha val="78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ight Arrow 45"/>
          <p:cNvSpPr/>
          <p:nvPr/>
        </p:nvSpPr>
        <p:spPr>
          <a:xfrm>
            <a:off x="1906287" y="4357511"/>
            <a:ext cx="708378" cy="285045"/>
          </a:xfrm>
          <a:prstGeom prst="rightArrow">
            <a:avLst/>
          </a:prstGeom>
          <a:ln>
            <a:solidFill>
              <a:schemeClr val="tx2">
                <a:alpha val="78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3287889" y="4225116"/>
            <a:ext cx="184666" cy="369332"/>
          </a:xfrm>
          <a:prstGeom prst="rect">
            <a:avLst/>
          </a:prstGeom>
          <a:noFill/>
        </p:spPr>
        <p:txBody>
          <a:bodyPr wrap="none" rtlCol="0">
            <a:spAutoFit/>
          </a:bodyPr>
          <a:lstStyle/>
          <a:p>
            <a:endParaRPr lang="en-US" dirty="0"/>
          </a:p>
        </p:txBody>
      </p:sp>
      <p:sp>
        <p:nvSpPr>
          <p:cNvPr id="48" name="TextBox 47"/>
          <p:cNvSpPr txBox="1"/>
          <p:nvPr/>
        </p:nvSpPr>
        <p:spPr>
          <a:xfrm rot="16200000">
            <a:off x="1420083" y="3316139"/>
            <a:ext cx="3070862" cy="369332"/>
          </a:xfrm>
          <a:prstGeom prst="rect">
            <a:avLst/>
          </a:prstGeom>
          <a:noFill/>
        </p:spPr>
        <p:txBody>
          <a:bodyPr wrap="square" rtlCol="0">
            <a:spAutoFit/>
          </a:bodyPr>
          <a:lstStyle/>
          <a:p>
            <a:r>
              <a:rPr lang="en-US" dirty="0" smtClean="0"/>
              <a:t>Message Broker (</a:t>
            </a:r>
            <a:r>
              <a:rPr lang="en-US" dirty="0" err="1" smtClean="0"/>
              <a:t>ActiveMQ</a:t>
            </a:r>
            <a:r>
              <a:rPr lang="en-US" dirty="0"/>
              <a:t>)</a:t>
            </a:r>
          </a:p>
        </p:txBody>
      </p:sp>
      <p:sp>
        <p:nvSpPr>
          <p:cNvPr id="49" name="Rectangle 48"/>
          <p:cNvSpPr/>
          <p:nvPr/>
        </p:nvSpPr>
        <p:spPr>
          <a:xfrm>
            <a:off x="3440289" y="1404564"/>
            <a:ext cx="470954" cy="24966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a:t>
            </a:r>
          </a:p>
          <a:p>
            <a:pPr algn="ctr"/>
            <a:r>
              <a:rPr lang="en-US" dirty="0" smtClean="0">
                <a:solidFill>
                  <a:schemeClr val="tx1"/>
                </a:solidFill>
              </a:rPr>
              <a:t>L</a:t>
            </a:r>
          </a:p>
          <a:p>
            <a:pPr algn="ctr"/>
            <a:r>
              <a:rPr lang="en-US" dirty="0" smtClean="0">
                <a:solidFill>
                  <a:schemeClr val="tx1"/>
                </a:solidFill>
              </a:rPr>
              <a:t>U</a:t>
            </a:r>
          </a:p>
          <a:p>
            <a:pPr algn="ctr"/>
            <a:r>
              <a:rPr lang="en-US" dirty="0" smtClean="0">
                <a:solidFill>
                  <a:schemeClr val="tx1"/>
                </a:solidFill>
              </a:rPr>
              <a:t>M</a:t>
            </a:r>
          </a:p>
          <a:p>
            <a:pPr algn="ctr"/>
            <a:r>
              <a:rPr lang="en-US" dirty="0" smtClean="0">
                <a:solidFill>
                  <a:schemeClr val="tx1"/>
                </a:solidFill>
              </a:rPr>
              <a:t>E</a:t>
            </a:r>
          </a:p>
        </p:txBody>
      </p:sp>
      <p:sp>
        <p:nvSpPr>
          <p:cNvPr id="37"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9"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4067" y="0"/>
            <a:ext cx="8226854" cy="989269"/>
          </a:xfrm>
        </p:spPr>
        <p:txBody>
          <a:bodyPr>
            <a:normAutofit fontScale="90000"/>
          </a:bodyPr>
          <a:lstStyle/>
          <a:p>
            <a:pPr algn="ctr"/>
            <a:r>
              <a:rPr lang="en-US" sz="2667" dirty="0" smtClean="0"/>
              <a:t>Architecture evolution. Data transfer and data access monitoring </a:t>
            </a:r>
            <a:r>
              <a:rPr lang="en-US" dirty="0" smtClean="0"/>
              <a:t/>
            </a:r>
            <a:br>
              <a:rPr lang="en-US" dirty="0" smtClean="0"/>
            </a:br>
            <a:r>
              <a:rPr lang="en-US" sz="2667" dirty="0" smtClean="0"/>
              <a:t> </a:t>
            </a:r>
            <a:endParaRPr lang="en-US" sz="2667"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19</a:t>
            </a:fld>
            <a:endParaRPr lang="en-US" dirty="0"/>
          </a:p>
        </p:txBody>
      </p:sp>
      <p:sp>
        <p:nvSpPr>
          <p:cNvPr id="5" name="Rectangle 4"/>
          <p:cNvSpPr/>
          <p:nvPr/>
        </p:nvSpPr>
        <p:spPr>
          <a:xfrm>
            <a:off x="211667" y="1789288"/>
            <a:ext cx="1538111" cy="6208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Atlas/</a:t>
            </a:r>
            <a:r>
              <a:rPr lang="en-US" dirty="0" err="1" smtClean="0">
                <a:solidFill>
                  <a:schemeClr val="tx1"/>
                </a:solidFill>
              </a:rPr>
              <a:t>Rucio</a:t>
            </a:r>
            <a:r>
              <a:rPr lang="en-US" dirty="0" smtClean="0">
                <a:solidFill>
                  <a:schemeClr val="tx1"/>
                </a:solidFill>
              </a:rPr>
              <a:t> servers</a:t>
            </a:r>
            <a:endParaRPr lang="en-US" dirty="0" smtClean="0">
              <a:solidFill>
                <a:srgbClr val="0055A0"/>
              </a:solidFill>
            </a:endParaRPr>
          </a:p>
        </p:txBody>
      </p:sp>
      <p:sp>
        <p:nvSpPr>
          <p:cNvPr id="6" name="Rectangle 5"/>
          <p:cNvSpPr/>
          <p:nvPr/>
        </p:nvSpPr>
        <p:spPr>
          <a:xfrm>
            <a:off x="364067" y="2494844"/>
            <a:ext cx="1538111" cy="6208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FTS Servers</a:t>
            </a:r>
            <a:endParaRPr lang="en-US" dirty="0" smtClean="0">
              <a:solidFill>
                <a:srgbClr val="0055A0"/>
              </a:solidFill>
            </a:endParaRPr>
          </a:p>
        </p:txBody>
      </p:sp>
      <p:sp>
        <p:nvSpPr>
          <p:cNvPr id="9" name="Rectangle 8"/>
          <p:cNvSpPr/>
          <p:nvPr/>
        </p:nvSpPr>
        <p:spPr>
          <a:xfrm>
            <a:off x="2610556" y="1291167"/>
            <a:ext cx="677333" cy="42756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10" name="Can 9"/>
          <p:cNvSpPr/>
          <p:nvPr/>
        </p:nvSpPr>
        <p:spPr>
          <a:xfrm>
            <a:off x="4191000" y="1173935"/>
            <a:ext cx="1608667" cy="2562687"/>
          </a:xfrm>
          <a:prstGeom prst="can">
            <a:avLst/>
          </a:prstGeom>
          <a:solidFill>
            <a:srgbClr val="FFCC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55A0"/>
                </a:solidFill>
              </a:rPr>
              <a:t>Hadoop/MapReduce</a:t>
            </a:r>
            <a:endParaRPr lang="en-US" dirty="0" smtClean="0">
              <a:solidFill>
                <a:srgbClr val="0055A0"/>
              </a:solidFill>
            </a:endParaRPr>
          </a:p>
          <a:p>
            <a:pPr algn="ctr"/>
            <a:r>
              <a:rPr lang="en-US" dirty="0" smtClean="0">
                <a:solidFill>
                  <a:srgbClr val="0055A0"/>
                </a:solidFill>
              </a:rPr>
              <a:t>Raw data is aggregated</a:t>
            </a:r>
          </a:p>
        </p:txBody>
      </p:sp>
      <p:sp>
        <p:nvSpPr>
          <p:cNvPr id="11" name="Rectangle 10"/>
          <p:cNvSpPr/>
          <p:nvPr/>
        </p:nvSpPr>
        <p:spPr>
          <a:xfrm>
            <a:off x="4191000" y="3901214"/>
            <a:ext cx="1481666" cy="2067785"/>
          </a:xfrm>
          <a:prstGeom prst="rect">
            <a:avLst/>
          </a:prstGeom>
          <a:solidFill>
            <a:srgbClr val="FFCC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55A0"/>
                </a:solidFill>
              </a:rPr>
              <a:t>In-memory</a:t>
            </a:r>
          </a:p>
          <a:p>
            <a:pPr algn="ctr"/>
            <a:r>
              <a:rPr lang="en-US" sz="1600" dirty="0" smtClean="0">
                <a:solidFill>
                  <a:srgbClr val="0055A0"/>
                </a:solidFill>
              </a:rPr>
              <a:t>real time</a:t>
            </a:r>
          </a:p>
          <a:p>
            <a:pPr algn="ctr"/>
            <a:r>
              <a:rPr lang="en-US" sz="1600" dirty="0" smtClean="0">
                <a:solidFill>
                  <a:srgbClr val="0055A0"/>
                </a:solidFill>
              </a:rPr>
              <a:t>Processing</a:t>
            </a:r>
          </a:p>
          <a:p>
            <a:pPr algn="ctr"/>
            <a:r>
              <a:rPr lang="en-US" sz="1600" dirty="0" smtClean="0">
                <a:solidFill>
                  <a:srgbClr val="0055A0"/>
                </a:solidFill>
              </a:rPr>
              <a:t>Streaming agents</a:t>
            </a:r>
          </a:p>
          <a:p>
            <a:pPr algn="ctr"/>
            <a:r>
              <a:rPr lang="en-US" sz="1600" dirty="0" smtClean="0">
                <a:solidFill>
                  <a:srgbClr val="0055A0"/>
                </a:solidFill>
              </a:rPr>
              <a:t>SPARK</a:t>
            </a:r>
          </a:p>
          <a:p>
            <a:pPr algn="ctr"/>
            <a:r>
              <a:rPr lang="en-US" sz="1600" dirty="0" smtClean="0">
                <a:solidFill>
                  <a:srgbClr val="0055A0"/>
                </a:solidFill>
              </a:rPr>
              <a:t>Raw data is aggregated</a:t>
            </a:r>
          </a:p>
          <a:p>
            <a:pPr algn="ctr"/>
            <a:endParaRPr lang="en-US" dirty="0">
              <a:solidFill>
                <a:srgbClr val="0055A0"/>
              </a:solidFill>
            </a:endParaRPr>
          </a:p>
        </p:txBody>
      </p:sp>
      <p:sp>
        <p:nvSpPr>
          <p:cNvPr id="12" name="Rounded Rectangle 11"/>
          <p:cNvSpPr/>
          <p:nvPr/>
        </p:nvSpPr>
        <p:spPr>
          <a:xfrm>
            <a:off x="7663266" y="1467556"/>
            <a:ext cx="1044222" cy="7902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UI/API</a:t>
            </a:r>
            <a:endParaRPr lang="en-US" dirty="0">
              <a:solidFill>
                <a:srgbClr val="0055A0"/>
              </a:solidFill>
            </a:endParaRPr>
          </a:p>
        </p:txBody>
      </p:sp>
      <p:sp>
        <p:nvSpPr>
          <p:cNvPr id="14" name="Rounded Rectangle 13"/>
          <p:cNvSpPr/>
          <p:nvPr/>
        </p:nvSpPr>
        <p:spPr>
          <a:xfrm>
            <a:off x="7986889" y="2099733"/>
            <a:ext cx="1044222" cy="7902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UI/API</a:t>
            </a:r>
            <a:endParaRPr lang="en-US" dirty="0">
              <a:solidFill>
                <a:srgbClr val="0055A0"/>
              </a:solidFill>
            </a:endParaRPr>
          </a:p>
        </p:txBody>
      </p:sp>
      <p:sp>
        <p:nvSpPr>
          <p:cNvPr id="15" name="Rounded Rectangle 14"/>
          <p:cNvSpPr/>
          <p:nvPr/>
        </p:nvSpPr>
        <p:spPr>
          <a:xfrm>
            <a:off x="7663266" y="2720622"/>
            <a:ext cx="1044222" cy="7902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UI/API</a:t>
            </a:r>
            <a:endParaRPr lang="en-US" dirty="0">
              <a:solidFill>
                <a:srgbClr val="0055A0"/>
              </a:solidFill>
            </a:endParaRPr>
          </a:p>
        </p:txBody>
      </p:sp>
      <p:sp>
        <p:nvSpPr>
          <p:cNvPr id="16" name="Right Arrow 15"/>
          <p:cNvSpPr/>
          <p:nvPr/>
        </p:nvSpPr>
        <p:spPr>
          <a:xfrm>
            <a:off x="1965363" y="2830688"/>
            <a:ext cx="708378" cy="285045"/>
          </a:xfrm>
          <a:prstGeom prst="rightArrow">
            <a:avLst/>
          </a:prstGeom>
          <a:ln>
            <a:solidFill>
              <a:schemeClr val="tx2">
                <a:alpha val="78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3287889" y="2830688"/>
            <a:ext cx="903111" cy="2850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5799667" y="2257778"/>
            <a:ext cx="472721" cy="3951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an 21"/>
          <p:cNvSpPr/>
          <p:nvPr/>
        </p:nvSpPr>
        <p:spPr>
          <a:xfrm>
            <a:off x="6272388" y="2257778"/>
            <a:ext cx="980723" cy="2099733"/>
          </a:xfrm>
          <a:prstGeom prst="can">
            <a:avLst/>
          </a:prstGeom>
          <a:solidFill>
            <a:srgbClr val="FFCC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Data serving layer</a:t>
            </a:r>
          </a:p>
          <a:p>
            <a:pPr algn="ctr"/>
            <a:r>
              <a:rPr lang="en-US" dirty="0" smtClean="0">
                <a:solidFill>
                  <a:srgbClr val="0055A0"/>
                </a:solidFill>
              </a:rPr>
              <a:t>Elastic</a:t>
            </a:r>
          </a:p>
          <a:p>
            <a:pPr algn="ctr"/>
            <a:r>
              <a:rPr lang="en-US" dirty="0" smtClean="0">
                <a:solidFill>
                  <a:srgbClr val="0055A0"/>
                </a:solidFill>
              </a:rPr>
              <a:t>search</a:t>
            </a:r>
            <a:endParaRPr lang="en-US" dirty="0">
              <a:solidFill>
                <a:srgbClr val="0055A0"/>
              </a:solidFill>
            </a:endParaRPr>
          </a:p>
        </p:txBody>
      </p:sp>
      <p:sp>
        <p:nvSpPr>
          <p:cNvPr id="23" name="Right Arrow 22"/>
          <p:cNvSpPr/>
          <p:nvPr/>
        </p:nvSpPr>
        <p:spPr>
          <a:xfrm>
            <a:off x="5672667" y="3962400"/>
            <a:ext cx="617362" cy="3951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a:off x="7253111" y="2325511"/>
            <a:ext cx="733778" cy="3951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a:off x="3297409" y="4642556"/>
            <a:ext cx="893591" cy="2658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164976" y="3338287"/>
            <a:ext cx="2095500" cy="772002"/>
          </a:xfrm>
          <a:prstGeom prst="roundRect">
            <a:avLst/>
          </a:prstGeom>
          <a:solidFill>
            <a:schemeClr val="accent2">
              <a:alpha val="87000"/>
            </a:schemeClr>
          </a:solidFill>
          <a:effectLst>
            <a:outerShdw blurRad="1651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t>XRootD</a:t>
            </a:r>
            <a:r>
              <a:rPr lang="en-US" sz="1600" dirty="0" smtClean="0"/>
              <a:t> federations</a:t>
            </a:r>
          </a:p>
          <a:p>
            <a:pPr algn="ctr"/>
            <a:endParaRPr lang="en-US" sz="1200" dirty="0"/>
          </a:p>
          <a:p>
            <a:pPr algn="ctr"/>
            <a:endParaRPr lang="en-US" dirty="0"/>
          </a:p>
        </p:txBody>
      </p:sp>
      <p:sp>
        <p:nvSpPr>
          <p:cNvPr id="32" name="Rounded Rectangle 31"/>
          <p:cNvSpPr/>
          <p:nvPr/>
        </p:nvSpPr>
        <p:spPr>
          <a:xfrm>
            <a:off x="434107" y="4225116"/>
            <a:ext cx="1531256" cy="398234"/>
          </a:xfrm>
          <a:prstGeom prst="roundRect">
            <a:avLst/>
          </a:prstGeom>
          <a:solidFill>
            <a:schemeClr val="accent2">
              <a:alpha val="67000"/>
            </a:schemeClr>
          </a:solidFill>
          <a:ln w="19050" cmpd="sng">
            <a:solidFill>
              <a:schemeClr val="tx1"/>
            </a:solidFill>
          </a:ln>
          <a:effectLst>
            <a:outerShdw blurRad="552450" dist="723900" dir="2700000" sx="89000" sy="89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UDP2JSON</a:t>
            </a:r>
          </a:p>
        </p:txBody>
      </p:sp>
      <p:sp>
        <p:nvSpPr>
          <p:cNvPr id="33" name="TextBox 32"/>
          <p:cNvSpPr txBox="1"/>
          <p:nvPr/>
        </p:nvSpPr>
        <p:spPr>
          <a:xfrm>
            <a:off x="388044" y="4623350"/>
            <a:ext cx="1631977" cy="461665"/>
          </a:xfrm>
          <a:prstGeom prst="rect">
            <a:avLst/>
          </a:prstGeom>
          <a:noFill/>
        </p:spPr>
        <p:txBody>
          <a:bodyPr wrap="square" rtlCol="0">
            <a:spAutoFit/>
          </a:bodyPr>
          <a:lstStyle/>
          <a:p>
            <a:pPr algn="ctr"/>
            <a:r>
              <a:rPr lang="en-US" sz="1200" dirty="0" smtClean="0"/>
              <a:t>(forward JSON)</a:t>
            </a:r>
          </a:p>
          <a:p>
            <a:pPr algn="ctr"/>
            <a:endParaRPr lang="en-US" sz="1200" dirty="0" smtClean="0"/>
          </a:p>
        </p:txBody>
      </p:sp>
      <p:sp>
        <p:nvSpPr>
          <p:cNvPr id="34" name="Rounded Rectangle 33"/>
          <p:cNvSpPr/>
          <p:nvPr/>
        </p:nvSpPr>
        <p:spPr>
          <a:xfrm>
            <a:off x="936804" y="3720264"/>
            <a:ext cx="534458" cy="220572"/>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accent1">
                    <a:lumMod val="50000"/>
                  </a:schemeClr>
                </a:solidFill>
              </a:rPr>
              <a:t>server</a:t>
            </a:r>
            <a:endParaRPr lang="en-US" dirty="0">
              <a:solidFill>
                <a:schemeClr val="accent1">
                  <a:lumMod val="50000"/>
                </a:schemeClr>
              </a:solidFill>
            </a:endParaRPr>
          </a:p>
        </p:txBody>
      </p:sp>
      <p:sp>
        <p:nvSpPr>
          <p:cNvPr id="35" name="Rounded Rectangle 34"/>
          <p:cNvSpPr/>
          <p:nvPr/>
        </p:nvSpPr>
        <p:spPr>
          <a:xfrm>
            <a:off x="1531625" y="3720264"/>
            <a:ext cx="534458" cy="220572"/>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accent1">
                    <a:lumMod val="50000"/>
                  </a:schemeClr>
                </a:solidFill>
              </a:rPr>
              <a:t>server</a:t>
            </a:r>
            <a:endParaRPr lang="en-US" dirty="0">
              <a:solidFill>
                <a:schemeClr val="accent1">
                  <a:lumMod val="50000"/>
                </a:schemeClr>
              </a:solidFill>
            </a:endParaRPr>
          </a:p>
        </p:txBody>
      </p:sp>
      <p:sp>
        <p:nvSpPr>
          <p:cNvPr id="36" name="Rounded Rectangle 35"/>
          <p:cNvSpPr/>
          <p:nvPr/>
        </p:nvSpPr>
        <p:spPr>
          <a:xfrm>
            <a:off x="337466" y="3719646"/>
            <a:ext cx="534458" cy="220572"/>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accent1">
                    <a:lumMod val="50000"/>
                  </a:schemeClr>
                </a:solidFill>
              </a:rPr>
              <a:t>server</a:t>
            </a:r>
            <a:endParaRPr lang="en-US" dirty="0">
              <a:solidFill>
                <a:schemeClr val="accent1">
                  <a:lumMod val="50000"/>
                </a:schemeClr>
              </a:solidFill>
            </a:endParaRPr>
          </a:p>
        </p:txBody>
      </p:sp>
      <p:cxnSp>
        <p:nvCxnSpPr>
          <p:cNvPr id="38" name="Straight Arrow Connector 37"/>
          <p:cNvCxnSpPr>
            <a:stCxn id="36" idx="2"/>
          </p:cNvCxnSpPr>
          <p:nvPr/>
        </p:nvCxnSpPr>
        <p:spPr>
          <a:xfrm rot="16200000" flipH="1">
            <a:off x="595860" y="3949052"/>
            <a:ext cx="284898" cy="267229"/>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936804" y="-663222"/>
            <a:ext cx="9144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4" idx="2"/>
            <a:endCxn id="32" idx="0"/>
          </p:cNvCxnSpPr>
          <p:nvPr/>
        </p:nvCxnSpPr>
        <p:spPr>
          <a:xfrm rot="5400000">
            <a:off x="1059744" y="4080827"/>
            <a:ext cx="284280" cy="429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rot="10800000" flipV="1">
            <a:off x="1531626" y="3962400"/>
            <a:ext cx="319579" cy="262716"/>
          </a:xfrm>
          <a:prstGeom prst="straightConnector1">
            <a:avLst/>
          </a:prstGeom>
          <a:ln w="28575" cmpd="sng">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45" name="Right Arrow 44"/>
          <p:cNvSpPr/>
          <p:nvPr/>
        </p:nvSpPr>
        <p:spPr>
          <a:xfrm>
            <a:off x="1851204" y="1814688"/>
            <a:ext cx="708378" cy="285045"/>
          </a:xfrm>
          <a:prstGeom prst="rightArrow">
            <a:avLst/>
          </a:prstGeom>
          <a:ln>
            <a:solidFill>
              <a:schemeClr val="tx2">
                <a:alpha val="78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ight Arrow 45"/>
          <p:cNvSpPr/>
          <p:nvPr/>
        </p:nvSpPr>
        <p:spPr>
          <a:xfrm>
            <a:off x="1906287" y="4357511"/>
            <a:ext cx="708378" cy="285045"/>
          </a:xfrm>
          <a:prstGeom prst="rightArrow">
            <a:avLst/>
          </a:prstGeom>
          <a:ln>
            <a:solidFill>
              <a:schemeClr val="tx2">
                <a:alpha val="78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3287889" y="4225116"/>
            <a:ext cx="184666" cy="369332"/>
          </a:xfrm>
          <a:prstGeom prst="rect">
            <a:avLst/>
          </a:prstGeom>
          <a:noFill/>
        </p:spPr>
        <p:txBody>
          <a:bodyPr wrap="none" rtlCol="0">
            <a:spAutoFit/>
          </a:bodyPr>
          <a:lstStyle/>
          <a:p>
            <a:endParaRPr lang="en-US" dirty="0"/>
          </a:p>
        </p:txBody>
      </p:sp>
      <p:sp>
        <p:nvSpPr>
          <p:cNvPr id="48" name="TextBox 47"/>
          <p:cNvSpPr txBox="1"/>
          <p:nvPr/>
        </p:nvSpPr>
        <p:spPr>
          <a:xfrm rot="16200000">
            <a:off x="1420083" y="3316139"/>
            <a:ext cx="3070862" cy="369332"/>
          </a:xfrm>
          <a:prstGeom prst="rect">
            <a:avLst/>
          </a:prstGeom>
          <a:noFill/>
        </p:spPr>
        <p:txBody>
          <a:bodyPr wrap="square" rtlCol="0">
            <a:spAutoFit/>
          </a:bodyPr>
          <a:lstStyle/>
          <a:p>
            <a:r>
              <a:rPr lang="en-US" dirty="0" smtClean="0"/>
              <a:t>Message Broker (</a:t>
            </a:r>
            <a:r>
              <a:rPr lang="en-US" dirty="0" err="1" smtClean="0"/>
              <a:t>ActiveMQ</a:t>
            </a:r>
            <a:r>
              <a:rPr lang="en-US" dirty="0"/>
              <a:t>)</a:t>
            </a:r>
          </a:p>
        </p:txBody>
      </p:sp>
      <p:sp>
        <p:nvSpPr>
          <p:cNvPr id="49" name="Rectangle 48"/>
          <p:cNvSpPr/>
          <p:nvPr/>
        </p:nvSpPr>
        <p:spPr>
          <a:xfrm>
            <a:off x="3440289" y="1404564"/>
            <a:ext cx="470954" cy="24966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a:t>
            </a:r>
          </a:p>
          <a:p>
            <a:pPr algn="ctr"/>
            <a:r>
              <a:rPr lang="en-US" dirty="0" smtClean="0">
                <a:solidFill>
                  <a:schemeClr val="tx1"/>
                </a:solidFill>
              </a:rPr>
              <a:t>L</a:t>
            </a:r>
          </a:p>
          <a:p>
            <a:pPr algn="ctr"/>
            <a:r>
              <a:rPr lang="en-US" dirty="0" smtClean="0">
                <a:solidFill>
                  <a:schemeClr val="tx1"/>
                </a:solidFill>
              </a:rPr>
              <a:t>U</a:t>
            </a:r>
          </a:p>
          <a:p>
            <a:pPr algn="ctr"/>
            <a:r>
              <a:rPr lang="en-US" dirty="0" smtClean="0">
                <a:solidFill>
                  <a:schemeClr val="tx1"/>
                </a:solidFill>
              </a:rPr>
              <a:t>M</a:t>
            </a:r>
          </a:p>
          <a:p>
            <a:pPr algn="ctr"/>
            <a:r>
              <a:rPr lang="en-US" dirty="0" smtClean="0">
                <a:solidFill>
                  <a:schemeClr val="tx1"/>
                </a:solidFill>
              </a:rPr>
              <a:t>E</a:t>
            </a:r>
          </a:p>
        </p:txBody>
      </p:sp>
      <p:sp>
        <p:nvSpPr>
          <p:cNvPr id="37" name="Rectangle 36"/>
          <p:cNvSpPr/>
          <p:nvPr/>
        </p:nvSpPr>
        <p:spPr>
          <a:xfrm>
            <a:off x="241689" y="1286633"/>
            <a:ext cx="3672219" cy="1100594"/>
          </a:xfrm>
          <a:prstGeom prst="rect">
            <a:avLst/>
          </a:prstGeom>
          <a:solidFill>
            <a:srgbClr val="FFCC99"/>
          </a:solidFill>
          <a:ln w="38100" cmpd="sng">
            <a:solidFill>
              <a:srgbClr val="FFCC99"/>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bg2">
                    <a:lumMod val="10000"/>
                  </a:schemeClr>
                </a:solidFill>
              </a:rPr>
              <a:t>Mainstream</a:t>
            </a:r>
          </a:p>
          <a:p>
            <a:pPr marL="285750" indent="-285750">
              <a:buFont typeface="Arial"/>
              <a:buChar char="•"/>
            </a:pPr>
            <a:r>
              <a:rPr lang="en-US" dirty="0" smtClean="0">
                <a:solidFill>
                  <a:schemeClr val="bg2">
                    <a:lumMod val="10000"/>
                  </a:schemeClr>
                </a:solidFill>
              </a:rPr>
              <a:t>Use existing tools and services</a:t>
            </a:r>
          </a:p>
          <a:p>
            <a:pPr marL="285750" indent="-285750">
              <a:buFont typeface="Arial"/>
              <a:buChar char="•"/>
            </a:pPr>
            <a:r>
              <a:rPr lang="en-US" dirty="0" smtClean="0">
                <a:solidFill>
                  <a:schemeClr val="bg2">
                    <a:lumMod val="10000"/>
                  </a:schemeClr>
                </a:solidFill>
              </a:rPr>
              <a:t>Less code to maintain and operate</a:t>
            </a:r>
            <a:endParaRPr lang="en-US" dirty="0">
              <a:solidFill>
                <a:schemeClr val="bg2">
                  <a:lumMod val="10000"/>
                </a:schemeClr>
              </a:solidFill>
            </a:endParaRPr>
          </a:p>
        </p:txBody>
      </p:sp>
      <p:sp>
        <p:nvSpPr>
          <p:cNvPr id="39" name="Rectangle 38"/>
          <p:cNvSpPr/>
          <p:nvPr/>
        </p:nvSpPr>
        <p:spPr>
          <a:xfrm>
            <a:off x="170480" y="4897543"/>
            <a:ext cx="3502392" cy="1100594"/>
          </a:xfrm>
          <a:prstGeom prst="rect">
            <a:avLst/>
          </a:prstGeom>
          <a:solidFill>
            <a:srgbClr val="FFCC99"/>
          </a:solidFill>
          <a:ln w="38100" cmpd="sng">
            <a:solidFill>
              <a:srgbClr val="FFCC99"/>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bg2">
                    <a:lumMod val="10000"/>
                  </a:schemeClr>
                </a:solidFill>
              </a:rPr>
              <a:t>Timeliness reporting</a:t>
            </a:r>
          </a:p>
          <a:p>
            <a:pPr marL="285750" indent="-285750">
              <a:buFont typeface="Arial"/>
              <a:buChar char="•"/>
            </a:pPr>
            <a:r>
              <a:rPr lang="en-US" dirty="0" smtClean="0">
                <a:solidFill>
                  <a:schemeClr val="bg2">
                    <a:lumMod val="10000"/>
                  </a:schemeClr>
                </a:solidFill>
              </a:rPr>
              <a:t>Reports all monitoring data as soon as it is produced</a:t>
            </a:r>
            <a:endParaRPr lang="en-US" dirty="0">
              <a:solidFill>
                <a:schemeClr val="bg2">
                  <a:lumMod val="10000"/>
                </a:schemeClr>
              </a:solidFill>
            </a:endParaRPr>
          </a:p>
        </p:txBody>
      </p:sp>
      <p:sp>
        <p:nvSpPr>
          <p:cNvPr id="41" name="Rectangle 40"/>
          <p:cNvSpPr/>
          <p:nvPr/>
        </p:nvSpPr>
        <p:spPr>
          <a:xfrm>
            <a:off x="5641608" y="4670421"/>
            <a:ext cx="3502392" cy="1100594"/>
          </a:xfrm>
          <a:prstGeom prst="rect">
            <a:avLst/>
          </a:prstGeom>
          <a:solidFill>
            <a:srgbClr val="FFCC99"/>
          </a:solidFill>
          <a:ln w="38100" cmpd="sng">
            <a:solidFill>
              <a:srgbClr val="FFCC99"/>
            </a:solid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bg2">
                    <a:lumMod val="10000"/>
                  </a:schemeClr>
                </a:solidFill>
              </a:rPr>
              <a:t>Processing scales with data volume</a:t>
            </a:r>
          </a:p>
          <a:p>
            <a:pPr marL="285750" indent="-285750">
              <a:buFont typeface="Arial"/>
              <a:buChar char="•"/>
            </a:pPr>
            <a:r>
              <a:rPr lang="en-US" dirty="0" smtClean="0">
                <a:solidFill>
                  <a:schemeClr val="bg2">
                    <a:lumMod val="10000"/>
                  </a:schemeClr>
                </a:solidFill>
              </a:rPr>
              <a:t>Scale-out by design</a:t>
            </a:r>
          </a:p>
          <a:p>
            <a:pPr algn="ctr"/>
            <a:endParaRPr lang="en-US" b="1" dirty="0" smtClean="0">
              <a:solidFill>
                <a:schemeClr val="bg2">
                  <a:lumMod val="10000"/>
                </a:schemeClr>
              </a:solidFill>
            </a:endParaRPr>
          </a:p>
        </p:txBody>
      </p:sp>
      <p:sp>
        <p:nvSpPr>
          <p:cNvPr id="43"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0"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WLCG Monitoring landscape</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a:t>
            </a:fld>
            <a:endParaRPr lang="en-US" dirty="0"/>
          </a:p>
        </p:txBody>
      </p:sp>
      <p:grpSp>
        <p:nvGrpSpPr>
          <p:cNvPr id="5" name="Group 4"/>
          <p:cNvGrpSpPr/>
          <p:nvPr/>
        </p:nvGrpSpPr>
        <p:grpSpPr>
          <a:xfrm>
            <a:off x="115888" y="1133475"/>
            <a:ext cx="9120187" cy="5291137"/>
            <a:chOff x="115888" y="1133475"/>
            <a:chExt cx="9120187" cy="5291137"/>
          </a:xfrm>
        </p:grpSpPr>
        <p:pic>
          <p:nvPicPr>
            <p:cNvPr id="6"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0967" y="1133475"/>
              <a:ext cx="8461375" cy="52911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grpSp>
          <p:nvGrpSpPr>
            <p:cNvPr id="7" name="Group 9"/>
            <p:cNvGrpSpPr/>
            <p:nvPr/>
          </p:nvGrpSpPr>
          <p:grpSpPr>
            <a:xfrm>
              <a:off x="115888" y="1133475"/>
              <a:ext cx="9120187" cy="5248275"/>
              <a:chOff x="115888" y="1133475"/>
              <a:chExt cx="9120187" cy="5248275"/>
            </a:xfrm>
          </p:grpSpPr>
          <p:sp>
            <p:nvSpPr>
              <p:cNvPr id="8" name="Oval 3"/>
              <p:cNvSpPr>
                <a:spLocks noChangeArrowheads="1"/>
              </p:cNvSpPr>
              <p:nvPr/>
            </p:nvSpPr>
            <p:spPr bwMode="auto">
              <a:xfrm>
                <a:off x="1331913" y="1916113"/>
                <a:ext cx="6985000" cy="3529012"/>
              </a:xfrm>
              <a:prstGeom prst="ellipse">
                <a:avLst/>
              </a:prstGeom>
              <a:solidFill>
                <a:srgbClr val="FFFFFF"/>
              </a:solidFill>
              <a:ln w="25560">
                <a:solidFill>
                  <a:srgbClr val="0067B1"/>
                </a:solidFill>
                <a:miter lim="800000"/>
                <a:headEnd/>
                <a:tailEnd/>
              </a:ln>
            </p:spPr>
            <p:txBody>
              <a:bodyPr wrap="none" anchor="ctr"/>
              <a:lstStyle/>
              <a:p>
                <a:endParaRPr lang="en-US" altLang="en-US"/>
              </a:p>
            </p:txBody>
          </p:sp>
          <p:sp>
            <p:nvSpPr>
              <p:cNvPr id="9" name="Line 4"/>
              <p:cNvSpPr>
                <a:spLocks noChangeShapeType="1"/>
              </p:cNvSpPr>
              <p:nvPr/>
            </p:nvSpPr>
            <p:spPr bwMode="auto">
              <a:xfrm>
                <a:off x="1773238" y="1893888"/>
                <a:ext cx="2870200" cy="1751012"/>
              </a:xfrm>
              <a:prstGeom prst="line">
                <a:avLst/>
              </a:prstGeom>
              <a:noFill/>
              <a:ln w="25560">
                <a:solidFill>
                  <a:srgbClr val="0067B1"/>
                </a:solidFill>
                <a:miter lim="800000"/>
                <a:headEnd/>
                <a:tailEnd/>
              </a:ln>
              <a:effectLst>
                <a:outerShdw dist="20160" dir="5400000" algn="ctr" rotWithShape="0">
                  <a:srgbClr val="000000">
                    <a:alpha val="38034"/>
                  </a:srgbClr>
                </a:outerShdw>
              </a:effectLst>
            </p:spPr>
            <p:txBody>
              <a:bodyPr/>
              <a:lstStyle/>
              <a:p>
                <a:pPr>
                  <a:defRPr/>
                </a:pPr>
                <a:endParaRPr lang="en-GB"/>
              </a:p>
            </p:txBody>
          </p:sp>
          <p:sp>
            <p:nvSpPr>
              <p:cNvPr id="10" name="Line 5"/>
              <p:cNvSpPr>
                <a:spLocks noChangeShapeType="1"/>
              </p:cNvSpPr>
              <p:nvPr/>
            </p:nvSpPr>
            <p:spPr bwMode="auto">
              <a:xfrm flipV="1">
                <a:off x="4643438" y="1698625"/>
                <a:ext cx="2736850" cy="1947863"/>
              </a:xfrm>
              <a:prstGeom prst="line">
                <a:avLst/>
              </a:prstGeom>
              <a:noFill/>
              <a:ln w="25560">
                <a:solidFill>
                  <a:srgbClr val="0067B1"/>
                </a:solidFill>
                <a:miter lim="800000"/>
                <a:headEnd/>
                <a:tailEnd/>
              </a:ln>
              <a:effectLst>
                <a:outerShdw dist="20160" dir="5400000" algn="ctr" rotWithShape="0">
                  <a:srgbClr val="000000">
                    <a:alpha val="38034"/>
                  </a:srgbClr>
                </a:outerShdw>
              </a:effectLst>
            </p:spPr>
            <p:txBody>
              <a:bodyPr/>
              <a:lstStyle/>
              <a:p>
                <a:pPr>
                  <a:defRPr/>
                </a:pPr>
                <a:endParaRPr lang="en-GB"/>
              </a:p>
            </p:txBody>
          </p:sp>
          <p:sp>
            <p:nvSpPr>
              <p:cNvPr id="11" name="Line 6"/>
              <p:cNvSpPr>
                <a:spLocks noChangeShapeType="1"/>
              </p:cNvSpPr>
              <p:nvPr/>
            </p:nvSpPr>
            <p:spPr bwMode="auto">
              <a:xfrm flipV="1">
                <a:off x="4643438" y="3571875"/>
                <a:ext cx="4321175" cy="74613"/>
              </a:xfrm>
              <a:prstGeom prst="line">
                <a:avLst/>
              </a:prstGeom>
              <a:noFill/>
              <a:ln w="25560">
                <a:solidFill>
                  <a:srgbClr val="0067B1"/>
                </a:solidFill>
                <a:miter lim="800000"/>
                <a:headEnd/>
                <a:tailEnd/>
              </a:ln>
              <a:effectLst>
                <a:outerShdw dist="20160" dir="5400000" algn="ctr" rotWithShape="0">
                  <a:srgbClr val="000000">
                    <a:alpha val="38034"/>
                  </a:srgbClr>
                </a:outerShdw>
              </a:effectLst>
            </p:spPr>
            <p:txBody>
              <a:bodyPr/>
              <a:lstStyle/>
              <a:p>
                <a:pPr>
                  <a:defRPr/>
                </a:pPr>
                <a:endParaRPr lang="en-GB"/>
              </a:p>
            </p:txBody>
          </p:sp>
          <p:pic>
            <p:nvPicPr>
              <p:cNvPr id="12" name="Picture 7"/>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22388" y="2944813"/>
                <a:ext cx="2305050" cy="7731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sp>
            <p:nvSpPr>
              <p:cNvPr id="13" name="Text Box 8"/>
              <p:cNvSpPr txBox="1">
                <a:spLocks noChangeArrowheads="1"/>
              </p:cNvSpPr>
              <p:nvPr/>
            </p:nvSpPr>
            <p:spPr bwMode="auto">
              <a:xfrm>
                <a:off x="1692275" y="3860800"/>
                <a:ext cx="2879725" cy="92551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9pPr>
              </a:lstStyle>
              <a:p>
                <a:pPr algn="ctr" eaLnBrk="1" hangingPunct="1">
                  <a:buClrTx/>
                  <a:buFontTx/>
                  <a:buNone/>
                </a:pPr>
                <a:r>
                  <a:rPr lang="en-US" altLang="en-US" dirty="0">
                    <a:solidFill>
                      <a:srgbClr val="000000"/>
                    </a:solidFill>
                  </a:rPr>
                  <a:t>Analysis + Production</a:t>
                </a:r>
              </a:p>
              <a:p>
                <a:pPr algn="ctr" eaLnBrk="1" hangingPunct="1">
                  <a:buClrTx/>
                  <a:buFontTx/>
                  <a:buNone/>
                </a:pPr>
                <a:r>
                  <a:rPr lang="en-US" altLang="en-US" dirty="0">
                    <a:solidFill>
                      <a:srgbClr val="000000"/>
                    </a:solidFill>
                  </a:rPr>
                  <a:t>Real time and </a:t>
                </a:r>
                <a:r>
                  <a:rPr lang="en-US" altLang="en-US" dirty="0" smtClean="0">
                    <a:solidFill>
                      <a:srgbClr val="000000"/>
                    </a:solidFill>
                  </a:rPr>
                  <a:t>Accounting views</a:t>
                </a:r>
                <a:endParaRPr lang="en-US" altLang="en-US" dirty="0">
                  <a:solidFill>
                    <a:srgbClr val="000000"/>
                  </a:solidFill>
                </a:endParaRPr>
              </a:p>
            </p:txBody>
          </p:sp>
          <p:pic>
            <p:nvPicPr>
              <p:cNvPr id="14" name="Picture 9"/>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98513" y="2182813"/>
                <a:ext cx="1371600" cy="6270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pic>
            <p:nvPicPr>
              <p:cNvPr id="15" name="Picture 11"/>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65500" y="1938338"/>
                <a:ext cx="2486025" cy="7747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sp>
            <p:nvSpPr>
              <p:cNvPr id="16" name="Text Box 12"/>
              <p:cNvSpPr txBox="1">
                <a:spLocks noChangeArrowheads="1"/>
              </p:cNvSpPr>
              <p:nvPr/>
            </p:nvSpPr>
            <p:spPr bwMode="auto">
              <a:xfrm>
                <a:off x="3851275" y="2636838"/>
                <a:ext cx="1584325" cy="6485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9pPr>
              </a:lstStyle>
              <a:p>
                <a:pPr eaLnBrk="1" hangingPunct="1">
                  <a:buClrTx/>
                  <a:buFontTx/>
                  <a:buNone/>
                </a:pPr>
                <a:r>
                  <a:rPr lang="en-US" altLang="en-US" dirty="0">
                    <a:solidFill>
                      <a:srgbClr val="000000"/>
                    </a:solidFill>
                  </a:rPr>
                  <a:t>Data </a:t>
                </a:r>
                <a:r>
                  <a:rPr lang="en-US" altLang="en-US" dirty="0" smtClean="0">
                    <a:solidFill>
                      <a:srgbClr val="000000"/>
                    </a:solidFill>
                  </a:rPr>
                  <a:t>transfer</a:t>
                </a:r>
                <a:endParaRPr lang="en-US" altLang="en-US" dirty="0">
                  <a:solidFill>
                    <a:srgbClr val="000000"/>
                  </a:solidFill>
                </a:endParaRPr>
              </a:p>
              <a:p>
                <a:pPr eaLnBrk="1" hangingPunct="1">
                  <a:buClrTx/>
                  <a:buFontTx/>
                  <a:buNone/>
                </a:pPr>
                <a:r>
                  <a:rPr lang="en-US" altLang="en-US" dirty="0">
                    <a:solidFill>
                      <a:srgbClr val="000000"/>
                    </a:solidFill>
                  </a:rPr>
                  <a:t>Data access</a:t>
                </a:r>
              </a:p>
            </p:txBody>
          </p:sp>
          <p:pic>
            <p:nvPicPr>
              <p:cNvPr id="17" name="Picture 13"/>
              <p:cNvPicPr>
                <a:picLocks noChangeAspect="1" noChangeArrowheads="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19350" y="1133475"/>
                <a:ext cx="1549400" cy="787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pic>
            <p:nvPicPr>
              <p:cNvPr id="18" name="Picture 14"/>
              <p:cNvPicPr>
                <a:picLocks noChangeAspect="1" noChangeArrowheads="1"/>
              </p:cNvPicPr>
              <p:nvPr/>
            </p:nvPicPr>
            <p:blipFill>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03775" y="1255713"/>
                <a:ext cx="1335088" cy="6286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pic>
            <p:nvPicPr>
              <p:cNvPr id="19" name="Picture 15"/>
              <p:cNvPicPr>
                <a:picLocks noChangeAspect="1" noChangeArrowheads="1"/>
              </p:cNvPicPr>
              <p:nvPr/>
            </p:nvPicPr>
            <p:blipFill>
              <a:blip r:embed="rId8">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64225" y="2584450"/>
                <a:ext cx="1957388" cy="7191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pic>
            <p:nvPicPr>
              <p:cNvPr id="20" name="Picture 17"/>
              <p:cNvPicPr>
                <a:picLocks noChangeAspect="1" noChangeArrowheads="1"/>
              </p:cNvPicPr>
              <p:nvPr/>
            </p:nvPicPr>
            <p:blipFill>
              <a:blip r:embed="rId9">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88225" y="4230688"/>
                <a:ext cx="1547813" cy="7858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pic>
            <p:nvPicPr>
              <p:cNvPr id="21" name="Picture 18"/>
              <p:cNvPicPr>
                <a:picLocks noChangeAspect="1" noChangeArrowheads="1"/>
              </p:cNvPicPr>
              <p:nvPr/>
            </p:nvPicPr>
            <p:blipFill>
              <a:blip r:embed="rId10">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22850" y="3663950"/>
                <a:ext cx="2481263" cy="7747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pic>
            <p:nvPicPr>
              <p:cNvPr id="22" name="Picture 19"/>
              <p:cNvPicPr>
                <a:picLocks noChangeAspect="1" noChangeArrowheads="1"/>
              </p:cNvPicPr>
              <p:nvPr/>
            </p:nvPicPr>
            <p:blipFill>
              <a:blip r:embed="rId11">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81850" y="1908175"/>
                <a:ext cx="1333500" cy="6223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pic>
            <p:nvPicPr>
              <p:cNvPr id="23" name="Picture 20"/>
              <p:cNvPicPr>
                <a:picLocks noChangeAspect="1" noChangeArrowheads="1"/>
              </p:cNvPicPr>
              <p:nvPr/>
            </p:nvPicPr>
            <p:blipFill>
              <a:blip r:embed="rId1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845425" y="2432050"/>
                <a:ext cx="1390650" cy="8540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sp>
            <p:nvSpPr>
              <p:cNvPr id="24" name="Text Box 21"/>
              <p:cNvSpPr txBox="1">
                <a:spLocks noChangeArrowheads="1"/>
              </p:cNvSpPr>
              <p:nvPr/>
            </p:nvSpPr>
            <p:spPr bwMode="auto">
              <a:xfrm>
                <a:off x="4932363" y="3284538"/>
                <a:ext cx="3816350" cy="3683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32" charset="-128"/>
                  </a:defRPr>
                </a:lvl9pPr>
              </a:lstStyle>
              <a:p>
                <a:pPr eaLnBrk="1" hangingPunct="1">
                  <a:buClrTx/>
                  <a:buFontTx/>
                  <a:buNone/>
                </a:pPr>
                <a:r>
                  <a:rPr lang="en-US" altLang="en-US" dirty="0">
                    <a:solidFill>
                      <a:srgbClr val="000000"/>
                    </a:solidFill>
                  </a:rPr>
                  <a:t>WLCG </a:t>
                </a:r>
                <a:r>
                  <a:rPr lang="en-US" altLang="en-US" dirty="0" err="1" smtClean="0">
                    <a:solidFill>
                      <a:srgbClr val="000000"/>
                    </a:solidFill>
                  </a:rPr>
                  <a:t>GoogleEarth</a:t>
                </a:r>
                <a:r>
                  <a:rPr lang="en-US" altLang="en-US" dirty="0" smtClean="0">
                    <a:solidFill>
                      <a:srgbClr val="000000"/>
                    </a:solidFill>
                  </a:rPr>
                  <a:t> </a:t>
                </a:r>
                <a:r>
                  <a:rPr lang="en-US" altLang="en-US" dirty="0">
                    <a:solidFill>
                      <a:srgbClr val="000000"/>
                    </a:solidFill>
                  </a:rPr>
                  <a:t>Dashboard</a:t>
                </a:r>
              </a:p>
            </p:txBody>
          </p:sp>
          <p:pic>
            <p:nvPicPr>
              <p:cNvPr id="25" name="Picture 22"/>
              <p:cNvPicPr>
                <a:picLocks noChangeAspect="1" noChangeArrowheads="1"/>
              </p:cNvPicPr>
              <p:nvPr/>
            </p:nvPicPr>
            <p:blipFill>
              <a:blip r:embed="rId1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83213" y="5505450"/>
                <a:ext cx="1335087" cy="6270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sp>
            <p:nvSpPr>
              <p:cNvPr id="26" name="Line 23"/>
              <p:cNvSpPr>
                <a:spLocks noChangeShapeType="1"/>
              </p:cNvSpPr>
              <p:nvPr/>
            </p:nvSpPr>
            <p:spPr bwMode="auto">
              <a:xfrm flipH="1">
                <a:off x="4425950" y="3644900"/>
                <a:ext cx="219075" cy="2736850"/>
              </a:xfrm>
              <a:prstGeom prst="line">
                <a:avLst/>
              </a:prstGeom>
              <a:noFill/>
              <a:ln w="25560">
                <a:solidFill>
                  <a:srgbClr val="0067B1"/>
                </a:solidFill>
                <a:miter lim="800000"/>
                <a:headEnd/>
                <a:tailEnd/>
              </a:ln>
              <a:effectLst>
                <a:outerShdw dist="20160" dir="5400000" algn="ctr" rotWithShape="0">
                  <a:srgbClr val="000000">
                    <a:alpha val="38034"/>
                  </a:srgbClr>
                </a:outerShdw>
              </a:effectLst>
            </p:spPr>
            <p:txBody>
              <a:bodyPr/>
              <a:lstStyle/>
              <a:p>
                <a:pPr>
                  <a:defRPr/>
                </a:pPr>
                <a:endParaRPr lang="en-GB"/>
              </a:p>
            </p:txBody>
          </p:sp>
          <p:pic>
            <p:nvPicPr>
              <p:cNvPr id="27" name="Picture 24"/>
              <p:cNvPicPr>
                <a:picLocks noChangeAspect="1" noChangeArrowheads="1"/>
              </p:cNvPicPr>
              <p:nvPr/>
            </p:nvPicPr>
            <p:blipFill>
              <a:blip r:embed="rId1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92413" y="5430838"/>
                <a:ext cx="1328737" cy="6286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pic>
            <p:nvPicPr>
              <p:cNvPr id="28" name="Picture 10"/>
              <p:cNvPicPr>
                <a:picLocks noChangeAspect="1" noChangeArrowheads="1"/>
              </p:cNvPicPr>
              <p:nvPr/>
            </p:nvPicPr>
            <p:blipFill>
              <a:blip r:embed="rId1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5888" y="3724275"/>
                <a:ext cx="1547812" cy="7921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grpSp>
      </p:grpSp>
      <p:sp>
        <p:nvSpPr>
          <p:cNvPr id="29"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0"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Status of migration to a new technology stack </a:t>
            </a:r>
            <a:endParaRPr lang="en-US" dirty="0"/>
          </a:p>
        </p:txBody>
      </p:sp>
      <p:sp>
        <p:nvSpPr>
          <p:cNvPr id="3" name="Content Placeholder 2"/>
          <p:cNvSpPr>
            <a:spLocks noGrp="1"/>
          </p:cNvSpPr>
          <p:nvPr>
            <p:ph idx="1"/>
          </p:nvPr>
        </p:nvSpPr>
        <p:spPr>
          <a:xfrm>
            <a:off x="457200" y="1325606"/>
            <a:ext cx="3903133" cy="4667421"/>
          </a:xfrm>
        </p:spPr>
        <p:txBody>
          <a:bodyPr>
            <a:normAutofit fontScale="70000" lnSpcReduction="20000"/>
          </a:bodyPr>
          <a:lstStyle/>
          <a:p>
            <a:r>
              <a:rPr lang="en-US" dirty="0" smtClean="0"/>
              <a:t>As a pioneer application took the most challenging one – </a:t>
            </a:r>
            <a:r>
              <a:rPr lang="en-US" dirty="0" err="1" smtClean="0"/>
              <a:t>xrootd/eos</a:t>
            </a:r>
            <a:r>
              <a:rPr lang="en-US" dirty="0" smtClean="0"/>
              <a:t> data access and data traffic monitoring</a:t>
            </a:r>
          </a:p>
          <a:p>
            <a:r>
              <a:rPr lang="en-US" dirty="0" smtClean="0"/>
              <a:t>Re-implemented data processing algorithms using </a:t>
            </a:r>
            <a:r>
              <a:rPr lang="en-US" dirty="0" err="1" smtClean="0"/>
              <a:t>MapReduce</a:t>
            </a:r>
            <a:r>
              <a:rPr lang="en-US" dirty="0" smtClean="0"/>
              <a:t> (MR). Demonstrated big performance gain compared to a current </a:t>
            </a:r>
            <a:r>
              <a:rPr lang="en-US" dirty="0" err="1" smtClean="0"/>
              <a:t>sql</a:t>
            </a:r>
            <a:r>
              <a:rPr lang="en-US" dirty="0" smtClean="0"/>
              <a:t> implementation of data processing</a:t>
            </a:r>
          </a:p>
          <a:p>
            <a:r>
              <a:rPr lang="en-US" dirty="0" smtClean="0"/>
              <a:t>The implementation with a new data flow is in production since summer 2015</a:t>
            </a:r>
          </a:p>
          <a:p>
            <a:endParaRPr lang="en-US" dirty="0" smtClean="0"/>
          </a:p>
          <a:p>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20</a:t>
            </a:fld>
            <a:endParaRPr lang="en-US" dirty="0"/>
          </a:p>
        </p:txBody>
      </p:sp>
      <p:sp>
        <p:nvSpPr>
          <p:cNvPr id="6" name="TextBox 5"/>
          <p:cNvSpPr txBox="1"/>
          <p:nvPr/>
        </p:nvSpPr>
        <p:spPr>
          <a:xfrm>
            <a:off x="5436973" y="4981222"/>
            <a:ext cx="3514598" cy="923330"/>
          </a:xfrm>
          <a:prstGeom prst="rect">
            <a:avLst/>
          </a:prstGeom>
          <a:noFill/>
        </p:spPr>
        <p:txBody>
          <a:bodyPr wrap="square" rtlCol="0">
            <a:spAutoFit/>
          </a:bodyPr>
          <a:lstStyle/>
          <a:p>
            <a:r>
              <a:rPr lang="en-US" dirty="0" smtClean="0"/>
              <a:t>Processing of 3 weeks of statistics takes couple of minutes</a:t>
            </a:r>
            <a:endParaRPr lang="en-US" dirty="0"/>
          </a:p>
        </p:txBody>
      </p:sp>
      <p:graphicFrame>
        <p:nvGraphicFramePr>
          <p:cNvPr id="9" name="Chart 8"/>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3742292"/>
              </p:ext>
            </p:extLst>
          </p:nvPr>
        </p:nvGraphicFramePr>
        <p:xfrm>
          <a:off x="4360332" y="1509889"/>
          <a:ext cx="4783667" cy="3471333"/>
        </p:xfrm>
        <a:graphic>
          <a:graphicData uri="http://schemas.openxmlformats.org/drawingml/2006/chart">
            <c:chart xmlns:c="http://schemas.openxmlformats.org/drawingml/2006/chart" xmlns:r="http://schemas.openxmlformats.org/officeDocument/2006/relationships" r:id="rId2"/>
          </a:graphicData>
        </a:graphic>
      </p:graphicFrame>
      <p:sp>
        <p:nvSpPr>
          <p:cNvPr id="10"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1"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 name="Rounded Rectangle 68"/>
          <p:cNvSpPr/>
          <p:nvPr/>
        </p:nvSpPr>
        <p:spPr>
          <a:xfrm>
            <a:off x="1012328" y="4160547"/>
            <a:ext cx="1854573" cy="146213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7" name="Rounded Rectangle 66"/>
          <p:cNvSpPr/>
          <p:nvPr/>
        </p:nvSpPr>
        <p:spPr>
          <a:xfrm>
            <a:off x="913634" y="1452815"/>
            <a:ext cx="1957546" cy="146213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XRootD</a:t>
            </a:r>
            <a:r>
              <a:rPr lang="en-US" dirty="0" smtClean="0"/>
              <a:t> monitoring evolution</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21</a:t>
            </a:fld>
            <a:endParaRPr lang="en-US" dirty="0"/>
          </a:p>
        </p:txBody>
      </p:sp>
      <p:sp>
        <p:nvSpPr>
          <p:cNvPr id="6" name="Rounded Rectangle 5"/>
          <p:cNvSpPr/>
          <p:nvPr/>
        </p:nvSpPr>
        <p:spPr>
          <a:xfrm>
            <a:off x="3531810" y="1640196"/>
            <a:ext cx="2310190" cy="1014568"/>
          </a:xfrm>
          <a:prstGeom prst="round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GLED</a:t>
            </a:r>
            <a:br>
              <a:rPr lang="en-US" dirty="0" smtClean="0"/>
            </a:br>
            <a:r>
              <a:rPr lang="en-US" sz="1400" dirty="0" smtClean="0"/>
              <a:t>(aggregates and </a:t>
            </a:r>
            <a:r>
              <a:rPr lang="en-US" sz="1400" dirty="0" err="1" smtClean="0"/>
              <a:t>jsonify</a:t>
            </a:r>
            <a:r>
              <a:rPr lang="en-US" sz="1400" dirty="0" smtClean="0"/>
              <a:t>)</a:t>
            </a:r>
          </a:p>
          <a:p>
            <a:pPr algn="ctr"/>
            <a:endParaRPr lang="en-US" dirty="0"/>
          </a:p>
        </p:txBody>
      </p:sp>
      <p:sp>
        <p:nvSpPr>
          <p:cNvPr id="7" name="Rounded Rectangle 6"/>
          <p:cNvSpPr/>
          <p:nvPr/>
        </p:nvSpPr>
        <p:spPr>
          <a:xfrm>
            <a:off x="2007236" y="1640196"/>
            <a:ext cx="534458" cy="220572"/>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accent1">
                    <a:lumMod val="50000"/>
                  </a:schemeClr>
                </a:solidFill>
              </a:rPr>
              <a:t>server</a:t>
            </a:r>
            <a:endParaRPr lang="en-US" dirty="0">
              <a:solidFill>
                <a:schemeClr val="accent1">
                  <a:lumMod val="50000"/>
                </a:schemeClr>
              </a:solidFill>
            </a:endParaRPr>
          </a:p>
        </p:txBody>
      </p:sp>
      <p:sp>
        <p:nvSpPr>
          <p:cNvPr id="11" name="Rounded Rectangle 10"/>
          <p:cNvSpPr/>
          <p:nvPr/>
        </p:nvSpPr>
        <p:spPr>
          <a:xfrm>
            <a:off x="2007236" y="2481793"/>
            <a:ext cx="534458" cy="220572"/>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accent1">
                    <a:lumMod val="50000"/>
                  </a:schemeClr>
                </a:solidFill>
              </a:rPr>
              <a:t>server</a:t>
            </a:r>
            <a:endParaRPr lang="en-US" dirty="0">
              <a:solidFill>
                <a:schemeClr val="accent1">
                  <a:lumMod val="50000"/>
                </a:schemeClr>
              </a:solidFill>
            </a:endParaRPr>
          </a:p>
        </p:txBody>
      </p:sp>
      <p:sp>
        <p:nvSpPr>
          <p:cNvPr id="12" name="Rounded Rectangle 11"/>
          <p:cNvSpPr/>
          <p:nvPr/>
        </p:nvSpPr>
        <p:spPr>
          <a:xfrm>
            <a:off x="2007236" y="2042920"/>
            <a:ext cx="534458" cy="220572"/>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accent1">
                    <a:lumMod val="50000"/>
                  </a:schemeClr>
                </a:solidFill>
              </a:rPr>
              <a:t>server</a:t>
            </a:r>
            <a:endParaRPr lang="en-US" dirty="0">
              <a:solidFill>
                <a:schemeClr val="accent1">
                  <a:lumMod val="50000"/>
                </a:schemeClr>
              </a:solidFill>
            </a:endParaRPr>
          </a:p>
        </p:txBody>
      </p:sp>
      <p:cxnSp>
        <p:nvCxnSpPr>
          <p:cNvPr id="17" name="Straight Arrow Connector 16"/>
          <p:cNvCxnSpPr>
            <a:stCxn id="7" idx="3"/>
            <a:endCxn id="6" idx="1"/>
          </p:cNvCxnSpPr>
          <p:nvPr/>
        </p:nvCxnSpPr>
        <p:spPr>
          <a:xfrm>
            <a:off x="2541694" y="1750482"/>
            <a:ext cx="990116" cy="396998"/>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20" name="Straight Arrow Connector 19"/>
          <p:cNvCxnSpPr>
            <a:stCxn id="12" idx="3"/>
            <a:endCxn id="6" idx="1"/>
          </p:cNvCxnSpPr>
          <p:nvPr/>
        </p:nvCxnSpPr>
        <p:spPr>
          <a:xfrm flipV="1">
            <a:off x="2541694" y="2147480"/>
            <a:ext cx="990116" cy="5726"/>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23" name="Straight Arrow Connector 22"/>
          <p:cNvCxnSpPr>
            <a:stCxn id="11" idx="3"/>
            <a:endCxn id="6" idx="1"/>
          </p:cNvCxnSpPr>
          <p:nvPr/>
        </p:nvCxnSpPr>
        <p:spPr>
          <a:xfrm flipV="1">
            <a:off x="2541694" y="2147480"/>
            <a:ext cx="990116" cy="444599"/>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7" name="Rectangle 26"/>
          <p:cNvSpPr/>
          <p:nvPr/>
        </p:nvSpPr>
        <p:spPr>
          <a:xfrm>
            <a:off x="3141134" y="1673208"/>
            <a:ext cx="101600" cy="220572"/>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625218" y="2337289"/>
            <a:ext cx="440267" cy="220572"/>
          </a:xfrm>
          <a:prstGeom prst="rect">
            <a:avLst/>
          </a:prstGeom>
          <a:solidFill>
            <a:srgbClr val="FF6600"/>
          </a:solidFill>
          <a:ln w="127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4489750" y="2333694"/>
            <a:ext cx="101600" cy="220572"/>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4345818" y="2333578"/>
            <a:ext cx="101600" cy="220572"/>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Folded Corner 35"/>
          <p:cNvSpPr/>
          <p:nvPr/>
        </p:nvSpPr>
        <p:spPr>
          <a:xfrm>
            <a:off x="6148091" y="1394843"/>
            <a:ext cx="1024466" cy="939788"/>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STOMP/JSON</a:t>
            </a:r>
          </a:p>
          <a:p>
            <a:pPr algn="ctr"/>
            <a:endParaRPr lang="en-US" dirty="0"/>
          </a:p>
        </p:txBody>
      </p:sp>
      <p:cxnSp>
        <p:nvCxnSpPr>
          <p:cNvPr id="38" name="Straight Arrow Connector 37"/>
          <p:cNvCxnSpPr/>
          <p:nvPr/>
        </p:nvCxnSpPr>
        <p:spPr>
          <a:xfrm>
            <a:off x="5842000" y="2413570"/>
            <a:ext cx="184082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9" name="Rectangle 38"/>
          <p:cNvSpPr/>
          <p:nvPr/>
        </p:nvSpPr>
        <p:spPr>
          <a:xfrm>
            <a:off x="6340565" y="1969623"/>
            <a:ext cx="694267" cy="220572"/>
          </a:xfrm>
          <a:prstGeom prst="rect">
            <a:avLst/>
          </a:prstGeom>
          <a:solidFill>
            <a:srgbClr val="FF6600"/>
          </a:solidFill>
          <a:ln w="127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ounded Rectangle 45"/>
          <p:cNvSpPr/>
          <p:nvPr/>
        </p:nvSpPr>
        <p:spPr>
          <a:xfrm>
            <a:off x="7682828" y="1489099"/>
            <a:ext cx="667484" cy="439468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mtClean="0"/>
          </a:p>
          <a:p>
            <a:pPr algn="ctr"/>
            <a:endParaRPr lang="en-US" dirty="0"/>
          </a:p>
        </p:txBody>
      </p:sp>
      <p:sp>
        <p:nvSpPr>
          <p:cNvPr id="51" name="Rounded Rectangle 50"/>
          <p:cNvSpPr/>
          <p:nvPr/>
        </p:nvSpPr>
        <p:spPr>
          <a:xfrm>
            <a:off x="3737428" y="4432942"/>
            <a:ext cx="1778001" cy="109458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Logstash</a:t>
            </a:r>
            <a:endParaRPr lang="en-US" dirty="0" smtClean="0"/>
          </a:p>
          <a:p>
            <a:pPr algn="ctr"/>
            <a:endParaRPr lang="en-US" sz="1000" dirty="0" smtClean="0"/>
          </a:p>
          <a:p>
            <a:pPr algn="ctr"/>
            <a:endParaRPr lang="en-US" sz="800" dirty="0" smtClean="0"/>
          </a:p>
          <a:p>
            <a:pPr algn="ctr"/>
            <a:r>
              <a:rPr lang="en-US" sz="1400" dirty="0" smtClean="0"/>
              <a:t/>
            </a:r>
            <a:br>
              <a:rPr lang="en-US" sz="1400" dirty="0" smtClean="0"/>
            </a:br>
            <a:r>
              <a:rPr lang="en-US" sz="1400" dirty="0" smtClean="0"/>
              <a:t>( just </a:t>
            </a:r>
            <a:r>
              <a:rPr lang="en-US" sz="1400" dirty="0" err="1" smtClean="0"/>
              <a:t>jsonify</a:t>
            </a:r>
            <a:r>
              <a:rPr lang="en-US" sz="1400" dirty="0" smtClean="0"/>
              <a:t>)</a:t>
            </a:r>
          </a:p>
        </p:txBody>
      </p:sp>
      <p:sp>
        <p:nvSpPr>
          <p:cNvPr id="53" name="Rounded Rectangle 52"/>
          <p:cNvSpPr/>
          <p:nvPr/>
        </p:nvSpPr>
        <p:spPr>
          <a:xfrm>
            <a:off x="3942520" y="4826039"/>
            <a:ext cx="1379121" cy="412884"/>
          </a:xfrm>
          <a:prstGeom prst="round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UDP2JSON</a:t>
            </a:r>
          </a:p>
        </p:txBody>
      </p:sp>
      <p:cxnSp>
        <p:nvCxnSpPr>
          <p:cNvPr id="55" name="Straight Arrow Connector 54"/>
          <p:cNvCxnSpPr/>
          <p:nvPr/>
        </p:nvCxnSpPr>
        <p:spPr>
          <a:xfrm flipV="1">
            <a:off x="5515429" y="4946990"/>
            <a:ext cx="2167399"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7" name="Rounded Rectangle 56"/>
          <p:cNvSpPr/>
          <p:nvPr/>
        </p:nvSpPr>
        <p:spPr>
          <a:xfrm>
            <a:off x="1892407" y="4378606"/>
            <a:ext cx="534458" cy="220572"/>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accent1">
                    <a:lumMod val="50000"/>
                  </a:schemeClr>
                </a:solidFill>
              </a:rPr>
              <a:t>server</a:t>
            </a:r>
            <a:endParaRPr lang="en-US" dirty="0">
              <a:solidFill>
                <a:schemeClr val="accent1">
                  <a:lumMod val="50000"/>
                </a:schemeClr>
              </a:solidFill>
            </a:endParaRPr>
          </a:p>
        </p:txBody>
      </p:sp>
      <p:sp>
        <p:nvSpPr>
          <p:cNvPr id="58" name="Rounded Rectangle 57"/>
          <p:cNvSpPr/>
          <p:nvPr/>
        </p:nvSpPr>
        <p:spPr>
          <a:xfrm>
            <a:off x="1892407" y="5220203"/>
            <a:ext cx="534458" cy="220572"/>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accent1">
                    <a:lumMod val="50000"/>
                  </a:schemeClr>
                </a:solidFill>
              </a:rPr>
              <a:t>server</a:t>
            </a:r>
            <a:endParaRPr lang="en-US" dirty="0">
              <a:solidFill>
                <a:schemeClr val="accent1">
                  <a:lumMod val="50000"/>
                </a:schemeClr>
              </a:solidFill>
            </a:endParaRPr>
          </a:p>
        </p:txBody>
      </p:sp>
      <p:sp>
        <p:nvSpPr>
          <p:cNvPr id="59" name="Rounded Rectangle 58"/>
          <p:cNvSpPr/>
          <p:nvPr/>
        </p:nvSpPr>
        <p:spPr>
          <a:xfrm>
            <a:off x="1892407" y="4781330"/>
            <a:ext cx="534458" cy="220572"/>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accent1">
                    <a:lumMod val="50000"/>
                  </a:schemeClr>
                </a:solidFill>
              </a:rPr>
              <a:t>server</a:t>
            </a:r>
            <a:endParaRPr lang="en-US" dirty="0">
              <a:solidFill>
                <a:schemeClr val="accent1">
                  <a:lumMod val="50000"/>
                </a:schemeClr>
              </a:solidFill>
            </a:endParaRPr>
          </a:p>
        </p:txBody>
      </p:sp>
      <p:cxnSp>
        <p:nvCxnSpPr>
          <p:cNvPr id="60" name="Straight Arrow Connector 59"/>
          <p:cNvCxnSpPr>
            <a:stCxn id="57" idx="3"/>
          </p:cNvCxnSpPr>
          <p:nvPr/>
        </p:nvCxnSpPr>
        <p:spPr>
          <a:xfrm>
            <a:off x="2426865" y="4488892"/>
            <a:ext cx="1308906" cy="3969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1" name="Straight Arrow Connector 60"/>
          <p:cNvCxnSpPr>
            <a:stCxn id="59" idx="3"/>
          </p:cNvCxnSpPr>
          <p:nvPr/>
        </p:nvCxnSpPr>
        <p:spPr>
          <a:xfrm flipV="1">
            <a:off x="2426865" y="4885890"/>
            <a:ext cx="1308906" cy="5726"/>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62" name="Straight Arrow Connector 61"/>
          <p:cNvCxnSpPr>
            <a:stCxn id="58" idx="3"/>
          </p:cNvCxnSpPr>
          <p:nvPr/>
        </p:nvCxnSpPr>
        <p:spPr>
          <a:xfrm flipV="1">
            <a:off x="2426865" y="4885890"/>
            <a:ext cx="1308906" cy="444599"/>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63" name="Rectangle 62"/>
          <p:cNvSpPr/>
          <p:nvPr/>
        </p:nvSpPr>
        <p:spPr>
          <a:xfrm>
            <a:off x="3026305" y="4411618"/>
            <a:ext cx="101600" cy="220572"/>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Folded Corner 63"/>
          <p:cNvSpPr/>
          <p:nvPr/>
        </p:nvSpPr>
        <p:spPr>
          <a:xfrm>
            <a:off x="6148091" y="3897399"/>
            <a:ext cx="1024466" cy="939788"/>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STOMP/JSON</a:t>
            </a:r>
          </a:p>
          <a:p>
            <a:pPr algn="ctr"/>
            <a:endParaRPr lang="en-US" dirty="0"/>
          </a:p>
        </p:txBody>
      </p:sp>
      <p:sp>
        <p:nvSpPr>
          <p:cNvPr id="65" name="Rectangle 64"/>
          <p:cNvSpPr/>
          <p:nvPr/>
        </p:nvSpPr>
        <p:spPr>
          <a:xfrm>
            <a:off x="6594483" y="4521903"/>
            <a:ext cx="101600" cy="220572"/>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1012329" y="1903144"/>
            <a:ext cx="946067" cy="461665"/>
          </a:xfrm>
          <a:prstGeom prst="rect">
            <a:avLst/>
          </a:prstGeom>
          <a:noFill/>
        </p:spPr>
        <p:txBody>
          <a:bodyPr wrap="none" rtlCol="0">
            <a:spAutoFit/>
          </a:bodyPr>
          <a:lstStyle/>
          <a:p>
            <a:pPr algn="ctr"/>
            <a:r>
              <a:rPr lang="en-US" sz="1200" dirty="0" err="1" smtClean="0"/>
              <a:t>XRootD</a:t>
            </a:r>
            <a:r>
              <a:rPr lang="en-US" sz="1200" dirty="0" smtClean="0"/>
              <a:t/>
            </a:r>
            <a:br>
              <a:rPr lang="en-US" sz="1200" dirty="0" smtClean="0"/>
            </a:br>
            <a:r>
              <a:rPr lang="en-US" sz="1200" dirty="0" smtClean="0"/>
              <a:t>federations</a:t>
            </a:r>
            <a:endParaRPr lang="en-US" sz="1200" dirty="0"/>
          </a:p>
        </p:txBody>
      </p:sp>
      <p:sp>
        <p:nvSpPr>
          <p:cNvPr id="70" name="TextBox 69"/>
          <p:cNvSpPr txBox="1"/>
          <p:nvPr/>
        </p:nvSpPr>
        <p:spPr>
          <a:xfrm>
            <a:off x="1000694" y="4660602"/>
            <a:ext cx="946067" cy="461665"/>
          </a:xfrm>
          <a:prstGeom prst="rect">
            <a:avLst/>
          </a:prstGeom>
          <a:noFill/>
        </p:spPr>
        <p:txBody>
          <a:bodyPr wrap="none" rtlCol="0">
            <a:spAutoFit/>
          </a:bodyPr>
          <a:lstStyle/>
          <a:p>
            <a:pPr algn="ctr"/>
            <a:r>
              <a:rPr lang="en-US" sz="1200" dirty="0" err="1" smtClean="0"/>
              <a:t>XRootD</a:t>
            </a:r>
            <a:r>
              <a:rPr lang="en-US" sz="1200" dirty="0" smtClean="0"/>
              <a:t/>
            </a:r>
            <a:br>
              <a:rPr lang="en-US" sz="1200" dirty="0" smtClean="0"/>
            </a:br>
            <a:r>
              <a:rPr lang="en-US" sz="1200" dirty="0" smtClean="0"/>
              <a:t>federations</a:t>
            </a:r>
            <a:endParaRPr lang="en-US" sz="1200" dirty="0"/>
          </a:p>
        </p:txBody>
      </p:sp>
      <p:sp>
        <p:nvSpPr>
          <p:cNvPr id="71" name="TextBox 70"/>
          <p:cNvSpPr txBox="1"/>
          <p:nvPr/>
        </p:nvSpPr>
        <p:spPr>
          <a:xfrm rot="16200000">
            <a:off x="113059" y="1969000"/>
            <a:ext cx="954370" cy="369332"/>
          </a:xfrm>
          <a:prstGeom prst="rect">
            <a:avLst/>
          </a:prstGeom>
          <a:noFill/>
        </p:spPr>
        <p:txBody>
          <a:bodyPr wrap="none" rtlCol="0">
            <a:spAutoFit/>
          </a:bodyPr>
          <a:lstStyle/>
          <a:p>
            <a:r>
              <a:rPr lang="en-US" dirty="0" smtClean="0"/>
              <a:t>TODAY</a:t>
            </a:r>
            <a:endParaRPr lang="en-US" dirty="0"/>
          </a:p>
        </p:txBody>
      </p:sp>
      <p:sp>
        <p:nvSpPr>
          <p:cNvPr id="72" name="TextBox 71"/>
          <p:cNvSpPr txBox="1"/>
          <p:nvPr/>
        </p:nvSpPr>
        <p:spPr>
          <a:xfrm rot="16200000">
            <a:off x="46676" y="4658570"/>
            <a:ext cx="1095259" cy="369332"/>
          </a:xfrm>
          <a:prstGeom prst="rect">
            <a:avLst/>
          </a:prstGeom>
          <a:noFill/>
        </p:spPr>
        <p:txBody>
          <a:bodyPr wrap="none" rtlCol="0">
            <a:spAutoFit/>
          </a:bodyPr>
          <a:lstStyle/>
          <a:p>
            <a:r>
              <a:rPr lang="en-US" dirty="0" smtClean="0"/>
              <a:t>SOON…</a:t>
            </a:r>
            <a:endParaRPr lang="en-US" dirty="0"/>
          </a:p>
        </p:txBody>
      </p:sp>
      <p:sp>
        <p:nvSpPr>
          <p:cNvPr id="75" name="TextBox 74"/>
          <p:cNvSpPr txBox="1"/>
          <p:nvPr/>
        </p:nvSpPr>
        <p:spPr>
          <a:xfrm>
            <a:off x="913635" y="3087068"/>
            <a:ext cx="2329100" cy="738664"/>
          </a:xfrm>
          <a:prstGeom prst="rect">
            <a:avLst/>
          </a:prstGeom>
          <a:solidFill>
            <a:srgbClr val="FFCC99"/>
          </a:solidFill>
          <a:ln>
            <a:noFill/>
            <a:prstDash val="dash"/>
          </a:ln>
          <a:effectLst>
            <a:outerShdw blurRad="50800" dist="38100" dir="2700000" algn="tl" rotWithShape="0">
              <a:srgbClr val="000000">
                <a:alpha val="43000"/>
              </a:srgbClr>
            </a:outerShdw>
          </a:effectLst>
        </p:spPr>
        <p:txBody>
          <a:bodyPr wrap="square" rtlCol="0">
            <a:spAutoFit/>
          </a:bodyPr>
          <a:lstStyle/>
          <a:p>
            <a:pPr algn="ctr"/>
            <a:r>
              <a:rPr lang="en-US" sz="1400" dirty="0" smtClean="0">
                <a:solidFill>
                  <a:srgbClr val="000000"/>
                </a:solidFill>
              </a:rPr>
              <a:t>UDP monitoring streams</a:t>
            </a:r>
            <a:br>
              <a:rPr lang="en-US" sz="1400" dirty="0" smtClean="0">
                <a:solidFill>
                  <a:srgbClr val="000000"/>
                </a:solidFill>
              </a:rPr>
            </a:br>
            <a:r>
              <a:rPr lang="en-US" sz="1400" dirty="0" smtClean="0">
                <a:solidFill>
                  <a:srgbClr val="000000"/>
                </a:solidFill>
              </a:rPr>
              <a:t>(open/close, bytes read/written, etc.)</a:t>
            </a:r>
            <a:endParaRPr lang="en-US" sz="1400" dirty="0">
              <a:solidFill>
                <a:srgbClr val="000000"/>
              </a:solidFill>
            </a:endParaRPr>
          </a:p>
        </p:txBody>
      </p:sp>
      <p:cxnSp>
        <p:nvCxnSpPr>
          <p:cNvPr id="77" name="Straight Arrow Connector 76"/>
          <p:cNvCxnSpPr/>
          <p:nvPr/>
        </p:nvCxnSpPr>
        <p:spPr>
          <a:xfrm flipV="1">
            <a:off x="2895123" y="2529587"/>
            <a:ext cx="261004" cy="426451"/>
          </a:xfrm>
          <a:prstGeom prst="straightConnector1">
            <a:avLst/>
          </a:prstGeom>
          <a:ln>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2866901" y="3876524"/>
            <a:ext cx="261004" cy="521890"/>
          </a:xfrm>
          <a:prstGeom prst="straightConnector1">
            <a:avLst/>
          </a:prstGeom>
          <a:ln>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5713622" y="5256109"/>
            <a:ext cx="1859215" cy="369332"/>
          </a:xfrm>
          <a:prstGeom prst="rect">
            <a:avLst/>
          </a:prstGeom>
          <a:solidFill>
            <a:srgbClr val="FFCC99"/>
          </a:solidFill>
          <a:effectLst>
            <a:outerShdw blurRad="50800" dist="38100" dir="2700000" algn="tl" rotWithShape="0">
              <a:srgbClr val="000000">
                <a:alpha val="43000"/>
              </a:srgbClr>
            </a:outerShdw>
          </a:effectLst>
        </p:spPr>
        <p:txBody>
          <a:bodyPr wrap="none" rtlCol="0">
            <a:spAutoFit/>
          </a:bodyPr>
          <a:lstStyle/>
          <a:p>
            <a:r>
              <a:rPr lang="en-US" dirty="0" smtClean="0">
                <a:solidFill>
                  <a:srgbClr val="000000"/>
                </a:solidFill>
              </a:rPr>
              <a:t>~ x10 more data</a:t>
            </a:r>
            <a:endParaRPr lang="en-US" dirty="0">
              <a:solidFill>
                <a:srgbClr val="000000"/>
              </a:solidFill>
            </a:endParaRPr>
          </a:p>
        </p:txBody>
      </p:sp>
      <p:sp>
        <p:nvSpPr>
          <p:cNvPr id="105" name="TextBox 104"/>
          <p:cNvSpPr txBox="1"/>
          <p:nvPr/>
        </p:nvSpPr>
        <p:spPr>
          <a:xfrm>
            <a:off x="3915386" y="2951236"/>
            <a:ext cx="1531977" cy="307777"/>
          </a:xfrm>
          <a:prstGeom prst="rect">
            <a:avLst/>
          </a:prstGeom>
          <a:solidFill>
            <a:srgbClr val="FFCC99"/>
          </a:solidFill>
          <a:ln>
            <a:noFill/>
            <a:prstDash val="dash"/>
          </a:ln>
          <a:effectLst>
            <a:outerShdw blurRad="50800" dist="38100" dir="2700000" algn="tl" rotWithShape="0">
              <a:srgbClr val="000000">
                <a:alpha val="43000"/>
              </a:srgbClr>
            </a:outerShdw>
          </a:effectLst>
        </p:spPr>
        <p:txBody>
          <a:bodyPr wrap="none" rtlCol="0">
            <a:spAutoFit/>
          </a:bodyPr>
          <a:lstStyle/>
          <a:p>
            <a:pPr algn="ctr"/>
            <a:r>
              <a:rPr lang="en-US" sz="1400" dirty="0">
                <a:solidFill>
                  <a:srgbClr val="000000"/>
                </a:solidFill>
              </a:rPr>
              <a:t>n</a:t>
            </a:r>
            <a:r>
              <a:rPr lang="en-US" sz="1400" dirty="0" smtClean="0">
                <a:solidFill>
                  <a:srgbClr val="000000"/>
                </a:solidFill>
              </a:rPr>
              <a:t>ot easy to scale</a:t>
            </a:r>
            <a:endParaRPr lang="en-US" sz="1400" dirty="0">
              <a:solidFill>
                <a:srgbClr val="000000"/>
              </a:solidFill>
            </a:endParaRPr>
          </a:p>
        </p:txBody>
      </p:sp>
      <p:cxnSp>
        <p:nvCxnSpPr>
          <p:cNvPr id="106" name="Straight Arrow Connector 105"/>
          <p:cNvCxnSpPr>
            <a:endCxn id="6" idx="2"/>
          </p:cNvCxnSpPr>
          <p:nvPr/>
        </p:nvCxnSpPr>
        <p:spPr>
          <a:xfrm flipV="1">
            <a:off x="4681375" y="2654764"/>
            <a:ext cx="5530" cy="248092"/>
          </a:xfrm>
          <a:prstGeom prst="straightConnector1">
            <a:avLst/>
          </a:prstGeom>
          <a:ln>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3584977" y="3655343"/>
            <a:ext cx="2080492" cy="523220"/>
          </a:xfrm>
          <a:prstGeom prst="rect">
            <a:avLst/>
          </a:prstGeom>
          <a:solidFill>
            <a:srgbClr val="FFCC99"/>
          </a:solidFill>
          <a:ln>
            <a:noFill/>
            <a:prstDash val="dash"/>
          </a:ln>
          <a:effectLst>
            <a:outerShdw blurRad="50800" dist="38100" dir="2700000" algn="tl" rotWithShape="0">
              <a:srgbClr val="000000">
                <a:alpha val="43000"/>
              </a:srgbClr>
            </a:outerShdw>
          </a:effectLst>
        </p:spPr>
        <p:txBody>
          <a:bodyPr wrap="none" rtlCol="0">
            <a:spAutoFit/>
          </a:bodyPr>
          <a:lstStyle/>
          <a:p>
            <a:pPr algn="ctr"/>
            <a:r>
              <a:rPr lang="en-US" sz="1400" dirty="0">
                <a:solidFill>
                  <a:srgbClr val="000000"/>
                </a:solidFill>
              </a:rPr>
              <a:t>s</a:t>
            </a:r>
            <a:r>
              <a:rPr lang="en-US" sz="1400" dirty="0" smtClean="0">
                <a:solidFill>
                  <a:srgbClr val="000000"/>
                </a:solidFill>
              </a:rPr>
              <a:t>tateless, trivial to scale</a:t>
            </a:r>
            <a:br>
              <a:rPr lang="en-US" sz="1400" dirty="0" smtClean="0">
                <a:solidFill>
                  <a:srgbClr val="000000"/>
                </a:solidFill>
              </a:rPr>
            </a:br>
            <a:r>
              <a:rPr lang="en-US" sz="1400" dirty="0" smtClean="0">
                <a:solidFill>
                  <a:srgbClr val="000000"/>
                </a:solidFill>
              </a:rPr>
              <a:t>e.g. DNS balancing</a:t>
            </a:r>
            <a:endParaRPr lang="en-US" sz="1400" dirty="0">
              <a:solidFill>
                <a:srgbClr val="000000"/>
              </a:solidFill>
            </a:endParaRPr>
          </a:p>
        </p:txBody>
      </p:sp>
      <p:cxnSp>
        <p:nvCxnSpPr>
          <p:cNvPr id="114" name="Straight Arrow Connector 113"/>
          <p:cNvCxnSpPr>
            <a:stCxn id="113" idx="2"/>
            <a:endCxn id="51" idx="0"/>
          </p:cNvCxnSpPr>
          <p:nvPr/>
        </p:nvCxnSpPr>
        <p:spPr>
          <a:xfrm>
            <a:off x="4625223" y="4178563"/>
            <a:ext cx="1206" cy="254379"/>
          </a:xfrm>
          <a:prstGeom prst="straightConnector1">
            <a:avLst/>
          </a:prstGeom>
          <a:ln>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rot="16200000">
            <a:off x="6471008" y="3486853"/>
            <a:ext cx="3083597" cy="369332"/>
          </a:xfrm>
          <a:prstGeom prst="rect">
            <a:avLst/>
          </a:prstGeom>
          <a:noFill/>
        </p:spPr>
        <p:txBody>
          <a:bodyPr wrap="none" rtlCol="0">
            <a:spAutoFit/>
          </a:bodyPr>
          <a:lstStyle/>
          <a:p>
            <a:r>
              <a:rPr lang="en-US" dirty="0" smtClean="0"/>
              <a:t>Message Broker (</a:t>
            </a:r>
            <a:r>
              <a:rPr lang="en-US" dirty="0" err="1" smtClean="0"/>
              <a:t>ActiveMQ</a:t>
            </a:r>
            <a:r>
              <a:rPr lang="en-US" dirty="0" smtClean="0"/>
              <a:t>)</a:t>
            </a:r>
            <a:endParaRPr lang="en-US" dirty="0"/>
          </a:p>
        </p:txBody>
      </p:sp>
      <p:sp>
        <p:nvSpPr>
          <p:cNvPr id="47"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8"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3532186"/>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 name="Rounded Rectangle 68"/>
          <p:cNvSpPr/>
          <p:nvPr/>
        </p:nvSpPr>
        <p:spPr>
          <a:xfrm>
            <a:off x="1012328" y="4160547"/>
            <a:ext cx="1854573" cy="146213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7" name="Rounded Rectangle 66"/>
          <p:cNvSpPr/>
          <p:nvPr/>
        </p:nvSpPr>
        <p:spPr>
          <a:xfrm>
            <a:off x="937577" y="1440718"/>
            <a:ext cx="1957546" cy="146213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XRootD</a:t>
            </a:r>
            <a:r>
              <a:rPr lang="en-US" dirty="0" smtClean="0"/>
              <a:t> monitoring evolution</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22</a:t>
            </a:fld>
            <a:endParaRPr lang="en-US" dirty="0"/>
          </a:p>
        </p:txBody>
      </p:sp>
      <p:sp>
        <p:nvSpPr>
          <p:cNvPr id="6" name="Rounded Rectangle 5"/>
          <p:cNvSpPr/>
          <p:nvPr/>
        </p:nvSpPr>
        <p:spPr>
          <a:xfrm>
            <a:off x="3531810" y="1640196"/>
            <a:ext cx="2310190" cy="1014568"/>
          </a:xfrm>
          <a:prstGeom prst="round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GLED</a:t>
            </a:r>
            <a:br>
              <a:rPr lang="en-US" dirty="0" smtClean="0"/>
            </a:br>
            <a:r>
              <a:rPr lang="en-US" sz="1400" dirty="0" smtClean="0"/>
              <a:t>(aggregates and </a:t>
            </a:r>
            <a:r>
              <a:rPr lang="en-US" sz="1400" dirty="0" err="1" smtClean="0"/>
              <a:t>jsonify</a:t>
            </a:r>
            <a:r>
              <a:rPr lang="en-US" sz="1400" dirty="0" smtClean="0"/>
              <a:t>)</a:t>
            </a:r>
          </a:p>
          <a:p>
            <a:pPr algn="ctr"/>
            <a:endParaRPr lang="en-US" dirty="0"/>
          </a:p>
        </p:txBody>
      </p:sp>
      <p:sp>
        <p:nvSpPr>
          <p:cNvPr id="7" name="Rounded Rectangle 6"/>
          <p:cNvSpPr/>
          <p:nvPr/>
        </p:nvSpPr>
        <p:spPr>
          <a:xfrm>
            <a:off x="2007236" y="1640196"/>
            <a:ext cx="534458" cy="220572"/>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accent1">
                    <a:lumMod val="50000"/>
                  </a:schemeClr>
                </a:solidFill>
              </a:rPr>
              <a:t>server</a:t>
            </a:r>
            <a:endParaRPr lang="en-US" dirty="0">
              <a:solidFill>
                <a:schemeClr val="accent1">
                  <a:lumMod val="50000"/>
                </a:schemeClr>
              </a:solidFill>
            </a:endParaRPr>
          </a:p>
        </p:txBody>
      </p:sp>
      <p:sp>
        <p:nvSpPr>
          <p:cNvPr id="11" name="Rounded Rectangle 10"/>
          <p:cNvSpPr/>
          <p:nvPr/>
        </p:nvSpPr>
        <p:spPr>
          <a:xfrm>
            <a:off x="2007236" y="2481793"/>
            <a:ext cx="534458" cy="220572"/>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accent1">
                    <a:lumMod val="50000"/>
                  </a:schemeClr>
                </a:solidFill>
              </a:rPr>
              <a:t>server</a:t>
            </a:r>
            <a:endParaRPr lang="en-US" dirty="0">
              <a:solidFill>
                <a:schemeClr val="accent1">
                  <a:lumMod val="50000"/>
                </a:schemeClr>
              </a:solidFill>
            </a:endParaRPr>
          </a:p>
        </p:txBody>
      </p:sp>
      <p:sp>
        <p:nvSpPr>
          <p:cNvPr id="12" name="Rounded Rectangle 11"/>
          <p:cNvSpPr/>
          <p:nvPr/>
        </p:nvSpPr>
        <p:spPr>
          <a:xfrm>
            <a:off x="2007236" y="2042920"/>
            <a:ext cx="534458" cy="220572"/>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accent1">
                    <a:lumMod val="50000"/>
                  </a:schemeClr>
                </a:solidFill>
              </a:rPr>
              <a:t>server</a:t>
            </a:r>
            <a:endParaRPr lang="en-US" dirty="0">
              <a:solidFill>
                <a:schemeClr val="accent1">
                  <a:lumMod val="50000"/>
                </a:schemeClr>
              </a:solidFill>
            </a:endParaRPr>
          </a:p>
        </p:txBody>
      </p:sp>
      <p:cxnSp>
        <p:nvCxnSpPr>
          <p:cNvPr id="17" name="Straight Arrow Connector 16"/>
          <p:cNvCxnSpPr>
            <a:stCxn id="7" idx="3"/>
            <a:endCxn id="6" idx="1"/>
          </p:cNvCxnSpPr>
          <p:nvPr/>
        </p:nvCxnSpPr>
        <p:spPr>
          <a:xfrm>
            <a:off x="2541694" y="1750482"/>
            <a:ext cx="990116" cy="396998"/>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20" name="Straight Arrow Connector 19"/>
          <p:cNvCxnSpPr>
            <a:stCxn id="12" idx="3"/>
            <a:endCxn id="6" idx="1"/>
          </p:cNvCxnSpPr>
          <p:nvPr/>
        </p:nvCxnSpPr>
        <p:spPr>
          <a:xfrm flipV="1">
            <a:off x="2541694" y="2147480"/>
            <a:ext cx="990116" cy="5726"/>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23" name="Straight Arrow Connector 22"/>
          <p:cNvCxnSpPr>
            <a:stCxn id="11" idx="3"/>
            <a:endCxn id="6" idx="1"/>
          </p:cNvCxnSpPr>
          <p:nvPr/>
        </p:nvCxnSpPr>
        <p:spPr>
          <a:xfrm flipV="1">
            <a:off x="2541694" y="2147480"/>
            <a:ext cx="990116" cy="444599"/>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7" name="Rectangle 26"/>
          <p:cNvSpPr/>
          <p:nvPr/>
        </p:nvSpPr>
        <p:spPr>
          <a:xfrm>
            <a:off x="3141134" y="1673208"/>
            <a:ext cx="101600" cy="220572"/>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625218" y="2337289"/>
            <a:ext cx="440267" cy="220572"/>
          </a:xfrm>
          <a:prstGeom prst="rect">
            <a:avLst/>
          </a:prstGeom>
          <a:solidFill>
            <a:srgbClr val="FF6600"/>
          </a:solidFill>
          <a:ln w="127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4489750" y="2333694"/>
            <a:ext cx="101600" cy="220572"/>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4345818" y="2333578"/>
            <a:ext cx="101600" cy="220572"/>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Folded Corner 35"/>
          <p:cNvSpPr/>
          <p:nvPr/>
        </p:nvSpPr>
        <p:spPr>
          <a:xfrm>
            <a:off x="6148091" y="1394843"/>
            <a:ext cx="1024466" cy="939788"/>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STOMP/JSON</a:t>
            </a:r>
          </a:p>
          <a:p>
            <a:pPr algn="ctr"/>
            <a:endParaRPr lang="en-US" dirty="0"/>
          </a:p>
        </p:txBody>
      </p:sp>
      <p:cxnSp>
        <p:nvCxnSpPr>
          <p:cNvPr id="38" name="Straight Arrow Connector 37"/>
          <p:cNvCxnSpPr/>
          <p:nvPr/>
        </p:nvCxnSpPr>
        <p:spPr>
          <a:xfrm>
            <a:off x="5842000" y="2413570"/>
            <a:ext cx="184082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9" name="Rectangle 38"/>
          <p:cNvSpPr/>
          <p:nvPr/>
        </p:nvSpPr>
        <p:spPr>
          <a:xfrm>
            <a:off x="6340565" y="1969623"/>
            <a:ext cx="694267" cy="220572"/>
          </a:xfrm>
          <a:prstGeom prst="rect">
            <a:avLst/>
          </a:prstGeom>
          <a:solidFill>
            <a:srgbClr val="FF6600"/>
          </a:solidFill>
          <a:ln w="127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ounded Rectangle 45"/>
          <p:cNvSpPr/>
          <p:nvPr/>
        </p:nvSpPr>
        <p:spPr>
          <a:xfrm>
            <a:off x="7682828" y="1489099"/>
            <a:ext cx="667484" cy="439468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mtClean="0"/>
          </a:p>
          <a:p>
            <a:pPr algn="ctr"/>
            <a:endParaRPr lang="en-US" dirty="0"/>
          </a:p>
        </p:txBody>
      </p:sp>
      <p:sp>
        <p:nvSpPr>
          <p:cNvPr id="51" name="Rounded Rectangle 50"/>
          <p:cNvSpPr/>
          <p:nvPr/>
        </p:nvSpPr>
        <p:spPr>
          <a:xfrm>
            <a:off x="3737428" y="4432942"/>
            <a:ext cx="1778001" cy="109458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Logstash</a:t>
            </a:r>
            <a:endParaRPr lang="en-US" dirty="0" smtClean="0"/>
          </a:p>
          <a:p>
            <a:pPr algn="ctr"/>
            <a:endParaRPr lang="en-US" sz="1000" dirty="0" smtClean="0"/>
          </a:p>
          <a:p>
            <a:pPr algn="ctr"/>
            <a:endParaRPr lang="en-US" sz="800" dirty="0" smtClean="0"/>
          </a:p>
          <a:p>
            <a:pPr algn="ctr"/>
            <a:r>
              <a:rPr lang="en-US" sz="1400" dirty="0" smtClean="0"/>
              <a:t/>
            </a:r>
            <a:br>
              <a:rPr lang="en-US" sz="1400" dirty="0" smtClean="0"/>
            </a:br>
            <a:r>
              <a:rPr lang="en-US" sz="1400" dirty="0" smtClean="0"/>
              <a:t>( just </a:t>
            </a:r>
            <a:r>
              <a:rPr lang="en-US" sz="1400" dirty="0" err="1" smtClean="0"/>
              <a:t>jsonify</a:t>
            </a:r>
            <a:r>
              <a:rPr lang="en-US" sz="1400" dirty="0" smtClean="0"/>
              <a:t>)</a:t>
            </a:r>
          </a:p>
        </p:txBody>
      </p:sp>
      <p:sp>
        <p:nvSpPr>
          <p:cNvPr id="53" name="Rounded Rectangle 52"/>
          <p:cNvSpPr/>
          <p:nvPr/>
        </p:nvSpPr>
        <p:spPr>
          <a:xfrm>
            <a:off x="3942520" y="4826039"/>
            <a:ext cx="1379121" cy="412884"/>
          </a:xfrm>
          <a:prstGeom prst="round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UDP2JSON</a:t>
            </a:r>
          </a:p>
        </p:txBody>
      </p:sp>
      <p:cxnSp>
        <p:nvCxnSpPr>
          <p:cNvPr id="55" name="Straight Arrow Connector 54"/>
          <p:cNvCxnSpPr/>
          <p:nvPr/>
        </p:nvCxnSpPr>
        <p:spPr>
          <a:xfrm flipV="1">
            <a:off x="5515429" y="4946990"/>
            <a:ext cx="2167399"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7" name="Rounded Rectangle 56"/>
          <p:cNvSpPr/>
          <p:nvPr/>
        </p:nvSpPr>
        <p:spPr>
          <a:xfrm>
            <a:off x="1892407" y="4378606"/>
            <a:ext cx="534458" cy="220572"/>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accent1">
                    <a:lumMod val="50000"/>
                  </a:schemeClr>
                </a:solidFill>
              </a:rPr>
              <a:t>server</a:t>
            </a:r>
            <a:endParaRPr lang="en-US" dirty="0">
              <a:solidFill>
                <a:schemeClr val="accent1">
                  <a:lumMod val="50000"/>
                </a:schemeClr>
              </a:solidFill>
            </a:endParaRPr>
          </a:p>
        </p:txBody>
      </p:sp>
      <p:sp>
        <p:nvSpPr>
          <p:cNvPr id="58" name="Rounded Rectangle 57"/>
          <p:cNvSpPr/>
          <p:nvPr/>
        </p:nvSpPr>
        <p:spPr>
          <a:xfrm>
            <a:off x="1892407" y="5220203"/>
            <a:ext cx="534458" cy="220572"/>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accent1">
                    <a:lumMod val="50000"/>
                  </a:schemeClr>
                </a:solidFill>
              </a:rPr>
              <a:t>server</a:t>
            </a:r>
            <a:endParaRPr lang="en-US" dirty="0">
              <a:solidFill>
                <a:schemeClr val="accent1">
                  <a:lumMod val="50000"/>
                </a:schemeClr>
              </a:solidFill>
            </a:endParaRPr>
          </a:p>
        </p:txBody>
      </p:sp>
      <p:sp>
        <p:nvSpPr>
          <p:cNvPr id="59" name="Rounded Rectangle 58"/>
          <p:cNvSpPr/>
          <p:nvPr/>
        </p:nvSpPr>
        <p:spPr>
          <a:xfrm>
            <a:off x="1892407" y="4781330"/>
            <a:ext cx="534458" cy="220572"/>
          </a:xfrm>
          <a:prstGeom prst="round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accent1">
                    <a:lumMod val="50000"/>
                  </a:schemeClr>
                </a:solidFill>
              </a:rPr>
              <a:t>server</a:t>
            </a:r>
            <a:endParaRPr lang="en-US" dirty="0">
              <a:solidFill>
                <a:schemeClr val="accent1">
                  <a:lumMod val="50000"/>
                </a:schemeClr>
              </a:solidFill>
            </a:endParaRPr>
          </a:p>
        </p:txBody>
      </p:sp>
      <p:cxnSp>
        <p:nvCxnSpPr>
          <p:cNvPr id="60" name="Straight Arrow Connector 59"/>
          <p:cNvCxnSpPr>
            <a:stCxn id="57" idx="3"/>
          </p:cNvCxnSpPr>
          <p:nvPr/>
        </p:nvCxnSpPr>
        <p:spPr>
          <a:xfrm>
            <a:off x="2426865" y="4488892"/>
            <a:ext cx="1308906" cy="3969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1" name="Straight Arrow Connector 60"/>
          <p:cNvCxnSpPr>
            <a:stCxn id="59" idx="3"/>
          </p:cNvCxnSpPr>
          <p:nvPr/>
        </p:nvCxnSpPr>
        <p:spPr>
          <a:xfrm flipV="1">
            <a:off x="2426865" y="4885890"/>
            <a:ext cx="1308906" cy="5726"/>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62" name="Straight Arrow Connector 61"/>
          <p:cNvCxnSpPr>
            <a:stCxn id="58" idx="3"/>
          </p:cNvCxnSpPr>
          <p:nvPr/>
        </p:nvCxnSpPr>
        <p:spPr>
          <a:xfrm flipV="1">
            <a:off x="2426865" y="4885890"/>
            <a:ext cx="1308906" cy="444599"/>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63" name="Rectangle 62"/>
          <p:cNvSpPr/>
          <p:nvPr/>
        </p:nvSpPr>
        <p:spPr>
          <a:xfrm>
            <a:off x="3026305" y="4411618"/>
            <a:ext cx="101600" cy="220572"/>
          </a:xfrm>
          <a:prstGeom prst="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Folded Corner 63"/>
          <p:cNvSpPr/>
          <p:nvPr/>
        </p:nvSpPr>
        <p:spPr>
          <a:xfrm>
            <a:off x="6148091" y="3897399"/>
            <a:ext cx="1024466" cy="939788"/>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STOMP/JSON</a:t>
            </a:r>
          </a:p>
          <a:p>
            <a:pPr algn="ctr"/>
            <a:endParaRPr lang="en-US" dirty="0"/>
          </a:p>
        </p:txBody>
      </p:sp>
      <p:sp>
        <p:nvSpPr>
          <p:cNvPr id="65" name="Rectangle 64"/>
          <p:cNvSpPr/>
          <p:nvPr/>
        </p:nvSpPr>
        <p:spPr>
          <a:xfrm>
            <a:off x="6594483" y="4521903"/>
            <a:ext cx="101600" cy="220572"/>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1012329" y="1903144"/>
            <a:ext cx="946067" cy="461665"/>
          </a:xfrm>
          <a:prstGeom prst="rect">
            <a:avLst/>
          </a:prstGeom>
          <a:noFill/>
        </p:spPr>
        <p:txBody>
          <a:bodyPr wrap="none" rtlCol="0">
            <a:spAutoFit/>
          </a:bodyPr>
          <a:lstStyle/>
          <a:p>
            <a:pPr algn="ctr"/>
            <a:r>
              <a:rPr lang="en-US" sz="1200" dirty="0" err="1" smtClean="0"/>
              <a:t>XRootD</a:t>
            </a:r>
            <a:r>
              <a:rPr lang="en-US" sz="1200" dirty="0" smtClean="0"/>
              <a:t/>
            </a:r>
            <a:br>
              <a:rPr lang="en-US" sz="1200" dirty="0" smtClean="0"/>
            </a:br>
            <a:r>
              <a:rPr lang="en-US" sz="1200" dirty="0" smtClean="0"/>
              <a:t>federations</a:t>
            </a:r>
            <a:endParaRPr lang="en-US" sz="1200" dirty="0"/>
          </a:p>
        </p:txBody>
      </p:sp>
      <p:sp>
        <p:nvSpPr>
          <p:cNvPr id="70" name="TextBox 69"/>
          <p:cNvSpPr txBox="1"/>
          <p:nvPr/>
        </p:nvSpPr>
        <p:spPr>
          <a:xfrm>
            <a:off x="1000694" y="4660602"/>
            <a:ext cx="946067" cy="461665"/>
          </a:xfrm>
          <a:prstGeom prst="rect">
            <a:avLst/>
          </a:prstGeom>
          <a:noFill/>
        </p:spPr>
        <p:txBody>
          <a:bodyPr wrap="none" rtlCol="0">
            <a:spAutoFit/>
          </a:bodyPr>
          <a:lstStyle/>
          <a:p>
            <a:pPr algn="ctr"/>
            <a:r>
              <a:rPr lang="en-US" sz="1200" dirty="0" err="1" smtClean="0"/>
              <a:t>XRootD</a:t>
            </a:r>
            <a:r>
              <a:rPr lang="en-US" sz="1200" dirty="0" smtClean="0"/>
              <a:t/>
            </a:r>
            <a:br>
              <a:rPr lang="en-US" sz="1200" dirty="0" smtClean="0"/>
            </a:br>
            <a:r>
              <a:rPr lang="en-US" sz="1200" dirty="0" smtClean="0"/>
              <a:t>federations</a:t>
            </a:r>
            <a:endParaRPr lang="en-US" sz="1200" dirty="0"/>
          </a:p>
        </p:txBody>
      </p:sp>
      <p:sp>
        <p:nvSpPr>
          <p:cNvPr id="71" name="TextBox 70"/>
          <p:cNvSpPr txBox="1"/>
          <p:nvPr/>
        </p:nvSpPr>
        <p:spPr>
          <a:xfrm rot="16200000">
            <a:off x="113059" y="1969000"/>
            <a:ext cx="954370" cy="369332"/>
          </a:xfrm>
          <a:prstGeom prst="rect">
            <a:avLst/>
          </a:prstGeom>
          <a:noFill/>
        </p:spPr>
        <p:txBody>
          <a:bodyPr wrap="none" rtlCol="0">
            <a:spAutoFit/>
          </a:bodyPr>
          <a:lstStyle/>
          <a:p>
            <a:r>
              <a:rPr lang="en-US" dirty="0" smtClean="0"/>
              <a:t>TODAY</a:t>
            </a:r>
            <a:endParaRPr lang="en-US" dirty="0"/>
          </a:p>
        </p:txBody>
      </p:sp>
      <p:sp>
        <p:nvSpPr>
          <p:cNvPr id="72" name="TextBox 71"/>
          <p:cNvSpPr txBox="1"/>
          <p:nvPr/>
        </p:nvSpPr>
        <p:spPr>
          <a:xfrm rot="16200000">
            <a:off x="46676" y="4658570"/>
            <a:ext cx="1095259" cy="369332"/>
          </a:xfrm>
          <a:prstGeom prst="rect">
            <a:avLst/>
          </a:prstGeom>
          <a:noFill/>
        </p:spPr>
        <p:txBody>
          <a:bodyPr wrap="none" rtlCol="0">
            <a:spAutoFit/>
          </a:bodyPr>
          <a:lstStyle/>
          <a:p>
            <a:r>
              <a:rPr lang="en-US" dirty="0" smtClean="0"/>
              <a:t>SOON…</a:t>
            </a:r>
            <a:endParaRPr lang="en-US" dirty="0"/>
          </a:p>
        </p:txBody>
      </p:sp>
      <p:sp>
        <p:nvSpPr>
          <p:cNvPr id="75" name="TextBox 74"/>
          <p:cNvSpPr txBox="1"/>
          <p:nvPr/>
        </p:nvSpPr>
        <p:spPr>
          <a:xfrm>
            <a:off x="913635" y="3087068"/>
            <a:ext cx="2329100" cy="738664"/>
          </a:xfrm>
          <a:prstGeom prst="rect">
            <a:avLst/>
          </a:prstGeom>
          <a:solidFill>
            <a:srgbClr val="FFCC99"/>
          </a:solidFill>
          <a:ln>
            <a:noFill/>
            <a:prstDash val="dash"/>
          </a:ln>
          <a:effectLst>
            <a:outerShdw blurRad="50800" dist="38100" dir="2700000" algn="tl" rotWithShape="0">
              <a:srgbClr val="000000">
                <a:alpha val="43000"/>
              </a:srgbClr>
            </a:outerShdw>
          </a:effectLst>
        </p:spPr>
        <p:txBody>
          <a:bodyPr wrap="square" rtlCol="0">
            <a:spAutoFit/>
          </a:bodyPr>
          <a:lstStyle/>
          <a:p>
            <a:pPr algn="ctr"/>
            <a:r>
              <a:rPr lang="en-US" sz="1400" dirty="0" smtClean="0">
                <a:solidFill>
                  <a:srgbClr val="000000"/>
                </a:solidFill>
              </a:rPr>
              <a:t>UDP monitoring streams</a:t>
            </a:r>
            <a:br>
              <a:rPr lang="en-US" sz="1400" dirty="0" smtClean="0">
                <a:solidFill>
                  <a:srgbClr val="000000"/>
                </a:solidFill>
              </a:rPr>
            </a:br>
            <a:r>
              <a:rPr lang="en-US" sz="1400" dirty="0" smtClean="0">
                <a:solidFill>
                  <a:srgbClr val="000000"/>
                </a:solidFill>
              </a:rPr>
              <a:t>(open/close, bytes read/written, etc.)</a:t>
            </a:r>
            <a:endParaRPr lang="en-US" sz="1400" dirty="0">
              <a:solidFill>
                <a:srgbClr val="000000"/>
              </a:solidFill>
            </a:endParaRPr>
          </a:p>
        </p:txBody>
      </p:sp>
      <p:cxnSp>
        <p:nvCxnSpPr>
          <p:cNvPr id="77" name="Straight Arrow Connector 76"/>
          <p:cNvCxnSpPr/>
          <p:nvPr/>
        </p:nvCxnSpPr>
        <p:spPr>
          <a:xfrm flipV="1">
            <a:off x="2895123" y="2529587"/>
            <a:ext cx="261004" cy="426451"/>
          </a:xfrm>
          <a:prstGeom prst="straightConnector1">
            <a:avLst/>
          </a:prstGeom>
          <a:ln>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2866901" y="3876524"/>
            <a:ext cx="261004" cy="521890"/>
          </a:xfrm>
          <a:prstGeom prst="straightConnector1">
            <a:avLst/>
          </a:prstGeom>
          <a:ln>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5713622" y="5256109"/>
            <a:ext cx="1859215" cy="369332"/>
          </a:xfrm>
          <a:prstGeom prst="rect">
            <a:avLst/>
          </a:prstGeom>
          <a:solidFill>
            <a:srgbClr val="FFCC99"/>
          </a:solidFill>
          <a:effectLst>
            <a:outerShdw blurRad="50800" dist="38100" dir="2700000" algn="tl" rotWithShape="0">
              <a:srgbClr val="000000">
                <a:alpha val="43000"/>
              </a:srgbClr>
            </a:outerShdw>
          </a:effectLst>
        </p:spPr>
        <p:txBody>
          <a:bodyPr wrap="none" rtlCol="0">
            <a:spAutoFit/>
          </a:bodyPr>
          <a:lstStyle/>
          <a:p>
            <a:r>
              <a:rPr lang="en-US" dirty="0" smtClean="0">
                <a:solidFill>
                  <a:srgbClr val="000000"/>
                </a:solidFill>
              </a:rPr>
              <a:t>~ x10 more data</a:t>
            </a:r>
            <a:endParaRPr lang="en-US" dirty="0">
              <a:solidFill>
                <a:srgbClr val="000000"/>
              </a:solidFill>
            </a:endParaRPr>
          </a:p>
        </p:txBody>
      </p:sp>
      <p:sp>
        <p:nvSpPr>
          <p:cNvPr id="105" name="TextBox 104"/>
          <p:cNvSpPr txBox="1"/>
          <p:nvPr/>
        </p:nvSpPr>
        <p:spPr>
          <a:xfrm>
            <a:off x="3915386" y="2951236"/>
            <a:ext cx="1531977" cy="307777"/>
          </a:xfrm>
          <a:prstGeom prst="rect">
            <a:avLst/>
          </a:prstGeom>
          <a:solidFill>
            <a:srgbClr val="FFCC99"/>
          </a:solidFill>
          <a:ln>
            <a:noFill/>
            <a:prstDash val="dash"/>
          </a:ln>
          <a:effectLst>
            <a:outerShdw blurRad="50800" dist="38100" dir="2700000" algn="tl" rotWithShape="0">
              <a:srgbClr val="000000">
                <a:alpha val="43000"/>
              </a:srgbClr>
            </a:outerShdw>
          </a:effectLst>
        </p:spPr>
        <p:txBody>
          <a:bodyPr wrap="none" rtlCol="0">
            <a:spAutoFit/>
          </a:bodyPr>
          <a:lstStyle/>
          <a:p>
            <a:pPr algn="ctr"/>
            <a:r>
              <a:rPr lang="en-US" sz="1400" dirty="0">
                <a:solidFill>
                  <a:srgbClr val="000000"/>
                </a:solidFill>
              </a:rPr>
              <a:t>n</a:t>
            </a:r>
            <a:r>
              <a:rPr lang="en-US" sz="1400" dirty="0" smtClean="0">
                <a:solidFill>
                  <a:srgbClr val="000000"/>
                </a:solidFill>
              </a:rPr>
              <a:t>ot easy to scale</a:t>
            </a:r>
            <a:endParaRPr lang="en-US" sz="1400" dirty="0">
              <a:solidFill>
                <a:srgbClr val="000000"/>
              </a:solidFill>
            </a:endParaRPr>
          </a:p>
        </p:txBody>
      </p:sp>
      <p:cxnSp>
        <p:nvCxnSpPr>
          <p:cNvPr id="106" name="Straight Arrow Connector 105"/>
          <p:cNvCxnSpPr>
            <a:endCxn id="6" idx="2"/>
          </p:cNvCxnSpPr>
          <p:nvPr/>
        </p:nvCxnSpPr>
        <p:spPr>
          <a:xfrm flipV="1">
            <a:off x="4681375" y="2654764"/>
            <a:ext cx="5530" cy="248092"/>
          </a:xfrm>
          <a:prstGeom prst="straightConnector1">
            <a:avLst/>
          </a:prstGeom>
          <a:ln>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3584977" y="3655343"/>
            <a:ext cx="2080492" cy="523220"/>
          </a:xfrm>
          <a:prstGeom prst="rect">
            <a:avLst/>
          </a:prstGeom>
          <a:solidFill>
            <a:srgbClr val="FFCC99"/>
          </a:solidFill>
          <a:ln>
            <a:noFill/>
            <a:prstDash val="dash"/>
          </a:ln>
          <a:effectLst>
            <a:outerShdw blurRad="50800" dist="38100" dir="2700000" algn="tl" rotWithShape="0">
              <a:srgbClr val="000000">
                <a:alpha val="43000"/>
              </a:srgbClr>
            </a:outerShdw>
          </a:effectLst>
        </p:spPr>
        <p:txBody>
          <a:bodyPr wrap="none" rtlCol="0">
            <a:spAutoFit/>
          </a:bodyPr>
          <a:lstStyle/>
          <a:p>
            <a:pPr algn="ctr"/>
            <a:r>
              <a:rPr lang="en-US" sz="1400" dirty="0">
                <a:solidFill>
                  <a:srgbClr val="000000"/>
                </a:solidFill>
              </a:rPr>
              <a:t>s</a:t>
            </a:r>
            <a:r>
              <a:rPr lang="en-US" sz="1400" dirty="0" smtClean="0">
                <a:solidFill>
                  <a:srgbClr val="000000"/>
                </a:solidFill>
              </a:rPr>
              <a:t>tateless, trivial to scale</a:t>
            </a:r>
            <a:br>
              <a:rPr lang="en-US" sz="1400" dirty="0" smtClean="0">
                <a:solidFill>
                  <a:srgbClr val="000000"/>
                </a:solidFill>
              </a:rPr>
            </a:br>
            <a:r>
              <a:rPr lang="en-US" sz="1400" dirty="0" smtClean="0">
                <a:solidFill>
                  <a:srgbClr val="000000"/>
                </a:solidFill>
              </a:rPr>
              <a:t>e.g. DNS balancing</a:t>
            </a:r>
            <a:endParaRPr lang="en-US" sz="1400" dirty="0">
              <a:solidFill>
                <a:srgbClr val="000000"/>
              </a:solidFill>
            </a:endParaRPr>
          </a:p>
        </p:txBody>
      </p:sp>
      <p:cxnSp>
        <p:nvCxnSpPr>
          <p:cNvPr id="114" name="Straight Arrow Connector 113"/>
          <p:cNvCxnSpPr>
            <a:stCxn id="113" idx="2"/>
            <a:endCxn id="51" idx="0"/>
          </p:cNvCxnSpPr>
          <p:nvPr/>
        </p:nvCxnSpPr>
        <p:spPr>
          <a:xfrm>
            <a:off x="4625223" y="4178563"/>
            <a:ext cx="1206" cy="254379"/>
          </a:xfrm>
          <a:prstGeom prst="straightConnector1">
            <a:avLst/>
          </a:prstGeom>
          <a:ln>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rot="16200000">
            <a:off x="6471008" y="3486853"/>
            <a:ext cx="3083597" cy="369332"/>
          </a:xfrm>
          <a:prstGeom prst="rect">
            <a:avLst/>
          </a:prstGeom>
          <a:noFill/>
        </p:spPr>
        <p:txBody>
          <a:bodyPr wrap="none" rtlCol="0">
            <a:spAutoFit/>
          </a:bodyPr>
          <a:lstStyle/>
          <a:p>
            <a:r>
              <a:rPr lang="en-US" dirty="0" smtClean="0"/>
              <a:t>Message Broker (</a:t>
            </a:r>
            <a:r>
              <a:rPr lang="en-US" dirty="0" err="1" smtClean="0"/>
              <a:t>ActiveMQ</a:t>
            </a:r>
            <a:r>
              <a:rPr lang="en-US" dirty="0" smtClean="0"/>
              <a:t>)</a:t>
            </a:r>
            <a:endParaRPr lang="en-US" dirty="0"/>
          </a:p>
        </p:txBody>
      </p:sp>
      <p:sp>
        <p:nvSpPr>
          <p:cNvPr id="47" name="TextBox 46"/>
          <p:cNvSpPr txBox="1"/>
          <p:nvPr/>
        </p:nvSpPr>
        <p:spPr>
          <a:xfrm>
            <a:off x="2426865" y="2702365"/>
            <a:ext cx="5145972" cy="646331"/>
          </a:xfrm>
          <a:prstGeom prst="rect">
            <a:avLst/>
          </a:prstGeom>
          <a:solidFill>
            <a:srgbClr val="FFB0B0"/>
          </a:solidFill>
          <a:ln>
            <a:solidFill>
              <a:schemeClr val="tx1"/>
            </a:solidFill>
          </a:ln>
        </p:spPr>
        <p:txBody>
          <a:bodyPr wrap="square" rtlCol="0">
            <a:spAutoFit/>
          </a:bodyPr>
          <a:lstStyle/>
          <a:p>
            <a:pPr algn="ctr"/>
            <a:r>
              <a:rPr lang="en-US" dirty="0" smtClean="0"/>
              <a:t>This development is a proposal for a common project between CERN IT-SDC and JINR</a:t>
            </a:r>
            <a:endParaRPr lang="en-US" dirty="0"/>
          </a:p>
        </p:txBody>
      </p:sp>
      <p:sp>
        <p:nvSpPr>
          <p:cNvPr id="48"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9" name="Date Placeholder 2"/>
          <p:cNvSpPr txBox="1">
            <a:spLocks/>
          </p:cNvSpPr>
          <p:nvPr/>
        </p:nvSpPr>
        <p:spPr>
          <a:xfrm>
            <a:off x="2969335" y="631157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3532186"/>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t>Using complex event processing (CEP) technologies for WLCG monitoring </a:t>
            </a:r>
            <a:endParaRPr lang="en-US" sz="3200" b="1" dirty="0"/>
          </a:p>
        </p:txBody>
      </p:sp>
      <p:sp>
        <p:nvSpPr>
          <p:cNvPr id="3" name="Content Placeholder 2"/>
          <p:cNvSpPr>
            <a:spLocks noGrp="1"/>
          </p:cNvSpPr>
          <p:nvPr>
            <p:ph idx="1"/>
          </p:nvPr>
        </p:nvSpPr>
        <p:spPr/>
        <p:txBody>
          <a:bodyPr>
            <a:normAutofit fontScale="92500" lnSpcReduction="20000"/>
          </a:bodyPr>
          <a:lstStyle/>
          <a:p>
            <a:r>
              <a:rPr lang="en-US" sz="2400" dirty="0" smtClean="0"/>
              <a:t>Event correlation is a technique for making sense of a large number of events and pinpointing the few events that are really important in that mass of information. This is accomplished by looking for and analyzing relationships between events.</a:t>
            </a:r>
          </a:p>
          <a:p>
            <a:r>
              <a:rPr lang="en-US" sz="2400" dirty="0" smtClean="0"/>
              <a:t>The goal of complex event processing is to identify meaningful events and respond to them as quickly as possible.</a:t>
            </a:r>
          </a:p>
          <a:p>
            <a:r>
              <a:rPr lang="en-US" sz="2400" dirty="0" smtClean="0"/>
              <a:t>ESPER is an open source event series analysis and event correlation engine.</a:t>
            </a:r>
          </a:p>
          <a:p>
            <a:r>
              <a:rPr lang="en-US" sz="2400" dirty="0" smtClean="0"/>
              <a:t>Several WLCG monitoring tools are integrating ESPER in the processing chain. Among them METIS – monitoring system for the WLCG messaging service (already in production), Site Status Board (development), monitoring of the dynamic clusters </a:t>
            </a:r>
            <a:endParaRPr lang="en-US" sz="2400"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23</a:t>
            </a:fld>
            <a:endParaRPr lang="en-US" dirty="0"/>
          </a:p>
        </p:txBody>
      </p:sp>
      <p:sp>
        <p:nvSpPr>
          <p:cNvPr id="5"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We have a working system in place</a:t>
            </a:r>
          </a:p>
          <a:p>
            <a:r>
              <a:rPr lang="en-US" dirty="0" smtClean="0"/>
              <a:t>Effort spent on the support of the WLCG monitoring system has to decrease</a:t>
            </a:r>
          </a:p>
          <a:p>
            <a:r>
              <a:rPr lang="en-US" dirty="0" smtClean="0">
                <a:solidFill>
                  <a:srgbClr val="0055A0"/>
                </a:solidFill>
              </a:rPr>
              <a:t>The volume of information we have to deal with is steadily growing. Its’ complexity is growing as well</a:t>
            </a:r>
          </a:p>
          <a:p>
            <a:r>
              <a:rPr lang="en-US" dirty="0" smtClean="0">
                <a:solidFill>
                  <a:srgbClr val="FF0000"/>
                </a:solidFill>
              </a:rPr>
              <a:t>Our current model is designed for the distributed infrastructure, however mostly static with well defined set of sites and services. Dynamic resources (cloud and volunteer computing) brings a new challenge</a:t>
            </a:r>
          </a:p>
          <a:p>
            <a:r>
              <a:rPr lang="en-US" dirty="0" smtClean="0"/>
              <a:t>Changing of the data processing scenarios using global data federations which enables seamless data access independently of data location dictates a need for better network monitoring</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24</a:t>
            </a:fld>
            <a:endParaRPr lang="en-US" dirty="0"/>
          </a:p>
        </p:txBody>
      </p:sp>
      <p:sp>
        <p:nvSpPr>
          <p:cNvPr id="5"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9946" y="233492"/>
            <a:ext cx="8226854" cy="940443"/>
          </a:xfrm>
        </p:spPr>
        <p:txBody>
          <a:bodyPr>
            <a:normAutofit/>
          </a:bodyPr>
          <a:lstStyle/>
          <a:p>
            <a:pPr algn="ctr"/>
            <a:r>
              <a:rPr lang="en-US" sz="2800" dirty="0" smtClean="0"/>
              <a:t>Monitoring of the dynamic clusters with Ganglia (1)</a:t>
            </a:r>
            <a:endParaRPr lang="en-US" sz="2800"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25</a:t>
            </a:fld>
            <a:endParaRPr lang="en-US" dirty="0"/>
          </a:p>
        </p:txBody>
      </p:sp>
      <p:sp>
        <p:nvSpPr>
          <p:cNvPr id="5" name="Cloud 4"/>
          <p:cNvSpPr/>
          <p:nvPr/>
        </p:nvSpPr>
        <p:spPr>
          <a:xfrm>
            <a:off x="2571722" y="8588427"/>
            <a:ext cx="7093276" cy="4245342"/>
          </a:xfrm>
          <a:prstGeom prst="cloud">
            <a:avLst/>
          </a:prstGeom>
          <a:solidFill>
            <a:schemeClr val="tx2">
              <a:lumMod val="60000"/>
              <a:lumOff val="40000"/>
              <a:alpha val="93000"/>
            </a:schemeClr>
          </a:solidFill>
          <a:ln>
            <a:noFill/>
          </a:ln>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a:lstStyle/>
          <a:p>
            <a:r>
              <a:rPr lang="en-US" sz="5400" dirty="0">
                <a:solidFill>
                  <a:schemeClr val="accent6">
                    <a:lumMod val="20000"/>
                    <a:lumOff val="80000"/>
                  </a:schemeClr>
                </a:solidFill>
                <a:effectLst>
                  <a:outerShdw blurRad="50800" dist="38100" dir="2700000" algn="tl" rotWithShape="0">
                    <a:prstClr val="black">
                      <a:alpha val="40000"/>
                    </a:prstClr>
                  </a:outerShdw>
                </a:effectLst>
              </a:rPr>
              <a:t>Cloud </a:t>
            </a:r>
            <a:r>
              <a:rPr lang="en-US" sz="6000" dirty="0">
                <a:solidFill>
                  <a:schemeClr val="accent6">
                    <a:lumMod val="20000"/>
                    <a:lumOff val="80000"/>
                  </a:schemeClr>
                </a:solidFill>
                <a:effectLst>
                  <a:outerShdw blurRad="50800" dist="38100" dir="2700000" algn="tl" rotWithShape="0">
                    <a:prstClr val="black">
                      <a:alpha val="40000"/>
                    </a:prstClr>
                  </a:outerShdw>
                </a:effectLst>
              </a:rPr>
              <a:t>A</a:t>
            </a:r>
          </a:p>
        </p:txBody>
      </p:sp>
      <p:sp>
        <p:nvSpPr>
          <p:cNvPr id="6" name="Cloud 5"/>
          <p:cNvSpPr/>
          <p:nvPr/>
        </p:nvSpPr>
        <p:spPr>
          <a:xfrm>
            <a:off x="2724122" y="8740827"/>
            <a:ext cx="7093276" cy="4245342"/>
          </a:xfrm>
          <a:prstGeom prst="cloud">
            <a:avLst/>
          </a:prstGeom>
          <a:solidFill>
            <a:schemeClr val="tx2">
              <a:lumMod val="60000"/>
              <a:lumOff val="40000"/>
              <a:alpha val="93000"/>
            </a:schemeClr>
          </a:solidFill>
          <a:ln>
            <a:noFill/>
          </a:ln>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a:lstStyle/>
          <a:p>
            <a:r>
              <a:rPr lang="en-US" sz="5400" dirty="0">
                <a:solidFill>
                  <a:schemeClr val="accent6">
                    <a:lumMod val="20000"/>
                    <a:lumOff val="80000"/>
                  </a:schemeClr>
                </a:solidFill>
                <a:effectLst>
                  <a:outerShdw blurRad="50800" dist="38100" dir="2700000" algn="tl" rotWithShape="0">
                    <a:prstClr val="black">
                      <a:alpha val="40000"/>
                    </a:prstClr>
                  </a:outerShdw>
                </a:effectLst>
              </a:rPr>
              <a:t>Cloud </a:t>
            </a:r>
            <a:r>
              <a:rPr lang="en-US" sz="6000" dirty="0">
                <a:solidFill>
                  <a:schemeClr val="accent6">
                    <a:lumMod val="20000"/>
                    <a:lumOff val="80000"/>
                  </a:schemeClr>
                </a:solidFill>
                <a:effectLst>
                  <a:outerShdw blurRad="50800" dist="38100" dir="2700000" algn="tl" rotWithShape="0">
                    <a:prstClr val="black">
                      <a:alpha val="40000"/>
                    </a:prstClr>
                  </a:outerShdw>
                </a:effectLst>
              </a:rPr>
              <a:t>A</a:t>
            </a:r>
          </a:p>
        </p:txBody>
      </p:sp>
      <p:sp>
        <p:nvSpPr>
          <p:cNvPr id="7" name="Cloud 6"/>
          <p:cNvSpPr/>
          <p:nvPr/>
        </p:nvSpPr>
        <p:spPr>
          <a:xfrm>
            <a:off x="2876522" y="8893227"/>
            <a:ext cx="7093276" cy="4245342"/>
          </a:xfrm>
          <a:prstGeom prst="cloud">
            <a:avLst/>
          </a:prstGeom>
          <a:solidFill>
            <a:schemeClr val="tx2">
              <a:lumMod val="60000"/>
              <a:lumOff val="40000"/>
              <a:alpha val="93000"/>
            </a:schemeClr>
          </a:solidFill>
          <a:ln>
            <a:noFill/>
          </a:ln>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a:lstStyle/>
          <a:p>
            <a:r>
              <a:rPr lang="en-US" sz="5400" dirty="0">
                <a:solidFill>
                  <a:schemeClr val="accent6">
                    <a:lumMod val="20000"/>
                    <a:lumOff val="80000"/>
                  </a:schemeClr>
                </a:solidFill>
                <a:effectLst>
                  <a:outerShdw blurRad="50800" dist="38100" dir="2700000" algn="tl" rotWithShape="0">
                    <a:prstClr val="black">
                      <a:alpha val="40000"/>
                    </a:prstClr>
                  </a:outerShdw>
                </a:effectLst>
              </a:rPr>
              <a:t>Cloud </a:t>
            </a:r>
            <a:r>
              <a:rPr lang="en-US" sz="6000" dirty="0">
                <a:solidFill>
                  <a:schemeClr val="accent6">
                    <a:lumMod val="20000"/>
                    <a:lumOff val="80000"/>
                  </a:schemeClr>
                </a:solidFill>
                <a:effectLst>
                  <a:outerShdw blurRad="50800" dist="38100" dir="2700000" algn="tl" rotWithShape="0">
                    <a:prstClr val="black">
                      <a:alpha val="40000"/>
                    </a:prstClr>
                  </a:outerShdw>
                </a:effectLst>
              </a:rPr>
              <a:t>A</a:t>
            </a:r>
          </a:p>
        </p:txBody>
      </p:sp>
      <p:sp>
        <p:nvSpPr>
          <p:cNvPr id="8" name="Cloud 7"/>
          <p:cNvSpPr/>
          <p:nvPr/>
        </p:nvSpPr>
        <p:spPr>
          <a:xfrm>
            <a:off x="3028922" y="9045627"/>
            <a:ext cx="7093276" cy="4245342"/>
          </a:xfrm>
          <a:prstGeom prst="cloud">
            <a:avLst/>
          </a:prstGeom>
          <a:solidFill>
            <a:schemeClr val="tx2">
              <a:lumMod val="60000"/>
              <a:lumOff val="40000"/>
              <a:alpha val="93000"/>
            </a:schemeClr>
          </a:solidFill>
          <a:ln>
            <a:noFill/>
          </a:ln>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a:lstStyle/>
          <a:p>
            <a:r>
              <a:rPr lang="en-US" sz="5400" dirty="0">
                <a:solidFill>
                  <a:schemeClr val="accent6">
                    <a:lumMod val="20000"/>
                    <a:lumOff val="80000"/>
                  </a:schemeClr>
                </a:solidFill>
                <a:effectLst>
                  <a:outerShdw blurRad="50800" dist="38100" dir="2700000" algn="tl" rotWithShape="0">
                    <a:prstClr val="black">
                      <a:alpha val="40000"/>
                    </a:prstClr>
                  </a:outerShdw>
                </a:effectLst>
              </a:rPr>
              <a:t>Cloud </a:t>
            </a:r>
            <a:r>
              <a:rPr lang="en-US" sz="6000" dirty="0">
                <a:solidFill>
                  <a:schemeClr val="accent6">
                    <a:lumMod val="20000"/>
                    <a:lumOff val="80000"/>
                  </a:schemeClr>
                </a:solidFill>
                <a:effectLst>
                  <a:outerShdw blurRad="50800" dist="38100" dir="2700000" algn="tl" rotWithShape="0">
                    <a:prstClr val="black">
                      <a:alpha val="40000"/>
                    </a:prstClr>
                  </a:outerShdw>
                </a:effectLst>
              </a:rPr>
              <a:t>A</a:t>
            </a:r>
          </a:p>
        </p:txBody>
      </p:sp>
      <p:sp>
        <p:nvSpPr>
          <p:cNvPr id="10" name="Cloud 9"/>
          <p:cNvSpPr/>
          <p:nvPr/>
        </p:nvSpPr>
        <p:spPr>
          <a:xfrm>
            <a:off x="3181322" y="9198027"/>
            <a:ext cx="7093276" cy="4245342"/>
          </a:xfrm>
          <a:prstGeom prst="cloud">
            <a:avLst/>
          </a:prstGeom>
          <a:solidFill>
            <a:schemeClr val="tx2">
              <a:lumMod val="60000"/>
              <a:lumOff val="40000"/>
              <a:alpha val="93000"/>
            </a:schemeClr>
          </a:solidFill>
          <a:ln>
            <a:noFill/>
          </a:ln>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a:lstStyle/>
          <a:p>
            <a:r>
              <a:rPr lang="en-US" sz="5400" dirty="0">
                <a:solidFill>
                  <a:schemeClr val="accent6">
                    <a:lumMod val="20000"/>
                    <a:lumOff val="80000"/>
                  </a:schemeClr>
                </a:solidFill>
                <a:effectLst>
                  <a:outerShdw blurRad="50800" dist="38100" dir="2700000" algn="tl" rotWithShape="0">
                    <a:prstClr val="black">
                      <a:alpha val="40000"/>
                    </a:prstClr>
                  </a:outerShdw>
                </a:effectLst>
              </a:rPr>
              <a:t>Cloud </a:t>
            </a:r>
            <a:r>
              <a:rPr lang="en-US" sz="6000" dirty="0">
                <a:solidFill>
                  <a:schemeClr val="accent6">
                    <a:lumMod val="20000"/>
                    <a:lumOff val="80000"/>
                  </a:schemeClr>
                </a:solidFill>
                <a:effectLst>
                  <a:outerShdw blurRad="50800" dist="38100" dir="2700000" algn="tl" rotWithShape="0">
                    <a:prstClr val="black">
                      <a:alpha val="40000"/>
                    </a:prstClr>
                  </a:outerShdw>
                </a:effectLst>
              </a:rPr>
              <a:t>A</a:t>
            </a:r>
          </a:p>
        </p:txBody>
      </p:sp>
      <p:sp>
        <p:nvSpPr>
          <p:cNvPr id="11" name="Cloud 10"/>
          <p:cNvSpPr/>
          <p:nvPr/>
        </p:nvSpPr>
        <p:spPr>
          <a:xfrm>
            <a:off x="3333722" y="9350427"/>
            <a:ext cx="7093276" cy="4245342"/>
          </a:xfrm>
          <a:prstGeom prst="cloud">
            <a:avLst/>
          </a:prstGeom>
          <a:solidFill>
            <a:schemeClr val="tx2">
              <a:lumMod val="60000"/>
              <a:lumOff val="40000"/>
              <a:alpha val="93000"/>
            </a:schemeClr>
          </a:solidFill>
          <a:ln>
            <a:noFill/>
          </a:ln>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a:lstStyle/>
          <a:p>
            <a:r>
              <a:rPr lang="en-US" sz="5400" dirty="0">
                <a:solidFill>
                  <a:schemeClr val="accent6">
                    <a:lumMod val="20000"/>
                    <a:lumOff val="80000"/>
                  </a:schemeClr>
                </a:solidFill>
                <a:effectLst>
                  <a:outerShdw blurRad="50800" dist="38100" dir="2700000" algn="tl" rotWithShape="0">
                    <a:prstClr val="black">
                      <a:alpha val="40000"/>
                    </a:prstClr>
                  </a:outerShdw>
                </a:effectLst>
              </a:rPr>
              <a:t>Cloud </a:t>
            </a:r>
            <a:r>
              <a:rPr lang="en-US" sz="6000" dirty="0">
                <a:solidFill>
                  <a:schemeClr val="accent6">
                    <a:lumMod val="20000"/>
                    <a:lumOff val="80000"/>
                  </a:schemeClr>
                </a:solidFill>
                <a:effectLst>
                  <a:outerShdw blurRad="50800" dist="38100" dir="2700000" algn="tl" rotWithShape="0">
                    <a:prstClr val="black">
                      <a:alpha val="40000"/>
                    </a:prstClr>
                  </a:outerShdw>
                </a:effectLst>
              </a:rPr>
              <a:t>A</a:t>
            </a:r>
          </a:p>
        </p:txBody>
      </p:sp>
      <p:sp>
        <p:nvSpPr>
          <p:cNvPr id="12" name="Cloud 11"/>
          <p:cNvSpPr/>
          <p:nvPr/>
        </p:nvSpPr>
        <p:spPr>
          <a:xfrm>
            <a:off x="3486122" y="9502827"/>
            <a:ext cx="7093276" cy="4245342"/>
          </a:xfrm>
          <a:prstGeom prst="cloud">
            <a:avLst/>
          </a:prstGeom>
          <a:solidFill>
            <a:schemeClr val="tx2">
              <a:lumMod val="60000"/>
              <a:lumOff val="40000"/>
              <a:alpha val="93000"/>
            </a:schemeClr>
          </a:solidFill>
          <a:ln>
            <a:noFill/>
          </a:ln>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a:lstStyle/>
          <a:p>
            <a:r>
              <a:rPr lang="en-US" sz="5400" dirty="0">
                <a:solidFill>
                  <a:schemeClr val="accent6">
                    <a:lumMod val="20000"/>
                    <a:lumOff val="80000"/>
                  </a:schemeClr>
                </a:solidFill>
                <a:effectLst>
                  <a:outerShdw blurRad="50800" dist="38100" dir="2700000" algn="tl" rotWithShape="0">
                    <a:prstClr val="black">
                      <a:alpha val="40000"/>
                    </a:prstClr>
                  </a:outerShdw>
                </a:effectLst>
              </a:rPr>
              <a:t>Cloud </a:t>
            </a:r>
            <a:r>
              <a:rPr lang="en-US" sz="6000" dirty="0">
                <a:solidFill>
                  <a:schemeClr val="accent6">
                    <a:lumMod val="20000"/>
                    <a:lumOff val="80000"/>
                  </a:schemeClr>
                </a:solidFill>
                <a:effectLst>
                  <a:outerShdw blurRad="50800" dist="38100" dir="2700000" algn="tl" rotWithShape="0">
                    <a:prstClr val="black">
                      <a:alpha val="40000"/>
                    </a:prstClr>
                  </a:outerShdw>
                </a:effectLst>
              </a:rPr>
              <a:t>A</a:t>
            </a:r>
          </a:p>
        </p:txBody>
      </p:sp>
      <p:sp>
        <p:nvSpPr>
          <p:cNvPr id="13" name="Cloud 12"/>
          <p:cNvSpPr/>
          <p:nvPr/>
        </p:nvSpPr>
        <p:spPr>
          <a:xfrm>
            <a:off x="822764" y="1400192"/>
            <a:ext cx="2142377" cy="680061"/>
          </a:xfrm>
          <a:prstGeom prst="cloud">
            <a:avLst/>
          </a:prstGeom>
          <a:solidFill>
            <a:schemeClr val="tx2">
              <a:lumMod val="60000"/>
              <a:lumOff val="40000"/>
              <a:alpha val="93000"/>
            </a:schemeClr>
          </a:solidFill>
          <a:ln>
            <a:noFill/>
          </a:ln>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20013" tIns="10006" rIns="20013" bIns="10006"/>
          <a:lstStyle/>
          <a:p>
            <a:r>
              <a:rPr lang="en-US" sz="1200" dirty="0">
                <a:solidFill>
                  <a:schemeClr val="accent6">
                    <a:lumMod val="20000"/>
                    <a:lumOff val="80000"/>
                  </a:schemeClr>
                </a:solidFill>
                <a:effectLst>
                  <a:outerShdw blurRad="50800" dist="38100" dir="2700000" algn="tl" rotWithShape="0">
                    <a:prstClr val="black">
                      <a:alpha val="40000"/>
                    </a:prstClr>
                  </a:outerShdw>
                </a:effectLst>
              </a:rPr>
              <a:t>Cloud </a:t>
            </a:r>
            <a:r>
              <a:rPr lang="en-US" sz="1300" dirty="0">
                <a:solidFill>
                  <a:schemeClr val="accent6">
                    <a:lumMod val="20000"/>
                    <a:lumOff val="80000"/>
                  </a:schemeClr>
                </a:solidFill>
                <a:effectLst>
                  <a:outerShdw blurRad="50800" dist="38100" dir="2700000" algn="tl" rotWithShape="0">
                    <a:prstClr val="black">
                      <a:alpha val="40000"/>
                    </a:prstClr>
                  </a:outerShdw>
                </a:effectLst>
              </a:rPr>
              <a:t>A</a:t>
            </a:r>
          </a:p>
        </p:txBody>
      </p:sp>
      <p:sp>
        <p:nvSpPr>
          <p:cNvPr id="14" name="Cloud 13"/>
          <p:cNvSpPr/>
          <p:nvPr/>
        </p:nvSpPr>
        <p:spPr>
          <a:xfrm>
            <a:off x="1343745" y="1552592"/>
            <a:ext cx="2142377" cy="680061"/>
          </a:xfrm>
          <a:prstGeom prst="cloud">
            <a:avLst/>
          </a:prstGeom>
          <a:solidFill>
            <a:schemeClr val="tx2">
              <a:lumMod val="60000"/>
              <a:lumOff val="40000"/>
              <a:alpha val="93000"/>
            </a:schemeClr>
          </a:solidFill>
          <a:ln>
            <a:noFill/>
          </a:ln>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20013" tIns="10006" rIns="20013" bIns="10006"/>
          <a:lstStyle/>
          <a:p>
            <a:r>
              <a:rPr lang="en-US" sz="1200" dirty="0" smtClean="0">
                <a:solidFill>
                  <a:schemeClr val="accent6">
                    <a:lumMod val="20000"/>
                    <a:lumOff val="80000"/>
                  </a:schemeClr>
                </a:solidFill>
                <a:effectLst>
                  <a:outerShdw blurRad="50800" dist="38100" dir="2700000" algn="tl" rotWithShape="0">
                    <a:prstClr val="black">
                      <a:alpha val="40000"/>
                    </a:prstClr>
                  </a:outerShdw>
                </a:effectLst>
              </a:rPr>
              <a:t>Cloud</a:t>
            </a:r>
            <a:r>
              <a:rPr lang="ru-RU" sz="1200" dirty="0" smtClean="0">
                <a:solidFill>
                  <a:schemeClr val="accent6">
                    <a:lumMod val="20000"/>
                    <a:lumOff val="80000"/>
                  </a:schemeClr>
                </a:solidFill>
                <a:effectLst>
                  <a:outerShdw blurRad="50800" dist="38100" dir="2700000" algn="tl" rotWithShape="0">
                    <a:prstClr val="black">
                      <a:alpha val="40000"/>
                    </a:prstClr>
                  </a:outerShdw>
                </a:effectLst>
              </a:rPr>
              <a:t> </a:t>
            </a:r>
            <a:r>
              <a:rPr lang="en-US" sz="1200" dirty="0" smtClean="0">
                <a:solidFill>
                  <a:schemeClr val="accent6">
                    <a:lumMod val="20000"/>
                    <a:lumOff val="80000"/>
                  </a:schemeClr>
                </a:solidFill>
                <a:effectLst>
                  <a:outerShdw blurRad="50800" dist="38100" dir="2700000" algn="tl" rotWithShape="0">
                    <a:prstClr val="black">
                      <a:alpha val="40000"/>
                    </a:prstClr>
                  </a:outerShdw>
                </a:effectLst>
              </a:rPr>
              <a:t> B</a:t>
            </a:r>
            <a:endParaRPr lang="en-US" sz="1300" dirty="0">
              <a:solidFill>
                <a:schemeClr val="accent6">
                  <a:lumMod val="20000"/>
                  <a:lumOff val="80000"/>
                </a:schemeClr>
              </a:solidFill>
              <a:effectLst>
                <a:outerShdw blurRad="50800" dist="38100" dir="2700000" algn="tl" rotWithShape="0">
                  <a:prstClr val="black">
                    <a:alpha val="40000"/>
                  </a:prstClr>
                </a:outerShdw>
              </a:effectLst>
            </a:endParaRPr>
          </a:p>
        </p:txBody>
      </p:sp>
      <p:sp>
        <p:nvSpPr>
          <p:cNvPr id="15" name="Cloud 14"/>
          <p:cNvSpPr/>
          <p:nvPr/>
        </p:nvSpPr>
        <p:spPr>
          <a:xfrm>
            <a:off x="975164" y="1552592"/>
            <a:ext cx="2142377" cy="680061"/>
          </a:xfrm>
          <a:prstGeom prst="cloud">
            <a:avLst/>
          </a:prstGeom>
          <a:solidFill>
            <a:schemeClr val="tx2">
              <a:lumMod val="60000"/>
              <a:lumOff val="40000"/>
              <a:alpha val="93000"/>
            </a:schemeClr>
          </a:solidFill>
          <a:ln>
            <a:noFill/>
          </a:ln>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20013" tIns="10006" rIns="20013" bIns="10006"/>
          <a:lstStyle/>
          <a:p>
            <a:r>
              <a:rPr lang="en-US" sz="1200" dirty="0">
                <a:solidFill>
                  <a:schemeClr val="accent6">
                    <a:lumMod val="20000"/>
                    <a:lumOff val="80000"/>
                  </a:schemeClr>
                </a:solidFill>
                <a:effectLst>
                  <a:outerShdw blurRad="50800" dist="38100" dir="2700000" algn="tl" rotWithShape="0">
                    <a:prstClr val="black">
                      <a:alpha val="40000"/>
                    </a:prstClr>
                  </a:outerShdw>
                </a:effectLst>
              </a:rPr>
              <a:t>Cloud</a:t>
            </a:r>
            <a:r>
              <a:rPr lang="en-US" sz="1200" dirty="0" smtClean="0">
                <a:solidFill>
                  <a:schemeClr val="accent6">
                    <a:lumMod val="20000"/>
                    <a:lumOff val="80000"/>
                  </a:schemeClr>
                </a:solidFill>
                <a:effectLst>
                  <a:outerShdw blurRad="50800" dist="38100" dir="2700000" algn="tl" rotWithShape="0">
                    <a:prstClr val="black">
                      <a:alpha val="40000"/>
                    </a:prstClr>
                  </a:outerShdw>
                </a:effectLst>
              </a:rPr>
              <a:t> </a:t>
            </a:r>
            <a:r>
              <a:rPr lang="en-US" sz="1300" dirty="0" smtClean="0">
                <a:solidFill>
                  <a:schemeClr val="accent6">
                    <a:lumMod val="20000"/>
                    <a:lumOff val="80000"/>
                  </a:schemeClr>
                </a:solidFill>
                <a:effectLst>
                  <a:outerShdw blurRad="50800" dist="38100" dir="2700000" algn="tl" rotWithShape="0">
                    <a:prstClr val="black">
                      <a:alpha val="40000"/>
                    </a:prstClr>
                  </a:outerShdw>
                </a:effectLst>
              </a:rPr>
              <a:t>B</a:t>
            </a:r>
            <a:endParaRPr lang="en-US" sz="1300" dirty="0">
              <a:solidFill>
                <a:schemeClr val="accent6">
                  <a:lumMod val="20000"/>
                  <a:lumOff val="80000"/>
                </a:schemeClr>
              </a:solidFill>
              <a:effectLst>
                <a:outerShdw blurRad="50800" dist="38100" dir="2700000" algn="tl" rotWithShape="0">
                  <a:prstClr val="black">
                    <a:alpha val="40000"/>
                  </a:prstClr>
                </a:outerShdw>
              </a:effectLst>
            </a:endParaRPr>
          </a:p>
        </p:txBody>
      </p:sp>
      <p:sp>
        <p:nvSpPr>
          <p:cNvPr id="16" name="Cloud 15"/>
          <p:cNvSpPr/>
          <p:nvPr/>
        </p:nvSpPr>
        <p:spPr>
          <a:xfrm>
            <a:off x="2571722" y="1173935"/>
            <a:ext cx="2142377" cy="680061"/>
          </a:xfrm>
          <a:prstGeom prst="cloud">
            <a:avLst/>
          </a:prstGeom>
          <a:solidFill>
            <a:schemeClr val="tx2">
              <a:lumMod val="60000"/>
              <a:lumOff val="40000"/>
              <a:alpha val="93000"/>
            </a:schemeClr>
          </a:solidFill>
          <a:ln>
            <a:noFill/>
          </a:ln>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20013" tIns="10006" rIns="20013" bIns="10006"/>
          <a:lstStyle/>
          <a:p>
            <a:r>
              <a:rPr lang="en-US" sz="1200" dirty="0">
                <a:solidFill>
                  <a:schemeClr val="accent6">
                    <a:lumMod val="20000"/>
                    <a:lumOff val="80000"/>
                  </a:schemeClr>
                </a:solidFill>
                <a:effectLst>
                  <a:outerShdw blurRad="50800" dist="38100" dir="2700000" algn="tl" rotWithShape="0">
                    <a:prstClr val="black">
                      <a:alpha val="40000"/>
                    </a:prstClr>
                  </a:outerShdw>
                </a:effectLst>
              </a:rPr>
              <a:t>Cloud</a:t>
            </a:r>
            <a:r>
              <a:rPr lang="en-US" sz="1200" dirty="0" smtClean="0">
                <a:solidFill>
                  <a:schemeClr val="accent6">
                    <a:lumMod val="20000"/>
                    <a:lumOff val="80000"/>
                  </a:schemeClr>
                </a:solidFill>
                <a:effectLst>
                  <a:outerShdw blurRad="50800" dist="38100" dir="2700000" algn="tl" rotWithShape="0">
                    <a:prstClr val="black">
                      <a:alpha val="40000"/>
                    </a:prstClr>
                  </a:outerShdw>
                </a:effectLst>
              </a:rPr>
              <a:t> </a:t>
            </a:r>
            <a:r>
              <a:rPr lang="en-US" sz="1300" dirty="0" smtClean="0">
                <a:solidFill>
                  <a:schemeClr val="accent6">
                    <a:lumMod val="20000"/>
                    <a:lumOff val="80000"/>
                  </a:schemeClr>
                </a:solidFill>
                <a:effectLst>
                  <a:outerShdw blurRad="50800" dist="38100" dir="2700000" algn="tl" rotWithShape="0">
                    <a:prstClr val="black">
                      <a:alpha val="40000"/>
                    </a:prstClr>
                  </a:outerShdw>
                </a:effectLst>
              </a:rPr>
              <a:t>C</a:t>
            </a:r>
            <a:endParaRPr lang="en-US" sz="1300" dirty="0">
              <a:solidFill>
                <a:schemeClr val="accent6">
                  <a:lumMod val="20000"/>
                  <a:lumOff val="80000"/>
                </a:schemeClr>
              </a:solidFill>
              <a:effectLst>
                <a:outerShdw blurRad="50800" dist="38100" dir="2700000" algn="tl" rotWithShape="0">
                  <a:prstClr val="black">
                    <a:alpha val="40000"/>
                  </a:prstClr>
                </a:outerShdw>
              </a:effectLst>
            </a:endParaRPr>
          </a:p>
        </p:txBody>
      </p:sp>
      <p:pic>
        <p:nvPicPr>
          <p:cNvPr id="18" name="Picture 17"/>
          <p:cNvPicPr>
            <a:picLocks noChangeAspect="1"/>
          </p:cNvPicPr>
          <p:nvPr/>
        </p:nvPicPr>
        <p:blipFill>
          <a:blip r:embed="rId2"/>
          <a:stretch>
            <a:fillRect/>
          </a:stretch>
        </p:blipFill>
        <p:spPr>
          <a:xfrm>
            <a:off x="1090652" y="2737556"/>
            <a:ext cx="4790939" cy="2794000"/>
          </a:xfrm>
          <a:prstGeom prst="rect">
            <a:avLst/>
          </a:prstGeom>
        </p:spPr>
      </p:pic>
      <p:sp>
        <p:nvSpPr>
          <p:cNvPr id="19" name="Rounded Rectangle 18"/>
          <p:cNvSpPr/>
          <p:nvPr/>
        </p:nvSpPr>
        <p:spPr>
          <a:xfrm>
            <a:off x="1369936" y="1853996"/>
            <a:ext cx="479199" cy="2655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55A0"/>
                </a:solidFill>
              </a:rPr>
              <a:t>VM</a:t>
            </a:r>
          </a:p>
          <a:p>
            <a:pPr algn="ctr"/>
            <a:endParaRPr lang="en-US" sz="800" dirty="0">
              <a:solidFill>
                <a:srgbClr val="0055A0"/>
              </a:solidFill>
            </a:endParaRPr>
          </a:p>
        </p:txBody>
      </p:sp>
      <p:sp>
        <p:nvSpPr>
          <p:cNvPr id="20" name="Rounded Rectangle 19"/>
          <p:cNvSpPr/>
          <p:nvPr/>
        </p:nvSpPr>
        <p:spPr>
          <a:xfrm>
            <a:off x="1849135" y="1721231"/>
            <a:ext cx="479199" cy="2655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55A0"/>
                </a:solidFill>
              </a:rPr>
              <a:t>VM</a:t>
            </a:r>
            <a:endParaRPr lang="en-US" sz="800" dirty="0">
              <a:solidFill>
                <a:srgbClr val="0055A0"/>
              </a:solidFill>
            </a:endParaRPr>
          </a:p>
        </p:txBody>
      </p:sp>
      <p:sp>
        <p:nvSpPr>
          <p:cNvPr id="21" name="Rounded Rectangle 20"/>
          <p:cNvSpPr/>
          <p:nvPr/>
        </p:nvSpPr>
        <p:spPr>
          <a:xfrm>
            <a:off x="2328334" y="1814724"/>
            <a:ext cx="479199" cy="2655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55A0"/>
                </a:solidFill>
              </a:rPr>
              <a:t>VM</a:t>
            </a:r>
            <a:endParaRPr lang="en-US" sz="800" dirty="0">
              <a:solidFill>
                <a:srgbClr val="0055A0"/>
              </a:solidFill>
            </a:endParaRPr>
          </a:p>
        </p:txBody>
      </p:sp>
      <p:sp>
        <p:nvSpPr>
          <p:cNvPr id="22" name="Rounded Rectangle 21"/>
          <p:cNvSpPr/>
          <p:nvPr/>
        </p:nvSpPr>
        <p:spPr>
          <a:xfrm>
            <a:off x="3006923" y="1455702"/>
            <a:ext cx="479199" cy="2655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55A0"/>
                </a:solidFill>
              </a:rPr>
              <a:t>VM</a:t>
            </a:r>
          </a:p>
          <a:p>
            <a:pPr algn="ctr"/>
            <a:endParaRPr lang="en-US" sz="800" dirty="0">
              <a:solidFill>
                <a:srgbClr val="0055A0"/>
              </a:solidFill>
            </a:endParaRPr>
          </a:p>
        </p:txBody>
      </p:sp>
      <p:sp>
        <p:nvSpPr>
          <p:cNvPr id="23" name="Rounded Rectangle 22"/>
          <p:cNvSpPr/>
          <p:nvPr/>
        </p:nvSpPr>
        <p:spPr>
          <a:xfrm>
            <a:off x="3486122" y="1322937"/>
            <a:ext cx="479199" cy="2655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55A0"/>
                </a:solidFill>
              </a:rPr>
              <a:t>VM</a:t>
            </a:r>
            <a:endParaRPr lang="en-US" sz="800" dirty="0">
              <a:solidFill>
                <a:srgbClr val="0055A0"/>
              </a:solidFill>
            </a:endParaRPr>
          </a:p>
        </p:txBody>
      </p:sp>
      <p:sp>
        <p:nvSpPr>
          <p:cNvPr id="24" name="Rounded Rectangle 23"/>
          <p:cNvSpPr/>
          <p:nvPr/>
        </p:nvSpPr>
        <p:spPr>
          <a:xfrm>
            <a:off x="3965321" y="1416430"/>
            <a:ext cx="479199" cy="2655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55A0"/>
                </a:solidFill>
              </a:rPr>
              <a:t>VM</a:t>
            </a:r>
            <a:endParaRPr lang="en-US" sz="800" dirty="0">
              <a:solidFill>
                <a:srgbClr val="0055A0"/>
              </a:solidFill>
            </a:endParaRPr>
          </a:p>
        </p:txBody>
      </p:sp>
      <p:sp>
        <p:nvSpPr>
          <p:cNvPr id="26" name="Rectangle 25"/>
          <p:cNvSpPr/>
          <p:nvPr/>
        </p:nvSpPr>
        <p:spPr>
          <a:xfrm>
            <a:off x="1651000" y="2906889"/>
            <a:ext cx="677334" cy="2963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smtClean="0">
                <a:solidFill>
                  <a:srgbClr val="0055A0"/>
                </a:solidFill>
              </a:rPr>
              <a:t>Gmond_B</a:t>
            </a:r>
            <a:endParaRPr lang="en-US" sz="1000" dirty="0">
              <a:solidFill>
                <a:srgbClr val="0055A0"/>
              </a:solidFill>
            </a:endParaRPr>
          </a:p>
        </p:txBody>
      </p:sp>
      <p:sp>
        <p:nvSpPr>
          <p:cNvPr id="27" name="Rectangle 26"/>
          <p:cNvSpPr/>
          <p:nvPr/>
        </p:nvSpPr>
        <p:spPr>
          <a:xfrm>
            <a:off x="2046788" y="3203222"/>
            <a:ext cx="677334" cy="2963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smtClean="0">
                <a:solidFill>
                  <a:srgbClr val="0055A0"/>
                </a:solidFill>
              </a:rPr>
              <a:t>Gmond_A</a:t>
            </a:r>
            <a:endParaRPr lang="en-US" sz="1000" dirty="0">
              <a:solidFill>
                <a:srgbClr val="0055A0"/>
              </a:solidFill>
            </a:endParaRPr>
          </a:p>
        </p:txBody>
      </p:sp>
      <p:sp>
        <p:nvSpPr>
          <p:cNvPr id="28" name="Rectangle 27"/>
          <p:cNvSpPr/>
          <p:nvPr/>
        </p:nvSpPr>
        <p:spPr>
          <a:xfrm>
            <a:off x="2626474" y="2906889"/>
            <a:ext cx="677334" cy="2963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smtClean="0">
                <a:solidFill>
                  <a:srgbClr val="0055A0"/>
                </a:solidFill>
              </a:rPr>
              <a:t>Gmond_C</a:t>
            </a:r>
            <a:endParaRPr lang="en-US" sz="1000" dirty="0">
              <a:solidFill>
                <a:srgbClr val="0055A0"/>
              </a:solidFill>
            </a:endParaRPr>
          </a:p>
        </p:txBody>
      </p:sp>
      <p:sp>
        <p:nvSpPr>
          <p:cNvPr id="29" name="Rounded Rectangle 28"/>
          <p:cNvSpPr/>
          <p:nvPr/>
        </p:nvSpPr>
        <p:spPr>
          <a:xfrm rot="16200000">
            <a:off x="9743906" y="22656731"/>
            <a:ext cx="1208861" cy="3369100"/>
          </a:xfrm>
          <a:prstGeom prst="roundRect">
            <a:avLst>
              <a:gd name="adj" fmla="val 29926"/>
            </a:avLst>
          </a:prstGeom>
          <a:gradFill flip="none" rotWithShape="1">
            <a:gsLst>
              <a:gs pos="0">
                <a:schemeClr val="bg1">
                  <a:lumMod val="85000"/>
                </a:schemeClr>
              </a:gs>
              <a:gs pos="100000">
                <a:schemeClr val="tx1">
                  <a:lumMod val="65000"/>
                  <a:lumOff val="35000"/>
                  <a:alpha val="86000"/>
                </a:schemeClr>
              </a:gs>
            </a:gsLst>
            <a:lin ang="5640000" scaled="0"/>
            <a:tileRect/>
          </a:gradFill>
          <a:ln>
            <a:headEnd type="none"/>
            <a:tailEnd type="none" w="lg" len="lg"/>
          </a:ln>
          <a:scene3d>
            <a:camera prst="perspectiveFront" fov="0">
              <a:rot lat="21002304" lon="18895378" rev="0"/>
            </a:camera>
            <a:lightRig rig="chilly" dir="t"/>
          </a:scene3d>
          <a:sp3d extrusionH="6350" contourW="12700" prstMaterial="flat">
            <a:bevelT w="177800" h="120650" prst="coolSlant"/>
            <a:bevelB w="215900" h="234950" prst="coolSlant"/>
            <a:extrusionClr>
              <a:schemeClr val="tx1">
                <a:lumMod val="65000"/>
                <a:lumOff val="35000"/>
              </a:schemeClr>
            </a:extrusionClr>
            <a:contourClr>
              <a:schemeClr val="tx1">
                <a:lumMod val="75000"/>
                <a:lumOff val="25000"/>
              </a:schemeClr>
            </a:contourClr>
          </a:sp3d>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26" tIns="45712" rIns="91426" bIns="45712" numCol="1" spcCol="0" rtlCol="0" fromWordArt="0" anchor="ctr" anchorCtr="0" forceAA="0" compatLnSpc="1">
            <a:prstTxWarp prst="textNoShape">
              <a:avLst/>
            </a:prstTxWarp>
            <a:noAutofit/>
          </a:bodyPr>
          <a:lstStyle/>
          <a:p>
            <a:pPr algn="ctr"/>
            <a:endParaRPr lang="en-US"/>
          </a:p>
        </p:txBody>
      </p:sp>
      <p:cxnSp>
        <p:nvCxnSpPr>
          <p:cNvPr id="30" name="Curved Connector 30"/>
          <p:cNvCxnSpPr/>
          <p:nvPr/>
        </p:nvCxnSpPr>
        <p:spPr>
          <a:xfrm rot="10800000" flipV="1">
            <a:off x="9944655" y="22503010"/>
            <a:ext cx="2533790" cy="1800506"/>
          </a:xfrm>
          <a:prstGeom prst="bentConnector3">
            <a:avLst>
              <a:gd name="adj1" fmla="val 9904"/>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1651000" y="4078112"/>
            <a:ext cx="677334" cy="3527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smtClean="0">
                <a:solidFill>
                  <a:srgbClr val="0055A0"/>
                </a:solidFill>
              </a:rPr>
              <a:t>gmetad</a:t>
            </a:r>
            <a:endParaRPr lang="en-US" sz="1000" dirty="0">
              <a:solidFill>
                <a:srgbClr val="0055A0"/>
              </a:solidFill>
            </a:endParaRPr>
          </a:p>
        </p:txBody>
      </p:sp>
      <p:sp>
        <p:nvSpPr>
          <p:cNvPr id="32" name="Rectangle 31"/>
          <p:cNvSpPr/>
          <p:nvPr/>
        </p:nvSpPr>
        <p:spPr>
          <a:xfrm>
            <a:off x="3486122" y="3210276"/>
            <a:ext cx="1749100" cy="578557"/>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Ganglia</a:t>
            </a:r>
            <a:endParaRPr lang="en-US" dirty="0"/>
          </a:p>
        </p:txBody>
      </p:sp>
      <p:sp>
        <p:nvSpPr>
          <p:cNvPr id="33" name="Can 32"/>
          <p:cNvSpPr/>
          <p:nvPr/>
        </p:nvSpPr>
        <p:spPr>
          <a:xfrm>
            <a:off x="3181322" y="4078112"/>
            <a:ext cx="783999" cy="352778"/>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RRD</a:t>
            </a:r>
            <a:endParaRPr lang="en-US" dirty="0">
              <a:solidFill>
                <a:srgbClr val="0055A0"/>
              </a:solidFill>
            </a:endParaRPr>
          </a:p>
        </p:txBody>
      </p:sp>
      <p:sp>
        <p:nvSpPr>
          <p:cNvPr id="34" name="Rectangle 33"/>
          <p:cNvSpPr/>
          <p:nvPr/>
        </p:nvSpPr>
        <p:spPr>
          <a:xfrm>
            <a:off x="4444520" y="4078112"/>
            <a:ext cx="1030591" cy="3527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55A0"/>
                </a:solidFill>
              </a:rPr>
              <a:t>Ganglia WEB UI</a:t>
            </a:r>
            <a:endParaRPr lang="en-US" sz="1200" dirty="0">
              <a:solidFill>
                <a:srgbClr val="0055A0"/>
              </a:solidFill>
            </a:endParaRPr>
          </a:p>
        </p:txBody>
      </p:sp>
      <p:pic>
        <p:nvPicPr>
          <p:cNvPr id="35" name="Picture 34"/>
          <p:cNvPicPr>
            <a:picLocks/>
          </p:cNvPicPr>
          <p:nvPr/>
        </p:nvPicPr>
        <p:blipFill>
          <a:blip r:embed="rId3"/>
          <a:stretch>
            <a:fillRect/>
          </a:stretch>
        </p:blipFill>
        <p:spPr>
          <a:xfrm>
            <a:off x="15792071" y="18898533"/>
            <a:ext cx="6120000" cy="3240000"/>
          </a:xfrm>
          <a:prstGeom prst="rect">
            <a:avLst/>
          </a:prstGeom>
        </p:spPr>
      </p:pic>
      <p:pic>
        <p:nvPicPr>
          <p:cNvPr id="36" name="Picture 35"/>
          <p:cNvPicPr>
            <a:picLocks/>
          </p:cNvPicPr>
          <p:nvPr/>
        </p:nvPicPr>
        <p:blipFill>
          <a:blip r:embed="rId3"/>
          <a:stretch>
            <a:fillRect/>
          </a:stretch>
        </p:blipFill>
        <p:spPr>
          <a:xfrm>
            <a:off x="5881591" y="2737556"/>
            <a:ext cx="1848419" cy="519015"/>
          </a:xfrm>
          <a:prstGeom prst="rect">
            <a:avLst/>
          </a:prstGeom>
        </p:spPr>
      </p:pic>
      <p:pic>
        <p:nvPicPr>
          <p:cNvPr id="37" name="Picture 36"/>
          <p:cNvPicPr>
            <a:picLocks/>
          </p:cNvPicPr>
          <p:nvPr/>
        </p:nvPicPr>
        <p:blipFill>
          <a:blip r:embed="rId4"/>
          <a:stretch>
            <a:fillRect/>
          </a:stretch>
        </p:blipFill>
        <p:spPr>
          <a:xfrm>
            <a:off x="5881591" y="3329960"/>
            <a:ext cx="1848419" cy="519015"/>
          </a:xfrm>
          <a:prstGeom prst="rect">
            <a:avLst/>
          </a:prstGeom>
        </p:spPr>
      </p:pic>
      <p:pic>
        <p:nvPicPr>
          <p:cNvPr id="38" name="Picture 37"/>
          <p:cNvPicPr>
            <a:picLocks/>
          </p:cNvPicPr>
          <p:nvPr/>
        </p:nvPicPr>
        <p:blipFill>
          <a:blip r:embed="rId5"/>
          <a:stretch>
            <a:fillRect/>
          </a:stretch>
        </p:blipFill>
        <p:spPr>
          <a:xfrm>
            <a:off x="5899261" y="4078112"/>
            <a:ext cx="1848419" cy="519015"/>
          </a:xfrm>
          <a:prstGeom prst="rect">
            <a:avLst/>
          </a:prstGeom>
        </p:spPr>
      </p:pic>
      <p:sp>
        <p:nvSpPr>
          <p:cNvPr id="39" name="TextBox 38"/>
          <p:cNvSpPr txBox="1"/>
          <p:nvPr/>
        </p:nvSpPr>
        <p:spPr>
          <a:xfrm>
            <a:off x="6674556" y="2833890"/>
            <a:ext cx="1055454" cy="276999"/>
          </a:xfrm>
          <a:prstGeom prst="rect">
            <a:avLst/>
          </a:prstGeom>
          <a:noFill/>
        </p:spPr>
        <p:txBody>
          <a:bodyPr wrap="square" rtlCol="0">
            <a:spAutoFit/>
          </a:bodyPr>
          <a:lstStyle/>
          <a:p>
            <a:r>
              <a:rPr lang="en-US" sz="1200" dirty="0" err="1" smtClean="0"/>
              <a:t>LHCb</a:t>
            </a:r>
            <a:endParaRPr lang="en-US" sz="1200" dirty="0"/>
          </a:p>
        </p:txBody>
      </p:sp>
      <p:sp>
        <p:nvSpPr>
          <p:cNvPr id="40" name="TextBox 39"/>
          <p:cNvSpPr txBox="1"/>
          <p:nvPr/>
        </p:nvSpPr>
        <p:spPr>
          <a:xfrm>
            <a:off x="6293556" y="3361055"/>
            <a:ext cx="1241777" cy="276999"/>
          </a:xfrm>
          <a:prstGeom prst="rect">
            <a:avLst/>
          </a:prstGeom>
          <a:noFill/>
        </p:spPr>
        <p:txBody>
          <a:bodyPr wrap="square" rtlCol="0">
            <a:spAutoFit/>
          </a:bodyPr>
          <a:lstStyle/>
          <a:p>
            <a:r>
              <a:rPr lang="en-US" sz="1200" dirty="0" smtClean="0"/>
              <a:t>HELIXNEBULA</a:t>
            </a:r>
            <a:endParaRPr lang="en-US" sz="1200" dirty="0"/>
          </a:p>
        </p:txBody>
      </p:sp>
      <p:sp>
        <p:nvSpPr>
          <p:cNvPr id="41" name="TextBox 40"/>
          <p:cNvSpPr txBox="1"/>
          <p:nvPr/>
        </p:nvSpPr>
        <p:spPr>
          <a:xfrm>
            <a:off x="7055556" y="4078112"/>
            <a:ext cx="674454" cy="276999"/>
          </a:xfrm>
          <a:prstGeom prst="rect">
            <a:avLst/>
          </a:prstGeom>
          <a:noFill/>
        </p:spPr>
        <p:txBody>
          <a:bodyPr wrap="square" rtlCol="0">
            <a:spAutoFit/>
          </a:bodyPr>
          <a:lstStyle/>
          <a:p>
            <a:r>
              <a:rPr lang="en-US" sz="1200" dirty="0" smtClean="0"/>
              <a:t>ATLAS</a:t>
            </a:r>
            <a:endParaRPr lang="en-US" sz="1200" dirty="0"/>
          </a:p>
        </p:txBody>
      </p:sp>
      <p:cxnSp>
        <p:nvCxnSpPr>
          <p:cNvPr id="43" name="Straight Arrow Connector 42"/>
          <p:cNvCxnSpPr>
            <a:endCxn id="26" idx="0"/>
          </p:cNvCxnSpPr>
          <p:nvPr/>
        </p:nvCxnSpPr>
        <p:spPr>
          <a:xfrm rot="16200000" flipH="1">
            <a:off x="1426651" y="2343873"/>
            <a:ext cx="787364" cy="338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26" idx="0"/>
          </p:cNvCxnSpPr>
          <p:nvPr/>
        </p:nvCxnSpPr>
        <p:spPr>
          <a:xfrm rot="5400000">
            <a:off x="1558164" y="2418264"/>
            <a:ext cx="920129" cy="571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rot="5400000">
            <a:off x="1952072" y="2214240"/>
            <a:ext cx="714366" cy="524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22" idx="2"/>
            <a:endCxn id="28" idx="0"/>
          </p:cNvCxnSpPr>
          <p:nvPr/>
        </p:nvCxnSpPr>
        <p:spPr>
          <a:xfrm rot="5400000">
            <a:off x="2513003" y="2173369"/>
            <a:ext cx="1185658" cy="2813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23" idx="2"/>
          </p:cNvCxnSpPr>
          <p:nvPr/>
        </p:nvCxnSpPr>
        <p:spPr>
          <a:xfrm rot="5400000">
            <a:off x="2743611" y="1851779"/>
            <a:ext cx="1245424" cy="7187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24" idx="2"/>
          </p:cNvCxnSpPr>
          <p:nvPr/>
        </p:nvCxnSpPr>
        <p:spPr>
          <a:xfrm rot="5400000">
            <a:off x="3085266" y="1714234"/>
            <a:ext cx="1151931" cy="10873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endCxn id="27" idx="0"/>
          </p:cNvCxnSpPr>
          <p:nvPr/>
        </p:nvCxnSpPr>
        <p:spPr>
          <a:xfrm rot="5400000">
            <a:off x="2012941" y="2492040"/>
            <a:ext cx="1083697" cy="338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1849135" y="2232653"/>
            <a:ext cx="479199" cy="246221"/>
          </a:xfrm>
          <a:prstGeom prst="rect">
            <a:avLst/>
          </a:prstGeom>
          <a:noFill/>
        </p:spPr>
        <p:txBody>
          <a:bodyPr wrap="square" rtlCol="0">
            <a:spAutoFit/>
          </a:bodyPr>
          <a:lstStyle/>
          <a:p>
            <a:r>
              <a:rPr lang="en-US" sz="1000" dirty="0" smtClean="0"/>
              <a:t>UDP</a:t>
            </a:r>
            <a:endParaRPr lang="en-US" sz="1000" dirty="0"/>
          </a:p>
        </p:txBody>
      </p:sp>
      <p:cxnSp>
        <p:nvCxnSpPr>
          <p:cNvPr id="59" name="Straight Arrow Connector 58"/>
          <p:cNvCxnSpPr>
            <a:stCxn id="26" idx="2"/>
            <a:endCxn id="31" idx="0"/>
          </p:cNvCxnSpPr>
          <p:nvPr/>
        </p:nvCxnSpPr>
        <p:spPr>
          <a:xfrm rot="5400000">
            <a:off x="1552222" y="3640667"/>
            <a:ext cx="8748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27" idx="2"/>
          </p:cNvCxnSpPr>
          <p:nvPr/>
        </p:nvCxnSpPr>
        <p:spPr>
          <a:xfrm rot="5400000">
            <a:off x="1926844" y="3619500"/>
            <a:ext cx="578557" cy="338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endCxn id="31" idx="0"/>
          </p:cNvCxnSpPr>
          <p:nvPr/>
        </p:nvCxnSpPr>
        <p:spPr>
          <a:xfrm rot="10800000" flipV="1">
            <a:off x="1989667" y="3210276"/>
            <a:ext cx="975474" cy="8678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31" idx="3"/>
            <a:endCxn id="33" idx="2"/>
          </p:cNvCxnSpPr>
          <p:nvPr/>
        </p:nvCxnSpPr>
        <p:spPr>
          <a:xfrm>
            <a:off x="2328334" y="4254501"/>
            <a:ext cx="85298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33" idx="4"/>
            <a:endCxn id="34" idx="1"/>
          </p:cNvCxnSpPr>
          <p:nvPr/>
        </p:nvCxnSpPr>
        <p:spPr>
          <a:xfrm>
            <a:off x="3965321" y="4254501"/>
            <a:ext cx="47919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5672667" y="1322937"/>
            <a:ext cx="3014133" cy="1200329"/>
          </a:xfrm>
          <a:prstGeom prst="rect">
            <a:avLst/>
          </a:prstGeom>
          <a:noFill/>
        </p:spPr>
        <p:txBody>
          <a:bodyPr wrap="square" rtlCol="0">
            <a:spAutoFit/>
          </a:bodyPr>
          <a:lstStyle/>
          <a:p>
            <a:r>
              <a:rPr lang="en-US" dirty="0" smtClean="0"/>
              <a:t>Deployed for ATLAS, CMS and </a:t>
            </a:r>
            <a:r>
              <a:rPr lang="en-US" dirty="0" err="1" smtClean="0"/>
              <a:t>LHCb</a:t>
            </a:r>
            <a:endParaRPr lang="en-US" dirty="0" smtClean="0"/>
          </a:p>
          <a:p>
            <a:r>
              <a:rPr lang="en-US" dirty="0" err="1" smtClean="0"/>
              <a:t>Monitores</a:t>
            </a:r>
            <a:r>
              <a:rPr lang="en-US" dirty="0" smtClean="0"/>
              <a:t> &gt;15 cloud providers</a:t>
            </a:r>
            <a:endParaRPr lang="en-US" dirty="0"/>
          </a:p>
        </p:txBody>
      </p:sp>
      <p:sp>
        <p:nvSpPr>
          <p:cNvPr id="69" name="TextBox 68"/>
          <p:cNvSpPr txBox="1"/>
          <p:nvPr/>
        </p:nvSpPr>
        <p:spPr>
          <a:xfrm>
            <a:off x="6293556" y="4953000"/>
            <a:ext cx="1241777" cy="369332"/>
          </a:xfrm>
          <a:prstGeom prst="rect">
            <a:avLst/>
          </a:prstGeom>
          <a:noFill/>
        </p:spPr>
        <p:txBody>
          <a:bodyPr wrap="square" rtlCol="0">
            <a:spAutoFit/>
          </a:bodyPr>
          <a:lstStyle/>
          <a:p>
            <a:r>
              <a:rPr lang="en-US" dirty="0" smtClean="0"/>
              <a:t>...</a:t>
            </a:r>
            <a:endParaRPr lang="en-US" dirty="0"/>
          </a:p>
        </p:txBody>
      </p:sp>
      <p:sp>
        <p:nvSpPr>
          <p:cNvPr id="54"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6"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9946" y="233492"/>
            <a:ext cx="8226854" cy="940443"/>
          </a:xfrm>
        </p:spPr>
        <p:txBody>
          <a:bodyPr>
            <a:normAutofit/>
          </a:bodyPr>
          <a:lstStyle/>
          <a:p>
            <a:pPr algn="ctr"/>
            <a:r>
              <a:rPr lang="en-US" sz="2800" dirty="0" smtClean="0"/>
              <a:t>Monitoring of the dynamic clusters with Ganglia (2)</a:t>
            </a:r>
            <a:endParaRPr lang="en-US" sz="2800"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26</a:t>
            </a:fld>
            <a:endParaRPr lang="en-US" dirty="0"/>
          </a:p>
        </p:txBody>
      </p:sp>
      <p:sp>
        <p:nvSpPr>
          <p:cNvPr id="5" name="Cloud 4"/>
          <p:cNvSpPr/>
          <p:nvPr/>
        </p:nvSpPr>
        <p:spPr>
          <a:xfrm>
            <a:off x="2571722" y="8588427"/>
            <a:ext cx="7093276" cy="4245342"/>
          </a:xfrm>
          <a:prstGeom prst="cloud">
            <a:avLst/>
          </a:prstGeom>
          <a:solidFill>
            <a:schemeClr val="tx2">
              <a:lumMod val="60000"/>
              <a:lumOff val="40000"/>
              <a:alpha val="93000"/>
            </a:schemeClr>
          </a:solidFill>
          <a:ln>
            <a:noFill/>
          </a:ln>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a:lstStyle/>
          <a:p>
            <a:r>
              <a:rPr lang="en-US" sz="5400" dirty="0">
                <a:solidFill>
                  <a:schemeClr val="accent6">
                    <a:lumMod val="20000"/>
                    <a:lumOff val="80000"/>
                  </a:schemeClr>
                </a:solidFill>
                <a:effectLst>
                  <a:outerShdw blurRad="50800" dist="38100" dir="2700000" algn="tl" rotWithShape="0">
                    <a:prstClr val="black">
                      <a:alpha val="40000"/>
                    </a:prstClr>
                  </a:outerShdw>
                </a:effectLst>
              </a:rPr>
              <a:t>Cloud </a:t>
            </a:r>
            <a:r>
              <a:rPr lang="en-US" sz="6000" dirty="0">
                <a:solidFill>
                  <a:schemeClr val="accent6">
                    <a:lumMod val="20000"/>
                    <a:lumOff val="80000"/>
                  </a:schemeClr>
                </a:solidFill>
                <a:effectLst>
                  <a:outerShdw blurRad="50800" dist="38100" dir="2700000" algn="tl" rotWithShape="0">
                    <a:prstClr val="black">
                      <a:alpha val="40000"/>
                    </a:prstClr>
                  </a:outerShdw>
                </a:effectLst>
              </a:rPr>
              <a:t>A</a:t>
            </a:r>
          </a:p>
        </p:txBody>
      </p:sp>
      <p:sp>
        <p:nvSpPr>
          <p:cNvPr id="6" name="Cloud 5"/>
          <p:cNvSpPr/>
          <p:nvPr/>
        </p:nvSpPr>
        <p:spPr>
          <a:xfrm>
            <a:off x="2724122" y="8740827"/>
            <a:ext cx="7093276" cy="4245342"/>
          </a:xfrm>
          <a:prstGeom prst="cloud">
            <a:avLst/>
          </a:prstGeom>
          <a:solidFill>
            <a:schemeClr val="tx2">
              <a:lumMod val="60000"/>
              <a:lumOff val="40000"/>
              <a:alpha val="93000"/>
            </a:schemeClr>
          </a:solidFill>
          <a:ln>
            <a:noFill/>
          </a:ln>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a:lstStyle/>
          <a:p>
            <a:r>
              <a:rPr lang="en-US" sz="5400" dirty="0">
                <a:solidFill>
                  <a:schemeClr val="accent6">
                    <a:lumMod val="20000"/>
                    <a:lumOff val="80000"/>
                  </a:schemeClr>
                </a:solidFill>
                <a:effectLst>
                  <a:outerShdw blurRad="50800" dist="38100" dir="2700000" algn="tl" rotWithShape="0">
                    <a:prstClr val="black">
                      <a:alpha val="40000"/>
                    </a:prstClr>
                  </a:outerShdw>
                </a:effectLst>
              </a:rPr>
              <a:t>Cloud </a:t>
            </a:r>
            <a:r>
              <a:rPr lang="en-US" sz="6000" dirty="0">
                <a:solidFill>
                  <a:schemeClr val="accent6">
                    <a:lumMod val="20000"/>
                    <a:lumOff val="80000"/>
                  </a:schemeClr>
                </a:solidFill>
                <a:effectLst>
                  <a:outerShdw blurRad="50800" dist="38100" dir="2700000" algn="tl" rotWithShape="0">
                    <a:prstClr val="black">
                      <a:alpha val="40000"/>
                    </a:prstClr>
                  </a:outerShdw>
                </a:effectLst>
              </a:rPr>
              <a:t>A</a:t>
            </a:r>
          </a:p>
        </p:txBody>
      </p:sp>
      <p:sp>
        <p:nvSpPr>
          <p:cNvPr id="7" name="Cloud 6"/>
          <p:cNvSpPr/>
          <p:nvPr/>
        </p:nvSpPr>
        <p:spPr>
          <a:xfrm>
            <a:off x="2876522" y="8893227"/>
            <a:ext cx="7093276" cy="4245342"/>
          </a:xfrm>
          <a:prstGeom prst="cloud">
            <a:avLst/>
          </a:prstGeom>
          <a:solidFill>
            <a:schemeClr val="tx2">
              <a:lumMod val="60000"/>
              <a:lumOff val="40000"/>
              <a:alpha val="93000"/>
            </a:schemeClr>
          </a:solidFill>
          <a:ln>
            <a:noFill/>
          </a:ln>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a:lstStyle/>
          <a:p>
            <a:r>
              <a:rPr lang="en-US" sz="5400" dirty="0">
                <a:solidFill>
                  <a:schemeClr val="accent6">
                    <a:lumMod val="20000"/>
                    <a:lumOff val="80000"/>
                  </a:schemeClr>
                </a:solidFill>
                <a:effectLst>
                  <a:outerShdw blurRad="50800" dist="38100" dir="2700000" algn="tl" rotWithShape="0">
                    <a:prstClr val="black">
                      <a:alpha val="40000"/>
                    </a:prstClr>
                  </a:outerShdw>
                </a:effectLst>
              </a:rPr>
              <a:t>Cloud </a:t>
            </a:r>
            <a:r>
              <a:rPr lang="en-US" sz="6000" dirty="0">
                <a:solidFill>
                  <a:schemeClr val="accent6">
                    <a:lumMod val="20000"/>
                    <a:lumOff val="80000"/>
                  </a:schemeClr>
                </a:solidFill>
                <a:effectLst>
                  <a:outerShdw blurRad="50800" dist="38100" dir="2700000" algn="tl" rotWithShape="0">
                    <a:prstClr val="black">
                      <a:alpha val="40000"/>
                    </a:prstClr>
                  </a:outerShdw>
                </a:effectLst>
              </a:rPr>
              <a:t>A</a:t>
            </a:r>
          </a:p>
        </p:txBody>
      </p:sp>
      <p:sp>
        <p:nvSpPr>
          <p:cNvPr id="8" name="Cloud 7"/>
          <p:cNvSpPr/>
          <p:nvPr/>
        </p:nvSpPr>
        <p:spPr>
          <a:xfrm>
            <a:off x="3028922" y="9045627"/>
            <a:ext cx="7093276" cy="4245342"/>
          </a:xfrm>
          <a:prstGeom prst="cloud">
            <a:avLst/>
          </a:prstGeom>
          <a:solidFill>
            <a:schemeClr val="tx2">
              <a:lumMod val="60000"/>
              <a:lumOff val="40000"/>
              <a:alpha val="93000"/>
            </a:schemeClr>
          </a:solidFill>
          <a:ln>
            <a:noFill/>
          </a:ln>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a:lstStyle/>
          <a:p>
            <a:r>
              <a:rPr lang="en-US" sz="5400" dirty="0">
                <a:solidFill>
                  <a:schemeClr val="accent6">
                    <a:lumMod val="20000"/>
                    <a:lumOff val="80000"/>
                  </a:schemeClr>
                </a:solidFill>
                <a:effectLst>
                  <a:outerShdw blurRad="50800" dist="38100" dir="2700000" algn="tl" rotWithShape="0">
                    <a:prstClr val="black">
                      <a:alpha val="40000"/>
                    </a:prstClr>
                  </a:outerShdw>
                </a:effectLst>
              </a:rPr>
              <a:t>Cloud </a:t>
            </a:r>
            <a:r>
              <a:rPr lang="en-US" sz="6000" dirty="0">
                <a:solidFill>
                  <a:schemeClr val="accent6">
                    <a:lumMod val="20000"/>
                    <a:lumOff val="80000"/>
                  </a:schemeClr>
                </a:solidFill>
                <a:effectLst>
                  <a:outerShdw blurRad="50800" dist="38100" dir="2700000" algn="tl" rotWithShape="0">
                    <a:prstClr val="black">
                      <a:alpha val="40000"/>
                    </a:prstClr>
                  </a:outerShdw>
                </a:effectLst>
              </a:rPr>
              <a:t>A</a:t>
            </a:r>
          </a:p>
        </p:txBody>
      </p:sp>
      <p:sp>
        <p:nvSpPr>
          <p:cNvPr id="10" name="Cloud 9"/>
          <p:cNvSpPr/>
          <p:nvPr/>
        </p:nvSpPr>
        <p:spPr>
          <a:xfrm>
            <a:off x="3181322" y="9198027"/>
            <a:ext cx="7093276" cy="4245342"/>
          </a:xfrm>
          <a:prstGeom prst="cloud">
            <a:avLst/>
          </a:prstGeom>
          <a:solidFill>
            <a:schemeClr val="tx2">
              <a:lumMod val="60000"/>
              <a:lumOff val="40000"/>
              <a:alpha val="93000"/>
            </a:schemeClr>
          </a:solidFill>
          <a:ln>
            <a:noFill/>
          </a:ln>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a:lstStyle/>
          <a:p>
            <a:r>
              <a:rPr lang="en-US" sz="5400" dirty="0">
                <a:solidFill>
                  <a:schemeClr val="accent6">
                    <a:lumMod val="20000"/>
                    <a:lumOff val="80000"/>
                  </a:schemeClr>
                </a:solidFill>
                <a:effectLst>
                  <a:outerShdw blurRad="50800" dist="38100" dir="2700000" algn="tl" rotWithShape="0">
                    <a:prstClr val="black">
                      <a:alpha val="40000"/>
                    </a:prstClr>
                  </a:outerShdw>
                </a:effectLst>
              </a:rPr>
              <a:t>Cloud </a:t>
            </a:r>
            <a:r>
              <a:rPr lang="en-US" sz="6000" dirty="0">
                <a:solidFill>
                  <a:schemeClr val="accent6">
                    <a:lumMod val="20000"/>
                    <a:lumOff val="80000"/>
                  </a:schemeClr>
                </a:solidFill>
                <a:effectLst>
                  <a:outerShdw blurRad="50800" dist="38100" dir="2700000" algn="tl" rotWithShape="0">
                    <a:prstClr val="black">
                      <a:alpha val="40000"/>
                    </a:prstClr>
                  </a:outerShdw>
                </a:effectLst>
              </a:rPr>
              <a:t>A</a:t>
            </a:r>
          </a:p>
        </p:txBody>
      </p:sp>
      <p:sp>
        <p:nvSpPr>
          <p:cNvPr id="11" name="Cloud 10"/>
          <p:cNvSpPr/>
          <p:nvPr/>
        </p:nvSpPr>
        <p:spPr>
          <a:xfrm>
            <a:off x="3333722" y="9350427"/>
            <a:ext cx="7093276" cy="4245342"/>
          </a:xfrm>
          <a:prstGeom prst="cloud">
            <a:avLst/>
          </a:prstGeom>
          <a:solidFill>
            <a:schemeClr val="tx2">
              <a:lumMod val="60000"/>
              <a:lumOff val="40000"/>
              <a:alpha val="93000"/>
            </a:schemeClr>
          </a:solidFill>
          <a:ln>
            <a:noFill/>
          </a:ln>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a:lstStyle/>
          <a:p>
            <a:r>
              <a:rPr lang="en-US" sz="5400" dirty="0">
                <a:solidFill>
                  <a:schemeClr val="accent6">
                    <a:lumMod val="20000"/>
                    <a:lumOff val="80000"/>
                  </a:schemeClr>
                </a:solidFill>
                <a:effectLst>
                  <a:outerShdw blurRad="50800" dist="38100" dir="2700000" algn="tl" rotWithShape="0">
                    <a:prstClr val="black">
                      <a:alpha val="40000"/>
                    </a:prstClr>
                  </a:outerShdw>
                </a:effectLst>
              </a:rPr>
              <a:t>Cloud </a:t>
            </a:r>
            <a:r>
              <a:rPr lang="en-US" sz="6000" dirty="0">
                <a:solidFill>
                  <a:schemeClr val="accent6">
                    <a:lumMod val="20000"/>
                    <a:lumOff val="80000"/>
                  </a:schemeClr>
                </a:solidFill>
                <a:effectLst>
                  <a:outerShdw blurRad="50800" dist="38100" dir="2700000" algn="tl" rotWithShape="0">
                    <a:prstClr val="black">
                      <a:alpha val="40000"/>
                    </a:prstClr>
                  </a:outerShdw>
                </a:effectLst>
              </a:rPr>
              <a:t>A</a:t>
            </a:r>
          </a:p>
        </p:txBody>
      </p:sp>
      <p:sp>
        <p:nvSpPr>
          <p:cNvPr id="12" name="Cloud 11"/>
          <p:cNvSpPr/>
          <p:nvPr/>
        </p:nvSpPr>
        <p:spPr>
          <a:xfrm>
            <a:off x="3486122" y="9502827"/>
            <a:ext cx="7093276" cy="4245342"/>
          </a:xfrm>
          <a:prstGeom prst="cloud">
            <a:avLst/>
          </a:prstGeom>
          <a:solidFill>
            <a:schemeClr val="tx2">
              <a:lumMod val="60000"/>
              <a:lumOff val="40000"/>
              <a:alpha val="93000"/>
            </a:schemeClr>
          </a:solidFill>
          <a:ln>
            <a:noFill/>
          </a:ln>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a:lstStyle/>
          <a:p>
            <a:r>
              <a:rPr lang="en-US" sz="5400" dirty="0">
                <a:solidFill>
                  <a:schemeClr val="accent6">
                    <a:lumMod val="20000"/>
                    <a:lumOff val="80000"/>
                  </a:schemeClr>
                </a:solidFill>
                <a:effectLst>
                  <a:outerShdw blurRad="50800" dist="38100" dir="2700000" algn="tl" rotWithShape="0">
                    <a:prstClr val="black">
                      <a:alpha val="40000"/>
                    </a:prstClr>
                  </a:outerShdw>
                </a:effectLst>
              </a:rPr>
              <a:t>Cloud </a:t>
            </a:r>
            <a:r>
              <a:rPr lang="en-US" sz="6000" dirty="0">
                <a:solidFill>
                  <a:schemeClr val="accent6">
                    <a:lumMod val="20000"/>
                    <a:lumOff val="80000"/>
                  </a:schemeClr>
                </a:solidFill>
                <a:effectLst>
                  <a:outerShdw blurRad="50800" dist="38100" dir="2700000" algn="tl" rotWithShape="0">
                    <a:prstClr val="black">
                      <a:alpha val="40000"/>
                    </a:prstClr>
                  </a:outerShdw>
                </a:effectLst>
              </a:rPr>
              <a:t>A</a:t>
            </a:r>
          </a:p>
        </p:txBody>
      </p:sp>
      <p:sp>
        <p:nvSpPr>
          <p:cNvPr id="13" name="Cloud 12"/>
          <p:cNvSpPr/>
          <p:nvPr/>
        </p:nvSpPr>
        <p:spPr>
          <a:xfrm>
            <a:off x="822764" y="1400192"/>
            <a:ext cx="2142377" cy="680061"/>
          </a:xfrm>
          <a:prstGeom prst="cloud">
            <a:avLst/>
          </a:prstGeom>
          <a:solidFill>
            <a:schemeClr val="tx2">
              <a:lumMod val="60000"/>
              <a:lumOff val="40000"/>
              <a:alpha val="93000"/>
            </a:schemeClr>
          </a:solidFill>
          <a:ln>
            <a:noFill/>
          </a:ln>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20013" tIns="10006" rIns="20013" bIns="10006"/>
          <a:lstStyle/>
          <a:p>
            <a:r>
              <a:rPr lang="en-US" sz="1200" dirty="0">
                <a:solidFill>
                  <a:schemeClr val="accent6">
                    <a:lumMod val="20000"/>
                    <a:lumOff val="80000"/>
                  </a:schemeClr>
                </a:solidFill>
                <a:effectLst>
                  <a:outerShdw blurRad="50800" dist="38100" dir="2700000" algn="tl" rotWithShape="0">
                    <a:prstClr val="black">
                      <a:alpha val="40000"/>
                    </a:prstClr>
                  </a:outerShdw>
                </a:effectLst>
              </a:rPr>
              <a:t>Cloud </a:t>
            </a:r>
            <a:r>
              <a:rPr lang="en-US" sz="1300" dirty="0">
                <a:solidFill>
                  <a:schemeClr val="accent6">
                    <a:lumMod val="20000"/>
                    <a:lumOff val="80000"/>
                  </a:schemeClr>
                </a:solidFill>
                <a:effectLst>
                  <a:outerShdw blurRad="50800" dist="38100" dir="2700000" algn="tl" rotWithShape="0">
                    <a:prstClr val="black">
                      <a:alpha val="40000"/>
                    </a:prstClr>
                  </a:outerShdw>
                </a:effectLst>
              </a:rPr>
              <a:t>A</a:t>
            </a:r>
          </a:p>
        </p:txBody>
      </p:sp>
      <p:sp>
        <p:nvSpPr>
          <p:cNvPr id="14" name="Cloud 13"/>
          <p:cNvSpPr/>
          <p:nvPr/>
        </p:nvSpPr>
        <p:spPr>
          <a:xfrm>
            <a:off x="1343745" y="1552592"/>
            <a:ext cx="2142377" cy="680061"/>
          </a:xfrm>
          <a:prstGeom prst="cloud">
            <a:avLst/>
          </a:prstGeom>
          <a:solidFill>
            <a:schemeClr val="tx2">
              <a:lumMod val="60000"/>
              <a:lumOff val="40000"/>
              <a:alpha val="93000"/>
            </a:schemeClr>
          </a:solidFill>
          <a:ln>
            <a:noFill/>
          </a:ln>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20013" tIns="10006" rIns="20013" bIns="10006"/>
          <a:lstStyle/>
          <a:p>
            <a:r>
              <a:rPr lang="en-US" sz="1200" dirty="0" smtClean="0">
                <a:solidFill>
                  <a:schemeClr val="accent6">
                    <a:lumMod val="20000"/>
                    <a:lumOff val="80000"/>
                  </a:schemeClr>
                </a:solidFill>
                <a:effectLst>
                  <a:outerShdw blurRad="50800" dist="38100" dir="2700000" algn="tl" rotWithShape="0">
                    <a:prstClr val="black">
                      <a:alpha val="40000"/>
                    </a:prstClr>
                  </a:outerShdw>
                </a:effectLst>
              </a:rPr>
              <a:t>Cloud</a:t>
            </a:r>
            <a:r>
              <a:rPr lang="ru-RU" sz="1200" dirty="0" smtClean="0">
                <a:solidFill>
                  <a:schemeClr val="accent6">
                    <a:lumMod val="20000"/>
                    <a:lumOff val="80000"/>
                  </a:schemeClr>
                </a:solidFill>
                <a:effectLst>
                  <a:outerShdw blurRad="50800" dist="38100" dir="2700000" algn="tl" rotWithShape="0">
                    <a:prstClr val="black">
                      <a:alpha val="40000"/>
                    </a:prstClr>
                  </a:outerShdw>
                </a:effectLst>
              </a:rPr>
              <a:t> </a:t>
            </a:r>
            <a:r>
              <a:rPr lang="en-US" sz="1200" dirty="0" smtClean="0">
                <a:solidFill>
                  <a:schemeClr val="accent6">
                    <a:lumMod val="20000"/>
                    <a:lumOff val="80000"/>
                  </a:schemeClr>
                </a:solidFill>
                <a:effectLst>
                  <a:outerShdw blurRad="50800" dist="38100" dir="2700000" algn="tl" rotWithShape="0">
                    <a:prstClr val="black">
                      <a:alpha val="40000"/>
                    </a:prstClr>
                  </a:outerShdw>
                </a:effectLst>
              </a:rPr>
              <a:t> B</a:t>
            </a:r>
            <a:endParaRPr lang="en-US" sz="1300" dirty="0">
              <a:solidFill>
                <a:schemeClr val="accent6">
                  <a:lumMod val="20000"/>
                  <a:lumOff val="80000"/>
                </a:schemeClr>
              </a:solidFill>
              <a:effectLst>
                <a:outerShdw blurRad="50800" dist="38100" dir="2700000" algn="tl" rotWithShape="0">
                  <a:prstClr val="black">
                    <a:alpha val="40000"/>
                  </a:prstClr>
                </a:outerShdw>
              </a:effectLst>
            </a:endParaRPr>
          </a:p>
        </p:txBody>
      </p:sp>
      <p:sp>
        <p:nvSpPr>
          <p:cNvPr id="15" name="Cloud 14"/>
          <p:cNvSpPr/>
          <p:nvPr/>
        </p:nvSpPr>
        <p:spPr>
          <a:xfrm>
            <a:off x="975164" y="1552592"/>
            <a:ext cx="2142377" cy="680061"/>
          </a:xfrm>
          <a:prstGeom prst="cloud">
            <a:avLst/>
          </a:prstGeom>
          <a:solidFill>
            <a:schemeClr val="tx2">
              <a:lumMod val="60000"/>
              <a:lumOff val="40000"/>
              <a:alpha val="93000"/>
            </a:schemeClr>
          </a:solidFill>
          <a:ln>
            <a:noFill/>
          </a:ln>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20013" tIns="10006" rIns="20013" bIns="10006"/>
          <a:lstStyle/>
          <a:p>
            <a:r>
              <a:rPr lang="en-US" sz="1200" dirty="0">
                <a:solidFill>
                  <a:schemeClr val="accent6">
                    <a:lumMod val="20000"/>
                    <a:lumOff val="80000"/>
                  </a:schemeClr>
                </a:solidFill>
                <a:effectLst>
                  <a:outerShdw blurRad="50800" dist="38100" dir="2700000" algn="tl" rotWithShape="0">
                    <a:prstClr val="black">
                      <a:alpha val="40000"/>
                    </a:prstClr>
                  </a:outerShdw>
                </a:effectLst>
              </a:rPr>
              <a:t>Cloud</a:t>
            </a:r>
            <a:r>
              <a:rPr lang="en-US" sz="1200" dirty="0" smtClean="0">
                <a:solidFill>
                  <a:schemeClr val="accent6">
                    <a:lumMod val="20000"/>
                    <a:lumOff val="80000"/>
                  </a:schemeClr>
                </a:solidFill>
                <a:effectLst>
                  <a:outerShdw blurRad="50800" dist="38100" dir="2700000" algn="tl" rotWithShape="0">
                    <a:prstClr val="black">
                      <a:alpha val="40000"/>
                    </a:prstClr>
                  </a:outerShdw>
                </a:effectLst>
              </a:rPr>
              <a:t> </a:t>
            </a:r>
            <a:r>
              <a:rPr lang="en-US" sz="1300" dirty="0" smtClean="0">
                <a:solidFill>
                  <a:schemeClr val="accent6">
                    <a:lumMod val="20000"/>
                    <a:lumOff val="80000"/>
                  </a:schemeClr>
                </a:solidFill>
                <a:effectLst>
                  <a:outerShdw blurRad="50800" dist="38100" dir="2700000" algn="tl" rotWithShape="0">
                    <a:prstClr val="black">
                      <a:alpha val="40000"/>
                    </a:prstClr>
                  </a:outerShdw>
                </a:effectLst>
              </a:rPr>
              <a:t>B</a:t>
            </a:r>
            <a:endParaRPr lang="en-US" sz="1300" dirty="0">
              <a:solidFill>
                <a:schemeClr val="accent6">
                  <a:lumMod val="20000"/>
                  <a:lumOff val="80000"/>
                </a:schemeClr>
              </a:solidFill>
              <a:effectLst>
                <a:outerShdw blurRad="50800" dist="38100" dir="2700000" algn="tl" rotWithShape="0">
                  <a:prstClr val="black">
                    <a:alpha val="40000"/>
                  </a:prstClr>
                </a:outerShdw>
              </a:effectLst>
            </a:endParaRPr>
          </a:p>
        </p:txBody>
      </p:sp>
      <p:sp>
        <p:nvSpPr>
          <p:cNvPr id="16" name="Cloud 15"/>
          <p:cNvSpPr/>
          <p:nvPr/>
        </p:nvSpPr>
        <p:spPr>
          <a:xfrm>
            <a:off x="2571722" y="1173935"/>
            <a:ext cx="2142377" cy="680061"/>
          </a:xfrm>
          <a:prstGeom prst="cloud">
            <a:avLst/>
          </a:prstGeom>
          <a:solidFill>
            <a:schemeClr val="tx2">
              <a:lumMod val="60000"/>
              <a:lumOff val="40000"/>
              <a:alpha val="93000"/>
            </a:schemeClr>
          </a:solidFill>
          <a:ln>
            <a:noFill/>
          </a:ln>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20013" tIns="10006" rIns="20013" bIns="10006"/>
          <a:lstStyle/>
          <a:p>
            <a:r>
              <a:rPr lang="en-US" sz="1200" dirty="0">
                <a:solidFill>
                  <a:schemeClr val="accent6">
                    <a:lumMod val="20000"/>
                    <a:lumOff val="80000"/>
                  </a:schemeClr>
                </a:solidFill>
                <a:effectLst>
                  <a:outerShdw blurRad="50800" dist="38100" dir="2700000" algn="tl" rotWithShape="0">
                    <a:prstClr val="black">
                      <a:alpha val="40000"/>
                    </a:prstClr>
                  </a:outerShdw>
                </a:effectLst>
              </a:rPr>
              <a:t>Cloud</a:t>
            </a:r>
            <a:r>
              <a:rPr lang="en-US" sz="1200" dirty="0" smtClean="0">
                <a:solidFill>
                  <a:schemeClr val="accent6">
                    <a:lumMod val="20000"/>
                    <a:lumOff val="80000"/>
                  </a:schemeClr>
                </a:solidFill>
                <a:effectLst>
                  <a:outerShdw blurRad="50800" dist="38100" dir="2700000" algn="tl" rotWithShape="0">
                    <a:prstClr val="black">
                      <a:alpha val="40000"/>
                    </a:prstClr>
                  </a:outerShdw>
                </a:effectLst>
              </a:rPr>
              <a:t> </a:t>
            </a:r>
            <a:r>
              <a:rPr lang="en-US" sz="1300" dirty="0" smtClean="0">
                <a:solidFill>
                  <a:schemeClr val="accent6">
                    <a:lumMod val="20000"/>
                    <a:lumOff val="80000"/>
                  </a:schemeClr>
                </a:solidFill>
                <a:effectLst>
                  <a:outerShdw blurRad="50800" dist="38100" dir="2700000" algn="tl" rotWithShape="0">
                    <a:prstClr val="black">
                      <a:alpha val="40000"/>
                    </a:prstClr>
                  </a:outerShdw>
                </a:effectLst>
              </a:rPr>
              <a:t>C</a:t>
            </a:r>
            <a:endParaRPr lang="en-US" sz="1300" dirty="0">
              <a:solidFill>
                <a:schemeClr val="accent6">
                  <a:lumMod val="20000"/>
                  <a:lumOff val="80000"/>
                </a:schemeClr>
              </a:solidFill>
              <a:effectLst>
                <a:outerShdw blurRad="50800" dist="38100" dir="2700000" algn="tl" rotWithShape="0">
                  <a:prstClr val="black">
                    <a:alpha val="40000"/>
                  </a:prstClr>
                </a:outerShdw>
              </a:effectLst>
            </a:endParaRPr>
          </a:p>
        </p:txBody>
      </p:sp>
      <p:pic>
        <p:nvPicPr>
          <p:cNvPr id="18" name="Picture 17"/>
          <p:cNvPicPr>
            <a:picLocks noChangeAspect="1"/>
          </p:cNvPicPr>
          <p:nvPr/>
        </p:nvPicPr>
        <p:blipFill>
          <a:blip r:embed="rId2"/>
          <a:stretch>
            <a:fillRect/>
          </a:stretch>
        </p:blipFill>
        <p:spPr>
          <a:xfrm>
            <a:off x="328652" y="2737556"/>
            <a:ext cx="4790939" cy="2794000"/>
          </a:xfrm>
          <a:prstGeom prst="rect">
            <a:avLst/>
          </a:prstGeom>
        </p:spPr>
      </p:pic>
      <p:sp>
        <p:nvSpPr>
          <p:cNvPr id="19" name="Rounded Rectangle 18"/>
          <p:cNvSpPr/>
          <p:nvPr/>
        </p:nvSpPr>
        <p:spPr>
          <a:xfrm>
            <a:off x="1369936" y="1853996"/>
            <a:ext cx="479199" cy="2655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55A0"/>
                </a:solidFill>
              </a:rPr>
              <a:t>VM</a:t>
            </a:r>
          </a:p>
          <a:p>
            <a:pPr algn="ctr"/>
            <a:endParaRPr lang="en-US" sz="800" dirty="0">
              <a:solidFill>
                <a:srgbClr val="0055A0"/>
              </a:solidFill>
            </a:endParaRPr>
          </a:p>
        </p:txBody>
      </p:sp>
      <p:sp>
        <p:nvSpPr>
          <p:cNvPr id="20" name="Rounded Rectangle 19"/>
          <p:cNvSpPr/>
          <p:nvPr/>
        </p:nvSpPr>
        <p:spPr>
          <a:xfrm>
            <a:off x="1849135" y="1721231"/>
            <a:ext cx="479199" cy="2655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55A0"/>
                </a:solidFill>
              </a:rPr>
              <a:t>VM</a:t>
            </a:r>
            <a:endParaRPr lang="en-US" sz="800" dirty="0">
              <a:solidFill>
                <a:srgbClr val="0055A0"/>
              </a:solidFill>
            </a:endParaRPr>
          </a:p>
        </p:txBody>
      </p:sp>
      <p:sp>
        <p:nvSpPr>
          <p:cNvPr id="21" name="Rounded Rectangle 20"/>
          <p:cNvSpPr/>
          <p:nvPr/>
        </p:nvSpPr>
        <p:spPr>
          <a:xfrm>
            <a:off x="2328334" y="1814724"/>
            <a:ext cx="479199" cy="2655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55A0"/>
                </a:solidFill>
              </a:rPr>
              <a:t>VM</a:t>
            </a:r>
            <a:endParaRPr lang="en-US" sz="800" dirty="0">
              <a:solidFill>
                <a:srgbClr val="0055A0"/>
              </a:solidFill>
            </a:endParaRPr>
          </a:p>
        </p:txBody>
      </p:sp>
      <p:sp>
        <p:nvSpPr>
          <p:cNvPr id="22" name="Rounded Rectangle 21"/>
          <p:cNvSpPr/>
          <p:nvPr/>
        </p:nvSpPr>
        <p:spPr>
          <a:xfrm>
            <a:off x="3006923" y="1455702"/>
            <a:ext cx="479199" cy="2655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55A0"/>
                </a:solidFill>
              </a:rPr>
              <a:t>VM</a:t>
            </a:r>
          </a:p>
          <a:p>
            <a:pPr algn="ctr"/>
            <a:endParaRPr lang="en-US" sz="800" dirty="0">
              <a:solidFill>
                <a:srgbClr val="0055A0"/>
              </a:solidFill>
            </a:endParaRPr>
          </a:p>
        </p:txBody>
      </p:sp>
      <p:sp>
        <p:nvSpPr>
          <p:cNvPr id="23" name="Rounded Rectangle 22"/>
          <p:cNvSpPr/>
          <p:nvPr/>
        </p:nvSpPr>
        <p:spPr>
          <a:xfrm>
            <a:off x="3486122" y="1322937"/>
            <a:ext cx="479199" cy="2655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55A0"/>
                </a:solidFill>
              </a:rPr>
              <a:t>VM</a:t>
            </a:r>
            <a:endParaRPr lang="en-US" sz="800" dirty="0">
              <a:solidFill>
                <a:srgbClr val="0055A0"/>
              </a:solidFill>
            </a:endParaRPr>
          </a:p>
        </p:txBody>
      </p:sp>
      <p:sp>
        <p:nvSpPr>
          <p:cNvPr id="24" name="Rounded Rectangle 23"/>
          <p:cNvSpPr/>
          <p:nvPr/>
        </p:nvSpPr>
        <p:spPr>
          <a:xfrm>
            <a:off x="3965321" y="1416430"/>
            <a:ext cx="479199" cy="2655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55A0"/>
                </a:solidFill>
              </a:rPr>
              <a:t>VM</a:t>
            </a:r>
            <a:endParaRPr lang="en-US" sz="800" dirty="0">
              <a:solidFill>
                <a:srgbClr val="0055A0"/>
              </a:solidFill>
            </a:endParaRPr>
          </a:p>
        </p:txBody>
      </p:sp>
      <p:sp>
        <p:nvSpPr>
          <p:cNvPr id="26" name="Rectangle 25"/>
          <p:cNvSpPr/>
          <p:nvPr/>
        </p:nvSpPr>
        <p:spPr>
          <a:xfrm>
            <a:off x="1651000" y="2906889"/>
            <a:ext cx="677334" cy="2963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smtClean="0">
                <a:solidFill>
                  <a:srgbClr val="0055A0"/>
                </a:solidFill>
              </a:rPr>
              <a:t>Gmond_B</a:t>
            </a:r>
            <a:endParaRPr lang="en-US" sz="1000" dirty="0">
              <a:solidFill>
                <a:srgbClr val="0055A0"/>
              </a:solidFill>
            </a:endParaRPr>
          </a:p>
        </p:txBody>
      </p:sp>
      <p:sp>
        <p:nvSpPr>
          <p:cNvPr id="27" name="Rectangle 26"/>
          <p:cNvSpPr/>
          <p:nvPr/>
        </p:nvSpPr>
        <p:spPr>
          <a:xfrm>
            <a:off x="2046788" y="3203222"/>
            <a:ext cx="677334" cy="2963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smtClean="0">
                <a:solidFill>
                  <a:srgbClr val="0055A0"/>
                </a:solidFill>
              </a:rPr>
              <a:t>Gmond_A</a:t>
            </a:r>
            <a:endParaRPr lang="en-US" sz="1000" dirty="0">
              <a:solidFill>
                <a:srgbClr val="0055A0"/>
              </a:solidFill>
            </a:endParaRPr>
          </a:p>
        </p:txBody>
      </p:sp>
      <p:sp>
        <p:nvSpPr>
          <p:cNvPr id="28" name="Rectangle 27"/>
          <p:cNvSpPr/>
          <p:nvPr/>
        </p:nvSpPr>
        <p:spPr>
          <a:xfrm>
            <a:off x="2626474" y="2906889"/>
            <a:ext cx="677334" cy="2963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smtClean="0">
                <a:solidFill>
                  <a:srgbClr val="0055A0"/>
                </a:solidFill>
              </a:rPr>
              <a:t>Gmond_C</a:t>
            </a:r>
            <a:endParaRPr lang="en-US" sz="1000" dirty="0">
              <a:solidFill>
                <a:srgbClr val="0055A0"/>
              </a:solidFill>
            </a:endParaRPr>
          </a:p>
        </p:txBody>
      </p:sp>
      <p:sp>
        <p:nvSpPr>
          <p:cNvPr id="29" name="Rounded Rectangle 28"/>
          <p:cNvSpPr/>
          <p:nvPr/>
        </p:nvSpPr>
        <p:spPr>
          <a:xfrm rot="16200000">
            <a:off x="9743906" y="22656731"/>
            <a:ext cx="1208861" cy="3369100"/>
          </a:xfrm>
          <a:prstGeom prst="roundRect">
            <a:avLst>
              <a:gd name="adj" fmla="val 29926"/>
            </a:avLst>
          </a:prstGeom>
          <a:gradFill flip="none" rotWithShape="1">
            <a:gsLst>
              <a:gs pos="0">
                <a:schemeClr val="bg1">
                  <a:lumMod val="85000"/>
                </a:schemeClr>
              </a:gs>
              <a:gs pos="100000">
                <a:schemeClr val="tx1">
                  <a:lumMod val="65000"/>
                  <a:lumOff val="35000"/>
                  <a:alpha val="86000"/>
                </a:schemeClr>
              </a:gs>
            </a:gsLst>
            <a:lin ang="5640000" scaled="0"/>
            <a:tileRect/>
          </a:gradFill>
          <a:ln>
            <a:headEnd type="none"/>
            <a:tailEnd type="none" w="lg" len="lg"/>
          </a:ln>
          <a:scene3d>
            <a:camera prst="perspectiveFront" fov="0">
              <a:rot lat="21002304" lon="18895378" rev="0"/>
            </a:camera>
            <a:lightRig rig="chilly" dir="t"/>
          </a:scene3d>
          <a:sp3d extrusionH="6350" contourW="12700" prstMaterial="flat">
            <a:bevelT w="177800" h="120650" prst="coolSlant"/>
            <a:bevelB w="215900" h="234950" prst="coolSlant"/>
            <a:extrusionClr>
              <a:schemeClr val="tx1">
                <a:lumMod val="65000"/>
                <a:lumOff val="35000"/>
              </a:schemeClr>
            </a:extrusionClr>
            <a:contourClr>
              <a:schemeClr val="tx1">
                <a:lumMod val="75000"/>
                <a:lumOff val="25000"/>
              </a:schemeClr>
            </a:contourClr>
          </a:sp3d>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26" tIns="45712" rIns="91426" bIns="45712" numCol="1" spcCol="0" rtlCol="0" fromWordArt="0" anchor="ctr" anchorCtr="0" forceAA="0" compatLnSpc="1">
            <a:prstTxWarp prst="textNoShape">
              <a:avLst/>
            </a:prstTxWarp>
            <a:noAutofit/>
          </a:bodyPr>
          <a:lstStyle/>
          <a:p>
            <a:pPr algn="ctr"/>
            <a:endParaRPr lang="en-US"/>
          </a:p>
        </p:txBody>
      </p:sp>
      <p:cxnSp>
        <p:nvCxnSpPr>
          <p:cNvPr id="30" name="Curved Connector 30"/>
          <p:cNvCxnSpPr/>
          <p:nvPr/>
        </p:nvCxnSpPr>
        <p:spPr>
          <a:xfrm rot="10800000" flipV="1">
            <a:off x="9944655" y="22503010"/>
            <a:ext cx="2533790" cy="1800506"/>
          </a:xfrm>
          <a:prstGeom prst="bentConnector3">
            <a:avLst>
              <a:gd name="adj1" fmla="val 9904"/>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1651000" y="4078112"/>
            <a:ext cx="677334" cy="3527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smtClean="0">
                <a:solidFill>
                  <a:srgbClr val="0055A0"/>
                </a:solidFill>
              </a:rPr>
              <a:t>gmetad</a:t>
            </a:r>
            <a:endParaRPr lang="en-US" sz="1000" dirty="0">
              <a:solidFill>
                <a:srgbClr val="0055A0"/>
              </a:solidFill>
            </a:endParaRPr>
          </a:p>
        </p:txBody>
      </p:sp>
      <p:sp>
        <p:nvSpPr>
          <p:cNvPr id="32" name="Rectangle 31"/>
          <p:cNvSpPr/>
          <p:nvPr/>
        </p:nvSpPr>
        <p:spPr>
          <a:xfrm>
            <a:off x="2851173" y="3385143"/>
            <a:ext cx="1749100" cy="578557"/>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Ganglia</a:t>
            </a:r>
            <a:endParaRPr lang="en-US" dirty="0"/>
          </a:p>
        </p:txBody>
      </p:sp>
      <p:sp>
        <p:nvSpPr>
          <p:cNvPr id="33" name="Can 32"/>
          <p:cNvSpPr/>
          <p:nvPr/>
        </p:nvSpPr>
        <p:spPr>
          <a:xfrm>
            <a:off x="2965141" y="4078112"/>
            <a:ext cx="783999" cy="352778"/>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RRD</a:t>
            </a:r>
            <a:endParaRPr lang="en-US" dirty="0">
              <a:solidFill>
                <a:srgbClr val="0055A0"/>
              </a:solidFill>
            </a:endParaRPr>
          </a:p>
        </p:txBody>
      </p:sp>
      <p:sp>
        <p:nvSpPr>
          <p:cNvPr id="34" name="Rectangle 33"/>
          <p:cNvSpPr/>
          <p:nvPr/>
        </p:nvSpPr>
        <p:spPr>
          <a:xfrm>
            <a:off x="3965321" y="4096246"/>
            <a:ext cx="814410" cy="3527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55A0"/>
                </a:solidFill>
              </a:rPr>
              <a:t>Ganglia WEB UI</a:t>
            </a:r>
            <a:endParaRPr lang="en-US" sz="1200" dirty="0">
              <a:solidFill>
                <a:srgbClr val="0055A0"/>
              </a:solidFill>
            </a:endParaRPr>
          </a:p>
        </p:txBody>
      </p:sp>
      <p:pic>
        <p:nvPicPr>
          <p:cNvPr id="35" name="Picture 34"/>
          <p:cNvPicPr>
            <a:picLocks/>
          </p:cNvPicPr>
          <p:nvPr/>
        </p:nvPicPr>
        <p:blipFill>
          <a:blip r:embed="rId3"/>
          <a:stretch>
            <a:fillRect/>
          </a:stretch>
        </p:blipFill>
        <p:spPr>
          <a:xfrm>
            <a:off x="15792071" y="18898533"/>
            <a:ext cx="6120000" cy="3240000"/>
          </a:xfrm>
          <a:prstGeom prst="rect">
            <a:avLst/>
          </a:prstGeom>
        </p:spPr>
      </p:pic>
      <p:cxnSp>
        <p:nvCxnSpPr>
          <p:cNvPr id="43" name="Straight Arrow Connector 42"/>
          <p:cNvCxnSpPr>
            <a:endCxn id="26" idx="0"/>
          </p:cNvCxnSpPr>
          <p:nvPr/>
        </p:nvCxnSpPr>
        <p:spPr>
          <a:xfrm rot="16200000" flipH="1">
            <a:off x="1426651" y="2343873"/>
            <a:ext cx="787364" cy="338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26" idx="0"/>
          </p:cNvCxnSpPr>
          <p:nvPr/>
        </p:nvCxnSpPr>
        <p:spPr>
          <a:xfrm rot="5400000">
            <a:off x="1558164" y="2418264"/>
            <a:ext cx="920129" cy="571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rot="5400000">
            <a:off x="1952072" y="2214240"/>
            <a:ext cx="714366" cy="524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22" idx="2"/>
            <a:endCxn id="28" idx="0"/>
          </p:cNvCxnSpPr>
          <p:nvPr/>
        </p:nvCxnSpPr>
        <p:spPr>
          <a:xfrm rot="5400000">
            <a:off x="2513003" y="2173369"/>
            <a:ext cx="1185658" cy="2813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23" idx="2"/>
          </p:cNvCxnSpPr>
          <p:nvPr/>
        </p:nvCxnSpPr>
        <p:spPr>
          <a:xfrm rot="5400000">
            <a:off x="2743611" y="1851779"/>
            <a:ext cx="1245424" cy="7187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24" idx="2"/>
          </p:cNvCxnSpPr>
          <p:nvPr/>
        </p:nvCxnSpPr>
        <p:spPr>
          <a:xfrm rot="5400000">
            <a:off x="3085266" y="1714234"/>
            <a:ext cx="1151931" cy="10873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endCxn id="27" idx="0"/>
          </p:cNvCxnSpPr>
          <p:nvPr/>
        </p:nvCxnSpPr>
        <p:spPr>
          <a:xfrm rot="5400000">
            <a:off x="2012941" y="2492040"/>
            <a:ext cx="1083697" cy="338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1849135" y="2232653"/>
            <a:ext cx="479199" cy="246221"/>
          </a:xfrm>
          <a:prstGeom prst="rect">
            <a:avLst/>
          </a:prstGeom>
          <a:noFill/>
        </p:spPr>
        <p:txBody>
          <a:bodyPr wrap="square" rtlCol="0">
            <a:spAutoFit/>
          </a:bodyPr>
          <a:lstStyle/>
          <a:p>
            <a:r>
              <a:rPr lang="en-US" sz="1000" dirty="0" smtClean="0"/>
              <a:t>UDP</a:t>
            </a:r>
            <a:endParaRPr lang="en-US" sz="1000" dirty="0"/>
          </a:p>
        </p:txBody>
      </p:sp>
      <p:cxnSp>
        <p:nvCxnSpPr>
          <p:cNvPr id="59" name="Straight Arrow Connector 58"/>
          <p:cNvCxnSpPr>
            <a:stCxn id="26" idx="2"/>
            <a:endCxn id="31" idx="0"/>
          </p:cNvCxnSpPr>
          <p:nvPr/>
        </p:nvCxnSpPr>
        <p:spPr>
          <a:xfrm rot="5400000">
            <a:off x="1552222" y="3640667"/>
            <a:ext cx="8748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27" idx="2"/>
          </p:cNvCxnSpPr>
          <p:nvPr/>
        </p:nvCxnSpPr>
        <p:spPr>
          <a:xfrm rot="5400000">
            <a:off x="1926844" y="3619500"/>
            <a:ext cx="578557" cy="338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endCxn id="31" idx="0"/>
          </p:cNvCxnSpPr>
          <p:nvPr/>
        </p:nvCxnSpPr>
        <p:spPr>
          <a:xfrm rot="10800000" flipV="1">
            <a:off x="1989667" y="3210276"/>
            <a:ext cx="975474" cy="8678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31" idx="3"/>
            <a:endCxn id="33" idx="2"/>
          </p:cNvCxnSpPr>
          <p:nvPr/>
        </p:nvCxnSpPr>
        <p:spPr>
          <a:xfrm>
            <a:off x="2328334" y="4254501"/>
            <a:ext cx="63680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33" idx="4"/>
            <a:endCxn id="34" idx="1"/>
          </p:cNvCxnSpPr>
          <p:nvPr/>
        </p:nvCxnSpPr>
        <p:spPr>
          <a:xfrm>
            <a:off x="3749140" y="4254501"/>
            <a:ext cx="216181" cy="181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5751882" y="909641"/>
            <a:ext cx="2911904" cy="2025292"/>
          </a:xfrm>
          <a:prstGeom prst="rect">
            <a:avLst/>
          </a:prstGeom>
          <a:gradFill rotWithShape="1">
            <a:gsLst>
              <a:gs pos="0">
                <a:srgbClr val="A99183"/>
              </a:gs>
              <a:gs pos="100000">
                <a:srgbClr val="FCEED5"/>
              </a:gs>
            </a:gsLst>
            <a:lin ang="16200000" scaled="0"/>
          </a:gradFill>
          <a:ln w="9525" cap="flat" cmpd="sng" algn="ctr">
            <a:solidFill>
              <a:srgbClr val="EEECE1">
                <a:lumMod val="5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6" name="Rectangle 55"/>
          <p:cNvSpPr/>
          <p:nvPr/>
        </p:nvSpPr>
        <p:spPr>
          <a:xfrm>
            <a:off x="5751882" y="909641"/>
            <a:ext cx="2911904" cy="383823"/>
          </a:xfrm>
          <a:prstGeom prst="rect">
            <a:avLst/>
          </a:prstGeom>
          <a:gradFill flip="none" rotWithShape="1">
            <a:gsLst>
              <a:gs pos="0">
                <a:sysClr val="windowText" lastClr="000000">
                  <a:tint val="100000"/>
                  <a:shade val="100000"/>
                  <a:satMod val="130000"/>
                  <a:alpha val="49000"/>
                </a:sysClr>
              </a:gs>
              <a:gs pos="100000">
                <a:sysClr val="windowText" lastClr="000000">
                  <a:tint val="50000"/>
                  <a:shade val="100000"/>
                  <a:satMod val="350000"/>
                  <a:alpha val="49000"/>
                </a:sysClr>
              </a:gs>
            </a:gsLst>
            <a:lin ang="16200000" scaled="0"/>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ea typeface="+mn-ea"/>
                <a:cs typeface="+mn-cs"/>
              </a:rPr>
              <a:t>DAM-Alarming</a:t>
            </a:r>
          </a:p>
        </p:txBody>
      </p:sp>
      <p:sp>
        <p:nvSpPr>
          <p:cNvPr id="58" name="Rectangle 57"/>
          <p:cNvSpPr/>
          <p:nvPr/>
        </p:nvSpPr>
        <p:spPr>
          <a:xfrm rot="16200000">
            <a:off x="5141533" y="1801442"/>
            <a:ext cx="840568" cy="380131"/>
          </a:xfrm>
          <a:prstGeom prst="rect">
            <a:avLst/>
          </a:prstGeom>
          <a:solidFill>
            <a:srgbClr val="C0504D">
              <a:alpha val="73000"/>
            </a:srgbClr>
          </a:solidFill>
          <a:ln w="25400" cap="flat" cmpd="sng" algn="ctr">
            <a:no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X</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M</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L</a:t>
            </a:r>
          </a:p>
        </p:txBody>
      </p:sp>
      <p:sp>
        <p:nvSpPr>
          <p:cNvPr id="72" name="Rounded Rectangle 71"/>
          <p:cNvSpPr/>
          <p:nvPr/>
        </p:nvSpPr>
        <p:spPr>
          <a:xfrm>
            <a:off x="6766224" y="1476607"/>
            <a:ext cx="889630" cy="927745"/>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ESPER</a:t>
            </a:r>
            <a:endParaRPr kumimoji="0" lang="en-US" sz="12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9" name="Rectangle 78"/>
          <p:cNvSpPr/>
          <p:nvPr/>
        </p:nvSpPr>
        <p:spPr>
          <a:xfrm rot="5400000" flipV="1">
            <a:off x="8181471" y="1903158"/>
            <a:ext cx="1237955" cy="273323"/>
          </a:xfrm>
          <a:prstGeom prst="rect">
            <a:avLst/>
          </a:prstGeom>
          <a:solidFill>
            <a:srgbClr val="C0504D">
              <a:alpha val="73000"/>
            </a:srgbClr>
          </a:solidFill>
          <a:ln w="25400" cap="flat" cmpd="sng" algn="ctr">
            <a:noFill/>
            <a:prstDash val="solid"/>
          </a:ln>
          <a:effectLst/>
        </p:spPr>
        <p:txBody>
          <a:bodyPr vert="vert" rtlCol="0" anchor="ctr"/>
          <a:lstStyle/>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OU</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T</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P</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U</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T</a:t>
            </a:r>
          </a:p>
        </p:txBody>
      </p:sp>
      <p:sp>
        <p:nvSpPr>
          <p:cNvPr id="82" name="TextBox 81"/>
          <p:cNvSpPr txBox="1"/>
          <p:nvPr/>
        </p:nvSpPr>
        <p:spPr>
          <a:xfrm>
            <a:off x="6056123" y="2705321"/>
            <a:ext cx="2309832" cy="187937"/>
          </a:xfrm>
          <a:prstGeom prst="rect">
            <a:avLst/>
          </a:prstGeom>
          <a:solidFill>
            <a:sysClr val="window" lastClr="FFFFFF">
              <a:lumMod val="85000"/>
            </a:sysClr>
          </a:solidFill>
        </p:spPr>
        <p:txBody>
          <a:bodyPr wrap="square" rtlCol="0" anchor="b">
            <a:spAutoFit/>
          </a:bodyPr>
          <a:lstStyle/>
          <a:p>
            <a:pPr marL="0" marR="0" lvl="0" indent="0" algn="ctr" defTabSz="457200" eaLnBrk="1" fontAlgn="auto" latinLnBrk="0" hangingPunct="1">
              <a:lnSpc>
                <a:spcPct val="50000"/>
              </a:lnSpc>
              <a:spcBef>
                <a:spcPts val="0"/>
              </a:spcBef>
              <a:spcAft>
                <a:spcPts val="0"/>
              </a:spcAft>
              <a:buClrTx/>
              <a:buSzTx/>
              <a:buFontTx/>
              <a:buNone/>
              <a:tabLst/>
              <a:defRPr/>
            </a:pPr>
            <a:r>
              <a:rPr kumimoji="0" lang="en-US" sz="1100" b="1" i="1" u="none" strike="noStrike" kern="0" cap="none" spc="0" normalizeH="0" baseline="0" noProof="0" dirty="0" smtClean="0">
                <a:ln>
                  <a:noFill/>
                </a:ln>
                <a:solidFill>
                  <a:prstClr val="white">
                    <a:lumMod val="65000"/>
                  </a:prstClr>
                </a:solidFill>
                <a:effectLst/>
                <a:uLnTx/>
                <a:uFillTx/>
                <a:latin typeface="Apple Symbols"/>
                <a:cs typeface="Apple Symbols"/>
              </a:rPr>
              <a:t>Event Processing statements</a:t>
            </a:r>
          </a:p>
        </p:txBody>
      </p:sp>
      <p:sp>
        <p:nvSpPr>
          <p:cNvPr id="69" name="Can 68"/>
          <p:cNvSpPr/>
          <p:nvPr/>
        </p:nvSpPr>
        <p:spPr>
          <a:xfrm rot="16200000">
            <a:off x="6149648" y="1616077"/>
            <a:ext cx="446469" cy="786683"/>
          </a:xfrm>
          <a:prstGeom prst="can">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3" name="Can 82"/>
          <p:cNvSpPr/>
          <p:nvPr/>
        </p:nvSpPr>
        <p:spPr>
          <a:xfrm rot="16200000">
            <a:off x="7933501" y="1644617"/>
            <a:ext cx="446469" cy="786683"/>
          </a:xfrm>
          <a:prstGeom prst="can">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84" name="TextBox 83"/>
          <p:cNvSpPr txBox="1"/>
          <p:nvPr/>
        </p:nvSpPr>
        <p:spPr>
          <a:xfrm>
            <a:off x="6056123" y="1853996"/>
            <a:ext cx="710101" cy="400110"/>
          </a:xfrm>
          <a:prstGeom prst="rect">
            <a:avLst/>
          </a:prstGeom>
          <a:noFill/>
        </p:spPr>
        <p:txBody>
          <a:bodyPr wrap="square" rtlCol="0">
            <a:spAutoFit/>
          </a:bodyPr>
          <a:lstStyle/>
          <a:p>
            <a:r>
              <a:rPr lang="en-US" sz="1000" dirty="0" smtClean="0"/>
              <a:t>Input events</a:t>
            </a:r>
            <a:endParaRPr lang="en-US" sz="1000" dirty="0"/>
          </a:p>
        </p:txBody>
      </p:sp>
      <p:cxnSp>
        <p:nvCxnSpPr>
          <p:cNvPr id="86" name="Straight Arrow Connector 85"/>
          <p:cNvCxnSpPr>
            <a:stCxn id="82" idx="0"/>
          </p:cNvCxnSpPr>
          <p:nvPr/>
        </p:nvCxnSpPr>
        <p:spPr>
          <a:xfrm rot="16200000" flipV="1">
            <a:off x="7084369" y="2578651"/>
            <a:ext cx="225652" cy="276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7801685" y="1880198"/>
            <a:ext cx="710101" cy="400110"/>
          </a:xfrm>
          <a:prstGeom prst="rect">
            <a:avLst/>
          </a:prstGeom>
          <a:noFill/>
        </p:spPr>
        <p:txBody>
          <a:bodyPr wrap="square" rtlCol="0">
            <a:spAutoFit/>
          </a:bodyPr>
          <a:lstStyle/>
          <a:p>
            <a:r>
              <a:rPr lang="en-US" sz="1000" dirty="0" smtClean="0"/>
              <a:t>Output events</a:t>
            </a:r>
            <a:endParaRPr lang="en-US" sz="1000" dirty="0"/>
          </a:p>
        </p:txBody>
      </p:sp>
      <p:sp>
        <p:nvSpPr>
          <p:cNvPr id="91" name="TextBox 90"/>
          <p:cNvSpPr txBox="1"/>
          <p:nvPr/>
        </p:nvSpPr>
        <p:spPr>
          <a:xfrm>
            <a:off x="4714098" y="2119524"/>
            <a:ext cx="657653" cy="369332"/>
          </a:xfrm>
          <a:prstGeom prst="rect">
            <a:avLst/>
          </a:prstGeom>
          <a:noFill/>
        </p:spPr>
        <p:txBody>
          <a:bodyPr wrap="square" rtlCol="0">
            <a:spAutoFit/>
          </a:bodyPr>
          <a:lstStyle/>
          <a:p>
            <a:r>
              <a:rPr lang="en-US" dirty="0" smtClean="0"/>
              <a:t>TCP</a:t>
            </a:r>
            <a:endParaRPr lang="en-US" dirty="0"/>
          </a:p>
        </p:txBody>
      </p:sp>
      <p:sp>
        <p:nvSpPr>
          <p:cNvPr id="96" name="Bent-Up Arrow 95"/>
          <p:cNvSpPr/>
          <p:nvPr/>
        </p:nvSpPr>
        <p:spPr>
          <a:xfrm>
            <a:off x="4779731" y="2478874"/>
            <a:ext cx="780047" cy="1274682"/>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p:cNvSpPr txBox="1"/>
          <p:nvPr/>
        </p:nvSpPr>
        <p:spPr>
          <a:xfrm>
            <a:off x="5751882" y="3499555"/>
            <a:ext cx="3295056" cy="24929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300" b="1" i="1" dirty="0" smtClean="0"/>
              <a:t>Complex Event Processing mechanisms are applied on the raw monitoring data coming from Ganglia, evaluating it according conditions describing erratic behaviors that when triggered will issue an email notification and store that alarm into ES for later analysis</a:t>
            </a:r>
          </a:p>
          <a:p>
            <a:pPr algn="just"/>
            <a:r>
              <a:rPr lang="en-US" sz="1300" b="1" i="1" dirty="0" smtClean="0"/>
              <a:t>As the next step ESPER analysis engine can be integrated with the workload management systems of the experiments</a:t>
            </a:r>
          </a:p>
        </p:txBody>
      </p:sp>
      <p:sp>
        <p:nvSpPr>
          <p:cNvPr id="98"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9"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We have a working system in place</a:t>
            </a:r>
          </a:p>
          <a:p>
            <a:r>
              <a:rPr lang="en-US" dirty="0" smtClean="0"/>
              <a:t>Effort spent on the support of the WLCG monitoring system has to decrease</a:t>
            </a:r>
          </a:p>
          <a:p>
            <a:r>
              <a:rPr lang="en-US" dirty="0" smtClean="0">
                <a:solidFill>
                  <a:schemeClr val="tx2"/>
                </a:solidFill>
              </a:rPr>
              <a:t>The volume of information we have to deal with is steadily growing. Its’ complexity is growing as well</a:t>
            </a:r>
          </a:p>
          <a:p>
            <a:r>
              <a:rPr lang="en-US" dirty="0" smtClean="0"/>
              <a:t>Our current model is designed for the distributed infrastructure, however mostly static with well defined set of sites and services. Dynamic resources (cloud and volunteer computing) brings a new challenge</a:t>
            </a:r>
          </a:p>
          <a:p>
            <a:r>
              <a:rPr lang="en-US" dirty="0" smtClean="0">
                <a:solidFill>
                  <a:srgbClr val="FF0000"/>
                </a:solidFill>
              </a:rPr>
              <a:t>Changing of the data processing scenarios using global data federations which enables seamless data access independently of data location dictates a need for better network monitoring</a:t>
            </a:r>
            <a:endParaRPr lang="en-US" dirty="0">
              <a:solidFill>
                <a:srgbClr val="FF0000"/>
              </a:solidFill>
            </a:endParaRPr>
          </a:p>
        </p:txBody>
      </p:sp>
      <p:sp>
        <p:nvSpPr>
          <p:cNvPr id="4" name="Slide Number Placeholder 3"/>
          <p:cNvSpPr>
            <a:spLocks noGrp="1"/>
          </p:cNvSpPr>
          <p:nvPr>
            <p:ph type="sldNum" sz="quarter" idx="4"/>
          </p:nvPr>
        </p:nvSpPr>
        <p:spPr/>
        <p:txBody>
          <a:bodyPr/>
          <a:lstStyle/>
          <a:p>
            <a:fld id="{17918391-D411-FE40-AAD7-861AE5233E0E}" type="slidenum">
              <a:rPr lang="en-US" smtClean="0"/>
              <a:pPr/>
              <a:t>27</a:t>
            </a:fld>
            <a:endParaRPr lang="en-US" dirty="0"/>
          </a:p>
        </p:txBody>
      </p:sp>
      <p:sp>
        <p:nvSpPr>
          <p:cNvPr id="5"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53998"/>
          </a:xfrm>
        </p:spPr>
        <p:txBody>
          <a:bodyPr>
            <a:normAutofit fontScale="90000"/>
          </a:bodyPr>
          <a:lstStyle/>
          <a:p>
            <a:r>
              <a:rPr lang="en-GB" sz="3600" dirty="0" smtClean="0"/>
              <a:t>WLCG Network and Transfer Metrics WG</a:t>
            </a:r>
            <a:endParaRPr lang="en-GB" dirty="0"/>
          </a:p>
        </p:txBody>
      </p:sp>
      <p:sp>
        <p:nvSpPr>
          <p:cNvPr id="7" name="Content Placeholder 6"/>
          <p:cNvSpPr>
            <a:spLocks noGrp="1"/>
          </p:cNvSpPr>
          <p:nvPr>
            <p:ph idx="1"/>
          </p:nvPr>
        </p:nvSpPr>
        <p:spPr>
          <a:xfrm>
            <a:off x="351693" y="850433"/>
            <a:ext cx="8563707" cy="5316124"/>
          </a:xfrm>
        </p:spPr>
        <p:txBody>
          <a:bodyPr>
            <a:normAutofit fontScale="77500" lnSpcReduction="20000"/>
          </a:bodyPr>
          <a:lstStyle/>
          <a:p>
            <a:pPr>
              <a:lnSpc>
                <a:spcPct val="120000"/>
              </a:lnSpc>
            </a:pPr>
            <a:r>
              <a:rPr lang="en-GB" dirty="0" smtClean="0">
                <a:solidFill>
                  <a:schemeClr val="tx1"/>
                </a:solidFill>
              </a:rPr>
              <a:t>WLCG </a:t>
            </a:r>
            <a:r>
              <a:rPr lang="en-GB" dirty="0" smtClean="0">
                <a:solidFill>
                  <a:schemeClr val="tx1"/>
                </a:solidFill>
                <a:hlinkClick r:id="rId2"/>
              </a:rPr>
              <a:t>Network and Transfer Metrics WG</a:t>
            </a:r>
            <a:endParaRPr lang="en-GB" dirty="0" smtClean="0"/>
          </a:p>
          <a:p>
            <a:pPr marL="742950" lvl="1" indent="-285750">
              <a:buFont typeface="Arial" panose="020B0604020202020204" pitchFamily="34" charset="0"/>
              <a:buChar char="•"/>
            </a:pPr>
            <a:r>
              <a:rPr lang="en-GB" sz="2100" dirty="0" smtClean="0"/>
              <a:t>Established and operating large </a:t>
            </a:r>
            <a:r>
              <a:rPr lang="en-GB" sz="2100" dirty="0" err="1" smtClean="0"/>
              <a:t>perfSONAR</a:t>
            </a:r>
            <a:r>
              <a:rPr lang="en-GB" sz="2100" dirty="0" smtClean="0"/>
              <a:t> network (263 sonars). [Data gathered by OSG]</a:t>
            </a:r>
            <a:endParaRPr lang="en-GB" sz="2100" dirty="0"/>
          </a:p>
          <a:p>
            <a:pPr marL="742950" lvl="1" indent="-285750">
              <a:buFont typeface="Arial" panose="020B0604020202020204" pitchFamily="34" charset="0"/>
              <a:buChar char="•"/>
            </a:pPr>
            <a:r>
              <a:rPr lang="en-GB" sz="2100" dirty="0" smtClean="0"/>
              <a:t>Measuring achievable bandwidth, mapping network links via </a:t>
            </a:r>
            <a:r>
              <a:rPr lang="en-GB" sz="2100" dirty="0" err="1" smtClean="0"/>
              <a:t>traceroutes</a:t>
            </a:r>
            <a:r>
              <a:rPr lang="en-GB" sz="2100" dirty="0" smtClean="0"/>
              <a:t> and </a:t>
            </a:r>
            <a:r>
              <a:rPr lang="en-GB" sz="2100" dirty="0"/>
              <a:t>continuous latency </a:t>
            </a:r>
            <a:r>
              <a:rPr lang="en-GB" sz="2100" dirty="0" smtClean="0"/>
              <a:t>measurements</a:t>
            </a:r>
            <a:endParaRPr lang="en-GB" sz="2100" dirty="0"/>
          </a:p>
          <a:p>
            <a:pPr marL="742950" lvl="1" indent="-285750">
              <a:buFont typeface="Arial" panose="020B0604020202020204" pitchFamily="34" charset="0"/>
              <a:buChar char="•"/>
            </a:pPr>
            <a:r>
              <a:rPr lang="en-GB" sz="2100" dirty="0" smtClean="0"/>
              <a:t>Open to all sites and experiments via </a:t>
            </a:r>
            <a:r>
              <a:rPr lang="en-GB" sz="2100" dirty="0" err="1" smtClean="0"/>
              <a:t>perfSONAR</a:t>
            </a:r>
            <a:r>
              <a:rPr lang="en-GB" sz="2100" dirty="0" smtClean="0"/>
              <a:t> interfaces</a:t>
            </a:r>
            <a:endParaRPr lang="en-GB" sz="2100" dirty="0"/>
          </a:p>
          <a:p>
            <a:pPr marL="742950" lvl="1" indent="-285750">
              <a:buFont typeface="Arial" panose="020B0604020202020204" pitchFamily="34" charset="0"/>
              <a:buChar char="•"/>
            </a:pPr>
            <a:r>
              <a:rPr lang="en-GB" sz="2100" dirty="0" smtClean="0"/>
              <a:t>Integrating network </a:t>
            </a:r>
            <a:r>
              <a:rPr lang="en-GB" sz="2100" dirty="0"/>
              <a:t>measurements with existing transfer metrics – see FTS</a:t>
            </a:r>
            <a:r>
              <a:rPr lang="en-GB" sz="2100" dirty="0" smtClean="0"/>
              <a:t> performance study</a:t>
            </a:r>
            <a:endParaRPr lang="en-GB" sz="1900" dirty="0" smtClean="0">
              <a:solidFill>
                <a:srgbClr val="FF0000"/>
              </a:solidFill>
            </a:endParaRPr>
          </a:p>
          <a:p>
            <a:pPr>
              <a:lnSpc>
                <a:spcPct val="120000"/>
              </a:lnSpc>
            </a:pPr>
            <a:r>
              <a:rPr lang="en-GB" dirty="0" smtClean="0">
                <a:solidFill>
                  <a:schemeClr val="tx1"/>
                </a:solidFill>
              </a:rPr>
              <a:t>Baseline existing links, help commission new links</a:t>
            </a:r>
          </a:p>
          <a:p>
            <a:pPr marL="742950" lvl="1" indent="-285750">
              <a:buFont typeface="Arial" panose="020B0604020202020204" pitchFamily="34" charset="0"/>
              <a:buChar char="•"/>
            </a:pPr>
            <a:r>
              <a:rPr lang="en-GB" sz="2100" dirty="0" smtClean="0"/>
              <a:t>Commissioned full mesh testing of latencies, </a:t>
            </a:r>
            <a:r>
              <a:rPr lang="en-GB" sz="2100" dirty="0" err="1" smtClean="0"/>
              <a:t>traceroutes</a:t>
            </a:r>
            <a:r>
              <a:rPr lang="en-GB" sz="2100" dirty="0" smtClean="0"/>
              <a:t> and throughput</a:t>
            </a:r>
          </a:p>
          <a:p>
            <a:pPr marL="742950" lvl="1" indent="-285750">
              <a:buFont typeface="Arial" panose="020B0604020202020204" pitchFamily="34" charset="0"/>
              <a:buChar char="•"/>
            </a:pPr>
            <a:r>
              <a:rPr lang="en-GB" sz="2100" dirty="0" smtClean="0"/>
              <a:t>Running core networking meshes (LHCOPN/LHCONE) to help debug/test new sites as well as dual</a:t>
            </a:r>
            <a:r>
              <a:rPr lang="en-GB" sz="2100" dirty="0"/>
              <a:t>-stack and IPv6 testing</a:t>
            </a:r>
          </a:p>
          <a:p>
            <a:pPr>
              <a:lnSpc>
                <a:spcPct val="120000"/>
              </a:lnSpc>
            </a:pPr>
            <a:r>
              <a:rPr lang="en-GB" dirty="0" smtClean="0">
                <a:solidFill>
                  <a:schemeClr val="tx1"/>
                </a:solidFill>
              </a:rPr>
              <a:t>Provide a uniform way to access and integrate existing Network measurements </a:t>
            </a:r>
          </a:p>
          <a:p>
            <a:pPr marL="742950" lvl="1" indent="-285750">
              <a:buFont typeface="Arial" panose="020B0604020202020204" pitchFamily="34" charset="0"/>
              <a:buChar char="•"/>
            </a:pPr>
            <a:r>
              <a:rPr lang="en-GB" sz="2100" dirty="0" smtClean="0"/>
              <a:t>Proximity service providing common topology to match sonars and storages</a:t>
            </a:r>
            <a:endParaRPr lang="en-GB" sz="2100" dirty="0" smtClean="0">
              <a:solidFill>
                <a:srgbClr val="008000"/>
              </a:solidFill>
            </a:endParaRPr>
          </a:p>
          <a:p>
            <a:pPr marL="742950" lvl="1" indent="-285750">
              <a:buFont typeface="Arial" panose="020B0604020202020204" pitchFamily="34" charset="0"/>
              <a:buChar char="•"/>
            </a:pPr>
            <a:r>
              <a:rPr lang="en-GB" sz="2100" dirty="0" smtClean="0"/>
              <a:t>Providing public interface to all </a:t>
            </a:r>
            <a:r>
              <a:rPr lang="en-GB" sz="2100" dirty="0" err="1" smtClean="0"/>
              <a:t>perfSONAR</a:t>
            </a:r>
            <a:r>
              <a:rPr lang="en-GB" sz="2100" dirty="0" smtClean="0"/>
              <a:t> measurements via OSG </a:t>
            </a:r>
            <a:r>
              <a:rPr lang="en-GB" sz="2100" dirty="0" err="1" smtClean="0"/>
              <a:t>Datastore</a:t>
            </a:r>
            <a:r>
              <a:rPr lang="en-GB" sz="2100" dirty="0" smtClean="0"/>
              <a:t>, streaming all results to MQ, providing dashboard </a:t>
            </a:r>
          </a:p>
          <a:p>
            <a:pPr>
              <a:lnSpc>
                <a:spcPct val="120000"/>
              </a:lnSpc>
            </a:pPr>
            <a:r>
              <a:rPr lang="en-GB" dirty="0" smtClean="0">
                <a:solidFill>
                  <a:schemeClr val="tx1"/>
                </a:solidFill>
              </a:rPr>
              <a:t>Coordinate response to network performance issues </a:t>
            </a:r>
          </a:p>
          <a:p>
            <a:pPr marL="742950" lvl="1" indent="-285750">
              <a:buFont typeface="Arial" panose="020B0604020202020204" pitchFamily="34" charset="0"/>
              <a:buChar char="•"/>
            </a:pPr>
            <a:r>
              <a:rPr lang="en-GB" sz="2100" dirty="0" smtClean="0"/>
              <a:t>WLCG Network Throughput Support Unit in GGUS  and underlying procedure</a:t>
            </a:r>
          </a:p>
        </p:txBody>
      </p:sp>
      <p:sp>
        <p:nvSpPr>
          <p:cNvPr id="3" name="TextBox 2"/>
          <p:cNvSpPr txBox="1"/>
          <p:nvPr/>
        </p:nvSpPr>
        <p:spPr>
          <a:xfrm>
            <a:off x="5338752" y="665765"/>
            <a:ext cx="184666" cy="369332"/>
          </a:xfrm>
          <a:prstGeom prst="rect">
            <a:avLst/>
          </a:prstGeom>
          <a:noFill/>
        </p:spPr>
        <p:txBody>
          <a:bodyPr wrap="none" rtlCol="0">
            <a:spAutoFit/>
          </a:bodyPr>
          <a:lstStyle/>
          <a:p>
            <a:endParaRPr lang="en-GB" dirty="0"/>
          </a:p>
        </p:txBody>
      </p:sp>
      <p:sp>
        <p:nvSpPr>
          <p:cNvPr id="6" name="Slide Number Placeholder 5"/>
          <p:cNvSpPr>
            <a:spLocks noGrp="1"/>
          </p:cNvSpPr>
          <p:nvPr>
            <p:ph type="sldNum" sz="quarter" idx="4294967295"/>
          </p:nvPr>
        </p:nvSpPr>
        <p:spPr>
          <a:xfrm>
            <a:off x="8382000" y="6477000"/>
            <a:ext cx="533400" cy="381000"/>
          </a:xfrm>
          <a:prstGeom prst="rect">
            <a:avLst/>
          </a:prstGeom>
        </p:spPr>
        <p:txBody>
          <a:bodyPr/>
          <a:lstStyle/>
          <a:p>
            <a:pPr>
              <a:defRPr/>
            </a:pPr>
            <a:fld id="{CFF787FE-4119-4211-AE05-64DE0D0071A9}" type="slidenum">
              <a:rPr lang="en-US" smtClean="0"/>
              <a:pPr>
                <a:defRPr/>
              </a:pPr>
              <a:t>28</a:t>
            </a:fld>
            <a:endParaRPr lang="en-US"/>
          </a:p>
        </p:txBody>
      </p:sp>
      <p:sp>
        <p:nvSpPr>
          <p:cNvPr id="8"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6168809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325606"/>
            <a:ext cx="8229600" cy="4667421"/>
          </a:xfrm>
        </p:spPr>
        <p:txBody>
          <a:bodyPr>
            <a:normAutofit fontScale="70000" lnSpcReduction="20000"/>
          </a:bodyPr>
          <a:lstStyle/>
          <a:p>
            <a:r>
              <a:rPr lang="en-US" dirty="0" smtClean="0"/>
              <a:t>Success of the WLCG Monitoring Consolidation project allowed to substantially decrease operational effort and  created conditions for migration of the WLCG monitoring system to a new technology stack</a:t>
            </a:r>
          </a:p>
          <a:p>
            <a:r>
              <a:rPr lang="en-US" dirty="0" smtClean="0"/>
              <a:t>The goal of the current work is to ensure that the next generation of the monitoring infrastructure provides cost-effective, scalable and </a:t>
            </a:r>
            <a:r>
              <a:rPr lang="en-US" dirty="0" err="1" smtClean="0"/>
              <a:t>performant</a:t>
            </a:r>
            <a:r>
              <a:rPr lang="en-US" dirty="0" smtClean="0"/>
              <a:t> solution which can cope with steady growing volume and complexity of the monitoring data</a:t>
            </a:r>
          </a:p>
          <a:p>
            <a:r>
              <a:rPr lang="en-US" dirty="0" smtClean="0"/>
              <a:t>A lot of current evaluation and development work is done in collaboration with our JINR colleagues and we are looking forward to continue this collaboration.</a:t>
            </a:r>
          </a:p>
          <a:p>
            <a:r>
              <a:rPr lang="en-US" dirty="0" smtClean="0"/>
              <a:t>For the students we have a lot of interesting projects in the monitoring area which can be chosen as a topic of Master or Bachelor thesis. Do not hesitate to contact me in case you are interested (</a:t>
            </a:r>
            <a:r>
              <a:rPr lang="en-US" dirty="0" err="1" smtClean="0"/>
              <a:t>julia.andreeva@cern.ch</a:t>
            </a:r>
            <a:r>
              <a:rPr lang="en-US" dirty="0" smtClean="0"/>
              <a:t>)</a:t>
            </a:r>
            <a:endParaRPr lang="en-US" i="1" dirty="0" smtClean="0"/>
          </a:p>
        </p:txBody>
      </p:sp>
      <p:sp>
        <p:nvSpPr>
          <p:cNvPr id="4" name="Slide Number Placeholder 3"/>
          <p:cNvSpPr>
            <a:spLocks noGrp="1"/>
          </p:cNvSpPr>
          <p:nvPr>
            <p:ph type="sldNum" sz="quarter" idx="4"/>
          </p:nvPr>
        </p:nvSpPr>
        <p:spPr/>
        <p:txBody>
          <a:bodyPr/>
          <a:lstStyle/>
          <a:p>
            <a:fld id="{17918391-D411-FE40-AAD7-861AE5233E0E}" type="slidenum">
              <a:rPr lang="en-US" smtClean="0"/>
              <a:pPr/>
              <a:t>29</a:t>
            </a:fld>
            <a:endParaRPr lang="en-US" dirty="0"/>
          </a:p>
        </p:txBody>
      </p:sp>
      <p:sp>
        <p:nvSpPr>
          <p:cNvPr id="8"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Activity monitoring </a:t>
            </a:r>
            <a:r>
              <a:rPr lang="en-US" dirty="0" err="1" smtClean="0"/>
              <a:t>vs</a:t>
            </a:r>
            <a:r>
              <a:rPr lang="en-US" dirty="0" smtClean="0"/>
              <a:t> remote testing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Activity monitoring</a:t>
            </a:r>
          </a:p>
          <a:p>
            <a:pPr lvl="1"/>
            <a:r>
              <a:rPr lang="en-US" dirty="0" smtClean="0"/>
              <a:t>Gather real time information about various activities running at the site : data transfer, data access, job processing</a:t>
            </a:r>
          </a:p>
          <a:p>
            <a:r>
              <a:rPr lang="en-US" dirty="0" smtClean="0"/>
              <a:t>Remote testing (Functional and stress testing)</a:t>
            </a:r>
          </a:p>
          <a:p>
            <a:pPr lvl="1"/>
            <a:r>
              <a:rPr lang="en-US" dirty="0" smtClean="0"/>
              <a:t>Functional tests check that the site/service can perform a required task and to determine eventual failure modes for further debugging. Performed with SAM and </a:t>
            </a:r>
            <a:r>
              <a:rPr lang="en-US" dirty="0" err="1" smtClean="0"/>
              <a:t>HammerCloud</a:t>
            </a:r>
            <a:endParaRPr lang="en-US" dirty="0" smtClean="0"/>
          </a:p>
          <a:p>
            <a:pPr lvl="1"/>
            <a:r>
              <a:rPr lang="en-US" dirty="0" smtClean="0"/>
              <a:t>Stress tests assess the ability of a site or service to work reliably under regular operational load and even beyond it. Performed by </a:t>
            </a:r>
            <a:r>
              <a:rPr lang="en-US" dirty="0" err="1" smtClean="0"/>
              <a:t>HammerCloud</a:t>
            </a:r>
            <a:endParaRPr lang="en-US" dirty="0" smtClean="0"/>
          </a:p>
          <a:p>
            <a:r>
              <a:rPr lang="en-US" dirty="0" smtClean="0"/>
              <a:t>Complimentary to each other</a:t>
            </a:r>
          </a:p>
          <a:p>
            <a:pPr lvl="1"/>
            <a:r>
              <a:rPr lang="en-US" dirty="0" smtClean="0"/>
              <a:t>Activity monitoring identifies failing activities at a site</a:t>
            </a:r>
          </a:p>
          <a:p>
            <a:pPr lvl="1"/>
            <a:r>
              <a:rPr lang="en-US" dirty="0" smtClean="0"/>
              <a:t>Remote testing helps to identify the exact reason of failure  </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3</a:t>
            </a:fld>
            <a:endParaRPr lang="en-US" dirty="0"/>
          </a:p>
        </p:txBody>
      </p:sp>
      <p:sp>
        <p:nvSpPr>
          <p:cNvPr id="5"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NEC</a:t>
            </a:r>
            <a:r>
              <a:rPr kumimoji="0" lang="en-US" sz="1200" b="0" i="0" u="none" strike="noStrike" kern="1200" cap="none" spc="0" normalizeH="0" noProof="0" dirty="0" smtClean="0">
                <a:ln>
                  <a:noFill/>
                </a:ln>
                <a:solidFill>
                  <a:schemeClr val="tx1">
                    <a:tint val="75000"/>
                  </a:schemeClr>
                </a:solidFill>
                <a:effectLst/>
                <a:uLnTx/>
                <a:uFillTx/>
                <a:latin typeface="+mn-lt"/>
                <a:ea typeface="+mn-ea"/>
                <a:cs typeface="+mn-cs"/>
              </a:rPr>
              <a:t> 2015, </a:t>
            </a:r>
            <a:r>
              <a:rPr kumimoji="0" lang="en-US" sz="1200" b="0" i="0" u="none" strike="noStrike" kern="1200" cap="none" spc="0" normalizeH="0" noProof="0" dirty="0" err="1" smtClean="0">
                <a:ln>
                  <a:noFill/>
                </a:ln>
                <a:solidFill>
                  <a:schemeClr val="tx1">
                    <a:tint val="75000"/>
                  </a:schemeClr>
                </a:solidFill>
                <a:effectLst/>
                <a:uLnTx/>
                <a:uFillTx/>
                <a:latin typeface="+mn-lt"/>
                <a:ea typeface="+mn-ea"/>
                <a:cs typeface="+mn-cs"/>
              </a:rPr>
              <a:t>Budva</a:t>
            </a:r>
            <a:endParaRPr kumimoji="0" lang="en-US" sz="1200" b="0" i="0" u="none" strike="noStrike" kern="1200" cap="none" spc="0" normalizeH="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Backup slides </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Focusing on the WLCG scope</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31</a:t>
            </a:fld>
            <a:endParaRPr lang="en-US" dirty="0"/>
          </a:p>
        </p:txBody>
      </p:sp>
      <p:sp>
        <p:nvSpPr>
          <p:cNvPr id="5" name="Content Placeholder 2"/>
          <p:cNvSpPr txBox="1">
            <a:spLocks/>
          </p:cNvSpPr>
          <p:nvPr/>
        </p:nvSpPr>
        <p:spPr>
          <a:xfrm>
            <a:off x="0" y="1428773"/>
            <a:ext cx="9143999" cy="81391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accent1"/>
              </a:buClr>
              <a:buFont typeface="Wingdings" charset="2"/>
              <a:buChar char="§"/>
              <a:defRPr sz="3200" kern="1200">
                <a:solidFill>
                  <a:schemeClr val="tx1">
                    <a:lumMod val="75000"/>
                    <a:lumOff val="25000"/>
                  </a:schemeClr>
                </a:solidFill>
                <a:latin typeface="News Gothic MT"/>
                <a:ea typeface="+mn-ea"/>
                <a:cs typeface="+mn-cs"/>
              </a:defRPr>
            </a:lvl1pPr>
            <a:lvl2pPr marL="742950" indent="-285750" algn="l" defTabSz="457200" rtl="0" eaLnBrk="1" latinLnBrk="0" hangingPunct="1">
              <a:spcBef>
                <a:spcPct val="20000"/>
              </a:spcBef>
              <a:buClr>
                <a:schemeClr val="accent2"/>
              </a:buClr>
              <a:buFont typeface="Wingdings" charset="2"/>
              <a:buChar char="§"/>
              <a:defRPr sz="2800" kern="1200">
                <a:solidFill>
                  <a:schemeClr val="tx1">
                    <a:lumMod val="75000"/>
                    <a:lumOff val="25000"/>
                  </a:schemeClr>
                </a:solidFill>
                <a:latin typeface="News Gothic MT"/>
                <a:ea typeface="+mn-ea"/>
                <a:cs typeface="+mn-cs"/>
              </a:defRPr>
            </a:lvl2pPr>
            <a:lvl3pPr marL="1143000" indent="-228600" algn="l" defTabSz="457200" rtl="0" eaLnBrk="1" latinLnBrk="0" hangingPunct="1">
              <a:spcBef>
                <a:spcPct val="20000"/>
              </a:spcBef>
              <a:buClr>
                <a:schemeClr val="accent1"/>
              </a:buClr>
              <a:buFont typeface="Wingdings" charset="2"/>
              <a:buChar char="§"/>
              <a:defRPr sz="2400" kern="1200">
                <a:solidFill>
                  <a:schemeClr val="tx1">
                    <a:lumMod val="75000"/>
                    <a:lumOff val="25000"/>
                  </a:schemeClr>
                </a:solidFill>
                <a:latin typeface="News Gothic MT"/>
                <a:ea typeface="+mn-ea"/>
                <a:cs typeface="+mn-cs"/>
              </a:defRPr>
            </a:lvl3pPr>
            <a:lvl4pPr marL="1600200" indent="-228600" algn="l" defTabSz="457200" rtl="0" eaLnBrk="1" latinLnBrk="0" hangingPunct="1">
              <a:spcBef>
                <a:spcPct val="20000"/>
              </a:spcBef>
              <a:buClr>
                <a:schemeClr val="accent2"/>
              </a:buClr>
              <a:buFont typeface="Wingdings" charset="2"/>
              <a:buChar char="§"/>
              <a:defRPr sz="2000" kern="1200">
                <a:solidFill>
                  <a:schemeClr val="tx1">
                    <a:lumMod val="75000"/>
                    <a:lumOff val="25000"/>
                  </a:schemeClr>
                </a:solidFill>
                <a:latin typeface="News Gothic MT"/>
                <a:ea typeface="+mn-ea"/>
                <a:cs typeface="+mn-cs"/>
              </a:defRPr>
            </a:lvl4pPr>
            <a:lvl5pPr marL="2057400" indent="-228600" algn="l" defTabSz="457200" rtl="0" eaLnBrk="1" latinLnBrk="0" hangingPunct="1">
              <a:spcBef>
                <a:spcPct val="20000"/>
              </a:spcBef>
              <a:buClr>
                <a:schemeClr val="accent1"/>
              </a:buClr>
              <a:buFont typeface="Wingdings" charset="2"/>
              <a:buChar char="§"/>
              <a:defRPr sz="2000" kern="1200">
                <a:solidFill>
                  <a:schemeClr val="tx1">
                    <a:lumMod val="75000"/>
                    <a:lumOff val="25000"/>
                  </a:schemeClr>
                </a:solidFill>
                <a:latin typeface="News Gothic M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solidFill>
                  <a:schemeClr val="tx1"/>
                </a:solidFill>
              </a:rPr>
              <a:t>SAM2 was developed following the philosophy of EGI</a:t>
            </a:r>
          </a:p>
          <a:p>
            <a:r>
              <a:rPr lang="en-US" sz="1800" dirty="0" smtClean="0">
                <a:solidFill>
                  <a:schemeClr val="tx1"/>
                </a:solidFill>
              </a:rPr>
              <a:t>Highly distributed system running at different regional National Grid Initiatives (NGIs)</a:t>
            </a:r>
          </a:p>
        </p:txBody>
      </p:sp>
      <p:pic>
        <p:nvPicPr>
          <p:cNvPr id="6" name="Content Placeholder 6" descr="Screen Shot 2014-05-13 at 20.51.55.png"/>
          <p:cNvPicPr>
            <a:picLocks noGrp="1" noChangeAspect="1"/>
          </p:cNvPicPr>
          <p:nvPr>
            <p:ph idx="1"/>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4654" t="31939" r="26091" b="24727"/>
          <a:stretch/>
        </p:blipFill>
        <p:spPr>
          <a:xfrm>
            <a:off x="1460153" y="2189662"/>
            <a:ext cx="5695238" cy="3132000"/>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19250" y="5415200"/>
            <a:ext cx="9143999" cy="72569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chemeClr val="accent1"/>
              </a:buClr>
              <a:buFont typeface="Wingdings" charset="2"/>
              <a:buChar char="§"/>
              <a:defRPr sz="3200" kern="1200">
                <a:solidFill>
                  <a:schemeClr val="tx1">
                    <a:lumMod val="75000"/>
                    <a:lumOff val="25000"/>
                  </a:schemeClr>
                </a:solidFill>
                <a:latin typeface="News Gothic MT"/>
                <a:ea typeface="+mn-ea"/>
                <a:cs typeface="+mn-cs"/>
              </a:defRPr>
            </a:lvl1pPr>
            <a:lvl2pPr marL="742950" indent="-285750" algn="l" defTabSz="457200" rtl="0" eaLnBrk="1" latinLnBrk="0" hangingPunct="1">
              <a:spcBef>
                <a:spcPct val="20000"/>
              </a:spcBef>
              <a:buClr>
                <a:schemeClr val="accent2"/>
              </a:buClr>
              <a:buFont typeface="Wingdings" charset="2"/>
              <a:buChar char="§"/>
              <a:defRPr sz="2800" kern="1200">
                <a:solidFill>
                  <a:schemeClr val="tx1">
                    <a:lumMod val="75000"/>
                    <a:lumOff val="25000"/>
                  </a:schemeClr>
                </a:solidFill>
                <a:latin typeface="News Gothic MT"/>
                <a:ea typeface="+mn-ea"/>
                <a:cs typeface="+mn-cs"/>
              </a:defRPr>
            </a:lvl2pPr>
            <a:lvl3pPr marL="1143000" indent="-228600" algn="l" defTabSz="457200" rtl="0" eaLnBrk="1" latinLnBrk="0" hangingPunct="1">
              <a:spcBef>
                <a:spcPct val="20000"/>
              </a:spcBef>
              <a:buClr>
                <a:schemeClr val="accent1"/>
              </a:buClr>
              <a:buFont typeface="Wingdings" charset="2"/>
              <a:buChar char="§"/>
              <a:defRPr sz="2400" kern="1200">
                <a:solidFill>
                  <a:schemeClr val="tx1">
                    <a:lumMod val="75000"/>
                    <a:lumOff val="25000"/>
                  </a:schemeClr>
                </a:solidFill>
                <a:latin typeface="News Gothic MT"/>
                <a:ea typeface="+mn-ea"/>
                <a:cs typeface="+mn-cs"/>
              </a:defRPr>
            </a:lvl3pPr>
            <a:lvl4pPr marL="1600200" indent="-228600" algn="l" defTabSz="457200" rtl="0" eaLnBrk="1" latinLnBrk="0" hangingPunct="1">
              <a:spcBef>
                <a:spcPct val="20000"/>
              </a:spcBef>
              <a:buClr>
                <a:schemeClr val="accent2"/>
              </a:buClr>
              <a:buFont typeface="Wingdings" charset="2"/>
              <a:buChar char="§"/>
              <a:defRPr sz="2000" kern="1200">
                <a:solidFill>
                  <a:schemeClr val="tx1">
                    <a:lumMod val="75000"/>
                    <a:lumOff val="25000"/>
                  </a:schemeClr>
                </a:solidFill>
                <a:latin typeface="News Gothic MT"/>
                <a:ea typeface="+mn-ea"/>
                <a:cs typeface="+mn-cs"/>
              </a:defRPr>
            </a:lvl4pPr>
            <a:lvl5pPr marL="2057400" indent="-228600" algn="l" defTabSz="457200" rtl="0" eaLnBrk="1" latinLnBrk="0" hangingPunct="1">
              <a:spcBef>
                <a:spcPct val="20000"/>
              </a:spcBef>
              <a:buClr>
                <a:schemeClr val="accent1"/>
              </a:buClr>
              <a:buFont typeface="Wingdings" charset="2"/>
              <a:buChar char="§"/>
              <a:defRPr sz="2000" kern="1200">
                <a:solidFill>
                  <a:schemeClr val="tx1">
                    <a:lumMod val="75000"/>
                    <a:lumOff val="25000"/>
                  </a:schemeClr>
                </a:solidFill>
                <a:latin typeface="News Gothic M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rgbClr val="0055A0"/>
                </a:solidFill>
              </a:rPr>
              <a:t>EGI </a:t>
            </a:r>
            <a:r>
              <a:rPr lang="en-US" sz="2000" dirty="0">
                <a:solidFill>
                  <a:srgbClr val="0055A0"/>
                </a:solidFill>
              </a:rPr>
              <a:t>took over EGI </a:t>
            </a:r>
            <a:r>
              <a:rPr lang="en-US" sz="2000" dirty="0" smtClean="0">
                <a:solidFill>
                  <a:srgbClr val="0055A0"/>
                </a:solidFill>
              </a:rPr>
              <a:t>SAM in </a:t>
            </a:r>
            <a:r>
              <a:rPr lang="en-US" sz="2000" dirty="0">
                <a:solidFill>
                  <a:srgbClr val="0055A0"/>
                </a:solidFill>
              </a:rPr>
              <a:t>Spring 2014 </a:t>
            </a:r>
          </a:p>
          <a:p>
            <a:r>
              <a:rPr lang="en-US" sz="2000" dirty="0">
                <a:solidFill>
                  <a:srgbClr val="0055A0"/>
                </a:solidFill>
              </a:rPr>
              <a:t>SAM3 </a:t>
            </a:r>
            <a:r>
              <a:rPr lang="en-US" sz="2000" dirty="0" smtClean="0">
                <a:solidFill>
                  <a:srgbClr val="0055A0"/>
                </a:solidFill>
              </a:rPr>
              <a:t>focuses </a:t>
            </a:r>
            <a:r>
              <a:rPr lang="en-US" sz="2000" dirty="0">
                <a:solidFill>
                  <a:srgbClr val="0055A0"/>
                </a:solidFill>
              </a:rPr>
              <a:t>on the WLCG </a:t>
            </a:r>
            <a:r>
              <a:rPr lang="en-US" sz="2000" dirty="0" smtClean="0">
                <a:solidFill>
                  <a:srgbClr val="0055A0"/>
                </a:solidFill>
              </a:rPr>
              <a:t>scope</a:t>
            </a:r>
            <a:endParaRPr lang="en-US" sz="2000" dirty="0">
              <a:solidFill>
                <a:srgbClr val="0055A0"/>
              </a:solidFill>
            </a:endParaRPr>
          </a:p>
        </p:txBody>
      </p:sp>
      <p:sp>
        <p:nvSpPr>
          <p:cNvPr id="8" name="TextBox 7"/>
          <p:cNvSpPr txBox="1"/>
          <p:nvPr/>
        </p:nvSpPr>
        <p:spPr>
          <a:xfrm>
            <a:off x="7155391" y="3471333"/>
            <a:ext cx="1988608" cy="1569660"/>
          </a:xfrm>
          <a:prstGeom prst="rect">
            <a:avLst/>
          </a:prstGeom>
          <a:noFill/>
        </p:spPr>
        <p:txBody>
          <a:bodyPr wrap="square" rtlCol="0">
            <a:spAutoFit/>
          </a:bodyPr>
          <a:lstStyle/>
          <a:p>
            <a:r>
              <a:rPr lang="en-US" sz="1200" dirty="0" smtClean="0"/>
              <a:t>The change was transparent for the WLCG user community</a:t>
            </a:r>
          </a:p>
          <a:p>
            <a:r>
              <a:rPr lang="en-US" sz="1200" dirty="0" smtClean="0"/>
              <a:t>Helped the EGI partners in the migration of the central services</a:t>
            </a:r>
          </a:p>
          <a:p>
            <a:r>
              <a:rPr lang="en-US" sz="1200" dirty="0" smtClean="0"/>
              <a:t>Credits to Marian </a:t>
            </a:r>
            <a:r>
              <a:rPr lang="en-US" sz="1200" dirty="0" err="1" smtClean="0"/>
              <a:t>Babik</a:t>
            </a:r>
            <a:r>
              <a:rPr lang="en-US" sz="1200" dirty="0" smtClean="0"/>
              <a:t> and Lionel Cons</a:t>
            </a:r>
            <a:endParaRPr lang="en-US" sz="1200" dirty="0"/>
          </a:p>
        </p:txBody>
      </p:sp>
      <p:sp>
        <p:nvSpPr>
          <p:cNvPr id="11"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889829" y="388303"/>
            <a:ext cx="3056546" cy="369332"/>
          </a:xfrm>
          <a:prstGeom prst="rect">
            <a:avLst/>
          </a:prstGeom>
          <a:noFill/>
        </p:spPr>
        <p:txBody>
          <a:bodyPr wrap="none" rtlCol="0">
            <a:spAutoFit/>
          </a:bodyPr>
          <a:lstStyle/>
          <a:p>
            <a:r>
              <a:rPr lang="en-US" dirty="0" smtClean="0"/>
              <a:t>Cloud Monitoring with Ganglia</a:t>
            </a:r>
            <a:endParaRPr lang="en-US" dirty="0"/>
          </a:p>
        </p:txBody>
      </p:sp>
      <p:grpSp>
        <p:nvGrpSpPr>
          <p:cNvPr id="2" name="Group 4"/>
          <p:cNvGrpSpPr/>
          <p:nvPr/>
        </p:nvGrpSpPr>
        <p:grpSpPr>
          <a:xfrm>
            <a:off x="1055582" y="1612720"/>
            <a:ext cx="1954030" cy="4761922"/>
            <a:chOff x="1540823" y="1438341"/>
            <a:chExt cx="1433589" cy="2995996"/>
          </a:xfrm>
        </p:grpSpPr>
        <p:cxnSp>
          <p:nvCxnSpPr>
            <p:cNvPr id="6" name="Straight Arrow Connector 5"/>
            <p:cNvCxnSpPr/>
            <p:nvPr/>
          </p:nvCxnSpPr>
          <p:spPr>
            <a:xfrm>
              <a:off x="1933201" y="1950399"/>
              <a:ext cx="0" cy="478988"/>
            </a:xfrm>
            <a:prstGeom prst="straightConnector1">
              <a:avLst/>
            </a:prstGeom>
            <a:noFill/>
            <a:ln w="9525" cap="flat" cmpd="sng" algn="ctr">
              <a:solidFill>
                <a:srgbClr val="9BBB59">
                  <a:lumMod val="50000"/>
                  <a:alpha val="29000"/>
                </a:srgbClr>
              </a:solidFill>
              <a:prstDash val="sysDash"/>
              <a:headEnd type="none"/>
              <a:tailEnd type="arrow" w="med" len="med"/>
            </a:ln>
            <a:effectLst>
              <a:outerShdw blurRad="40000" dist="20000" dir="5400000" rotWithShape="0">
                <a:srgbClr val="000000">
                  <a:alpha val="38000"/>
                </a:srgbClr>
              </a:outerShdw>
            </a:effectLst>
          </p:spPr>
        </p:cxnSp>
        <p:cxnSp>
          <p:nvCxnSpPr>
            <p:cNvPr id="7" name="Straight Arrow Connector 6"/>
            <p:cNvCxnSpPr/>
            <p:nvPr/>
          </p:nvCxnSpPr>
          <p:spPr>
            <a:xfrm>
              <a:off x="2184480" y="1972845"/>
              <a:ext cx="0" cy="456542"/>
            </a:xfrm>
            <a:prstGeom prst="straightConnector1">
              <a:avLst/>
            </a:prstGeom>
            <a:noFill/>
            <a:ln w="9525" cap="flat" cmpd="sng" algn="ctr">
              <a:solidFill>
                <a:srgbClr val="9BBB59">
                  <a:lumMod val="50000"/>
                  <a:alpha val="29000"/>
                </a:srgbClr>
              </a:solidFill>
              <a:prstDash val="sysDash"/>
              <a:headEnd type="none"/>
              <a:tailEnd type="arrow" w="med" len="med"/>
            </a:ln>
            <a:effectLst>
              <a:outerShdw blurRad="40000" dist="20000" dir="5400000" rotWithShape="0">
                <a:srgbClr val="000000">
                  <a:alpha val="38000"/>
                </a:srgbClr>
              </a:outerShdw>
            </a:effectLst>
          </p:spPr>
        </p:cxnSp>
        <p:cxnSp>
          <p:nvCxnSpPr>
            <p:cNvPr id="8" name="Straight Arrow Connector 7"/>
            <p:cNvCxnSpPr/>
            <p:nvPr/>
          </p:nvCxnSpPr>
          <p:spPr>
            <a:xfrm>
              <a:off x="2089198" y="1972845"/>
              <a:ext cx="0" cy="456542"/>
            </a:xfrm>
            <a:prstGeom prst="straightConnector1">
              <a:avLst/>
            </a:prstGeom>
            <a:noFill/>
            <a:ln w="9525" cap="flat" cmpd="sng" algn="ctr">
              <a:solidFill>
                <a:srgbClr val="9BBB59">
                  <a:lumMod val="50000"/>
                  <a:alpha val="29000"/>
                </a:srgbClr>
              </a:solidFill>
              <a:prstDash val="sysDash"/>
              <a:headEnd type="none"/>
              <a:tailEnd type="arrow" w="med" len="med"/>
            </a:ln>
            <a:effectLst>
              <a:outerShdw blurRad="40000" dist="20000" dir="5400000" rotWithShape="0">
                <a:srgbClr val="000000">
                  <a:alpha val="38000"/>
                </a:srgbClr>
              </a:outerShdw>
            </a:effectLst>
          </p:spPr>
        </p:cxnSp>
        <p:cxnSp>
          <p:nvCxnSpPr>
            <p:cNvPr id="9" name="Straight Arrow Connector 8"/>
            <p:cNvCxnSpPr/>
            <p:nvPr/>
          </p:nvCxnSpPr>
          <p:spPr>
            <a:xfrm>
              <a:off x="2334416" y="1972845"/>
              <a:ext cx="6439" cy="461560"/>
            </a:xfrm>
            <a:prstGeom prst="straightConnector1">
              <a:avLst/>
            </a:prstGeom>
            <a:noFill/>
            <a:ln w="9525" cap="flat" cmpd="sng" algn="ctr">
              <a:solidFill>
                <a:srgbClr val="9BBB59">
                  <a:lumMod val="50000"/>
                  <a:alpha val="29000"/>
                </a:srgbClr>
              </a:solidFill>
              <a:prstDash val="sysDash"/>
              <a:headEnd type="none"/>
              <a:tailEnd type="arrow" w="med" len="med"/>
            </a:ln>
            <a:effectLst>
              <a:outerShdw blurRad="40000" dist="20000" dir="5400000" rotWithShape="0">
                <a:srgbClr val="000000">
                  <a:alpha val="38000"/>
                </a:srgbClr>
              </a:outerShdw>
            </a:effectLst>
          </p:spPr>
        </p:cxnSp>
        <p:cxnSp>
          <p:nvCxnSpPr>
            <p:cNvPr id="10" name="Straight Arrow Connector 9"/>
            <p:cNvCxnSpPr/>
            <p:nvPr/>
          </p:nvCxnSpPr>
          <p:spPr>
            <a:xfrm>
              <a:off x="2720623" y="1950609"/>
              <a:ext cx="0" cy="488814"/>
            </a:xfrm>
            <a:prstGeom prst="straightConnector1">
              <a:avLst/>
            </a:prstGeom>
            <a:noFill/>
            <a:ln w="9525" cap="flat" cmpd="sng" algn="ctr">
              <a:solidFill>
                <a:srgbClr val="9BBB59">
                  <a:lumMod val="50000"/>
                  <a:alpha val="29000"/>
                </a:srgbClr>
              </a:solidFill>
              <a:prstDash val="sysDash"/>
              <a:headEnd type="none"/>
              <a:tailEnd type="arrow" w="med" len="med"/>
            </a:ln>
            <a:effectLst>
              <a:outerShdw blurRad="40000" dist="20000" dir="5400000" rotWithShape="0">
                <a:srgbClr val="000000">
                  <a:alpha val="38000"/>
                </a:srgbClr>
              </a:outerShdw>
            </a:effectLst>
          </p:spPr>
        </p:cxnSp>
        <p:sp>
          <p:nvSpPr>
            <p:cNvPr id="11" name="Rounded Rectangle 10"/>
            <p:cNvSpPr/>
            <p:nvPr/>
          </p:nvSpPr>
          <p:spPr>
            <a:xfrm>
              <a:off x="1540823" y="1438341"/>
              <a:ext cx="1433589" cy="2995996"/>
            </a:xfrm>
            <a:prstGeom prst="roundRect">
              <a:avLst/>
            </a:prstGeom>
            <a:solidFill>
              <a:srgbClr val="4F81BD">
                <a:lumMod val="60000"/>
                <a:lumOff val="40000"/>
                <a:alpha val="41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 name="Cloud 11"/>
            <p:cNvSpPr/>
            <p:nvPr/>
          </p:nvSpPr>
          <p:spPr>
            <a:xfrm>
              <a:off x="2042097" y="1577340"/>
              <a:ext cx="810289" cy="445871"/>
            </a:xfrm>
            <a:prstGeom prst="cloud">
              <a:avLst/>
            </a:prstGeom>
            <a:gradFill flip="none" rotWithShape="1">
              <a:gsLst>
                <a:gs pos="46000">
                  <a:srgbClr val="4BACC6">
                    <a:lumMod val="75000"/>
                    <a:alpha val="32000"/>
                  </a:srgbClr>
                </a:gs>
                <a:gs pos="19000">
                  <a:srgbClr val="4BACC6">
                    <a:lumMod val="50000"/>
                    <a:alpha val="32000"/>
                  </a:srgbClr>
                </a:gs>
                <a:gs pos="100000">
                  <a:srgbClr val="4BACC6">
                    <a:alpha val="32000"/>
                  </a:srgbClr>
                </a:gs>
              </a:gsLst>
              <a:lin ang="16200000" scaled="1"/>
              <a:tileRect/>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3" name="Cloud 12"/>
            <p:cNvSpPr/>
            <p:nvPr/>
          </p:nvSpPr>
          <p:spPr>
            <a:xfrm>
              <a:off x="1636953" y="1504738"/>
              <a:ext cx="810289" cy="445871"/>
            </a:xfrm>
            <a:prstGeom prst="cloud">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4" name="Rectangle 13"/>
            <p:cNvSpPr/>
            <p:nvPr/>
          </p:nvSpPr>
          <p:spPr>
            <a:xfrm>
              <a:off x="1807150" y="1728155"/>
              <a:ext cx="103188" cy="127960"/>
            </a:xfrm>
            <a:prstGeom prst="rect">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slope"/>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 name="Rectangle 14"/>
            <p:cNvSpPr/>
            <p:nvPr/>
          </p:nvSpPr>
          <p:spPr>
            <a:xfrm>
              <a:off x="1970073" y="1593915"/>
              <a:ext cx="103188" cy="127960"/>
            </a:xfrm>
            <a:prstGeom prst="rect">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slope"/>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 name="Rectangle 15"/>
            <p:cNvSpPr/>
            <p:nvPr/>
          </p:nvSpPr>
          <p:spPr>
            <a:xfrm>
              <a:off x="2174973" y="1690475"/>
              <a:ext cx="103188" cy="127960"/>
            </a:xfrm>
            <a:prstGeom prst="rect">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slope"/>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 name="Rectangle 16"/>
            <p:cNvSpPr/>
            <p:nvPr/>
          </p:nvSpPr>
          <p:spPr>
            <a:xfrm>
              <a:off x="2551685" y="1676735"/>
              <a:ext cx="103188" cy="127960"/>
            </a:xfrm>
            <a:prstGeom prst="rect">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slope"/>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 name="Rectangle 17"/>
            <p:cNvSpPr/>
            <p:nvPr/>
          </p:nvSpPr>
          <p:spPr>
            <a:xfrm>
              <a:off x="2395648" y="1822649"/>
              <a:ext cx="103188" cy="127960"/>
            </a:xfrm>
            <a:prstGeom prst="rect">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slope"/>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 name="Rectangle 18"/>
            <p:cNvSpPr/>
            <p:nvPr/>
          </p:nvSpPr>
          <p:spPr>
            <a:xfrm>
              <a:off x="1714687" y="2439423"/>
              <a:ext cx="1095724" cy="526881"/>
            </a:xfrm>
            <a:prstGeom prst="rect">
              <a:avLst/>
            </a:prstGeom>
            <a:solidFill>
              <a:sysClr val="window" lastClr="FFFF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20" name="Picture 19"/>
            <p:cNvPicPr>
              <a:picLocks noChangeAspect="1"/>
            </p:cNvPicPr>
            <p:nvPr/>
          </p:nvPicPr>
          <p:blipFill>
            <a:blip r:embed="rId2">
              <a:duotone>
                <a:prstClr val="black"/>
                <a:srgbClr val="F79646">
                  <a:tint val="45000"/>
                  <a:satMod val="400000"/>
                </a:srgbClr>
              </a:duotone>
              <a:alphaModFix amt="76000"/>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3">
                      <a14:imgEffect>
                        <a14:saturation sat="400000"/>
                      </a14:imgEffect>
                    </a14:imgLayer>
                  </a14:imgProps>
                </a:ext>
              </a:extLst>
            </a:blip>
            <a:stretch>
              <a:fillRect/>
            </a:stretch>
          </p:blipFill>
          <p:spPr>
            <a:xfrm>
              <a:off x="1594171" y="2204624"/>
              <a:ext cx="1335595" cy="1076551"/>
            </a:xfrm>
            <a:prstGeom prst="rect">
              <a:avLst/>
            </a:prstGeom>
          </p:spPr>
        </p:pic>
        <p:pic>
          <p:nvPicPr>
            <p:cNvPr id="21" name="Picture 20"/>
            <p:cNvPicPr>
              <a:picLocks noChangeAspect="1"/>
            </p:cNvPicPr>
            <p:nvPr/>
          </p:nvPicPr>
          <p:blipFill rotWithShape="1">
            <a:blip r:embed="rId4"/>
            <a:srcRect l="4522" t="9292" r="4186" b="12825"/>
            <a:stretch/>
          </p:blipFill>
          <p:spPr>
            <a:xfrm>
              <a:off x="1754222" y="2545109"/>
              <a:ext cx="1017084" cy="319170"/>
            </a:xfrm>
            <a:prstGeom prst="rect">
              <a:avLst/>
            </a:prstGeom>
          </p:spPr>
        </p:pic>
        <p:cxnSp>
          <p:nvCxnSpPr>
            <p:cNvPr id="22" name="Straight Arrow Connector 21"/>
            <p:cNvCxnSpPr>
              <a:stCxn id="14" idx="2"/>
            </p:cNvCxnSpPr>
            <p:nvPr/>
          </p:nvCxnSpPr>
          <p:spPr>
            <a:xfrm>
              <a:off x="1858744" y="1856115"/>
              <a:ext cx="0" cy="578290"/>
            </a:xfrm>
            <a:prstGeom prst="straightConnector1">
              <a:avLst/>
            </a:prstGeom>
            <a:noFill/>
            <a:ln w="9525" cap="flat" cmpd="sng" algn="ctr">
              <a:solidFill>
                <a:srgbClr val="9BBB59">
                  <a:lumMod val="50000"/>
                </a:srgbClr>
              </a:solidFill>
              <a:prstDash val="sysDash"/>
              <a:tailEnd type="stealth" w="med" len="med"/>
            </a:ln>
            <a:effectLst>
              <a:outerShdw blurRad="40000" dist="20000" dir="5400000" rotWithShape="0">
                <a:srgbClr val="000000">
                  <a:alpha val="38000"/>
                </a:srgbClr>
              </a:outerShdw>
            </a:effectLst>
          </p:spPr>
        </p:cxnSp>
        <p:cxnSp>
          <p:nvCxnSpPr>
            <p:cNvPr id="23" name="Straight Arrow Connector 22"/>
            <p:cNvCxnSpPr/>
            <p:nvPr/>
          </p:nvCxnSpPr>
          <p:spPr>
            <a:xfrm>
              <a:off x="2034007" y="1721875"/>
              <a:ext cx="0" cy="697477"/>
            </a:xfrm>
            <a:prstGeom prst="straightConnector1">
              <a:avLst/>
            </a:prstGeom>
            <a:noFill/>
            <a:ln w="9525" cap="flat" cmpd="sng" algn="ctr">
              <a:solidFill>
                <a:srgbClr val="9BBB59">
                  <a:lumMod val="50000"/>
                </a:srgbClr>
              </a:solidFill>
              <a:prstDash val="sysDash"/>
              <a:tailEnd type="stealth" w="med" len="med"/>
            </a:ln>
            <a:effectLst>
              <a:outerShdw blurRad="40000" dist="20000" dir="5400000" rotWithShape="0">
                <a:srgbClr val="000000">
                  <a:alpha val="38000"/>
                </a:srgbClr>
              </a:outerShdw>
            </a:effectLst>
          </p:spPr>
        </p:cxnSp>
        <p:cxnSp>
          <p:nvCxnSpPr>
            <p:cNvPr id="24" name="Straight Arrow Connector 23"/>
            <p:cNvCxnSpPr/>
            <p:nvPr/>
          </p:nvCxnSpPr>
          <p:spPr>
            <a:xfrm>
              <a:off x="2244086" y="1818435"/>
              <a:ext cx="0" cy="600917"/>
            </a:xfrm>
            <a:prstGeom prst="straightConnector1">
              <a:avLst/>
            </a:prstGeom>
            <a:noFill/>
            <a:ln w="9525" cap="flat" cmpd="sng" algn="ctr">
              <a:solidFill>
                <a:srgbClr val="9BBB59">
                  <a:lumMod val="50000"/>
                </a:srgbClr>
              </a:solidFill>
              <a:prstDash val="sysDash"/>
              <a:tailEnd type="stealth" w="med" len="med"/>
            </a:ln>
            <a:effectLst>
              <a:outerShdw blurRad="40000" dist="20000" dir="5400000" rotWithShape="0">
                <a:srgbClr val="000000">
                  <a:alpha val="38000"/>
                </a:srgbClr>
              </a:outerShdw>
            </a:effectLst>
          </p:spPr>
        </p:cxnSp>
        <p:cxnSp>
          <p:nvCxnSpPr>
            <p:cNvPr id="25" name="Straight Arrow Connector 24"/>
            <p:cNvCxnSpPr>
              <a:stCxn id="18" idx="2"/>
            </p:cNvCxnSpPr>
            <p:nvPr/>
          </p:nvCxnSpPr>
          <p:spPr>
            <a:xfrm>
              <a:off x="2447242" y="1950609"/>
              <a:ext cx="2268" cy="459110"/>
            </a:xfrm>
            <a:prstGeom prst="straightConnector1">
              <a:avLst/>
            </a:prstGeom>
            <a:noFill/>
            <a:ln w="9525" cap="flat" cmpd="sng" algn="ctr">
              <a:solidFill>
                <a:srgbClr val="9BBB59">
                  <a:lumMod val="50000"/>
                </a:srgbClr>
              </a:solidFill>
              <a:prstDash val="sysDash"/>
              <a:tailEnd type="stealth" w="med" len="med"/>
            </a:ln>
            <a:effectLst>
              <a:outerShdw blurRad="40000" dist="20000" dir="5400000" rotWithShape="0">
                <a:srgbClr val="000000">
                  <a:alpha val="38000"/>
                </a:srgbClr>
              </a:outerShdw>
            </a:effectLst>
          </p:spPr>
        </p:cxnSp>
        <p:cxnSp>
          <p:nvCxnSpPr>
            <p:cNvPr id="26" name="Straight Arrow Connector 25"/>
            <p:cNvCxnSpPr/>
            <p:nvPr/>
          </p:nvCxnSpPr>
          <p:spPr>
            <a:xfrm>
              <a:off x="2612093" y="1822649"/>
              <a:ext cx="0" cy="596703"/>
            </a:xfrm>
            <a:prstGeom prst="straightConnector1">
              <a:avLst/>
            </a:prstGeom>
            <a:noFill/>
            <a:ln w="9525" cap="flat" cmpd="sng" algn="ctr">
              <a:solidFill>
                <a:srgbClr val="9BBB59">
                  <a:lumMod val="50000"/>
                </a:srgbClr>
              </a:solidFill>
              <a:prstDash val="sysDash"/>
              <a:tailEnd type="stealth" w="med" len="med"/>
            </a:ln>
            <a:effectLst>
              <a:outerShdw blurRad="40000" dist="20000" dir="5400000" rotWithShape="0">
                <a:srgbClr val="000000">
                  <a:alpha val="38000"/>
                </a:srgbClr>
              </a:outerShdw>
            </a:effectLst>
          </p:spPr>
        </p:cxnSp>
        <p:sp>
          <p:nvSpPr>
            <p:cNvPr id="27" name="Chevron 26"/>
            <p:cNvSpPr/>
            <p:nvPr/>
          </p:nvSpPr>
          <p:spPr>
            <a:xfrm rot="5400000">
              <a:off x="2159095" y="3031538"/>
              <a:ext cx="205746" cy="375083"/>
            </a:xfrm>
            <a:prstGeom prst="chevron">
              <a:avLst/>
            </a:prstGeom>
            <a:gradFill flip="none" rotWithShape="1">
              <a:gsLst>
                <a:gs pos="0">
                  <a:srgbClr val="4F81BD">
                    <a:tint val="100000"/>
                    <a:shade val="100000"/>
                    <a:satMod val="130000"/>
                    <a:alpha val="35000"/>
                  </a:srgbClr>
                </a:gs>
                <a:gs pos="100000">
                  <a:srgbClr val="4F81BD">
                    <a:tint val="50000"/>
                    <a:shade val="100000"/>
                    <a:satMod val="350000"/>
                    <a:alpha val="35000"/>
                  </a:srgbClr>
                </a:gs>
              </a:gsLst>
              <a:lin ang="16200000" scaled="0"/>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rotWithShape="1">
            <a:blip r:embed="rId5"/>
            <a:srcRect t="8237" b="16862"/>
            <a:stretch/>
          </p:blipFill>
          <p:spPr>
            <a:xfrm>
              <a:off x="1748538" y="3711586"/>
              <a:ext cx="1171757" cy="484429"/>
            </a:xfrm>
            <a:prstGeom prst="rect">
              <a:avLst/>
            </a:prstGeom>
            <a:noFill/>
            <a:ln>
              <a:noFill/>
            </a:ln>
          </p:spPr>
        </p:pic>
        <p:pic>
          <p:nvPicPr>
            <p:cNvPr id="29" name="Picture 28"/>
            <p:cNvPicPr>
              <a:picLocks noChangeAspect="1"/>
            </p:cNvPicPr>
            <p:nvPr/>
          </p:nvPicPr>
          <p:blipFill rotWithShape="1">
            <a:blip r:embed="rId6"/>
            <a:srcRect t="7796" b="10775"/>
            <a:stretch/>
          </p:blipFill>
          <p:spPr>
            <a:xfrm>
              <a:off x="1735651" y="3403775"/>
              <a:ext cx="1154012" cy="484429"/>
            </a:xfrm>
            <a:prstGeom prst="rect">
              <a:avLst/>
            </a:prstGeom>
            <a:noFill/>
            <a:ln>
              <a:noFill/>
            </a:ln>
          </p:spPr>
        </p:pic>
        <p:pic>
          <p:nvPicPr>
            <p:cNvPr id="30" name="Picture 29"/>
            <p:cNvPicPr>
              <a:picLocks noChangeAspect="1"/>
            </p:cNvPicPr>
            <p:nvPr/>
          </p:nvPicPr>
          <p:blipFill rotWithShape="1">
            <a:blip r:embed="rId7"/>
            <a:srcRect t="9996"/>
            <a:stretch/>
          </p:blipFill>
          <p:spPr>
            <a:xfrm>
              <a:off x="1648477" y="3836506"/>
              <a:ext cx="1151825" cy="472680"/>
            </a:xfrm>
            <a:prstGeom prst="rect">
              <a:avLst/>
            </a:prstGeom>
            <a:noFill/>
            <a:ln>
              <a:noFill/>
            </a:ln>
          </p:spPr>
        </p:pic>
        <p:pic>
          <p:nvPicPr>
            <p:cNvPr id="31" name="Picture 30"/>
            <p:cNvPicPr>
              <a:picLocks noChangeAspect="1"/>
            </p:cNvPicPr>
            <p:nvPr/>
          </p:nvPicPr>
          <p:blipFill rotWithShape="1">
            <a:blip r:embed="rId8"/>
            <a:srcRect t="11577"/>
            <a:stretch/>
          </p:blipFill>
          <p:spPr>
            <a:xfrm>
              <a:off x="1597105" y="3565510"/>
              <a:ext cx="1107671" cy="463908"/>
            </a:xfrm>
            <a:prstGeom prst="rect">
              <a:avLst/>
            </a:prstGeom>
            <a:noFill/>
            <a:ln>
              <a:noFill/>
            </a:ln>
          </p:spPr>
        </p:pic>
        <p:sp>
          <p:nvSpPr>
            <p:cNvPr id="32" name="TextBox 31"/>
            <p:cNvSpPr txBox="1"/>
            <p:nvPr/>
          </p:nvSpPr>
          <p:spPr>
            <a:xfrm flipH="1">
              <a:off x="1590720" y="2105391"/>
              <a:ext cx="415498" cy="198465"/>
            </a:xfrm>
            <a:prstGeom prst="rect">
              <a:avLst/>
            </a:prstGeom>
            <a:noFill/>
          </p:spPr>
          <p:txBody>
            <a:bodyPr wrap="none" rtlCol="0">
              <a:spAutoFit/>
            </a:bodyPr>
            <a:lstStyle/>
            <a:p>
              <a:pPr defTabSz="457200"/>
              <a:r>
                <a:rPr lang="en-US" sz="1000" dirty="0" smtClean="0">
                  <a:solidFill>
                    <a:prstClr val="black"/>
                  </a:solidFill>
                  <a:latin typeface="Calibri"/>
                </a:rPr>
                <a:t>UDP</a:t>
              </a:r>
              <a:endParaRPr lang="en-US" sz="1000" dirty="0">
                <a:solidFill>
                  <a:prstClr val="black"/>
                </a:solidFill>
                <a:latin typeface="Calibri"/>
              </a:endParaRPr>
            </a:p>
          </p:txBody>
        </p:sp>
      </p:grpSp>
      <p:sp>
        <p:nvSpPr>
          <p:cNvPr id="33" name="TextBox 32"/>
          <p:cNvSpPr txBox="1"/>
          <p:nvPr/>
        </p:nvSpPr>
        <p:spPr>
          <a:xfrm>
            <a:off x="992474" y="1009010"/>
            <a:ext cx="5108206" cy="492443"/>
          </a:xfrm>
          <a:prstGeom prst="rect">
            <a:avLst/>
          </a:prstGeom>
          <a:noFill/>
        </p:spPr>
        <p:txBody>
          <a:bodyPr wrap="square" rtlCol="0">
            <a:spAutoFit/>
          </a:bodyPr>
          <a:lstStyle/>
          <a:p>
            <a:r>
              <a:rPr lang="en-US" sz="1300" b="1" dirty="0" smtClean="0"/>
              <a:t>The progressive move towards cloud computing increases the need for health and performance monitoring of the virtual resources</a:t>
            </a:r>
            <a:endParaRPr lang="en-US" sz="1300" b="1" dirty="0"/>
          </a:p>
        </p:txBody>
      </p:sp>
      <p:sp>
        <p:nvSpPr>
          <p:cNvPr id="34" name="TextBox 33"/>
          <p:cNvSpPr txBox="1"/>
          <p:nvPr/>
        </p:nvSpPr>
        <p:spPr>
          <a:xfrm>
            <a:off x="3402267" y="2090826"/>
            <a:ext cx="4643355" cy="646331"/>
          </a:xfrm>
          <a:prstGeom prst="rect">
            <a:avLst/>
          </a:prstGeom>
          <a:noFill/>
        </p:spPr>
        <p:txBody>
          <a:bodyPr wrap="square" rtlCol="0">
            <a:spAutoFit/>
          </a:bodyPr>
          <a:lstStyle/>
          <a:p>
            <a:pPr marL="171450" indent="-171450">
              <a:buFont typeface="Arial"/>
              <a:buChar char="•"/>
            </a:pPr>
            <a:r>
              <a:rPr lang="en-US" sz="1200" dirty="0" smtClean="0"/>
              <a:t>Each VM is configured (by the VO or cluster administrator) to have a monitoring daemon (</a:t>
            </a:r>
            <a:r>
              <a:rPr lang="en-US" sz="1200" i="1" dirty="0" err="1" smtClean="0"/>
              <a:t>gmond</a:t>
            </a:r>
            <a:r>
              <a:rPr lang="en-US" sz="1200" dirty="0" smtClean="0"/>
              <a:t>) that unicasts back its metrics to a collector </a:t>
            </a:r>
            <a:r>
              <a:rPr lang="en-US" sz="1200" i="1" dirty="0" err="1" smtClean="0"/>
              <a:t>gmond</a:t>
            </a:r>
            <a:r>
              <a:rPr lang="en-US" sz="1200" i="1" dirty="0" smtClean="0"/>
              <a:t> </a:t>
            </a:r>
            <a:r>
              <a:rPr lang="en-US" sz="1200" dirty="0" smtClean="0"/>
              <a:t>at CERN</a:t>
            </a:r>
            <a:endParaRPr lang="en-US" sz="1200" dirty="0"/>
          </a:p>
        </p:txBody>
      </p:sp>
      <p:cxnSp>
        <p:nvCxnSpPr>
          <p:cNvPr id="36" name="Straight Connector 35"/>
          <p:cNvCxnSpPr/>
          <p:nvPr/>
        </p:nvCxnSpPr>
        <p:spPr>
          <a:xfrm>
            <a:off x="977613" y="2899404"/>
            <a:ext cx="7587355" cy="0"/>
          </a:xfrm>
          <a:prstGeom prst="line">
            <a:avLst/>
          </a:prstGeom>
          <a:ln>
            <a:solidFill>
              <a:schemeClr val="accent4">
                <a:lumMod val="40000"/>
                <a:lumOff val="60000"/>
                <a:alpha val="48000"/>
              </a:schemeClr>
            </a:solidFill>
            <a:prstDash val="dash"/>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3402267" y="3089882"/>
            <a:ext cx="4643355" cy="1384995"/>
          </a:xfrm>
          <a:prstGeom prst="rect">
            <a:avLst/>
          </a:prstGeom>
          <a:noFill/>
        </p:spPr>
        <p:txBody>
          <a:bodyPr wrap="square" rtlCol="0">
            <a:spAutoFit/>
          </a:bodyPr>
          <a:lstStyle/>
          <a:p>
            <a:pPr marL="171450" indent="-171450">
              <a:buFont typeface="Arial"/>
              <a:buChar char="•"/>
            </a:pPr>
            <a:r>
              <a:rPr lang="en-US" sz="1200" dirty="0" smtClean="0"/>
              <a:t>Multiple (one per monitored cluster) collector </a:t>
            </a:r>
            <a:r>
              <a:rPr lang="en-US" sz="1200" i="1" dirty="0" err="1" smtClean="0"/>
              <a:t>gmonds</a:t>
            </a:r>
            <a:r>
              <a:rPr lang="en-US" sz="1200" dirty="0" smtClean="0"/>
              <a:t> sit on the same server as </a:t>
            </a:r>
            <a:r>
              <a:rPr lang="en-US" sz="1200" i="1" dirty="0" err="1" smtClean="0"/>
              <a:t>gmetad</a:t>
            </a:r>
            <a:r>
              <a:rPr lang="en-US" sz="1200" i="1" dirty="0" smtClean="0"/>
              <a:t> </a:t>
            </a:r>
            <a:r>
              <a:rPr lang="en-US" sz="1200" dirty="0" smtClean="0"/>
              <a:t>(Ganglia’s meta daemon) and Ganglia Web</a:t>
            </a:r>
          </a:p>
          <a:p>
            <a:pPr marL="171450" indent="-171450">
              <a:buFont typeface="Arial"/>
              <a:buChar char="•"/>
            </a:pPr>
            <a:r>
              <a:rPr lang="en-US" sz="1200" dirty="0" smtClean="0"/>
              <a:t>The local DB holding the reported metrics (RRD) sits on a RAM drive</a:t>
            </a:r>
          </a:p>
          <a:p>
            <a:pPr marL="171450" indent="-171450">
              <a:buFont typeface="Arial"/>
              <a:buChar char="•"/>
            </a:pPr>
            <a:r>
              <a:rPr lang="en-US" sz="1200" dirty="0" smtClean="0"/>
              <a:t>Multiple agents run inside the server to check the daemons’ execution, the RAM drive size, to cleanup old down hosts in the RRD and to backup the monitoring data</a:t>
            </a:r>
          </a:p>
          <a:p>
            <a:pPr marL="171450" indent="-171450">
              <a:buFont typeface="Arial"/>
              <a:buChar char="•"/>
            </a:pPr>
            <a:r>
              <a:rPr lang="en-US" sz="1200" dirty="0" smtClean="0"/>
              <a:t>Everything in this server is deployed and managed through Puppet</a:t>
            </a:r>
            <a:endParaRPr lang="en-US" sz="1200" dirty="0"/>
          </a:p>
        </p:txBody>
      </p:sp>
      <p:pic>
        <p:nvPicPr>
          <p:cNvPr id="38" name="Picture 37"/>
          <p:cNvPicPr>
            <a:picLocks noChangeAspect="1"/>
          </p:cNvPicPr>
          <p:nvPr/>
        </p:nvPicPr>
        <p:blipFill>
          <a:blip r:embed="rId9"/>
          <a:stretch>
            <a:fillRect/>
          </a:stretch>
        </p:blipFill>
        <p:spPr>
          <a:xfrm>
            <a:off x="546237" y="3079238"/>
            <a:ext cx="366953" cy="366953"/>
          </a:xfrm>
          <a:prstGeom prst="rect">
            <a:avLst/>
          </a:prstGeom>
        </p:spPr>
      </p:pic>
      <p:cxnSp>
        <p:nvCxnSpPr>
          <p:cNvPr id="41" name="Straight Arrow Connector 40"/>
          <p:cNvCxnSpPr>
            <a:stCxn id="38" idx="3"/>
          </p:cNvCxnSpPr>
          <p:nvPr/>
        </p:nvCxnSpPr>
        <p:spPr>
          <a:xfrm>
            <a:off x="913190" y="3262715"/>
            <a:ext cx="311160" cy="109134"/>
          </a:xfrm>
          <a:prstGeom prst="straightConnector1">
            <a:avLst/>
          </a:prstGeom>
          <a:ln w="19050" cmpd="sng">
            <a:solidFill>
              <a:schemeClr val="accent6">
                <a:lumMod val="75000"/>
                <a:alpha val="63000"/>
              </a:schemeClr>
            </a:solidFill>
            <a:headEnd type="none"/>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flipV="1">
            <a:off x="923684" y="3415116"/>
            <a:ext cx="314911" cy="95792"/>
          </a:xfrm>
          <a:prstGeom prst="straightConnector1">
            <a:avLst/>
          </a:prstGeom>
          <a:ln w="19050" cmpd="sng">
            <a:solidFill>
              <a:schemeClr val="accent6">
                <a:lumMod val="75000"/>
                <a:alpha val="63000"/>
              </a:schemeClr>
            </a:solidFill>
            <a:headEnd type="none"/>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977613" y="4648898"/>
            <a:ext cx="7587355" cy="0"/>
          </a:xfrm>
          <a:prstGeom prst="line">
            <a:avLst/>
          </a:prstGeom>
          <a:ln>
            <a:solidFill>
              <a:schemeClr val="accent4">
                <a:lumMod val="40000"/>
                <a:lumOff val="60000"/>
                <a:alpha val="48000"/>
              </a:schemeClr>
            </a:solidFill>
            <a:prstDash val="dash"/>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402267" y="4986839"/>
            <a:ext cx="4643355" cy="1107996"/>
          </a:xfrm>
          <a:prstGeom prst="rect">
            <a:avLst/>
          </a:prstGeom>
          <a:noFill/>
        </p:spPr>
        <p:txBody>
          <a:bodyPr wrap="square" rtlCol="0">
            <a:spAutoFit/>
          </a:bodyPr>
          <a:lstStyle/>
          <a:p>
            <a:pPr marL="171450" indent="-171450">
              <a:buFont typeface="Arial"/>
              <a:buChar char="•"/>
            </a:pPr>
            <a:r>
              <a:rPr lang="en-US" sz="1200" dirty="0"/>
              <a:t>Ganglia Web accesses the RRD to generate a real-time dynamic web </a:t>
            </a:r>
            <a:r>
              <a:rPr lang="en-US" sz="1200" dirty="0" smtClean="0"/>
              <a:t>interface</a:t>
            </a:r>
          </a:p>
          <a:p>
            <a:pPr marL="171450" indent="-171450">
              <a:buFont typeface="Arial"/>
              <a:buChar char="•"/>
            </a:pPr>
            <a:r>
              <a:rPr lang="en-US" sz="1200" dirty="0" smtClean="0"/>
              <a:t>All interfaces provide a file with necessary information to properly and dynamically configure </a:t>
            </a:r>
            <a:r>
              <a:rPr lang="en-US" sz="1200" i="1" dirty="0" err="1" smtClean="0"/>
              <a:t>gmond</a:t>
            </a:r>
            <a:r>
              <a:rPr lang="en-US" sz="1200" i="1" dirty="0" smtClean="0"/>
              <a:t> </a:t>
            </a:r>
            <a:r>
              <a:rPr lang="en-US" sz="1200" dirty="0" smtClean="0"/>
              <a:t> in the VM nodes</a:t>
            </a:r>
            <a:endParaRPr lang="en-US" sz="1200" dirty="0"/>
          </a:p>
          <a:p>
            <a:endParaRPr lang="en-US" dirty="0"/>
          </a:p>
        </p:txBody>
      </p:sp>
      <p:sp>
        <p:nvSpPr>
          <p:cNvPr id="55" name="Magnetic Disk 54"/>
          <p:cNvSpPr/>
          <p:nvPr/>
        </p:nvSpPr>
        <p:spPr>
          <a:xfrm>
            <a:off x="487547" y="4041308"/>
            <a:ext cx="484332" cy="413989"/>
          </a:xfrm>
          <a:prstGeom prst="flowChartMagneticDisk">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smtClean="0">
                <a:solidFill>
                  <a:srgbClr val="FF0000"/>
                </a:solidFill>
              </a:rPr>
              <a:t>EOS</a:t>
            </a:r>
            <a:endParaRPr lang="en-US" sz="1100" b="1" dirty="0">
              <a:solidFill>
                <a:srgbClr val="FF0000"/>
              </a:solidFill>
            </a:endParaRPr>
          </a:p>
        </p:txBody>
      </p:sp>
      <p:cxnSp>
        <p:nvCxnSpPr>
          <p:cNvPr id="56" name="Straight Arrow Connector 55"/>
          <p:cNvCxnSpPr/>
          <p:nvPr/>
        </p:nvCxnSpPr>
        <p:spPr>
          <a:xfrm flipH="1">
            <a:off x="971879" y="3879147"/>
            <a:ext cx="252472" cy="162161"/>
          </a:xfrm>
          <a:prstGeom prst="straightConnector1">
            <a:avLst/>
          </a:prstGeom>
          <a:ln w="38100" cmpd="dbl">
            <a:solidFill>
              <a:schemeClr val="tx1">
                <a:alpha val="63000"/>
              </a:schemeClr>
            </a:solidFill>
            <a:headEnd type="none"/>
            <a:tailEnd type="stealth" w="med" len="med"/>
          </a:ln>
          <a:effectLst/>
        </p:spPr>
        <p:style>
          <a:lnRef idx="2">
            <a:schemeClr val="accent1"/>
          </a:lnRef>
          <a:fillRef idx="0">
            <a:schemeClr val="accent1"/>
          </a:fillRef>
          <a:effectRef idx="1">
            <a:schemeClr val="accent1"/>
          </a:effectRef>
          <a:fontRef idx="minor">
            <a:schemeClr val="tx1"/>
          </a:fontRef>
        </p:style>
      </p:cxnSp>
      <p:sp>
        <p:nvSpPr>
          <p:cNvPr id="43" name="Slide Number Placeholder 42"/>
          <p:cNvSpPr>
            <a:spLocks noGrp="1"/>
          </p:cNvSpPr>
          <p:nvPr>
            <p:ph type="sldNum" sz="quarter" idx="12"/>
          </p:nvPr>
        </p:nvSpPr>
        <p:spPr/>
        <p:txBody>
          <a:bodyPr/>
          <a:lstStyle/>
          <a:p>
            <a:fld id="{12F3A8D0-B7F7-4D44-8F99-D5D295F7ECFB}" type="slidenum">
              <a:rPr lang="en-US" smtClean="0"/>
              <a:pPr/>
              <a:t>32</a:t>
            </a:fld>
            <a:endParaRPr lang="en-US"/>
          </a:p>
        </p:txBody>
      </p:sp>
      <p:sp>
        <p:nvSpPr>
          <p:cNvPr id="47"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8"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800537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monitoring</a:t>
            </a:r>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1EF85638-2995-764F-975A-3D74C15A7C7B}" type="slidenum">
              <a:rPr lang="en-US" smtClean="0"/>
              <a:pPr/>
              <a:t>33</a:t>
            </a:fld>
            <a:endParaRPr lang="en-US"/>
          </a:p>
        </p:txBody>
      </p:sp>
      <p:sp>
        <p:nvSpPr>
          <p:cNvPr id="38" name="Rectangle 37"/>
          <p:cNvSpPr/>
          <p:nvPr/>
        </p:nvSpPr>
        <p:spPr>
          <a:xfrm>
            <a:off x="457200" y="3611031"/>
            <a:ext cx="1566606" cy="6827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dirty="0" smtClean="0">
                <a:solidFill>
                  <a:srgbClr val="0055A0"/>
                </a:solidFill>
              </a:rPr>
              <a:t>Metrics defined by experiments</a:t>
            </a:r>
            <a:endParaRPr lang="en-US" sz="1600" dirty="0">
              <a:solidFill>
                <a:srgbClr val="0055A0"/>
              </a:solidFill>
            </a:endParaRPr>
          </a:p>
        </p:txBody>
      </p:sp>
      <p:sp>
        <p:nvSpPr>
          <p:cNvPr id="39" name="Rectangle 38"/>
          <p:cNvSpPr/>
          <p:nvPr/>
        </p:nvSpPr>
        <p:spPr>
          <a:xfrm>
            <a:off x="457200" y="4566850"/>
            <a:ext cx="1566606" cy="6827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rgbClr val="0055A0"/>
                </a:solidFill>
              </a:rPr>
              <a:t>Pledges</a:t>
            </a:r>
            <a:endParaRPr lang="en-US" dirty="0">
              <a:solidFill>
                <a:srgbClr val="0055A0"/>
              </a:solidFill>
            </a:endParaRPr>
          </a:p>
        </p:txBody>
      </p:sp>
      <p:sp>
        <p:nvSpPr>
          <p:cNvPr id="40" name="Rectangle 39"/>
          <p:cNvSpPr/>
          <p:nvPr/>
        </p:nvSpPr>
        <p:spPr>
          <a:xfrm>
            <a:off x="2758392" y="1533102"/>
            <a:ext cx="573527" cy="45516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T</a:t>
            </a:r>
          </a:p>
          <a:p>
            <a:pPr algn="ctr"/>
            <a:r>
              <a:rPr lang="en-US" dirty="0" smtClean="0">
                <a:solidFill>
                  <a:srgbClr val="0055A0"/>
                </a:solidFill>
              </a:rPr>
              <a:t>R</a:t>
            </a:r>
          </a:p>
          <a:p>
            <a:pPr algn="ctr"/>
            <a:r>
              <a:rPr lang="en-US" dirty="0" smtClean="0">
                <a:solidFill>
                  <a:srgbClr val="0055A0"/>
                </a:solidFill>
              </a:rPr>
              <a:t>A</a:t>
            </a:r>
          </a:p>
          <a:p>
            <a:pPr algn="ctr"/>
            <a:r>
              <a:rPr lang="en-US" dirty="0" smtClean="0">
                <a:solidFill>
                  <a:srgbClr val="0055A0"/>
                </a:solidFill>
              </a:rPr>
              <a:t>N</a:t>
            </a:r>
          </a:p>
          <a:p>
            <a:pPr algn="ctr"/>
            <a:r>
              <a:rPr lang="en-US" dirty="0" smtClean="0">
                <a:solidFill>
                  <a:srgbClr val="0055A0"/>
                </a:solidFill>
              </a:rPr>
              <a:t>S</a:t>
            </a:r>
          </a:p>
          <a:p>
            <a:pPr algn="ctr"/>
            <a:r>
              <a:rPr lang="en-US" dirty="0" smtClean="0">
                <a:solidFill>
                  <a:srgbClr val="0055A0"/>
                </a:solidFill>
              </a:rPr>
              <a:t>P</a:t>
            </a:r>
          </a:p>
          <a:p>
            <a:pPr algn="ctr"/>
            <a:r>
              <a:rPr lang="en-US" dirty="0" smtClean="0">
                <a:solidFill>
                  <a:srgbClr val="0055A0"/>
                </a:solidFill>
              </a:rPr>
              <a:t>O</a:t>
            </a:r>
          </a:p>
          <a:p>
            <a:pPr algn="ctr"/>
            <a:r>
              <a:rPr lang="en-US" dirty="0" smtClean="0">
                <a:solidFill>
                  <a:srgbClr val="0055A0"/>
                </a:solidFill>
              </a:rPr>
              <a:t>R</a:t>
            </a:r>
          </a:p>
          <a:p>
            <a:pPr algn="ctr"/>
            <a:r>
              <a:rPr lang="en-US" dirty="0" err="1" smtClean="0">
                <a:solidFill>
                  <a:srgbClr val="0055A0"/>
                </a:solidFill>
              </a:rPr>
              <a:t>T</a:t>
            </a:r>
            <a:endParaRPr lang="en-US" dirty="0">
              <a:solidFill>
                <a:srgbClr val="0055A0"/>
              </a:solidFill>
            </a:endParaRPr>
          </a:p>
        </p:txBody>
      </p:sp>
      <p:sp>
        <p:nvSpPr>
          <p:cNvPr id="41" name="Can 40"/>
          <p:cNvSpPr/>
          <p:nvPr/>
        </p:nvSpPr>
        <p:spPr>
          <a:xfrm>
            <a:off x="4569837" y="1588081"/>
            <a:ext cx="1535099" cy="1761438"/>
          </a:xfrm>
          <a:prstGeom prst="can">
            <a:avLst/>
          </a:prstGeom>
          <a:solidFill>
            <a:srgbClr val="FFCC99"/>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tx1"/>
                </a:solidFill>
              </a:rPr>
              <a:t>Metric store</a:t>
            </a:r>
            <a:endParaRPr lang="en-US" dirty="0">
              <a:solidFill>
                <a:schemeClr val="tx1"/>
              </a:solidFill>
            </a:endParaRPr>
          </a:p>
        </p:txBody>
      </p:sp>
      <p:sp>
        <p:nvSpPr>
          <p:cNvPr id="42" name="Rectangle 41"/>
          <p:cNvSpPr/>
          <p:nvPr/>
        </p:nvSpPr>
        <p:spPr>
          <a:xfrm>
            <a:off x="457200" y="5401978"/>
            <a:ext cx="1566606" cy="68272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rgbClr val="0055A0"/>
                </a:solidFill>
              </a:rPr>
              <a:t>Downtime</a:t>
            </a:r>
            <a:endParaRPr lang="en-US" dirty="0">
              <a:solidFill>
                <a:srgbClr val="0055A0"/>
              </a:solidFill>
            </a:endParaRPr>
          </a:p>
        </p:txBody>
      </p:sp>
      <p:cxnSp>
        <p:nvCxnSpPr>
          <p:cNvPr id="48" name="Straight Arrow Connector 47"/>
          <p:cNvCxnSpPr/>
          <p:nvPr/>
        </p:nvCxnSpPr>
        <p:spPr>
          <a:xfrm>
            <a:off x="2023806" y="2242187"/>
            <a:ext cx="734586" cy="158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2023806" y="3023885"/>
            <a:ext cx="734586" cy="220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38" idx="3"/>
          </p:cNvCxnSpPr>
          <p:nvPr/>
        </p:nvCxnSpPr>
        <p:spPr>
          <a:xfrm>
            <a:off x="2023806" y="3952395"/>
            <a:ext cx="734586" cy="1365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39" idx="3"/>
          </p:cNvCxnSpPr>
          <p:nvPr/>
        </p:nvCxnSpPr>
        <p:spPr>
          <a:xfrm flipV="1">
            <a:off x="2023806" y="4880905"/>
            <a:ext cx="734586" cy="27309"/>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42" idx="3"/>
          </p:cNvCxnSpPr>
          <p:nvPr/>
        </p:nvCxnSpPr>
        <p:spPr>
          <a:xfrm flipV="1">
            <a:off x="2023806" y="5702378"/>
            <a:ext cx="734586" cy="4096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3348200" y="3008155"/>
            <a:ext cx="1351885" cy="158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10800000">
            <a:off x="3331934" y="5539050"/>
            <a:ext cx="1231087" cy="8397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56" name="Bevel 55"/>
          <p:cNvSpPr/>
          <p:nvPr/>
        </p:nvSpPr>
        <p:spPr>
          <a:xfrm>
            <a:off x="7414884" y="2623863"/>
            <a:ext cx="682771" cy="630545"/>
          </a:xfrm>
          <a:prstGeom prst="bevel">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57" name="Bevel 56"/>
          <p:cNvSpPr/>
          <p:nvPr/>
        </p:nvSpPr>
        <p:spPr>
          <a:xfrm>
            <a:off x="7567284" y="2776263"/>
            <a:ext cx="682771" cy="630545"/>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Bevel 57"/>
          <p:cNvSpPr/>
          <p:nvPr/>
        </p:nvSpPr>
        <p:spPr>
          <a:xfrm>
            <a:off x="7719684" y="2928663"/>
            <a:ext cx="964370" cy="778058"/>
          </a:xfrm>
          <a:prstGeom prst="bevel">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solidFill>
                  <a:srgbClr val="0055A0"/>
                </a:solidFill>
              </a:rPr>
              <a:t>UI/API</a:t>
            </a:r>
            <a:endParaRPr lang="en-US" dirty="0">
              <a:solidFill>
                <a:srgbClr val="0055A0"/>
              </a:solidFill>
            </a:endParaRPr>
          </a:p>
        </p:txBody>
      </p:sp>
      <p:cxnSp>
        <p:nvCxnSpPr>
          <p:cNvPr id="59" name="Straight Arrow Connector 58"/>
          <p:cNvCxnSpPr>
            <a:stCxn id="41" idx="4"/>
          </p:cNvCxnSpPr>
          <p:nvPr/>
        </p:nvCxnSpPr>
        <p:spPr>
          <a:xfrm>
            <a:off x="6104936" y="2468800"/>
            <a:ext cx="1309948" cy="539355"/>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72" idx="4"/>
            <a:endCxn id="56" idx="5"/>
          </p:cNvCxnSpPr>
          <p:nvPr/>
        </p:nvCxnSpPr>
        <p:spPr>
          <a:xfrm flipV="1">
            <a:off x="5844562" y="2939136"/>
            <a:ext cx="1649140" cy="767585"/>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3648619" y="2423209"/>
            <a:ext cx="914400" cy="914400"/>
          </a:xfrm>
          <a:prstGeom prst="rect">
            <a:avLst/>
          </a:prstGeom>
        </p:spPr>
        <p:txBody>
          <a:bodyPr wrap="none" rtlCol="0">
            <a:noAutofit/>
          </a:bodyPr>
          <a:lstStyle/>
          <a:p>
            <a:r>
              <a:rPr lang="en-US" sz="1400" b="0" cap="none" spc="0" dirty="0" smtClean="0">
                <a:ln w="18415" cmpd="sng">
                  <a:solidFill>
                    <a:srgbClr val="000000"/>
                  </a:solidFill>
                  <a:prstDash val="solid"/>
                </a:ln>
                <a:solidFill>
                  <a:srgbClr val="000000"/>
                </a:solidFill>
                <a:effectLst>
                  <a:outerShdw blurRad="63500" dir="3600000" algn="tl" rotWithShape="0">
                    <a:srgbClr val="000000">
                      <a:alpha val="70000"/>
                    </a:srgbClr>
                  </a:outerShdw>
                </a:effectLst>
              </a:rPr>
              <a:t>Primary </a:t>
            </a:r>
          </a:p>
          <a:p>
            <a:r>
              <a:rPr lang="en-US" sz="1400" b="0" cap="none" spc="0" dirty="0" smtClean="0">
                <a:ln w="18415" cmpd="sng">
                  <a:solidFill>
                    <a:srgbClr val="000000"/>
                  </a:solidFill>
                  <a:prstDash val="solid"/>
                </a:ln>
                <a:solidFill>
                  <a:srgbClr val="000000"/>
                </a:solidFill>
                <a:effectLst>
                  <a:outerShdw blurRad="63500" dir="3600000" algn="tl" rotWithShape="0">
                    <a:srgbClr val="000000">
                      <a:alpha val="70000"/>
                    </a:srgbClr>
                  </a:outerShdw>
                </a:effectLst>
              </a:rPr>
              <a:t>and derived</a:t>
            </a:r>
          </a:p>
          <a:p>
            <a:r>
              <a:rPr lang="en-US" sz="1400" dirty="0" smtClean="0">
                <a:ln w="18415" cmpd="sng">
                  <a:solidFill>
                    <a:srgbClr val="000000"/>
                  </a:solidFill>
                  <a:prstDash val="solid"/>
                </a:ln>
                <a:solidFill>
                  <a:srgbClr val="000000"/>
                </a:solidFill>
                <a:effectLst>
                  <a:outerShdw blurRad="63500" dir="3600000" algn="tl" rotWithShape="0">
                    <a:srgbClr val="000000">
                      <a:alpha val="70000"/>
                    </a:srgbClr>
                  </a:outerShdw>
                </a:effectLst>
              </a:rPr>
              <a:t>metrics</a:t>
            </a:r>
            <a:endParaRPr lang="en-US" sz="1400" b="0" cap="none" spc="0" dirty="0" smtClean="0">
              <a:ln w="18415" cmpd="sng">
                <a:solidFill>
                  <a:srgbClr val="000000"/>
                </a:solidFill>
                <a:prstDash val="solid"/>
              </a:ln>
              <a:solidFill>
                <a:srgbClr val="000000"/>
              </a:solidFill>
              <a:effectLst>
                <a:outerShdw blurRad="63500" dir="3600000" algn="tl" rotWithShape="0">
                  <a:srgbClr val="000000">
                    <a:alpha val="70000"/>
                  </a:srgbClr>
                </a:outerShdw>
              </a:effectLst>
            </a:endParaRPr>
          </a:p>
        </p:txBody>
      </p:sp>
      <p:sp>
        <p:nvSpPr>
          <p:cNvPr id="68" name="Rectangle 67"/>
          <p:cNvSpPr/>
          <p:nvPr/>
        </p:nvSpPr>
        <p:spPr>
          <a:xfrm>
            <a:off x="457200" y="1903709"/>
            <a:ext cx="1566606" cy="65972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SAM </a:t>
            </a:r>
            <a:r>
              <a:rPr lang="en-US" dirty="0" err="1" smtClean="0"/>
              <a:t>Nagios</a:t>
            </a:r>
            <a:r>
              <a:rPr lang="en-US" dirty="0" smtClean="0"/>
              <a:t> tests</a:t>
            </a:r>
          </a:p>
        </p:txBody>
      </p:sp>
      <p:sp>
        <p:nvSpPr>
          <p:cNvPr id="69" name="Rectangle 68"/>
          <p:cNvSpPr/>
          <p:nvPr/>
        </p:nvSpPr>
        <p:spPr>
          <a:xfrm>
            <a:off x="457200" y="2684721"/>
            <a:ext cx="1566606" cy="6827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Hammer Cloud metrics</a:t>
            </a:r>
            <a:endParaRPr lang="en-US" dirty="0"/>
          </a:p>
        </p:txBody>
      </p:sp>
      <p:sp>
        <p:nvSpPr>
          <p:cNvPr id="71" name="Can 70"/>
          <p:cNvSpPr/>
          <p:nvPr/>
        </p:nvSpPr>
        <p:spPr>
          <a:xfrm>
            <a:off x="4569837" y="4115241"/>
            <a:ext cx="1186936" cy="445863"/>
          </a:xfrm>
          <a:prstGeom prst="can">
            <a:avLst/>
          </a:prstGeom>
          <a:solidFill>
            <a:srgbClr val="FFCC99"/>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rgbClr val="0055A0"/>
                </a:solidFill>
              </a:rPr>
              <a:t>Topology</a:t>
            </a:r>
            <a:endParaRPr lang="en-US" dirty="0">
              <a:solidFill>
                <a:srgbClr val="0055A0"/>
              </a:solidFill>
            </a:endParaRPr>
          </a:p>
        </p:txBody>
      </p:sp>
      <p:sp>
        <p:nvSpPr>
          <p:cNvPr id="72" name="Can 71"/>
          <p:cNvSpPr/>
          <p:nvPr/>
        </p:nvSpPr>
        <p:spPr>
          <a:xfrm>
            <a:off x="4897016" y="3505373"/>
            <a:ext cx="947546" cy="402695"/>
          </a:xfrm>
          <a:prstGeom prst="can">
            <a:avLst/>
          </a:prstGeom>
          <a:solidFill>
            <a:srgbClr val="FFCC99"/>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rgbClr val="0055A0"/>
                </a:solidFill>
              </a:rPr>
              <a:t>Profile</a:t>
            </a:r>
            <a:endParaRPr lang="en-US" dirty="0">
              <a:solidFill>
                <a:srgbClr val="0055A0"/>
              </a:solidFill>
            </a:endParaRPr>
          </a:p>
        </p:txBody>
      </p:sp>
      <p:cxnSp>
        <p:nvCxnSpPr>
          <p:cNvPr id="74" name="Straight Arrow Connector 73"/>
          <p:cNvCxnSpPr>
            <a:stCxn id="71" idx="4"/>
          </p:cNvCxnSpPr>
          <p:nvPr/>
        </p:nvCxnSpPr>
        <p:spPr>
          <a:xfrm flipV="1">
            <a:off x="5756773" y="3026085"/>
            <a:ext cx="1658111" cy="131208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82" name="Elbow Connector 81"/>
          <p:cNvCxnSpPr>
            <a:stCxn id="58" idx="0"/>
          </p:cNvCxnSpPr>
          <p:nvPr/>
        </p:nvCxnSpPr>
        <p:spPr>
          <a:xfrm flipH="1">
            <a:off x="6317228" y="3317692"/>
            <a:ext cx="2366826" cy="2305336"/>
          </a:xfrm>
          <a:prstGeom prst="bentConnector3">
            <a:avLst>
              <a:gd name="adj1" fmla="val -9659"/>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3648619" y="1417638"/>
            <a:ext cx="3088861" cy="4778184"/>
          </a:xfrm>
          <a:prstGeom prst="rect">
            <a:avLst/>
          </a:prstGeom>
          <a:noFill/>
          <a:ln w="76200" cmpd="sng">
            <a:solidFill>
              <a:schemeClr val="accent6">
                <a:lumMod val="50000"/>
              </a:schemeClr>
            </a:solidFill>
            <a:prstDash val="sysDash"/>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TextBox 3"/>
          <p:cNvSpPr txBox="1"/>
          <p:nvPr/>
        </p:nvSpPr>
        <p:spPr>
          <a:xfrm>
            <a:off x="3686256" y="6146069"/>
            <a:ext cx="3341279" cy="523220"/>
          </a:xfrm>
          <a:prstGeom prst="rect">
            <a:avLst/>
          </a:prstGeom>
          <a:noFill/>
        </p:spPr>
        <p:txBody>
          <a:bodyPr wrap="none" rtlCol="0">
            <a:spAutoFit/>
          </a:bodyPr>
          <a:lstStyle/>
          <a:p>
            <a:r>
              <a:rPr lang="en-US" sz="2800" dirty="0" smtClean="0">
                <a:solidFill>
                  <a:schemeClr val="accent2">
                    <a:lumMod val="75000"/>
                  </a:schemeClr>
                </a:solidFill>
              </a:rPr>
              <a:t>Parts being evaluated</a:t>
            </a:r>
            <a:endParaRPr lang="en-US" sz="2800" dirty="0">
              <a:solidFill>
                <a:schemeClr val="accent2">
                  <a:lumMod val="75000"/>
                </a:schemeClr>
              </a:solidFill>
            </a:endParaRPr>
          </a:p>
        </p:txBody>
      </p:sp>
      <p:sp>
        <p:nvSpPr>
          <p:cNvPr id="45" name="Rectangle 44"/>
          <p:cNvSpPr/>
          <p:nvPr/>
        </p:nvSpPr>
        <p:spPr>
          <a:xfrm>
            <a:off x="4563019" y="4908214"/>
            <a:ext cx="1754207" cy="1176491"/>
          </a:xfrm>
          <a:prstGeom prst="rect">
            <a:avLst/>
          </a:prstGeom>
          <a:solidFill>
            <a:srgbClr val="FFCC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5A0"/>
                </a:solidFill>
              </a:rPr>
              <a:t>Built-in/External processing engine</a:t>
            </a:r>
            <a:endParaRPr lang="en-US" dirty="0">
              <a:solidFill>
                <a:srgbClr val="0055A0"/>
              </a:solidFill>
            </a:endParaRPr>
          </a:p>
        </p:txBody>
      </p:sp>
      <p:sp>
        <p:nvSpPr>
          <p:cNvPr id="31"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2285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15017" y="0"/>
            <a:ext cx="8226854" cy="940443"/>
          </a:xfrm>
        </p:spPr>
        <p:txBody>
          <a:bodyPr/>
          <a:lstStyle/>
          <a:p>
            <a:r>
              <a:rPr lang="en-US" dirty="0" smtClean="0"/>
              <a:t>WLCG monitoring evolution</a:t>
            </a:r>
            <a:endParaRPr lang="en-US" dirty="0"/>
          </a:p>
        </p:txBody>
      </p:sp>
      <p:sp>
        <p:nvSpPr>
          <p:cNvPr id="17" name="Text Placeholder 16"/>
          <p:cNvSpPr>
            <a:spLocks noGrp="1"/>
          </p:cNvSpPr>
          <p:nvPr>
            <p:ph type="body" idx="10"/>
          </p:nvPr>
        </p:nvSpPr>
        <p:spPr/>
        <p:txBody>
          <a:bodyPr/>
          <a:lstStyle/>
          <a:p>
            <a:endParaRPr lang="en-US"/>
          </a:p>
        </p:txBody>
      </p:sp>
      <p:sp>
        <p:nvSpPr>
          <p:cNvPr id="4" name="Slide Number Placeholder 3"/>
          <p:cNvSpPr>
            <a:spLocks noGrp="1"/>
          </p:cNvSpPr>
          <p:nvPr>
            <p:ph type="sldNum" sz="quarter" idx="4294967295"/>
          </p:nvPr>
        </p:nvSpPr>
        <p:spPr>
          <a:xfrm>
            <a:off x="8642350" y="6356350"/>
            <a:ext cx="501650" cy="365125"/>
          </a:xfrm>
        </p:spPr>
        <p:txBody>
          <a:bodyPr/>
          <a:lstStyle/>
          <a:p>
            <a:fld id="{17918391-D411-FE40-AAD7-861AE5233E0E}" type="slidenum">
              <a:rPr lang="en-US" smtClean="0"/>
              <a:pPr/>
              <a:t>4</a:t>
            </a:fld>
            <a:endParaRPr lang="en-US" dirty="0"/>
          </a:p>
        </p:txBody>
      </p:sp>
      <p:sp>
        <p:nvSpPr>
          <p:cNvPr id="5" name="TextBox 4"/>
          <p:cNvSpPr txBox="1"/>
          <p:nvPr/>
        </p:nvSpPr>
        <p:spPr>
          <a:xfrm>
            <a:off x="457200" y="1200834"/>
            <a:ext cx="2238022" cy="646331"/>
          </a:xfrm>
          <a:prstGeom prst="rect">
            <a:avLst/>
          </a:prstGeom>
          <a:noFill/>
        </p:spPr>
        <p:txBody>
          <a:bodyPr wrap="square" rtlCol="0">
            <a:spAutoFit/>
          </a:bodyPr>
          <a:lstStyle/>
          <a:p>
            <a:r>
              <a:rPr lang="en-US" dirty="0" smtClean="0"/>
              <a:t>Watch what is going on</a:t>
            </a:r>
            <a:endParaRPr lang="en-US" dirty="0"/>
          </a:p>
        </p:txBody>
      </p:sp>
      <p:sp>
        <p:nvSpPr>
          <p:cNvPr id="6" name="TextBox 5"/>
          <p:cNvSpPr txBox="1"/>
          <p:nvPr/>
        </p:nvSpPr>
        <p:spPr>
          <a:xfrm>
            <a:off x="3541889" y="959556"/>
            <a:ext cx="2215444" cy="2031325"/>
          </a:xfrm>
          <a:prstGeom prst="rect">
            <a:avLst/>
          </a:prstGeom>
          <a:noFill/>
        </p:spPr>
        <p:txBody>
          <a:bodyPr wrap="square" rtlCol="0">
            <a:spAutoFit/>
          </a:bodyPr>
          <a:lstStyle/>
          <a:p>
            <a:r>
              <a:rPr lang="en-US" dirty="0" smtClean="0"/>
              <a:t>Follow trends, commissioning of the new services.</a:t>
            </a:r>
          </a:p>
          <a:p>
            <a:r>
              <a:rPr lang="en-US" dirty="0" smtClean="0"/>
              <a:t>Identify inefficiencies and take corrective actions</a:t>
            </a:r>
            <a:endParaRPr lang="en-US" dirty="0"/>
          </a:p>
        </p:txBody>
      </p:sp>
      <p:sp>
        <p:nvSpPr>
          <p:cNvPr id="7" name="TextBox 6"/>
          <p:cNvSpPr txBox="1"/>
          <p:nvPr/>
        </p:nvSpPr>
        <p:spPr>
          <a:xfrm>
            <a:off x="6110111" y="959556"/>
            <a:ext cx="2573943" cy="2308324"/>
          </a:xfrm>
          <a:prstGeom prst="rect">
            <a:avLst/>
          </a:prstGeom>
          <a:noFill/>
        </p:spPr>
        <p:txBody>
          <a:bodyPr wrap="square" rtlCol="0">
            <a:spAutoFit/>
          </a:bodyPr>
          <a:lstStyle/>
          <a:p>
            <a:r>
              <a:rPr lang="en-US" dirty="0" smtClean="0"/>
              <a:t>Analyze monitoring data in order to understand trends and correlations and to predict future outcomes. Therefore keep improving the infrastructure</a:t>
            </a:r>
            <a:endParaRPr lang="en-US" dirty="0"/>
          </a:p>
        </p:txBody>
      </p:sp>
      <p:pic>
        <p:nvPicPr>
          <p:cNvPr id="8" name="Picture 7" descr="Slide1.tiff"/>
          <p:cNvPicPr>
            <a:picLocks noChangeAspect="1"/>
          </p:cNvPicPr>
          <p:nvPr/>
        </p:nvPicPr>
        <p:blipFill>
          <a:blip r:embed="rId2"/>
          <a:stretch>
            <a:fillRect/>
          </a:stretch>
        </p:blipFill>
        <p:spPr>
          <a:xfrm>
            <a:off x="268111" y="3267880"/>
            <a:ext cx="8678334" cy="2627851"/>
          </a:xfrm>
          <a:prstGeom prst="rect">
            <a:avLst/>
          </a:prstGeom>
        </p:spPr>
      </p:pic>
      <p:sp>
        <p:nvSpPr>
          <p:cNvPr id="9" name="TextBox 8"/>
          <p:cNvSpPr txBox="1"/>
          <p:nvPr/>
        </p:nvSpPr>
        <p:spPr>
          <a:xfrm>
            <a:off x="1100667" y="5672667"/>
            <a:ext cx="1594555" cy="369332"/>
          </a:xfrm>
          <a:prstGeom prst="rect">
            <a:avLst/>
          </a:prstGeom>
          <a:noFill/>
        </p:spPr>
        <p:txBody>
          <a:bodyPr wrap="square" rtlCol="0">
            <a:spAutoFit/>
          </a:bodyPr>
          <a:lstStyle/>
          <a:p>
            <a:r>
              <a:rPr lang="en-US" dirty="0" smtClean="0"/>
              <a:t>Passive</a:t>
            </a:r>
            <a:endParaRPr lang="en-US" dirty="0"/>
          </a:p>
        </p:txBody>
      </p:sp>
      <p:sp>
        <p:nvSpPr>
          <p:cNvPr id="10" name="TextBox 9"/>
          <p:cNvSpPr txBox="1"/>
          <p:nvPr/>
        </p:nvSpPr>
        <p:spPr>
          <a:xfrm>
            <a:off x="4289778" y="5672667"/>
            <a:ext cx="1467555" cy="369332"/>
          </a:xfrm>
          <a:prstGeom prst="rect">
            <a:avLst/>
          </a:prstGeom>
          <a:noFill/>
        </p:spPr>
        <p:txBody>
          <a:bodyPr wrap="square" rtlCol="0">
            <a:spAutoFit/>
          </a:bodyPr>
          <a:lstStyle/>
          <a:p>
            <a:r>
              <a:rPr lang="en-US" dirty="0" smtClean="0"/>
              <a:t>Active</a:t>
            </a:r>
            <a:endParaRPr lang="en-US" dirty="0"/>
          </a:p>
        </p:txBody>
      </p:sp>
      <p:sp>
        <p:nvSpPr>
          <p:cNvPr id="11" name="TextBox 10"/>
          <p:cNvSpPr txBox="1"/>
          <p:nvPr/>
        </p:nvSpPr>
        <p:spPr>
          <a:xfrm>
            <a:off x="7380111" y="5672667"/>
            <a:ext cx="1303943" cy="369332"/>
          </a:xfrm>
          <a:prstGeom prst="rect">
            <a:avLst/>
          </a:prstGeom>
          <a:noFill/>
        </p:spPr>
        <p:txBody>
          <a:bodyPr wrap="square" rtlCol="0">
            <a:spAutoFit/>
          </a:bodyPr>
          <a:lstStyle/>
          <a:p>
            <a:r>
              <a:rPr lang="en-US" dirty="0" smtClean="0"/>
              <a:t>Proactive</a:t>
            </a:r>
            <a:endParaRPr lang="en-US" dirty="0"/>
          </a:p>
        </p:txBody>
      </p:sp>
      <p:sp>
        <p:nvSpPr>
          <p:cNvPr id="12"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3"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We have a working system in place</a:t>
            </a:r>
          </a:p>
          <a:p>
            <a:r>
              <a:rPr lang="en-US" dirty="0" smtClean="0"/>
              <a:t>Effort spent on the support of the WLCG monitoring system has to decrease</a:t>
            </a:r>
          </a:p>
          <a:p>
            <a:r>
              <a:rPr lang="en-US" dirty="0" smtClean="0">
                <a:solidFill>
                  <a:srgbClr val="0055A0"/>
                </a:solidFill>
              </a:rPr>
              <a:t>The volume of information we have to deal with is steadily growing. Its’ complexity is growing as well</a:t>
            </a:r>
          </a:p>
          <a:p>
            <a:r>
              <a:rPr lang="en-US" dirty="0" smtClean="0"/>
              <a:t>Our current model is designed for the distributed infrastructure, however mostly static with well defined set of sites and services. Dynamic resources (cloud and volunteer computing) brings a new challenge</a:t>
            </a:r>
          </a:p>
          <a:p>
            <a:r>
              <a:rPr lang="en-US" dirty="0" smtClean="0"/>
              <a:t>Changing of the data processing scenarios using global data federations which enables seamless data access independently of data location dictates a need for better network monitoring</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5</a:t>
            </a:fld>
            <a:endParaRPr lang="en-US" dirty="0"/>
          </a:p>
        </p:txBody>
      </p:sp>
      <p:sp>
        <p:nvSpPr>
          <p:cNvPr id="5"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We have a working system in place</a:t>
            </a:r>
          </a:p>
          <a:p>
            <a:r>
              <a:rPr lang="en-US" dirty="0" smtClean="0">
                <a:solidFill>
                  <a:srgbClr val="FF0000"/>
                </a:solidFill>
              </a:rPr>
              <a:t>Effort spent on the support of the WLCG monitoring system has to decrease</a:t>
            </a:r>
          </a:p>
          <a:p>
            <a:r>
              <a:rPr lang="en-US" dirty="0" smtClean="0">
                <a:solidFill>
                  <a:schemeClr val="tx2"/>
                </a:solidFill>
              </a:rPr>
              <a:t>The volume of information we have to deal with is steadily growing. Its’ complexity is growing as well</a:t>
            </a:r>
          </a:p>
          <a:p>
            <a:r>
              <a:rPr lang="en-US" dirty="0" smtClean="0"/>
              <a:t>Our current model is designed for the distributed infrastructure, however mostly static with well defined set of sites and services. Dynamic resources (cloud and volunteer computing) brings a new challenge</a:t>
            </a:r>
          </a:p>
          <a:p>
            <a:r>
              <a:rPr lang="en-US" dirty="0" smtClean="0"/>
              <a:t>Changing of the data processing scenarios using global data federations which enables seamless data access independently of data location dictates a need for better network monitoring</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6</a:t>
            </a:fld>
            <a:endParaRPr lang="en-US" dirty="0"/>
          </a:p>
        </p:txBody>
      </p:sp>
      <p:sp>
        <p:nvSpPr>
          <p:cNvPr id="5"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WLCG Monitoring Consolidation project (summer 2013-end 2014)</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Decoupled WLCG and EGI SAM by migrating responsibility of SAM Central Services to EGI partners</a:t>
            </a:r>
          </a:p>
          <a:p>
            <a:r>
              <a:rPr lang="en-US" dirty="0" smtClean="0"/>
              <a:t>Considerably improved service deployment/support</a:t>
            </a:r>
          </a:p>
          <a:p>
            <a:r>
              <a:rPr lang="en-US" dirty="0" smtClean="0"/>
              <a:t>Migrated to a new architecture with common metric store and new data processing engine with variety of UIs tailored to different needs</a:t>
            </a:r>
          </a:p>
          <a:p>
            <a:r>
              <a:rPr lang="en-US" dirty="0" smtClean="0"/>
              <a:t>Improved the flexibility and functionality of the infrastructure monitoring system (SAM3)</a:t>
            </a:r>
          </a:p>
          <a:p>
            <a:r>
              <a:rPr lang="en-US" dirty="0" smtClean="0"/>
              <a:t>Enforced modular design of all monitoring components</a:t>
            </a:r>
          </a:p>
          <a:p>
            <a:r>
              <a:rPr lang="en-US" dirty="0" smtClean="0">
                <a:solidFill>
                  <a:srgbClr val="FF0000"/>
                </a:solidFill>
              </a:rPr>
              <a:t>Support effort for the infrastructure monitoring tools dropped from 6 FTEs as of summer 2013 to ~1 FTE by the end of the project (end of 2014)</a:t>
            </a:r>
          </a:p>
        </p:txBody>
      </p:sp>
      <p:sp>
        <p:nvSpPr>
          <p:cNvPr id="4" name="Slide Number Placeholder 3"/>
          <p:cNvSpPr>
            <a:spLocks noGrp="1"/>
          </p:cNvSpPr>
          <p:nvPr>
            <p:ph type="sldNum" sz="quarter" idx="4"/>
          </p:nvPr>
        </p:nvSpPr>
        <p:spPr/>
        <p:txBody>
          <a:bodyPr/>
          <a:lstStyle/>
          <a:p>
            <a:fld id="{17918391-D411-FE40-AAD7-861AE5233E0E}" type="slidenum">
              <a:rPr lang="en-US" smtClean="0"/>
              <a:pPr/>
              <a:t>7</a:t>
            </a:fld>
            <a:endParaRPr lang="en-US" dirty="0"/>
          </a:p>
        </p:txBody>
      </p:sp>
      <p:sp>
        <p:nvSpPr>
          <p:cNvPr id="7"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Date Placeholder 2"/>
          <p:cNvSpPr txBox="1">
            <a:spLocks/>
          </p:cNvSpPr>
          <p:nvPr/>
        </p:nvSpPr>
        <p:spPr>
          <a:xfrm>
            <a:off x="2969335" y="637931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We have a working system in place</a:t>
            </a:r>
          </a:p>
          <a:p>
            <a:r>
              <a:rPr lang="en-US" dirty="0" smtClean="0"/>
              <a:t>Effort spent on the support of the WLCG monitoring system has to decrease</a:t>
            </a:r>
          </a:p>
          <a:p>
            <a:r>
              <a:rPr lang="en-US" dirty="0" smtClean="0">
                <a:solidFill>
                  <a:srgbClr val="FF0000"/>
                </a:solidFill>
              </a:rPr>
              <a:t>The volume of information we have to deal with is steadily growing. Its’ complexity is growing as well</a:t>
            </a:r>
          </a:p>
          <a:p>
            <a:r>
              <a:rPr lang="en-US" dirty="0" smtClean="0"/>
              <a:t>Our current model is designed for the distributed infrastructure, however mostly static with well defined set of sites and services. Dynamic resources (cloud and volunteer computing) brings a new challenge</a:t>
            </a:r>
          </a:p>
          <a:p>
            <a:r>
              <a:rPr lang="en-US" dirty="0" smtClean="0"/>
              <a:t>Changing of the data processing scenarios using global data federations which enables seamless data access independently of data location dictates a need for better network monitoring</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8</a:t>
            </a:fld>
            <a:endParaRPr lang="en-US" dirty="0"/>
          </a:p>
        </p:txBody>
      </p:sp>
      <p:sp>
        <p:nvSpPr>
          <p:cNvPr id="5"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Growing data volume</a:t>
            </a:r>
            <a:br>
              <a:rPr lang="en-US" dirty="0" smtClean="0"/>
            </a:br>
            <a:endParaRPr lang="en-US" dirty="0"/>
          </a:p>
        </p:txBody>
      </p:sp>
      <p:sp>
        <p:nvSpPr>
          <p:cNvPr id="3" name="Content Placeholder 2"/>
          <p:cNvSpPr>
            <a:spLocks noGrp="1"/>
          </p:cNvSpPr>
          <p:nvPr>
            <p:ph idx="1"/>
          </p:nvPr>
        </p:nvSpPr>
        <p:spPr>
          <a:xfrm>
            <a:off x="457200" y="1325606"/>
            <a:ext cx="4270022" cy="4667421"/>
          </a:xfrm>
        </p:spPr>
        <p:txBody>
          <a:bodyPr>
            <a:normAutofit fontScale="70000" lnSpcReduction="20000"/>
          </a:bodyPr>
          <a:lstStyle/>
          <a:p>
            <a:r>
              <a:rPr lang="en-US" dirty="0" smtClean="0"/>
              <a:t>Steadily growing amount of data which has to be processed, archived and served through UI/API</a:t>
            </a:r>
          </a:p>
          <a:p>
            <a:pPr>
              <a:buNone/>
            </a:pPr>
            <a:r>
              <a:rPr lang="en-US" dirty="0" smtClean="0"/>
              <a:t>      Examples:</a:t>
            </a:r>
          </a:p>
          <a:p>
            <a:pPr lvl="2">
              <a:buNone/>
            </a:pPr>
            <a:r>
              <a:rPr lang="en-US" dirty="0" smtClean="0"/>
              <a:t>- Just for the ATLAS DDM</a:t>
            </a:r>
          </a:p>
          <a:p>
            <a:pPr lvl="2">
              <a:buNone/>
            </a:pPr>
            <a:r>
              <a:rPr lang="en-US" dirty="0" smtClean="0"/>
              <a:t>Dashboard ~ 1TB of data (size of ORACLE tables) collected per year</a:t>
            </a:r>
          </a:p>
          <a:p>
            <a:pPr lvl="2">
              <a:buNone/>
            </a:pPr>
            <a:r>
              <a:rPr lang="en-US" dirty="0" smtClean="0"/>
              <a:t>- Up to 1000 Hz update rate for ATLAS EOS</a:t>
            </a:r>
          </a:p>
          <a:p>
            <a:r>
              <a:rPr lang="en-US" dirty="0" smtClean="0"/>
              <a:t>Data rates are changing over time, should be ready to handle spikes</a:t>
            </a:r>
          </a:p>
          <a:p>
            <a:r>
              <a:rPr lang="en-US" dirty="0" smtClean="0"/>
              <a:t>Time to time need to re-process big volumes of the  historical data</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9</a:t>
            </a:fld>
            <a:endParaRPr lang="en-US" dirty="0"/>
          </a:p>
        </p:txBody>
      </p:sp>
      <p:pic>
        <p:nvPicPr>
          <p:cNvPr id="5" name="Picture 4" descr="iK7TxD0.png"/>
          <p:cNvPicPr>
            <a:picLocks noChangeAspect="1"/>
          </p:cNvPicPr>
          <p:nvPr/>
        </p:nvPicPr>
        <p:blipFill>
          <a:blip r:embed="rId2"/>
          <a:stretch>
            <a:fillRect/>
          </a:stretch>
        </p:blipFill>
        <p:spPr>
          <a:xfrm>
            <a:off x="5155257" y="1325606"/>
            <a:ext cx="3988742" cy="2991556"/>
          </a:xfrm>
          <a:prstGeom prst="rect">
            <a:avLst/>
          </a:prstGeom>
        </p:spPr>
      </p:pic>
      <p:sp>
        <p:nvSpPr>
          <p:cNvPr id="6" name="TextBox 5"/>
          <p:cNvSpPr txBox="1"/>
          <p:nvPr/>
        </p:nvSpPr>
        <p:spPr>
          <a:xfrm>
            <a:off x="6081889" y="4572000"/>
            <a:ext cx="2602165" cy="1200329"/>
          </a:xfrm>
          <a:prstGeom prst="rect">
            <a:avLst/>
          </a:prstGeom>
          <a:noFill/>
        </p:spPr>
        <p:txBody>
          <a:bodyPr wrap="square" rtlCol="0">
            <a:spAutoFit/>
          </a:bodyPr>
          <a:lstStyle/>
          <a:p>
            <a:r>
              <a:rPr lang="en-US" dirty="0" smtClean="0"/>
              <a:t>Number of jobs processed by ATLAS increased 3 times compared to 2010 </a:t>
            </a:r>
            <a:endParaRPr lang="en-US" dirty="0"/>
          </a:p>
        </p:txBody>
      </p:sp>
      <p:sp>
        <p:nvSpPr>
          <p:cNvPr id="9" name="Footer Placeholder 3"/>
          <p:cNvSpPr txBox="1">
            <a:spLocks/>
          </p:cNvSpPr>
          <p:nvPr/>
        </p:nvSpPr>
        <p:spPr>
          <a:xfrm>
            <a:off x="4628444" y="6356350"/>
            <a:ext cx="344991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tint val="75000"/>
                  </a:schemeClr>
                </a:solidFill>
              </a:rPr>
              <a:t>NEC 2015, </a:t>
            </a:r>
            <a:r>
              <a:rPr lang="en-US" sz="1200" dirty="0" err="1" smtClean="0">
                <a:solidFill>
                  <a:schemeClr val="tx1">
                    <a:tint val="75000"/>
                  </a:schemeClr>
                </a:solidFill>
              </a:rPr>
              <a:t>Budva</a:t>
            </a: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Julia Andreeva CERN IT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Date Placeholder 2"/>
          <p:cNvSpPr txBox="1">
            <a:spLocks/>
          </p:cNvSpPr>
          <p:nvPr/>
        </p:nvSpPr>
        <p:spPr>
          <a:xfrm>
            <a:off x="2969335" y="63623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01/10/15</a:t>
            </a:r>
            <a:endParaRPr lang="en-US" dirty="0"/>
          </a:p>
        </p:txBody>
      </p:sp>
    </p:spTree>
  </p:cSld>
  <p:clrMapOvr>
    <a:masterClrMapping/>
  </p:clrMapOvr>
</p:sld>
</file>

<file path=ppt/theme/theme1.xml><?xml version="1.0" encoding="utf-8"?>
<a:theme xmlns:a="http://schemas.openxmlformats.org/drawingml/2006/main" name="CERNCorporate4-3">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44581</TotalTime>
  <Words>4580</Words>
  <Application>Microsoft Macintosh PowerPoint</Application>
  <PresentationFormat>On-screen Show (4:3)</PresentationFormat>
  <Paragraphs>587</Paragraphs>
  <Slides>33</Slides>
  <Notes>4</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CERNCorporate4-3</vt:lpstr>
      <vt:lpstr>Migration of the WLCG infrastructure to a new technology stack </vt:lpstr>
      <vt:lpstr>WLCG Monitoring landscape</vt:lpstr>
      <vt:lpstr>Activity monitoring vs remote testing</vt:lpstr>
      <vt:lpstr>WLCG monitoring evolution</vt:lpstr>
      <vt:lpstr>Challenges</vt:lpstr>
      <vt:lpstr>Challenges</vt:lpstr>
      <vt:lpstr>WLCG Monitoring Consolidation project (summer 2013-end 2014)</vt:lpstr>
      <vt:lpstr>Challenges</vt:lpstr>
      <vt:lpstr>Growing data volume </vt:lpstr>
      <vt:lpstr>Current architecture</vt:lpstr>
      <vt:lpstr>Architecture evolution (1) Taking inspiration from Lambda architecture </vt:lpstr>
      <vt:lpstr>Architecture evolution (2)</vt:lpstr>
      <vt:lpstr>Improving responsiveness of the UI (1) </vt:lpstr>
      <vt:lpstr>Improving responsiveness of the UI (2) </vt:lpstr>
      <vt:lpstr>Improving responsiveness of the UI (2) </vt:lpstr>
      <vt:lpstr>Data processing (aggregation) use case</vt:lpstr>
      <vt:lpstr>Data processing (aggregation) use case</vt:lpstr>
      <vt:lpstr>Architecture evolution. Data transfer and data access monitoring  </vt:lpstr>
      <vt:lpstr>Architecture evolution. Data transfer and data access monitoring   </vt:lpstr>
      <vt:lpstr>Status of migration to a new technology stack </vt:lpstr>
      <vt:lpstr>XRootD monitoring evolution</vt:lpstr>
      <vt:lpstr>XRootD monitoring evolution</vt:lpstr>
      <vt:lpstr>Using complex event processing (CEP) technologies for WLCG monitoring </vt:lpstr>
      <vt:lpstr>Challenges</vt:lpstr>
      <vt:lpstr>Monitoring of the dynamic clusters with Ganglia (1)</vt:lpstr>
      <vt:lpstr>Monitoring of the dynamic clusters with Ganglia (2)</vt:lpstr>
      <vt:lpstr>Challenges</vt:lpstr>
      <vt:lpstr>WLCG Network and Transfer Metrics WG</vt:lpstr>
      <vt:lpstr>Conclusions</vt:lpstr>
      <vt:lpstr>Backup slides </vt:lpstr>
      <vt:lpstr>Focusing on the WLCG scope</vt:lpstr>
      <vt:lpstr>Slide 32</vt:lpstr>
      <vt:lpstr>Infrastructure monitoring</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CERN User</dc:creator>
  <cp:lastModifiedBy>Julia Andreeva</cp:lastModifiedBy>
  <cp:revision>323</cp:revision>
  <cp:lastPrinted>2015-04-10T09:55:47Z</cp:lastPrinted>
  <dcterms:created xsi:type="dcterms:W3CDTF">2015-10-01T05:39:00Z</dcterms:created>
  <dcterms:modified xsi:type="dcterms:W3CDTF">2015-10-01T05:39:27Z</dcterms:modified>
</cp:coreProperties>
</file>