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2"/>
  </p:notesMasterIdLst>
  <p:handoutMasterIdLst>
    <p:handoutMasterId r:id="rId33"/>
  </p:handoutMasterIdLst>
  <p:sldIdLst>
    <p:sldId id="325" r:id="rId2"/>
    <p:sldId id="326" r:id="rId3"/>
    <p:sldId id="327" r:id="rId4"/>
    <p:sldId id="324" r:id="rId5"/>
    <p:sldId id="329" r:id="rId6"/>
    <p:sldId id="333" r:id="rId7"/>
    <p:sldId id="335" r:id="rId8"/>
    <p:sldId id="331" r:id="rId9"/>
    <p:sldId id="336" r:id="rId10"/>
    <p:sldId id="337" r:id="rId11"/>
    <p:sldId id="338" r:id="rId12"/>
    <p:sldId id="339" r:id="rId13"/>
    <p:sldId id="340" r:id="rId14"/>
    <p:sldId id="341" r:id="rId15"/>
    <p:sldId id="354" r:id="rId16"/>
    <p:sldId id="344" r:id="rId17"/>
    <p:sldId id="345" r:id="rId18"/>
    <p:sldId id="346" r:id="rId19"/>
    <p:sldId id="347" r:id="rId20"/>
    <p:sldId id="348" r:id="rId21"/>
    <p:sldId id="355" r:id="rId22"/>
    <p:sldId id="356" r:id="rId23"/>
    <p:sldId id="349" r:id="rId24"/>
    <p:sldId id="350" r:id="rId25"/>
    <p:sldId id="351" r:id="rId26"/>
    <p:sldId id="352" r:id="rId27"/>
    <p:sldId id="357" r:id="rId28"/>
    <p:sldId id="353" r:id="rId29"/>
    <p:sldId id="358" r:id="rId30"/>
    <p:sldId id="32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85FA9F-6122-4F55-9847-47034A0D68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1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85916E-717B-4719-B897-E1126527F3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0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</a:pPr>
            <a:fld id="{53F09C13-F206-4422-BB32-FFB54BA31FB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65BA8345-7C7A-4F85-AF8F-A51338221953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2CDAECA6-C01F-486E-95C6-7E337950C42C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6BF9B8FE-3C0A-45B8-A196-EC69C2E54B15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spcBef>
                <a:spcPct val="0"/>
              </a:spcBef>
            </a:pPr>
            <a:fld id="{C613C16C-46B8-4433-9C77-CC1D5274F738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eaLnBrk="1">
                <a:spcBef>
                  <a:spcPct val="0"/>
                </a:spcBef>
              </a:pPr>
              <a:t>5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584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</a:pPr>
            <a:fld id="{53F09C13-F206-4422-BB32-FFB54BA31FB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spcBef>
                  <a:spcPct val="0"/>
                </a:spcBef>
              </a:pPr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65BA8345-7C7A-4F85-AF8F-A51338221953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2CDAECA6-C01F-486E-95C6-7E337950C42C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6BF9B8FE-3C0A-45B8-A196-EC69C2E54B15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6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spcBef>
                <a:spcPct val="0"/>
              </a:spcBef>
            </a:pPr>
            <a:fld id="{C613C16C-46B8-4433-9C77-CC1D5274F738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eaLnBrk="1">
                <a:spcBef>
                  <a:spcPct val="0"/>
                </a:spcBef>
              </a:pPr>
              <a:t>6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584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</a:pPr>
            <a:fld id="{53F09C13-F206-4422-BB32-FFB54BA31FB6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spcBef>
                  <a:spcPct val="0"/>
                </a:spcBef>
              </a:pPr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65BA8345-7C7A-4F85-AF8F-A51338221953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278313" y="10155238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2CDAECA6-C01F-486E-95C6-7E337950C42C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6BF9B8FE-3C0A-45B8-A196-EC69C2E54B15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7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spcBef>
                <a:spcPct val="0"/>
              </a:spcBef>
            </a:pPr>
            <a:fld id="{C613C16C-46B8-4433-9C77-CC1D5274F738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 eaLnBrk="1">
                <a:spcBef>
                  <a:spcPct val="0"/>
                </a:spcBef>
              </a:pPr>
              <a:t>7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584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35C6-0891-475F-94BE-E29275EB7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3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5752-81F6-4616-B3B8-92D9F390B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12D5-0790-4B0A-B9CC-C65BFC113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6A9-F87F-490C-B647-97F9D7ADC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2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0E96-C97D-4E3F-90B3-D0C1835A9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B5C62-6CC4-4462-BD1E-26E7E2955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6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01C4-3828-46C4-95B9-AD1ECAAC4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248-DB1D-4594-B73B-5749D1F5AC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1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A4CA-1479-49A0-BB21-5D768C9D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5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2216-2F06-445E-A8D2-29ABFCC4F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5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55DE-AB96-4BC9-89FC-FAC661E36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audubna.ru/images/stories/articles/virtlab-2b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 as a technological tool to meet the requirements of professional standards in training of IT specialists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80920" cy="249512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</a:rPr>
              <a:t>Tokareva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 N.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Tyatyushkina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O.,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Cheremisina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E. </a:t>
            </a: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State University 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NEC’2015 Montenegro,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Budva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35C6-0891-475F-94BE-E29275EB7D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36712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836712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836712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92526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Проф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стандарт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0527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ФГОС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90872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Учебный 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2276872"/>
            <a:ext cx="2304256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2276872"/>
            <a:ext cx="2592288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2276872"/>
            <a:ext cx="2376264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11560" y="2564904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Обобщенная ТФ 1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- ТФ 1.1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- ТФ 1.2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…..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Обобщенная ТФ </a:t>
            </a:r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- ТФ </a:t>
            </a:r>
            <a:r>
              <a:rPr lang="ru-RU" sz="2000" b="1" dirty="0" smtClean="0">
                <a:solidFill>
                  <a:schemeClr val="bg1"/>
                </a:solidFill>
              </a:rPr>
              <a:t>2.1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- ТФ </a:t>
            </a:r>
            <a:r>
              <a:rPr lang="ru-RU" sz="2000" b="1" dirty="0" smtClean="0">
                <a:solidFill>
                  <a:schemeClr val="bg1"/>
                </a:solidFill>
              </a:rPr>
              <a:t>2.2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    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7864" y="2564904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ПК 1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Компонента 1.1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Компонента 1.2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…….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ПК </a:t>
            </a:r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Компонента 2.1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Компонента 2.2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…….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2564904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Дисциплина 1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Дисциплина 2 </a:t>
            </a:r>
          </a:p>
          <a:p>
            <a:r>
              <a:rPr lang="ru-RU" dirty="0" smtClean="0"/>
              <a:t>….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763688" y="313429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051720" y="313429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632372" y="3134290"/>
            <a:ext cx="1931516" cy="861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619672" y="2855961"/>
            <a:ext cx="2210544" cy="12571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63688" y="370367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763688" y="3703677"/>
            <a:ext cx="216024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364088" y="2780928"/>
            <a:ext cx="129614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364088" y="2780928"/>
            <a:ext cx="1296144" cy="18371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Образовательный стандарт ИСТ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Стандарт: «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информационным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системам»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трудовая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Выполнение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созданию (модификации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сопровождению ИС, автоматизирующих задачи организационного управления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бизнес-процессы</a:t>
            </a:r>
          </a:p>
          <a:p>
            <a:pPr marL="0" indent="0"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компетенции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инсталляции, отладке программных и настройке технических средств для ввода информационных систем в опытную эксплуатацию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ПК29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проводить сборку информационной системы из готовых компонентов (ПК-30);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осуществлению инсталляции, отладки программных и настройки технических средств для ввода информационных систем в промышленную эксплуатацию (ПК-31).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настройка системного и прикладного ПО, необходимого для функционирования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Владеть технологиями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server 2012 R2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SQL server 2008 R2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 для освоения компонентов ПК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 системы, Технологии баз данных, Информационные системы управления предприятием.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современным технологиям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современного программного обеспечения.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обучения полному циклу работ с программными системами: от инсталляции и настройки, до применения при решении практических задач.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целевой подготовке по запросу работодателя может происходить конкретизация методов и технологий, применяемых при выполнении трудовых функций (решении прикладных предметных задач). Подобные схемы работы с работодателями успешно применялись в ИСАУ до выхода ПС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Люксофт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Традиция, ОИЯИ)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Учет требований ПС сложный и трудоемкий процесс, при этом цели образовательной программы шире чем учет требований конкретных работодателей или  конкретного ПС. Однако требования работодателей,  зафиксированные в ПС, позволяют детализировать требования к практической подготовке выпускников.</a:t>
            </a:r>
          </a:p>
          <a:p>
            <a:r>
              <a:rPr lang="ru-RU" dirty="0" smtClean="0"/>
              <a:t>Важной целью деятельности вуза является погружение будущих специалистов в сложную, изменчивую бизнес-среду еще в процессе обучения. Привлечение работодателей к постановке и оценке решения предметных задач  - один из эффективных способов реализации данной цели . </a:t>
            </a:r>
          </a:p>
          <a:p>
            <a:r>
              <a:rPr lang="ru-RU" dirty="0" smtClean="0"/>
              <a:t>Накопленные коллекции предметных задач, способы их решения представляют знания, которые могут быть повторно использованы, тиражированы с помощью технологий электронного обучения.</a:t>
            </a:r>
          </a:p>
          <a:p>
            <a:r>
              <a:rPr lang="ru-RU" dirty="0" smtClean="0"/>
              <a:t>Целесообразно развивать  в вузе методы управления знаниями.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компьютерная лаборатория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ИСАУ разработан многокомпонентный программно-аппаратный комплекс - виртуальная компьютерная лаборатория (ВКЛ)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ВКЛ: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по запросу вычислительные ресурсы в виде «облачных» интернет-сервисов ;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доступ к базовым приложениям, находящимся на серверах ИСАУ, без какой-либо дополнительной установки и настройки на клиентских оконечных устройствах, независимо от местоположения пользователя.;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выделенные виртуальные сервера для выполнения различных проектов.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903" y="1352384"/>
            <a:ext cx="7886700" cy="29148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компьютерная лаборатория позволяет формировать портфолио успешных решений перспективных научно-исследовательских задач и практических проектов, по сути может служить технологическим связующим звеном между университетом и внешними научными организациями и отраслевыми компаниями.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997" y="309647"/>
            <a:ext cx="7886700" cy="5967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ВКЛ активно используется учащимися в учебном процессе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40" y="802106"/>
            <a:ext cx="7285855" cy="539997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80524" y="6202079"/>
            <a:ext cx="7600951" cy="492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Сегмент карты студенческих виртуальных машин в 2014</a:t>
            </a:r>
            <a:r>
              <a:rPr lang="en-US" dirty="0" smtClean="0"/>
              <a:t>/2015 </a:t>
            </a:r>
            <a:r>
              <a:rPr lang="ru-RU" dirty="0" smtClean="0"/>
              <a:t>учебном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508" y="598404"/>
            <a:ext cx="7886700" cy="257793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Аппаратная платформа ВКЛ построена на компактных модульных серверах, так называемой лезвийной архитектуры, что позволяет рационально использовать серверные помещения ВУЗа. </a:t>
            </a:r>
          </a:p>
          <a:p>
            <a:pPr marL="0" indent="0" algn="just">
              <a:buNone/>
            </a:pPr>
            <a:r>
              <a:rPr lang="ru-RU" dirty="0" smtClean="0"/>
              <a:t>Резервирование  в рамках модульной компоновки компонентов позволяет повысить надёжность решения и выполнять замену устройств в горячем режиме. </a:t>
            </a:r>
          </a:p>
          <a:p>
            <a:pPr marL="0" indent="0" algn="just">
              <a:buNone/>
            </a:pPr>
            <a:r>
              <a:rPr lang="ru-RU" dirty="0" smtClean="0"/>
              <a:t>Современные энергосберегающие технологии серверов позволяют использовать имеющиеся электросети</a:t>
            </a:r>
            <a:r>
              <a:rPr lang="en-US" dirty="0" smtClean="0"/>
              <a:t>, </a:t>
            </a:r>
            <a:r>
              <a:rPr lang="ru-RU" dirty="0" smtClean="0"/>
              <a:t>без необходимости модернизации.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WF9B1512 Edited v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21" y="2999123"/>
            <a:ext cx="4254542" cy="362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460" y="357773"/>
            <a:ext cx="8088230" cy="262605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GPU-ускорение для приложений требующих </a:t>
            </a:r>
            <a:r>
              <a:rPr lang="en-US" dirty="0"/>
              <a:t>3D </a:t>
            </a:r>
            <a:r>
              <a:rPr lang="ru-RU" dirty="0"/>
              <a:t>графику в облаке (дистанционно). Поддержка всех современных  </a:t>
            </a:r>
            <a:r>
              <a:rPr lang="en-US" dirty="0"/>
              <a:t>API: DirectX, OpenGL, PhysX, CUDA.</a:t>
            </a:r>
            <a:r>
              <a:rPr lang="en-US" b="1" dirty="0" smtClean="0"/>
              <a:t>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>
                <a:effectLst/>
              </a:rPr>
              <a:t>Технология виртуализации NVIDIA GRID использует возможности GPU для 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>3D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ускорения в  VDI среде. VDI (виртуальный рабочий стол) – это практика использования настольной операционной системы в виртуальной машине, запущенной в ВКЛ, на базе графических процессоров NVIDIA GRID на архитектуре нового поколения NVIDIA Kepler, которая обеспечивает высокую, надежную и энергоэффективную производительность. 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14650"/>
              </p:ext>
            </p:extLst>
          </p:nvPr>
        </p:nvGraphicFramePr>
        <p:xfrm>
          <a:off x="3146968" y="3039979"/>
          <a:ext cx="3079374" cy="351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Image" r:id="rId3" imgW="7898400" imgH="6768000" progId="Photoshop.Image.16">
                  <p:embed/>
                </p:oleObj>
              </mc:Choice>
              <mc:Fallback>
                <p:oleObj name="Image" r:id="rId3" imgW="7898400" imgH="67680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6968" y="3039979"/>
                        <a:ext cx="3079374" cy="351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2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№11-ФЗ: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электронным обучением понимается организация образовательного процесса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участников образовательного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процесса».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 может применяться независимо от форм получения образования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464215" cy="5983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архитектура ВКЛ позволяет большому числу пользователей одновременно использовать общие ресурсы GPU без ущерба функциональности и производительности. Технология NVIDIA GRID содержит полный набор библиотек для виртуализации GPU, удаленного доступа и управления сеансом.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возможности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работа с мультимедийными приложениями и рабочими столам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необходимым для работы приложениям, включая самые требовательные к ресурсам 3D-приложения.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любом месте с любого устройства: универсальный доступ  - больше нет привязки к платформе(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необходимости выполнять резервное копирование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оконечном устройстве пользователя, т.к. вся пользовательская информация размещена в облачном хранилище ВКЛ.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доступ – подключение к рабочему месту в облаке осуществляется через безопасный канал с шифрованием данных, а все наработки по проектам сохраняются на защищенном хранилище ВКЛ, а не на устройстве через которое осуществляется доступ.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 параллельных вычислений С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набор расширений для языков C и С++, позволяющих выражать как параллелизм данных, так и параллелизм задач на уровне мелких и крупных структурных единиц. Учащийся может выбрать средства разработки: языки высокого уровня, такие как C, С++,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Fortran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же открытые стандарты, такие как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директивы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OpenACC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342" y="814972"/>
            <a:ext cx="442762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компоненты программной инфраструктуры виртуальной компьютерной лаборатории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Гипервизор </a:t>
            </a:r>
            <a:r>
              <a:rPr lang="en-US" dirty="0" smtClean="0"/>
              <a:t>Vmware ESXi.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Сервер консолидации</a:t>
            </a:r>
            <a:r>
              <a:rPr lang="en-US" dirty="0"/>
              <a:t>,</a:t>
            </a:r>
            <a:r>
              <a:rPr lang="ru-RU" dirty="0" smtClean="0"/>
              <a:t> сквозной авторизации </a:t>
            </a:r>
            <a:r>
              <a:rPr lang="en-US" dirty="0" smtClean="0"/>
              <a:t> </a:t>
            </a:r>
            <a:r>
              <a:rPr lang="ru-RU" dirty="0" smtClean="0"/>
              <a:t>и веб доступа </a:t>
            </a:r>
            <a:r>
              <a:rPr lang="en-US" dirty="0" smtClean="0"/>
              <a:t>Vmware vCenter Server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Среда поддержки </a:t>
            </a:r>
            <a:r>
              <a:rPr lang="en-US" dirty="0" smtClean="0"/>
              <a:t>VDI-3D Vmware Horizon Suite Advanced</a:t>
            </a:r>
            <a:r>
              <a:rPr lang="ru-RU" dirty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Интеграционные модули, надстройки и средства методической поддержки, разработанные учащимися, аспирантами и ППС института САУ.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5" y="814973"/>
            <a:ext cx="3454267" cy="475587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287879" y="5659688"/>
            <a:ext cx="3735806" cy="773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Схематическое представление взаимодействия гипервизора </a:t>
            </a:r>
            <a:r>
              <a:rPr lang="en-US" dirty="0" smtClean="0"/>
              <a:t>ESXi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графического ускорителя, с разделением ресурсов </a:t>
            </a:r>
            <a:r>
              <a:rPr lang="en-US" dirty="0" smtClean="0"/>
              <a:t>GPU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3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16843" y="104776"/>
            <a:ext cx="6262676" cy="6575832"/>
            <a:chOff x="1755790" y="104776"/>
            <a:chExt cx="8350235" cy="657583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5790" y="104776"/>
              <a:ext cx="8350235" cy="6575832"/>
            </a:xfrm>
            <a:prstGeom prst="rect">
              <a:avLst/>
            </a:prstGeom>
          </p:spPr>
        </p:pic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6167750"/>
                </p:ext>
              </p:extLst>
            </p:nvPr>
          </p:nvGraphicFramePr>
          <p:xfrm>
            <a:off x="6418382" y="4267200"/>
            <a:ext cx="1506418" cy="1713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4" name="Image" r:id="rId4" imgW="5269680" imgH="5993640" progId="Photoshop.Image.16">
                    <p:embed/>
                  </p:oleObj>
                </mc:Choice>
                <mc:Fallback>
                  <p:oleObj name="Image" r:id="rId4" imgW="5269680" imgH="5993640" progId="Photoshop.Image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18382" y="4267200"/>
                          <a:ext cx="1506418" cy="17138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392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0075"/>
            <a:ext cx="7886700" cy="55768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 разработке и актуализации виртуальной компьютерной лаборатории в институте САУ университета «Дубна» активно развивается с 2005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ВКЛ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используется в учебном процессе ИСАУ.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отзывы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 в международных проектах в области атомной энергетики (получила одобрение для использования в отделе АСУ ТП Bushehr Nuclear Power Plant (Исламская Республика Иран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saudubna.ru/images/stories/articles/virtlab-2b.jpg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ВКЛ в настоящее время разрабатывается программная среда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знаниями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4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00" dirty="0" smtClean="0"/>
              <a:t>      </a:t>
            </a:r>
            <a:endParaRPr lang="ru-RU" sz="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49" y="487363"/>
            <a:ext cx="3166812" cy="5789037"/>
          </a:xfrm>
        </p:spPr>
      </p:pic>
    </p:spTree>
    <p:extLst>
      <p:ext uri="{BB962C8B-B14F-4D97-AF65-F5344CB8AC3E}">
        <p14:creationId xmlns:p14="http://schemas.microsoft.com/office/powerpoint/2010/main" val="18499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профессионально-общественной аккредитации образовательных программ по отдельным направлениям подготовки в ИСАУ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403641" cy="481970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410065" cy="4824536"/>
          </a:xfrm>
        </p:spPr>
      </p:pic>
    </p:spTree>
    <p:extLst>
      <p:ext uri="{BB962C8B-B14F-4D97-AF65-F5344CB8AC3E}">
        <p14:creationId xmlns:p14="http://schemas.microsoft.com/office/powerpoint/2010/main" val="35229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523290" cy="467925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ИСАУ (Государственный университет «Дубна»)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информационных технологий ведет подготовку по 6 направлениям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 направлениям магистратуры.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обеспечивается электронными  учебными материалами в виде электронных учебников, отдельных теоретических материалов, презентаций лекций, учебных заданий, заданий для самостоятельной работы и т.п. (доступ по паролю для студентов и преподавателей университета)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951947"/>
            <a:ext cx="567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221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93037" cy="91043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задача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75576" cy="507977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кадров, чьи знания, умения и компетенции, уровень квалификации, наиболее соответствуют требованиям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к настоящему времени профессиональные стандарты содержат формализованные требования работодателей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компетенций необходимых 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учитывать ПС в образовательных программах.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539552" y="395288"/>
            <a:ext cx="82089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 направлений и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24421" y="1424260"/>
            <a:ext cx="4319587" cy="459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Образовательные </a:t>
            </a:r>
            <a:r>
              <a:rPr lang="ru-RU" altLang="ru-RU" sz="1600" b="1" dirty="0">
                <a:solidFill>
                  <a:schemeClr val="tx2"/>
                </a:solidFill>
              </a:rPr>
              <a:t>направления в ИТ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/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Информационные технологии;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Информационные системы и технологии;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Информатика и вычислительная техника;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Вычислительные машины, комплексы, системы и сети;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Бизнес-информатика;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Прикладная информатика (по областям);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Прикладная математика и информатика;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Программная инженерия;</a:t>
            </a:r>
            <a:br>
              <a:rPr lang="ru-RU" altLang="ru-RU" sz="1600" dirty="0">
                <a:solidFill>
                  <a:schemeClr val="tx1"/>
                </a:solidFill>
              </a:rPr>
            </a:br>
            <a:r>
              <a:rPr lang="ru-RU" altLang="ru-RU" sz="1600" dirty="0">
                <a:solidFill>
                  <a:schemeClr val="tx1"/>
                </a:solidFill>
              </a:rPr>
              <a:t>Фундаментальные информатика и информационные технологии.</a:t>
            </a:r>
            <a:endParaRPr lang="ru-RU" altLang="ru-RU" sz="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	</a:t>
            </a:r>
            <a:endParaRPr lang="ru-RU" altLang="ru-RU" sz="1600" b="1" i="1" dirty="0">
              <a:solidFill>
                <a:schemeClr val="tx2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4840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6719" y="1402026"/>
            <a:ext cx="4319587" cy="49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  </a:t>
            </a:r>
            <a:r>
              <a:rPr lang="ru-RU" altLang="ru-RU" sz="1600" b="1" dirty="0" err="1" smtClean="0">
                <a:solidFill>
                  <a:schemeClr val="tx2"/>
                </a:solidFill>
              </a:rPr>
              <a:t>Профсстандарты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 2013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>Администратор </a:t>
            </a:r>
            <a:r>
              <a:rPr lang="ru-RU" altLang="ru-RU" sz="1600" dirty="0">
                <a:solidFill>
                  <a:schemeClr val="tx1"/>
                </a:solidFill>
              </a:rPr>
              <a:t>баз данных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Архитектор программного обеспечения»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Менеджер 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Менеджер продуктов в области 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Программист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Руководитель проектов в области ИТ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Руководитель разработки программного </a:t>
            </a:r>
            <a:r>
              <a:rPr lang="ru-RU" altLang="ru-RU" sz="1600" dirty="0" smtClean="0">
                <a:solidFill>
                  <a:schemeClr val="tx1"/>
                </a:solidFill>
              </a:rPr>
              <a:t>обеспечения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Системный </a:t>
            </a:r>
            <a:r>
              <a:rPr lang="ru-RU" altLang="ru-RU" sz="1600" dirty="0" smtClean="0">
                <a:solidFill>
                  <a:schemeClr val="tx1"/>
                </a:solidFill>
              </a:rPr>
              <a:t>аналитик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Специалист по тестированию в области 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Специалист по технической документации в области 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Специалист по информационным системам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Специалист по информационным ресурсам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	</a:t>
            </a:r>
            <a:endParaRPr lang="ru-RU" altLang="ru-RU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67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3568" y="395288"/>
            <a:ext cx="752380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 smtClean="0">
                <a:solidFill>
                  <a:srgbClr val="234271"/>
                </a:solidFill>
              </a:rPr>
              <a:t>Содержание </a:t>
            </a:r>
            <a:r>
              <a:rPr lang="ru-RU" altLang="ru-RU" b="1" i="1" dirty="0">
                <a:solidFill>
                  <a:srgbClr val="234271"/>
                </a:solidFill>
              </a:rPr>
              <a:t>профессионального стандарта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23850" y="908720"/>
            <a:ext cx="8639175" cy="560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	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ПС: Менеджер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информационным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Общие сведения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Наименование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профессиональной деятельности: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Информационные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экономике и государственном управлении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Основная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вида профессиональной деятельности: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Группа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(должности): </a:t>
            </a:r>
            <a:endParaRPr lang="ru-RU" alt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Описание трудовых функций, входящих в профессиональный стандарт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(функциональная карта вида профессиональной деятельности)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4840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04689"/>
              </p:ext>
            </p:extLst>
          </p:nvPr>
        </p:nvGraphicFramePr>
        <p:xfrm>
          <a:off x="413221" y="4328512"/>
          <a:ext cx="8064500" cy="1188720"/>
        </p:xfrm>
        <a:graphic>
          <a:graphicData uri="http://schemas.openxmlformats.org/drawingml/2006/table">
            <a:tbl>
              <a:tblPr/>
              <a:tblGrid>
                <a:gridCol w="2687637"/>
                <a:gridCol w="2689225"/>
                <a:gridCol w="2687638"/>
              </a:tblGrid>
              <a:tr h="1023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Обобщенные трудовые функции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Трудовые функции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-&gt;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Трудовые действия, уровень квалификации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623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899592" y="332656"/>
            <a:ext cx="7416824" cy="116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Федерального государственного образовательного стандарта</a:t>
            </a:r>
            <a:b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профессионального образования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914" y="1844526"/>
            <a:ext cx="7632526" cy="44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2400">
                <a:solidFill>
                  <a:srgbClr val="7F7F7F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 sz="16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I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Область применения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Термины, определения, обозначения, сокращения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Характеристика направления подготовки, включающая: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3.1. Уровни, реализуемые в направлении подготовки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3.2. Цели высшего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по направлению подготовки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Характеристика профессиональной деятельности выпускников</a:t>
            </a: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4.1. Область профессиональной деятельности выпускников</a:t>
            </a: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4.2. Объекты профессиональной деятельности выпускников</a:t>
            </a: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4.3. Виды профессиональной деятельности выпускников</a:t>
            </a:r>
            <a:b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4.4. Задачи профессиональной деятельности выпускников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ПРОГРАММ ПО НАПРАВЛЕНИЮ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5.1. Общекультурные компетенции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5.2. Общепрофессиональные компетенции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ТРЕБОВАНИЯ К СТРУКТУРЕ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245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разработке образовательных программ в сфере ИТ, с учетом требований ПС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  не учитывают полной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ИТ отрасли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ясна система актуализации ПС в соответствии с высокой динамикой изменений в отрасли.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структуре, а главное, в определении результатов обучения:  широкие формулировки профессиональных компетенций во ФГОС и детальное описание трудовых функций  в ПС.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пути решения: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28945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следует уделять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составляющей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выпускников, через которую, во многом, и проявляется их профессиональная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ПС уточнить формулировки профессиональных компетенций во ФГОС с точки зрения их практических компонентов.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перечень дисциплин образовательной программы и их содержание для обеспечения освоения студентами профессиональных компетенций.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привлекать работодателей к участию в формировании образовательного контента.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0E33-98C5-4856-8588-336E19E58F6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1393</Words>
  <Application>Microsoft Office PowerPoint</Application>
  <PresentationFormat>Экран (4:3)</PresentationFormat>
  <Paragraphs>178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Image</vt:lpstr>
      <vt:lpstr>E-learning as a technological tool to meet the requirements of professional standards in training of IT specialists</vt:lpstr>
      <vt:lpstr>Федеральный закон №11-ФЗ:</vt:lpstr>
      <vt:lpstr>ИСАУ (Государственный университет «Дубна»)</vt:lpstr>
      <vt:lpstr>Актуальная задача</vt:lpstr>
      <vt:lpstr>Презентация PowerPoint</vt:lpstr>
      <vt:lpstr>Презентация PowerPoint</vt:lpstr>
      <vt:lpstr>Презентация PowerPoint</vt:lpstr>
      <vt:lpstr>Проблемы при разработке образовательных программ в сфере ИТ, с учетом требований ПС </vt:lpstr>
      <vt:lpstr>Возможные пути решения:</vt:lpstr>
      <vt:lpstr>Презентация PowerPoint</vt:lpstr>
      <vt:lpstr>Пример: Образовательный стандарт ИСТ Проф. Стандарт: «Специалист по информационным системам»</vt:lpstr>
      <vt:lpstr>Пример (продолжение)</vt:lpstr>
      <vt:lpstr>Обучение современным технологиям</vt:lpstr>
      <vt:lpstr> </vt:lpstr>
      <vt:lpstr>Виртуальная компьютерная лаборатория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возможности: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</vt:lpstr>
      <vt:lpstr>Результаты профессионально-общественной аккредитации образовательных программ по отдельным направлениям подготовки в ИСАУ</vt:lpstr>
      <vt:lpstr>Презентация PowerPoint</vt:lpstr>
      <vt:lpstr>Презентация PowerPoint</vt:lpstr>
      <vt:lpstr> 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</dc:creator>
  <cp:lastModifiedBy>A</cp:lastModifiedBy>
  <cp:revision>54</cp:revision>
  <dcterms:created xsi:type="dcterms:W3CDTF">2006-03-26T07:02:54Z</dcterms:created>
  <dcterms:modified xsi:type="dcterms:W3CDTF">2015-10-02T06:16:06Z</dcterms:modified>
</cp:coreProperties>
</file>