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8" r:id="rId3"/>
    <p:sldId id="279" r:id="rId4"/>
    <p:sldId id="269" r:id="rId5"/>
    <p:sldId id="270" r:id="rId6"/>
    <p:sldId id="285" r:id="rId7"/>
    <p:sldId id="284" r:id="rId8"/>
    <p:sldId id="272" r:id="rId9"/>
    <p:sldId id="275" r:id="rId10"/>
    <p:sldId id="276" r:id="rId11"/>
    <p:sldId id="277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5249" autoAdjust="0"/>
  </p:normalViewPr>
  <p:slideViewPr>
    <p:cSldViewPr>
      <p:cViewPr>
        <p:scale>
          <a:sx n="150" d="100"/>
          <a:sy n="150" d="100"/>
        </p:scale>
        <p:origin x="-504" y="7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Head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B91-C6AF-45C4-9841-B407156233C8}" type="datetimeFigureOut">
              <a:rPr lang="en-US" smtClean="0"/>
              <a:t>28-Sep-15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006A-050A-4BC0-931B-2CB4D26C9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625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Head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0F43-A28F-496A-B7D6-D4141B5517C6}" type="datetimeFigureOut">
              <a:rPr lang="en-US" smtClean="0"/>
              <a:t>28-Sep-15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1C4E5-F603-4E11-ADB2-60CED153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69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1C4E5-F603-4E11-ADB2-60CED1535E6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E66-CDAD-46D4-90EC-08A7F371AC46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E-43CE-4BF0-92F6-A55A1EEC61AB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B27A-EA18-4B19-8A76-F0E8DCB49402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4261-D272-403C-9B84-29CD089AB4B9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488-AEA2-4149-BF7F-49748E7EBE85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79-0441-40BA-9E78-5BA2728A53B3}" type="datetime1">
              <a:rPr lang="en-US" smtClean="0"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988C-BC5B-4FB7-8052-ECAEE094A3BD}" type="datetime1">
              <a:rPr lang="en-US" smtClean="0"/>
              <a:t>28-Sep-15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93E0-8876-405C-AFD3-0C0F4CDC74CE}" type="datetime1">
              <a:rPr lang="en-US" smtClean="0"/>
              <a:t>28-Sep-15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F53-7E65-4BA3-8E32-4525BC862723}" type="datetime1">
              <a:rPr lang="en-US" smtClean="0"/>
              <a:t>28-Sep-15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BB5-8B09-415C-81B1-BBC291B49E15}" type="datetime1">
              <a:rPr lang="en-US" smtClean="0"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FA61-CB0D-4F33-A35B-4923B92D8D2E}" type="datetime1">
              <a:rPr lang="en-US" smtClean="0"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0290-4691-42F0-8105-A86B77204D35}" type="datetime1">
              <a:rPr lang="en-US" smtClean="0"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NEC'15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A5B5-36A7-465F-9189-2A3C2EB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467600" cy="165877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Radiation Monitoring of the GEM Muon Detectors at CMS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993" y="3505200"/>
            <a:ext cx="6400800" cy="6096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80000"/>
              </a:lnSpc>
            </a:pPr>
            <a:r>
              <a:rPr lang="en-US" altLang="en-US" sz="2200" u="sng" kern="0" dirty="0">
                <a:solidFill>
                  <a:srgbClr val="000000"/>
                </a:solidFill>
                <a:latin typeface="Arial"/>
              </a:rPr>
              <a:t>L. </a:t>
            </a:r>
            <a:r>
              <a:rPr lang="en-US" altLang="en-US" sz="2200" u="sng" kern="0" dirty="0" err="1">
                <a:solidFill>
                  <a:srgbClr val="000000"/>
                </a:solidFill>
                <a:latin typeface="Arial"/>
              </a:rPr>
              <a:t>Dimitrov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en-US" sz="2200" kern="0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altLang="en-US" sz="2200" kern="0" dirty="0" err="1">
                <a:solidFill>
                  <a:srgbClr val="000000"/>
                </a:solidFill>
                <a:latin typeface="Arial"/>
              </a:rPr>
              <a:t>Iaydjiev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, G. </a:t>
            </a:r>
            <a:r>
              <a:rPr lang="en-US" altLang="en-US" sz="2200" kern="0" dirty="0" err="1">
                <a:solidFill>
                  <a:srgbClr val="000000"/>
                </a:solidFill>
                <a:latin typeface="Arial"/>
              </a:rPr>
              <a:t>Mitev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, I. </a:t>
            </a:r>
            <a:r>
              <a:rPr lang="en-US" altLang="en-US" sz="2200" kern="0" dirty="0" err="1">
                <a:solidFill>
                  <a:srgbClr val="000000"/>
                </a:solidFill>
                <a:latin typeface="Arial"/>
              </a:rPr>
              <a:t>Vankov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r>
              <a:rPr lang="en-US" sz="2000" dirty="0">
                <a:solidFill>
                  <a:srgbClr val="00B0F0"/>
                </a:solidFill>
              </a:rPr>
              <a:t>Institute for Nuclear Research and Nuclear Energy, BAS, Sofia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6400800" cy="304800"/>
          </a:xfrm>
        </p:spPr>
        <p:txBody>
          <a:bodyPr/>
          <a:lstStyle/>
          <a:p>
            <a:r>
              <a:rPr lang="en-US" dirty="0" smtClean="0"/>
              <a:t>NEC 2015 </a:t>
            </a:r>
            <a:r>
              <a:rPr lang="en-US" dirty="0" smtClean="0"/>
              <a:t>Montenegro, </a:t>
            </a:r>
            <a:r>
              <a:rPr lang="en-US" dirty="0" err="1" smtClean="0"/>
              <a:t>Budva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838200" cy="289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72" y="172772"/>
            <a:ext cx="835547" cy="619808"/>
          </a:xfrm>
          <a:prstGeom prst="rect">
            <a:avLst/>
          </a:prstGeom>
        </p:spPr>
      </p:pic>
      <p:pic>
        <p:nvPicPr>
          <p:cNvPr id="9" name="Picture 8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Boards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4953000"/>
            <a:ext cx="68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panel dimensions are 6U x 4HP (266.7 x 20.32 mm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29-Sep-15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9378"/>
            <a:ext cx="73914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23033" y="4578143"/>
            <a:ext cx="5760720" cy="289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Arial"/>
                <a:ea typeface="Calibri"/>
                <a:cs typeface="Times New Roman"/>
              </a:rPr>
              <a:t>Fig. </a:t>
            </a:r>
            <a:r>
              <a:rPr lang="en-US" sz="1200" dirty="0" smtClean="0">
                <a:effectLst/>
                <a:latin typeface="Arial"/>
                <a:ea typeface="Calibri"/>
                <a:cs typeface="Times New Roman"/>
              </a:rPr>
              <a:t>6. </a:t>
            </a:r>
            <a:r>
              <a:rPr lang="en-US" sz="1200" dirty="0">
                <a:effectLst/>
                <a:latin typeface="Arial"/>
                <a:ea typeface="Calibri"/>
                <a:cs typeface="Times New Roman"/>
              </a:rPr>
              <a:t>Mechanical design of the RADMON control and read-out system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29581" y="1295400"/>
            <a:ext cx="5761037" cy="3103562"/>
            <a:chOff x="1729581" y="1295400"/>
            <a:chExt cx="5761037" cy="31035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581" y="1295400"/>
              <a:ext cx="5761037" cy="310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C:\Users\ivankov\Copy\GEM\GEM i RADMON\Photo\IMG_2918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581" y="1295400"/>
              <a:ext cx="2505075" cy="11658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2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dirty="0"/>
              <a:t>Splitter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29-Sep-15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43000" y="6519378"/>
            <a:ext cx="74676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13769"/>
            <a:ext cx="3928217" cy="2324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14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7. Splitter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181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recently requirements all splitters will be replaced by patch panel in </a:t>
            </a:r>
            <a:r>
              <a:rPr lang="en-US" smtClean="0"/>
              <a:t>final </a:t>
            </a:r>
            <a:r>
              <a:rPr lang="en-US"/>
              <a:t>design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/>
              <a:t>Conclusions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34248" y="2209800"/>
            <a:ext cx="8675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universal system for irradiation control is </a:t>
            </a:r>
            <a:r>
              <a:rPr lang="en-US" sz="2800" dirty="0" smtClean="0"/>
              <a:t>designed and </a:t>
            </a:r>
            <a:r>
              <a:rPr lang="en-US" sz="2800" dirty="0"/>
              <a:t>built. First intended for radiation dose </a:t>
            </a:r>
            <a:r>
              <a:rPr lang="en-US" sz="2800" dirty="0" smtClean="0"/>
              <a:t>of </a:t>
            </a:r>
            <a:r>
              <a:rPr lang="en-US" sz="2800" dirty="0"/>
              <a:t>the CMS muon GEM detectors measuring, it can be used for photon and particle radiation control at different places and objects of interest.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9378"/>
            <a:ext cx="73914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7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3001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higher energy and luminosity of future High Luminosity (HL) LHC, determines a significant increasing of the radiation background around the CMS </a:t>
            </a:r>
            <a:r>
              <a:rPr lang="en-US" sz="2000" dirty="0" err="1"/>
              <a:t>subdetectors</a:t>
            </a:r>
            <a:r>
              <a:rPr lang="en-US" sz="2000" dirty="0"/>
              <a:t>, and especially in the higher </a:t>
            </a:r>
            <a:r>
              <a:rPr lang="en-US" sz="2000" dirty="0" err="1"/>
              <a:t>pseudorapidity</a:t>
            </a:r>
            <a:r>
              <a:rPr lang="en-US" sz="2000" dirty="0"/>
              <a:t> region. Under such heavy conditions, the RPC (used in muon trigger) most probably could not operate effectively. A possible better solution is the so-called GEM (Gas Electron Multiplier) detector, whose tests at the CMS will be started in near future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CMS program </a:t>
            </a:r>
            <a:r>
              <a:rPr lang="en-US" sz="2000" dirty="0" smtClean="0"/>
              <a:t> </a:t>
            </a:r>
            <a:r>
              <a:rPr lang="en-US" sz="2000" dirty="0"/>
              <a:t>foresees to equip each of the presently vacant insertion slots in inner endcap stations (1,6 &lt; η &lt; </a:t>
            </a:r>
            <a:r>
              <a:rPr lang="en-US" sz="2000" dirty="0" smtClean="0"/>
              <a:t>2,1) </a:t>
            </a:r>
            <a:r>
              <a:rPr lang="en-US" sz="2000" dirty="0"/>
              <a:t>with 36 </a:t>
            </a:r>
            <a:r>
              <a:rPr lang="en-US" sz="2000" dirty="0" smtClean="0"/>
              <a:t>so-called GEM </a:t>
            </a:r>
            <a:r>
              <a:rPr lang="en-US" sz="2000" dirty="0"/>
              <a:t>super </a:t>
            </a:r>
            <a:r>
              <a:rPr lang="en-US" sz="2000" dirty="0" smtClean="0"/>
              <a:t>chambers (two </a:t>
            </a:r>
            <a:r>
              <a:rPr lang="en-US" sz="2000" dirty="0"/>
              <a:t>chambers, mounted face-to-face at distance </a:t>
            </a:r>
            <a:r>
              <a:rPr lang="en-US" sz="2000" dirty="0" smtClean="0"/>
              <a:t> of 20 mm): </a:t>
            </a:r>
            <a:r>
              <a:rPr lang="en-US" sz="2000" dirty="0"/>
              <a:t>the installation in the first of them (labeled GE1/1) will be  during the second LHC Long Shutdown in 2017–2018 and in the second one (labeled GE2/1) – during the third LHC Long Shutdown scheduled beyond 2020. For a first test only </a:t>
            </a:r>
            <a:r>
              <a:rPr lang="en-US" sz="2000" dirty="0" smtClean="0"/>
              <a:t>4 </a:t>
            </a:r>
            <a:r>
              <a:rPr lang="en-US" sz="2000" dirty="0"/>
              <a:t>super </a:t>
            </a:r>
            <a:r>
              <a:rPr lang="en-US" sz="2000" dirty="0" smtClean="0"/>
              <a:t>chambers </a:t>
            </a:r>
            <a:r>
              <a:rPr lang="en-US" sz="2000" dirty="0"/>
              <a:t>will be installed in GE 1/1 station during the </a:t>
            </a:r>
            <a:r>
              <a:rPr lang="bg-BG" sz="2000" dirty="0"/>
              <a:t>201</a:t>
            </a:r>
            <a:r>
              <a:rPr lang="en-US" sz="2000" dirty="0"/>
              <a:t>6</a:t>
            </a:r>
            <a:r>
              <a:rPr lang="bg-BG" sz="2000" dirty="0"/>
              <a:t>-201</a:t>
            </a:r>
            <a:r>
              <a:rPr lang="en-US" sz="2000" dirty="0"/>
              <a:t>7</a:t>
            </a:r>
            <a:r>
              <a:rPr lang="bg-BG" sz="2000" dirty="0"/>
              <a:t> LHC </a:t>
            </a:r>
            <a:r>
              <a:rPr lang="en-US" sz="2000" dirty="0"/>
              <a:t>Year-end Technical Stop.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 control system for quantitative measurement of the dose, deposited in the GEMs during their operation at CMS, is developed and will be described in this </a:t>
            </a:r>
            <a:r>
              <a:rPr lang="en-US" sz="2000" dirty="0" smtClean="0"/>
              <a:t>talk.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3600" y="6519378"/>
            <a:ext cx="54864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/>
                <a:ea typeface="Calibri"/>
                <a:cs typeface="Times New Roman"/>
              </a:rPr>
              <a:t>Locations </a:t>
            </a:r>
            <a:r>
              <a:rPr lang="en-US" sz="2400" b="1" dirty="0">
                <a:latin typeface="Arial"/>
                <a:ea typeface="Calibri"/>
                <a:cs typeface="Times New Roman"/>
              </a:rPr>
              <a:t>for the </a:t>
            </a:r>
            <a:r>
              <a:rPr lang="en-US" sz="24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GEM</a:t>
            </a:r>
            <a:r>
              <a:rPr lang="en-US" sz="2400" b="1" dirty="0">
                <a:latin typeface="Arial"/>
                <a:ea typeface="Calibri"/>
                <a:cs typeface="Times New Roman"/>
              </a:rPr>
              <a:t> detectors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3001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23379" y="6471683"/>
            <a:ext cx="4336904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6200" y="1272541"/>
            <a:ext cx="8762999" cy="5204458"/>
            <a:chOff x="-50365" y="1"/>
            <a:chExt cx="5792239" cy="419021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" y="1"/>
              <a:ext cx="5691505" cy="3649980"/>
              <a:chOff x="2601" y="1747"/>
              <a:chExt cx="6675" cy="4300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3041" y="2070"/>
                <a:ext cx="5679" cy="3787"/>
                <a:chOff x="3041" y="2070"/>
                <a:chExt cx="5679" cy="3787"/>
              </a:xfrm>
            </p:grpSpPr>
            <p:grpSp>
              <p:nvGrpSpPr>
                <p:cNvPr id="196" name="Group 195"/>
                <p:cNvGrpSpPr>
                  <a:grpSpLocks/>
                </p:cNvGrpSpPr>
                <p:nvPr/>
              </p:nvGrpSpPr>
              <p:grpSpPr bwMode="auto">
                <a:xfrm>
                  <a:off x="3042" y="5782"/>
                  <a:ext cx="5676" cy="71"/>
                  <a:chOff x="3042" y="5782"/>
                  <a:chExt cx="5676" cy="71"/>
                </a:xfrm>
              </p:grpSpPr>
              <p:sp>
                <p:nvSpPr>
                  <p:cNvPr id="988" name="Freeform 987"/>
                  <p:cNvSpPr>
                    <a:spLocks/>
                  </p:cNvSpPr>
                  <p:nvPr/>
                </p:nvSpPr>
                <p:spPr bwMode="auto">
                  <a:xfrm>
                    <a:off x="3042" y="5782"/>
                    <a:ext cx="5676" cy="71"/>
                  </a:xfrm>
                  <a:custGeom>
                    <a:avLst/>
                    <a:gdLst>
                      <a:gd name="T0" fmla="+- 0 3042 3042"/>
                      <a:gd name="T1" fmla="*/ T0 w 5676"/>
                      <a:gd name="T2" fmla="+- 0 5853 5782"/>
                      <a:gd name="T3" fmla="*/ 5853 h 71"/>
                      <a:gd name="T4" fmla="+- 0 8718 3042"/>
                      <a:gd name="T5" fmla="*/ T4 w 5676"/>
                      <a:gd name="T6" fmla="+- 0 5782 5782"/>
                      <a:gd name="T7" fmla="*/ 5782 h 7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71">
                        <a:moveTo>
                          <a:pt x="0" y="71"/>
                        </a:moveTo>
                        <a:lnTo>
                          <a:pt x="5676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" name="Group 196"/>
                <p:cNvGrpSpPr>
                  <a:grpSpLocks/>
                </p:cNvGrpSpPr>
                <p:nvPr/>
              </p:nvGrpSpPr>
              <p:grpSpPr bwMode="auto">
                <a:xfrm>
                  <a:off x="3043" y="5288"/>
                  <a:ext cx="5677" cy="566"/>
                  <a:chOff x="3043" y="5288"/>
                  <a:chExt cx="5677" cy="566"/>
                </a:xfrm>
              </p:grpSpPr>
              <p:sp>
                <p:nvSpPr>
                  <p:cNvPr id="987" name="Freeform 986"/>
                  <p:cNvSpPr>
                    <a:spLocks/>
                  </p:cNvSpPr>
                  <p:nvPr/>
                </p:nvSpPr>
                <p:spPr bwMode="auto">
                  <a:xfrm>
                    <a:off x="3043" y="5288"/>
                    <a:ext cx="5677" cy="566"/>
                  </a:xfrm>
                  <a:custGeom>
                    <a:avLst/>
                    <a:gdLst>
                      <a:gd name="T0" fmla="+- 0 3043 3043"/>
                      <a:gd name="T1" fmla="*/ T0 w 5677"/>
                      <a:gd name="T2" fmla="+- 0 5854 5288"/>
                      <a:gd name="T3" fmla="*/ 5854 h 566"/>
                      <a:gd name="T4" fmla="+- 0 3403 3043"/>
                      <a:gd name="T5" fmla="*/ T4 w 5677"/>
                      <a:gd name="T6" fmla="+- 0 5819 5288"/>
                      <a:gd name="T7" fmla="*/ 5819 h 566"/>
                      <a:gd name="T8" fmla="+- 0 8720 3043"/>
                      <a:gd name="T9" fmla="*/ T8 w 5677"/>
                      <a:gd name="T10" fmla="+- 0 5288 5288"/>
                      <a:gd name="T11" fmla="*/ 5288 h 5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</a:cxnLst>
                    <a:rect l="0" t="0" r="r" b="b"/>
                    <a:pathLst>
                      <a:path w="5677" h="566">
                        <a:moveTo>
                          <a:pt x="0" y="566"/>
                        </a:moveTo>
                        <a:lnTo>
                          <a:pt x="360" y="531"/>
                        </a:lnTo>
                        <a:lnTo>
                          <a:pt x="5677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" name="Group 197"/>
                <p:cNvGrpSpPr>
                  <a:grpSpLocks/>
                </p:cNvGrpSpPr>
                <p:nvPr/>
              </p:nvGrpSpPr>
              <p:grpSpPr bwMode="auto">
                <a:xfrm>
                  <a:off x="3043" y="5642"/>
                  <a:ext cx="5676" cy="213"/>
                  <a:chOff x="3043" y="5642"/>
                  <a:chExt cx="5676" cy="213"/>
                </a:xfrm>
              </p:grpSpPr>
              <p:sp>
                <p:nvSpPr>
                  <p:cNvPr id="986" name="Freeform 985"/>
                  <p:cNvSpPr>
                    <a:spLocks/>
                  </p:cNvSpPr>
                  <p:nvPr/>
                </p:nvSpPr>
                <p:spPr bwMode="auto">
                  <a:xfrm>
                    <a:off x="3043" y="5642"/>
                    <a:ext cx="5676" cy="213"/>
                  </a:xfrm>
                  <a:custGeom>
                    <a:avLst/>
                    <a:gdLst>
                      <a:gd name="T0" fmla="+- 0 3043 3043"/>
                      <a:gd name="T1" fmla="*/ T0 w 5676"/>
                      <a:gd name="T2" fmla="+- 0 5856 5642"/>
                      <a:gd name="T3" fmla="*/ 5856 h 213"/>
                      <a:gd name="T4" fmla="+- 0 8718 3043"/>
                      <a:gd name="T5" fmla="*/ T4 w 5676"/>
                      <a:gd name="T6" fmla="+- 0 5642 5642"/>
                      <a:gd name="T7" fmla="*/ 5642 h 21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213">
                        <a:moveTo>
                          <a:pt x="0" y="214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>
                  <a:grpSpLocks/>
                </p:cNvGrpSpPr>
                <p:nvPr/>
              </p:nvGrpSpPr>
              <p:grpSpPr bwMode="auto">
                <a:xfrm>
                  <a:off x="3043" y="4912"/>
                  <a:ext cx="5675" cy="942"/>
                  <a:chOff x="3043" y="4912"/>
                  <a:chExt cx="5675" cy="942"/>
                </a:xfrm>
              </p:grpSpPr>
              <p:sp>
                <p:nvSpPr>
                  <p:cNvPr id="985" name="Freeform 984"/>
                  <p:cNvSpPr>
                    <a:spLocks/>
                  </p:cNvSpPr>
                  <p:nvPr/>
                </p:nvSpPr>
                <p:spPr bwMode="auto">
                  <a:xfrm>
                    <a:off x="3043" y="4912"/>
                    <a:ext cx="5675" cy="942"/>
                  </a:xfrm>
                  <a:custGeom>
                    <a:avLst/>
                    <a:gdLst>
                      <a:gd name="T0" fmla="+- 0 3043 3043"/>
                      <a:gd name="T1" fmla="*/ T0 w 5675"/>
                      <a:gd name="T2" fmla="+- 0 5854 4912"/>
                      <a:gd name="T3" fmla="*/ 5854 h 942"/>
                      <a:gd name="T4" fmla="+- 0 8718 3043"/>
                      <a:gd name="T5" fmla="*/ T4 w 5675"/>
                      <a:gd name="T6" fmla="+- 0 4912 4912"/>
                      <a:gd name="T7" fmla="*/ 4912 h 9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5" h="942">
                        <a:moveTo>
                          <a:pt x="0" y="942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>
                  <a:grpSpLocks/>
                </p:cNvGrpSpPr>
                <p:nvPr/>
              </p:nvGrpSpPr>
              <p:grpSpPr bwMode="auto">
                <a:xfrm>
                  <a:off x="3043" y="4810"/>
                  <a:ext cx="5676" cy="1043"/>
                  <a:chOff x="3043" y="4810"/>
                  <a:chExt cx="5676" cy="1043"/>
                </a:xfrm>
              </p:grpSpPr>
              <p:sp>
                <p:nvSpPr>
                  <p:cNvPr id="984" name="Freeform 983"/>
                  <p:cNvSpPr>
                    <a:spLocks/>
                  </p:cNvSpPr>
                  <p:nvPr/>
                </p:nvSpPr>
                <p:spPr bwMode="auto">
                  <a:xfrm>
                    <a:off x="3043" y="4810"/>
                    <a:ext cx="5676" cy="1043"/>
                  </a:xfrm>
                  <a:custGeom>
                    <a:avLst/>
                    <a:gdLst>
                      <a:gd name="T0" fmla="+- 0 3043 3043"/>
                      <a:gd name="T1" fmla="*/ T0 w 5676"/>
                      <a:gd name="T2" fmla="+- 0 5853 4810"/>
                      <a:gd name="T3" fmla="*/ 5853 h 1043"/>
                      <a:gd name="T4" fmla="+- 0 8718 3043"/>
                      <a:gd name="T5" fmla="*/ T4 w 5676"/>
                      <a:gd name="T6" fmla="+- 0 4810 4810"/>
                      <a:gd name="T7" fmla="*/ 4810 h 104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1043">
                        <a:moveTo>
                          <a:pt x="0" y="1043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1" name="Group 200"/>
                <p:cNvGrpSpPr>
                  <a:grpSpLocks/>
                </p:cNvGrpSpPr>
                <p:nvPr/>
              </p:nvGrpSpPr>
              <p:grpSpPr bwMode="auto">
                <a:xfrm>
                  <a:off x="3042" y="3461"/>
                  <a:ext cx="5676" cy="2393"/>
                  <a:chOff x="3042" y="3461"/>
                  <a:chExt cx="5676" cy="2393"/>
                </a:xfrm>
              </p:grpSpPr>
              <p:sp>
                <p:nvSpPr>
                  <p:cNvPr id="983" name="Freeform 982"/>
                  <p:cNvSpPr>
                    <a:spLocks/>
                  </p:cNvSpPr>
                  <p:nvPr/>
                </p:nvSpPr>
                <p:spPr bwMode="auto">
                  <a:xfrm>
                    <a:off x="3042" y="3461"/>
                    <a:ext cx="5676" cy="2393"/>
                  </a:xfrm>
                  <a:custGeom>
                    <a:avLst/>
                    <a:gdLst>
                      <a:gd name="T0" fmla="+- 0 3042 3042"/>
                      <a:gd name="T1" fmla="*/ T0 w 5676"/>
                      <a:gd name="T2" fmla="+- 0 5853 3461"/>
                      <a:gd name="T3" fmla="*/ 5853 h 2393"/>
                      <a:gd name="T4" fmla="+- 0 8718 3042"/>
                      <a:gd name="T5" fmla="*/ T4 w 5676"/>
                      <a:gd name="T6" fmla="+- 0 3461 3461"/>
                      <a:gd name="T7" fmla="*/ 3461 h 239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2393">
                        <a:moveTo>
                          <a:pt x="0" y="2392"/>
                        </a:moveTo>
                        <a:lnTo>
                          <a:pt x="5676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>
                  <a:off x="3043" y="4585"/>
                  <a:ext cx="5673" cy="1269"/>
                  <a:chOff x="3043" y="4585"/>
                  <a:chExt cx="5673" cy="1269"/>
                </a:xfrm>
              </p:grpSpPr>
              <p:sp>
                <p:nvSpPr>
                  <p:cNvPr id="982" name="Freeform 981"/>
                  <p:cNvSpPr>
                    <a:spLocks/>
                  </p:cNvSpPr>
                  <p:nvPr/>
                </p:nvSpPr>
                <p:spPr bwMode="auto">
                  <a:xfrm>
                    <a:off x="3043" y="4585"/>
                    <a:ext cx="5673" cy="1269"/>
                  </a:xfrm>
                  <a:custGeom>
                    <a:avLst/>
                    <a:gdLst>
                      <a:gd name="T0" fmla="+- 0 3043 3043"/>
                      <a:gd name="T1" fmla="*/ T0 w 5673"/>
                      <a:gd name="T2" fmla="+- 0 5854 4585"/>
                      <a:gd name="T3" fmla="*/ 5854 h 1269"/>
                      <a:gd name="T4" fmla="+- 0 8716 3043"/>
                      <a:gd name="T5" fmla="*/ T4 w 5673"/>
                      <a:gd name="T6" fmla="+- 0 4585 4585"/>
                      <a:gd name="T7" fmla="*/ 4585 h 126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3" h="1269">
                        <a:moveTo>
                          <a:pt x="0" y="1269"/>
                        </a:moveTo>
                        <a:lnTo>
                          <a:pt x="567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3" name="Group 202"/>
                <p:cNvGrpSpPr>
                  <a:grpSpLocks/>
                </p:cNvGrpSpPr>
                <p:nvPr/>
              </p:nvGrpSpPr>
              <p:grpSpPr bwMode="auto">
                <a:xfrm>
                  <a:off x="3043" y="4696"/>
                  <a:ext cx="5673" cy="1160"/>
                  <a:chOff x="3043" y="4696"/>
                  <a:chExt cx="5673" cy="1160"/>
                </a:xfrm>
              </p:grpSpPr>
              <p:sp>
                <p:nvSpPr>
                  <p:cNvPr id="981" name="Freeform 980"/>
                  <p:cNvSpPr>
                    <a:spLocks/>
                  </p:cNvSpPr>
                  <p:nvPr/>
                </p:nvSpPr>
                <p:spPr bwMode="auto">
                  <a:xfrm>
                    <a:off x="3043" y="4696"/>
                    <a:ext cx="5673" cy="1160"/>
                  </a:xfrm>
                  <a:custGeom>
                    <a:avLst/>
                    <a:gdLst>
                      <a:gd name="T0" fmla="+- 0 3043 3043"/>
                      <a:gd name="T1" fmla="*/ T0 w 5673"/>
                      <a:gd name="T2" fmla="+- 0 5856 4696"/>
                      <a:gd name="T3" fmla="*/ 5856 h 1160"/>
                      <a:gd name="T4" fmla="+- 0 8716 3043"/>
                      <a:gd name="T5" fmla="*/ T4 w 5673"/>
                      <a:gd name="T6" fmla="+- 0 4696 4696"/>
                      <a:gd name="T7" fmla="*/ 4696 h 116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3" h="1160">
                        <a:moveTo>
                          <a:pt x="0" y="1160"/>
                        </a:moveTo>
                        <a:lnTo>
                          <a:pt x="567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" name="Group 203"/>
                <p:cNvGrpSpPr>
                  <a:grpSpLocks/>
                </p:cNvGrpSpPr>
                <p:nvPr/>
              </p:nvGrpSpPr>
              <p:grpSpPr bwMode="auto">
                <a:xfrm>
                  <a:off x="3042" y="4443"/>
                  <a:ext cx="5673" cy="1411"/>
                  <a:chOff x="3042" y="4443"/>
                  <a:chExt cx="5673" cy="1411"/>
                </a:xfrm>
              </p:grpSpPr>
              <p:sp>
                <p:nvSpPr>
                  <p:cNvPr id="980" name="Freeform 979"/>
                  <p:cNvSpPr>
                    <a:spLocks/>
                  </p:cNvSpPr>
                  <p:nvPr/>
                </p:nvSpPr>
                <p:spPr bwMode="auto">
                  <a:xfrm>
                    <a:off x="3042" y="4443"/>
                    <a:ext cx="5673" cy="1411"/>
                  </a:xfrm>
                  <a:custGeom>
                    <a:avLst/>
                    <a:gdLst>
                      <a:gd name="T0" fmla="+- 0 3042 3042"/>
                      <a:gd name="T1" fmla="*/ T0 w 5673"/>
                      <a:gd name="T2" fmla="+- 0 5854 4443"/>
                      <a:gd name="T3" fmla="*/ 5854 h 1411"/>
                      <a:gd name="T4" fmla="+- 0 8716 3042"/>
                      <a:gd name="T5" fmla="*/ T4 w 5673"/>
                      <a:gd name="T6" fmla="+- 0 4443 4443"/>
                      <a:gd name="T7" fmla="*/ 4443 h 141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3" h="1411">
                        <a:moveTo>
                          <a:pt x="0" y="1411"/>
                        </a:moveTo>
                        <a:lnTo>
                          <a:pt x="5674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" name="Group 204"/>
                <p:cNvGrpSpPr>
                  <a:grpSpLocks/>
                </p:cNvGrpSpPr>
                <p:nvPr/>
              </p:nvGrpSpPr>
              <p:grpSpPr bwMode="auto">
                <a:xfrm>
                  <a:off x="3042" y="2070"/>
                  <a:ext cx="1553" cy="3786"/>
                  <a:chOff x="3042" y="2070"/>
                  <a:chExt cx="1553" cy="3786"/>
                </a:xfrm>
              </p:grpSpPr>
              <p:sp>
                <p:nvSpPr>
                  <p:cNvPr id="979" name="Freeform 978"/>
                  <p:cNvSpPr>
                    <a:spLocks/>
                  </p:cNvSpPr>
                  <p:nvPr/>
                </p:nvSpPr>
                <p:spPr bwMode="auto">
                  <a:xfrm>
                    <a:off x="3042" y="2070"/>
                    <a:ext cx="1553" cy="3786"/>
                  </a:xfrm>
                  <a:custGeom>
                    <a:avLst/>
                    <a:gdLst>
                      <a:gd name="T0" fmla="+- 0 3042 3042"/>
                      <a:gd name="T1" fmla="*/ T0 w 1553"/>
                      <a:gd name="T2" fmla="+- 0 5856 2070"/>
                      <a:gd name="T3" fmla="*/ 5856 h 3786"/>
                      <a:gd name="T4" fmla="+- 0 4595 3042"/>
                      <a:gd name="T5" fmla="*/ T4 w 1553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1553" h="3786">
                        <a:moveTo>
                          <a:pt x="0" y="3786"/>
                        </a:moveTo>
                        <a:lnTo>
                          <a:pt x="155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" name="Group 205"/>
                <p:cNvGrpSpPr>
                  <a:grpSpLocks/>
                </p:cNvGrpSpPr>
                <p:nvPr/>
              </p:nvGrpSpPr>
              <p:grpSpPr bwMode="auto">
                <a:xfrm>
                  <a:off x="3042" y="3926"/>
                  <a:ext cx="5676" cy="1928"/>
                  <a:chOff x="3042" y="3926"/>
                  <a:chExt cx="5676" cy="1928"/>
                </a:xfrm>
              </p:grpSpPr>
              <p:sp>
                <p:nvSpPr>
                  <p:cNvPr id="978" name="Freeform 977"/>
                  <p:cNvSpPr>
                    <a:spLocks/>
                  </p:cNvSpPr>
                  <p:nvPr/>
                </p:nvSpPr>
                <p:spPr bwMode="auto">
                  <a:xfrm>
                    <a:off x="3042" y="3926"/>
                    <a:ext cx="5676" cy="1928"/>
                  </a:xfrm>
                  <a:custGeom>
                    <a:avLst/>
                    <a:gdLst>
                      <a:gd name="T0" fmla="+- 0 3042 3042"/>
                      <a:gd name="T1" fmla="*/ T0 w 5676"/>
                      <a:gd name="T2" fmla="+- 0 5854 3926"/>
                      <a:gd name="T3" fmla="*/ 5854 h 1928"/>
                      <a:gd name="T4" fmla="+- 0 8718 3042"/>
                      <a:gd name="T5" fmla="*/ T4 w 5676"/>
                      <a:gd name="T6" fmla="+- 0 3926 3926"/>
                      <a:gd name="T7" fmla="*/ 3926 h 192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1928">
                        <a:moveTo>
                          <a:pt x="0" y="1928"/>
                        </a:moveTo>
                        <a:lnTo>
                          <a:pt x="5676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" name="Group 206"/>
                <p:cNvGrpSpPr>
                  <a:grpSpLocks/>
                </p:cNvGrpSpPr>
                <p:nvPr/>
              </p:nvGrpSpPr>
              <p:grpSpPr bwMode="auto">
                <a:xfrm>
                  <a:off x="3042" y="4118"/>
                  <a:ext cx="5674" cy="1736"/>
                  <a:chOff x="3042" y="4118"/>
                  <a:chExt cx="5674" cy="1736"/>
                </a:xfrm>
              </p:grpSpPr>
              <p:sp>
                <p:nvSpPr>
                  <p:cNvPr id="977" name="Freeform 976"/>
                  <p:cNvSpPr>
                    <a:spLocks/>
                  </p:cNvSpPr>
                  <p:nvPr/>
                </p:nvSpPr>
                <p:spPr bwMode="auto">
                  <a:xfrm>
                    <a:off x="3042" y="4118"/>
                    <a:ext cx="5674" cy="1736"/>
                  </a:xfrm>
                  <a:custGeom>
                    <a:avLst/>
                    <a:gdLst>
                      <a:gd name="T0" fmla="+- 0 3042 3042"/>
                      <a:gd name="T1" fmla="*/ T0 w 5674"/>
                      <a:gd name="T2" fmla="+- 0 5854 4118"/>
                      <a:gd name="T3" fmla="*/ 5854 h 1736"/>
                      <a:gd name="T4" fmla="+- 0 8716 3042"/>
                      <a:gd name="T5" fmla="*/ T4 w 5674"/>
                      <a:gd name="T6" fmla="+- 0 4118 4118"/>
                      <a:gd name="T7" fmla="*/ 4118 h 173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4" h="1736">
                        <a:moveTo>
                          <a:pt x="0" y="1736"/>
                        </a:moveTo>
                        <a:lnTo>
                          <a:pt x="5674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" name="Group 207"/>
                <p:cNvGrpSpPr>
                  <a:grpSpLocks/>
                </p:cNvGrpSpPr>
                <p:nvPr/>
              </p:nvGrpSpPr>
              <p:grpSpPr bwMode="auto">
                <a:xfrm>
                  <a:off x="3042" y="4295"/>
                  <a:ext cx="5676" cy="1559"/>
                  <a:chOff x="3042" y="4295"/>
                  <a:chExt cx="5676" cy="1559"/>
                </a:xfrm>
              </p:grpSpPr>
              <p:sp>
                <p:nvSpPr>
                  <p:cNvPr id="976" name="Freeform 975"/>
                  <p:cNvSpPr>
                    <a:spLocks/>
                  </p:cNvSpPr>
                  <p:nvPr/>
                </p:nvSpPr>
                <p:spPr bwMode="auto">
                  <a:xfrm>
                    <a:off x="3042" y="4295"/>
                    <a:ext cx="5676" cy="1559"/>
                  </a:xfrm>
                  <a:custGeom>
                    <a:avLst/>
                    <a:gdLst>
                      <a:gd name="T0" fmla="+- 0 3042 3042"/>
                      <a:gd name="T1" fmla="*/ T0 w 5676"/>
                      <a:gd name="T2" fmla="+- 0 5854 4295"/>
                      <a:gd name="T3" fmla="*/ 5854 h 1559"/>
                      <a:gd name="T4" fmla="+- 0 8718 3042"/>
                      <a:gd name="T5" fmla="*/ T4 w 5676"/>
                      <a:gd name="T6" fmla="+- 0 4295 4295"/>
                      <a:gd name="T7" fmla="*/ 4295 h 155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1559">
                        <a:moveTo>
                          <a:pt x="0" y="1559"/>
                        </a:moveTo>
                        <a:lnTo>
                          <a:pt x="5676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" name="Group 208"/>
                <p:cNvGrpSpPr>
                  <a:grpSpLocks/>
                </p:cNvGrpSpPr>
                <p:nvPr/>
              </p:nvGrpSpPr>
              <p:grpSpPr bwMode="auto">
                <a:xfrm>
                  <a:off x="3043" y="2873"/>
                  <a:ext cx="5676" cy="2983"/>
                  <a:chOff x="3043" y="2873"/>
                  <a:chExt cx="5676" cy="2983"/>
                </a:xfrm>
              </p:grpSpPr>
              <p:sp>
                <p:nvSpPr>
                  <p:cNvPr id="975" name="Freeform 974"/>
                  <p:cNvSpPr>
                    <a:spLocks/>
                  </p:cNvSpPr>
                  <p:nvPr/>
                </p:nvSpPr>
                <p:spPr bwMode="auto">
                  <a:xfrm>
                    <a:off x="3043" y="2873"/>
                    <a:ext cx="5676" cy="2983"/>
                  </a:xfrm>
                  <a:custGeom>
                    <a:avLst/>
                    <a:gdLst>
                      <a:gd name="T0" fmla="+- 0 3043 3043"/>
                      <a:gd name="T1" fmla="*/ T0 w 5676"/>
                      <a:gd name="T2" fmla="+- 0 5856 2873"/>
                      <a:gd name="T3" fmla="*/ 5856 h 2983"/>
                      <a:gd name="T4" fmla="+- 0 8718 3043"/>
                      <a:gd name="T5" fmla="*/ T4 w 5676"/>
                      <a:gd name="T6" fmla="+- 0 2873 2873"/>
                      <a:gd name="T7" fmla="*/ 2873 h 298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2983">
                        <a:moveTo>
                          <a:pt x="0" y="2983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" name="Group 209"/>
                <p:cNvGrpSpPr>
                  <a:grpSpLocks/>
                </p:cNvGrpSpPr>
                <p:nvPr/>
              </p:nvGrpSpPr>
              <p:grpSpPr bwMode="auto">
                <a:xfrm>
                  <a:off x="3043" y="3181"/>
                  <a:ext cx="5675" cy="2672"/>
                  <a:chOff x="3043" y="3181"/>
                  <a:chExt cx="5675" cy="2672"/>
                </a:xfrm>
              </p:grpSpPr>
              <p:sp>
                <p:nvSpPr>
                  <p:cNvPr id="974" name="Freeform 973"/>
                  <p:cNvSpPr>
                    <a:spLocks/>
                  </p:cNvSpPr>
                  <p:nvPr/>
                </p:nvSpPr>
                <p:spPr bwMode="auto">
                  <a:xfrm>
                    <a:off x="3043" y="3181"/>
                    <a:ext cx="5675" cy="2672"/>
                  </a:xfrm>
                  <a:custGeom>
                    <a:avLst/>
                    <a:gdLst>
                      <a:gd name="T0" fmla="+- 0 3043 3043"/>
                      <a:gd name="T1" fmla="*/ T0 w 5675"/>
                      <a:gd name="T2" fmla="+- 0 5853 3181"/>
                      <a:gd name="T3" fmla="*/ 5853 h 2672"/>
                      <a:gd name="T4" fmla="+- 0 8718 3043"/>
                      <a:gd name="T5" fmla="*/ T4 w 5675"/>
                      <a:gd name="T6" fmla="+- 0 3181 3181"/>
                      <a:gd name="T7" fmla="*/ 3181 h 267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5" h="2672">
                        <a:moveTo>
                          <a:pt x="0" y="2672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" name="Group 210"/>
                <p:cNvGrpSpPr>
                  <a:grpSpLocks/>
                </p:cNvGrpSpPr>
                <p:nvPr/>
              </p:nvGrpSpPr>
              <p:grpSpPr bwMode="auto">
                <a:xfrm>
                  <a:off x="3043" y="3709"/>
                  <a:ext cx="5676" cy="2144"/>
                  <a:chOff x="3043" y="3709"/>
                  <a:chExt cx="5676" cy="2144"/>
                </a:xfrm>
              </p:grpSpPr>
              <p:sp>
                <p:nvSpPr>
                  <p:cNvPr id="973" name="Freeform 972"/>
                  <p:cNvSpPr>
                    <a:spLocks/>
                  </p:cNvSpPr>
                  <p:nvPr/>
                </p:nvSpPr>
                <p:spPr bwMode="auto">
                  <a:xfrm>
                    <a:off x="3043" y="3709"/>
                    <a:ext cx="5676" cy="2144"/>
                  </a:xfrm>
                  <a:custGeom>
                    <a:avLst/>
                    <a:gdLst>
                      <a:gd name="T0" fmla="+- 0 3043 3043"/>
                      <a:gd name="T1" fmla="*/ T0 w 5676"/>
                      <a:gd name="T2" fmla="+- 0 5853 3709"/>
                      <a:gd name="T3" fmla="*/ 5853 h 2144"/>
                      <a:gd name="T4" fmla="+- 0 8718 3043"/>
                      <a:gd name="T5" fmla="*/ T4 w 5676"/>
                      <a:gd name="T6" fmla="+- 0 3709 3709"/>
                      <a:gd name="T7" fmla="*/ 3709 h 214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6" h="2144">
                        <a:moveTo>
                          <a:pt x="0" y="2144"/>
                        </a:moveTo>
                        <a:lnTo>
                          <a:pt x="5675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" name="Group 211"/>
                <p:cNvGrpSpPr>
                  <a:grpSpLocks/>
                </p:cNvGrpSpPr>
                <p:nvPr/>
              </p:nvGrpSpPr>
              <p:grpSpPr bwMode="auto">
                <a:xfrm>
                  <a:off x="3042" y="2070"/>
                  <a:ext cx="3351" cy="3784"/>
                  <a:chOff x="3042" y="2070"/>
                  <a:chExt cx="3351" cy="3784"/>
                </a:xfrm>
              </p:grpSpPr>
              <p:sp>
                <p:nvSpPr>
                  <p:cNvPr id="972" name="Freeform 971"/>
                  <p:cNvSpPr>
                    <a:spLocks/>
                  </p:cNvSpPr>
                  <p:nvPr/>
                </p:nvSpPr>
                <p:spPr bwMode="auto">
                  <a:xfrm>
                    <a:off x="3042" y="2070"/>
                    <a:ext cx="3351" cy="3784"/>
                  </a:xfrm>
                  <a:custGeom>
                    <a:avLst/>
                    <a:gdLst>
                      <a:gd name="T0" fmla="+- 0 3042 3042"/>
                      <a:gd name="T1" fmla="*/ T0 w 3351"/>
                      <a:gd name="T2" fmla="+- 0 5854 2070"/>
                      <a:gd name="T3" fmla="*/ 5854 h 3784"/>
                      <a:gd name="T4" fmla="+- 0 6393 3042"/>
                      <a:gd name="T5" fmla="*/ T4 w 3351"/>
                      <a:gd name="T6" fmla="+- 0 2070 2070"/>
                      <a:gd name="T7" fmla="*/ 2070 h 37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3351" h="3784">
                        <a:moveTo>
                          <a:pt x="0" y="3784"/>
                        </a:moveTo>
                        <a:lnTo>
                          <a:pt x="3351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oup 212"/>
                <p:cNvGrpSpPr>
                  <a:grpSpLocks/>
                </p:cNvGrpSpPr>
                <p:nvPr/>
              </p:nvGrpSpPr>
              <p:grpSpPr bwMode="auto">
                <a:xfrm>
                  <a:off x="3043" y="2073"/>
                  <a:ext cx="5062" cy="3783"/>
                  <a:chOff x="3043" y="2073"/>
                  <a:chExt cx="5062" cy="3783"/>
                </a:xfrm>
              </p:grpSpPr>
              <p:sp>
                <p:nvSpPr>
                  <p:cNvPr id="971" name="Freeform 970"/>
                  <p:cNvSpPr>
                    <a:spLocks/>
                  </p:cNvSpPr>
                  <p:nvPr/>
                </p:nvSpPr>
                <p:spPr bwMode="auto">
                  <a:xfrm>
                    <a:off x="3043" y="2073"/>
                    <a:ext cx="5062" cy="3783"/>
                  </a:xfrm>
                  <a:custGeom>
                    <a:avLst/>
                    <a:gdLst>
                      <a:gd name="T0" fmla="+- 0 3043 3043"/>
                      <a:gd name="T1" fmla="*/ T0 w 5062"/>
                      <a:gd name="T2" fmla="+- 0 5856 2073"/>
                      <a:gd name="T3" fmla="*/ 5856 h 3783"/>
                      <a:gd name="T4" fmla="+- 0 8105 3043"/>
                      <a:gd name="T5" fmla="*/ T4 w 5062"/>
                      <a:gd name="T6" fmla="+- 0 2073 2073"/>
                      <a:gd name="T7" fmla="*/ 2073 h 378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062" h="3783">
                        <a:moveTo>
                          <a:pt x="0" y="3783"/>
                        </a:moveTo>
                        <a:lnTo>
                          <a:pt x="5062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" name="Group 213"/>
                <p:cNvGrpSpPr>
                  <a:grpSpLocks/>
                </p:cNvGrpSpPr>
                <p:nvPr/>
              </p:nvGrpSpPr>
              <p:grpSpPr bwMode="auto">
                <a:xfrm>
                  <a:off x="3043" y="2072"/>
                  <a:ext cx="3882" cy="3783"/>
                  <a:chOff x="3043" y="2072"/>
                  <a:chExt cx="3882" cy="3783"/>
                </a:xfrm>
              </p:grpSpPr>
              <p:sp>
                <p:nvSpPr>
                  <p:cNvPr id="970" name="Freeform 969"/>
                  <p:cNvSpPr>
                    <a:spLocks/>
                  </p:cNvSpPr>
                  <p:nvPr/>
                </p:nvSpPr>
                <p:spPr bwMode="auto">
                  <a:xfrm>
                    <a:off x="3043" y="2072"/>
                    <a:ext cx="3882" cy="3783"/>
                  </a:xfrm>
                  <a:custGeom>
                    <a:avLst/>
                    <a:gdLst>
                      <a:gd name="T0" fmla="+- 0 3043 3043"/>
                      <a:gd name="T1" fmla="*/ T0 w 3882"/>
                      <a:gd name="T2" fmla="+- 0 5855 2072"/>
                      <a:gd name="T3" fmla="*/ 5855 h 3783"/>
                      <a:gd name="T4" fmla="+- 0 6925 3043"/>
                      <a:gd name="T5" fmla="*/ T4 w 3882"/>
                      <a:gd name="T6" fmla="+- 0 2072 2072"/>
                      <a:gd name="T7" fmla="*/ 2072 h 378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3882" h="3783">
                        <a:moveTo>
                          <a:pt x="0" y="3783"/>
                        </a:moveTo>
                        <a:lnTo>
                          <a:pt x="3882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" name="Group 214"/>
                <p:cNvGrpSpPr>
                  <a:grpSpLocks/>
                </p:cNvGrpSpPr>
                <p:nvPr/>
              </p:nvGrpSpPr>
              <p:grpSpPr bwMode="auto">
                <a:xfrm>
                  <a:off x="3043" y="2097"/>
                  <a:ext cx="5673" cy="3757"/>
                  <a:chOff x="3043" y="2097"/>
                  <a:chExt cx="5673" cy="3757"/>
                </a:xfrm>
              </p:grpSpPr>
              <p:sp>
                <p:nvSpPr>
                  <p:cNvPr id="969" name="Freeform 968"/>
                  <p:cNvSpPr>
                    <a:spLocks/>
                  </p:cNvSpPr>
                  <p:nvPr/>
                </p:nvSpPr>
                <p:spPr bwMode="auto">
                  <a:xfrm>
                    <a:off x="3043" y="2097"/>
                    <a:ext cx="5673" cy="3757"/>
                  </a:xfrm>
                  <a:custGeom>
                    <a:avLst/>
                    <a:gdLst>
                      <a:gd name="T0" fmla="+- 0 3043 3043"/>
                      <a:gd name="T1" fmla="*/ T0 w 5673"/>
                      <a:gd name="T2" fmla="+- 0 5854 2097"/>
                      <a:gd name="T3" fmla="*/ 5854 h 3757"/>
                      <a:gd name="T4" fmla="+- 0 8716 3043"/>
                      <a:gd name="T5" fmla="*/ T4 w 5673"/>
                      <a:gd name="T6" fmla="+- 0 2097 2097"/>
                      <a:gd name="T7" fmla="*/ 2097 h 375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3" h="3757">
                        <a:moveTo>
                          <a:pt x="0" y="3757"/>
                        </a:moveTo>
                        <a:lnTo>
                          <a:pt x="567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" name="Group 215"/>
                <p:cNvGrpSpPr>
                  <a:grpSpLocks/>
                </p:cNvGrpSpPr>
                <p:nvPr/>
              </p:nvGrpSpPr>
              <p:grpSpPr bwMode="auto">
                <a:xfrm>
                  <a:off x="3042" y="2514"/>
                  <a:ext cx="5674" cy="3339"/>
                  <a:chOff x="3042" y="2514"/>
                  <a:chExt cx="5674" cy="3339"/>
                </a:xfrm>
              </p:grpSpPr>
              <p:sp>
                <p:nvSpPr>
                  <p:cNvPr id="968" name="Freeform 967"/>
                  <p:cNvSpPr>
                    <a:spLocks/>
                  </p:cNvSpPr>
                  <p:nvPr/>
                </p:nvSpPr>
                <p:spPr bwMode="auto">
                  <a:xfrm>
                    <a:off x="3042" y="2514"/>
                    <a:ext cx="5674" cy="3339"/>
                  </a:xfrm>
                  <a:custGeom>
                    <a:avLst/>
                    <a:gdLst>
                      <a:gd name="T0" fmla="+- 0 3042 3042"/>
                      <a:gd name="T1" fmla="*/ T0 w 5674"/>
                      <a:gd name="T2" fmla="+- 0 5853 2514"/>
                      <a:gd name="T3" fmla="*/ 5853 h 3339"/>
                      <a:gd name="T4" fmla="+- 0 8716 3042"/>
                      <a:gd name="T5" fmla="*/ T4 w 5674"/>
                      <a:gd name="T6" fmla="+- 0 2514 2514"/>
                      <a:gd name="T7" fmla="*/ 2514 h 333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5674" h="3339">
                        <a:moveTo>
                          <a:pt x="0" y="3339"/>
                        </a:moveTo>
                        <a:lnTo>
                          <a:pt x="5674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216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1969" cy="3786"/>
                  <a:chOff x="3043" y="2070"/>
                  <a:chExt cx="1969" cy="3786"/>
                </a:xfrm>
              </p:grpSpPr>
              <p:sp>
                <p:nvSpPr>
                  <p:cNvPr id="967" name="Freeform 966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1969" cy="3786"/>
                  </a:xfrm>
                  <a:custGeom>
                    <a:avLst/>
                    <a:gdLst>
                      <a:gd name="T0" fmla="+- 0 3043 3043"/>
                      <a:gd name="T1" fmla="*/ T0 w 1969"/>
                      <a:gd name="T2" fmla="+- 0 5856 2070"/>
                      <a:gd name="T3" fmla="*/ 5856 h 3786"/>
                      <a:gd name="T4" fmla="+- 0 5012 3043"/>
                      <a:gd name="T5" fmla="*/ T4 w 1969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1969" h="3786">
                        <a:moveTo>
                          <a:pt x="0" y="3786"/>
                        </a:moveTo>
                        <a:lnTo>
                          <a:pt x="196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>
                  <a:grpSpLocks/>
                </p:cNvGrpSpPr>
                <p:nvPr/>
              </p:nvGrpSpPr>
              <p:grpSpPr bwMode="auto">
                <a:xfrm>
                  <a:off x="3043" y="2072"/>
                  <a:ext cx="2414" cy="3784"/>
                  <a:chOff x="3043" y="2072"/>
                  <a:chExt cx="2414" cy="3784"/>
                </a:xfrm>
              </p:grpSpPr>
              <p:sp>
                <p:nvSpPr>
                  <p:cNvPr id="966" name="Freeform 965"/>
                  <p:cNvSpPr>
                    <a:spLocks/>
                  </p:cNvSpPr>
                  <p:nvPr/>
                </p:nvSpPr>
                <p:spPr bwMode="auto">
                  <a:xfrm>
                    <a:off x="3043" y="2072"/>
                    <a:ext cx="2414" cy="3784"/>
                  </a:xfrm>
                  <a:custGeom>
                    <a:avLst/>
                    <a:gdLst>
                      <a:gd name="T0" fmla="+- 0 3043 3043"/>
                      <a:gd name="T1" fmla="*/ T0 w 2414"/>
                      <a:gd name="T2" fmla="+- 0 5856 2072"/>
                      <a:gd name="T3" fmla="*/ 5856 h 3784"/>
                      <a:gd name="T4" fmla="+- 0 5456 3043"/>
                      <a:gd name="T5" fmla="*/ T4 w 2414"/>
                      <a:gd name="T6" fmla="+- 0 2072 2072"/>
                      <a:gd name="T7" fmla="*/ 2072 h 37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2414" h="3784">
                        <a:moveTo>
                          <a:pt x="0" y="3784"/>
                        </a:moveTo>
                        <a:lnTo>
                          <a:pt x="241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9" name="Group 218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2868" cy="3786"/>
                  <a:chOff x="3043" y="2070"/>
                  <a:chExt cx="2868" cy="3786"/>
                </a:xfrm>
              </p:grpSpPr>
              <p:sp>
                <p:nvSpPr>
                  <p:cNvPr id="965" name="Freeform 964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2868" cy="3786"/>
                  </a:xfrm>
                  <a:custGeom>
                    <a:avLst/>
                    <a:gdLst>
                      <a:gd name="T0" fmla="+- 0 3043 3043"/>
                      <a:gd name="T1" fmla="*/ T0 w 2868"/>
                      <a:gd name="T2" fmla="+- 0 5856 2070"/>
                      <a:gd name="T3" fmla="*/ 5856 h 3786"/>
                      <a:gd name="T4" fmla="+- 0 5911 3043"/>
                      <a:gd name="T5" fmla="*/ T4 w 2868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2868" h="3786">
                        <a:moveTo>
                          <a:pt x="0" y="3786"/>
                        </a:moveTo>
                        <a:lnTo>
                          <a:pt x="286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9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4443" cy="3786"/>
                  <a:chOff x="3043" y="2070"/>
                  <a:chExt cx="4443" cy="3786"/>
                </a:xfrm>
              </p:grpSpPr>
              <p:sp>
                <p:nvSpPr>
                  <p:cNvPr id="964" name="Freeform 963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4443" cy="3786"/>
                  </a:xfrm>
                  <a:custGeom>
                    <a:avLst/>
                    <a:gdLst>
                      <a:gd name="T0" fmla="+- 0 3043 3043"/>
                      <a:gd name="T1" fmla="*/ T0 w 4443"/>
                      <a:gd name="T2" fmla="+- 0 5856 2070"/>
                      <a:gd name="T3" fmla="*/ 5856 h 3786"/>
                      <a:gd name="T4" fmla="+- 0 7486 3043"/>
                      <a:gd name="T5" fmla="*/ T4 w 4443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4443" h="3786">
                        <a:moveTo>
                          <a:pt x="0" y="3786"/>
                        </a:moveTo>
                        <a:lnTo>
                          <a:pt x="4443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378" cy="3786"/>
                  <a:chOff x="3043" y="2070"/>
                  <a:chExt cx="378" cy="3786"/>
                </a:xfrm>
              </p:grpSpPr>
              <p:sp>
                <p:nvSpPr>
                  <p:cNvPr id="963" name="Freeform 962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378" cy="3786"/>
                  </a:xfrm>
                  <a:custGeom>
                    <a:avLst/>
                    <a:gdLst>
                      <a:gd name="T0" fmla="+- 0 3043 3043"/>
                      <a:gd name="T1" fmla="*/ T0 w 378"/>
                      <a:gd name="T2" fmla="+- 0 5856 2070"/>
                      <a:gd name="T3" fmla="*/ 5856 h 3786"/>
                      <a:gd name="T4" fmla="+- 0 3421 3043"/>
                      <a:gd name="T5" fmla="*/ T4 w 378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378" h="3786">
                        <a:moveTo>
                          <a:pt x="0" y="3786"/>
                        </a:moveTo>
                        <a:lnTo>
                          <a:pt x="37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" name="Group 221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758" cy="3786"/>
                  <a:chOff x="3043" y="2070"/>
                  <a:chExt cx="758" cy="3786"/>
                </a:xfrm>
              </p:grpSpPr>
              <p:sp>
                <p:nvSpPr>
                  <p:cNvPr id="962" name="Freeform 961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758" cy="3786"/>
                  </a:xfrm>
                  <a:custGeom>
                    <a:avLst/>
                    <a:gdLst>
                      <a:gd name="T0" fmla="+- 0 3043 3043"/>
                      <a:gd name="T1" fmla="*/ T0 w 758"/>
                      <a:gd name="T2" fmla="+- 0 5856 2070"/>
                      <a:gd name="T3" fmla="*/ 5856 h 3786"/>
                      <a:gd name="T4" fmla="+- 0 3800 3043"/>
                      <a:gd name="T5" fmla="*/ T4 w 758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758" h="3786">
                        <a:moveTo>
                          <a:pt x="0" y="3786"/>
                        </a:moveTo>
                        <a:lnTo>
                          <a:pt x="757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" name="Group 222"/>
                <p:cNvGrpSpPr>
                  <a:grpSpLocks/>
                </p:cNvGrpSpPr>
                <p:nvPr/>
              </p:nvGrpSpPr>
              <p:grpSpPr bwMode="auto">
                <a:xfrm>
                  <a:off x="3043" y="2070"/>
                  <a:ext cx="1148" cy="3786"/>
                  <a:chOff x="3043" y="2070"/>
                  <a:chExt cx="1148" cy="3786"/>
                </a:xfrm>
              </p:grpSpPr>
              <p:sp>
                <p:nvSpPr>
                  <p:cNvPr id="961" name="Freeform 960"/>
                  <p:cNvSpPr>
                    <a:spLocks/>
                  </p:cNvSpPr>
                  <p:nvPr/>
                </p:nvSpPr>
                <p:spPr bwMode="auto">
                  <a:xfrm>
                    <a:off x="3043" y="2070"/>
                    <a:ext cx="1148" cy="3786"/>
                  </a:xfrm>
                  <a:custGeom>
                    <a:avLst/>
                    <a:gdLst>
                      <a:gd name="T0" fmla="+- 0 3043 3043"/>
                      <a:gd name="T1" fmla="*/ T0 w 1148"/>
                      <a:gd name="T2" fmla="+- 0 5856 2070"/>
                      <a:gd name="T3" fmla="*/ 5856 h 3786"/>
                      <a:gd name="T4" fmla="+- 0 4190 3043"/>
                      <a:gd name="T5" fmla="*/ T4 w 1148"/>
                      <a:gd name="T6" fmla="+- 0 2070 2070"/>
                      <a:gd name="T7" fmla="*/ 2070 h 378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</a:cxnLst>
                    <a:rect l="0" t="0" r="r" b="b"/>
                    <a:pathLst>
                      <a:path w="1148" h="3786">
                        <a:moveTo>
                          <a:pt x="0" y="3786"/>
                        </a:moveTo>
                        <a:lnTo>
                          <a:pt x="1147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" name="Group 223"/>
                <p:cNvGrpSpPr>
                  <a:grpSpLocks/>
                </p:cNvGrpSpPr>
                <p:nvPr/>
              </p:nvGrpSpPr>
              <p:grpSpPr bwMode="auto">
                <a:xfrm>
                  <a:off x="3045" y="2360"/>
                  <a:ext cx="607" cy="137"/>
                  <a:chOff x="3045" y="2360"/>
                  <a:chExt cx="607" cy="137"/>
                </a:xfrm>
              </p:grpSpPr>
              <p:sp>
                <p:nvSpPr>
                  <p:cNvPr id="960" name="Freeform 959"/>
                  <p:cNvSpPr>
                    <a:spLocks/>
                  </p:cNvSpPr>
                  <p:nvPr/>
                </p:nvSpPr>
                <p:spPr bwMode="auto">
                  <a:xfrm>
                    <a:off x="3045" y="2360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360 2360"/>
                      <a:gd name="T3" fmla="*/ 2360 h 137"/>
                      <a:gd name="T4" fmla="+- 0 3652 3045"/>
                      <a:gd name="T5" fmla="*/ T4 w 607"/>
                      <a:gd name="T6" fmla="+- 0 2360 2360"/>
                      <a:gd name="T7" fmla="*/ 2360 h 137"/>
                      <a:gd name="T8" fmla="+- 0 3652 3045"/>
                      <a:gd name="T9" fmla="*/ T8 w 607"/>
                      <a:gd name="T10" fmla="+- 0 2497 2360"/>
                      <a:gd name="T11" fmla="*/ 2497 h 137"/>
                      <a:gd name="T12" fmla="+- 0 3045 3045"/>
                      <a:gd name="T13" fmla="*/ T12 w 607"/>
                      <a:gd name="T14" fmla="+- 0 2497 2360"/>
                      <a:gd name="T15" fmla="*/ 2497 h 137"/>
                      <a:gd name="T16" fmla="+- 0 3045 3045"/>
                      <a:gd name="T17" fmla="*/ T16 w 607"/>
                      <a:gd name="T18" fmla="+- 0 2360 2360"/>
                      <a:gd name="T19" fmla="*/ 2360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" name="Group 224"/>
                <p:cNvGrpSpPr>
                  <a:grpSpLocks/>
                </p:cNvGrpSpPr>
                <p:nvPr/>
              </p:nvGrpSpPr>
              <p:grpSpPr bwMode="auto">
                <a:xfrm>
                  <a:off x="3045" y="2360"/>
                  <a:ext cx="607" cy="137"/>
                  <a:chOff x="3045" y="2360"/>
                  <a:chExt cx="607" cy="137"/>
                </a:xfrm>
              </p:grpSpPr>
              <p:sp>
                <p:nvSpPr>
                  <p:cNvPr id="959" name="Freeform 958"/>
                  <p:cNvSpPr>
                    <a:spLocks/>
                  </p:cNvSpPr>
                  <p:nvPr/>
                </p:nvSpPr>
                <p:spPr bwMode="auto">
                  <a:xfrm>
                    <a:off x="3045" y="2360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360 2360"/>
                      <a:gd name="T3" fmla="*/ 2360 h 137"/>
                      <a:gd name="T4" fmla="+- 0 3652 3045"/>
                      <a:gd name="T5" fmla="*/ T4 w 607"/>
                      <a:gd name="T6" fmla="+- 0 2360 2360"/>
                      <a:gd name="T7" fmla="*/ 2360 h 137"/>
                      <a:gd name="T8" fmla="+- 0 3652 3045"/>
                      <a:gd name="T9" fmla="*/ T8 w 607"/>
                      <a:gd name="T10" fmla="+- 0 2497 2360"/>
                      <a:gd name="T11" fmla="*/ 2497 h 137"/>
                      <a:gd name="T12" fmla="+- 0 3045 3045"/>
                      <a:gd name="T13" fmla="*/ T12 w 607"/>
                      <a:gd name="T14" fmla="+- 0 2497 2360"/>
                      <a:gd name="T15" fmla="*/ 2497 h 137"/>
                      <a:gd name="T16" fmla="+- 0 3045 3045"/>
                      <a:gd name="T17" fmla="*/ T16 w 607"/>
                      <a:gd name="T18" fmla="+- 0 2360 2360"/>
                      <a:gd name="T19" fmla="*/ 2360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" name="Group 225"/>
                <p:cNvGrpSpPr>
                  <a:grpSpLocks/>
                </p:cNvGrpSpPr>
                <p:nvPr/>
              </p:nvGrpSpPr>
              <p:grpSpPr bwMode="auto">
                <a:xfrm>
                  <a:off x="3717" y="2360"/>
                  <a:ext cx="1201" cy="137"/>
                  <a:chOff x="3717" y="2360"/>
                  <a:chExt cx="1201" cy="137"/>
                </a:xfrm>
              </p:grpSpPr>
              <p:sp>
                <p:nvSpPr>
                  <p:cNvPr id="958" name="Freeform 957"/>
                  <p:cNvSpPr>
                    <a:spLocks/>
                  </p:cNvSpPr>
                  <p:nvPr/>
                </p:nvSpPr>
                <p:spPr bwMode="auto">
                  <a:xfrm>
                    <a:off x="3717" y="2360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360 2360"/>
                      <a:gd name="T3" fmla="*/ 2360 h 137"/>
                      <a:gd name="T4" fmla="+- 0 4918 3717"/>
                      <a:gd name="T5" fmla="*/ T4 w 1201"/>
                      <a:gd name="T6" fmla="+- 0 2360 2360"/>
                      <a:gd name="T7" fmla="*/ 2360 h 137"/>
                      <a:gd name="T8" fmla="+- 0 4918 3717"/>
                      <a:gd name="T9" fmla="*/ T8 w 1201"/>
                      <a:gd name="T10" fmla="+- 0 2497 2360"/>
                      <a:gd name="T11" fmla="*/ 2497 h 137"/>
                      <a:gd name="T12" fmla="+- 0 3717 3717"/>
                      <a:gd name="T13" fmla="*/ T12 w 1201"/>
                      <a:gd name="T14" fmla="+- 0 2497 2360"/>
                      <a:gd name="T15" fmla="*/ 2497 h 137"/>
                      <a:gd name="T16" fmla="+- 0 3717 3717"/>
                      <a:gd name="T17" fmla="*/ T16 w 1201"/>
                      <a:gd name="T18" fmla="+- 0 2360 2360"/>
                      <a:gd name="T19" fmla="*/ 2360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" name="Group 226"/>
                <p:cNvGrpSpPr>
                  <a:grpSpLocks/>
                </p:cNvGrpSpPr>
                <p:nvPr/>
              </p:nvGrpSpPr>
              <p:grpSpPr bwMode="auto">
                <a:xfrm>
                  <a:off x="3717" y="2360"/>
                  <a:ext cx="1201" cy="137"/>
                  <a:chOff x="3717" y="2360"/>
                  <a:chExt cx="1201" cy="137"/>
                </a:xfrm>
              </p:grpSpPr>
              <p:sp>
                <p:nvSpPr>
                  <p:cNvPr id="957" name="Freeform 956"/>
                  <p:cNvSpPr>
                    <a:spLocks/>
                  </p:cNvSpPr>
                  <p:nvPr/>
                </p:nvSpPr>
                <p:spPr bwMode="auto">
                  <a:xfrm>
                    <a:off x="3717" y="2360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360 2360"/>
                      <a:gd name="T3" fmla="*/ 2360 h 137"/>
                      <a:gd name="T4" fmla="+- 0 4918 3717"/>
                      <a:gd name="T5" fmla="*/ T4 w 1201"/>
                      <a:gd name="T6" fmla="+- 0 2360 2360"/>
                      <a:gd name="T7" fmla="*/ 2360 h 137"/>
                      <a:gd name="T8" fmla="+- 0 4918 3717"/>
                      <a:gd name="T9" fmla="*/ T8 w 1201"/>
                      <a:gd name="T10" fmla="+- 0 2497 2360"/>
                      <a:gd name="T11" fmla="*/ 2497 h 137"/>
                      <a:gd name="T12" fmla="+- 0 3717 3717"/>
                      <a:gd name="T13" fmla="*/ T12 w 1201"/>
                      <a:gd name="T14" fmla="+- 0 2497 2360"/>
                      <a:gd name="T15" fmla="*/ 2497 h 137"/>
                      <a:gd name="T16" fmla="+- 0 3717 3717"/>
                      <a:gd name="T17" fmla="*/ T16 w 1201"/>
                      <a:gd name="T18" fmla="+- 0 2360 2360"/>
                      <a:gd name="T19" fmla="*/ 2360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" name="Group 227"/>
                <p:cNvGrpSpPr>
                  <a:grpSpLocks/>
                </p:cNvGrpSpPr>
                <p:nvPr/>
              </p:nvGrpSpPr>
              <p:grpSpPr bwMode="auto">
                <a:xfrm>
                  <a:off x="4973" y="2355"/>
                  <a:ext cx="1201" cy="137"/>
                  <a:chOff x="4973" y="2355"/>
                  <a:chExt cx="1201" cy="137"/>
                </a:xfrm>
              </p:grpSpPr>
              <p:sp>
                <p:nvSpPr>
                  <p:cNvPr id="956" name="Freeform 955"/>
                  <p:cNvSpPr>
                    <a:spLocks/>
                  </p:cNvSpPr>
                  <p:nvPr/>
                </p:nvSpPr>
                <p:spPr bwMode="auto">
                  <a:xfrm>
                    <a:off x="4973" y="2355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355 2355"/>
                      <a:gd name="T3" fmla="*/ 2355 h 137"/>
                      <a:gd name="T4" fmla="+- 0 6174 4973"/>
                      <a:gd name="T5" fmla="*/ T4 w 1201"/>
                      <a:gd name="T6" fmla="+- 0 2355 2355"/>
                      <a:gd name="T7" fmla="*/ 2355 h 137"/>
                      <a:gd name="T8" fmla="+- 0 6174 4973"/>
                      <a:gd name="T9" fmla="*/ T8 w 1201"/>
                      <a:gd name="T10" fmla="+- 0 2492 2355"/>
                      <a:gd name="T11" fmla="*/ 2492 h 137"/>
                      <a:gd name="T12" fmla="+- 0 4973 4973"/>
                      <a:gd name="T13" fmla="*/ T12 w 1201"/>
                      <a:gd name="T14" fmla="+- 0 2492 2355"/>
                      <a:gd name="T15" fmla="*/ 2492 h 137"/>
                      <a:gd name="T16" fmla="+- 0 4973 4973"/>
                      <a:gd name="T17" fmla="*/ T16 w 1201"/>
                      <a:gd name="T18" fmla="+- 0 2355 2355"/>
                      <a:gd name="T19" fmla="*/ 2355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" name="Group 228"/>
                <p:cNvGrpSpPr>
                  <a:grpSpLocks/>
                </p:cNvGrpSpPr>
                <p:nvPr/>
              </p:nvGrpSpPr>
              <p:grpSpPr bwMode="auto">
                <a:xfrm>
                  <a:off x="4973" y="2355"/>
                  <a:ext cx="1201" cy="137"/>
                  <a:chOff x="4973" y="2355"/>
                  <a:chExt cx="1201" cy="137"/>
                </a:xfrm>
              </p:grpSpPr>
              <p:sp>
                <p:nvSpPr>
                  <p:cNvPr id="955" name="Freeform 954"/>
                  <p:cNvSpPr>
                    <a:spLocks/>
                  </p:cNvSpPr>
                  <p:nvPr/>
                </p:nvSpPr>
                <p:spPr bwMode="auto">
                  <a:xfrm>
                    <a:off x="4973" y="2355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355 2355"/>
                      <a:gd name="T3" fmla="*/ 2355 h 137"/>
                      <a:gd name="T4" fmla="+- 0 6174 4973"/>
                      <a:gd name="T5" fmla="*/ T4 w 1201"/>
                      <a:gd name="T6" fmla="+- 0 2355 2355"/>
                      <a:gd name="T7" fmla="*/ 2355 h 137"/>
                      <a:gd name="T8" fmla="+- 0 6174 4973"/>
                      <a:gd name="T9" fmla="*/ T8 w 1201"/>
                      <a:gd name="T10" fmla="+- 0 2492 2355"/>
                      <a:gd name="T11" fmla="*/ 2492 h 137"/>
                      <a:gd name="T12" fmla="+- 0 4973 4973"/>
                      <a:gd name="T13" fmla="*/ T12 w 1201"/>
                      <a:gd name="T14" fmla="+- 0 2492 2355"/>
                      <a:gd name="T15" fmla="*/ 2492 h 137"/>
                      <a:gd name="T16" fmla="+- 0 4973 4973"/>
                      <a:gd name="T17" fmla="*/ T16 w 1201"/>
                      <a:gd name="T18" fmla="+- 0 2355 2355"/>
                      <a:gd name="T19" fmla="*/ 2355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" name="Group 229"/>
                <p:cNvGrpSpPr>
                  <a:grpSpLocks/>
                </p:cNvGrpSpPr>
                <p:nvPr/>
              </p:nvGrpSpPr>
              <p:grpSpPr bwMode="auto">
                <a:xfrm>
                  <a:off x="4973" y="2848"/>
                  <a:ext cx="1201" cy="137"/>
                  <a:chOff x="4973" y="2848"/>
                  <a:chExt cx="1201" cy="137"/>
                </a:xfrm>
              </p:grpSpPr>
              <p:sp>
                <p:nvSpPr>
                  <p:cNvPr id="954" name="Freeform 953"/>
                  <p:cNvSpPr>
                    <a:spLocks/>
                  </p:cNvSpPr>
                  <p:nvPr/>
                </p:nvSpPr>
                <p:spPr bwMode="auto">
                  <a:xfrm>
                    <a:off x="4973" y="2848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848 2848"/>
                      <a:gd name="T3" fmla="*/ 2848 h 137"/>
                      <a:gd name="T4" fmla="+- 0 6174 4973"/>
                      <a:gd name="T5" fmla="*/ T4 w 1201"/>
                      <a:gd name="T6" fmla="+- 0 2848 2848"/>
                      <a:gd name="T7" fmla="*/ 2848 h 137"/>
                      <a:gd name="T8" fmla="+- 0 6174 4973"/>
                      <a:gd name="T9" fmla="*/ T8 w 1201"/>
                      <a:gd name="T10" fmla="+- 0 2985 2848"/>
                      <a:gd name="T11" fmla="*/ 2985 h 137"/>
                      <a:gd name="T12" fmla="+- 0 4973 4973"/>
                      <a:gd name="T13" fmla="*/ T12 w 1201"/>
                      <a:gd name="T14" fmla="+- 0 2985 2848"/>
                      <a:gd name="T15" fmla="*/ 2985 h 137"/>
                      <a:gd name="T16" fmla="+- 0 4973 4973"/>
                      <a:gd name="T17" fmla="*/ T16 w 1201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1" name="Group 230"/>
                <p:cNvGrpSpPr>
                  <a:grpSpLocks/>
                </p:cNvGrpSpPr>
                <p:nvPr/>
              </p:nvGrpSpPr>
              <p:grpSpPr bwMode="auto">
                <a:xfrm>
                  <a:off x="4973" y="2848"/>
                  <a:ext cx="1201" cy="137"/>
                  <a:chOff x="4973" y="2848"/>
                  <a:chExt cx="1201" cy="137"/>
                </a:xfrm>
              </p:grpSpPr>
              <p:sp>
                <p:nvSpPr>
                  <p:cNvPr id="953" name="Freeform 952"/>
                  <p:cNvSpPr>
                    <a:spLocks/>
                  </p:cNvSpPr>
                  <p:nvPr/>
                </p:nvSpPr>
                <p:spPr bwMode="auto">
                  <a:xfrm>
                    <a:off x="4973" y="2848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848 2848"/>
                      <a:gd name="T3" fmla="*/ 2848 h 137"/>
                      <a:gd name="T4" fmla="+- 0 6174 4973"/>
                      <a:gd name="T5" fmla="*/ T4 w 1201"/>
                      <a:gd name="T6" fmla="+- 0 2848 2848"/>
                      <a:gd name="T7" fmla="*/ 2848 h 137"/>
                      <a:gd name="T8" fmla="+- 0 6174 4973"/>
                      <a:gd name="T9" fmla="*/ T8 w 1201"/>
                      <a:gd name="T10" fmla="+- 0 2985 2848"/>
                      <a:gd name="T11" fmla="*/ 2985 h 137"/>
                      <a:gd name="T12" fmla="+- 0 4973 4973"/>
                      <a:gd name="T13" fmla="*/ T12 w 1201"/>
                      <a:gd name="T14" fmla="+- 0 2985 2848"/>
                      <a:gd name="T15" fmla="*/ 2985 h 137"/>
                      <a:gd name="T16" fmla="+- 0 4973 4973"/>
                      <a:gd name="T17" fmla="*/ T16 w 1201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2" name="Group 231"/>
                <p:cNvGrpSpPr>
                  <a:grpSpLocks/>
                </p:cNvGrpSpPr>
                <p:nvPr/>
              </p:nvGrpSpPr>
              <p:grpSpPr bwMode="auto">
                <a:xfrm>
                  <a:off x="3717" y="2848"/>
                  <a:ext cx="1201" cy="137"/>
                  <a:chOff x="3717" y="2848"/>
                  <a:chExt cx="1201" cy="137"/>
                </a:xfrm>
              </p:grpSpPr>
              <p:sp>
                <p:nvSpPr>
                  <p:cNvPr id="952" name="Freeform 951"/>
                  <p:cNvSpPr>
                    <a:spLocks/>
                  </p:cNvSpPr>
                  <p:nvPr/>
                </p:nvSpPr>
                <p:spPr bwMode="auto">
                  <a:xfrm>
                    <a:off x="3717" y="2848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848 2848"/>
                      <a:gd name="T3" fmla="*/ 2848 h 137"/>
                      <a:gd name="T4" fmla="+- 0 4918 3717"/>
                      <a:gd name="T5" fmla="*/ T4 w 1201"/>
                      <a:gd name="T6" fmla="+- 0 2848 2848"/>
                      <a:gd name="T7" fmla="*/ 2848 h 137"/>
                      <a:gd name="T8" fmla="+- 0 4918 3717"/>
                      <a:gd name="T9" fmla="*/ T8 w 1201"/>
                      <a:gd name="T10" fmla="+- 0 2985 2848"/>
                      <a:gd name="T11" fmla="*/ 2985 h 137"/>
                      <a:gd name="T12" fmla="+- 0 3717 3717"/>
                      <a:gd name="T13" fmla="*/ T12 w 1201"/>
                      <a:gd name="T14" fmla="+- 0 2985 2848"/>
                      <a:gd name="T15" fmla="*/ 2985 h 137"/>
                      <a:gd name="T16" fmla="+- 0 3717 3717"/>
                      <a:gd name="T17" fmla="*/ T16 w 1201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" name="Group 232"/>
                <p:cNvGrpSpPr>
                  <a:grpSpLocks/>
                </p:cNvGrpSpPr>
                <p:nvPr/>
              </p:nvGrpSpPr>
              <p:grpSpPr bwMode="auto">
                <a:xfrm>
                  <a:off x="3717" y="2848"/>
                  <a:ext cx="1201" cy="137"/>
                  <a:chOff x="3717" y="2848"/>
                  <a:chExt cx="1201" cy="137"/>
                </a:xfrm>
              </p:grpSpPr>
              <p:sp>
                <p:nvSpPr>
                  <p:cNvPr id="951" name="Freeform 950"/>
                  <p:cNvSpPr>
                    <a:spLocks/>
                  </p:cNvSpPr>
                  <p:nvPr/>
                </p:nvSpPr>
                <p:spPr bwMode="auto">
                  <a:xfrm>
                    <a:off x="3717" y="2848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848 2848"/>
                      <a:gd name="T3" fmla="*/ 2848 h 137"/>
                      <a:gd name="T4" fmla="+- 0 4918 3717"/>
                      <a:gd name="T5" fmla="*/ T4 w 1201"/>
                      <a:gd name="T6" fmla="+- 0 2848 2848"/>
                      <a:gd name="T7" fmla="*/ 2848 h 137"/>
                      <a:gd name="T8" fmla="+- 0 4918 3717"/>
                      <a:gd name="T9" fmla="*/ T8 w 1201"/>
                      <a:gd name="T10" fmla="+- 0 2985 2848"/>
                      <a:gd name="T11" fmla="*/ 2985 h 137"/>
                      <a:gd name="T12" fmla="+- 0 3717 3717"/>
                      <a:gd name="T13" fmla="*/ T12 w 1201"/>
                      <a:gd name="T14" fmla="+- 0 2985 2848"/>
                      <a:gd name="T15" fmla="*/ 2985 h 137"/>
                      <a:gd name="T16" fmla="+- 0 3717 3717"/>
                      <a:gd name="T17" fmla="*/ T16 w 1201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33"/>
                <p:cNvGrpSpPr>
                  <a:grpSpLocks/>
                </p:cNvGrpSpPr>
                <p:nvPr/>
              </p:nvGrpSpPr>
              <p:grpSpPr bwMode="auto">
                <a:xfrm>
                  <a:off x="3045" y="2848"/>
                  <a:ext cx="607" cy="137"/>
                  <a:chOff x="3045" y="2848"/>
                  <a:chExt cx="607" cy="137"/>
                </a:xfrm>
              </p:grpSpPr>
              <p:sp>
                <p:nvSpPr>
                  <p:cNvPr id="950" name="Freeform 949"/>
                  <p:cNvSpPr>
                    <a:spLocks/>
                  </p:cNvSpPr>
                  <p:nvPr/>
                </p:nvSpPr>
                <p:spPr bwMode="auto">
                  <a:xfrm>
                    <a:off x="3045" y="2848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848 2848"/>
                      <a:gd name="T3" fmla="*/ 2848 h 137"/>
                      <a:gd name="T4" fmla="+- 0 3652 3045"/>
                      <a:gd name="T5" fmla="*/ T4 w 607"/>
                      <a:gd name="T6" fmla="+- 0 2848 2848"/>
                      <a:gd name="T7" fmla="*/ 2848 h 137"/>
                      <a:gd name="T8" fmla="+- 0 3652 3045"/>
                      <a:gd name="T9" fmla="*/ T8 w 607"/>
                      <a:gd name="T10" fmla="+- 0 2985 2848"/>
                      <a:gd name="T11" fmla="*/ 2985 h 137"/>
                      <a:gd name="T12" fmla="+- 0 3045 3045"/>
                      <a:gd name="T13" fmla="*/ T12 w 607"/>
                      <a:gd name="T14" fmla="+- 0 2985 2848"/>
                      <a:gd name="T15" fmla="*/ 2985 h 137"/>
                      <a:gd name="T16" fmla="+- 0 3045 3045"/>
                      <a:gd name="T17" fmla="*/ T16 w 607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" name="Group 234"/>
                <p:cNvGrpSpPr>
                  <a:grpSpLocks/>
                </p:cNvGrpSpPr>
                <p:nvPr/>
              </p:nvGrpSpPr>
              <p:grpSpPr bwMode="auto">
                <a:xfrm>
                  <a:off x="3045" y="2848"/>
                  <a:ext cx="607" cy="137"/>
                  <a:chOff x="3045" y="2848"/>
                  <a:chExt cx="607" cy="137"/>
                </a:xfrm>
              </p:grpSpPr>
              <p:sp>
                <p:nvSpPr>
                  <p:cNvPr id="949" name="Freeform 948"/>
                  <p:cNvSpPr>
                    <a:spLocks/>
                  </p:cNvSpPr>
                  <p:nvPr/>
                </p:nvSpPr>
                <p:spPr bwMode="auto">
                  <a:xfrm>
                    <a:off x="3045" y="2848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848 2848"/>
                      <a:gd name="T3" fmla="*/ 2848 h 137"/>
                      <a:gd name="T4" fmla="+- 0 3652 3045"/>
                      <a:gd name="T5" fmla="*/ T4 w 607"/>
                      <a:gd name="T6" fmla="+- 0 2848 2848"/>
                      <a:gd name="T7" fmla="*/ 2848 h 137"/>
                      <a:gd name="T8" fmla="+- 0 3652 3045"/>
                      <a:gd name="T9" fmla="*/ T8 w 607"/>
                      <a:gd name="T10" fmla="+- 0 2985 2848"/>
                      <a:gd name="T11" fmla="*/ 2985 h 137"/>
                      <a:gd name="T12" fmla="+- 0 3045 3045"/>
                      <a:gd name="T13" fmla="*/ T12 w 607"/>
                      <a:gd name="T14" fmla="+- 0 2985 2848"/>
                      <a:gd name="T15" fmla="*/ 2985 h 137"/>
                      <a:gd name="T16" fmla="+- 0 3045 3045"/>
                      <a:gd name="T17" fmla="*/ T16 w 607"/>
                      <a:gd name="T18" fmla="+- 0 2848 2848"/>
                      <a:gd name="T19" fmla="*/ 2848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" name="Group 235"/>
                <p:cNvGrpSpPr>
                  <a:grpSpLocks/>
                </p:cNvGrpSpPr>
                <p:nvPr/>
              </p:nvGrpSpPr>
              <p:grpSpPr bwMode="auto">
                <a:xfrm>
                  <a:off x="3045" y="3346"/>
                  <a:ext cx="607" cy="137"/>
                  <a:chOff x="3045" y="3346"/>
                  <a:chExt cx="607" cy="137"/>
                </a:xfrm>
              </p:grpSpPr>
              <p:sp>
                <p:nvSpPr>
                  <p:cNvPr id="948" name="Freeform 947"/>
                  <p:cNvSpPr>
                    <a:spLocks/>
                  </p:cNvSpPr>
                  <p:nvPr/>
                </p:nvSpPr>
                <p:spPr bwMode="auto">
                  <a:xfrm>
                    <a:off x="3045" y="3346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346 3346"/>
                      <a:gd name="T3" fmla="*/ 3346 h 137"/>
                      <a:gd name="T4" fmla="+- 0 3652 3045"/>
                      <a:gd name="T5" fmla="*/ T4 w 607"/>
                      <a:gd name="T6" fmla="+- 0 3346 3346"/>
                      <a:gd name="T7" fmla="*/ 3346 h 137"/>
                      <a:gd name="T8" fmla="+- 0 3652 3045"/>
                      <a:gd name="T9" fmla="*/ T8 w 607"/>
                      <a:gd name="T10" fmla="+- 0 3483 3346"/>
                      <a:gd name="T11" fmla="*/ 3483 h 137"/>
                      <a:gd name="T12" fmla="+- 0 3045 3045"/>
                      <a:gd name="T13" fmla="*/ T12 w 607"/>
                      <a:gd name="T14" fmla="+- 0 3483 3346"/>
                      <a:gd name="T15" fmla="*/ 3483 h 137"/>
                      <a:gd name="T16" fmla="+- 0 3045 3045"/>
                      <a:gd name="T17" fmla="*/ T16 w 607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" name="Group 236"/>
                <p:cNvGrpSpPr>
                  <a:grpSpLocks/>
                </p:cNvGrpSpPr>
                <p:nvPr/>
              </p:nvGrpSpPr>
              <p:grpSpPr bwMode="auto">
                <a:xfrm>
                  <a:off x="3045" y="3346"/>
                  <a:ext cx="607" cy="137"/>
                  <a:chOff x="3045" y="3346"/>
                  <a:chExt cx="607" cy="137"/>
                </a:xfrm>
              </p:grpSpPr>
              <p:sp>
                <p:nvSpPr>
                  <p:cNvPr id="947" name="Freeform 946"/>
                  <p:cNvSpPr>
                    <a:spLocks/>
                  </p:cNvSpPr>
                  <p:nvPr/>
                </p:nvSpPr>
                <p:spPr bwMode="auto">
                  <a:xfrm>
                    <a:off x="3045" y="3346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346 3346"/>
                      <a:gd name="T3" fmla="*/ 3346 h 137"/>
                      <a:gd name="T4" fmla="+- 0 3652 3045"/>
                      <a:gd name="T5" fmla="*/ T4 w 607"/>
                      <a:gd name="T6" fmla="+- 0 3346 3346"/>
                      <a:gd name="T7" fmla="*/ 3346 h 137"/>
                      <a:gd name="T8" fmla="+- 0 3652 3045"/>
                      <a:gd name="T9" fmla="*/ T8 w 607"/>
                      <a:gd name="T10" fmla="+- 0 3483 3346"/>
                      <a:gd name="T11" fmla="*/ 3483 h 137"/>
                      <a:gd name="T12" fmla="+- 0 3045 3045"/>
                      <a:gd name="T13" fmla="*/ T12 w 607"/>
                      <a:gd name="T14" fmla="+- 0 3483 3346"/>
                      <a:gd name="T15" fmla="*/ 3483 h 137"/>
                      <a:gd name="T16" fmla="+- 0 3045 3045"/>
                      <a:gd name="T17" fmla="*/ T16 w 607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>
                  <a:grpSpLocks/>
                </p:cNvGrpSpPr>
                <p:nvPr/>
              </p:nvGrpSpPr>
              <p:grpSpPr bwMode="auto">
                <a:xfrm>
                  <a:off x="3045" y="3732"/>
                  <a:ext cx="607" cy="137"/>
                  <a:chOff x="3045" y="3732"/>
                  <a:chExt cx="607" cy="137"/>
                </a:xfrm>
              </p:grpSpPr>
              <p:sp>
                <p:nvSpPr>
                  <p:cNvPr id="946" name="Freeform 945"/>
                  <p:cNvSpPr>
                    <a:spLocks/>
                  </p:cNvSpPr>
                  <p:nvPr/>
                </p:nvSpPr>
                <p:spPr bwMode="auto">
                  <a:xfrm>
                    <a:off x="3045" y="3732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732 3732"/>
                      <a:gd name="T3" fmla="*/ 3732 h 137"/>
                      <a:gd name="T4" fmla="+- 0 3652 3045"/>
                      <a:gd name="T5" fmla="*/ T4 w 607"/>
                      <a:gd name="T6" fmla="+- 0 3732 3732"/>
                      <a:gd name="T7" fmla="*/ 3732 h 137"/>
                      <a:gd name="T8" fmla="+- 0 3652 3045"/>
                      <a:gd name="T9" fmla="*/ T8 w 607"/>
                      <a:gd name="T10" fmla="+- 0 3869 3732"/>
                      <a:gd name="T11" fmla="*/ 3869 h 137"/>
                      <a:gd name="T12" fmla="+- 0 3045 3045"/>
                      <a:gd name="T13" fmla="*/ T12 w 607"/>
                      <a:gd name="T14" fmla="+- 0 3869 3732"/>
                      <a:gd name="T15" fmla="*/ 3869 h 137"/>
                      <a:gd name="T16" fmla="+- 0 3045 3045"/>
                      <a:gd name="T17" fmla="*/ T16 w 607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>
                  <a:grpSpLocks/>
                </p:cNvGrpSpPr>
                <p:nvPr/>
              </p:nvGrpSpPr>
              <p:grpSpPr bwMode="auto">
                <a:xfrm>
                  <a:off x="3045" y="3732"/>
                  <a:ext cx="607" cy="137"/>
                  <a:chOff x="3045" y="3732"/>
                  <a:chExt cx="607" cy="137"/>
                </a:xfrm>
              </p:grpSpPr>
              <p:sp>
                <p:nvSpPr>
                  <p:cNvPr id="945" name="Freeform 944"/>
                  <p:cNvSpPr>
                    <a:spLocks/>
                  </p:cNvSpPr>
                  <p:nvPr/>
                </p:nvSpPr>
                <p:spPr bwMode="auto">
                  <a:xfrm>
                    <a:off x="3045" y="3732"/>
                    <a:ext cx="607" cy="137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732 3732"/>
                      <a:gd name="T3" fmla="*/ 3732 h 137"/>
                      <a:gd name="T4" fmla="+- 0 3652 3045"/>
                      <a:gd name="T5" fmla="*/ T4 w 607"/>
                      <a:gd name="T6" fmla="+- 0 3732 3732"/>
                      <a:gd name="T7" fmla="*/ 3732 h 137"/>
                      <a:gd name="T8" fmla="+- 0 3652 3045"/>
                      <a:gd name="T9" fmla="*/ T8 w 607"/>
                      <a:gd name="T10" fmla="+- 0 3869 3732"/>
                      <a:gd name="T11" fmla="*/ 3869 h 137"/>
                      <a:gd name="T12" fmla="+- 0 3045 3045"/>
                      <a:gd name="T13" fmla="*/ T12 w 607"/>
                      <a:gd name="T14" fmla="+- 0 3869 3732"/>
                      <a:gd name="T15" fmla="*/ 3869 h 137"/>
                      <a:gd name="T16" fmla="+- 0 3045 3045"/>
                      <a:gd name="T17" fmla="*/ T16 w 607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37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" name="Group 239"/>
                <p:cNvGrpSpPr>
                  <a:grpSpLocks/>
                </p:cNvGrpSpPr>
                <p:nvPr/>
              </p:nvGrpSpPr>
              <p:grpSpPr bwMode="auto">
                <a:xfrm>
                  <a:off x="3726" y="3345"/>
                  <a:ext cx="1201" cy="137"/>
                  <a:chOff x="3726" y="3345"/>
                  <a:chExt cx="1201" cy="137"/>
                </a:xfrm>
              </p:grpSpPr>
              <p:sp>
                <p:nvSpPr>
                  <p:cNvPr id="944" name="Freeform 943"/>
                  <p:cNvSpPr>
                    <a:spLocks/>
                  </p:cNvSpPr>
                  <p:nvPr/>
                </p:nvSpPr>
                <p:spPr bwMode="auto">
                  <a:xfrm>
                    <a:off x="3726" y="3345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346 3346"/>
                      <a:gd name="T3" fmla="*/ 3346 h 137"/>
                      <a:gd name="T4" fmla="+- 0 4918 3717"/>
                      <a:gd name="T5" fmla="*/ T4 w 1201"/>
                      <a:gd name="T6" fmla="+- 0 3346 3346"/>
                      <a:gd name="T7" fmla="*/ 3346 h 137"/>
                      <a:gd name="T8" fmla="+- 0 4918 3717"/>
                      <a:gd name="T9" fmla="*/ T8 w 1201"/>
                      <a:gd name="T10" fmla="+- 0 3483 3346"/>
                      <a:gd name="T11" fmla="*/ 3483 h 137"/>
                      <a:gd name="T12" fmla="+- 0 3717 3717"/>
                      <a:gd name="T13" fmla="*/ T12 w 1201"/>
                      <a:gd name="T14" fmla="+- 0 3483 3346"/>
                      <a:gd name="T15" fmla="*/ 3483 h 137"/>
                      <a:gd name="T16" fmla="+- 0 3717 3717"/>
                      <a:gd name="T17" fmla="*/ T16 w 1201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" name="Group 240"/>
                <p:cNvGrpSpPr>
                  <a:grpSpLocks/>
                </p:cNvGrpSpPr>
                <p:nvPr/>
              </p:nvGrpSpPr>
              <p:grpSpPr bwMode="auto">
                <a:xfrm>
                  <a:off x="3717" y="3346"/>
                  <a:ext cx="1201" cy="137"/>
                  <a:chOff x="3717" y="3346"/>
                  <a:chExt cx="1201" cy="137"/>
                </a:xfrm>
              </p:grpSpPr>
              <p:sp>
                <p:nvSpPr>
                  <p:cNvPr id="943" name="Freeform 942"/>
                  <p:cNvSpPr>
                    <a:spLocks/>
                  </p:cNvSpPr>
                  <p:nvPr/>
                </p:nvSpPr>
                <p:spPr bwMode="auto">
                  <a:xfrm>
                    <a:off x="3717" y="3346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346 3346"/>
                      <a:gd name="T3" fmla="*/ 3346 h 137"/>
                      <a:gd name="T4" fmla="+- 0 4918 3717"/>
                      <a:gd name="T5" fmla="*/ T4 w 1201"/>
                      <a:gd name="T6" fmla="+- 0 3346 3346"/>
                      <a:gd name="T7" fmla="*/ 3346 h 137"/>
                      <a:gd name="T8" fmla="+- 0 4918 3717"/>
                      <a:gd name="T9" fmla="*/ T8 w 1201"/>
                      <a:gd name="T10" fmla="+- 0 3483 3346"/>
                      <a:gd name="T11" fmla="*/ 3483 h 137"/>
                      <a:gd name="T12" fmla="+- 0 3717 3717"/>
                      <a:gd name="T13" fmla="*/ T12 w 1201"/>
                      <a:gd name="T14" fmla="+- 0 3483 3346"/>
                      <a:gd name="T15" fmla="*/ 3483 h 137"/>
                      <a:gd name="T16" fmla="+- 0 3717 3717"/>
                      <a:gd name="T17" fmla="*/ T16 w 1201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" name="Group 241"/>
                <p:cNvGrpSpPr>
                  <a:grpSpLocks/>
                </p:cNvGrpSpPr>
                <p:nvPr/>
              </p:nvGrpSpPr>
              <p:grpSpPr bwMode="auto">
                <a:xfrm>
                  <a:off x="3717" y="3732"/>
                  <a:ext cx="1201" cy="137"/>
                  <a:chOff x="3717" y="3732"/>
                  <a:chExt cx="1201" cy="137"/>
                </a:xfrm>
              </p:grpSpPr>
              <p:sp>
                <p:nvSpPr>
                  <p:cNvPr id="942" name="Freeform 941"/>
                  <p:cNvSpPr>
                    <a:spLocks/>
                  </p:cNvSpPr>
                  <p:nvPr/>
                </p:nvSpPr>
                <p:spPr bwMode="auto">
                  <a:xfrm>
                    <a:off x="3717" y="3732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732 3732"/>
                      <a:gd name="T3" fmla="*/ 3732 h 137"/>
                      <a:gd name="T4" fmla="+- 0 4918 3717"/>
                      <a:gd name="T5" fmla="*/ T4 w 1201"/>
                      <a:gd name="T6" fmla="+- 0 3732 3732"/>
                      <a:gd name="T7" fmla="*/ 3732 h 137"/>
                      <a:gd name="T8" fmla="+- 0 4918 3717"/>
                      <a:gd name="T9" fmla="*/ T8 w 1201"/>
                      <a:gd name="T10" fmla="+- 0 3869 3732"/>
                      <a:gd name="T11" fmla="*/ 3869 h 137"/>
                      <a:gd name="T12" fmla="+- 0 3717 3717"/>
                      <a:gd name="T13" fmla="*/ T12 w 1201"/>
                      <a:gd name="T14" fmla="+- 0 3869 3732"/>
                      <a:gd name="T15" fmla="*/ 3869 h 137"/>
                      <a:gd name="T16" fmla="+- 0 3717 3717"/>
                      <a:gd name="T17" fmla="*/ T16 w 1201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" name="Group 242"/>
                <p:cNvGrpSpPr>
                  <a:grpSpLocks/>
                </p:cNvGrpSpPr>
                <p:nvPr/>
              </p:nvGrpSpPr>
              <p:grpSpPr bwMode="auto">
                <a:xfrm>
                  <a:off x="3717" y="3732"/>
                  <a:ext cx="1201" cy="137"/>
                  <a:chOff x="3717" y="3732"/>
                  <a:chExt cx="1201" cy="137"/>
                </a:xfrm>
              </p:grpSpPr>
              <p:sp>
                <p:nvSpPr>
                  <p:cNvPr id="941" name="Freeform 940"/>
                  <p:cNvSpPr>
                    <a:spLocks/>
                  </p:cNvSpPr>
                  <p:nvPr/>
                </p:nvSpPr>
                <p:spPr bwMode="auto">
                  <a:xfrm>
                    <a:off x="3717" y="3732"/>
                    <a:ext cx="1201" cy="137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732 3732"/>
                      <a:gd name="T3" fmla="*/ 3732 h 137"/>
                      <a:gd name="T4" fmla="+- 0 4918 3717"/>
                      <a:gd name="T5" fmla="*/ T4 w 1201"/>
                      <a:gd name="T6" fmla="+- 0 3732 3732"/>
                      <a:gd name="T7" fmla="*/ 3732 h 137"/>
                      <a:gd name="T8" fmla="+- 0 4918 3717"/>
                      <a:gd name="T9" fmla="*/ T8 w 1201"/>
                      <a:gd name="T10" fmla="+- 0 3869 3732"/>
                      <a:gd name="T11" fmla="*/ 3869 h 137"/>
                      <a:gd name="T12" fmla="+- 0 3717 3717"/>
                      <a:gd name="T13" fmla="*/ T12 w 1201"/>
                      <a:gd name="T14" fmla="+- 0 3869 3732"/>
                      <a:gd name="T15" fmla="*/ 3869 h 137"/>
                      <a:gd name="T16" fmla="+- 0 3717 3717"/>
                      <a:gd name="T17" fmla="*/ T16 w 1201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" name="Group 243"/>
                <p:cNvGrpSpPr>
                  <a:grpSpLocks/>
                </p:cNvGrpSpPr>
                <p:nvPr/>
              </p:nvGrpSpPr>
              <p:grpSpPr bwMode="auto">
                <a:xfrm>
                  <a:off x="4973" y="3346"/>
                  <a:ext cx="1201" cy="137"/>
                  <a:chOff x="4973" y="3346"/>
                  <a:chExt cx="1201" cy="137"/>
                </a:xfrm>
              </p:grpSpPr>
              <p:sp>
                <p:nvSpPr>
                  <p:cNvPr id="940" name="Freeform 939"/>
                  <p:cNvSpPr>
                    <a:spLocks/>
                  </p:cNvSpPr>
                  <p:nvPr/>
                </p:nvSpPr>
                <p:spPr bwMode="auto">
                  <a:xfrm>
                    <a:off x="4973" y="3346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346 3346"/>
                      <a:gd name="T3" fmla="*/ 3346 h 137"/>
                      <a:gd name="T4" fmla="+- 0 6174 4973"/>
                      <a:gd name="T5" fmla="*/ T4 w 1201"/>
                      <a:gd name="T6" fmla="+- 0 3346 3346"/>
                      <a:gd name="T7" fmla="*/ 3346 h 137"/>
                      <a:gd name="T8" fmla="+- 0 6174 4973"/>
                      <a:gd name="T9" fmla="*/ T8 w 1201"/>
                      <a:gd name="T10" fmla="+- 0 3483 3346"/>
                      <a:gd name="T11" fmla="*/ 3483 h 137"/>
                      <a:gd name="T12" fmla="+- 0 4973 4973"/>
                      <a:gd name="T13" fmla="*/ T12 w 1201"/>
                      <a:gd name="T14" fmla="+- 0 3483 3346"/>
                      <a:gd name="T15" fmla="*/ 3483 h 137"/>
                      <a:gd name="T16" fmla="+- 0 4973 4973"/>
                      <a:gd name="T17" fmla="*/ T16 w 1201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" name="Group 244"/>
                <p:cNvGrpSpPr>
                  <a:grpSpLocks/>
                </p:cNvGrpSpPr>
                <p:nvPr/>
              </p:nvGrpSpPr>
              <p:grpSpPr bwMode="auto">
                <a:xfrm>
                  <a:off x="4973" y="3346"/>
                  <a:ext cx="1201" cy="137"/>
                  <a:chOff x="4973" y="3346"/>
                  <a:chExt cx="1201" cy="137"/>
                </a:xfrm>
              </p:grpSpPr>
              <p:sp>
                <p:nvSpPr>
                  <p:cNvPr id="939" name="Freeform 938"/>
                  <p:cNvSpPr>
                    <a:spLocks/>
                  </p:cNvSpPr>
                  <p:nvPr/>
                </p:nvSpPr>
                <p:spPr bwMode="auto">
                  <a:xfrm>
                    <a:off x="4973" y="3346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346 3346"/>
                      <a:gd name="T3" fmla="*/ 3346 h 137"/>
                      <a:gd name="T4" fmla="+- 0 6174 4973"/>
                      <a:gd name="T5" fmla="*/ T4 w 1201"/>
                      <a:gd name="T6" fmla="+- 0 3346 3346"/>
                      <a:gd name="T7" fmla="*/ 3346 h 137"/>
                      <a:gd name="T8" fmla="+- 0 6174 4973"/>
                      <a:gd name="T9" fmla="*/ T8 w 1201"/>
                      <a:gd name="T10" fmla="+- 0 3483 3346"/>
                      <a:gd name="T11" fmla="*/ 3483 h 137"/>
                      <a:gd name="T12" fmla="+- 0 4973 4973"/>
                      <a:gd name="T13" fmla="*/ T12 w 1201"/>
                      <a:gd name="T14" fmla="+- 0 3483 3346"/>
                      <a:gd name="T15" fmla="*/ 3483 h 137"/>
                      <a:gd name="T16" fmla="+- 0 4973 4973"/>
                      <a:gd name="T17" fmla="*/ T16 w 1201"/>
                      <a:gd name="T18" fmla="+- 0 3346 3346"/>
                      <a:gd name="T19" fmla="*/ 3346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" name="Group 245"/>
                <p:cNvGrpSpPr>
                  <a:grpSpLocks/>
                </p:cNvGrpSpPr>
                <p:nvPr/>
              </p:nvGrpSpPr>
              <p:grpSpPr bwMode="auto">
                <a:xfrm>
                  <a:off x="4973" y="3732"/>
                  <a:ext cx="1201" cy="137"/>
                  <a:chOff x="4973" y="3732"/>
                  <a:chExt cx="1201" cy="137"/>
                </a:xfrm>
              </p:grpSpPr>
              <p:sp>
                <p:nvSpPr>
                  <p:cNvPr id="938" name="Freeform 937"/>
                  <p:cNvSpPr>
                    <a:spLocks/>
                  </p:cNvSpPr>
                  <p:nvPr/>
                </p:nvSpPr>
                <p:spPr bwMode="auto">
                  <a:xfrm>
                    <a:off x="4973" y="3732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732 3732"/>
                      <a:gd name="T3" fmla="*/ 3732 h 137"/>
                      <a:gd name="T4" fmla="+- 0 6174 4973"/>
                      <a:gd name="T5" fmla="*/ T4 w 1201"/>
                      <a:gd name="T6" fmla="+- 0 3732 3732"/>
                      <a:gd name="T7" fmla="*/ 3732 h 137"/>
                      <a:gd name="T8" fmla="+- 0 6174 4973"/>
                      <a:gd name="T9" fmla="*/ T8 w 1201"/>
                      <a:gd name="T10" fmla="+- 0 3869 3732"/>
                      <a:gd name="T11" fmla="*/ 3869 h 137"/>
                      <a:gd name="T12" fmla="+- 0 4973 4973"/>
                      <a:gd name="T13" fmla="*/ T12 w 1201"/>
                      <a:gd name="T14" fmla="+- 0 3869 3732"/>
                      <a:gd name="T15" fmla="*/ 3869 h 137"/>
                      <a:gd name="T16" fmla="+- 0 4973 4973"/>
                      <a:gd name="T17" fmla="*/ T16 w 1201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4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" name="Group 246"/>
                <p:cNvGrpSpPr>
                  <a:grpSpLocks/>
                </p:cNvGrpSpPr>
                <p:nvPr/>
              </p:nvGrpSpPr>
              <p:grpSpPr bwMode="auto">
                <a:xfrm>
                  <a:off x="4973" y="3732"/>
                  <a:ext cx="1201" cy="137"/>
                  <a:chOff x="4973" y="3732"/>
                  <a:chExt cx="1201" cy="137"/>
                </a:xfrm>
              </p:grpSpPr>
              <p:sp>
                <p:nvSpPr>
                  <p:cNvPr id="937" name="Freeform 936"/>
                  <p:cNvSpPr>
                    <a:spLocks/>
                  </p:cNvSpPr>
                  <p:nvPr/>
                </p:nvSpPr>
                <p:spPr bwMode="auto">
                  <a:xfrm>
                    <a:off x="4973" y="3732"/>
                    <a:ext cx="1201" cy="137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732 3732"/>
                      <a:gd name="T3" fmla="*/ 3732 h 137"/>
                      <a:gd name="T4" fmla="+- 0 6174 4973"/>
                      <a:gd name="T5" fmla="*/ T4 w 1201"/>
                      <a:gd name="T6" fmla="+- 0 3732 3732"/>
                      <a:gd name="T7" fmla="*/ 3732 h 137"/>
                      <a:gd name="T8" fmla="+- 0 6174 4973"/>
                      <a:gd name="T9" fmla="*/ T8 w 1201"/>
                      <a:gd name="T10" fmla="+- 0 3869 3732"/>
                      <a:gd name="T11" fmla="*/ 3869 h 137"/>
                      <a:gd name="T12" fmla="+- 0 4973 4973"/>
                      <a:gd name="T13" fmla="*/ T12 w 1201"/>
                      <a:gd name="T14" fmla="+- 0 3869 3732"/>
                      <a:gd name="T15" fmla="*/ 3869 h 137"/>
                      <a:gd name="T16" fmla="+- 0 4973 4973"/>
                      <a:gd name="T17" fmla="*/ T16 w 1201"/>
                      <a:gd name="T18" fmla="+- 0 3732 3732"/>
                      <a:gd name="T19" fmla="*/ 3732 h 13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37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37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>
                  <a:grpSpLocks/>
                </p:cNvGrpSpPr>
                <p:nvPr/>
              </p:nvGrpSpPr>
              <p:grpSpPr bwMode="auto">
                <a:xfrm>
                  <a:off x="3045" y="2536"/>
                  <a:ext cx="607" cy="298"/>
                  <a:chOff x="3045" y="2536"/>
                  <a:chExt cx="607" cy="298"/>
                </a:xfrm>
              </p:grpSpPr>
              <p:sp>
                <p:nvSpPr>
                  <p:cNvPr id="936" name="Freeform 935"/>
                  <p:cNvSpPr>
                    <a:spLocks/>
                  </p:cNvSpPr>
                  <p:nvPr/>
                </p:nvSpPr>
                <p:spPr bwMode="auto">
                  <a:xfrm>
                    <a:off x="3045" y="2536"/>
                    <a:ext cx="607" cy="298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536 2536"/>
                      <a:gd name="T3" fmla="*/ 2536 h 298"/>
                      <a:gd name="T4" fmla="+- 0 3652 3045"/>
                      <a:gd name="T5" fmla="*/ T4 w 607"/>
                      <a:gd name="T6" fmla="+- 0 2536 2536"/>
                      <a:gd name="T7" fmla="*/ 2536 h 298"/>
                      <a:gd name="T8" fmla="+- 0 3652 3045"/>
                      <a:gd name="T9" fmla="*/ T8 w 607"/>
                      <a:gd name="T10" fmla="+- 0 2834 2536"/>
                      <a:gd name="T11" fmla="*/ 2834 h 298"/>
                      <a:gd name="T12" fmla="+- 0 3045 3045"/>
                      <a:gd name="T13" fmla="*/ T12 w 607"/>
                      <a:gd name="T14" fmla="+- 0 2834 2536"/>
                      <a:gd name="T15" fmla="*/ 2834 h 298"/>
                      <a:gd name="T16" fmla="+- 0 3045 3045"/>
                      <a:gd name="T17" fmla="*/ T16 w 607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298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" name="Group 248"/>
                <p:cNvGrpSpPr>
                  <a:grpSpLocks/>
                </p:cNvGrpSpPr>
                <p:nvPr/>
              </p:nvGrpSpPr>
              <p:grpSpPr bwMode="auto">
                <a:xfrm>
                  <a:off x="3045" y="2536"/>
                  <a:ext cx="607" cy="298"/>
                  <a:chOff x="3045" y="2536"/>
                  <a:chExt cx="607" cy="298"/>
                </a:xfrm>
              </p:grpSpPr>
              <p:sp>
                <p:nvSpPr>
                  <p:cNvPr id="935" name="Freeform 934"/>
                  <p:cNvSpPr>
                    <a:spLocks/>
                  </p:cNvSpPr>
                  <p:nvPr/>
                </p:nvSpPr>
                <p:spPr bwMode="auto">
                  <a:xfrm>
                    <a:off x="3045" y="2536"/>
                    <a:ext cx="607" cy="298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2536 2536"/>
                      <a:gd name="T3" fmla="*/ 2536 h 298"/>
                      <a:gd name="T4" fmla="+- 0 3652 3045"/>
                      <a:gd name="T5" fmla="*/ T4 w 607"/>
                      <a:gd name="T6" fmla="+- 0 2536 2536"/>
                      <a:gd name="T7" fmla="*/ 2536 h 298"/>
                      <a:gd name="T8" fmla="+- 0 3652 3045"/>
                      <a:gd name="T9" fmla="*/ T8 w 607"/>
                      <a:gd name="T10" fmla="+- 0 2834 2536"/>
                      <a:gd name="T11" fmla="*/ 2834 h 298"/>
                      <a:gd name="T12" fmla="+- 0 3045 3045"/>
                      <a:gd name="T13" fmla="*/ T12 w 607"/>
                      <a:gd name="T14" fmla="+- 0 2834 2536"/>
                      <a:gd name="T15" fmla="*/ 2834 h 298"/>
                      <a:gd name="T16" fmla="+- 0 3045 3045"/>
                      <a:gd name="T17" fmla="*/ T16 w 607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298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" name="Group 249"/>
                <p:cNvGrpSpPr>
                  <a:grpSpLocks/>
                </p:cNvGrpSpPr>
                <p:nvPr/>
              </p:nvGrpSpPr>
              <p:grpSpPr bwMode="auto">
                <a:xfrm>
                  <a:off x="3045" y="3024"/>
                  <a:ext cx="607" cy="298"/>
                  <a:chOff x="3045" y="3024"/>
                  <a:chExt cx="607" cy="298"/>
                </a:xfrm>
              </p:grpSpPr>
              <p:sp>
                <p:nvSpPr>
                  <p:cNvPr id="934" name="Freeform 933"/>
                  <p:cNvSpPr>
                    <a:spLocks/>
                  </p:cNvSpPr>
                  <p:nvPr/>
                </p:nvSpPr>
                <p:spPr bwMode="auto">
                  <a:xfrm>
                    <a:off x="3045" y="3024"/>
                    <a:ext cx="607" cy="298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024 3024"/>
                      <a:gd name="T3" fmla="*/ 3024 h 298"/>
                      <a:gd name="T4" fmla="+- 0 3652 3045"/>
                      <a:gd name="T5" fmla="*/ T4 w 607"/>
                      <a:gd name="T6" fmla="+- 0 3024 3024"/>
                      <a:gd name="T7" fmla="*/ 3024 h 298"/>
                      <a:gd name="T8" fmla="+- 0 3652 3045"/>
                      <a:gd name="T9" fmla="*/ T8 w 607"/>
                      <a:gd name="T10" fmla="+- 0 3322 3024"/>
                      <a:gd name="T11" fmla="*/ 3322 h 298"/>
                      <a:gd name="T12" fmla="+- 0 3045 3045"/>
                      <a:gd name="T13" fmla="*/ T12 w 607"/>
                      <a:gd name="T14" fmla="+- 0 3322 3024"/>
                      <a:gd name="T15" fmla="*/ 3322 h 298"/>
                      <a:gd name="T16" fmla="+- 0 3045 3045"/>
                      <a:gd name="T17" fmla="*/ T16 w 607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298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" name="Group 250"/>
                <p:cNvGrpSpPr>
                  <a:grpSpLocks/>
                </p:cNvGrpSpPr>
                <p:nvPr/>
              </p:nvGrpSpPr>
              <p:grpSpPr bwMode="auto">
                <a:xfrm>
                  <a:off x="3045" y="3024"/>
                  <a:ext cx="607" cy="298"/>
                  <a:chOff x="3045" y="3024"/>
                  <a:chExt cx="607" cy="298"/>
                </a:xfrm>
              </p:grpSpPr>
              <p:sp>
                <p:nvSpPr>
                  <p:cNvPr id="933" name="Freeform 932"/>
                  <p:cNvSpPr>
                    <a:spLocks/>
                  </p:cNvSpPr>
                  <p:nvPr/>
                </p:nvSpPr>
                <p:spPr bwMode="auto">
                  <a:xfrm>
                    <a:off x="3045" y="3024"/>
                    <a:ext cx="607" cy="298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024 3024"/>
                      <a:gd name="T3" fmla="*/ 3024 h 298"/>
                      <a:gd name="T4" fmla="+- 0 3652 3045"/>
                      <a:gd name="T5" fmla="*/ T4 w 607"/>
                      <a:gd name="T6" fmla="+- 0 3024 3024"/>
                      <a:gd name="T7" fmla="*/ 3024 h 298"/>
                      <a:gd name="T8" fmla="+- 0 3652 3045"/>
                      <a:gd name="T9" fmla="*/ T8 w 607"/>
                      <a:gd name="T10" fmla="+- 0 3322 3024"/>
                      <a:gd name="T11" fmla="*/ 3322 h 298"/>
                      <a:gd name="T12" fmla="+- 0 3045 3045"/>
                      <a:gd name="T13" fmla="*/ T12 w 607"/>
                      <a:gd name="T14" fmla="+- 0 3322 3024"/>
                      <a:gd name="T15" fmla="*/ 3322 h 298"/>
                      <a:gd name="T16" fmla="+- 0 3045 3045"/>
                      <a:gd name="T17" fmla="*/ T16 w 607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298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>
                  <a:grpSpLocks/>
                </p:cNvGrpSpPr>
                <p:nvPr/>
              </p:nvGrpSpPr>
              <p:grpSpPr bwMode="auto">
                <a:xfrm>
                  <a:off x="3045" y="3523"/>
                  <a:ext cx="607" cy="142"/>
                  <a:chOff x="3045" y="3523"/>
                  <a:chExt cx="607" cy="142"/>
                </a:xfrm>
              </p:grpSpPr>
              <p:sp>
                <p:nvSpPr>
                  <p:cNvPr id="932" name="Freeform 931"/>
                  <p:cNvSpPr>
                    <a:spLocks/>
                  </p:cNvSpPr>
                  <p:nvPr/>
                </p:nvSpPr>
                <p:spPr bwMode="auto">
                  <a:xfrm>
                    <a:off x="3045" y="3523"/>
                    <a:ext cx="607" cy="142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523 3523"/>
                      <a:gd name="T3" fmla="*/ 3523 h 142"/>
                      <a:gd name="T4" fmla="+- 0 3652 3045"/>
                      <a:gd name="T5" fmla="*/ T4 w 607"/>
                      <a:gd name="T6" fmla="+- 0 3523 3523"/>
                      <a:gd name="T7" fmla="*/ 3523 h 142"/>
                      <a:gd name="T8" fmla="+- 0 3652 3045"/>
                      <a:gd name="T9" fmla="*/ T8 w 607"/>
                      <a:gd name="T10" fmla="+- 0 3665 3523"/>
                      <a:gd name="T11" fmla="*/ 3665 h 142"/>
                      <a:gd name="T12" fmla="+- 0 3045 3045"/>
                      <a:gd name="T13" fmla="*/ T12 w 607"/>
                      <a:gd name="T14" fmla="+- 0 3665 3523"/>
                      <a:gd name="T15" fmla="*/ 3665 h 142"/>
                      <a:gd name="T16" fmla="+- 0 3045 3045"/>
                      <a:gd name="T17" fmla="*/ T16 w 607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42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>
                  <a:grpSpLocks/>
                </p:cNvGrpSpPr>
                <p:nvPr/>
              </p:nvGrpSpPr>
              <p:grpSpPr bwMode="auto">
                <a:xfrm>
                  <a:off x="3045" y="3523"/>
                  <a:ext cx="607" cy="142"/>
                  <a:chOff x="3045" y="3523"/>
                  <a:chExt cx="607" cy="142"/>
                </a:xfrm>
              </p:grpSpPr>
              <p:sp>
                <p:nvSpPr>
                  <p:cNvPr id="931" name="Freeform 930"/>
                  <p:cNvSpPr>
                    <a:spLocks/>
                  </p:cNvSpPr>
                  <p:nvPr/>
                </p:nvSpPr>
                <p:spPr bwMode="auto">
                  <a:xfrm>
                    <a:off x="3045" y="3523"/>
                    <a:ext cx="607" cy="142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523 3523"/>
                      <a:gd name="T3" fmla="*/ 3523 h 142"/>
                      <a:gd name="T4" fmla="+- 0 3652 3045"/>
                      <a:gd name="T5" fmla="*/ T4 w 607"/>
                      <a:gd name="T6" fmla="+- 0 3523 3523"/>
                      <a:gd name="T7" fmla="*/ 3523 h 142"/>
                      <a:gd name="T8" fmla="+- 0 3652 3045"/>
                      <a:gd name="T9" fmla="*/ T8 w 607"/>
                      <a:gd name="T10" fmla="+- 0 3665 3523"/>
                      <a:gd name="T11" fmla="*/ 3665 h 142"/>
                      <a:gd name="T12" fmla="+- 0 3045 3045"/>
                      <a:gd name="T13" fmla="*/ T12 w 607"/>
                      <a:gd name="T14" fmla="+- 0 3665 3523"/>
                      <a:gd name="T15" fmla="*/ 3665 h 142"/>
                      <a:gd name="T16" fmla="+- 0 3045 3045"/>
                      <a:gd name="T17" fmla="*/ T16 w 607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42">
                        <a:moveTo>
                          <a:pt x="0" y="0"/>
                        </a:moveTo>
                        <a:lnTo>
                          <a:pt x="607" y="0"/>
                        </a:lnTo>
                        <a:lnTo>
                          <a:pt x="607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>
                  <a:grpSpLocks/>
                </p:cNvGrpSpPr>
                <p:nvPr/>
              </p:nvGrpSpPr>
              <p:grpSpPr bwMode="auto">
                <a:xfrm>
                  <a:off x="3717" y="2536"/>
                  <a:ext cx="1201" cy="298"/>
                  <a:chOff x="3717" y="2536"/>
                  <a:chExt cx="1201" cy="298"/>
                </a:xfrm>
              </p:grpSpPr>
              <p:sp>
                <p:nvSpPr>
                  <p:cNvPr id="930" name="Freeform 929"/>
                  <p:cNvSpPr>
                    <a:spLocks/>
                  </p:cNvSpPr>
                  <p:nvPr/>
                </p:nvSpPr>
                <p:spPr bwMode="auto">
                  <a:xfrm>
                    <a:off x="3717" y="2536"/>
                    <a:ext cx="1201" cy="298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536 2536"/>
                      <a:gd name="T3" fmla="*/ 2536 h 298"/>
                      <a:gd name="T4" fmla="+- 0 4918 3717"/>
                      <a:gd name="T5" fmla="*/ T4 w 1201"/>
                      <a:gd name="T6" fmla="+- 0 2536 2536"/>
                      <a:gd name="T7" fmla="*/ 2536 h 298"/>
                      <a:gd name="T8" fmla="+- 0 4918 3717"/>
                      <a:gd name="T9" fmla="*/ T8 w 1201"/>
                      <a:gd name="T10" fmla="+- 0 2834 2536"/>
                      <a:gd name="T11" fmla="*/ 2834 h 298"/>
                      <a:gd name="T12" fmla="+- 0 3717 3717"/>
                      <a:gd name="T13" fmla="*/ T12 w 1201"/>
                      <a:gd name="T14" fmla="+- 0 2834 2536"/>
                      <a:gd name="T15" fmla="*/ 2834 h 298"/>
                      <a:gd name="T16" fmla="+- 0 3717 3717"/>
                      <a:gd name="T17" fmla="*/ T16 w 1201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" name="Group 254"/>
                <p:cNvGrpSpPr>
                  <a:grpSpLocks/>
                </p:cNvGrpSpPr>
                <p:nvPr/>
              </p:nvGrpSpPr>
              <p:grpSpPr bwMode="auto">
                <a:xfrm>
                  <a:off x="3717" y="2536"/>
                  <a:ext cx="1201" cy="298"/>
                  <a:chOff x="3717" y="2536"/>
                  <a:chExt cx="1201" cy="298"/>
                </a:xfrm>
              </p:grpSpPr>
              <p:sp>
                <p:nvSpPr>
                  <p:cNvPr id="929" name="Freeform 928"/>
                  <p:cNvSpPr>
                    <a:spLocks/>
                  </p:cNvSpPr>
                  <p:nvPr/>
                </p:nvSpPr>
                <p:spPr bwMode="auto">
                  <a:xfrm>
                    <a:off x="3717" y="2536"/>
                    <a:ext cx="1201" cy="298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2536 2536"/>
                      <a:gd name="T3" fmla="*/ 2536 h 298"/>
                      <a:gd name="T4" fmla="+- 0 4918 3717"/>
                      <a:gd name="T5" fmla="*/ T4 w 1201"/>
                      <a:gd name="T6" fmla="+- 0 2536 2536"/>
                      <a:gd name="T7" fmla="*/ 2536 h 298"/>
                      <a:gd name="T8" fmla="+- 0 4918 3717"/>
                      <a:gd name="T9" fmla="*/ T8 w 1201"/>
                      <a:gd name="T10" fmla="+- 0 2834 2536"/>
                      <a:gd name="T11" fmla="*/ 2834 h 298"/>
                      <a:gd name="T12" fmla="+- 0 3717 3717"/>
                      <a:gd name="T13" fmla="*/ T12 w 1201"/>
                      <a:gd name="T14" fmla="+- 0 2834 2536"/>
                      <a:gd name="T15" fmla="*/ 2834 h 298"/>
                      <a:gd name="T16" fmla="+- 0 3717 3717"/>
                      <a:gd name="T17" fmla="*/ T16 w 1201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" name="Group 255"/>
                <p:cNvGrpSpPr>
                  <a:grpSpLocks/>
                </p:cNvGrpSpPr>
                <p:nvPr/>
              </p:nvGrpSpPr>
              <p:grpSpPr bwMode="auto">
                <a:xfrm>
                  <a:off x="3717" y="3024"/>
                  <a:ext cx="1201" cy="298"/>
                  <a:chOff x="3717" y="3024"/>
                  <a:chExt cx="1201" cy="298"/>
                </a:xfrm>
              </p:grpSpPr>
              <p:sp>
                <p:nvSpPr>
                  <p:cNvPr id="928" name="Freeform 927"/>
                  <p:cNvSpPr>
                    <a:spLocks/>
                  </p:cNvSpPr>
                  <p:nvPr/>
                </p:nvSpPr>
                <p:spPr bwMode="auto">
                  <a:xfrm>
                    <a:off x="3717" y="3024"/>
                    <a:ext cx="1201" cy="298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024 3024"/>
                      <a:gd name="T3" fmla="*/ 3024 h 298"/>
                      <a:gd name="T4" fmla="+- 0 4918 3717"/>
                      <a:gd name="T5" fmla="*/ T4 w 1201"/>
                      <a:gd name="T6" fmla="+- 0 3024 3024"/>
                      <a:gd name="T7" fmla="*/ 3024 h 298"/>
                      <a:gd name="T8" fmla="+- 0 4918 3717"/>
                      <a:gd name="T9" fmla="*/ T8 w 1201"/>
                      <a:gd name="T10" fmla="+- 0 3322 3024"/>
                      <a:gd name="T11" fmla="*/ 3322 h 298"/>
                      <a:gd name="T12" fmla="+- 0 3717 3717"/>
                      <a:gd name="T13" fmla="*/ T12 w 1201"/>
                      <a:gd name="T14" fmla="+- 0 3322 3024"/>
                      <a:gd name="T15" fmla="*/ 3322 h 298"/>
                      <a:gd name="T16" fmla="+- 0 3717 3717"/>
                      <a:gd name="T17" fmla="*/ T16 w 1201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" name="Group 256"/>
                <p:cNvGrpSpPr>
                  <a:grpSpLocks/>
                </p:cNvGrpSpPr>
                <p:nvPr/>
              </p:nvGrpSpPr>
              <p:grpSpPr bwMode="auto">
                <a:xfrm>
                  <a:off x="3717" y="3024"/>
                  <a:ext cx="1201" cy="298"/>
                  <a:chOff x="3717" y="3024"/>
                  <a:chExt cx="1201" cy="298"/>
                </a:xfrm>
              </p:grpSpPr>
              <p:sp>
                <p:nvSpPr>
                  <p:cNvPr id="927" name="Freeform 926"/>
                  <p:cNvSpPr>
                    <a:spLocks/>
                  </p:cNvSpPr>
                  <p:nvPr/>
                </p:nvSpPr>
                <p:spPr bwMode="auto">
                  <a:xfrm>
                    <a:off x="3717" y="3024"/>
                    <a:ext cx="1201" cy="298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024 3024"/>
                      <a:gd name="T3" fmla="*/ 3024 h 298"/>
                      <a:gd name="T4" fmla="+- 0 4918 3717"/>
                      <a:gd name="T5" fmla="*/ T4 w 1201"/>
                      <a:gd name="T6" fmla="+- 0 3024 3024"/>
                      <a:gd name="T7" fmla="*/ 3024 h 298"/>
                      <a:gd name="T8" fmla="+- 0 4918 3717"/>
                      <a:gd name="T9" fmla="*/ T8 w 1201"/>
                      <a:gd name="T10" fmla="+- 0 3322 3024"/>
                      <a:gd name="T11" fmla="*/ 3322 h 298"/>
                      <a:gd name="T12" fmla="+- 0 3717 3717"/>
                      <a:gd name="T13" fmla="*/ T12 w 1201"/>
                      <a:gd name="T14" fmla="+- 0 3322 3024"/>
                      <a:gd name="T15" fmla="*/ 3322 h 298"/>
                      <a:gd name="T16" fmla="+- 0 3717 3717"/>
                      <a:gd name="T17" fmla="*/ T16 w 1201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" name="Group 257"/>
                <p:cNvGrpSpPr>
                  <a:grpSpLocks/>
                </p:cNvGrpSpPr>
                <p:nvPr/>
              </p:nvGrpSpPr>
              <p:grpSpPr bwMode="auto">
                <a:xfrm>
                  <a:off x="3717" y="3523"/>
                  <a:ext cx="1201" cy="142"/>
                  <a:chOff x="3717" y="3523"/>
                  <a:chExt cx="1201" cy="142"/>
                </a:xfrm>
              </p:grpSpPr>
              <p:sp>
                <p:nvSpPr>
                  <p:cNvPr id="926" name="Freeform 925"/>
                  <p:cNvSpPr>
                    <a:spLocks/>
                  </p:cNvSpPr>
                  <p:nvPr/>
                </p:nvSpPr>
                <p:spPr bwMode="auto">
                  <a:xfrm>
                    <a:off x="3717" y="3523"/>
                    <a:ext cx="1201" cy="14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523 3523"/>
                      <a:gd name="T3" fmla="*/ 3523 h 142"/>
                      <a:gd name="T4" fmla="+- 0 4918 3717"/>
                      <a:gd name="T5" fmla="*/ T4 w 1201"/>
                      <a:gd name="T6" fmla="+- 0 3523 3523"/>
                      <a:gd name="T7" fmla="*/ 3523 h 142"/>
                      <a:gd name="T8" fmla="+- 0 4918 3717"/>
                      <a:gd name="T9" fmla="*/ T8 w 1201"/>
                      <a:gd name="T10" fmla="+- 0 3665 3523"/>
                      <a:gd name="T11" fmla="*/ 3665 h 142"/>
                      <a:gd name="T12" fmla="+- 0 3717 3717"/>
                      <a:gd name="T13" fmla="*/ T12 w 1201"/>
                      <a:gd name="T14" fmla="+- 0 3665 3523"/>
                      <a:gd name="T15" fmla="*/ 3665 h 142"/>
                      <a:gd name="T16" fmla="+- 0 3717 3717"/>
                      <a:gd name="T17" fmla="*/ T16 w 1201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42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" name="Group 258"/>
                <p:cNvGrpSpPr>
                  <a:grpSpLocks/>
                </p:cNvGrpSpPr>
                <p:nvPr/>
              </p:nvGrpSpPr>
              <p:grpSpPr bwMode="auto">
                <a:xfrm>
                  <a:off x="3717" y="3523"/>
                  <a:ext cx="1201" cy="142"/>
                  <a:chOff x="3717" y="3523"/>
                  <a:chExt cx="1201" cy="142"/>
                </a:xfrm>
              </p:grpSpPr>
              <p:sp>
                <p:nvSpPr>
                  <p:cNvPr id="925" name="Freeform 924"/>
                  <p:cNvSpPr>
                    <a:spLocks/>
                  </p:cNvSpPr>
                  <p:nvPr/>
                </p:nvSpPr>
                <p:spPr bwMode="auto">
                  <a:xfrm>
                    <a:off x="3717" y="3523"/>
                    <a:ext cx="1201" cy="14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3523 3523"/>
                      <a:gd name="T3" fmla="*/ 3523 h 142"/>
                      <a:gd name="T4" fmla="+- 0 4918 3717"/>
                      <a:gd name="T5" fmla="*/ T4 w 1201"/>
                      <a:gd name="T6" fmla="+- 0 3523 3523"/>
                      <a:gd name="T7" fmla="*/ 3523 h 142"/>
                      <a:gd name="T8" fmla="+- 0 4918 3717"/>
                      <a:gd name="T9" fmla="*/ T8 w 1201"/>
                      <a:gd name="T10" fmla="+- 0 3665 3523"/>
                      <a:gd name="T11" fmla="*/ 3665 h 142"/>
                      <a:gd name="T12" fmla="+- 0 3717 3717"/>
                      <a:gd name="T13" fmla="*/ T12 w 1201"/>
                      <a:gd name="T14" fmla="+- 0 3665 3523"/>
                      <a:gd name="T15" fmla="*/ 3665 h 142"/>
                      <a:gd name="T16" fmla="+- 0 3717 3717"/>
                      <a:gd name="T17" fmla="*/ T16 w 1201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42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" name="Group 259"/>
                <p:cNvGrpSpPr>
                  <a:grpSpLocks/>
                </p:cNvGrpSpPr>
                <p:nvPr/>
              </p:nvGrpSpPr>
              <p:grpSpPr bwMode="auto">
                <a:xfrm>
                  <a:off x="4973" y="2536"/>
                  <a:ext cx="1201" cy="298"/>
                  <a:chOff x="4973" y="2536"/>
                  <a:chExt cx="1201" cy="298"/>
                </a:xfrm>
              </p:grpSpPr>
              <p:sp>
                <p:nvSpPr>
                  <p:cNvPr id="924" name="Freeform 923"/>
                  <p:cNvSpPr>
                    <a:spLocks/>
                  </p:cNvSpPr>
                  <p:nvPr/>
                </p:nvSpPr>
                <p:spPr bwMode="auto">
                  <a:xfrm>
                    <a:off x="4973" y="2536"/>
                    <a:ext cx="1201" cy="298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536 2536"/>
                      <a:gd name="T3" fmla="*/ 2536 h 298"/>
                      <a:gd name="T4" fmla="+- 0 6174 4973"/>
                      <a:gd name="T5" fmla="*/ T4 w 1201"/>
                      <a:gd name="T6" fmla="+- 0 2536 2536"/>
                      <a:gd name="T7" fmla="*/ 2536 h 298"/>
                      <a:gd name="T8" fmla="+- 0 6174 4973"/>
                      <a:gd name="T9" fmla="*/ T8 w 1201"/>
                      <a:gd name="T10" fmla="+- 0 2834 2536"/>
                      <a:gd name="T11" fmla="*/ 2834 h 298"/>
                      <a:gd name="T12" fmla="+- 0 4973 4973"/>
                      <a:gd name="T13" fmla="*/ T12 w 1201"/>
                      <a:gd name="T14" fmla="+- 0 2834 2536"/>
                      <a:gd name="T15" fmla="*/ 2834 h 298"/>
                      <a:gd name="T16" fmla="+- 0 4973 4973"/>
                      <a:gd name="T17" fmla="*/ T16 w 1201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>
                  <a:grpSpLocks/>
                </p:cNvGrpSpPr>
                <p:nvPr/>
              </p:nvGrpSpPr>
              <p:grpSpPr bwMode="auto">
                <a:xfrm>
                  <a:off x="4973" y="2536"/>
                  <a:ext cx="1201" cy="298"/>
                  <a:chOff x="4973" y="2536"/>
                  <a:chExt cx="1201" cy="298"/>
                </a:xfrm>
              </p:grpSpPr>
              <p:sp>
                <p:nvSpPr>
                  <p:cNvPr id="923" name="Freeform 922"/>
                  <p:cNvSpPr>
                    <a:spLocks/>
                  </p:cNvSpPr>
                  <p:nvPr/>
                </p:nvSpPr>
                <p:spPr bwMode="auto">
                  <a:xfrm>
                    <a:off x="4973" y="2536"/>
                    <a:ext cx="1201" cy="298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2536 2536"/>
                      <a:gd name="T3" fmla="*/ 2536 h 298"/>
                      <a:gd name="T4" fmla="+- 0 6174 4973"/>
                      <a:gd name="T5" fmla="*/ T4 w 1201"/>
                      <a:gd name="T6" fmla="+- 0 2536 2536"/>
                      <a:gd name="T7" fmla="*/ 2536 h 298"/>
                      <a:gd name="T8" fmla="+- 0 6174 4973"/>
                      <a:gd name="T9" fmla="*/ T8 w 1201"/>
                      <a:gd name="T10" fmla="+- 0 2834 2536"/>
                      <a:gd name="T11" fmla="*/ 2834 h 298"/>
                      <a:gd name="T12" fmla="+- 0 4973 4973"/>
                      <a:gd name="T13" fmla="*/ T12 w 1201"/>
                      <a:gd name="T14" fmla="+- 0 2834 2536"/>
                      <a:gd name="T15" fmla="*/ 2834 h 298"/>
                      <a:gd name="T16" fmla="+- 0 4973 4973"/>
                      <a:gd name="T17" fmla="*/ T16 w 1201"/>
                      <a:gd name="T18" fmla="+- 0 2536 2536"/>
                      <a:gd name="T19" fmla="*/ 2536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" name="Group 261"/>
                <p:cNvGrpSpPr>
                  <a:grpSpLocks/>
                </p:cNvGrpSpPr>
                <p:nvPr/>
              </p:nvGrpSpPr>
              <p:grpSpPr bwMode="auto">
                <a:xfrm>
                  <a:off x="4973" y="3024"/>
                  <a:ext cx="1201" cy="298"/>
                  <a:chOff x="4973" y="3024"/>
                  <a:chExt cx="1201" cy="298"/>
                </a:xfrm>
              </p:grpSpPr>
              <p:sp>
                <p:nvSpPr>
                  <p:cNvPr id="922" name="Freeform 921"/>
                  <p:cNvSpPr>
                    <a:spLocks/>
                  </p:cNvSpPr>
                  <p:nvPr/>
                </p:nvSpPr>
                <p:spPr bwMode="auto">
                  <a:xfrm>
                    <a:off x="4973" y="3024"/>
                    <a:ext cx="1201" cy="298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024 3024"/>
                      <a:gd name="T3" fmla="*/ 3024 h 298"/>
                      <a:gd name="T4" fmla="+- 0 6174 4973"/>
                      <a:gd name="T5" fmla="*/ T4 w 1201"/>
                      <a:gd name="T6" fmla="+- 0 3024 3024"/>
                      <a:gd name="T7" fmla="*/ 3024 h 298"/>
                      <a:gd name="T8" fmla="+- 0 6174 4973"/>
                      <a:gd name="T9" fmla="*/ T8 w 1201"/>
                      <a:gd name="T10" fmla="+- 0 3322 3024"/>
                      <a:gd name="T11" fmla="*/ 3322 h 298"/>
                      <a:gd name="T12" fmla="+- 0 4973 4973"/>
                      <a:gd name="T13" fmla="*/ T12 w 1201"/>
                      <a:gd name="T14" fmla="+- 0 3322 3024"/>
                      <a:gd name="T15" fmla="*/ 3322 h 298"/>
                      <a:gd name="T16" fmla="+- 0 4973 4973"/>
                      <a:gd name="T17" fmla="*/ T16 w 1201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3" name="Group 262"/>
                <p:cNvGrpSpPr>
                  <a:grpSpLocks/>
                </p:cNvGrpSpPr>
                <p:nvPr/>
              </p:nvGrpSpPr>
              <p:grpSpPr bwMode="auto">
                <a:xfrm>
                  <a:off x="4973" y="3024"/>
                  <a:ext cx="1201" cy="298"/>
                  <a:chOff x="4973" y="3024"/>
                  <a:chExt cx="1201" cy="298"/>
                </a:xfrm>
              </p:grpSpPr>
              <p:sp>
                <p:nvSpPr>
                  <p:cNvPr id="921" name="Freeform 920"/>
                  <p:cNvSpPr>
                    <a:spLocks/>
                  </p:cNvSpPr>
                  <p:nvPr/>
                </p:nvSpPr>
                <p:spPr bwMode="auto">
                  <a:xfrm>
                    <a:off x="4973" y="3024"/>
                    <a:ext cx="1201" cy="298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024 3024"/>
                      <a:gd name="T3" fmla="*/ 3024 h 298"/>
                      <a:gd name="T4" fmla="+- 0 6174 4973"/>
                      <a:gd name="T5" fmla="*/ T4 w 1201"/>
                      <a:gd name="T6" fmla="+- 0 3024 3024"/>
                      <a:gd name="T7" fmla="*/ 3024 h 298"/>
                      <a:gd name="T8" fmla="+- 0 6174 4973"/>
                      <a:gd name="T9" fmla="*/ T8 w 1201"/>
                      <a:gd name="T10" fmla="+- 0 3322 3024"/>
                      <a:gd name="T11" fmla="*/ 3322 h 298"/>
                      <a:gd name="T12" fmla="+- 0 4973 4973"/>
                      <a:gd name="T13" fmla="*/ T12 w 1201"/>
                      <a:gd name="T14" fmla="+- 0 3322 3024"/>
                      <a:gd name="T15" fmla="*/ 3322 h 298"/>
                      <a:gd name="T16" fmla="+- 0 4973 4973"/>
                      <a:gd name="T17" fmla="*/ T16 w 1201"/>
                      <a:gd name="T18" fmla="+- 0 3024 3024"/>
                      <a:gd name="T19" fmla="*/ 3024 h 2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298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298"/>
                        </a:lnTo>
                        <a:lnTo>
                          <a:pt x="0" y="2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>
                  <a:grpSpLocks/>
                </p:cNvGrpSpPr>
                <p:nvPr/>
              </p:nvGrpSpPr>
              <p:grpSpPr bwMode="auto">
                <a:xfrm>
                  <a:off x="4973" y="3523"/>
                  <a:ext cx="1201" cy="142"/>
                  <a:chOff x="4973" y="3523"/>
                  <a:chExt cx="1201" cy="142"/>
                </a:xfrm>
              </p:grpSpPr>
              <p:sp>
                <p:nvSpPr>
                  <p:cNvPr id="920" name="Freeform 919"/>
                  <p:cNvSpPr>
                    <a:spLocks/>
                  </p:cNvSpPr>
                  <p:nvPr/>
                </p:nvSpPr>
                <p:spPr bwMode="auto">
                  <a:xfrm>
                    <a:off x="4973" y="3523"/>
                    <a:ext cx="1201" cy="142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523 3523"/>
                      <a:gd name="T3" fmla="*/ 3523 h 142"/>
                      <a:gd name="T4" fmla="+- 0 6174 4973"/>
                      <a:gd name="T5" fmla="*/ T4 w 1201"/>
                      <a:gd name="T6" fmla="+- 0 3523 3523"/>
                      <a:gd name="T7" fmla="*/ 3523 h 142"/>
                      <a:gd name="T8" fmla="+- 0 6174 4973"/>
                      <a:gd name="T9" fmla="*/ T8 w 1201"/>
                      <a:gd name="T10" fmla="+- 0 3665 3523"/>
                      <a:gd name="T11" fmla="*/ 3665 h 142"/>
                      <a:gd name="T12" fmla="+- 0 4973 4973"/>
                      <a:gd name="T13" fmla="*/ T12 w 1201"/>
                      <a:gd name="T14" fmla="+- 0 3665 3523"/>
                      <a:gd name="T15" fmla="*/ 3665 h 142"/>
                      <a:gd name="T16" fmla="+- 0 4973 4973"/>
                      <a:gd name="T17" fmla="*/ T16 w 1201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42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>
                  <a:grpSpLocks/>
                </p:cNvGrpSpPr>
                <p:nvPr/>
              </p:nvGrpSpPr>
              <p:grpSpPr bwMode="auto">
                <a:xfrm>
                  <a:off x="4973" y="3523"/>
                  <a:ext cx="1201" cy="142"/>
                  <a:chOff x="4973" y="3523"/>
                  <a:chExt cx="1201" cy="142"/>
                </a:xfrm>
              </p:grpSpPr>
              <p:sp>
                <p:nvSpPr>
                  <p:cNvPr id="919" name="Freeform 918"/>
                  <p:cNvSpPr>
                    <a:spLocks/>
                  </p:cNvSpPr>
                  <p:nvPr/>
                </p:nvSpPr>
                <p:spPr bwMode="auto">
                  <a:xfrm>
                    <a:off x="4973" y="3523"/>
                    <a:ext cx="1201" cy="142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3523 3523"/>
                      <a:gd name="T3" fmla="*/ 3523 h 142"/>
                      <a:gd name="T4" fmla="+- 0 6174 4973"/>
                      <a:gd name="T5" fmla="*/ T4 w 1201"/>
                      <a:gd name="T6" fmla="+- 0 3523 3523"/>
                      <a:gd name="T7" fmla="*/ 3523 h 142"/>
                      <a:gd name="T8" fmla="+- 0 6174 4973"/>
                      <a:gd name="T9" fmla="*/ T8 w 1201"/>
                      <a:gd name="T10" fmla="+- 0 3665 3523"/>
                      <a:gd name="T11" fmla="*/ 3665 h 142"/>
                      <a:gd name="T12" fmla="+- 0 4973 4973"/>
                      <a:gd name="T13" fmla="*/ T12 w 1201"/>
                      <a:gd name="T14" fmla="+- 0 3665 3523"/>
                      <a:gd name="T15" fmla="*/ 3665 h 142"/>
                      <a:gd name="T16" fmla="+- 0 4973 4973"/>
                      <a:gd name="T17" fmla="*/ T16 w 1201"/>
                      <a:gd name="T18" fmla="+- 0 3523 3523"/>
                      <a:gd name="T19" fmla="*/ 3523 h 1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01" h="142">
                        <a:moveTo>
                          <a:pt x="0" y="0"/>
                        </a:moveTo>
                        <a:lnTo>
                          <a:pt x="1201" y="0"/>
                        </a:lnTo>
                        <a:lnTo>
                          <a:pt x="1201" y="142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>
                  <a:grpSpLocks/>
                </p:cNvGrpSpPr>
                <p:nvPr/>
              </p:nvGrpSpPr>
              <p:grpSpPr bwMode="auto">
                <a:xfrm>
                  <a:off x="3045" y="4057"/>
                  <a:ext cx="3078" cy="402"/>
                  <a:chOff x="3045" y="4057"/>
                  <a:chExt cx="3078" cy="402"/>
                </a:xfrm>
              </p:grpSpPr>
              <p:sp>
                <p:nvSpPr>
                  <p:cNvPr id="918" name="Freeform 917"/>
                  <p:cNvSpPr>
                    <a:spLocks/>
                  </p:cNvSpPr>
                  <p:nvPr/>
                </p:nvSpPr>
                <p:spPr bwMode="auto">
                  <a:xfrm>
                    <a:off x="3045" y="4057"/>
                    <a:ext cx="3078" cy="402"/>
                  </a:xfrm>
                  <a:custGeom>
                    <a:avLst/>
                    <a:gdLst>
                      <a:gd name="T0" fmla="+- 0 3045 3045"/>
                      <a:gd name="T1" fmla="*/ T0 w 3078"/>
                      <a:gd name="T2" fmla="+- 0 4057 4057"/>
                      <a:gd name="T3" fmla="*/ 4057 h 402"/>
                      <a:gd name="T4" fmla="+- 0 6124 3045"/>
                      <a:gd name="T5" fmla="*/ T4 w 3078"/>
                      <a:gd name="T6" fmla="+- 0 4057 4057"/>
                      <a:gd name="T7" fmla="*/ 4057 h 402"/>
                      <a:gd name="T8" fmla="+- 0 6124 3045"/>
                      <a:gd name="T9" fmla="*/ T8 w 3078"/>
                      <a:gd name="T10" fmla="+- 0 4459 4057"/>
                      <a:gd name="T11" fmla="*/ 4459 h 402"/>
                      <a:gd name="T12" fmla="+- 0 3045 3045"/>
                      <a:gd name="T13" fmla="*/ T12 w 3078"/>
                      <a:gd name="T14" fmla="+- 0 4459 4057"/>
                      <a:gd name="T15" fmla="*/ 4459 h 402"/>
                      <a:gd name="T16" fmla="+- 0 3045 3045"/>
                      <a:gd name="T17" fmla="*/ T16 w 3078"/>
                      <a:gd name="T18" fmla="+- 0 4057 4057"/>
                      <a:gd name="T19" fmla="*/ 4057 h 40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078" h="402">
                        <a:moveTo>
                          <a:pt x="0" y="0"/>
                        </a:moveTo>
                        <a:lnTo>
                          <a:pt x="3079" y="0"/>
                        </a:lnTo>
                        <a:lnTo>
                          <a:pt x="3079" y="402"/>
                        </a:lnTo>
                        <a:lnTo>
                          <a:pt x="0" y="4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>
                  <a:grpSpLocks/>
                </p:cNvGrpSpPr>
                <p:nvPr/>
              </p:nvGrpSpPr>
              <p:grpSpPr bwMode="auto">
                <a:xfrm>
                  <a:off x="3045" y="4057"/>
                  <a:ext cx="3078" cy="402"/>
                  <a:chOff x="3045" y="4057"/>
                  <a:chExt cx="3078" cy="402"/>
                </a:xfrm>
              </p:grpSpPr>
              <p:sp>
                <p:nvSpPr>
                  <p:cNvPr id="917" name="Freeform 916"/>
                  <p:cNvSpPr>
                    <a:spLocks/>
                  </p:cNvSpPr>
                  <p:nvPr/>
                </p:nvSpPr>
                <p:spPr bwMode="auto">
                  <a:xfrm>
                    <a:off x="3045" y="4057"/>
                    <a:ext cx="3078" cy="402"/>
                  </a:xfrm>
                  <a:custGeom>
                    <a:avLst/>
                    <a:gdLst>
                      <a:gd name="T0" fmla="+- 0 3045 3045"/>
                      <a:gd name="T1" fmla="*/ T0 w 3078"/>
                      <a:gd name="T2" fmla="+- 0 4057 4057"/>
                      <a:gd name="T3" fmla="*/ 4057 h 402"/>
                      <a:gd name="T4" fmla="+- 0 6124 3045"/>
                      <a:gd name="T5" fmla="*/ T4 w 3078"/>
                      <a:gd name="T6" fmla="+- 0 4057 4057"/>
                      <a:gd name="T7" fmla="*/ 4057 h 402"/>
                      <a:gd name="T8" fmla="+- 0 6124 3045"/>
                      <a:gd name="T9" fmla="*/ T8 w 3078"/>
                      <a:gd name="T10" fmla="+- 0 4459 4057"/>
                      <a:gd name="T11" fmla="*/ 4459 h 402"/>
                      <a:gd name="T12" fmla="+- 0 3045 3045"/>
                      <a:gd name="T13" fmla="*/ T12 w 3078"/>
                      <a:gd name="T14" fmla="+- 0 4459 4057"/>
                      <a:gd name="T15" fmla="*/ 4459 h 402"/>
                      <a:gd name="T16" fmla="+- 0 3045 3045"/>
                      <a:gd name="T17" fmla="*/ T16 w 3078"/>
                      <a:gd name="T18" fmla="+- 0 4057 4057"/>
                      <a:gd name="T19" fmla="*/ 4057 h 40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078" h="402">
                        <a:moveTo>
                          <a:pt x="0" y="0"/>
                        </a:moveTo>
                        <a:lnTo>
                          <a:pt x="3079" y="0"/>
                        </a:lnTo>
                        <a:lnTo>
                          <a:pt x="3079" y="402"/>
                        </a:lnTo>
                        <a:lnTo>
                          <a:pt x="0" y="4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" name="Group 267"/>
                <p:cNvGrpSpPr>
                  <a:grpSpLocks/>
                </p:cNvGrpSpPr>
                <p:nvPr/>
              </p:nvGrpSpPr>
              <p:grpSpPr bwMode="auto">
                <a:xfrm>
                  <a:off x="6328" y="2616"/>
                  <a:ext cx="2" cy="222"/>
                  <a:chOff x="6328" y="2616"/>
                  <a:chExt cx="2" cy="222"/>
                </a:xfrm>
              </p:grpSpPr>
              <p:sp>
                <p:nvSpPr>
                  <p:cNvPr id="916" name="Freeform 915"/>
                  <p:cNvSpPr>
                    <a:spLocks/>
                  </p:cNvSpPr>
                  <p:nvPr/>
                </p:nvSpPr>
                <p:spPr bwMode="auto">
                  <a:xfrm>
                    <a:off x="6328" y="2616"/>
                    <a:ext cx="2" cy="222"/>
                  </a:xfrm>
                  <a:custGeom>
                    <a:avLst/>
                    <a:gdLst>
                      <a:gd name="T0" fmla="+- 0 2616 2616"/>
                      <a:gd name="T1" fmla="*/ 2616 h 222"/>
                      <a:gd name="T2" fmla="+- 0 2837 2616"/>
                      <a:gd name="T3" fmla="*/ 2837 h 222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22">
                        <a:moveTo>
                          <a:pt x="0" y="0"/>
                        </a:moveTo>
                        <a:lnTo>
                          <a:pt x="0" y="221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" name="Group 268"/>
                <p:cNvGrpSpPr>
                  <a:grpSpLocks/>
                </p:cNvGrpSpPr>
                <p:nvPr/>
              </p:nvGrpSpPr>
              <p:grpSpPr bwMode="auto">
                <a:xfrm>
                  <a:off x="6328" y="3216"/>
                  <a:ext cx="2" cy="251"/>
                  <a:chOff x="6328" y="3216"/>
                  <a:chExt cx="2" cy="251"/>
                </a:xfrm>
              </p:grpSpPr>
              <p:sp>
                <p:nvSpPr>
                  <p:cNvPr id="915" name="Freeform 914"/>
                  <p:cNvSpPr>
                    <a:spLocks/>
                  </p:cNvSpPr>
                  <p:nvPr/>
                </p:nvSpPr>
                <p:spPr bwMode="auto">
                  <a:xfrm>
                    <a:off x="6328" y="3216"/>
                    <a:ext cx="2" cy="251"/>
                  </a:xfrm>
                  <a:custGeom>
                    <a:avLst/>
                    <a:gdLst>
                      <a:gd name="T0" fmla="+- 0 3216 3216"/>
                      <a:gd name="T1" fmla="*/ 3216 h 251"/>
                      <a:gd name="T2" fmla="+- 0 3467 3216"/>
                      <a:gd name="T3" fmla="*/ 3467 h 25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51">
                        <a:moveTo>
                          <a:pt x="0" y="0"/>
                        </a:moveTo>
                        <a:lnTo>
                          <a:pt x="0" y="251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" name="Group 269"/>
                <p:cNvGrpSpPr>
                  <a:grpSpLocks/>
                </p:cNvGrpSpPr>
                <p:nvPr/>
              </p:nvGrpSpPr>
              <p:grpSpPr bwMode="auto">
                <a:xfrm>
                  <a:off x="6286" y="2616"/>
                  <a:ext cx="85" cy="851"/>
                  <a:chOff x="6286" y="2616"/>
                  <a:chExt cx="85" cy="851"/>
                </a:xfrm>
              </p:grpSpPr>
              <p:sp>
                <p:nvSpPr>
                  <p:cNvPr id="914" name="Freeform 913"/>
                  <p:cNvSpPr>
                    <a:spLocks/>
                  </p:cNvSpPr>
                  <p:nvPr/>
                </p:nvSpPr>
                <p:spPr bwMode="auto">
                  <a:xfrm>
                    <a:off x="6286" y="2616"/>
                    <a:ext cx="85" cy="851"/>
                  </a:xfrm>
                  <a:custGeom>
                    <a:avLst/>
                    <a:gdLst>
                      <a:gd name="T0" fmla="+- 0 6286 6286"/>
                      <a:gd name="T1" fmla="*/ T0 w 85"/>
                      <a:gd name="T2" fmla="+- 0 2616 2616"/>
                      <a:gd name="T3" fmla="*/ 2616 h 851"/>
                      <a:gd name="T4" fmla="+- 0 6371 6286"/>
                      <a:gd name="T5" fmla="*/ T4 w 85"/>
                      <a:gd name="T6" fmla="+- 0 2616 2616"/>
                      <a:gd name="T7" fmla="*/ 2616 h 851"/>
                      <a:gd name="T8" fmla="+- 0 6371 6286"/>
                      <a:gd name="T9" fmla="*/ T8 w 85"/>
                      <a:gd name="T10" fmla="+- 0 3467 2616"/>
                      <a:gd name="T11" fmla="*/ 3467 h 851"/>
                      <a:gd name="T12" fmla="+- 0 6286 6286"/>
                      <a:gd name="T13" fmla="*/ T12 w 85"/>
                      <a:gd name="T14" fmla="+- 0 3467 2616"/>
                      <a:gd name="T15" fmla="*/ 3467 h 851"/>
                      <a:gd name="T16" fmla="+- 0 6286 6286"/>
                      <a:gd name="T17" fmla="*/ T16 w 85"/>
                      <a:gd name="T18" fmla="+- 0 2616 2616"/>
                      <a:gd name="T19" fmla="*/ 2616 h 85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851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851"/>
                        </a:lnTo>
                        <a:lnTo>
                          <a:pt x="0" y="8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1" name="Group 270"/>
                <p:cNvGrpSpPr>
                  <a:grpSpLocks/>
                </p:cNvGrpSpPr>
                <p:nvPr/>
              </p:nvGrpSpPr>
              <p:grpSpPr bwMode="auto">
                <a:xfrm>
                  <a:off x="5827" y="4615"/>
                  <a:ext cx="2" cy="766"/>
                  <a:chOff x="5827" y="4615"/>
                  <a:chExt cx="2" cy="766"/>
                </a:xfrm>
              </p:grpSpPr>
              <p:sp>
                <p:nvSpPr>
                  <p:cNvPr id="913" name="Freeform 912"/>
                  <p:cNvSpPr>
                    <a:spLocks/>
                  </p:cNvSpPr>
                  <p:nvPr/>
                </p:nvSpPr>
                <p:spPr bwMode="auto">
                  <a:xfrm>
                    <a:off x="5827" y="4615"/>
                    <a:ext cx="2" cy="766"/>
                  </a:xfrm>
                  <a:custGeom>
                    <a:avLst/>
                    <a:gdLst>
                      <a:gd name="T0" fmla="+- 0 4615 4615"/>
                      <a:gd name="T1" fmla="*/ 4615 h 766"/>
                      <a:gd name="T2" fmla="+- 0 5381 4615"/>
                      <a:gd name="T3" fmla="*/ 5381 h 766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766">
                        <a:moveTo>
                          <a:pt x="0" y="0"/>
                        </a:moveTo>
                        <a:lnTo>
                          <a:pt x="0" y="766"/>
                        </a:lnTo>
                      </a:path>
                    </a:pathLst>
                  </a:custGeom>
                  <a:noFill/>
                  <a:ln w="4632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" name="Group 271"/>
                <p:cNvGrpSpPr>
                  <a:grpSpLocks/>
                </p:cNvGrpSpPr>
                <p:nvPr/>
              </p:nvGrpSpPr>
              <p:grpSpPr bwMode="auto">
                <a:xfrm>
                  <a:off x="5792" y="4615"/>
                  <a:ext cx="71" cy="766"/>
                  <a:chOff x="5792" y="4615"/>
                  <a:chExt cx="71" cy="766"/>
                </a:xfrm>
              </p:grpSpPr>
              <p:sp>
                <p:nvSpPr>
                  <p:cNvPr id="912" name="Freeform 911"/>
                  <p:cNvSpPr>
                    <a:spLocks/>
                  </p:cNvSpPr>
                  <p:nvPr/>
                </p:nvSpPr>
                <p:spPr bwMode="auto">
                  <a:xfrm>
                    <a:off x="5792" y="4615"/>
                    <a:ext cx="71" cy="766"/>
                  </a:xfrm>
                  <a:custGeom>
                    <a:avLst/>
                    <a:gdLst>
                      <a:gd name="T0" fmla="+- 0 5792 5792"/>
                      <a:gd name="T1" fmla="*/ T0 w 71"/>
                      <a:gd name="T2" fmla="+- 0 4615 4615"/>
                      <a:gd name="T3" fmla="*/ 4615 h 766"/>
                      <a:gd name="T4" fmla="+- 0 5863 5792"/>
                      <a:gd name="T5" fmla="*/ T4 w 71"/>
                      <a:gd name="T6" fmla="+- 0 4615 4615"/>
                      <a:gd name="T7" fmla="*/ 4615 h 766"/>
                      <a:gd name="T8" fmla="+- 0 5863 5792"/>
                      <a:gd name="T9" fmla="*/ T8 w 71"/>
                      <a:gd name="T10" fmla="+- 0 5381 4615"/>
                      <a:gd name="T11" fmla="*/ 5381 h 766"/>
                      <a:gd name="T12" fmla="+- 0 5792 5792"/>
                      <a:gd name="T13" fmla="*/ T12 w 71"/>
                      <a:gd name="T14" fmla="+- 0 5381 4615"/>
                      <a:gd name="T15" fmla="*/ 5381 h 766"/>
                      <a:gd name="T16" fmla="+- 0 5792 5792"/>
                      <a:gd name="T17" fmla="*/ T16 w 71"/>
                      <a:gd name="T18" fmla="+- 0 4615 4615"/>
                      <a:gd name="T19" fmla="*/ 4615 h 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71" h="766">
                        <a:moveTo>
                          <a:pt x="0" y="0"/>
                        </a:moveTo>
                        <a:lnTo>
                          <a:pt x="71" y="0"/>
                        </a:lnTo>
                        <a:lnTo>
                          <a:pt x="71" y="766"/>
                        </a:lnTo>
                        <a:lnTo>
                          <a:pt x="0" y="7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>
                  <a:grpSpLocks/>
                </p:cNvGrpSpPr>
                <p:nvPr/>
              </p:nvGrpSpPr>
              <p:grpSpPr bwMode="auto">
                <a:xfrm>
                  <a:off x="7668" y="2559"/>
                  <a:ext cx="109" cy="2780"/>
                  <a:chOff x="7668" y="2559"/>
                  <a:chExt cx="109" cy="2780"/>
                </a:xfrm>
              </p:grpSpPr>
              <p:sp>
                <p:nvSpPr>
                  <p:cNvPr id="911" name="Freeform 910"/>
                  <p:cNvSpPr>
                    <a:spLocks/>
                  </p:cNvSpPr>
                  <p:nvPr/>
                </p:nvSpPr>
                <p:spPr bwMode="auto">
                  <a:xfrm>
                    <a:off x="7668" y="2559"/>
                    <a:ext cx="109" cy="2780"/>
                  </a:xfrm>
                  <a:custGeom>
                    <a:avLst/>
                    <a:gdLst>
                      <a:gd name="T0" fmla="+- 0 7668 7668"/>
                      <a:gd name="T1" fmla="*/ T0 w 109"/>
                      <a:gd name="T2" fmla="+- 0 2559 2559"/>
                      <a:gd name="T3" fmla="*/ 2559 h 2780"/>
                      <a:gd name="T4" fmla="+- 0 7776 7668"/>
                      <a:gd name="T5" fmla="*/ T4 w 109"/>
                      <a:gd name="T6" fmla="+- 0 2559 2559"/>
                      <a:gd name="T7" fmla="*/ 2559 h 2780"/>
                      <a:gd name="T8" fmla="+- 0 7776 7668"/>
                      <a:gd name="T9" fmla="*/ T8 w 109"/>
                      <a:gd name="T10" fmla="+- 0 5339 2559"/>
                      <a:gd name="T11" fmla="*/ 5339 h 2780"/>
                      <a:gd name="T12" fmla="+- 0 7668 7668"/>
                      <a:gd name="T13" fmla="*/ T12 w 109"/>
                      <a:gd name="T14" fmla="+- 0 5339 2559"/>
                      <a:gd name="T15" fmla="*/ 5339 h 2780"/>
                      <a:gd name="T16" fmla="+- 0 7668 7668"/>
                      <a:gd name="T17" fmla="*/ T16 w 109"/>
                      <a:gd name="T18" fmla="+- 0 2559 2559"/>
                      <a:gd name="T19" fmla="*/ 2559 h 278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09" h="2780">
                        <a:moveTo>
                          <a:pt x="0" y="0"/>
                        </a:moveTo>
                        <a:lnTo>
                          <a:pt x="108" y="0"/>
                        </a:lnTo>
                        <a:lnTo>
                          <a:pt x="108" y="2780"/>
                        </a:lnTo>
                        <a:lnTo>
                          <a:pt x="0" y="27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" name="Group 273"/>
                <p:cNvGrpSpPr>
                  <a:grpSpLocks/>
                </p:cNvGrpSpPr>
                <p:nvPr/>
              </p:nvGrpSpPr>
              <p:grpSpPr bwMode="auto">
                <a:xfrm>
                  <a:off x="3043" y="4545"/>
                  <a:ext cx="2092" cy="576"/>
                  <a:chOff x="3043" y="4545"/>
                  <a:chExt cx="2092" cy="576"/>
                </a:xfrm>
              </p:grpSpPr>
              <p:sp>
                <p:nvSpPr>
                  <p:cNvPr id="910" name="Freeform 909"/>
                  <p:cNvSpPr>
                    <a:spLocks/>
                  </p:cNvSpPr>
                  <p:nvPr/>
                </p:nvSpPr>
                <p:spPr bwMode="auto">
                  <a:xfrm>
                    <a:off x="3043" y="4545"/>
                    <a:ext cx="2092" cy="576"/>
                  </a:xfrm>
                  <a:custGeom>
                    <a:avLst/>
                    <a:gdLst>
                      <a:gd name="T0" fmla="+- 0 5135 3043"/>
                      <a:gd name="T1" fmla="*/ T0 w 2092"/>
                      <a:gd name="T2" fmla="+- 0 4545 4545"/>
                      <a:gd name="T3" fmla="*/ 4545 h 576"/>
                      <a:gd name="T4" fmla="+- 0 3043 3043"/>
                      <a:gd name="T5" fmla="*/ T4 w 2092"/>
                      <a:gd name="T6" fmla="+- 0 4547 4545"/>
                      <a:gd name="T7" fmla="*/ 4547 h 576"/>
                      <a:gd name="T8" fmla="+- 0 3045 3043"/>
                      <a:gd name="T9" fmla="*/ T8 w 2092"/>
                      <a:gd name="T10" fmla="+- 0 5017 4545"/>
                      <a:gd name="T11" fmla="*/ 5017 h 576"/>
                      <a:gd name="T12" fmla="+- 0 4530 3043"/>
                      <a:gd name="T13" fmla="*/ T12 w 2092"/>
                      <a:gd name="T14" fmla="+- 0 5017 4545"/>
                      <a:gd name="T15" fmla="*/ 5017 h 576"/>
                      <a:gd name="T16" fmla="+- 0 4532 3043"/>
                      <a:gd name="T17" fmla="*/ T16 w 2092"/>
                      <a:gd name="T18" fmla="+- 0 5121 4545"/>
                      <a:gd name="T19" fmla="*/ 5121 h 576"/>
                      <a:gd name="T20" fmla="+- 0 4722 3043"/>
                      <a:gd name="T21" fmla="*/ T20 w 2092"/>
                      <a:gd name="T22" fmla="+- 0 5025 4545"/>
                      <a:gd name="T23" fmla="*/ 5025 h 576"/>
                      <a:gd name="T24" fmla="+- 0 4814 3043"/>
                      <a:gd name="T25" fmla="*/ T24 w 2092"/>
                      <a:gd name="T26" fmla="+- 0 5021 4545"/>
                      <a:gd name="T27" fmla="*/ 5021 h 576"/>
                      <a:gd name="T28" fmla="+- 0 4814 3043"/>
                      <a:gd name="T29" fmla="*/ T28 w 2092"/>
                      <a:gd name="T30" fmla="+- 0 4958 4545"/>
                      <a:gd name="T31" fmla="*/ 4958 h 576"/>
                      <a:gd name="T32" fmla="+- 0 4877 3043"/>
                      <a:gd name="T33" fmla="*/ T32 w 2092"/>
                      <a:gd name="T34" fmla="+- 0 4958 4545"/>
                      <a:gd name="T35" fmla="*/ 4958 h 576"/>
                      <a:gd name="T36" fmla="+- 0 5135 3043"/>
                      <a:gd name="T37" fmla="*/ T36 w 2092"/>
                      <a:gd name="T38" fmla="+- 0 4612 4545"/>
                      <a:gd name="T39" fmla="*/ 4612 h 576"/>
                      <a:gd name="T40" fmla="+- 0 5135 3043"/>
                      <a:gd name="T41" fmla="*/ T40 w 2092"/>
                      <a:gd name="T42" fmla="+- 0 4545 4545"/>
                      <a:gd name="T43" fmla="*/ 4545 h 57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092" h="576">
                        <a:moveTo>
                          <a:pt x="2092" y="0"/>
                        </a:moveTo>
                        <a:lnTo>
                          <a:pt x="0" y="2"/>
                        </a:lnTo>
                        <a:lnTo>
                          <a:pt x="2" y="472"/>
                        </a:lnTo>
                        <a:lnTo>
                          <a:pt x="1487" y="472"/>
                        </a:lnTo>
                        <a:lnTo>
                          <a:pt x="1489" y="576"/>
                        </a:lnTo>
                        <a:lnTo>
                          <a:pt x="1679" y="480"/>
                        </a:lnTo>
                        <a:lnTo>
                          <a:pt x="1771" y="476"/>
                        </a:lnTo>
                        <a:lnTo>
                          <a:pt x="1771" y="413"/>
                        </a:lnTo>
                        <a:lnTo>
                          <a:pt x="1834" y="413"/>
                        </a:lnTo>
                        <a:lnTo>
                          <a:pt x="2092" y="67"/>
                        </a:lnTo>
                        <a:lnTo>
                          <a:pt x="2092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/>
                <p:cNvGrpSpPr>
                  <a:grpSpLocks/>
                </p:cNvGrpSpPr>
                <p:nvPr/>
              </p:nvGrpSpPr>
              <p:grpSpPr bwMode="auto">
                <a:xfrm>
                  <a:off x="3043" y="4545"/>
                  <a:ext cx="2092" cy="576"/>
                  <a:chOff x="3043" y="4545"/>
                  <a:chExt cx="2092" cy="576"/>
                </a:xfrm>
              </p:grpSpPr>
              <p:sp>
                <p:nvSpPr>
                  <p:cNvPr id="909" name="Freeform 908"/>
                  <p:cNvSpPr>
                    <a:spLocks/>
                  </p:cNvSpPr>
                  <p:nvPr/>
                </p:nvSpPr>
                <p:spPr bwMode="auto">
                  <a:xfrm>
                    <a:off x="3043" y="4545"/>
                    <a:ext cx="2092" cy="576"/>
                  </a:xfrm>
                  <a:custGeom>
                    <a:avLst/>
                    <a:gdLst>
                      <a:gd name="T0" fmla="+- 0 3043 3043"/>
                      <a:gd name="T1" fmla="*/ T0 w 2092"/>
                      <a:gd name="T2" fmla="+- 0 4547 4545"/>
                      <a:gd name="T3" fmla="*/ 4547 h 576"/>
                      <a:gd name="T4" fmla="+- 0 5135 3043"/>
                      <a:gd name="T5" fmla="*/ T4 w 2092"/>
                      <a:gd name="T6" fmla="+- 0 4545 4545"/>
                      <a:gd name="T7" fmla="*/ 4545 h 576"/>
                      <a:gd name="T8" fmla="+- 0 5135 3043"/>
                      <a:gd name="T9" fmla="*/ T8 w 2092"/>
                      <a:gd name="T10" fmla="+- 0 4612 4545"/>
                      <a:gd name="T11" fmla="*/ 4612 h 576"/>
                      <a:gd name="T12" fmla="+- 0 4877 3043"/>
                      <a:gd name="T13" fmla="*/ T12 w 2092"/>
                      <a:gd name="T14" fmla="+- 0 4958 4545"/>
                      <a:gd name="T15" fmla="*/ 4958 h 576"/>
                      <a:gd name="T16" fmla="+- 0 4814 3043"/>
                      <a:gd name="T17" fmla="*/ T16 w 2092"/>
                      <a:gd name="T18" fmla="+- 0 4958 4545"/>
                      <a:gd name="T19" fmla="*/ 4958 h 576"/>
                      <a:gd name="T20" fmla="+- 0 4814 3043"/>
                      <a:gd name="T21" fmla="*/ T20 w 2092"/>
                      <a:gd name="T22" fmla="+- 0 5021 4545"/>
                      <a:gd name="T23" fmla="*/ 5021 h 576"/>
                      <a:gd name="T24" fmla="+- 0 4722 3043"/>
                      <a:gd name="T25" fmla="*/ T24 w 2092"/>
                      <a:gd name="T26" fmla="+- 0 5025 4545"/>
                      <a:gd name="T27" fmla="*/ 5025 h 576"/>
                      <a:gd name="T28" fmla="+- 0 4532 3043"/>
                      <a:gd name="T29" fmla="*/ T28 w 2092"/>
                      <a:gd name="T30" fmla="+- 0 5121 4545"/>
                      <a:gd name="T31" fmla="*/ 5121 h 576"/>
                      <a:gd name="T32" fmla="+- 0 4530 3043"/>
                      <a:gd name="T33" fmla="*/ T32 w 2092"/>
                      <a:gd name="T34" fmla="+- 0 5017 4545"/>
                      <a:gd name="T35" fmla="*/ 5017 h 576"/>
                      <a:gd name="T36" fmla="+- 0 3045 3043"/>
                      <a:gd name="T37" fmla="*/ T36 w 2092"/>
                      <a:gd name="T38" fmla="+- 0 5017 4545"/>
                      <a:gd name="T39" fmla="*/ 5017 h 576"/>
                      <a:gd name="T40" fmla="+- 0 3043 3043"/>
                      <a:gd name="T41" fmla="*/ T40 w 2092"/>
                      <a:gd name="T42" fmla="+- 0 4547 4545"/>
                      <a:gd name="T43" fmla="*/ 4547 h 57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092" h="576">
                        <a:moveTo>
                          <a:pt x="0" y="2"/>
                        </a:moveTo>
                        <a:lnTo>
                          <a:pt x="2092" y="0"/>
                        </a:lnTo>
                        <a:lnTo>
                          <a:pt x="2092" y="67"/>
                        </a:lnTo>
                        <a:lnTo>
                          <a:pt x="1834" y="413"/>
                        </a:lnTo>
                        <a:lnTo>
                          <a:pt x="1771" y="413"/>
                        </a:lnTo>
                        <a:lnTo>
                          <a:pt x="1771" y="476"/>
                        </a:lnTo>
                        <a:lnTo>
                          <a:pt x="1679" y="480"/>
                        </a:lnTo>
                        <a:lnTo>
                          <a:pt x="1489" y="576"/>
                        </a:lnTo>
                        <a:lnTo>
                          <a:pt x="1487" y="472"/>
                        </a:lnTo>
                        <a:lnTo>
                          <a:pt x="2" y="47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/>
                <p:cNvGrpSpPr>
                  <a:grpSpLocks/>
                </p:cNvGrpSpPr>
                <p:nvPr/>
              </p:nvGrpSpPr>
              <p:grpSpPr bwMode="auto">
                <a:xfrm>
                  <a:off x="4927" y="4614"/>
                  <a:ext cx="747" cy="1052"/>
                  <a:chOff x="4927" y="4614"/>
                  <a:chExt cx="747" cy="1052"/>
                </a:xfrm>
              </p:grpSpPr>
              <p:sp>
                <p:nvSpPr>
                  <p:cNvPr id="908" name="Freeform 907"/>
                  <p:cNvSpPr>
                    <a:spLocks/>
                  </p:cNvSpPr>
                  <p:nvPr/>
                </p:nvSpPr>
                <p:spPr bwMode="auto">
                  <a:xfrm>
                    <a:off x="4927" y="4614"/>
                    <a:ext cx="747" cy="1052"/>
                  </a:xfrm>
                  <a:custGeom>
                    <a:avLst/>
                    <a:gdLst>
                      <a:gd name="T0" fmla="+- 0 5673 4927"/>
                      <a:gd name="T1" fmla="*/ T0 w 747"/>
                      <a:gd name="T2" fmla="+- 0 4614 4614"/>
                      <a:gd name="T3" fmla="*/ 4614 h 1052"/>
                      <a:gd name="T4" fmla="+- 0 5191 4927"/>
                      <a:gd name="T5" fmla="*/ T4 w 747"/>
                      <a:gd name="T6" fmla="+- 0 4614 4614"/>
                      <a:gd name="T7" fmla="*/ 4614 h 1052"/>
                      <a:gd name="T8" fmla="+- 0 4927 4927"/>
                      <a:gd name="T9" fmla="*/ T8 w 747"/>
                      <a:gd name="T10" fmla="+- 0 4973 4614"/>
                      <a:gd name="T11" fmla="*/ 4973 h 1052"/>
                      <a:gd name="T12" fmla="+- 0 4927 4927"/>
                      <a:gd name="T13" fmla="*/ T12 w 747"/>
                      <a:gd name="T14" fmla="+- 0 5666 4614"/>
                      <a:gd name="T15" fmla="*/ 5666 h 1052"/>
                      <a:gd name="T16" fmla="+- 0 5673 4927"/>
                      <a:gd name="T17" fmla="*/ T16 w 747"/>
                      <a:gd name="T18" fmla="+- 0 5592 4614"/>
                      <a:gd name="T19" fmla="*/ 5592 h 1052"/>
                      <a:gd name="T20" fmla="+- 0 5673 4927"/>
                      <a:gd name="T21" fmla="*/ T20 w 747"/>
                      <a:gd name="T22" fmla="+- 0 4614 4614"/>
                      <a:gd name="T23" fmla="*/ 4614 h 105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747" h="1052">
                        <a:moveTo>
                          <a:pt x="746" y="0"/>
                        </a:moveTo>
                        <a:lnTo>
                          <a:pt x="264" y="0"/>
                        </a:lnTo>
                        <a:lnTo>
                          <a:pt x="0" y="359"/>
                        </a:lnTo>
                        <a:lnTo>
                          <a:pt x="0" y="1052"/>
                        </a:lnTo>
                        <a:lnTo>
                          <a:pt x="746" y="978"/>
                        </a:lnTo>
                        <a:lnTo>
                          <a:pt x="746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/>
                <p:cNvGrpSpPr>
                  <a:grpSpLocks/>
                </p:cNvGrpSpPr>
                <p:nvPr/>
              </p:nvGrpSpPr>
              <p:grpSpPr bwMode="auto">
                <a:xfrm>
                  <a:off x="4927" y="4614"/>
                  <a:ext cx="747" cy="1052"/>
                  <a:chOff x="4927" y="4614"/>
                  <a:chExt cx="747" cy="1052"/>
                </a:xfrm>
              </p:grpSpPr>
              <p:sp>
                <p:nvSpPr>
                  <p:cNvPr id="907" name="Freeform 906"/>
                  <p:cNvSpPr>
                    <a:spLocks/>
                  </p:cNvSpPr>
                  <p:nvPr/>
                </p:nvSpPr>
                <p:spPr bwMode="auto">
                  <a:xfrm>
                    <a:off x="4927" y="4614"/>
                    <a:ext cx="747" cy="1052"/>
                  </a:xfrm>
                  <a:custGeom>
                    <a:avLst/>
                    <a:gdLst>
                      <a:gd name="T0" fmla="+- 0 5673 4927"/>
                      <a:gd name="T1" fmla="*/ T0 w 747"/>
                      <a:gd name="T2" fmla="+- 0 4614 4614"/>
                      <a:gd name="T3" fmla="*/ 4614 h 1052"/>
                      <a:gd name="T4" fmla="+- 0 5191 4927"/>
                      <a:gd name="T5" fmla="*/ T4 w 747"/>
                      <a:gd name="T6" fmla="+- 0 4614 4614"/>
                      <a:gd name="T7" fmla="*/ 4614 h 1052"/>
                      <a:gd name="T8" fmla="+- 0 4927 4927"/>
                      <a:gd name="T9" fmla="*/ T8 w 747"/>
                      <a:gd name="T10" fmla="+- 0 4973 4614"/>
                      <a:gd name="T11" fmla="*/ 4973 h 1052"/>
                      <a:gd name="T12" fmla="+- 0 4927 4927"/>
                      <a:gd name="T13" fmla="*/ T12 w 747"/>
                      <a:gd name="T14" fmla="+- 0 5666 4614"/>
                      <a:gd name="T15" fmla="*/ 5666 h 1052"/>
                      <a:gd name="T16" fmla="+- 0 5673 4927"/>
                      <a:gd name="T17" fmla="*/ T16 w 747"/>
                      <a:gd name="T18" fmla="+- 0 5592 4614"/>
                      <a:gd name="T19" fmla="*/ 5592 h 1052"/>
                      <a:gd name="T20" fmla="+- 0 5673 4927"/>
                      <a:gd name="T21" fmla="*/ T20 w 747"/>
                      <a:gd name="T22" fmla="+- 0 4614 4614"/>
                      <a:gd name="T23" fmla="*/ 4614 h 105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747" h="1052">
                        <a:moveTo>
                          <a:pt x="746" y="0"/>
                        </a:moveTo>
                        <a:lnTo>
                          <a:pt x="264" y="0"/>
                        </a:lnTo>
                        <a:lnTo>
                          <a:pt x="0" y="359"/>
                        </a:lnTo>
                        <a:lnTo>
                          <a:pt x="0" y="1052"/>
                        </a:lnTo>
                        <a:lnTo>
                          <a:pt x="746" y="978"/>
                        </a:lnTo>
                        <a:lnTo>
                          <a:pt x="746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" name="Group 277"/>
                <p:cNvGrpSpPr>
                  <a:grpSpLocks/>
                </p:cNvGrpSpPr>
                <p:nvPr/>
              </p:nvGrpSpPr>
              <p:grpSpPr bwMode="auto">
                <a:xfrm>
                  <a:off x="3045" y="5025"/>
                  <a:ext cx="1479" cy="252"/>
                  <a:chOff x="3045" y="5025"/>
                  <a:chExt cx="1479" cy="252"/>
                </a:xfrm>
              </p:grpSpPr>
              <p:sp>
                <p:nvSpPr>
                  <p:cNvPr id="906" name="Freeform 905"/>
                  <p:cNvSpPr>
                    <a:spLocks/>
                  </p:cNvSpPr>
                  <p:nvPr/>
                </p:nvSpPr>
                <p:spPr bwMode="auto">
                  <a:xfrm>
                    <a:off x="3045" y="5025"/>
                    <a:ext cx="1479" cy="252"/>
                  </a:xfrm>
                  <a:custGeom>
                    <a:avLst/>
                    <a:gdLst>
                      <a:gd name="T0" fmla="+- 0 4518 3045"/>
                      <a:gd name="T1" fmla="*/ T0 w 1479"/>
                      <a:gd name="T2" fmla="+- 0 5025 5025"/>
                      <a:gd name="T3" fmla="*/ 5025 h 252"/>
                      <a:gd name="T4" fmla="+- 0 3045 3045"/>
                      <a:gd name="T5" fmla="*/ T4 w 1479"/>
                      <a:gd name="T6" fmla="+- 0 5025 5025"/>
                      <a:gd name="T7" fmla="*/ 5025 h 252"/>
                      <a:gd name="T8" fmla="+- 0 3045 3045"/>
                      <a:gd name="T9" fmla="*/ T8 w 1479"/>
                      <a:gd name="T10" fmla="+- 0 5275 5025"/>
                      <a:gd name="T11" fmla="*/ 5275 h 252"/>
                      <a:gd name="T12" fmla="+- 0 4322 3045"/>
                      <a:gd name="T13" fmla="*/ T12 w 1479"/>
                      <a:gd name="T14" fmla="+- 0 5277 5025"/>
                      <a:gd name="T15" fmla="*/ 5277 h 252"/>
                      <a:gd name="T16" fmla="+- 0 4524 3045"/>
                      <a:gd name="T17" fmla="*/ T16 w 1479"/>
                      <a:gd name="T18" fmla="+- 0 5188 5025"/>
                      <a:gd name="T19" fmla="*/ 5188 h 252"/>
                      <a:gd name="T20" fmla="+- 0 4518 3045"/>
                      <a:gd name="T21" fmla="*/ T20 w 1479"/>
                      <a:gd name="T22" fmla="+- 0 5025 5025"/>
                      <a:gd name="T23" fmla="*/ 5025 h 25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1479" h="252">
                        <a:moveTo>
                          <a:pt x="1473" y="0"/>
                        </a:moveTo>
                        <a:lnTo>
                          <a:pt x="0" y="0"/>
                        </a:lnTo>
                        <a:lnTo>
                          <a:pt x="0" y="250"/>
                        </a:lnTo>
                        <a:lnTo>
                          <a:pt x="1277" y="252"/>
                        </a:lnTo>
                        <a:lnTo>
                          <a:pt x="1479" y="163"/>
                        </a:lnTo>
                        <a:lnTo>
                          <a:pt x="1473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" name="Group 278"/>
                <p:cNvGrpSpPr>
                  <a:grpSpLocks/>
                </p:cNvGrpSpPr>
                <p:nvPr/>
              </p:nvGrpSpPr>
              <p:grpSpPr bwMode="auto">
                <a:xfrm>
                  <a:off x="3045" y="5025"/>
                  <a:ext cx="1479" cy="252"/>
                  <a:chOff x="3045" y="5025"/>
                  <a:chExt cx="1479" cy="252"/>
                </a:xfrm>
              </p:grpSpPr>
              <p:sp>
                <p:nvSpPr>
                  <p:cNvPr id="905" name="Freeform 904"/>
                  <p:cNvSpPr>
                    <a:spLocks/>
                  </p:cNvSpPr>
                  <p:nvPr/>
                </p:nvSpPr>
                <p:spPr bwMode="auto">
                  <a:xfrm>
                    <a:off x="3045" y="5025"/>
                    <a:ext cx="1479" cy="252"/>
                  </a:xfrm>
                  <a:custGeom>
                    <a:avLst/>
                    <a:gdLst>
                      <a:gd name="T0" fmla="+- 0 3045 3045"/>
                      <a:gd name="T1" fmla="*/ T0 w 1479"/>
                      <a:gd name="T2" fmla="+- 0 5025 5025"/>
                      <a:gd name="T3" fmla="*/ 5025 h 252"/>
                      <a:gd name="T4" fmla="+- 0 4518 3045"/>
                      <a:gd name="T5" fmla="*/ T4 w 1479"/>
                      <a:gd name="T6" fmla="+- 0 5025 5025"/>
                      <a:gd name="T7" fmla="*/ 5025 h 252"/>
                      <a:gd name="T8" fmla="+- 0 4524 3045"/>
                      <a:gd name="T9" fmla="*/ T8 w 1479"/>
                      <a:gd name="T10" fmla="+- 0 5188 5025"/>
                      <a:gd name="T11" fmla="*/ 5188 h 252"/>
                      <a:gd name="T12" fmla="+- 0 4322 3045"/>
                      <a:gd name="T13" fmla="*/ T12 w 1479"/>
                      <a:gd name="T14" fmla="+- 0 5277 5025"/>
                      <a:gd name="T15" fmla="*/ 5277 h 252"/>
                      <a:gd name="T16" fmla="+- 0 3045 3045"/>
                      <a:gd name="T17" fmla="*/ T16 w 1479"/>
                      <a:gd name="T18" fmla="+- 0 5275 5025"/>
                      <a:gd name="T19" fmla="*/ 5275 h 252"/>
                      <a:gd name="T20" fmla="+- 0 3045 3045"/>
                      <a:gd name="T21" fmla="*/ T20 w 1479"/>
                      <a:gd name="T22" fmla="+- 0 5025 5025"/>
                      <a:gd name="T23" fmla="*/ 5025 h 25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1479" h="252">
                        <a:moveTo>
                          <a:pt x="0" y="0"/>
                        </a:moveTo>
                        <a:lnTo>
                          <a:pt x="1473" y="0"/>
                        </a:lnTo>
                        <a:lnTo>
                          <a:pt x="1479" y="163"/>
                        </a:lnTo>
                        <a:lnTo>
                          <a:pt x="1277" y="252"/>
                        </a:lnTo>
                        <a:lnTo>
                          <a:pt x="0" y="2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79"/>
                <p:cNvGrpSpPr>
                  <a:grpSpLocks/>
                </p:cNvGrpSpPr>
                <p:nvPr/>
              </p:nvGrpSpPr>
              <p:grpSpPr bwMode="auto">
                <a:xfrm>
                  <a:off x="3045" y="5300"/>
                  <a:ext cx="1381" cy="455"/>
                  <a:chOff x="3045" y="5300"/>
                  <a:chExt cx="1381" cy="455"/>
                </a:xfrm>
              </p:grpSpPr>
              <p:sp>
                <p:nvSpPr>
                  <p:cNvPr id="904" name="Freeform 903"/>
                  <p:cNvSpPr>
                    <a:spLocks/>
                  </p:cNvSpPr>
                  <p:nvPr/>
                </p:nvSpPr>
                <p:spPr bwMode="auto">
                  <a:xfrm>
                    <a:off x="3045" y="5300"/>
                    <a:ext cx="1381" cy="455"/>
                  </a:xfrm>
                  <a:custGeom>
                    <a:avLst/>
                    <a:gdLst>
                      <a:gd name="T0" fmla="+- 0 3045 3045"/>
                      <a:gd name="T1" fmla="*/ T0 w 1381"/>
                      <a:gd name="T2" fmla="+- 0 5300 5300"/>
                      <a:gd name="T3" fmla="*/ 5300 h 455"/>
                      <a:gd name="T4" fmla="+- 0 4426 3045"/>
                      <a:gd name="T5" fmla="*/ T4 w 1381"/>
                      <a:gd name="T6" fmla="+- 0 5300 5300"/>
                      <a:gd name="T7" fmla="*/ 5300 h 455"/>
                      <a:gd name="T8" fmla="+- 0 4426 3045"/>
                      <a:gd name="T9" fmla="*/ T8 w 1381"/>
                      <a:gd name="T10" fmla="+- 0 5755 5300"/>
                      <a:gd name="T11" fmla="*/ 5755 h 455"/>
                      <a:gd name="T12" fmla="+- 0 3045 3045"/>
                      <a:gd name="T13" fmla="*/ T12 w 1381"/>
                      <a:gd name="T14" fmla="+- 0 5755 5300"/>
                      <a:gd name="T15" fmla="*/ 5755 h 455"/>
                      <a:gd name="T16" fmla="+- 0 3045 3045"/>
                      <a:gd name="T17" fmla="*/ T16 w 1381"/>
                      <a:gd name="T18" fmla="+- 0 5300 5300"/>
                      <a:gd name="T19" fmla="*/ 5300 h 45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381" h="455">
                        <a:moveTo>
                          <a:pt x="0" y="0"/>
                        </a:moveTo>
                        <a:lnTo>
                          <a:pt x="1381" y="0"/>
                        </a:lnTo>
                        <a:lnTo>
                          <a:pt x="1381" y="455"/>
                        </a:lnTo>
                        <a:lnTo>
                          <a:pt x="0" y="4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" name="Group 280"/>
                <p:cNvGrpSpPr>
                  <a:grpSpLocks/>
                </p:cNvGrpSpPr>
                <p:nvPr/>
              </p:nvGrpSpPr>
              <p:grpSpPr bwMode="auto">
                <a:xfrm>
                  <a:off x="3045" y="5300"/>
                  <a:ext cx="1381" cy="455"/>
                  <a:chOff x="3045" y="5300"/>
                  <a:chExt cx="1381" cy="455"/>
                </a:xfrm>
              </p:grpSpPr>
              <p:sp>
                <p:nvSpPr>
                  <p:cNvPr id="903" name="Freeform 902"/>
                  <p:cNvSpPr>
                    <a:spLocks/>
                  </p:cNvSpPr>
                  <p:nvPr/>
                </p:nvSpPr>
                <p:spPr bwMode="auto">
                  <a:xfrm>
                    <a:off x="3045" y="5300"/>
                    <a:ext cx="1381" cy="455"/>
                  </a:xfrm>
                  <a:custGeom>
                    <a:avLst/>
                    <a:gdLst>
                      <a:gd name="T0" fmla="+- 0 3045 3045"/>
                      <a:gd name="T1" fmla="*/ T0 w 1381"/>
                      <a:gd name="T2" fmla="+- 0 5300 5300"/>
                      <a:gd name="T3" fmla="*/ 5300 h 455"/>
                      <a:gd name="T4" fmla="+- 0 4426 3045"/>
                      <a:gd name="T5" fmla="*/ T4 w 1381"/>
                      <a:gd name="T6" fmla="+- 0 5300 5300"/>
                      <a:gd name="T7" fmla="*/ 5300 h 455"/>
                      <a:gd name="T8" fmla="+- 0 4426 3045"/>
                      <a:gd name="T9" fmla="*/ T8 w 1381"/>
                      <a:gd name="T10" fmla="+- 0 5755 5300"/>
                      <a:gd name="T11" fmla="*/ 5755 h 455"/>
                      <a:gd name="T12" fmla="+- 0 3045 3045"/>
                      <a:gd name="T13" fmla="*/ T12 w 1381"/>
                      <a:gd name="T14" fmla="+- 0 5755 5300"/>
                      <a:gd name="T15" fmla="*/ 5755 h 455"/>
                      <a:gd name="T16" fmla="+- 0 3045 3045"/>
                      <a:gd name="T17" fmla="*/ T16 w 1381"/>
                      <a:gd name="T18" fmla="+- 0 5726 5300"/>
                      <a:gd name="T19" fmla="*/ 5726 h 455"/>
                      <a:gd name="T20" fmla="+- 0 3045 3045"/>
                      <a:gd name="T21" fmla="*/ T20 w 1381"/>
                      <a:gd name="T22" fmla="+- 0 5300 5300"/>
                      <a:gd name="T23" fmla="*/ 5300 h 45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1381" h="455">
                        <a:moveTo>
                          <a:pt x="0" y="0"/>
                        </a:moveTo>
                        <a:lnTo>
                          <a:pt x="1381" y="0"/>
                        </a:lnTo>
                        <a:lnTo>
                          <a:pt x="1381" y="455"/>
                        </a:lnTo>
                        <a:lnTo>
                          <a:pt x="0" y="455"/>
                        </a:lnTo>
                        <a:lnTo>
                          <a:pt x="0" y="4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2" name="Group 281"/>
                <p:cNvGrpSpPr>
                  <a:grpSpLocks/>
                </p:cNvGrpSpPr>
                <p:nvPr/>
              </p:nvGrpSpPr>
              <p:grpSpPr bwMode="auto">
                <a:xfrm>
                  <a:off x="4499" y="5067"/>
                  <a:ext cx="409" cy="638"/>
                  <a:chOff x="4499" y="5067"/>
                  <a:chExt cx="409" cy="638"/>
                </a:xfrm>
              </p:grpSpPr>
              <p:sp>
                <p:nvSpPr>
                  <p:cNvPr id="902" name="Freeform 901"/>
                  <p:cNvSpPr>
                    <a:spLocks/>
                  </p:cNvSpPr>
                  <p:nvPr/>
                </p:nvSpPr>
                <p:spPr bwMode="auto">
                  <a:xfrm>
                    <a:off x="4499" y="5067"/>
                    <a:ext cx="409" cy="638"/>
                  </a:xfrm>
                  <a:custGeom>
                    <a:avLst/>
                    <a:gdLst>
                      <a:gd name="T0" fmla="+- 0 4906 4499"/>
                      <a:gd name="T1" fmla="*/ T0 w 409"/>
                      <a:gd name="T2" fmla="+- 0 5067 5067"/>
                      <a:gd name="T3" fmla="*/ 5067 h 638"/>
                      <a:gd name="T4" fmla="+- 0 4782 4499"/>
                      <a:gd name="T5" fmla="*/ T4 w 409"/>
                      <a:gd name="T6" fmla="+- 0 5071 5067"/>
                      <a:gd name="T7" fmla="*/ 5071 h 638"/>
                      <a:gd name="T8" fmla="+- 0 4583 4499"/>
                      <a:gd name="T9" fmla="*/ T8 w 409"/>
                      <a:gd name="T10" fmla="+- 0 5167 5067"/>
                      <a:gd name="T11" fmla="*/ 5167 h 638"/>
                      <a:gd name="T12" fmla="+- 0 4582 4499"/>
                      <a:gd name="T13" fmla="*/ T12 w 409"/>
                      <a:gd name="T14" fmla="+- 0 5214 5067"/>
                      <a:gd name="T15" fmla="*/ 5214 h 638"/>
                      <a:gd name="T16" fmla="+- 0 4507 4499"/>
                      <a:gd name="T17" fmla="*/ T16 w 409"/>
                      <a:gd name="T18" fmla="+- 0 5250 5067"/>
                      <a:gd name="T19" fmla="*/ 5250 h 638"/>
                      <a:gd name="T20" fmla="+- 0 4507 4499"/>
                      <a:gd name="T21" fmla="*/ T20 w 409"/>
                      <a:gd name="T22" fmla="+- 0 5292 5067"/>
                      <a:gd name="T23" fmla="*/ 5292 h 638"/>
                      <a:gd name="T24" fmla="+- 0 4499 4499"/>
                      <a:gd name="T25" fmla="*/ T24 w 409"/>
                      <a:gd name="T26" fmla="+- 0 5292 5067"/>
                      <a:gd name="T27" fmla="*/ 5292 h 638"/>
                      <a:gd name="T28" fmla="+- 0 4499 4499"/>
                      <a:gd name="T29" fmla="*/ T28 w 409"/>
                      <a:gd name="T30" fmla="+- 0 5705 5067"/>
                      <a:gd name="T31" fmla="*/ 5705 h 638"/>
                      <a:gd name="T32" fmla="+- 0 4908 4499"/>
                      <a:gd name="T33" fmla="*/ T32 w 409"/>
                      <a:gd name="T34" fmla="+- 0 5666 5067"/>
                      <a:gd name="T35" fmla="*/ 5666 h 638"/>
                      <a:gd name="T36" fmla="+- 0 4906 4499"/>
                      <a:gd name="T37" fmla="*/ T36 w 409"/>
                      <a:gd name="T38" fmla="+- 0 5067 5067"/>
                      <a:gd name="T39" fmla="*/ 5067 h 63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409" h="638">
                        <a:moveTo>
                          <a:pt x="407" y="0"/>
                        </a:moveTo>
                        <a:lnTo>
                          <a:pt x="283" y="4"/>
                        </a:lnTo>
                        <a:lnTo>
                          <a:pt x="84" y="100"/>
                        </a:lnTo>
                        <a:lnTo>
                          <a:pt x="83" y="147"/>
                        </a:lnTo>
                        <a:lnTo>
                          <a:pt x="8" y="183"/>
                        </a:lnTo>
                        <a:lnTo>
                          <a:pt x="8" y="225"/>
                        </a:lnTo>
                        <a:lnTo>
                          <a:pt x="0" y="225"/>
                        </a:lnTo>
                        <a:lnTo>
                          <a:pt x="0" y="638"/>
                        </a:lnTo>
                        <a:lnTo>
                          <a:pt x="409" y="599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3" name="Group 282"/>
                <p:cNvGrpSpPr>
                  <a:grpSpLocks/>
                </p:cNvGrpSpPr>
                <p:nvPr/>
              </p:nvGrpSpPr>
              <p:grpSpPr bwMode="auto">
                <a:xfrm>
                  <a:off x="4499" y="5067"/>
                  <a:ext cx="409" cy="638"/>
                  <a:chOff x="4499" y="5067"/>
                  <a:chExt cx="409" cy="638"/>
                </a:xfrm>
              </p:grpSpPr>
              <p:sp>
                <p:nvSpPr>
                  <p:cNvPr id="901" name="Freeform 900"/>
                  <p:cNvSpPr>
                    <a:spLocks/>
                  </p:cNvSpPr>
                  <p:nvPr/>
                </p:nvSpPr>
                <p:spPr bwMode="auto">
                  <a:xfrm>
                    <a:off x="4499" y="5067"/>
                    <a:ext cx="409" cy="638"/>
                  </a:xfrm>
                  <a:custGeom>
                    <a:avLst/>
                    <a:gdLst>
                      <a:gd name="T0" fmla="+- 0 4906 4499"/>
                      <a:gd name="T1" fmla="*/ T0 w 409"/>
                      <a:gd name="T2" fmla="+- 0 5067 5067"/>
                      <a:gd name="T3" fmla="*/ 5067 h 638"/>
                      <a:gd name="T4" fmla="+- 0 4782 4499"/>
                      <a:gd name="T5" fmla="*/ T4 w 409"/>
                      <a:gd name="T6" fmla="+- 0 5071 5067"/>
                      <a:gd name="T7" fmla="*/ 5071 h 638"/>
                      <a:gd name="T8" fmla="+- 0 4583 4499"/>
                      <a:gd name="T9" fmla="*/ T8 w 409"/>
                      <a:gd name="T10" fmla="+- 0 5167 5067"/>
                      <a:gd name="T11" fmla="*/ 5167 h 638"/>
                      <a:gd name="T12" fmla="+- 0 4582 4499"/>
                      <a:gd name="T13" fmla="*/ T12 w 409"/>
                      <a:gd name="T14" fmla="+- 0 5214 5067"/>
                      <a:gd name="T15" fmla="*/ 5214 h 638"/>
                      <a:gd name="T16" fmla="+- 0 4507 4499"/>
                      <a:gd name="T17" fmla="*/ T16 w 409"/>
                      <a:gd name="T18" fmla="+- 0 5250 5067"/>
                      <a:gd name="T19" fmla="*/ 5250 h 638"/>
                      <a:gd name="T20" fmla="+- 0 4507 4499"/>
                      <a:gd name="T21" fmla="*/ T20 w 409"/>
                      <a:gd name="T22" fmla="+- 0 5292 5067"/>
                      <a:gd name="T23" fmla="*/ 5292 h 638"/>
                      <a:gd name="T24" fmla="+- 0 4499 4499"/>
                      <a:gd name="T25" fmla="*/ T24 w 409"/>
                      <a:gd name="T26" fmla="+- 0 5292 5067"/>
                      <a:gd name="T27" fmla="*/ 5292 h 638"/>
                      <a:gd name="T28" fmla="+- 0 4499 4499"/>
                      <a:gd name="T29" fmla="*/ T28 w 409"/>
                      <a:gd name="T30" fmla="+- 0 5705 5067"/>
                      <a:gd name="T31" fmla="*/ 5705 h 638"/>
                      <a:gd name="T32" fmla="+- 0 4908 4499"/>
                      <a:gd name="T33" fmla="*/ T32 w 409"/>
                      <a:gd name="T34" fmla="+- 0 5666 5067"/>
                      <a:gd name="T35" fmla="*/ 5666 h 638"/>
                      <a:gd name="T36" fmla="+- 0 4906 4499"/>
                      <a:gd name="T37" fmla="*/ T36 w 409"/>
                      <a:gd name="T38" fmla="+- 0 5067 5067"/>
                      <a:gd name="T39" fmla="*/ 5067 h 63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409" h="638">
                        <a:moveTo>
                          <a:pt x="407" y="0"/>
                        </a:moveTo>
                        <a:lnTo>
                          <a:pt x="283" y="4"/>
                        </a:lnTo>
                        <a:lnTo>
                          <a:pt x="84" y="100"/>
                        </a:lnTo>
                        <a:lnTo>
                          <a:pt x="83" y="147"/>
                        </a:lnTo>
                        <a:lnTo>
                          <a:pt x="8" y="183"/>
                        </a:lnTo>
                        <a:lnTo>
                          <a:pt x="8" y="225"/>
                        </a:lnTo>
                        <a:lnTo>
                          <a:pt x="0" y="225"/>
                        </a:lnTo>
                        <a:lnTo>
                          <a:pt x="0" y="638"/>
                        </a:lnTo>
                        <a:lnTo>
                          <a:pt x="409" y="599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" name="Group 283"/>
                <p:cNvGrpSpPr>
                  <a:grpSpLocks/>
                </p:cNvGrpSpPr>
                <p:nvPr/>
              </p:nvGrpSpPr>
              <p:grpSpPr bwMode="auto">
                <a:xfrm>
                  <a:off x="3045" y="3924"/>
                  <a:ext cx="607" cy="104"/>
                  <a:chOff x="3045" y="3924"/>
                  <a:chExt cx="607" cy="104"/>
                </a:xfrm>
              </p:grpSpPr>
              <p:sp>
                <p:nvSpPr>
                  <p:cNvPr id="900" name="Freeform 899"/>
                  <p:cNvSpPr>
                    <a:spLocks/>
                  </p:cNvSpPr>
                  <p:nvPr/>
                </p:nvSpPr>
                <p:spPr bwMode="auto">
                  <a:xfrm>
                    <a:off x="3045" y="3924"/>
                    <a:ext cx="607" cy="104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924 3924"/>
                      <a:gd name="T3" fmla="*/ 3924 h 104"/>
                      <a:gd name="T4" fmla="+- 0 3651 3045"/>
                      <a:gd name="T5" fmla="*/ T4 w 607"/>
                      <a:gd name="T6" fmla="+- 0 3924 3924"/>
                      <a:gd name="T7" fmla="*/ 3924 h 104"/>
                      <a:gd name="T8" fmla="+- 0 3651 3045"/>
                      <a:gd name="T9" fmla="*/ T8 w 607"/>
                      <a:gd name="T10" fmla="+- 0 4028 3924"/>
                      <a:gd name="T11" fmla="*/ 4028 h 104"/>
                      <a:gd name="T12" fmla="+- 0 3045 3045"/>
                      <a:gd name="T13" fmla="*/ T12 w 607"/>
                      <a:gd name="T14" fmla="+- 0 4028 3924"/>
                      <a:gd name="T15" fmla="*/ 4028 h 104"/>
                      <a:gd name="T16" fmla="+- 0 3045 3045"/>
                      <a:gd name="T17" fmla="*/ T16 w 607"/>
                      <a:gd name="T18" fmla="+- 0 3924 3924"/>
                      <a:gd name="T19" fmla="*/ 3924 h 10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04">
                        <a:moveTo>
                          <a:pt x="0" y="0"/>
                        </a:moveTo>
                        <a:lnTo>
                          <a:pt x="606" y="0"/>
                        </a:lnTo>
                        <a:lnTo>
                          <a:pt x="606" y="104"/>
                        </a:lnTo>
                        <a:lnTo>
                          <a:pt x="0" y="1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5" name="Group 284"/>
                <p:cNvGrpSpPr>
                  <a:grpSpLocks/>
                </p:cNvGrpSpPr>
                <p:nvPr/>
              </p:nvGrpSpPr>
              <p:grpSpPr bwMode="auto">
                <a:xfrm>
                  <a:off x="3045" y="3924"/>
                  <a:ext cx="607" cy="104"/>
                  <a:chOff x="3045" y="3924"/>
                  <a:chExt cx="607" cy="104"/>
                </a:xfrm>
              </p:grpSpPr>
              <p:sp>
                <p:nvSpPr>
                  <p:cNvPr id="899" name="Freeform 898"/>
                  <p:cNvSpPr>
                    <a:spLocks/>
                  </p:cNvSpPr>
                  <p:nvPr/>
                </p:nvSpPr>
                <p:spPr bwMode="auto">
                  <a:xfrm>
                    <a:off x="3045" y="3924"/>
                    <a:ext cx="607" cy="104"/>
                  </a:xfrm>
                  <a:custGeom>
                    <a:avLst/>
                    <a:gdLst>
                      <a:gd name="T0" fmla="+- 0 3045 3045"/>
                      <a:gd name="T1" fmla="*/ T0 w 607"/>
                      <a:gd name="T2" fmla="+- 0 3924 3924"/>
                      <a:gd name="T3" fmla="*/ 3924 h 104"/>
                      <a:gd name="T4" fmla="+- 0 3651 3045"/>
                      <a:gd name="T5" fmla="*/ T4 w 607"/>
                      <a:gd name="T6" fmla="+- 0 3924 3924"/>
                      <a:gd name="T7" fmla="*/ 3924 h 104"/>
                      <a:gd name="T8" fmla="+- 0 3651 3045"/>
                      <a:gd name="T9" fmla="*/ T8 w 607"/>
                      <a:gd name="T10" fmla="+- 0 4028 3924"/>
                      <a:gd name="T11" fmla="*/ 4028 h 104"/>
                      <a:gd name="T12" fmla="+- 0 3045 3045"/>
                      <a:gd name="T13" fmla="*/ T12 w 607"/>
                      <a:gd name="T14" fmla="+- 0 4028 3924"/>
                      <a:gd name="T15" fmla="*/ 4028 h 104"/>
                      <a:gd name="T16" fmla="+- 0 3045 3045"/>
                      <a:gd name="T17" fmla="*/ T16 w 607"/>
                      <a:gd name="T18" fmla="+- 0 3924 3924"/>
                      <a:gd name="T19" fmla="*/ 3924 h 10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07" h="104">
                        <a:moveTo>
                          <a:pt x="0" y="0"/>
                        </a:moveTo>
                        <a:lnTo>
                          <a:pt x="606" y="0"/>
                        </a:lnTo>
                        <a:lnTo>
                          <a:pt x="606" y="104"/>
                        </a:lnTo>
                        <a:lnTo>
                          <a:pt x="0" y="1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79797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6" name="Group 285"/>
                <p:cNvGrpSpPr>
                  <a:grpSpLocks/>
                </p:cNvGrpSpPr>
                <p:nvPr/>
              </p:nvGrpSpPr>
              <p:grpSpPr bwMode="auto">
                <a:xfrm>
                  <a:off x="5346" y="2508"/>
                  <a:ext cx="829" cy="2"/>
                  <a:chOff x="5346" y="2508"/>
                  <a:chExt cx="829" cy="2"/>
                </a:xfrm>
              </p:grpSpPr>
              <p:sp>
                <p:nvSpPr>
                  <p:cNvPr id="898" name="Freeform 897"/>
                  <p:cNvSpPr>
                    <a:spLocks/>
                  </p:cNvSpPr>
                  <p:nvPr/>
                </p:nvSpPr>
                <p:spPr bwMode="auto">
                  <a:xfrm>
                    <a:off x="5346" y="2508"/>
                    <a:ext cx="829" cy="2"/>
                  </a:xfrm>
                  <a:custGeom>
                    <a:avLst/>
                    <a:gdLst>
                      <a:gd name="T0" fmla="+- 0 5346 5346"/>
                      <a:gd name="T1" fmla="*/ T0 w 829"/>
                      <a:gd name="T2" fmla="+- 0 6174 5346"/>
                      <a:gd name="T3" fmla="*/ T2 w 82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29">
                        <a:moveTo>
                          <a:pt x="0" y="0"/>
                        </a:moveTo>
                        <a:lnTo>
                          <a:pt x="828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" name="Group 286"/>
                <p:cNvGrpSpPr>
                  <a:grpSpLocks/>
                </p:cNvGrpSpPr>
                <p:nvPr/>
              </p:nvGrpSpPr>
              <p:grpSpPr bwMode="auto">
                <a:xfrm>
                  <a:off x="4973" y="2508"/>
                  <a:ext cx="42" cy="2"/>
                  <a:chOff x="4973" y="2508"/>
                  <a:chExt cx="42" cy="2"/>
                </a:xfrm>
              </p:grpSpPr>
              <p:sp>
                <p:nvSpPr>
                  <p:cNvPr id="897" name="Freeform 896"/>
                  <p:cNvSpPr>
                    <a:spLocks/>
                  </p:cNvSpPr>
                  <p:nvPr/>
                </p:nvSpPr>
                <p:spPr bwMode="auto">
                  <a:xfrm>
                    <a:off x="4973" y="2508"/>
                    <a:ext cx="42" cy="2"/>
                  </a:xfrm>
                  <a:custGeom>
                    <a:avLst/>
                    <a:gdLst>
                      <a:gd name="T0" fmla="+- 0 4973 4973"/>
                      <a:gd name="T1" fmla="*/ T0 w 42"/>
                      <a:gd name="T2" fmla="+- 0 5015 4973"/>
                      <a:gd name="T3" fmla="*/ T2 w 4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2">
                        <a:moveTo>
                          <a:pt x="0" y="0"/>
                        </a:moveTo>
                        <a:lnTo>
                          <a:pt x="42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>
                  <a:grpSpLocks/>
                </p:cNvGrpSpPr>
                <p:nvPr/>
              </p:nvGrpSpPr>
              <p:grpSpPr bwMode="auto">
                <a:xfrm>
                  <a:off x="5346" y="2508"/>
                  <a:ext cx="830" cy="2"/>
                  <a:chOff x="5346" y="2508"/>
                  <a:chExt cx="830" cy="2"/>
                </a:xfrm>
              </p:grpSpPr>
              <p:sp>
                <p:nvSpPr>
                  <p:cNvPr id="896" name="Freeform 895"/>
                  <p:cNvSpPr>
                    <a:spLocks/>
                  </p:cNvSpPr>
                  <p:nvPr/>
                </p:nvSpPr>
                <p:spPr bwMode="auto">
                  <a:xfrm>
                    <a:off x="5346" y="2508"/>
                    <a:ext cx="830" cy="2"/>
                  </a:xfrm>
                  <a:custGeom>
                    <a:avLst/>
                    <a:gdLst>
                      <a:gd name="T0" fmla="+- 0 5346 5346"/>
                      <a:gd name="T1" fmla="*/ T0 w 830"/>
                      <a:gd name="T2" fmla="+- 0 6175 5346"/>
                      <a:gd name="T3" fmla="*/ T2 w 830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30">
                        <a:moveTo>
                          <a:pt x="0" y="0"/>
                        </a:moveTo>
                        <a:lnTo>
                          <a:pt x="82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" name="Group 288"/>
                <p:cNvGrpSpPr>
                  <a:grpSpLocks/>
                </p:cNvGrpSpPr>
                <p:nvPr/>
              </p:nvGrpSpPr>
              <p:grpSpPr bwMode="auto">
                <a:xfrm>
                  <a:off x="4972" y="2508"/>
                  <a:ext cx="43" cy="2"/>
                  <a:chOff x="4972" y="2508"/>
                  <a:chExt cx="43" cy="2"/>
                </a:xfrm>
              </p:grpSpPr>
              <p:sp>
                <p:nvSpPr>
                  <p:cNvPr id="895" name="Freeform 894"/>
                  <p:cNvSpPr>
                    <a:spLocks/>
                  </p:cNvSpPr>
                  <p:nvPr/>
                </p:nvSpPr>
                <p:spPr bwMode="auto">
                  <a:xfrm>
                    <a:off x="4972" y="2508"/>
                    <a:ext cx="43" cy="2"/>
                  </a:xfrm>
                  <a:custGeom>
                    <a:avLst/>
                    <a:gdLst>
                      <a:gd name="T0" fmla="+- 0 4972 4972"/>
                      <a:gd name="T1" fmla="*/ T0 w 43"/>
                      <a:gd name="T2" fmla="+- 0 5015 4972"/>
                      <a:gd name="T3" fmla="*/ T2 w 4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3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" name="Group 289"/>
                <p:cNvGrpSpPr>
                  <a:grpSpLocks/>
                </p:cNvGrpSpPr>
                <p:nvPr/>
              </p:nvGrpSpPr>
              <p:grpSpPr bwMode="auto">
                <a:xfrm>
                  <a:off x="3717" y="2508"/>
                  <a:ext cx="1201" cy="2"/>
                  <a:chOff x="3717" y="2508"/>
                  <a:chExt cx="1201" cy="2"/>
                </a:xfrm>
              </p:grpSpPr>
              <p:sp>
                <p:nvSpPr>
                  <p:cNvPr id="894" name="Freeform 893"/>
                  <p:cNvSpPr>
                    <a:spLocks/>
                  </p:cNvSpPr>
                  <p:nvPr/>
                </p:nvSpPr>
                <p:spPr bwMode="auto">
                  <a:xfrm>
                    <a:off x="3717" y="2508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" name="Group 290"/>
                <p:cNvGrpSpPr>
                  <a:grpSpLocks/>
                </p:cNvGrpSpPr>
                <p:nvPr/>
              </p:nvGrpSpPr>
              <p:grpSpPr bwMode="auto">
                <a:xfrm>
                  <a:off x="3716" y="2508"/>
                  <a:ext cx="1203" cy="2"/>
                  <a:chOff x="3716" y="2508"/>
                  <a:chExt cx="1203" cy="2"/>
                </a:xfrm>
              </p:grpSpPr>
              <p:sp>
                <p:nvSpPr>
                  <p:cNvPr id="893" name="Freeform 892"/>
                  <p:cNvSpPr>
                    <a:spLocks/>
                  </p:cNvSpPr>
                  <p:nvPr/>
                </p:nvSpPr>
                <p:spPr bwMode="auto">
                  <a:xfrm>
                    <a:off x="3716" y="2508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91"/>
                <p:cNvGrpSpPr>
                  <a:grpSpLocks/>
                </p:cNvGrpSpPr>
                <p:nvPr/>
              </p:nvGrpSpPr>
              <p:grpSpPr bwMode="auto">
                <a:xfrm>
                  <a:off x="3043" y="2508"/>
                  <a:ext cx="607" cy="2"/>
                  <a:chOff x="3043" y="2508"/>
                  <a:chExt cx="607" cy="2"/>
                </a:xfrm>
              </p:grpSpPr>
              <p:sp>
                <p:nvSpPr>
                  <p:cNvPr id="892" name="Freeform 891"/>
                  <p:cNvSpPr>
                    <a:spLocks/>
                  </p:cNvSpPr>
                  <p:nvPr/>
                </p:nvSpPr>
                <p:spPr bwMode="auto">
                  <a:xfrm>
                    <a:off x="3043" y="2508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92"/>
                <p:cNvGrpSpPr>
                  <a:grpSpLocks/>
                </p:cNvGrpSpPr>
                <p:nvPr/>
              </p:nvGrpSpPr>
              <p:grpSpPr bwMode="auto">
                <a:xfrm>
                  <a:off x="3042" y="2508"/>
                  <a:ext cx="609" cy="2"/>
                  <a:chOff x="3042" y="2508"/>
                  <a:chExt cx="609" cy="2"/>
                </a:xfrm>
              </p:grpSpPr>
              <p:sp>
                <p:nvSpPr>
                  <p:cNvPr id="891" name="Freeform 890"/>
                  <p:cNvSpPr>
                    <a:spLocks/>
                  </p:cNvSpPr>
                  <p:nvPr/>
                </p:nvSpPr>
                <p:spPr bwMode="auto">
                  <a:xfrm>
                    <a:off x="3042" y="2508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4" name="Group 293"/>
                <p:cNvGrpSpPr>
                  <a:grpSpLocks/>
                </p:cNvGrpSpPr>
                <p:nvPr/>
              </p:nvGrpSpPr>
              <p:grpSpPr bwMode="auto">
                <a:xfrm>
                  <a:off x="5346" y="3004"/>
                  <a:ext cx="829" cy="2"/>
                  <a:chOff x="5346" y="3004"/>
                  <a:chExt cx="829" cy="2"/>
                </a:xfrm>
              </p:grpSpPr>
              <p:sp>
                <p:nvSpPr>
                  <p:cNvPr id="890" name="Freeform 889"/>
                  <p:cNvSpPr>
                    <a:spLocks/>
                  </p:cNvSpPr>
                  <p:nvPr/>
                </p:nvSpPr>
                <p:spPr bwMode="auto">
                  <a:xfrm>
                    <a:off x="5346" y="3004"/>
                    <a:ext cx="829" cy="2"/>
                  </a:xfrm>
                  <a:custGeom>
                    <a:avLst/>
                    <a:gdLst>
                      <a:gd name="T0" fmla="+- 0 5346 5346"/>
                      <a:gd name="T1" fmla="*/ T0 w 829"/>
                      <a:gd name="T2" fmla="+- 0 6174 5346"/>
                      <a:gd name="T3" fmla="*/ T2 w 82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29">
                        <a:moveTo>
                          <a:pt x="0" y="0"/>
                        </a:moveTo>
                        <a:lnTo>
                          <a:pt x="828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5" name="Group 294"/>
                <p:cNvGrpSpPr>
                  <a:grpSpLocks/>
                </p:cNvGrpSpPr>
                <p:nvPr/>
              </p:nvGrpSpPr>
              <p:grpSpPr bwMode="auto">
                <a:xfrm>
                  <a:off x="4973" y="3004"/>
                  <a:ext cx="42" cy="2"/>
                  <a:chOff x="4973" y="3004"/>
                  <a:chExt cx="42" cy="2"/>
                </a:xfrm>
              </p:grpSpPr>
              <p:sp>
                <p:nvSpPr>
                  <p:cNvPr id="889" name="Freeform 888"/>
                  <p:cNvSpPr>
                    <a:spLocks/>
                  </p:cNvSpPr>
                  <p:nvPr/>
                </p:nvSpPr>
                <p:spPr bwMode="auto">
                  <a:xfrm>
                    <a:off x="4973" y="3004"/>
                    <a:ext cx="42" cy="2"/>
                  </a:xfrm>
                  <a:custGeom>
                    <a:avLst/>
                    <a:gdLst>
                      <a:gd name="T0" fmla="+- 0 4973 4973"/>
                      <a:gd name="T1" fmla="*/ T0 w 42"/>
                      <a:gd name="T2" fmla="+- 0 5015 4973"/>
                      <a:gd name="T3" fmla="*/ T2 w 4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2">
                        <a:moveTo>
                          <a:pt x="0" y="0"/>
                        </a:moveTo>
                        <a:lnTo>
                          <a:pt x="42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>
                  <a:grpSpLocks/>
                </p:cNvGrpSpPr>
                <p:nvPr/>
              </p:nvGrpSpPr>
              <p:grpSpPr bwMode="auto">
                <a:xfrm>
                  <a:off x="5346" y="3004"/>
                  <a:ext cx="830" cy="2"/>
                  <a:chOff x="5346" y="3004"/>
                  <a:chExt cx="830" cy="2"/>
                </a:xfrm>
              </p:grpSpPr>
              <p:sp>
                <p:nvSpPr>
                  <p:cNvPr id="888" name="Freeform 887"/>
                  <p:cNvSpPr>
                    <a:spLocks/>
                  </p:cNvSpPr>
                  <p:nvPr/>
                </p:nvSpPr>
                <p:spPr bwMode="auto">
                  <a:xfrm>
                    <a:off x="5346" y="3004"/>
                    <a:ext cx="830" cy="2"/>
                  </a:xfrm>
                  <a:custGeom>
                    <a:avLst/>
                    <a:gdLst>
                      <a:gd name="T0" fmla="+- 0 5346 5346"/>
                      <a:gd name="T1" fmla="*/ T0 w 830"/>
                      <a:gd name="T2" fmla="+- 0 6175 5346"/>
                      <a:gd name="T3" fmla="*/ T2 w 830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30">
                        <a:moveTo>
                          <a:pt x="0" y="0"/>
                        </a:moveTo>
                        <a:lnTo>
                          <a:pt x="82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" name="Group 296"/>
                <p:cNvGrpSpPr>
                  <a:grpSpLocks/>
                </p:cNvGrpSpPr>
                <p:nvPr/>
              </p:nvGrpSpPr>
              <p:grpSpPr bwMode="auto">
                <a:xfrm>
                  <a:off x="4972" y="3004"/>
                  <a:ext cx="43" cy="2"/>
                  <a:chOff x="4972" y="3004"/>
                  <a:chExt cx="43" cy="2"/>
                </a:xfrm>
              </p:grpSpPr>
              <p:sp>
                <p:nvSpPr>
                  <p:cNvPr id="887" name="Freeform 886"/>
                  <p:cNvSpPr>
                    <a:spLocks/>
                  </p:cNvSpPr>
                  <p:nvPr/>
                </p:nvSpPr>
                <p:spPr bwMode="auto">
                  <a:xfrm>
                    <a:off x="4972" y="3004"/>
                    <a:ext cx="43" cy="2"/>
                  </a:xfrm>
                  <a:custGeom>
                    <a:avLst/>
                    <a:gdLst>
                      <a:gd name="T0" fmla="+- 0 4972 4972"/>
                      <a:gd name="T1" fmla="*/ T0 w 43"/>
                      <a:gd name="T2" fmla="+- 0 5015 4972"/>
                      <a:gd name="T3" fmla="*/ T2 w 4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3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" name="Group 297"/>
                <p:cNvGrpSpPr>
                  <a:grpSpLocks/>
                </p:cNvGrpSpPr>
                <p:nvPr/>
              </p:nvGrpSpPr>
              <p:grpSpPr bwMode="auto">
                <a:xfrm>
                  <a:off x="3717" y="3004"/>
                  <a:ext cx="1201" cy="2"/>
                  <a:chOff x="3717" y="3004"/>
                  <a:chExt cx="1201" cy="2"/>
                </a:xfrm>
              </p:grpSpPr>
              <p:sp>
                <p:nvSpPr>
                  <p:cNvPr id="886" name="Freeform 885"/>
                  <p:cNvSpPr>
                    <a:spLocks/>
                  </p:cNvSpPr>
                  <p:nvPr/>
                </p:nvSpPr>
                <p:spPr bwMode="auto">
                  <a:xfrm>
                    <a:off x="3717" y="3004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" name="Group 298"/>
                <p:cNvGrpSpPr>
                  <a:grpSpLocks/>
                </p:cNvGrpSpPr>
                <p:nvPr/>
              </p:nvGrpSpPr>
              <p:grpSpPr bwMode="auto">
                <a:xfrm>
                  <a:off x="3716" y="3004"/>
                  <a:ext cx="1203" cy="2"/>
                  <a:chOff x="3716" y="3004"/>
                  <a:chExt cx="1203" cy="2"/>
                </a:xfrm>
              </p:grpSpPr>
              <p:sp>
                <p:nvSpPr>
                  <p:cNvPr id="885" name="Freeform 884"/>
                  <p:cNvSpPr>
                    <a:spLocks/>
                  </p:cNvSpPr>
                  <p:nvPr/>
                </p:nvSpPr>
                <p:spPr bwMode="auto">
                  <a:xfrm>
                    <a:off x="3716" y="3004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" name="Group 299"/>
                <p:cNvGrpSpPr>
                  <a:grpSpLocks/>
                </p:cNvGrpSpPr>
                <p:nvPr/>
              </p:nvGrpSpPr>
              <p:grpSpPr bwMode="auto">
                <a:xfrm>
                  <a:off x="3043" y="3004"/>
                  <a:ext cx="607" cy="2"/>
                  <a:chOff x="3043" y="3004"/>
                  <a:chExt cx="607" cy="2"/>
                </a:xfrm>
              </p:grpSpPr>
              <p:sp>
                <p:nvSpPr>
                  <p:cNvPr id="884" name="Freeform 883"/>
                  <p:cNvSpPr>
                    <a:spLocks/>
                  </p:cNvSpPr>
                  <p:nvPr/>
                </p:nvSpPr>
                <p:spPr bwMode="auto">
                  <a:xfrm>
                    <a:off x="3043" y="3004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" name="Group 300"/>
                <p:cNvGrpSpPr>
                  <a:grpSpLocks/>
                </p:cNvGrpSpPr>
                <p:nvPr/>
              </p:nvGrpSpPr>
              <p:grpSpPr bwMode="auto">
                <a:xfrm>
                  <a:off x="3042" y="3004"/>
                  <a:ext cx="609" cy="2"/>
                  <a:chOff x="3042" y="3004"/>
                  <a:chExt cx="609" cy="2"/>
                </a:xfrm>
              </p:grpSpPr>
              <p:sp>
                <p:nvSpPr>
                  <p:cNvPr id="883" name="Freeform 882"/>
                  <p:cNvSpPr>
                    <a:spLocks/>
                  </p:cNvSpPr>
                  <p:nvPr/>
                </p:nvSpPr>
                <p:spPr bwMode="auto">
                  <a:xfrm>
                    <a:off x="3042" y="3004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" name="Group 301"/>
                <p:cNvGrpSpPr>
                  <a:grpSpLocks/>
                </p:cNvGrpSpPr>
                <p:nvPr/>
              </p:nvGrpSpPr>
              <p:grpSpPr bwMode="auto">
                <a:xfrm>
                  <a:off x="4973" y="3343"/>
                  <a:ext cx="1201" cy="2"/>
                  <a:chOff x="4973" y="3343"/>
                  <a:chExt cx="1201" cy="2"/>
                </a:xfrm>
              </p:grpSpPr>
              <p:sp>
                <p:nvSpPr>
                  <p:cNvPr id="882" name="Freeform 881"/>
                  <p:cNvSpPr>
                    <a:spLocks/>
                  </p:cNvSpPr>
                  <p:nvPr/>
                </p:nvSpPr>
                <p:spPr bwMode="auto">
                  <a:xfrm>
                    <a:off x="4973" y="3343"/>
                    <a:ext cx="1201" cy="2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6174 4973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3" name="Group 302"/>
                <p:cNvGrpSpPr>
                  <a:grpSpLocks/>
                </p:cNvGrpSpPr>
                <p:nvPr/>
              </p:nvGrpSpPr>
              <p:grpSpPr bwMode="auto">
                <a:xfrm>
                  <a:off x="4972" y="3343"/>
                  <a:ext cx="1203" cy="2"/>
                  <a:chOff x="4972" y="3343"/>
                  <a:chExt cx="1203" cy="2"/>
                </a:xfrm>
              </p:grpSpPr>
              <p:sp>
                <p:nvSpPr>
                  <p:cNvPr id="881" name="Freeform 880"/>
                  <p:cNvSpPr>
                    <a:spLocks/>
                  </p:cNvSpPr>
                  <p:nvPr/>
                </p:nvSpPr>
                <p:spPr bwMode="auto">
                  <a:xfrm>
                    <a:off x="4972" y="3343"/>
                    <a:ext cx="1203" cy="2"/>
                  </a:xfrm>
                  <a:custGeom>
                    <a:avLst/>
                    <a:gdLst>
                      <a:gd name="T0" fmla="+- 0 4972 4972"/>
                      <a:gd name="T1" fmla="*/ T0 w 1203"/>
                      <a:gd name="T2" fmla="+- 0 6175 4972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4" name="Group 303"/>
                <p:cNvGrpSpPr>
                  <a:grpSpLocks/>
                </p:cNvGrpSpPr>
                <p:nvPr/>
              </p:nvGrpSpPr>
              <p:grpSpPr bwMode="auto">
                <a:xfrm>
                  <a:off x="3717" y="3343"/>
                  <a:ext cx="1201" cy="2"/>
                  <a:chOff x="3717" y="3343"/>
                  <a:chExt cx="1201" cy="2"/>
                </a:xfrm>
              </p:grpSpPr>
              <p:sp>
                <p:nvSpPr>
                  <p:cNvPr id="880" name="Freeform 879"/>
                  <p:cNvSpPr>
                    <a:spLocks/>
                  </p:cNvSpPr>
                  <p:nvPr/>
                </p:nvSpPr>
                <p:spPr bwMode="auto">
                  <a:xfrm>
                    <a:off x="3717" y="3343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304"/>
                <p:cNvGrpSpPr>
                  <a:grpSpLocks/>
                </p:cNvGrpSpPr>
                <p:nvPr/>
              </p:nvGrpSpPr>
              <p:grpSpPr bwMode="auto">
                <a:xfrm>
                  <a:off x="3716" y="3343"/>
                  <a:ext cx="1203" cy="2"/>
                  <a:chOff x="3716" y="3343"/>
                  <a:chExt cx="1203" cy="2"/>
                </a:xfrm>
              </p:grpSpPr>
              <p:sp>
                <p:nvSpPr>
                  <p:cNvPr id="879" name="Freeform 878"/>
                  <p:cNvSpPr>
                    <a:spLocks/>
                  </p:cNvSpPr>
                  <p:nvPr/>
                </p:nvSpPr>
                <p:spPr bwMode="auto">
                  <a:xfrm>
                    <a:off x="3716" y="3343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" name="Group 305"/>
                <p:cNvGrpSpPr>
                  <a:grpSpLocks/>
                </p:cNvGrpSpPr>
                <p:nvPr/>
              </p:nvGrpSpPr>
              <p:grpSpPr bwMode="auto">
                <a:xfrm>
                  <a:off x="3043" y="3343"/>
                  <a:ext cx="607" cy="2"/>
                  <a:chOff x="3043" y="3343"/>
                  <a:chExt cx="607" cy="2"/>
                </a:xfrm>
              </p:grpSpPr>
              <p:sp>
                <p:nvSpPr>
                  <p:cNvPr id="878" name="Freeform 877"/>
                  <p:cNvSpPr>
                    <a:spLocks/>
                  </p:cNvSpPr>
                  <p:nvPr/>
                </p:nvSpPr>
                <p:spPr bwMode="auto">
                  <a:xfrm>
                    <a:off x="3043" y="3343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" name="Group 306"/>
                <p:cNvGrpSpPr>
                  <a:grpSpLocks/>
                </p:cNvGrpSpPr>
                <p:nvPr/>
              </p:nvGrpSpPr>
              <p:grpSpPr bwMode="auto">
                <a:xfrm>
                  <a:off x="3042" y="3343"/>
                  <a:ext cx="609" cy="2"/>
                  <a:chOff x="3042" y="3343"/>
                  <a:chExt cx="609" cy="2"/>
                </a:xfrm>
              </p:grpSpPr>
              <p:sp>
                <p:nvSpPr>
                  <p:cNvPr id="877" name="Freeform 876"/>
                  <p:cNvSpPr>
                    <a:spLocks/>
                  </p:cNvSpPr>
                  <p:nvPr/>
                </p:nvSpPr>
                <p:spPr bwMode="auto">
                  <a:xfrm>
                    <a:off x="3042" y="3343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" name="Group 307"/>
                <p:cNvGrpSpPr>
                  <a:grpSpLocks/>
                </p:cNvGrpSpPr>
                <p:nvPr/>
              </p:nvGrpSpPr>
              <p:grpSpPr bwMode="auto">
                <a:xfrm>
                  <a:off x="5346" y="3504"/>
                  <a:ext cx="829" cy="2"/>
                  <a:chOff x="5346" y="3504"/>
                  <a:chExt cx="829" cy="2"/>
                </a:xfrm>
              </p:grpSpPr>
              <p:sp>
                <p:nvSpPr>
                  <p:cNvPr id="876" name="Freeform 875"/>
                  <p:cNvSpPr>
                    <a:spLocks/>
                  </p:cNvSpPr>
                  <p:nvPr/>
                </p:nvSpPr>
                <p:spPr bwMode="auto">
                  <a:xfrm>
                    <a:off x="5346" y="3504"/>
                    <a:ext cx="829" cy="2"/>
                  </a:xfrm>
                  <a:custGeom>
                    <a:avLst/>
                    <a:gdLst>
                      <a:gd name="T0" fmla="+- 0 5346 5346"/>
                      <a:gd name="T1" fmla="*/ T0 w 829"/>
                      <a:gd name="T2" fmla="+- 0 6174 5346"/>
                      <a:gd name="T3" fmla="*/ T2 w 82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29">
                        <a:moveTo>
                          <a:pt x="0" y="0"/>
                        </a:moveTo>
                        <a:lnTo>
                          <a:pt x="828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" name="Group 308"/>
                <p:cNvGrpSpPr>
                  <a:grpSpLocks/>
                </p:cNvGrpSpPr>
                <p:nvPr/>
              </p:nvGrpSpPr>
              <p:grpSpPr bwMode="auto">
                <a:xfrm>
                  <a:off x="4973" y="3504"/>
                  <a:ext cx="42" cy="2"/>
                  <a:chOff x="4973" y="3504"/>
                  <a:chExt cx="42" cy="2"/>
                </a:xfrm>
              </p:grpSpPr>
              <p:sp>
                <p:nvSpPr>
                  <p:cNvPr id="875" name="Freeform 874"/>
                  <p:cNvSpPr>
                    <a:spLocks/>
                  </p:cNvSpPr>
                  <p:nvPr/>
                </p:nvSpPr>
                <p:spPr bwMode="auto">
                  <a:xfrm>
                    <a:off x="4973" y="3504"/>
                    <a:ext cx="42" cy="2"/>
                  </a:xfrm>
                  <a:custGeom>
                    <a:avLst/>
                    <a:gdLst>
                      <a:gd name="T0" fmla="+- 0 4973 4973"/>
                      <a:gd name="T1" fmla="*/ T0 w 42"/>
                      <a:gd name="T2" fmla="+- 0 5015 4973"/>
                      <a:gd name="T3" fmla="*/ T2 w 4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2">
                        <a:moveTo>
                          <a:pt x="0" y="0"/>
                        </a:moveTo>
                        <a:lnTo>
                          <a:pt x="42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" name="Group 309"/>
                <p:cNvGrpSpPr>
                  <a:grpSpLocks/>
                </p:cNvGrpSpPr>
                <p:nvPr/>
              </p:nvGrpSpPr>
              <p:grpSpPr bwMode="auto">
                <a:xfrm>
                  <a:off x="5346" y="3504"/>
                  <a:ext cx="830" cy="2"/>
                  <a:chOff x="5346" y="3504"/>
                  <a:chExt cx="830" cy="2"/>
                </a:xfrm>
              </p:grpSpPr>
              <p:sp>
                <p:nvSpPr>
                  <p:cNvPr id="874" name="Freeform 873"/>
                  <p:cNvSpPr>
                    <a:spLocks/>
                  </p:cNvSpPr>
                  <p:nvPr/>
                </p:nvSpPr>
                <p:spPr bwMode="auto">
                  <a:xfrm>
                    <a:off x="5346" y="3504"/>
                    <a:ext cx="830" cy="2"/>
                  </a:xfrm>
                  <a:custGeom>
                    <a:avLst/>
                    <a:gdLst>
                      <a:gd name="T0" fmla="+- 0 5346 5346"/>
                      <a:gd name="T1" fmla="*/ T0 w 830"/>
                      <a:gd name="T2" fmla="+- 0 6175 5346"/>
                      <a:gd name="T3" fmla="*/ T2 w 830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30">
                        <a:moveTo>
                          <a:pt x="0" y="0"/>
                        </a:moveTo>
                        <a:lnTo>
                          <a:pt x="82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" name="Group 310"/>
                <p:cNvGrpSpPr>
                  <a:grpSpLocks/>
                </p:cNvGrpSpPr>
                <p:nvPr/>
              </p:nvGrpSpPr>
              <p:grpSpPr bwMode="auto">
                <a:xfrm>
                  <a:off x="4972" y="3504"/>
                  <a:ext cx="43" cy="2"/>
                  <a:chOff x="4972" y="3504"/>
                  <a:chExt cx="43" cy="2"/>
                </a:xfrm>
              </p:grpSpPr>
              <p:sp>
                <p:nvSpPr>
                  <p:cNvPr id="873" name="Freeform 872"/>
                  <p:cNvSpPr>
                    <a:spLocks/>
                  </p:cNvSpPr>
                  <p:nvPr/>
                </p:nvSpPr>
                <p:spPr bwMode="auto">
                  <a:xfrm>
                    <a:off x="4972" y="3504"/>
                    <a:ext cx="43" cy="2"/>
                  </a:xfrm>
                  <a:custGeom>
                    <a:avLst/>
                    <a:gdLst>
                      <a:gd name="T0" fmla="+- 0 4972 4972"/>
                      <a:gd name="T1" fmla="*/ T0 w 43"/>
                      <a:gd name="T2" fmla="+- 0 5015 4972"/>
                      <a:gd name="T3" fmla="*/ T2 w 4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3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2" name="Group 311"/>
                <p:cNvGrpSpPr>
                  <a:grpSpLocks/>
                </p:cNvGrpSpPr>
                <p:nvPr/>
              </p:nvGrpSpPr>
              <p:grpSpPr bwMode="auto">
                <a:xfrm>
                  <a:off x="3717" y="3504"/>
                  <a:ext cx="1201" cy="2"/>
                  <a:chOff x="3717" y="3504"/>
                  <a:chExt cx="1201" cy="2"/>
                </a:xfrm>
              </p:grpSpPr>
              <p:sp>
                <p:nvSpPr>
                  <p:cNvPr id="872" name="Freeform 871"/>
                  <p:cNvSpPr>
                    <a:spLocks/>
                  </p:cNvSpPr>
                  <p:nvPr/>
                </p:nvSpPr>
                <p:spPr bwMode="auto">
                  <a:xfrm>
                    <a:off x="3717" y="3504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" name="Group 312"/>
                <p:cNvGrpSpPr>
                  <a:grpSpLocks/>
                </p:cNvGrpSpPr>
                <p:nvPr/>
              </p:nvGrpSpPr>
              <p:grpSpPr bwMode="auto">
                <a:xfrm>
                  <a:off x="3716" y="3504"/>
                  <a:ext cx="1203" cy="2"/>
                  <a:chOff x="3716" y="3504"/>
                  <a:chExt cx="1203" cy="2"/>
                </a:xfrm>
              </p:grpSpPr>
              <p:sp>
                <p:nvSpPr>
                  <p:cNvPr id="871" name="Freeform 870"/>
                  <p:cNvSpPr>
                    <a:spLocks/>
                  </p:cNvSpPr>
                  <p:nvPr/>
                </p:nvSpPr>
                <p:spPr bwMode="auto">
                  <a:xfrm>
                    <a:off x="3716" y="3504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4" name="Group 313"/>
                <p:cNvGrpSpPr>
                  <a:grpSpLocks/>
                </p:cNvGrpSpPr>
                <p:nvPr/>
              </p:nvGrpSpPr>
              <p:grpSpPr bwMode="auto">
                <a:xfrm>
                  <a:off x="3043" y="3504"/>
                  <a:ext cx="607" cy="2"/>
                  <a:chOff x="3043" y="3504"/>
                  <a:chExt cx="607" cy="2"/>
                </a:xfrm>
              </p:grpSpPr>
              <p:sp>
                <p:nvSpPr>
                  <p:cNvPr id="870" name="Freeform 869"/>
                  <p:cNvSpPr>
                    <a:spLocks/>
                  </p:cNvSpPr>
                  <p:nvPr/>
                </p:nvSpPr>
                <p:spPr bwMode="auto">
                  <a:xfrm>
                    <a:off x="3043" y="3504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" name="Group 314"/>
                <p:cNvGrpSpPr>
                  <a:grpSpLocks/>
                </p:cNvGrpSpPr>
                <p:nvPr/>
              </p:nvGrpSpPr>
              <p:grpSpPr bwMode="auto">
                <a:xfrm>
                  <a:off x="3042" y="3504"/>
                  <a:ext cx="609" cy="2"/>
                  <a:chOff x="3042" y="3504"/>
                  <a:chExt cx="609" cy="2"/>
                </a:xfrm>
              </p:grpSpPr>
              <p:sp>
                <p:nvSpPr>
                  <p:cNvPr id="869" name="Freeform 868"/>
                  <p:cNvSpPr>
                    <a:spLocks/>
                  </p:cNvSpPr>
                  <p:nvPr/>
                </p:nvSpPr>
                <p:spPr bwMode="auto">
                  <a:xfrm>
                    <a:off x="3042" y="3504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" name="Group 315"/>
                <p:cNvGrpSpPr>
                  <a:grpSpLocks/>
                </p:cNvGrpSpPr>
                <p:nvPr/>
              </p:nvGrpSpPr>
              <p:grpSpPr bwMode="auto">
                <a:xfrm>
                  <a:off x="4973" y="3719"/>
                  <a:ext cx="1201" cy="2"/>
                  <a:chOff x="4973" y="3719"/>
                  <a:chExt cx="1201" cy="2"/>
                </a:xfrm>
              </p:grpSpPr>
              <p:sp>
                <p:nvSpPr>
                  <p:cNvPr id="868" name="Freeform 867"/>
                  <p:cNvSpPr>
                    <a:spLocks/>
                  </p:cNvSpPr>
                  <p:nvPr/>
                </p:nvSpPr>
                <p:spPr bwMode="auto">
                  <a:xfrm>
                    <a:off x="4973" y="3719"/>
                    <a:ext cx="1201" cy="2"/>
                  </a:xfrm>
                  <a:custGeom>
                    <a:avLst/>
                    <a:gdLst>
                      <a:gd name="T0" fmla="+- 0 4973 4973"/>
                      <a:gd name="T1" fmla="*/ T0 w 1201"/>
                      <a:gd name="T2" fmla="+- 0 6174 4973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7" name="Group 316"/>
                <p:cNvGrpSpPr>
                  <a:grpSpLocks/>
                </p:cNvGrpSpPr>
                <p:nvPr/>
              </p:nvGrpSpPr>
              <p:grpSpPr bwMode="auto">
                <a:xfrm>
                  <a:off x="4972" y="3719"/>
                  <a:ext cx="1203" cy="2"/>
                  <a:chOff x="4972" y="3719"/>
                  <a:chExt cx="1203" cy="2"/>
                </a:xfrm>
              </p:grpSpPr>
              <p:sp>
                <p:nvSpPr>
                  <p:cNvPr id="867" name="Freeform 866"/>
                  <p:cNvSpPr>
                    <a:spLocks/>
                  </p:cNvSpPr>
                  <p:nvPr/>
                </p:nvSpPr>
                <p:spPr bwMode="auto">
                  <a:xfrm>
                    <a:off x="4972" y="3719"/>
                    <a:ext cx="1203" cy="2"/>
                  </a:xfrm>
                  <a:custGeom>
                    <a:avLst/>
                    <a:gdLst>
                      <a:gd name="T0" fmla="+- 0 4972 4972"/>
                      <a:gd name="T1" fmla="*/ T0 w 1203"/>
                      <a:gd name="T2" fmla="+- 0 6175 4972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8" name="Group 317"/>
                <p:cNvGrpSpPr>
                  <a:grpSpLocks/>
                </p:cNvGrpSpPr>
                <p:nvPr/>
              </p:nvGrpSpPr>
              <p:grpSpPr bwMode="auto">
                <a:xfrm>
                  <a:off x="3717" y="3719"/>
                  <a:ext cx="1201" cy="2"/>
                  <a:chOff x="3717" y="3719"/>
                  <a:chExt cx="1201" cy="2"/>
                </a:xfrm>
              </p:grpSpPr>
              <p:sp>
                <p:nvSpPr>
                  <p:cNvPr id="866" name="Freeform 865"/>
                  <p:cNvSpPr>
                    <a:spLocks/>
                  </p:cNvSpPr>
                  <p:nvPr/>
                </p:nvSpPr>
                <p:spPr bwMode="auto">
                  <a:xfrm>
                    <a:off x="3717" y="3719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" name="Group 318"/>
                <p:cNvGrpSpPr>
                  <a:grpSpLocks/>
                </p:cNvGrpSpPr>
                <p:nvPr/>
              </p:nvGrpSpPr>
              <p:grpSpPr bwMode="auto">
                <a:xfrm>
                  <a:off x="3716" y="3719"/>
                  <a:ext cx="1203" cy="2"/>
                  <a:chOff x="3716" y="3719"/>
                  <a:chExt cx="1203" cy="2"/>
                </a:xfrm>
              </p:grpSpPr>
              <p:sp>
                <p:nvSpPr>
                  <p:cNvPr id="865" name="Freeform 864"/>
                  <p:cNvSpPr>
                    <a:spLocks/>
                  </p:cNvSpPr>
                  <p:nvPr/>
                </p:nvSpPr>
                <p:spPr bwMode="auto">
                  <a:xfrm>
                    <a:off x="3716" y="3719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" name="Group 319"/>
                <p:cNvGrpSpPr>
                  <a:grpSpLocks/>
                </p:cNvGrpSpPr>
                <p:nvPr/>
              </p:nvGrpSpPr>
              <p:grpSpPr bwMode="auto">
                <a:xfrm>
                  <a:off x="3043" y="3719"/>
                  <a:ext cx="607" cy="2"/>
                  <a:chOff x="3043" y="3719"/>
                  <a:chExt cx="607" cy="2"/>
                </a:xfrm>
              </p:grpSpPr>
              <p:sp>
                <p:nvSpPr>
                  <p:cNvPr id="864" name="Freeform 863"/>
                  <p:cNvSpPr>
                    <a:spLocks/>
                  </p:cNvSpPr>
                  <p:nvPr/>
                </p:nvSpPr>
                <p:spPr bwMode="auto">
                  <a:xfrm>
                    <a:off x="3043" y="3719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" name="Group 320"/>
                <p:cNvGrpSpPr>
                  <a:grpSpLocks/>
                </p:cNvGrpSpPr>
                <p:nvPr/>
              </p:nvGrpSpPr>
              <p:grpSpPr bwMode="auto">
                <a:xfrm>
                  <a:off x="3042" y="3719"/>
                  <a:ext cx="609" cy="2"/>
                  <a:chOff x="3042" y="3719"/>
                  <a:chExt cx="609" cy="2"/>
                </a:xfrm>
              </p:grpSpPr>
              <p:sp>
                <p:nvSpPr>
                  <p:cNvPr id="863" name="Freeform 862"/>
                  <p:cNvSpPr>
                    <a:spLocks/>
                  </p:cNvSpPr>
                  <p:nvPr/>
                </p:nvSpPr>
                <p:spPr bwMode="auto">
                  <a:xfrm>
                    <a:off x="3042" y="3719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2" name="Group 321"/>
                <p:cNvGrpSpPr>
                  <a:grpSpLocks/>
                </p:cNvGrpSpPr>
                <p:nvPr/>
              </p:nvGrpSpPr>
              <p:grpSpPr bwMode="auto">
                <a:xfrm>
                  <a:off x="5346" y="3886"/>
                  <a:ext cx="829" cy="2"/>
                  <a:chOff x="5346" y="3886"/>
                  <a:chExt cx="829" cy="2"/>
                </a:xfrm>
              </p:grpSpPr>
              <p:sp>
                <p:nvSpPr>
                  <p:cNvPr id="862" name="Freeform 861"/>
                  <p:cNvSpPr>
                    <a:spLocks/>
                  </p:cNvSpPr>
                  <p:nvPr/>
                </p:nvSpPr>
                <p:spPr bwMode="auto">
                  <a:xfrm>
                    <a:off x="5346" y="3886"/>
                    <a:ext cx="829" cy="2"/>
                  </a:xfrm>
                  <a:custGeom>
                    <a:avLst/>
                    <a:gdLst>
                      <a:gd name="T0" fmla="+- 0 5346 5346"/>
                      <a:gd name="T1" fmla="*/ T0 w 829"/>
                      <a:gd name="T2" fmla="+- 0 6174 5346"/>
                      <a:gd name="T3" fmla="*/ T2 w 82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29">
                        <a:moveTo>
                          <a:pt x="0" y="0"/>
                        </a:moveTo>
                        <a:lnTo>
                          <a:pt x="828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3" name="Group 322"/>
                <p:cNvGrpSpPr>
                  <a:grpSpLocks/>
                </p:cNvGrpSpPr>
                <p:nvPr/>
              </p:nvGrpSpPr>
              <p:grpSpPr bwMode="auto">
                <a:xfrm>
                  <a:off x="4973" y="3886"/>
                  <a:ext cx="42" cy="2"/>
                  <a:chOff x="4973" y="3886"/>
                  <a:chExt cx="42" cy="2"/>
                </a:xfrm>
              </p:grpSpPr>
              <p:sp>
                <p:nvSpPr>
                  <p:cNvPr id="861" name="Freeform 860"/>
                  <p:cNvSpPr>
                    <a:spLocks/>
                  </p:cNvSpPr>
                  <p:nvPr/>
                </p:nvSpPr>
                <p:spPr bwMode="auto">
                  <a:xfrm>
                    <a:off x="4973" y="3886"/>
                    <a:ext cx="42" cy="2"/>
                  </a:xfrm>
                  <a:custGeom>
                    <a:avLst/>
                    <a:gdLst>
                      <a:gd name="T0" fmla="+- 0 4973 4973"/>
                      <a:gd name="T1" fmla="*/ T0 w 42"/>
                      <a:gd name="T2" fmla="+- 0 5015 4973"/>
                      <a:gd name="T3" fmla="*/ T2 w 4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2">
                        <a:moveTo>
                          <a:pt x="0" y="0"/>
                        </a:moveTo>
                        <a:lnTo>
                          <a:pt x="42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4" name="Group 323"/>
                <p:cNvGrpSpPr>
                  <a:grpSpLocks/>
                </p:cNvGrpSpPr>
                <p:nvPr/>
              </p:nvGrpSpPr>
              <p:grpSpPr bwMode="auto">
                <a:xfrm>
                  <a:off x="5346" y="3886"/>
                  <a:ext cx="830" cy="2"/>
                  <a:chOff x="5346" y="3886"/>
                  <a:chExt cx="830" cy="2"/>
                </a:xfrm>
              </p:grpSpPr>
              <p:sp>
                <p:nvSpPr>
                  <p:cNvPr id="860" name="Freeform 859"/>
                  <p:cNvSpPr>
                    <a:spLocks/>
                  </p:cNvSpPr>
                  <p:nvPr/>
                </p:nvSpPr>
                <p:spPr bwMode="auto">
                  <a:xfrm>
                    <a:off x="5346" y="3886"/>
                    <a:ext cx="830" cy="2"/>
                  </a:xfrm>
                  <a:custGeom>
                    <a:avLst/>
                    <a:gdLst>
                      <a:gd name="T0" fmla="+- 0 5346 5346"/>
                      <a:gd name="T1" fmla="*/ T0 w 830"/>
                      <a:gd name="T2" fmla="+- 0 6175 5346"/>
                      <a:gd name="T3" fmla="*/ T2 w 830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830">
                        <a:moveTo>
                          <a:pt x="0" y="0"/>
                        </a:moveTo>
                        <a:lnTo>
                          <a:pt x="82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5" name="Group 324"/>
                <p:cNvGrpSpPr>
                  <a:grpSpLocks/>
                </p:cNvGrpSpPr>
                <p:nvPr/>
              </p:nvGrpSpPr>
              <p:grpSpPr bwMode="auto">
                <a:xfrm>
                  <a:off x="4972" y="3886"/>
                  <a:ext cx="43" cy="2"/>
                  <a:chOff x="4972" y="3886"/>
                  <a:chExt cx="43" cy="2"/>
                </a:xfrm>
              </p:grpSpPr>
              <p:sp>
                <p:nvSpPr>
                  <p:cNvPr id="859" name="Freeform 858"/>
                  <p:cNvSpPr>
                    <a:spLocks/>
                  </p:cNvSpPr>
                  <p:nvPr/>
                </p:nvSpPr>
                <p:spPr bwMode="auto">
                  <a:xfrm>
                    <a:off x="4972" y="3886"/>
                    <a:ext cx="43" cy="2"/>
                  </a:xfrm>
                  <a:custGeom>
                    <a:avLst/>
                    <a:gdLst>
                      <a:gd name="T0" fmla="+- 0 4972 4972"/>
                      <a:gd name="T1" fmla="*/ T0 w 43"/>
                      <a:gd name="T2" fmla="+- 0 5015 4972"/>
                      <a:gd name="T3" fmla="*/ T2 w 4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3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6" name="Group 325"/>
                <p:cNvGrpSpPr>
                  <a:grpSpLocks/>
                </p:cNvGrpSpPr>
                <p:nvPr/>
              </p:nvGrpSpPr>
              <p:grpSpPr bwMode="auto">
                <a:xfrm>
                  <a:off x="3717" y="3886"/>
                  <a:ext cx="1201" cy="2"/>
                  <a:chOff x="3717" y="3886"/>
                  <a:chExt cx="1201" cy="2"/>
                </a:xfrm>
              </p:grpSpPr>
              <p:sp>
                <p:nvSpPr>
                  <p:cNvPr id="858" name="Freeform 857"/>
                  <p:cNvSpPr>
                    <a:spLocks/>
                  </p:cNvSpPr>
                  <p:nvPr/>
                </p:nvSpPr>
                <p:spPr bwMode="auto">
                  <a:xfrm>
                    <a:off x="3717" y="3886"/>
                    <a:ext cx="1201" cy="2"/>
                  </a:xfrm>
                  <a:custGeom>
                    <a:avLst/>
                    <a:gdLst>
                      <a:gd name="T0" fmla="+- 0 3717 3717"/>
                      <a:gd name="T1" fmla="*/ T0 w 1201"/>
                      <a:gd name="T2" fmla="+- 0 4918 3717"/>
                      <a:gd name="T3" fmla="*/ T2 w 1201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1">
                        <a:moveTo>
                          <a:pt x="0" y="0"/>
                        </a:moveTo>
                        <a:lnTo>
                          <a:pt x="1201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7" name="Group 326"/>
                <p:cNvGrpSpPr>
                  <a:grpSpLocks/>
                </p:cNvGrpSpPr>
                <p:nvPr/>
              </p:nvGrpSpPr>
              <p:grpSpPr bwMode="auto">
                <a:xfrm>
                  <a:off x="3716" y="3886"/>
                  <a:ext cx="1203" cy="2"/>
                  <a:chOff x="3716" y="3886"/>
                  <a:chExt cx="1203" cy="2"/>
                </a:xfrm>
              </p:grpSpPr>
              <p:sp>
                <p:nvSpPr>
                  <p:cNvPr id="857" name="Freeform 856"/>
                  <p:cNvSpPr>
                    <a:spLocks/>
                  </p:cNvSpPr>
                  <p:nvPr/>
                </p:nvSpPr>
                <p:spPr bwMode="auto">
                  <a:xfrm>
                    <a:off x="3716" y="3886"/>
                    <a:ext cx="1203" cy="2"/>
                  </a:xfrm>
                  <a:custGeom>
                    <a:avLst/>
                    <a:gdLst>
                      <a:gd name="T0" fmla="+- 0 3716 3716"/>
                      <a:gd name="T1" fmla="*/ T0 w 1203"/>
                      <a:gd name="T2" fmla="+- 0 4919 3716"/>
                      <a:gd name="T3" fmla="*/ T2 w 1203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03">
                        <a:moveTo>
                          <a:pt x="0" y="0"/>
                        </a:moveTo>
                        <a:lnTo>
                          <a:pt x="1203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>
                  <a:grpSpLocks/>
                </p:cNvGrpSpPr>
                <p:nvPr/>
              </p:nvGrpSpPr>
              <p:grpSpPr bwMode="auto">
                <a:xfrm>
                  <a:off x="3043" y="3886"/>
                  <a:ext cx="607" cy="2"/>
                  <a:chOff x="3043" y="3886"/>
                  <a:chExt cx="607" cy="2"/>
                </a:xfrm>
              </p:grpSpPr>
              <p:sp>
                <p:nvSpPr>
                  <p:cNvPr id="856" name="Freeform 855"/>
                  <p:cNvSpPr>
                    <a:spLocks/>
                  </p:cNvSpPr>
                  <p:nvPr/>
                </p:nvSpPr>
                <p:spPr bwMode="auto">
                  <a:xfrm>
                    <a:off x="3043" y="3886"/>
                    <a:ext cx="607" cy="2"/>
                  </a:xfrm>
                  <a:custGeom>
                    <a:avLst/>
                    <a:gdLst>
                      <a:gd name="T0" fmla="+- 0 3043 3043"/>
                      <a:gd name="T1" fmla="*/ T0 w 607"/>
                      <a:gd name="T2" fmla="+- 0 3650 3043"/>
                      <a:gd name="T3" fmla="*/ T2 w 607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7">
                        <a:moveTo>
                          <a:pt x="0" y="0"/>
                        </a:moveTo>
                        <a:lnTo>
                          <a:pt x="607" y="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9" name="Group 328"/>
                <p:cNvGrpSpPr>
                  <a:grpSpLocks/>
                </p:cNvGrpSpPr>
                <p:nvPr/>
              </p:nvGrpSpPr>
              <p:grpSpPr bwMode="auto">
                <a:xfrm>
                  <a:off x="3042" y="3886"/>
                  <a:ext cx="609" cy="2"/>
                  <a:chOff x="3042" y="3886"/>
                  <a:chExt cx="609" cy="2"/>
                </a:xfrm>
              </p:grpSpPr>
              <p:sp>
                <p:nvSpPr>
                  <p:cNvPr id="855" name="Freeform 854"/>
                  <p:cNvSpPr>
                    <a:spLocks/>
                  </p:cNvSpPr>
                  <p:nvPr/>
                </p:nvSpPr>
                <p:spPr bwMode="auto">
                  <a:xfrm>
                    <a:off x="3042" y="3886"/>
                    <a:ext cx="609" cy="2"/>
                  </a:xfrm>
                  <a:custGeom>
                    <a:avLst/>
                    <a:gdLst>
                      <a:gd name="T0" fmla="+- 0 3042 3042"/>
                      <a:gd name="T1" fmla="*/ T0 w 609"/>
                      <a:gd name="T2" fmla="+- 0 3651 3042"/>
                      <a:gd name="T3" fmla="*/ T2 w 60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09">
                        <a:moveTo>
                          <a:pt x="0" y="0"/>
                        </a:moveTo>
                        <a:lnTo>
                          <a:pt x="609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" name="Group 329"/>
                <p:cNvGrpSpPr>
                  <a:grpSpLocks/>
                </p:cNvGrpSpPr>
                <p:nvPr/>
              </p:nvGrpSpPr>
              <p:grpSpPr bwMode="auto">
                <a:xfrm>
                  <a:off x="6446" y="2616"/>
                  <a:ext cx="2" cy="846"/>
                  <a:chOff x="6446" y="2616"/>
                  <a:chExt cx="2" cy="846"/>
                </a:xfrm>
              </p:grpSpPr>
              <p:sp>
                <p:nvSpPr>
                  <p:cNvPr id="854" name="Freeform 853"/>
                  <p:cNvSpPr>
                    <a:spLocks/>
                  </p:cNvSpPr>
                  <p:nvPr/>
                </p:nvSpPr>
                <p:spPr bwMode="auto">
                  <a:xfrm>
                    <a:off x="6446" y="2616"/>
                    <a:ext cx="2" cy="846"/>
                  </a:xfrm>
                  <a:custGeom>
                    <a:avLst/>
                    <a:gdLst>
                      <a:gd name="T0" fmla="+- 0 2616 2616"/>
                      <a:gd name="T1" fmla="*/ 2616 h 846"/>
                      <a:gd name="T2" fmla="+- 0 3462 2616"/>
                      <a:gd name="T3" fmla="*/ 3462 h 846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846">
                        <a:moveTo>
                          <a:pt x="0" y="0"/>
                        </a:moveTo>
                        <a:lnTo>
                          <a:pt x="0" y="846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oup 330"/>
                <p:cNvGrpSpPr>
                  <a:grpSpLocks/>
                </p:cNvGrpSpPr>
                <p:nvPr/>
              </p:nvGrpSpPr>
              <p:grpSpPr bwMode="auto">
                <a:xfrm>
                  <a:off x="6446" y="2615"/>
                  <a:ext cx="2" cy="848"/>
                  <a:chOff x="6446" y="2615"/>
                  <a:chExt cx="2" cy="848"/>
                </a:xfrm>
              </p:grpSpPr>
              <p:sp>
                <p:nvSpPr>
                  <p:cNvPr id="853" name="Freeform 852"/>
                  <p:cNvSpPr>
                    <a:spLocks/>
                  </p:cNvSpPr>
                  <p:nvPr/>
                </p:nvSpPr>
                <p:spPr bwMode="auto">
                  <a:xfrm>
                    <a:off x="6446" y="2615"/>
                    <a:ext cx="2" cy="848"/>
                  </a:xfrm>
                  <a:custGeom>
                    <a:avLst/>
                    <a:gdLst>
                      <a:gd name="T0" fmla="+- 0 3463 2615"/>
                      <a:gd name="T1" fmla="*/ 3463 h 848"/>
                      <a:gd name="T2" fmla="+- 0 2615 2615"/>
                      <a:gd name="T3" fmla="*/ 2615 h 84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848">
                        <a:moveTo>
                          <a:pt x="0" y="84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2" name="Group 331"/>
                <p:cNvGrpSpPr>
                  <a:grpSpLocks/>
                </p:cNvGrpSpPr>
                <p:nvPr/>
              </p:nvGrpSpPr>
              <p:grpSpPr bwMode="auto">
                <a:xfrm>
                  <a:off x="6462" y="3669"/>
                  <a:ext cx="26" cy="884"/>
                  <a:chOff x="6462" y="3669"/>
                  <a:chExt cx="26" cy="884"/>
                </a:xfrm>
              </p:grpSpPr>
              <p:sp>
                <p:nvSpPr>
                  <p:cNvPr id="852" name="Freeform 851"/>
                  <p:cNvSpPr>
                    <a:spLocks/>
                  </p:cNvSpPr>
                  <p:nvPr/>
                </p:nvSpPr>
                <p:spPr bwMode="auto">
                  <a:xfrm>
                    <a:off x="6462" y="3669"/>
                    <a:ext cx="26" cy="884"/>
                  </a:xfrm>
                  <a:custGeom>
                    <a:avLst/>
                    <a:gdLst>
                      <a:gd name="T0" fmla="+- 0 6462 6462"/>
                      <a:gd name="T1" fmla="*/ T0 w 26"/>
                      <a:gd name="T2" fmla="+- 0 4554 3669"/>
                      <a:gd name="T3" fmla="*/ 4554 h 884"/>
                      <a:gd name="T4" fmla="+- 0 6488 6462"/>
                      <a:gd name="T5" fmla="*/ T4 w 26"/>
                      <a:gd name="T6" fmla="+- 0 4554 3669"/>
                      <a:gd name="T7" fmla="*/ 4554 h 884"/>
                      <a:gd name="T8" fmla="+- 0 6488 6462"/>
                      <a:gd name="T9" fmla="*/ T8 w 26"/>
                      <a:gd name="T10" fmla="+- 0 3669 3669"/>
                      <a:gd name="T11" fmla="*/ 3669 h 884"/>
                      <a:gd name="T12" fmla="+- 0 6462 6462"/>
                      <a:gd name="T13" fmla="*/ T12 w 26"/>
                      <a:gd name="T14" fmla="+- 0 3669 3669"/>
                      <a:gd name="T15" fmla="*/ 3669 h 884"/>
                      <a:gd name="T16" fmla="+- 0 6462 6462"/>
                      <a:gd name="T17" fmla="*/ T16 w 26"/>
                      <a:gd name="T18" fmla="+- 0 4554 3669"/>
                      <a:gd name="T19" fmla="*/ 4554 h 8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26" h="884">
                        <a:moveTo>
                          <a:pt x="0" y="885"/>
                        </a:moveTo>
                        <a:lnTo>
                          <a:pt x="26" y="88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885"/>
                        </a:lnTo>
                        <a:close/>
                      </a:path>
                    </a:pathLst>
                  </a:custGeom>
                  <a:solidFill>
                    <a:srgbClr val="009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3" name="Group 332"/>
                <p:cNvGrpSpPr>
                  <a:grpSpLocks/>
                </p:cNvGrpSpPr>
                <p:nvPr/>
              </p:nvGrpSpPr>
              <p:grpSpPr bwMode="auto">
                <a:xfrm>
                  <a:off x="6460" y="3667"/>
                  <a:ext cx="30" cy="889"/>
                  <a:chOff x="6460" y="3667"/>
                  <a:chExt cx="30" cy="889"/>
                </a:xfrm>
              </p:grpSpPr>
              <p:sp>
                <p:nvSpPr>
                  <p:cNvPr id="851" name="Freeform 850"/>
                  <p:cNvSpPr>
                    <a:spLocks/>
                  </p:cNvSpPr>
                  <p:nvPr/>
                </p:nvSpPr>
                <p:spPr bwMode="auto">
                  <a:xfrm>
                    <a:off x="6460" y="3667"/>
                    <a:ext cx="30" cy="889"/>
                  </a:xfrm>
                  <a:custGeom>
                    <a:avLst/>
                    <a:gdLst>
                      <a:gd name="T0" fmla="+- 0 6460 6460"/>
                      <a:gd name="T1" fmla="*/ T0 w 30"/>
                      <a:gd name="T2" fmla="+- 0 3667 3667"/>
                      <a:gd name="T3" fmla="*/ 3667 h 889"/>
                      <a:gd name="T4" fmla="+- 0 6490 6460"/>
                      <a:gd name="T5" fmla="*/ T4 w 30"/>
                      <a:gd name="T6" fmla="+- 0 3667 3667"/>
                      <a:gd name="T7" fmla="*/ 3667 h 889"/>
                      <a:gd name="T8" fmla="+- 0 6490 6460"/>
                      <a:gd name="T9" fmla="*/ T8 w 30"/>
                      <a:gd name="T10" fmla="+- 0 4556 3667"/>
                      <a:gd name="T11" fmla="*/ 4556 h 889"/>
                      <a:gd name="T12" fmla="+- 0 6460 6460"/>
                      <a:gd name="T13" fmla="*/ T12 w 30"/>
                      <a:gd name="T14" fmla="+- 0 4556 3667"/>
                      <a:gd name="T15" fmla="*/ 4556 h 889"/>
                      <a:gd name="T16" fmla="+- 0 6460 6460"/>
                      <a:gd name="T17" fmla="*/ T16 w 30"/>
                      <a:gd name="T18" fmla="+- 0 3667 3667"/>
                      <a:gd name="T19" fmla="*/ 3667 h 88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0" h="889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30" y="889"/>
                        </a:lnTo>
                        <a:lnTo>
                          <a:pt x="0" y="8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4" name="Group 333"/>
                <p:cNvGrpSpPr>
                  <a:grpSpLocks/>
                </p:cNvGrpSpPr>
                <p:nvPr/>
              </p:nvGrpSpPr>
              <p:grpSpPr bwMode="auto">
                <a:xfrm>
                  <a:off x="7413" y="2574"/>
                  <a:ext cx="2" cy="2522"/>
                  <a:chOff x="7413" y="2574"/>
                  <a:chExt cx="2" cy="2522"/>
                </a:xfrm>
              </p:grpSpPr>
              <p:sp>
                <p:nvSpPr>
                  <p:cNvPr id="850" name="Freeform 849"/>
                  <p:cNvSpPr>
                    <a:spLocks/>
                  </p:cNvSpPr>
                  <p:nvPr/>
                </p:nvSpPr>
                <p:spPr bwMode="auto">
                  <a:xfrm>
                    <a:off x="7413" y="2574"/>
                    <a:ext cx="2" cy="2522"/>
                  </a:xfrm>
                  <a:custGeom>
                    <a:avLst/>
                    <a:gdLst>
                      <a:gd name="T0" fmla="+- 0 2574 2574"/>
                      <a:gd name="T1" fmla="*/ 2574 h 2522"/>
                      <a:gd name="T2" fmla="+- 0 5096 2574"/>
                      <a:gd name="T3" fmla="*/ 5096 h 2522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522">
                        <a:moveTo>
                          <a:pt x="0" y="0"/>
                        </a:moveTo>
                        <a:lnTo>
                          <a:pt x="0" y="2522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5" name="Group 334"/>
                <p:cNvGrpSpPr>
                  <a:grpSpLocks/>
                </p:cNvGrpSpPr>
                <p:nvPr/>
              </p:nvGrpSpPr>
              <p:grpSpPr bwMode="auto">
                <a:xfrm>
                  <a:off x="7370" y="4221"/>
                  <a:ext cx="85" cy="875"/>
                  <a:chOff x="7370" y="4221"/>
                  <a:chExt cx="85" cy="875"/>
                </a:xfrm>
              </p:grpSpPr>
              <p:sp>
                <p:nvSpPr>
                  <p:cNvPr id="849" name="Freeform 848"/>
                  <p:cNvSpPr>
                    <a:spLocks/>
                  </p:cNvSpPr>
                  <p:nvPr/>
                </p:nvSpPr>
                <p:spPr bwMode="auto">
                  <a:xfrm>
                    <a:off x="7370" y="4221"/>
                    <a:ext cx="85" cy="875"/>
                  </a:xfrm>
                  <a:custGeom>
                    <a:avLst/>
                    <a:gdLst>
                      <a:gd name="T0" fmla="+- 0 7370 7370"/>
                      <a:gd name="T1" fmla="*/ T0 w 85"/>
                      <a:gd name="T2" fmla="+- 0 4221 4221"/>
                      <a:gd name="T3" fmla="*/ 4221 h 875"/>
                      <a:gd name="T4" fmla="+- 0 7455 7370"/>
                      <a:gd name="T5" fmla="*/ T4 w 85"/>
                      <a:gd name="T6" fmla="+- 0 4221 4221"/>
                      <a:gd name="T7" fmla="*/ 4221 h 875"/>
                      <a:gd name="T8" fmla="+- 0 7455 7370"/>
                      <a:gd name="T9" fmla="*/ T8 w 85"/>
                      <a:gd name="T10" fmla="+- 0 5096 4221"/>
                      <a:gd name="T11" fmla="*/ 5096 h 875"/>
                      <a:gd name="T12" fmla="+- 0 7370 7370"/>
                      <a:gd name="T13" fmla="*/ T12 w 85"/>
                      <a:gd name="T14" fmla="+- 0 5096 4221"/>
                      <a:gd name="T15" fmla="*/ 5096 h 875"/>
                      <a:gd name="T16" fmla="+- 0 7370 7370"/>
                      <a:gd name="T17" fmla="*/ T16 w 85"/>
                      <a:gd name="T18" fmla="+- 0 4221 4221"/>
                      <a:gd name="T19" fmla="*/ 4221 h 87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875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875"/>
                        </a:lnTo>
                        <a:lnTo>
                          <a:pt x="0" y="8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6" name="Group 335"/>
                <p:cNvGrpSpPr>
                  <a:grpSpLocks/>
                </p:cNvGrpSpPr>
                <p:nvPr/>
              </p:nvGrpSpPr>
              <p:grpSpPr bwMode="auto">
                <a:xfrm>
                  <a:off x="7838" y="2574"/>
                  <a:ext cx="2" cy="2437"/>
                  <a:chOff x="7838" y="2574"/>
                  <a:chExt cx="2" cy="2437"/>
                </a:xfrm>
              </p:grpSpPr>
              <p:sp>
                <p:nvSpPr>
                  <p:cNvPr id="848" name="Freeform 847"/>
                  <p:cNvSpPr>
                    <a:spLocks/>
                  </p:cNvSpPr>
                  <p:nvPr/>
                </p:nvSpPr>
                <p:spPr bwMode="auto">
                  <a:xfrm>
                    <a:off x="7838" y="2574"/>
                    <a:ext cx="2" cy="2437"/>
                  </a:xfrm>
                  <a:custGeom>
                    <a:avLst/>
                    <a:gdLst>
                      <a:gd name="T0" fmla="+- 0 2574 2574"/>
                      <a:gd name="T1" fmla="*/ 2574 h 2437"/>
                      <a:gd name="T2" fmla="+- 0 5011 2574"/>
                      <a:gd name="T3" fmla="*/ 5011 h 2437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437">
                        <a:moveTo>
                          <a:pt x="0" y="0"/>
                        </a:moveTo>
                        <a:lnTo>
                          <a:pt x="0" y="2437"/>
                        </a:lnTo>
                      </a:path>
                    </a:pathLst>
                  </a:custGeom>
                  <a:noFill/>
                  <a:ln w="59886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" name="Group 336"/>
                <p:cNvGrpSpPr>
                  <a:grpSpLocks/>
                </p:cNvGrpSpPr>
                <p:nvPr/>
              </p:nvGrpSpPr>
              <p:grpSpPr bwMode="auto">
                <a:xfrm>
                  <a:off x="7792" y="4221"/>
                  <a:ext cx="85" cy="790"/>
                  <a:chOff x="7792" y="4221"/>
                  <a:chExt cx="85" cy="790"/>
                </a:xfrm>
              </p:grpSpPr>
              <p:sp>
                <p:nvSpPr>
                  <p:cNvPr id="847" name="Freeform 846"/>
                  <p:cNvSpPr>
                    <a:spLocks/>
                  </p:cNvSpPr>
                  <p:nvPr/>
                </p:nvSpPr>
                <p:spPr bwMode="auto">
                  <a:xfrm>
                    <a:off x="7792" y="4221"/>
                    <a:ext cx="85" cy="790"/>
                  </a:xfrm>
                  <a:custGeom>
                    <a:avLst/>
                    <a:gdLst>
                      <a:gd name="T0" fmla="+- 0 7792 7792"/>
                      <a:gd name="T1" fmla="*/ T0 w 85"/>
                      <a:gd name="T2" fmla="+- 0 4221 4221"/>
                      <a:gd name="T3" fmla="*/ 4221 h 790"/>
                      <a:gd name="T4" fmla="+- 0 7877 7792"/>
                      <a:gd name="T5" fmla="*/ T4 w 85"/>
                      <a:gd name="T6" fmla="+- 0 4221 4221"/>
                      <a:gd name="T7" fmla="*/ 4221 h 790"/>
                      <a:gd name="T8" fmla="+- 0 7877 7792"/>
                      <a:gd name="T9" fmla="*/ T8 w 85"/>
                      <a:gd name="T10" fmla="+- 0 5011 4221"/>
                      <a:gd name="T11" fmla="*/ 5011 h 790"/>
                      <a:gd name="T12" fmla="+- 0 7792 7792"/>
                      <a:gd name="T13" fmla="*/ T12 w 85"/>
                      <a:gd name="T14" fmla="+- 0 5011 4221"/>
                      <a:gd name="T15" fmla="*/ 5011 h 790"/>
                      <a:gd name="T16" fmla="+- 0 7792 7792"/>
                      <a:gd name="T17" fmla="*/ T16 w 85"/>
                      <a:gd name="T18" fmla="+- 0 4221 4221"/>
                      <a:gd name="T19" fmla="*/ 4221 h 79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790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790"/>
                        </a:lnTo>
                        <a:lnTo>
                          <a:pt x="0" y="7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" name="Group 337"/>
                <p:cNvGrpSpPr>
                  <a:grpSpLocks/>
                </p:cNvGrpSpPr>
                <p:nvPr/>
              </p:nvGrpSpPr>
              <p:grpSpPr bwMode="auto">
                <a:xfrm>
                  <a:off x="6789" y="2573"/>
                  <a:ext cx="2" cy="1711"/>
                  <a:chOff x="6789" y="2573"/>
                  <a:chExt cx="2" cy="1711"/>
                </a:xfrm>
              </p:grpSpPr>
              <p:sp>
                <p:nvSpPr>
                  <p:cNvPr id="846" name="Freeform 845"/>
                  <p:cNvSpPr>
                    <a:spLocks/>
                  </p:cNvSpPr>
                  <p:nvPr/>
                </p:nvSpPr>
                <p:spPr bwMode="auto">
                  <a:xfrm>
                    <a:off x="6789" y="2573"/>
                    <a:ext cx="2" cy="1711"/>
                  </a:xfrm>
                  <a:custGeom>
                    <a:avLst/>
                    <a:gdLst>
                      <a:gd name="T0" fmla="+- 0 2573 2573"/>
                      <a:gd name="T1" fmla="*/ 2573 h 1711"/>
                      <a:gd name="T2" fmla="+- 0 4283 2573"/>
                      <a:gd name="T3" fmla="*/ 4283 h 171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1">
                        <a:moveTo>
                          <a:pt x="0" y="0"/>
                        </a:moveTo>
                        <a:lnTo>
                          <a:pt x="0" y="1710"/>
                        </a:lnTo>
                      </a:path>
                    </a:pathLst>
                  </a:custGeom>
                  <a:noFill/>
                  <a:ln w="16704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" name="Group 338"/>
                <p:cNvGrpSpPr>
                  <a:grpSpLocks/>
                </p:cNvGrpSpPr>
                <p:nvPr/>
              </p:nvGrpSpPr>
              <p:grpSpPr bwMode="auto">
                <a:xfrm>
                  <a:off x="6789" y="2572"/>
                  <a:ext cx="2" cy="1713"/>
                  <a:chOff x="6789" y="2572"/>
                  <a:chExt cx="2" cy="1713"/>
                </a:xfrm>
              </p:grpSpPr>
              <p:sp>
                <p:nvSpPr>
                  <p:cNvPr id="845" name="Freeform 844"/>
                  <p:cNvSpPr>
                    <a:spLocks/>
                  </p:cNvSpPr>
                  <p:nvPr/>
                </p:nvSpPr>
                <p:spPr bwMode="auto">
                  <a:xfrm>
                    <a:off x="6789" y="2572"/>
                    <a:ext cx="2" cy="1713"/>
                  </a:xfrm>
                  <a:custGeom>
                    <a:avLst/>
                    <a:gdLst>
                      <a:gd name="T0" fmla="+- 0 4284 2572"/>
                      <a:gd name="T1" fmla="*/ 4284 h 1713"/>
                      <a:gd name="T2" fmla="+- 0 2572 2572"/>
                      <a:gd name="T3" fmla="*/ 2572 h 171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3">
                        <a:moveTo>
                          <a:pt x="0" y="171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802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0" name="Group 339"/>
                <p:cNvGrpSpPr>
                  <a:grpSpLocks/>
                </p:cNvGrpSpPr>
                <p:nvPr/>
              </p:nvGrpSpPr>
              <p:grpSpPr bwMode="auto">
                <a:xfrm>
                  <a:off x="7644" y="2573"/>
                  <a:ext cx="2" cy="1711"/>
                  <a:chOff x="7644" y="2573"/>
                  <a:chExt cx="2" cy="1711"/>
                </a:xfrm>
              </p:grpSpPr>
              <p:sp>
                <p:nvSpPr>
                  <p:cNvPr id="844" name="Freeform 843"/>
                  <p:cNvSpPr>
                    <a:spLocks/>
                  </p:cNvSpPr>
                  <p:nvPr/>
                </p:nvSpPr>
                <p:spPr bwMode="auto">
                  <a:xfrm>
                    <a:off x="7644" y="2573"/>
                    <a:ext cx="2" cy="1711"/>
                  </a:xfrm>
                  <a:custGeom>
                    <a:avLst/>
                    <a:gdLst>
                      <a:gd name="T0" fmla="+- 0 2573 2573"/>
                      <a:gd name="T1" fmla="*/ 2573 h 1711"/>
                      <a:gd name="T2" fmla="+- 0 4283 2573"/>
                      <a:gd name="T3" fmla="*/ 4283 h 171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1">
                        <a:moveTo>
                          <a:pt x="0" y="0"/>
                        </a:moveTo>
                        <a:lnTo>
                          <a:pt x="0" y="1710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1" name="Group 340"/>
                <p:cNvGrpSpPr>
                  <a:grpSpLocks/>
                </p:cNvGrpSpPr>
                <p:nvPr/>
              </p:nvGrpSpPr>
              <p:grpSpPr bwMode="auto">
                <a:xfrm>
                  <a:off x="7644" y="2572"/>
                  <a:ext cx="2" cy="1713"/>
                  <a:chOff x="7644" y="2572"/>
                  <a:chExt cx="2" cy="1713"/>
                </a:xfrm>
              </p:grpSpPr>
              <p:sp>
                <p:nvSpPr>
                  <p:cNvPr id="843" name="Freeform 842"/>
                  <p:cNvSpPr>
                    <a:spLocks/>
                  </p:cNvSpPr>
                  <p:nvPr/>
                </p:nvSpPr>
                <p:spPr bwMode="auto">
                  <a:xfrm>
                    <a:off x="7644" y="2572"/>
                    <a:ext cx="2" cy="1713"/>
                  </a:xfrm>
                  <a:custGeom>
                    <a:avLst/>
                    <a:gdLst>
                      <a:gd name="T0" fmla="+- 0 4284 2572"/>
                      <a:gd name="T1" fmla="*/ 4284 h 1713"/>
                      <a:gd name="T2" fmla="+- 0 2572 2572"/>
                      <a:gd name="T3" fmla="*/ 2572 h 171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3">
                        <a:moveTo>
                          <a:pt x="0" y="171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2" name="Group 341"/>
                <p:cNvGrpSpPr>
                  <a:grpSpLocks/>
                </p:cNvGrpSpPr>
                <p:nvPr/>
              </p:nvGrpSpPr>
              <p:grpSpPr bwMode="auto">
                <a:xfrm>
                  <a:off x="6281" y="3665"/>
                  <a:ext cx="2" cy="899"/>
                  <a:chOff x="6281" y="3665"/>
                  <a:chExt cx="2" cy="899"/>
                </a:xfrm>
              </p:grpSpPr>
              <p:sp>
                <p:nvSpPr>
                  <p:cNvPr id="842" name="Freeform 841"/>
                  <p:cNvSpPr>
                    <a:spLocks/>
                  </p:cNvSpPr>
                  <p:nvPr/>
                </p:nvSpPr>
                <p:spPr bwMode="auto">
                  <a:xfrm>
                    <a:off x="6281" y="3665"/>
                    <a:ext cx="2" cy="899"/>
                  </a:xfrm>
                  <a:custGeom>
                    <a:avLst/>
                    <a:gdLst>
                      <a:gd name="T0" fmla="+- 0 3665 3665"/>
                      <a:gd name="T1" fmla="*/ 3665 h 899"/>
                      <a:gd name="T2" fmla="+- 0 4564 3665"/>
                      <a:gd name="T3" fmla="*/ 4564 h 89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899">
                        <a:moveTo>
                          <a:pt x="0" y="0"/>
                        </a:moveTo>
                        <a:lnTo>
                          <a:pt x="0" y="899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3" name="Group 342"/>
                <p:cNvGrpSpPr>
                  <a:grpSpLocks/>
                </p:cNvGrpSpPr>
                <p:nvPr/>
              </p:nvGrpSpPr>
              <p:grpSpPr bwMode="auto">
                <a:xfrm>
                  <a:off x="6238" y="3665"/>
                  <a:ext cx="85" cy="899"/>
                  <a:chOff x="6238" y="3665"/>
                  <a:chExt cx="85" cy="899"/>
                </a:xfrm>
              </p:grpSpPr>
              <p:sp>
                <p:nvSpPr>
                  <p:cNvPr id="841" name="Freeform 840"/>
                  <p:cNvSpPr>
                    <a:spLocks/>
                  </p:cNvSpPr>
                  <p:nvPr/>
                </p:nvSpPr>
                <p:spPr bwMode="auto">
                  <a:xfrm>
                    <a:off x="6238" y="3665"/>
                    <a:ext cx="85" cy="899"/>
                  </a:xfrm>
                  <a:custGeom>
                    <a:avLst/>
                    <a:gdLst>
                      <a:gd name="T0" fmla="+- 0 6238 6238"/>
                      <a:gd name="T1" fmla="*/ T0 w 85"/>
                      <a:gd name="T2" fmla="+- 0 3665 3665"/>
                      <a:gd name="T3" fmla="*/ 3665 h 899"/>
                      <a:gd name="T4" fmla="+- 0 6324 6238"/>
                      <a:gd name="T5" fmla="*/ T4 w 85"/>
                      <a:gd name="T6" fmla="+- 0 3665 3665"/>
                      <a:gd name="T7" fmla="*/ 3665 h 899"/>
                      <a:gd name="T8" fmla="+- 0 6324 6238"/>
                      <a:gd name="T9" fmla="*/ T8 w 85"/>
                      <a:gd name="T10" fmla="+- 0 4564 3665"/>
                      <a:gd name="T11" fmla="*/ 4564 h 899"/>
                      <a:gd name="T12" fmla="+- 0 6238 6238"/>
                      <a:gd name="T13" fmla="*/ T12 w 85"/>
                      <a:gd name="T14" fmla="+- 0 4564 3665"/>
                      <a:gd name="T15" fmla="*/ 4564 h 899"/>
                      <a:gd name="T16" fmla="+- 0 6238 6238"/>
                      <a:gd name="T17" fmla="*/ T16 w 85"/>
                      <a:gd name="T18" fmla="+- 0 3665 3665"/>
                      <a:gd name="T19" fmla="*/ 3665 h 89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899"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899"/>
                        </a:lnTo>
                        <a:lnTo>
                          <a:pt x="0" y="8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4" name="Group 343"/>
                <p:cNvGrpSpPr>
                  <a:grpSpLocks/>
                </p:cNvGrpSpPr>
                <p:nvPr/>
              </p:nvGrpSpPr>
              <p:grpSpPr bwMode="auto">
                <a:xfrm>
                  <a:off x="6911" y="5335"/>
                  <a:ext cx="1296" cy="131"/>
                  <a:chOff x="6911" y="5335"/>
                  <a:chExt cx="1296" cy="131"/>
                </a:xfrm>
              </p:grpSpPr>
              <p:sp>
                <p:nvSpPr>
                  <p:cNvPr id="840" name="Freeform 839"/>
                  <p:cNvSpPr>
                    <a:spLocks/>
                  </p:cNvSpPr>
                  <p:nvPr/>
                </p:nvSpPr>
                <p:spPr bwMode="auto">
                  <a:xfrm>
                    <a:off x="6911" y="5335"/>
                    <a:ext cx="1296" cy="131"/>
                  </a:xfrm>
                  <a:custGeom>
                    <a:avLst/>
                    <a:gdLst>
                      <a:gd name="T0" fmla="+- 0 8207 6911"/>
                      <a:gd name="T1" fmla="*/ T0 w 1296"/>
                      <a:gd name="T2" fmla="+- 0 5335 5335"/>
                      <a:gd name="T3" fmla="*/ 5335 h 131"/>
                      <a:gd name="T4" fmla="+- 0 6911 6911"/>
                      <a:gd name="T5" fmla="*/ T4 w 1296"/>
                      <a:gd name="T6" fmla="+- 0 5335 5335"/>
                      <a:gd name="T7" fmla="*/ 5335 h 131"/>
                      <a:gd name="T8" fmla="+- 0 6911 6911"/>
                      <a:gd name="T9" fmla="*/ T8 w 1296"/>
                      <a:gd name="T10" fmla="+- 0 5466 5335"/>
                      <a:gd name="T11" fmla="*/ 5466 h 131"/>
                      <a:gd name="T12" fmla="+- 0 8207 6911"/>
                      <a:gd name="T13" fmla="*/ T12 w 1296"/>
                      <a:gd name="T14" fmla="+- 0 5335 5335"/>
                      <a:gd name="T15" fmla="*/ 5335 h 13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296" h="131">
                        <a:moveTo>
                          <a:pt x="1296" y="0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1296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5" name="Group 344"/>
                <p:cNvGrpSpPr>
                  <a:grpSpLocks/>
                </p:cNvGrpSpPr>
                <p:nvPr/>
              </p:nvGrpSpPr>
              <p:grpSpPr bwMode="auto">
                <a:xfrm>
                  <a:off x="7075" y="2559"/>
                  <a:ext cx="281" cy="2780"/>
                  <a:chOff x="7075" y="2559"/>
                  <a:chExt cx="281" cy="2780"/>
                </a:xfrm>
              </p:grpSpPr>
              <p:sp>
                <p:nvSpPr>
                  <p:cNvPr id="839" name="Freeform 838"/>
                  <p:cNvSpPr>
                    <a:spLocks/>
                  </p:cNvSpPr>
                  <p:nvPr/>
                </p:nvSpPr>
                <p:spPr bwMode="auto">
                  <a:xfrm>
                    <a:off x="7075" y="2559"/>
                    <a:ext cx="281" cy="2780"/>
                  </a:xfrm>
                  <a:custGeom>
                    <a:avLst/>
                    <a:gdLst>
                      <a:gd name="T0" fmla="+- 0 7075 7075"/>
                      <a:gd name="T1" fmla="*/ T0 w 281"/>
                      <a:gd name="T2" fmla="+- 0 2559 2559"/>
                      <a:gd name="T3" fmla="*/ 2559 h 2780"/>
                      <a:gd name="T4" fmla="+- 0 7356 7075"/>
                      <a:gd name="T5" fmla="*/ T4 w 281"/>
                      <a:gd name="T6" fmla="+- 0 2559 2559"/>
                      <a:gd name="T7" fmla="*/ 2559 h 2780"/>
                      <a:gd name="T8" fmla="+- 0 7356 7075"/>
                      <a:gd name="T9" fmla="*/ T8 w 281"/>
                      <a:gd name="T10" fmla="+- 0 5339 2559"/>
                      <a:gd name="T11" fmla="*/ 5339 h 2780"/>
                      <a:gd name="T12" fmla="+- 0 7075 7075"/>
                      <a:gd name="T13" fmla="*/ T12 w 281"/>
                      <a:gd name="T14" fmla="+- 0 5339 2559"/>
                      <a:gd name="T15" fmla="*/ 5339 h 2780"/>
                      <a:gd name="T16" fmla="+- 0 7075 7075"/>
                      <a:gd name="T17" fmla="*/ T16 w 281"/>
                      <a:gd name="T18" fmla="+- 0 2559 2559"/>
                      <a:gd name="T19" fmla="*/ 2559 h 278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281" h="2780">
                        <a:moveTo>
                          <a:pt x="0" y="0"/>
                        </a:moveTo>
                        <a:lnTo>
                          <a:pt x="281" y="0"/>
                        </a:lnTo>
                        <a:lnTo>
                          <a:pt x="281" y="2780"/>
                        </a:lnTo>
                        <a:lnTo>
                          <a:pt x="0" y="27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" name="Group 345"/>
                <p:cNvGrpSpPr>
                  <a:grpSpLocks/>
                </p:cNvGrpSpPr>
                <p:nvPr/>
              </p:nvGrpSpPr>
              <p:grpSpPr bwMode="auto">
                <a:xfrm>
                  <a:off x="7370" y="2574"/>
                  <a:ext cx="85" cy="1608"/>
                  <a:chOff x="7370" y="2574"/>
                  <a:chExt cx="85" cy="1608"/>
                </a:xfrm>
              </p:grpSpPr>
              <p:sp>
                <p:nvSpPr>
                  <p:cNvPr id="838" name="Freeform 837"/>
                  <p:cNvSpPr>
                    <a:spLocks/>
                  </p:cNvSpPr>
                  <p:nvPr/>
                </p:nvSpPr>
                <p:spPr bwMode="auto">
                  <a:xfrm>
                    <a:off x="7370" y="2574"/>
                    <a:ext cx="85" cy="1608"/>
                  </a:xfrm>
                  <a:custGeom>
                    <a:avLst/>
                    <a:gdLst>
                      <a:gd name="T0" fmla="+- 0 7370 7370"/>
                      <a:gd name="T1" fmla="*/ T0 w 85"/>
                      <a:gd name="T2" fmla="+- 0 2574 2574"/>
                      <a:gd name="T3" fmla="*/ 2574 h 1608"/>
                      <a:gd name="T4" fmla="+- 0 7455 7370"/>
                      <a:gd name="T5" fmla="*/ T4 w 85"/>
                      <a:gd name="T6" fmla="+- 0 2574 2574"/>
                      <a:gd name="T7" fmla="*/ 2574 h 1608"/>
                      <a:gd name="T8" fmla="+- 0 7455 7370"/>
                      <a:gd name="T9" fmla="*/ T8 w 85"/>
                      <a:gd name="T10" fmla="+- 0 4183 2574"/>
                      <a:gd name="T11" fmla="*/ 4183 h 1608"/>
                      <a:gd name="T12" fmla="+- 0 7370 7370"/>
                      <a:gd name="T13" fmla="*/ T12 w 85"/>
                      <a:gd name="T14" fmla="+- 0 4183 2574"/>
                      <a:gd name="T15" fmla="*/ 4183 h 1608"/>
                      <a:gd name="T16" fmla="+- 0 7370 7370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" name="Group 346"/>
                <p:cNvGrpSpPr>
                  <a:grpSpLocks/>
                </p:cNvGrpSpPr>
                <p:nvPr/>
              </p:nvGrpSpPr>
              <p:grpSpPr bwMode="auto">
                <a:xfrm>
                  <a:off x="6901" y="2574"/>
                  <a:ext cx="2" cy="2617"/>
                  <a:chOff x="6901" y="2574"/>
                  <a:chExt cx="2" cy="2617"/>
                </a:xfrm>
              </p:grpSpPr>
              <p:sp>
                <p:nvSpPr>
                  <p:cNvPr id="837" name="Freeform 836"/>
                  <p:cNvSpPr>
                    <a:spLocks/>
                  </p:cNvSpPr>
                  <p:nvPr/>
                </p:nvSpPr>
                <p:spPr bwMode="auto">
                  <a:xfrm>
                    <a:off x="6901" y="2574"/>
                    <a:ext cx="2" cy="2617"/>
                  </a:xfrm>
                  <a:custGeom>
                    <a:avLst/>
                    <a:gdLst>
                      <a:gd name="T0" fmla="+- 0 2574 2574"/>
                      <a:gd name="T1" fmla="*/ 2574 h 2617"/>
                      <a:gd name="T2" fmla="+- 0 5191 2574"/>
                      <a:gd name="T3" fmla="*/ 5191 h 2617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617">
                        <a:moveTo>
                          <a:pt x="0" y="0"/>
                        </a:moveTo>
                        <a:lnTo>
                          <a:pt x="0" y="2617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" name="Group 347"/>
                <p:cNvGrpSpPr>
                  <a:grpSpLocks/>
                </p:cNvGrpSpPr>
                <p:nvPr/>
              </p:nvGrpSpPr>
              <p:grpSpPr bwMode="auto">
                <a:xfrm>
                  <a:off x="6858" y="2574"/>
                  <a:ext cx="85" cy="1608"/>
                  <a:chOff x="6858" y="2574"/>
                  <a:chExt cx="85" cy="1608"/>
                </a:xfrm>
              </p:grpSpPr>
              <p:sp>
                <p:nvSpPr>
                  <p:cNvPr id="836" name="Freeform 835"/>
                  <p:cNvSpPr>
                    <a:spLocks/>
                  </p:cNvSpPr>
                  <p:nvPr/>
                </p:nvSpPr>
                <p:spPr bwMode="auto">
                  <a:xfrm>
                    <a:off x="6858" y="2574"/>
                    <a:ext cx="85" cy="1608"/>
                  </a:xfrm>
                  <a:custGeom>
                    <a:avLst/>
                    <a:gdLst>
                      <a:gd name="T0" fmla="+- 0 6858 6858"/>
                      <a:gd name="T1" fmla="*/ T0 w 85"/>
                      <a:gd name="T2" fmla="+- 0 2574 2574"/>
                      <a:gd name="T3" fmla="*/ 2574 h 1608"/>
                      <a:gd name="T4" fmla="+- 0 6943 6858"/>
                      <a:gd name="T5" fmla="*/ T4 w 85"/>
                      <a:gd name="T6" fmla="+- 0 2574 2574"/>
                      <a:gd name="T7" fmla="*/ 2574 h 1608"/>
                      <a:gd name="T8" fmla="+- 0 6943 6858"/>
                      <a:gd name="T9" fmla="*/ T8 w 85"/>
                      <a:gd name="T10" fmla="+- 0 4183 2574"/>
                      <a:gd name="T11" fmla="*/ 4183 h 1608"/>
                      <a:gd name="T12" fmla="+- 0 6858 6858"/>
                      <a:gd name="T13" fmla="*/ T12 w 85"/>
                      <a:gd name="T14" fmla="+- 0 4183 2574"/>
                      <a:gd name="T15" fmla="*/ 4183 h 1608"/>
                      <a:gd name="T16" fmla="+- 0 6858 6858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" name="Group 348"/>
                <p:cNvGrpSpPr>
                  <a:grpSpLocks/>
                </p:cNvGrpSpPr>
                <p:nvPr/>
              </p:nvGrpSpPr>
              <p:grpSpPr bwMode="auto">
                <a:xfrm>
                  <a:off x="6858" y="4221"/>
                  <a:ext cx="85" cy="970"/>
                  <a:chOff x="6858" y="4221"/>
                  <a:chExt cx="85" cy="970"/>
                </a:xfrm>
              </p:grpSpPr>
              <p:sp>
                <p:nvSpPr>
                  <p:cNvPr id="835" name="Freeform 834"/>
                  <p:cNvSpPr>
                    <a:spLocks/>
                  </p:cNvSpPr>
                  <p:nvPr/>
                </p:nvSpPr>
                <p:spPr bwMode="auto">
                  <a:xfrm>
                    <a:off x="6858" y="4221"/>
                    <a:ext cx="85" cy="970"/>
                  </a:xfrm>
                  <a:custGeom>
                    <a:avLst/>
                    <a:gdLst>
                      <a:gd name="T0" fmla="+- 0 6858 6858"/>
                      <a:gd name="T1" fmla="*/ T0 w 85"/>
                      <a:gd name="T2" fmla="+- 0 4221 4221"/>
                      <a:gd name="T3" fmla="*/ 4221 h 970"/>
                      <a:gd name="T4" fmla="+- 0 6943 6858"/>
                      <a:gd name="T5" fmla="*/ T4 w 85"/>
                      <a:gd name="T6" fmla="+- 0 4221 4221"/>
                      <a:gd name="T7" fmla="*/ 4221 h 970"/>
                      <a:gd name="T8" fmla="+- 0 6943 6858"/>
                      <a:gd name="T9" fmla="*/ T8 w 85"/>
                      <a:gd name="T10" fmla="+- 0 5191 4221"/>
                      <a:gd name="T11" fmla="*/ 5191 h 970"/>
                      <a:gd name="T12" fmla="+- 0 6858 6858"/>
                      <a:gd name="T13" fmla="*/ T12 w 85"/>
                      <a:gd name="T14" fmla="+- 0 5191 4221"/>
                      <a:gd name="T15" fmla="*/ 5191 h 970"/>
                      <a:gd name="T16" fmla="+- 0 6858 6858"/>
                      <a:gd name="T17" fmla="*/ T16 w 85"/>
                      <a:gd name="T18" fmla="+- 0 4221 4221"/>
                      <a:gd name="T19" fmla="*/ 4221 h 97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970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970"/>
                        </a:lnTo>
                        <a:lnTo>
                          <a:pt x="0" y="9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>
                  <a:grpSpLocks/>
                </p:cNvGrpSpPr>
                <p:nvPr/>
              </p:nvGrpSpPr>
              <p:grpSpPr bwMode="auto">
                <a:xfrm>
                  <a:off x="6019" y="4609"/>
                  <a:ext cx="469" cy="791"/>
                  <a:chOff x="6019" y="4609"/>
                  <a:chExt cx="469" cy="791"/>
                </a:xfrm>
              </p:grpSpPr>
              <p:sp>
                <p:nvSpPr>
                  <p:cNvPr id="834" name="Freeform 833"/>
                  <p:cNvSpPr>
                    <a:spLocks/>
                  </p:cNvSpPr>
                  <p:nvPr/>
                </p:nvSpPr>
                <p:spPr bwMode="auto">
                  <a:xfrm>
                    <a:off x="6019" y="4609"/>
                    <a:ext cx="469" cy="791"/>
                  </a:xfrm>
                  <a:custGeom>
                    <a:avLst/>
                    <a:gdLst>
                      <a:gd name="T0" fmla="+- 0 6019 6019"/>
                      <a:gd name="T1" fmla="*/ T0 w 469"/>
                      <a:gd name="T2" fmla="+- 0 5401 4609"/>
                      <a:gd name="T3" fmla="*/ 5401 h 791"/>
                      <a:gd name="T4" fmla="+- 0 6488 6019"/>
                      <a:gd name="T5" fmla="*/ T4 w 469"/>
                      <a:gd name="T6" fmla="+- 0 5401 4609"/>
                      <a:gd name="T7" fmla="*/ 5401 h 791"/>
                      <a:gd name="T8" fmla="+- 0 6488 6019"/>
                      <a:gd name="T9" fmla="*/ T8 w 469"/>
                      <a:gd name="T10" fmla="+- 0 4609 4609"/>
                      <a:gd name="T11" fmla="*/ 4609 h 791"/>
                      <a:gd name="T12" fmla="+- 0 6019 6019"/>
                      <a:gd name="T13" fmla="*/ T12 w 469"/>
                      <a:gd name="T14" fmla="+- 0 4609 4609"/>
                      <a:gd name="T15" fmla="*/ 4609 h 791"/>
                      <a:gd name="T16" fmla="+- 0 6019 6019"/>
                      <a:gd name="T17" fmla="*/ T16 w 469"/>
                      <a:gd name="T18" fmla="+- 0 5401 4609"/>
                      <a:gd name="T19" fmla="*/ 5401 h 79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69" h="791">
                        <a:moveTo>
                          <a:pt x="0" y="792"/>
                        </a:moveTo>
                        <a:lnTo>
                          <a:pt x="469" y="792"/>
                        </a:lnTo>
                        <a:lnTo>
                          <a:pt x="469" y="0"/>
                        </a:lnTo>
                        <a:lnTo>
                          <a:pt x="0" y="0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1" name="Group 350"/>
                <p:cNvGrpSpPr>
                  <a:grpSpLocks/>
                </p:cNvGrpSpPr>
                <p:nvPr/>
              </p:nvGrpSpPr>
              <p:grpSpPr bwMode="auto">
                <a:xfrm>
                  <a:off x="5696" y="5397"/>
                  <a:ext cx="1897" cy="192"/>
                  <a:chOff x="5696" y="5397"/>
                  <a:chExt cx="1897" cy="192"/>
                </a:xfrm>
              </p:grpSpPr>
              <p:sp>
                <p:nvSpPr>
                  <p:cNvPr id="833" name="Freeform 832"/>
                  <p:cNvSpPr>
                    <a:spLocks/>
                  </p:cNvSpPr>
                  <p:nvPr/>
                </p:nvSpPr>
                <p:spPr bwMode="auto">
                  <a:xfrm>
                    <a:off x="5696" y="5397"/>
                    <a:ext cx="1897" cy="192"/>
                  </a:xfrm>
                  <a:custGeom>
                    <a:avLst/>
                    <a:gdLst>
                      <a:gd name="T0" fmla="+- 0 7594 5696"/>
                      <a:gd name="T1" fmla="*/ T0 w 1897"/>
                      <a:gd name="T2" fmla="+- 0 5397 5397"/>
                      <a:gd name="T3" fmla="*/ 5397 h 192"/>
                      <a:gd name="T4" fmla="+- 0 5696 5696"/>
                      <a:gd name="T5" fmla="*/ T4 w 1897"/>
                      <a:gd name="T6" fmla="+- 0 5397 5397"/>
                      <a:gd name="T7" fmla="*/ 5397 h 192"/>
                      <a:gd name="T8" fmla="+- 0 5696 5696"/>
                      <a:gd name="T9" fmla="*/ T8 w 1897"/>
                      <a:gd name="T10" fmla="+- 0 5589 5397"/>
                      <a:gd name="T11" fmla="*/ 5589 h 192"/>
                      <a:gd name="T12" fmla="+- 0 7594 5696"/>
                      <a:gd name="T13" fmla="*/ T12 w 1897"/>
                      <a:gd name="T14" fmla="+- 0 5397 5397"/>
                      <a:gd name="T15" fmla="*/ 5397 h 19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897" h="192">
                        <a:moveTo>
                          <a:pt x="1898" y="0"/>
                        </a:move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1898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2" name="Group 351"/>
                <p:cNvGrpSpPr>
                  <a:grpSpLocks/>
                </p:cNvGrpSpPr>
                <p:nvPr/>
              </p:nvGrpSpPr>
              <p:grpSpPr bwMode="auto">
                <a:xfrm>
                  <a:off x="6488" y="2559"/>
                  <a:ext cx="281" cy="2842"/>
                  <a:chOff x="6488" y="2559"/>
                  <a:chExt cx="281" cy="2842"/>
                </a:xfrm>
              </p:grpSpPr>
              <p:sp>
                <p:nvSpPr>
                  <p:cNvPr id="832" name="Freeform 831"/>
                  <p:cNvSpPr>
                    <a:spLocks/>
                  </p:cNvSpPr>
                  <p:nvPr/>
                </p:nvSpPr>
                <p:spPr bwMode="auto">
                  <a:xfrm>
                    <a:off x="6488" y="2559"/>
                    <a:ext cx="281" cy="2842"/>
                  </a:xfrm>
                  <a:custGeom>
                    <a:avLst/>
                    <a:gdLst>
                      <a:gd name="T0" fmla="+- 0 6488 6488"/>
                      <a:gd name="T1" fmla="*/ T0 w 281"/>
                      <a:gd name="T2" fmla="+- 0 2559 2559"/>
                      <a:gd name="T3" fmla="*/ 2559 h 2842"/>
                      <a:gd name="T4" fmla="+- 0 6769 6488"/>
                      <a:gd name="T5" fmla="*/ T4 w 281"/>
                      <a:gd name="T6" fmla="+- 0 2559 2559"/>
                      <a:gd name="T7" fmla="*/ 2559 h 2842"/>
                      <a:gd name="T8" fmla="+- 0 6769 6488"/>
                      <a:gd name="T9" fmla="*/ T8 w 281"/>
                      <a:gd name="T10" fmla="+- 0 5401 2559"/>
                      <a:gd name="T11" fmla="*/ 5401 h 2842"/>
                      <a:gd name="T12" fmla="+- 0 6488 6488"/>
                      <a:gd name="T13" fmla="*/ T12 w 281"/>
                      <a:gd name="T14" fmla="+- 0 5401 2559"/>
                      <a:gd name="T15" fmla="*/ 5401 h 2842"/>
                      <a:gd name="T16" fmla="+- 0 6488 6488"/>
                      <a:gd name="T17" fmla="*/ T16 w 281"/>
                      <a:gd name="T18" fmla="+- 0 2559 2559"/>
                      <a:gd name="T19" fmla="*/ 2559 h 284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281" h="2842">
                        <a:moveTo>
                          <a:pt x="0" y="0"/>
                        </a:moveTo>
                        <a:lnTo>
                          <a:pt x="281" y="0"/>
                        </a:lnTo>
                        <a:lnTo>
                          <a:pt x="281" y="2842"/>
                        </a:lnTo>
                        <a:lnTo>
                          <a:pt x="0" y="28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3" name="Group 352"/>
                <p:cNvGrpSpPr>
                  <a:grpSpLocks/>
                </p:cNvGrpSpPr>
                <p:nvPr/>
              </p:nvGrpSpPr>
              <p:grpSpPr bwMode="auto">
                <a:xfrm>
                  <a:off x="6658" y="5371"/>
                  <a:ext cx="315" cy="2"/>
                  <a:chOff x="6658" y="5371"/>
                  <a:chExt cx="315" cy="2"/>
                </a:xfrm>
              </p:grpSpPr>
              <p:sp>
                <p:nvSpPr>
                  <p:cNvPr id="831" name="Freeform 830"/>
                  <p:cNvSpPr>
                    <a:spLocks/>
                  </p:cNvSpPr>
                  <p:nvPr/>
                </p:nvSpPr>
                <p:spPr bwMode="auto">
                  <a:xfrm>
                    <a:off x="6658" y="5371"/>
                    <a:ext cx="315" cy="2"/>
                  </a:xfrm>
                  <a:custGeom>
                    <a:avLst/>
                    <a:gdLst>
                      <a:gd name="T0" fmla="+- 0 6658 6658"/>
                      <a:gd name="T1" fmla="*/ T0 w 315"/>
                      <a:gd name="T2" fmla="+- 0 6973 6658"/>
                      <a:gd name="T3" fmla="*/ T2 w 315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15">
                        <a:moveTo>
                          <a:pt x="0" y="0"/>
                        </a:moveTo>
                        <a:lnTo>
                          <a:pt x="315" y="0"/>
                        </a:lnTo>
                      </a:path>
                    </a:pathLst>
                  </a:custGeom>
                  <a:noFill/>
                  <a:ln w="46299">
                    <a:solidFill>
                      <a:srgbClr val="92929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4" name="Group 353"/>
                <p:cNvGrpSpPr>
                  <a:grpSpLocks/>
                </p:cNvGrpSpPr>
                <p:nvPr/>
              </p:nvGrpSpPr>
              <p:grpSpPr bwMode="auto">
                <a:xfrm>
                  <a:off x="7286" y="5192"/>
                  <a:ext cx="434" cy="147"/>
                  <a:chOff x="7286" y="5192"/>
                  <a:chExt cx="434" cy="147"/>
                </a:xfrm>
              </p:grpSpPr>
              <p:sp>
                <p:nvSpPr>
                  <p:cNvPr id="830" name="Freeform 829"/>
                  <p:cNvSpPr>
                    <a:spLocks/>
                  </p:cNvSpPr>
                  <p:nvPr/>
                </p:nvSpPr>
                <p:spPr bwMode="auto">
                  <a:xfrm>
                    <a:off x="7286" y="5192"/>
                    <a:ext cx="434" cy="147"/>
                  </a:xfrm>
                  <a:custGeom>
                    <a:avLst/>
                    <a:gdLst>
                      <a:gd name="T0" fmla="+- 0 7286 7286"/>
                      <a:gd name="T1" fmla="*/ T0 w 434"/>
                      <a:gd name="T2" fmla="+- 0 5192 5192"/>
                      <a:gd name="T3" fmla="*/ 5192 h 147"/>
                      <a:gd name="T4" fmla="+- 0 7720 7286"/>
                      <a:gd name="T5" fmla="*/ T4 w 434"/>
                      <a:gd name="T6" fmla="+- 0 5192 5192"/>
                      <a:gd name="T7" fmla="*/ 5192 h 147"/>
                      <a:gd name="T8" fmla="+- 0 7720 7286"/>
                      <a:gd name="T9" fmla="*/ T8 w 434"/>
                      <a:gd name="T10" fmla="+- 0 5339 5192"/>
                      <a:gd name="T11" fmla="*/ 5339 h 147"/>
                      <a:gd name="T12" fmla="+- 0 7286 7286"/>
                      <a:gd name="T13" fmla="*/ T12 w 434"/>
                      <a:gd name="T14" fmla="+- 0 5339 5192"/>
                      <a:gd name="T15" fmla="*/ 5339 h 147"/>
                      <a:gd name="T16" fmla="+- 0 7286 7286"/>
                      <a:gd name="T17" fmla="*/ T16 w 434"/>
                      <a:gd name="T18" fmla="+- 0 5192 5192"/>
                      <a:gd name="T19" fmla="*/ 5192 h 14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34" h="147">
                        <a:moveTo>
                          <a:pt x="0" y="0"/>
                        </a:moveTo>
                        <a:lnTo>
                          <a:pt x="434" y="0"/>
                        </a:lnTo>
                        <a:lnTo>
                          <a:pt x="434" y="147"/>
                        </a:lnTo>
                        <a:lnTo>
                          <a:pt x="0" y="1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5" name="Group 354"/>
                <p:cNvGrpSpPr>
                  <a:grpSpLocks/>
                </p:cNvGrpSpPr>
                <p:nvPr/>
              </p:nvGrpSpPr>
              <p:grpSpPr bwMode="auto">
                <a:xfrm>
                  <a:off x="6709" y="5345"/>
                  <a:ext cx="434" cy="2"/>
                  <a:chOff x="6709" y="5345"/>
                  <a:chExt cx="434" cy="2"/>
                </a:xfrm>
              </p:grpSpPr>
              <p:sp>
                <p:nvSpPr>
                  <p:cNvPr id="829" name="Freeform 828"/>
                  <p:cNvSpPr>
                    <a:spLocks/>
                  </p:cNvSpPr>
                  <p:nvPr/>
                </p:nvSpPr>
                <p:spPr bwMode="auto">
                  <a:xfrm>
                    <a:off x="6709" y="5345"/>
                    <a:ext cx="434" cy="2"/>
                  </a:xfrm>
                  <a:custGeom>
                    <a:avLst/>
                    <a:gdLst>
                      <a:gd name="T0" fmla="+- 0 6709 6709"/>
                      <a:gd name="T1" fmla="*/ T0 w 434"/>
                      <a:gd name="T2" fmla="+- 0 7143 6709"/>
                      <a:gd name="T3" fmla="*/ T2 w 434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34">
                        <a:moveTo>
                          <a:pt x="0" y="0"/>
                        </a:moveTo>
                        <a:lnTo>
                          <a:pt x="434" y="0"/>
                        </a:lnTo>
                      </a:path>
                    </a:pathLst>
                  </a:custGeom>
                  <a:noFill/>
                  <a:ln w="46299">
                    <a:solidFill>
                      <a:srgbClr val="92929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6" name="Group 355"/>
                <p:cNvGrpSpPr>
                  <a:grpSpLocks/>
                </p:cNvGrpSpPr>
                <p:nvPr/>
              </p:nvGrpSpPr>
              <p:grpSpPr bwMode="auto">
                <a:xfrm>
                  <a:off x="6339" y="3669"/>
                  <a:ext cx="2" cy="236"/>
                  <a:chOff x="6339" y="3669"/>
                  <a:chExt cx="2" cy="236"/>
                </a:xfrm>
              </p:grpSpPr>
              <p:sp>
                <p:nvSpPr>
                  <p:cNvPr id="828" name="Freeform 827"/>
                  <p:cNvSpPr>
                    <a:spLocks/>
                  </p:cNvSpPr>
                  <p:nvPr/>
                </p:nvSpPr>
                <p:spPr bwMode="auto">
                  <a:xfrm>
                    <a:off x="6339" y="3669"/>
                    <a:ext cx="2" cy="236"/>
                  </a:xfrm>
                  <a:custGeom>
                    <a:avLst/>
                    <a:gdLst>
                      <a:gd name="T0" fmla="+- 0 3669 3669"/>
                      <a:gd name="T1" fmla="*/ 3669 h 236"/>
                      <a:gd name="T2" fmla="+- 0 3905 3669"/>
                      <a:gd name="T3" fmla="*/ 3905 h 236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36">
                        <a:moveTo>
                          <a:pt x="0" y="0"/>
                        </a:moveTo>
                        <a:lnTo>
                          <a:pt x="0" y="236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7" name="Group 356"/>
                <p:cNvGrpSpPr>
                  <a:grpSpLocks/>
                </p:cNvGrpSpPr>
                <p:nvPr/>
              </p:nvGrpSpPr>
              <p:grpSpPr bwMode="auto">
                <a:xfrm>
                  <a:off x="6339" y="4283"/>
                  <a:ext cx="2" cy="270"/>
                  <a:chOff x="6339" y="4283"/>
                  <a:chExt cx="2" cy="270"/>
                </a:xfrm>
              </p:grpSpPr>
              <p:sp>
                <p:nvSpPr>
                  <p:cNvPr id="827" name="Freeform 826"/>
                  <p:cNvSpPr>
                    <a:spLocks/>
                  </p:cNvSpPr>
                  <p:nvPr/>
                </p:nvSpPr>
                <p:spPr bwMode="auto">
                  <a:xfrm>
                    <a:off x="6339" y="4283"/>
                    <a:ext cx="2" cy="270"/>
                  </a:xfrm>
                  <a:custGeom>
                    <a:avLst/>
                    <a:gdLst>
                      <a:gd name="T0" fmla="+- 0 4283 4283"/>
                      <a:gd name="T1" fmla="*/ 4283 h 270"/>
                      <a:gd name="T2" fmla="+- 0 4554 4283"/>
                      <a:gd name="T3" fmla="*/ 4554 h 270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70">
                        <a:moveTo>
                          <a:pt x="0" y="0"/>
                        </a:moveTo>
                        <a:lnTo>
                          <a:pt x="0" y="271"/>
                        </a:lnTo>
                      </a:path>
                    </a:pathLst>
                  </a:custGeom>
                  <a:noFill/>
                  <a:ln w="16286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" name="Group 357"/>
                <p:cNvGrpSpPr>
                  <a:grpSpLocks/>
                </p:cNvGrpSpPr>
                <p:nvPr/>
              </p:nvGrpSpPr>
              <p:grpSpPr bwMode="auto">
                <a:xfrm>
                  <a:off x="6339" y="3667"/>
                  <a:ext cx="2" cy="238"/>
                  <a:chOff x="6339" y="3667"/>
                  <a:chExt cx="2" cy="238"/>
                </a:xfrm>
              </p:grpSpPr>
              <p:sp>
                <p:nvSpPr>
                  <p:cNvPr id="826" name="Freeform 825"/>
                  <p:cNvSpPr>
                    <a:spLocks/>
                  </p:cNvSpPr>
                  <p:nvPr/>
                </p:nvSpPr>
                <p:spPr bwMode="auto">
                  <a:xfrm>
                    <a:off x="6339" y="3667"/>
                    <a:ext cx="2" cy="238"/>
                  </a:xfrm>
                  <a:custGeom>
                    <a:avLst/>
                    <a:gdLst>
                      <a:gd name="T0" fmla="+- 0 3905 3667"/>
                      <a:gd name="T1" fmla="*/ 3905 h 238"/>
                      <a:gd name="T2" fmla="+- 0 3667 3667"/>
                      <a:gd name="T3" fmla="*/ 3667 h 23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38">
                        <a:moveTo>
                          <a:pt x="0" y="23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893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" name="Group 358"/>
                <p:cNvGrpSpPr>
                  <a:grpSpLocks/>
                </p:cNvGrpSpPr>
                <p:nvPr/>
              </p:nvGrpSpPr>
              <p:grpSpPr bwMode="auto">
                <a:xfrm>
                  <a:off x="6339" y="4283"/>
                  <a:ext cx="2" cy="273"/>
                  <a:chOff x="6339" y="4283"/>
                  <a:chExt cx="2" cy="273"/>
                </a:xfrm>
              </p:grpSpPr>
              <p:sp>
                <p:nvSpPr>
                  <p:cNvPr id="825" name="Freeform 824"/>
                  <p:cNvSpPr>
                    <a:spLocks/>
                  </p:cNvSpPr>
                  <p:nvPr/>
                </p:nvSpPr>
                <p:spPr bwMode="auto">
                  <a:xfrm>
                    <a:off x="6339" y="4283"/>
                    <a:ext cx="2" cy="273"/>
                  </a:xfrm>
                  <a:custGeom>
                    <a:avLst/>
                    <a:gdLst>
                      <a:gd name="T0" fmla="+- 0 4556 4283"/>
                      <a:gd name="T1" fmla="*/ 4556 h 273"/>
                      <a:gd name="T2" fmla="+- 0 4283 4283"/>
                      <a:gd name="T3" fmla="*/ 4283 h 27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73">
                        <a:moveTo>
                          <a:pt x="0" y="27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893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" name="Group 359"/>
                <p:cNvGrpSpPr>
                  <a:grpSpLocks/>
                </p:cNvGrpSpPr>
                <p:nvPr/>
              </p:nvGrpSpPr>
              <p:grpSpPr bwMode="auto">
                <a:xfrm>
                  <a:off x="7020" y="2574"/>
                  <a:ext cx="2" cy="2617"/>
                  <a:chOff x="7020" y="2574"/>
                  <a:chExt cx="2" cy="2617"/>
                </a:xfrm>
              </p:grpSpPr>
              <p:sp>
                <p:nvSpPr>
                  <p:cNvPr id="824" name="Freeform 823"/>
                  <p:cNvSpPr>
                    <a:spLocks/>
                  </p:cNvSpPr>
                  <p:nvPr/>
                </p:nvSpPr>
                <p:spPr bwMode="auto">
                  <a:xfrm>
                    <a:off x="7020" y="2574"/>
                    <a:ext cx="2" cy="2617"/>
                  </a:xfrm>
                  <a:custGeom>
                    <a:avLst/>
                    <a:gdLst>
                      <a:gd name="T0" fmla="+- 0 2574 2574"/>
                      <a:gd name="T1" fmla="*/ 2574 h 2617"/>
                      <a:gd name="T2" fmla="+- 0 5191 2574"/>
                      <a:gd name="T3" fmla="*/ 5191 h 2617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617">
                        <a:moveTo>
                          <a:pt x="0" y="0"/>
                        </a:moveTo>
                        <a:lnTo>
                          <a:pt x="0" y="2617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1" name="Group 360"/>
                <p:cNvGrpSpPr>
                  <a:grpSpLocks/>
                </p:cNvGrpSpPr>
                <p:nvPr/>
              </p:nvGrpSpPr>
              <p:grpSpPr bwMode="auto">
                <a:xfrm>
                  <a:off x="6978" y="4221"/>
                  <a:ext cx="85" cy="970"/>
                  <a:chOff x="6978" y="4221"/>
                  <a:chExt cx="85" cy="970"/>
                </a:xfrm>
              </p:grpSpPr>
              <p:sp>
                <p:nvSpPr>
                  <p:cNvPr id="823" name="Freeform 822"/>
                  <p:cNvSpPr>
                    <a:spLocks/>
                  </p:cNvSpPr>
                  <p:nvPr/>
                </p:nvSpPr>
                <p:spPr bwMode="auto">
                  <a:xfrm>
                    <a:off x="6978" y="4221"/>
                    <a:ext cx="85" cy="970"/>
                  </a:xfrm>
                  <a:custGeom>
                    <a:avLst/>
                    <a:gdLst>
                      <a:gd name="T0" fmla="+- 0 6978 6978"/>
                      <a:gd name="T1" fmla="*/ T0 w 85"/>
                      <a:gd name="T2" fmla="+- 0 4221 4221"/>
                      <a:gd name="T3" fmla="*/ 4221 h 970"/>
                      <a:gd name="T4" fmla="+- 0 7063 6978"/>
                      <a:gd name="T5" fmla="*/ T4 w 85"/>
                      <a:gd name="T6" fmla="+- 0 4221 4221"/>
                      <a:gd name="T7" fmla="*/ 4221 h 970"/>
                      <a:gd name="T8" fmla="+- 0 7063 6978"/>
                      <a:gd name="T9" fmla="*/ T8 w 85"/>
                      <a:gd name="T10" fmla="+- 0 5191 4221"/>
                      <a:gd name="T11" fmla="*/ 5191 h 970"/>
                      <a:gd name="T12" fmla="+- 0 6978 6978"/>
                      <a:gd name="T13" fmla="*/ T12 w 85"/>
                      <a:gd name="T14" fmla="+- 0 5191 4221"/>
                      <a:gd name="T15" fmla="*/ 5191 h 970"/>
                      <a:gd name="T16" fmla="+- 0 6978 6978"/>
                      <a:gd name="T17" fmla="*/ T16 w 85"/>
                      <a:gd name="T18" fmla="+- 0 4221 4221"/>
                      <a:gd name="T19" fmla="*/ 4221 h 97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970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970"/>
                        </a:lnTo>
                        <a:lnTo>
                          <a:pt x="0" y="9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2" name="Group 361"/>
                <p:cNvGrpSpPr>
                  <a:grpSpLocks/>
                </p:cNvGrpSpPr>
                <p:nvPr/>
              </p:nvGrpSpPr>
              <p:grpSpPr bwMode="auto">
                <a:xfrm>
                  <a:off x="5958" y="4616"/>
                  <a:ext cx="2" cy="766"/>
                  <a:chOff x="5958" y="4616"/>
                  <a:chExt cx="2" cy="766"/>
                </a:xfrm>
              </p:grpSpPr>
              <p:sp>
                <p:nvSpPr>
                  <p:cNvPr id="822" name="Freeform 821"/>
                  <p:cNvSpPr>
                    <a:spLocks/>
                  </p:cNvSpPr>
                  <p:nvPr/>
                </p:nvSpPr>
                <p:spPr bwMode="auto">
                  <a:xfrm>
                    <a:off x="5958" y="4616"/>
                    <a:ext cx="2" cy="766"/>
                  </a:xfrm>
                  <a:custGeom>
                    <a:avLst/>
                    <a:gdLst>
                      <a:gd name="T0" fmla="+- 0 4616 4616"/>
                      <a:gd name="T1" fmla="*/ 4616 h 766"/>
                      <a:gd name="T2" fmla="+- 0 5382 4616"/>
                      <a:gd name="T3" fmla="*/ 5382 h 766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766">
                        <a:moveTo>
                          <a:pt x="0" y="0"/>
                        </a:moveTo>
                        <a:lnTo>
                          <a:pt x="0" y="766"/>
                        </a:lnTo>
                      </a:path>
                    </a:pathLst>
                  </a:custGeom>
                  <a:noFill/>
                  <a:ln w="4632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3" name="Group 362"/>
                <p:cNvGrpSpPr>
                  <a:grpSpLocks/>
                </p:cNvGrpSpPr>
                <p:nvPr/>
              </p:nvGrpSpPr>
              <p:grpSpPr bwMode="auto">
                <a:xfrm>
                  <a:off x="5922" y="4616"/>
                  <a:ext cx="71" cy="766"/>
                  <a:chOff x="5922" y="4616"/>
                  <a:chExt cx="71" cy="766"/>
                </a:xfrm>
              </p:grpSpPr>
              <p:sp>
                <p:nvSpPr>
                  <p:cNvPr id="821" name="Freeform 820"/>
                  <p:cNvSpPr>
                    <a:spLocks/>
                  </p:cNvSpPr>
                  <p:nvPr/>
                </p:nvSpPr>
                <p:spPr bwMode="auto">
                  <a:xfrm>
                    <a:off x="5922" y="4616"/>
                    <a:ext cx="71" cy="766"/>
                  </a:xfrm>
                  <a:custGeom>
                    <a:avLst/>
                    <a:gdLst>
                      <a:gd name="T0" fmla="+- 0 5922 5922"/>
                      <a:gd name="T1" fmla="*/ T0 w 71"/>
                      <a:gd name="T2" fmla="+- 0 4616 4616"/>
                      <a:gd name="T3" fmla="*/ 4616 h 766"/>
                      <a:gd name="T4" fmla="+- 0 5993 5922"/>
                      <a:gd name="T5" fmla="*/ T4 w 71"/>
                      <a:gd name="T6" fmla="+- 0 4616 4616"/>
                      <a:gd name="T7" fmla="*/ 4616 h 766"/>
                      <a:gd name="T8" fmla="+- 0 5993 5922"/>
                      <a:gd name="T9" fmla="*/ T8 w 71"/>
                      <a:gd name="T10" fmla="+- 0 5382 4616"/>
                      <a:gd name="T11" fmla="*/ 5382 h 766"/>
                      <a:gd name="T12" fmla="+- 0 5922 5922"/>
                      <a:gd name="T13" fmla="*/ T12 w 71"/>
                      <a:gd name="T14" fmla="+- 0 5382 4616"/>
                      <a:gd name="T15" fmla="*/ 5382 h 766"/>
                      <a:gd name="T16" fmla="+- 0 5922 5922"/>
                      <a:gd name="T17" fmla="*/ T16 w 71"/>
                      <a:gd name="T18" fmla="+- 0 4616 4616"/>
                      <a:gd name="T19" fmla="*/ 4616 h 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71" h="766">
                        <a:moveTo>
                          <a:pt x="0" y="0"/>
                        </a:moveTo>
                        <a:lnTo>
                          <a:pt x="71" y="0"/>
                        </a:lnTo>
                        <a:lnTo>
                          <a:pt x="71" y="766"/>
                        </a:lnTo>
                        <a:lnTo>
                          <a:pt x="0" y="7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4" name="Group 363"/>
                <p:cNvGrpSpPr>
                  <a:grpSpLocks/>
                </p:cNvGrpSpPr>
                <p:nvPr/>
              </p:nvGrpSpPr>
              <p:grpSpPr bwMode="auto">
                <a:xfrm>
                  <a:off x="7526" y="2574"/>
                  <a:ext cx="2" cy="2522"/>
                  <a:chOff x="7526" y="2574"/>
                  <a:chExt cx="2" cy="2522"/>
                </a:xfrm>
              </p:grpSpPr>
              <p:sp>
                <p:nvSpPr>
                  <p:cNvPr id="820" name="Freeform 819"/>
                  <p:cNvSpPr>
                    <a:spLocks/>
                  </p:cNvSpPr>
                  <p:nvPr/>
                </p:nvSpPr>
                <p:spPr bwMode="auto">
                  <a:xfrm>
                    <a:off x="7526" y="2574"/>
                    <a:ext cx="2" cy="2522"/>
                  </a:xfrm>
                  <a:custGeom>
                    <a:avLst/>
                    <a:gdLst>
                      <a:gd name="T0" fmla="+- 0 2574 2574"/>
                      <a:gd name="T1" fmla="*/ 2574 h 2522"/>
                      <a:gd name="T2" fmla="+- 0 5096 2574"/>
                      <a:gd name="T3" fmla="*/ 5096 h 2522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522">
                        <a:moveTo>
                          <a:pt x="0" y="0"/>
                        </a:moveTo>
                        <a:lnTo>
                          <a:pt x="0" y="2522"/>
                        </a:lnTo>
                      </a:path>
                    </a:pathLst>
                  </a:custGeom>
                  <a:noFill/>
                  <a:ln w="55330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5" name="Group 364"/>
                <p:cNvGrpSpPr>
                  <a:grpSpLocks/>
                </p:cNvGrpSpPr>
                <p:nvPr/>
              </p:nvGrpSpPr>
              <p:grpSpPr bwMode="auto">
                <a:xfrm>
                  <a:off x="7484" y="4221"/>
                  <a:ext cx="85" cy="875"/>
                  <a:chOff x="7484" y="4221"/>
                  <a:chExt cx="85" cy="875"/>
                </a:xfrm>
              </p:grpSpPr>
              <p:sp>
                <p:nvSpPr>
                  <p:cNvPr id="819" name="Freeform 818"/>
                  <p:cNvSpPr>
                    <a:spLocks/>
                  </p:cNvSpPr>
                  <p:nvPr/>
                </p:nvSpPr>
                <p:spPr bwMode="auto">
                  <a:xfrm>
                    <a:off x="7484" y="4221"/>
                    <a:ext cx="85" cy="875"/>
                  </a:xfrm>
                  <a:custGeom>
                    <a:avLst/>
                    <a:gdLst>
                      <a:gd name="T0" fmla="+- 0 7484 7484"/>
                      <a:gd name="T1" fmla="*/ T0 w 85"/>
                      <a:gd name="T2" fmla="+- 0 4221 4221"/>
                      <a:gd name="T3" fmla="*/ 4221 h 875"/>
                      <a:gd name="T4" fmla="+- 0 7569 7484"/>
                      <a:gd name="T5" fmla="*/ T4 w 85"/>
                      <a:gd name="T6" fmla="+- 0 4221 4221"/>
                      <a:gd name="T7" fmla="*/ 4221 h 875"/>
                      <a:gd name="T8" fmla="+- 0 7569 7484"/>
                      <a:gd name="T9" fmla="*/ T8 w 85"/>
                      <a:gd name="T10" fmla="+- 0 5096 4221"/>
                      <a:gd name="T11" fmla="*/ 5096 h 875"/>
                      <a:gd name="T12" fmla="+- 0 7484 7484"/>
                      <a:gd name="T13" fmla="*/ T12 w 85"/>
                      <a:gd name="T14" fmla="+- 0 5096 4221"/>
                      <a:gd name="T15" fmla="*/ 5096 h 875"/>
                      <a:gd name="T16" fmla="+- 0 7484 7484"/>
                      <a:gd name="T17" fmla="*/ T16 w 85"/>
                      <a:gd name="T18" fmla="+- 0 4221 4221"/>
                      <a:gd name="T19" fmla="*/ 4221 h 87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875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875"/>
                        </a:lnTo>
                        <a:lnTo>
                          <a:pt x="0" y="8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6" name="Group 365"/>
                <p:cNvGrpSpPr>
                  <a:grpSpLocks/>
                </p:cNvGrpSpPr>
                <p:nvPr/>
              </p:nvGrpSpPr>
              <p:grpSpPr bwMode="auto">
                <a:xfrm>
                  <a:off x="7953" y="2574"/>
                  <a:ext cx="2" cy="2437"/>
                  <a:chOff x="7953" y="2574"/>
                  <a:chExt cx="2" cy="2437"/>
                </a:xfrm>
              </p:grpSpPr>
              <p:sp>
                <p:nvSpPr>
                  <p:cNvPr id="818" name="Freeform 817"/>
                  <p:cNvSpPr>
                    <a:spLocks/>
                  </p:cNvSpPr>
                  <p:nvPr/>
                </p:nvSpPr>
                <p:spPr bwMode="auto">
                  <a:xfrm>
                    <a:off x="7953" y="2574"/>
                    <a:ext cx="2" cy="2437"/>
                  </a:xfrm>
                  <a:custGeom>
                    <a:avLst/>
                    <a:gdLst>
                      <a:gd name="T0" fmla="+- 0 2574 2574"/>
                      <a:gd name="T1" fmla="*/ 2574 h 2437"/>
                      <a:gd name="T2" fmla="+- 0 5011 2574"/>
                      <a:gd name="T3" fmla="*/ 5011 h 2437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437">
                        <a:moveTo>
                          <a:pt x="0" y="0"/>
                        </a:moveTo>
                        <a:lnTo>
                          <a:pt x="0" y="2437"/>
                        </a:lnTo>
                      </a:path>
                    </a:pathLst>
                  </a:custGeom>
                  <a:noFill/>
                  <a:ln w="57979">
                    <a:solidFill>
                      <a:srgbClr val="00F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7" name="Group 366"/>
                <p:cNvGrpSpPr>
                  <a:grpSpLocks/>
                </p:cNvGrpSpPr>
                <p:nvPr/>
              </p:nvGrpSpPr>
              <p:grpSpPr bwMode="auto">
                <a:xfrm>
                  <a:off x="7909" y="4221"/>
                  <a:ext cx="85" cy="790"/>
                  <a:chOff x="7909" y="4221"/>
                  <a:chExt cx="85" cy="790"/>
                </a:xfrm>
              </p:grpSpPr>
              <p:sp>
                <p:nvSpPr>
                  <p:cNvPr id="817" name="Freeform 816"/>
                  <p:cNvSpPr>
                    <a:spLocks/>
                  </p:cNvSpPr>
                  <p:nvPr/>
                </p:nvSpPr>
                <p:spPr bwMode="auto">
                  <a:xfrm>
                    <a:off x="7909" y="4221"/>
                    <a:ext cx="85" cy="790"/>
                  </a:xfrm>
                  <a:custGeom>
                    <a:avLst/>
                    <a:gdLst>
                      <a:gd name="T0" fmla="+- 0 7909 7909"/>
                      <a:gd name="T1" fmla="*/ T0 w 85"/>
                      <a:gd name="T2" fmla="+- 0 4221 4221"/>
                      <a:gd name="T3" fmla="*/ 4221 h 790"/>
                      <a:gd name="T4" fmla="+- 0 7994 7909"/>
                      <a:gd name="T5" fmla="*/ T4 w 85"/>
                      <a:gd name="T6" fmla="+- 0 4221 4221"/>
                      <a:gd name="T7" fmla="*/ 4221 h 790"/>
                      <a:gd name="T8" fmla="+- 0 7994 7909"/>
                      <a:gd name="T9" fmla="*/ T8 w 85"/>
                      <a:gd name="T10" fmla="+- 0 5011 4221"/>
                      <a:gd name="T11" fmla="*/ 5011 h 790"/>
                      <a:gd name="T12" fmla="+- 0 7909 7909"/>
                      <a:gd name="T13" fmla="*/ T12 w 85"/>
                      <a:gd name="T14" fmla="+- 0 5011 4221"/>
                      <a:gd name="T15" fmla="*/ 5011 h 790"/>
                      <a:gd name="T16" fmla="+- 0 7909 7909"/>
                      <a:gd name="T17" fmla="*/ T16 w 85"/>
                      <a:gd name="T18" fmla="+- 0 4221 4221"/>
                      <a:gd name="T19" fmla="*/ 4221 h 79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790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790"/>
                        </a:lnTo>
                        <a:lnTo>
                          <a:pt x="0" y="7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8" name="Group 367"/>
                <p:cNvGrpSpPr>
                  <a:grpSpLocks/>
                </p:cNvGrpSpPr>
                <p:nvPr/>
              </p:nvGrpSpPr>
              <p:grpSpPr bwMode="auto">
                <a:xfrm>
                  <a:off x="6370" y="3665"/>
                  <a:ext cx="87" cy="899"/>
                  <a:chOff x="6370" y="3665"/>
                  <a:chExt cx="87" cy="899"/>
                </a:xfrm>
              </p:grpSpPr>
              <p:sp>
                <p:nvSpPr>
                  <p:cNvPr id="816" name="Freeform 815"/>
                  <p:cNvSpPr>
                    <a:spLocks/>
                  </p:cNvSpPr>
                  <p:nvPr/>
                </p:nvSpPr>
                <p:spPr bwMode="auto">
                  <a:xfrm>
                    <a:off x="6370" y="3665"/>
                    <a:ext cx="87" cy="899"/>
                  </a:xfrm>
                  <a:custGeom>
                    <a:avLst/>
                    <a:gdLst>
                      <a:gd name="T0" fmla="+- 0 6370 6370"/>
                      <a:gd name="T1" fmla="*/ T0 w 87"/>
                      <a:gd name="T2" fmla="+- 0 4564 3665"/>
                      <a:gd name="T3" fmla="*/ 4564 h 899"/>
                      <a:gd name="T4" fmla="+- 0 6457 6370"/>
                      <a:gd name="T5" fmla="*/ T4 w 87"/>
                      <a:gd name="T6" fmla="+- 0 4564 3665"/>
                      <a:gd name="T7" fmla="*/ 4564 h 899"/>
                      <a:gd name="T8" fmla="+- 0 6457 6370"/>
                      <a:gd name="T9" fmla="*/ T8 w 87"/>
                      <a:gd name="T10" fmla="+- 0 3665 3665"/>
                      <a:gd name="T11" fmla="*/ 3665 h 899"/>
                      <a:gd name="T12" fmla="+- 0 6370 6370"/>
                      <a:gd name="T13" fmla="*/ T12 w 87"/>
                      <a:gd name="T14" fmla="+- 0 3665 3665"/>
                      <a:gd name="T15" fmla="*/ 3665 h 899"/>
                      <a:gd name="T16" fmla="+- 0 6370 6370"/>
                      <a:gd name="T17" fmla="*/ T16 w 87"/>
                      <a:gd name="T18" fmla="+- 0 4564 3665"/>
                      <a:gd name="T19" fmla="*/ 4564 h 89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7" h="899">
                        <a:moveTo>
                          <a:pt x="0" y="899"/>
                        </a:moveTo>
                        <a:lnTo>
                          <a:pt x="87" y="899"/>
                        </a:lnTo>
                        <a:lnTo>
                          <a:pt x="87" y="0"/>
                        </a:lnTo>
                        <a:lnTo>
                          <a:pt x="0" y="0"/>
                        </a:lnTo>
                        <a:lnTo>
                          <a:pt x="0" y="899"/>
                        </a:lnTo>
                        <a:close/>
                      </a:path>
                    </a:pathLst>
                  </a:custGeom>
                  <a:solidFill>
                    <a:srgbClr val="00F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" name="Group 368"/>
                <p:cNvGrpSpPr>
                  <a:grpSpLocks/>
                </p:cNvGrpSpPr>
                <p:nvPr/>
              </p:nvGrpSpPr>
              <p:grpSpPr bwMode="auto">
                <a:xfrm>
                  <a:off x="6371" y="3665"/>
                  <a:ext cx="85" cy="899"/>
                  <a:chOff x="6371" y="3665"/>
                  <a:chExt cx="85" cy="899"/>
                </a:xfrm>
              </p:grpSpPr>
              <p:sp>
                <p:nvSpPr>
                  <p:cNvPr id="815" name="Freeform 814"/>
                  <p:cNvSpPr>
                    <a:spLocks/>
                  </p:cNvSpPr>
                  <p:nvPr/>
                </p:nvSpPr>
                <p:spPr bwMode="auto">
                  <a:xfrm>
                    <a:off x="6371" y="3665"/>
                    <a:ext cx="85" cy="899"/>
                  </a:xfrm>
                  <a:custGeom>
                    <a:avLst/>
                    <a:gdLst>
                      <a:gd name="T0" fmla="+- 0 6371 6371"/>
                      <a:gd name="T1" fmla="*/ T0 w 85"/>
                      <a:gd name="T2" fmla="+- 0 3665 3665"/>
                      <a:gd name="T3" fmla="*/ 3665 h 899"/>
                      <a:gd name="T4" fmla="+- 0 6456 6371"/>
                      <a:gd name="T5" fmla="*/ T4 w 85"/>
                      <a:gd name="T6" fmla="+- 0 3665 3665"/>
                      <a:gd name="T7" fmla="*/ 3665 h 899"/>
                      <a:gd name="T8" fmla="+- 0 6456 6371"/>
                      <a:gd name="T9" fmla="*/ T8 w 85"/>
                      <a:gd name="T10" fmla="+- 0 4564 3665"/>
                      <a:gd name="T11" fmla="*/ 4564 h 899"/>
                      <a:gd name="T12" fmla="+- 0 6371 6371"/>
                      <a:gd name="T13" fmla="*/ T12 w 85"/>
                      <a:gd name="T14" fmla="+- 0 4564 3665"/>
                      <a:gd name="T15" fmla="*/ 4564 h 899"/>
                      <a:gd name="T16" fmla="+- 0 6371 6371"/>
                      <a:gd name="T17" fmla="*/ T16 w 85"/>
                      <a:gd name="T18" fmla="+- 0 3665 3665"/>
                      <a:gd name="T19" fmla="*/ 3665 h 89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899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899"/>
                        </a:lnTo>
                        <a:lnTo>
                          <a:pt x="0" y="8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" name="Group 369"/>
                <p:cNvGrpSpPr>
                  <a:grpSpLocks/>
                </p:cNvGrpSpPr>
                <p:nvPr/>
              </p:nvGrpSpPr>
              <p:grpSpPr bwMode="auto">
                <a:xfrm>
                  <a:off x="6978" y="2574"/>
                  <a:ext cx="85" cy="1608"/>
                  <a:chOff x="6978" y="2574"/>
                  <a:chExt cx="85" cy="1608"/>
                </a:xfrm>
              </p:grpSpPr>
              <p:sp>
                <p:nvSpPr>
                  <p:cNvPr id="814" name="Freeform 813"/>
                  <p:cNvSpPr>
                    <a:spLocks/>
                  </p:cNvSpPr>
                  <p:nvPr/>
                </p:nvSpPr>
                <p:spPr bwMode="auto">
                  <a:xfrm>
                    <a:off x="6978" y="2574"/>
                    <a:ext cx="85" cy="1608"/>
                  </a:xfrm>
                  <a:custGeom>
                    <a:avLst/>
                    <a:gdLst>
                      <a:gd name="T0" fmla="+- 0 6978 6978"/>
                      <a:gd name="T1" fmla="*/ T0 w 85"/>
                      <a:gd name="T2" fmla="+- 0 2574 2574"/>
                      <a:gd name="T3" fmla="*/ 2574 h 1608"/>
                      <a:gd name="T4" fmla="+- 0 7063 6978"/>
                      <a:gd name="T5" fmla="*/ T4 w 85"/>
                      <a:gd name="T6" fmla="+- 0 2574 2574"/>
                      <a:gd name="T7" fmla="*/ 2574 h 1608"/>
                      <a:gd name="T8" fmla="+- 0 7063 6978"/>
                      <a:gd name="T9" fmla="*/ T8 w 85"/>
                      <a:gd name="T10" fmla="+- 0 4183 2574"/>
                      <a:gd name="T11" fmla="*/ 4183 h 1608"/>
                      <a:gd name="T12" fmla="+- 0 6978 6978"/>
                      <a:gd name="T13" fmla="*/ T12 w 85"/>
                      <a:gd name="T14" fmla="+- 0 4183 2574"/>
                      <a:gd name="T15" fmla="*/ 4183 h 1608"/>
                      <a:gd name="T16" fmla="+- 0 6978 6978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" name="Group 370"/>
                <p:cNvGrpSpPr>
                  <a:grpSpLocks/>
                </p:cNvGrpSpPr>
                <p:nvPr/>
              </p:nvGrpSpPr>
              <p:grpSpPr bwMode="auto">
                <a:xfrm>
                  <a:off x="7484" y="2574"/>
                  <a:ext cx="85" cy="1608"/>
                  <a:chOff x="7484" y="2574"/>
                  <a:chExt cx="85" cy="1608"/>
                </a:xfrm>
              </p:grpSpPr>
              <p:sp>
                <p:nvSpPr>
                  <p:cNvPr id="813" name="Freeform 812"/>
                  <p:cNvSpPr>
                    <a:spLocks/>
                  </p:cNvSpPr>
                  <p:nvPr/>
                </p:nvSpPr>
                <p:spPr bwMode="auto">
                  <a:xfrm>
                    <a:off x="7484" y="2574"/>
                    <a:ext cx="85" cy="1608"/>
                  </a:xfrm>
                  <a:custGeom>
                    <a:avLst/>
                    <a:gdLst>
                      <a:gd name="T0" fmla="+- 0 7484 7484"/>
                      <a:gd name="T1" fmla="*/ T0 w 85"/>
                      <a:gd name="T2" fmla="+- 0 2574 2574"/>
                      <a:gd name="T3" fmla="*/ 2574 h 1608"/>
                      <a:gd name="T4" fmla="+- 0 7569 7484"/>
                      <a:gd name="T5" fmla="*/ T4 w 85"/>
                      <a:gd name="T6" fmla="+- 0 2574 2574"/>
                      <a:gd name="T7" fmla="*/ 2574 h 1608"/>
                      <a:gd name="T8" fmla="+- 0 7569 7484"/>
                      <a:gd name="T9" fmla="*/ T8 w 85"/>
                      <a:gd name="T10" fmla="+- 0 4183 2574"/>
                      <a:gd name="T11" fmla="*/ 4183 h 1608"/>
                      <a:gd name="T12" fmla="+- 0 7484 7484"/>
                      <a:gd name="T13" fmla="*/ T12 w 85"/>
                      <a:gd name="T14" fmla="+- 0 4183 2574"/>
                      <a:gd name="T15" fmla="*/ 4183 h 1608"/>
                      <a:gd name="T16" fmla="+- 0 7484 7484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2" name="Group 371"/>
                <p:cNvGrpSpPr>
                  <a:grpSpLocks/>
                </p:cNvGrpSpPr>
                <p:nvPr/>
              </p:nvGrpSpPr>
              <p:grpSpPr bwMode="auto">
                <a:xfrm>
                  <a:off x="8116" y="4666"/>
                  <a:ext cx="2" cy="456"/>
                  <a:chOff x="8116" y="4666"/>
                  <a:chExt cx="2" cy="456"/>
                </a:xfrm>
              </p:grpSpPr>
              <p:sp>
                <p:nvSpPr>
                  <p:cNvPr id="812" name="Freeform 811"/>
                  <p:cNvSpPr>
                    <a:spLocks/>
                  </p:cNvSpPr>
                  <p:nvPr/>
                </p:nvSpPr>
                <p:spPr bwMode="auto">
                  <a:xfrm>
                    <a:off x="8116" y="4666"/>
                    <a:ext cx="2" cy="456"/>
                  </a:xfrm>
                  <a:custGeom>
                    <a:avLst/>
                    <a:gdLst>
                      <a:gd name="T0" fmla="+- 0 4666 4666"/>
                      <a:gd name="T1" fmla="*/ 4666 h 456"/>
                      <a:gd name="T2" fmla="+- 0 5122 4666"/>
                      <a:gd name="T3" fmla="*/ 5122 h 456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456">
                        <a:moveTo>
                          <a:pt x="0" y="0"/>
                        </a:moveTo>
                        <a:lnTo>
                          <a:pt x="0" y="456"/>
                        </a:lnTo>
                      </a:path>
                    </a:pathLst>
                  </a:custGeom>
                  <a:noFill/>
                  <a:ln w="31303">
                    <a:solidFill>
                      <a:srgbClr val="92929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3" name="Group 372"/>
                <p:cNvGrpSpPr>
                  <a:grpSpLocks/>
                </p:cNvGrpSpPr>
                <p:nvPr/>
              </p:nvGrpSpPr>
              <p:grpSpPr bwMode="auto">
                <a:xfrm>
                  <a:off x="7779" y="5016"/>
                  <a:ext cx="312" cy="104"/>
                  <a:chOff x="7779" y="5016"/>
                  <a:chExt cx="312" cy="104"/>
                </a:xfrm>
              </p:grpSpPr>
              <p:sp>
                <p:nvSpPr>
                  <p:cNvPr id="811" name="Freeform 810"/>
                  <p:cNvSpPr>
                    <a:spLocks/>
                  </p:cNvSpPr>
                  <p:nvPr/>
                </p:nvSpPr>
                <p:spPr bwMode="auto">
                  <a:xfrm>
                    <a:off x="7779" y="5016"/>
                    <a:ext cx="312" cy="104"/>
                  </a:xfrm>
                  <a:custGeom>
                    <a:avLst/>
                    <a:gdLst>
                      <a:gd name="T0" fmla="+- 0 7779 7779"/>
                      <a:gd name="T1" fmla="*/ T0 w 312"/>
                      <a:gd name="T2" fmla="+- 0 5016 5016"/>
                      <a:gd name="T3" fmla="*/ 5016 h 104"/>
                      <a:gd name="T4" fmla="+- 0 8091 7779"/>
                      <a:gd name="T5" fmla="*/ T4 w 312"/>
                      <a:gd name="T6" fmla="+- 0 5016 5016"/>
                      <a:gd name="T7" fmla="*/ 5016 h 104"/>
                      <a:gd name="T8" fmla="+- 0 8091 7779"/>
                      <a:gd name="T9" fmla="*/ T8 w 312"/>
                      <a:gd name="T10" fmla="+- 0 5120 5016"/>
                      <a:gd name="T11" fmla="*/ 5120 h 104"/>
                      <a:gd name="T12" fmla="+- 0 7779 7779"/>
                      <a:gd name="T13" fmla="*/ T12 w 312"/>
                      <a:gd name="T14" fmla="+- 0 5120 5016"/>
                      <a:gd name="T15" fmla="*/ 5120 h 104"/>
                      <a:gd name="T16" fmla="+- 0 7779 7779"/>
                      <a:gd name="T17" fmla="*/ T16 w 312"/>
                      <a:gd name="T18" fmla="+- 0 5016 5016"/>
                      <a:gd name="T19" fmla="*/ 5016 h 10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12" h="104">
                        <a:moveTo>
                          <a:pt x="0" y="0"/>
                        </a:moveTo>
                        <a:lnTo>
                          <a:pt x="312" y="0"/>
                        </a:lnTo>
                        <a:lnTo>
                          <a:pt x="312" y="104"/>
                        </a:lnTo>
                        <a:lnTo>
                          <a:pt x="0" y="1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4" name="Group 373"/>
                <p:cNvGrpSpPr>
                  <a:grpSpLocks/>
                </p:cNvGrpSpPr>
                <p:nvPr/>
              </p:nvGrpSpPr>
              <p:grpSpPr bwMode="auto">
                <a:xfrm>
                  <a:off x="7354" y="5146"/>
                  <a:ext cx="312" cy="2"/>
                  <a:chOff x="7354" y="5146"/>
                  <a:chExt cx="312" cy="2"/>
                </a:xfrm>
              </p:grpSpPr>
              <p:sp>
                <p:nvSpPr>
                  <p:cNvPr id="810" name="Freeform 809"/>
                  <p:cNvSpPr>
                    <a:spLocks/>
                  </p:cNvSpPr>
                  <p:nvPr/>
                </p:nvSpPr>
                <p:spPr bwMode="auto">
                  <a:xfrm>
                    <a:off x="7354" y="5146"/>
                    <a:ext cx="312" cy="2"/>
                  </a:xfrm>
                  <a:custGeom>
                    <a:avLst/>
                    <a:gdLst>
                      <a:gd name="T0" fmla="+- 0 7354 7354"/>
                      <a:gd name="T1" fmla="*/ T0 w 312"/>
                      <a:gd name="T2" fmla="+- 0 7666 7354"/>
                      <a:gd name="T3" fmla="*/ T2 w 31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12">
                        <a:moveTo>
                          <a:pt x="0" y="0"/>
                        </a:moveTo>
                        <a:lnTo>
                          <a:pt x="312" y="0"/>
                        </a:lnTo>
                      </a:path>
                    </a:pathLst>
                  </a:custGeom>
                  <a:noFill/>
                  <a:ln w="58334">
                    <a:solidFill>
                      <a:srgbClr val="D6D6D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5" name="Group 374"/>
                <p:cNvGrpSpPr>
                  <a:grpSpLocks/>
                </p:cNvGrpSpPr>
                <p:nvPr/>
              </p:nvGrpSpPr>
              <p:grpSpPr bwMode="auto">
                <a:xfrm>
                  <a:off x="6772" y="5194"/>
                  <a:ext cx="298" cy="114"/>
                  <a:chOff x="6772" y="5194"/>
                  <a:chExt cx="298" cy="114"/>
                </a:xfrm>
              </p:grpSpPr>
              <p:sp>
                <p:nvSpPr>
                  <p:cNvPr id="809" name="Freeform 808"/>
                  <p:cNvSpPr>
                    <a:spLocks/>
                  </p:cNvSpPr>
                  <p:nvPr/>
                </p:nvSpPr>
                <p:spPr bwMode="auto">
                  <a:xfrm>
                    <a:off x="6772" y="5194"/>
                    <a:ext cx="298" cy="114"/>
                  </a:xfrm>
                  <a:custGeom>
                    <a:avLst/>
                    <a:gdLst>
                      <a:gd name="T0" fmla="+- 0 6772 6772"/>
                      <a:gd name="T1" fmla="*/ T0 w 298"/>
                      <a:gd name="T2" fmla="+- 0 5194 5194"/>
                      <a:gd name="T3" fmla="*/ 5194 h 114"/>
                      <a:gd name="T4" fmla="+- 0 7070 6772"/>
                      <a:gd name="T5" fmla="*/ T4 w 298"/>
                      <a:gd name="T6" fmla="+- 0 5194 5194"/>
                      <a:gd name="T7" fmla="*/ 5194 h 114"/>
                      <a:gd name="T8" fmla="+- 0 7070 6772"/>
                      <a:gd name="T9" fmla="*/ T8 w 298"/>
                      <a:gd name="T10" fmla="+- 0 5308 5194"/>
                      <a:gd name="T11" fmla="*/ 5308 h 114"/>
                      <a:gd name="T12" fmla="+- 0 6772 6772"/>
                      <a:gd name="T13" fmla="*/ T12 w 298"/>
                      <a:gd name="T14" fmla="+- 0 5308 5194"/>
                      <a:gd name="T15" fmla="*/ 5308 h 114"/>
                      <a:gd name="T16" fmla="+- 0 6772 6772"/>
                      <a:gd name="T17" fmla="*/ T16 w 298"/>
                      <a:gd name="T18" fmla="+- 0 5194 5194"/>
                      <a:gd name="T19" fmla="*/ 5194 h 11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298" h="114">
                        <a:moveTo>
                          <a:pt x="0" y="0"/>
                        </a:moveTo>
                        <a:lnTo>
                          <a:pt x="298" y="0"/>
                        </a:lnTo>
                        <a:lnTo>
                          <a:pt x="298" y="114"/>
                        </a:lnTo>
                        <a:lnTo>
                          <a:pt x="0" y="1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6" name="Group 375"/>
                <p:cNvGrpSpPr>
                  <a:grpSpLocks/>
                </p:cNvGrpSpPr>
                <p:nvPr/>
              </p:nvGrpSpPr>
              <p:grpSpPr bwMode="auto">
                <a:xfrm>
                  <a:off x="8148" y="4839"/>
                  <a:ext cx="202" cy="2"/>
                  <a:chOff x="8148" y="4839"/>
                  <a:chExt cx="202" cy="2"/>
                </a:xfrm>
              </p:grpSpPr>
              <p:sp>
                <p:nvSpPr>
                  <p:cNvPr id="808" name="Freeform 807"/>
                  <p:cNvSpPr>
                    <a:spLocks/>
                  </p:cNvSpPr>
                  <p:nvPr/>
                </p:nvSpPr>
                <p:spPr bwMode="auto">
                  <a:xfrm>
                    <a:off x="8148" y="4839"/>
                    <a:ext cx="202" cy="2"/>
                  </a:xfrm>
                  <a:custGeom>
                    <a:avLst/>
                    <a:gdLst>
                      <a:gd name="T0" fmla="+- 0 8148 8148"/>
                      <a:gd name="T1" fmla="*/ T0 w 202"/>
                      <a:gd name="T2" fmla="+- 0 8351 8148"/>
                      <a:gd name="T3" fmla="*/ T2 w 20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02">
                        <a:moveTo>
                          <a:pt x="0" y="0"/>
                        </a:moveTo>
                        <a:lnTo>
                          <a:pt x="203" y="0"/>
                        </a:lnTo>
                      </a:path>
                    </a:pathLst>
                  </a:custGeom>
                  <a:noFill/>
                  <a:ln w="15893">
                    <a:solidFill>
                      <a:srgbClr val="A9A9A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7" name="Group 376"/>
                <p:cNvGrpSpPr>
                  <a:grpSpLocks/>
                </p:cNvGrpSpPr>
                <p:nvPr/>
              </p:nvGrpSpPr>
              <p:grpSpPr bwMode="auto">
                <a:xfrm>
                  <a:off x="8148" y="4839"/>
                  <a:ext cx="2" cy="281"/>
                  <a:chOff x="8148" y="4839"/>
                  <a:chExt cx="2" cy="281"/>
                </a:xfrm>
              </p:grpSpPr>
              <p:sp>
                <p:nvSpPr>
                  <p:cNvPr id="807" name="Freeform 806"/>
                  <p:cNvSpPr>
                    <a:spLocks/>
                  </p:cNvSpPr>
                  <p:nvPr/>
                </p:nvSpPr>
                <p:spPr bwMode="auto">
                  <a:xfrm>
                    <a:off x="8148" y="4839"/>
                    <a:ext cx="2" cy="281"/>
                  </a:xfrm>
                  <a:custGeom>
                    <a:avLst/>
                    <a:gdLst>
                      <a:gd name="T0" fmla="+- 0 4839 4839"/>
                      <a:gd name="T1" fmla="*/ 4839 h 281"/>
                      <a:gd name="T2" fmla="+- 0 5120 4839"/>
                      <a:gd name="T3" fmla="*/ 5120 h 28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81">
                        <a:moveTo>
                          <a:pt x="0" y="0"/>
                        </a:moveTo>
                        <a:lnTo>
                          <a:pt x="0" y="281"/>
                        </a:lnTo>
                      </a:path>
                    </a:pathLst>
                  </a:custGeom>
                  <a:noFill/>
                  <a:ln w="15893">
                    <a:solidFill>
                      <a:srgbClr val="A9A9A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8" name="Group 377"/>
                <p:cNvGrpSpPr>
                  <a:grpSpLocks/>
                </p:cNvGrpSpPr>
                <p:nvPr/>
              </p:nvGrpSpPr>
              <p:grpSpPr bwMode="auto">
                <a:xfrm>
                  <a:off x="8148" y="5122"/>
                  <a:ext cx="202" cy="2"/>
                  <a:chOff x="8148" y="5122"/>
                  <a:chExt cx="202" cy="2"/>
                </a:xfrm>
              </p:grpSpPr>
              <p:sp>
                <p:nvSpPr>
                  <p:cNvPr id="806" name="Freeform 805"/>
                  <p:cNvSpPr>
                    <a:spLocks/>
                  </p:cNvSpPr>
                  <p:nvPr/>
                </p:nvSpPr>
                <p:spPr bwMode="auto">
                  <a:xfrm>
                    <a:off x="8148" y="5122"/>
                    <a:ext cx="202" cy="2"/>
                  </a:xfrm>
                  <a:custGeom>
                    <a:avLst/>
                    <a:gdLst>
                      <a:gd name="T0" fmla="+- 0 8148 8148"/>
                      <a:gd name="T1" fmla="*/ T0 w 202"/>
                      <a:gd name="T2" fmla="+- 0 8351 8148"/>
                      <a:gd name="T3" fmla="*/ T2 w 202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02">
                        <a:moveTo>
                          <a:pt x="0" y="0"/>
                        </a:moveTo>
                        <a:lnTo>
                          <a:pt x="203" y="0"/>
                        </a:lnTo>
                      </a:path>
                    </a:pathLst>
                  </a:custGeom>
                  <a:noFill/>
                  <a:ln w="15893">
                    <a:solidFill>
                      <a:srgbClr val="A9A9A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" name="Group 378"/>
                <p:cNvGrpSpPr>
                  <a:grpSpLocks/>
                </p:cNvGrpSpPr>
                <p:nvPr/>
              </p:nvGrpSpPr>
              <p:grpSpPr bwMode="auto">
                <a:xfrm>
                  <a:off x="8192" y="5232"/>
                  <a:ext cx="522" cy="545"/>
                  <a:chOff x="8192" y="5232"/>
                  <a:chExt cx="522" cy="545"/>
                </a:xfrm>
              </p:grpSpPr>
              <p:sp>
                <p:nvSpPr>
                  <p:cNvPr id="805" name="Freeform 804"/>
                  <p:cNvSpPr>
                    <a:spLocks/>
                  </p:cNvSpPr>
                  <p:nvPr/>
                </p:nvSpPr>
                <p:spPr bwMode="auto">
                  <a:xfrm>
                    <a:off x="8192" y="5232"/>
                    <a:ext cx="522" cy="545"/>
                  </a:xfrm>
                  <a:custGeom>
                    <a:avLst/>
                    <a:gdLst>
                      <a:gd name="T0" fmla="+- 0 8192 8192"/>
                      <a:gd name="T1" fmla="*/ T0 w 522"/>
                      <a:gd name="T2" fmla="+- 0 5232 5232"/>
                      <a:gd name="T3" fmla="*/ 5232 h 545"/>
                      <a:gd name="T4" fmla="+- 0 8714 8192"/>
                      <a:gd name="T5" fmla="*/ T4 w 522"/>
                      <a:gd name="T6" fmla="+- 0 5232 5232"/>
                      <a:gd name="T7" fmla="*/ 5232 h 545"/>
                      <a:gd name="T8" fmla="+- 0 8714 8192"/>
                      <a:gd name="T9" fmla="*/ T8 w 522"/>
                      <a:gd name="T10" fmla="+- 0 5777 5232"/>
                      <a:gd name="T11" fmla="*/ 5777 h 545"/>
                      <a:gd name="T12" fmla="+- 0 8192 8192"/>
                      <a:gd name="T13" fmla="*/ T12 w 522"/>
                      <a:gd name="T14" fmla="+- 0 5777 5232"/>
                      <a:gd name="T15" fmla="*/ 5777 h 545"/>
                      <a:gd name="T16" fmla="+- 0 8192 8192"/>
                      <a:gd name="T17" fmla="*/ T16 w 522"/>
                      <a:gd name="T18" fmla="+- 0 5232 5232"/>
                      <a:gd name="T19" fmla="*/ 5232 h 54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522" h="545">
                        <a:moveTo>
                          <a:pt x="0" y="0"/>
                        </a:moveTo>
                        <a:lnTo>
                          <a:pt x="522" y="0"/>
                        </a:lnTo>
                        <a:lnTo>
                          <a:pt x="522" y="545"/>
                        </a:lnTo>
                        <a:lnTo>
                          <a:pt x="0" y="5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" name="Group 379"/>
                <p:cNvGrpSpPr>
                  <a:grpSpLocks/>
                </p:cNvGrpSpPr>
                <p:nvPr/>
              </p:nvGrpSpPr>
              <p:grpSpPr bwMode="auto">
                <a:xfrm>
                  <a:off x="7756" y="5122"/>
                  <a:ext cx="440" cy="215"/>
                  <a:chOff x="7756" y="5122"/>
                  <a:chExt cx="440" cy="215"/>
                </a:xfrm>
              </p:grpSpPr>
              <p:sp>
                <p:nvSpPr>
                  <p:cNvPr id="804" name="Freeform 803"/>
                  <p:cNvSpPr>
                    <a:spLocks/>
                  </p:cNvSpPr>
                  <p:nvPr/>
                </p:nvSpPr>
                <p:spPr bwMode="auto">
                  <a:xfrm>
                    <a:off x="7756" y="5122"/>
                    <a:ext cx="440" cy="215"/>
                  </a:xfrm>
                  <a:custGeom>
                    <a:avLst/>
                    <a:gdLst>
                      <a:gd name="T0" fmla="+- 0 7756 7756"/>
                      <a:gd name="T1" fmla="*/ T0 w 440"/>
                      <a:gd name="T2" fmla="+- 0 5122 5122"/>
                      <a:gd name="T3" fmla="*/ 5122 h 215"/>
                      <a:gd name="T4" fmla="+- 0 8195 7756"/>
                      <a:gd name="T5" fmla="*/ T4 w 440"/>
                      <a:gd name="T6" fmla="+- 0 5122 5122"/>
                      <a:gd name="T7" fmla="*/ 5122 h 215"/>
                      <a:gd name="T8" fmla="+- 0 8195 7756"/>
                      <a:gd name="T9" fmla="*/ T8 w 440"/>
                      <a:gd name="T10" fmla="+- 0 5338 5122"/>
                      <a:gd name="T11" fmla="*/ 5338 h 215"/>
                      <a:gd name="T12" fmla="+- 0 7756 7756"/>
                      <a:gd name="T13" fmla="*/ T12 w 440"/>
                      <a:gd name="T14" fmla="+- 0 5338 5122"/>
                      <a:gd name="T15" fmla="*/ 5338 h 215"/>
                      <a:gd name="T16" fmla="+- 0 7756 7756"/>
                      <a:gd name="T17" fmla="*/ T16 w 440"/>
                      <a:gd name="T18" fmla="+- 0 5122 5122"/>
                      <a:gd name="T19" fmla="*/ 5122 h 2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40" h="215">
                        <a:moveTo>
                          <a:pt x="0" y="0"/>
                        </a:moveTo>
                        <a:lnTo>
                          <a:pt x="439" y="0"/>
                        </a:lnTo>
                        <a:lnTo>
                          <a:pt x="439" y="216"/>
                        </a:lnTo>
                        <a:lnTo>
                          <a:pt x="0" y="2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" name="Group 380"/>
                <p:cNvGrpSpPr>
                  <a:grpSpLocks/>
                </p:cNvGrpSpPr>
                <p:nvPr/>
              </p:nvGrpSpPr>
              <p:grpSpPr bwMode="auto">
                <a:xfrm>
                  <a:off x="8141" y="5118"/>
                  <a:ext cx="126" cy="215"/>
                  <a:chOff x="8141" y="5118"/>
                  <a:chExt cx="126" cy="215"/>
                </a:xfrm>
              </p:grpSpPr>
              <p:sp>
                <p:nvSpPr>
                  <p:cNvPr id="803" name="Freeform 802"/>
                  <p:cNvSpPr>
                    <a:spLocks/>
                  </p:cNvSpPr>
                  <p:nvPr/>
                </p:nvSpPr>
                <p:spPr bwMode="auto">
                  <a:xfrm>
                    <a:off x="8141" y="5118"/>
                    <a:ext cx="126" cy="215"/>
                  </a:xfrm>
                  <a:custGeom>
                    <a:avLst/>
                    <a:gdLst>
                      <a:gd name="T0" fmla="+- 0 8141 8141"/>
                      <a:gd name="T1" fmla="*/ T0 w 126"/>
                      <a:gd name="T2" fmla="+- 0 5118 5118"/>
                      <a:gd name="T3" fmla="*/ 5118 h 215"/>
                      <a:gd name="T4" fmla="+- 0 8267 8141"/>
                      <a:gd name="T5" fmla="*/ T4 w 126"/>
                      <a:gd name="T6" fmla="+- 0 5118 5118"/>
                      <a:gd name="T7" fmla="*/ 5118 h 215"/>
                      <a:gd name="T8" fmla="+- 0 8267 8141"/>
                      <a:gd name="T9" fmla="*/ T8 w 126"/>
                      <a:gd name="T10" fmla="+- 0 5333 5118"/>
                      <a:gd name="T11" fmla="*/ 5333 h 215"/>
                      <a:gd name="T12" fmla="+- 0 8141 8141"/>
                      <a:gd name="T13" fmla="*/ T12 w 126"/>
                      <a:gd name="T14" fmla="+- 0 5333 5118"/>
                      <a:gd name="T15" fmla="*/ 5333 h 215"/>
                      <a:gd name="T16" fmla="+- 0 8141 8141"/>
                      <a:gd name="T17" fmla="*/ T16 w 126"/>
                      <a:gd name="T18" fmla="+- 0 5118 5118"/>
                      <a:gd name="T19" fmla="*/ 5118 h 2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26" h="215">
                        <a:moveTo>
                          <a:pt x="0" y="0"/>
                        </a:moveTo>
                        <a:lnTo>
                          <a:pt x="126" y="0"/>
                        </a:lnTo>
                        <a:lnTo>
                          <a:pt x="126" y="215"/>
                        </a:lnTo>
                        <a:lnTo>
                          <a:pt x="0" y="2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2" name="Group 381"/>
                <p:cNvGrpSpPr>
                  <a:grpSpLocks/>
                </p:cNvGrpSpPr>
                <p:nvPr/>
              </p:nvGrpSpPr>
              <p:grpSpPr bwMode="auto">
                <a:xfrm>
                  <a:off x="7799" y="2574"/>
                  <a:ext cx="85" cy="1608"/>
                  <a:chOff x="7799" y="2574"/>
                  <a:chExt cx="85" cy="1608"/>
                </a:xfrm>
              </p:grpSpPr>
              <p:sp>
                <p:nvSpPr>
                  <p:cNvPr id="802" name="Freeform 801"/>
                  <p:cNvSpPr>
                    <a:spLocks/>
                  </p:cNvSpPr>
                  <p:nvPr/>
                </p:nvSpPr>
                <p:spPr bwMode="auto">
                  <a:xfrm>
                    <a:off x="7799" y="2574"/>
                    <a:ext cx="85" cy="1608"/>
                  </a:xfrm>
                  <a:custGeom>
                    <a:avLst/>
                    <a:gdLst>
                      <a:gd name="T0" fmla="+- 0 7799 7799"/>
                      <a:gd name="T1" fmla="*/ T0 w 85"/>
                      <a:gd name="T2" fmla="+- 0 2574 2574"/>
                      <a:gd name="T3" fmla="*/ 2574 h 1608"/>
                      <a:gd name="T4" fmla="+- 0 7884 7799"/>
                      <a:gd name="T5" fmla="*/ T4 w 85"/>
                      <a:gd name="T6" fmla="+- 0 2574 2574"/>
                      <a:gd name="T7" fmla="*/ 2574 h 1608"/>
                      <a:gd name="T8" fmla="+- 0 7884 7799"/>
                      <a:gd name="T9" fmla="*/ T8 w 85"/>
                      <a:gd name="T10" fmla="+- 0 4183 2574"/>
                      <a:gd name="T11" fmla="*/ 4183 h 1608"/>
                      <a:gd name="T12" fmla="+- 0 7799 7799"/>
                      <a:gd name="T13" fmla="*/ T12 w 85"/>
                      <a:gd name="T14" fmla="+- 0 4183 2574"/>
                      <a:gd name="T15" fmla="*/ 4183 h 1608"/>
                      <a:gd name="T16" fmla="+- 0 7799 7799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3" name="Group 382"/>
                <p:cNvGrpSpPr>
                  <a:grpSpLocks/>
                </p:cNvGrpSpPr>
                <p:nvPr/>
              </p:nvGrpSpPr>
              <p:grpSpPr bwMode="auto">
                <a:xfrm>
                  <a:off x="7913" y="2574"/>
                  <a:ext cx="85" cy="1608"/>
                  <a:chOff x="7913" y="2574"/>
                  <a:chExt cx="85" cy="1608"/>
                </a:xfrm>
              </p:grpSpPr>
              <p:sp>
                <p:nvSpPr>
                  <p:cNvPr id="801" name="Freeform 800"/>
                  <p:cNvSpPr>
                    <a:spLocks/>
                  </p:cNvSpPr>
                  <p:nvPr/>
                </p:nvSpPr>
                <p:spPr bwMode="auto">
                  <a:xfrm>
                    <a:off x="7913" y="2574"/>
                    <a:ext cx="85" cy="1608"/>
                  </a:xfrm>
                  <a:custGeom>
                    <a:avLst/>
                    <a:gdLst>
                      <a:gd name="T0" fmla="+- 0 7913 7913"/>
                      <a:gd name="T1" fmla="*/ T0 w 85"/>
                      <a:gd name="T2" fmla="+- 0 2574 2574"/>
                      <a:gd name="T3" fmla="*/ 2574 h 1608"/>
                      <a:gd name="T4" fmla="+- 0 7998 7913"/>
                      <a:gd name="T5" fmla="*/ T4 w 85"/>
                      <a:gd name="T6" fmla="+- 0 2574 2574"/>
                      <a:gd name="T7" fmla="*/ 2574 h 1608"/>
                      <a:gd name="T8" fmla="+- 0 7998 7913"/>
                      <a:gd name="T9" fmla="*/ T8 w 85"/>
                      <a:gd name="T10" fmla="+- 0 4183 2574"/>
                      <a:gd name="T11" fmla="*/ 4183 h 1608"/>
                      <a:gd name="T12" fmla="+- 0 7913 7913"/>
                      <a:gd name="T13" fmla="*/ T12 w 85"/>
                      <a:gd name="T14" fmla="+- 0 4183 2574"/>
                      <a:gd name="T15" fmla="*/ 4183 h 1608"/>
                      <a:gd name="T16" fmla="+- 0 7913 7913"/>
                      <a:gd name="T17" fmla="*/ T16 w 85"/>
                      <a:gd name="T18" fmla="+- 0 2574 2574"/>
                      <a:gd name="T19" fmla="*/ 2574 h 16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85" h="1608">
                        <a:moveTo>
                          <a:pt x="0" y="0"/>
                        </a:moveTo>
                        <a:lnTo>
                          <a:pt x="85" y="0"/>
                        </a:lnTo>
                        <a:lnTo>
                          <a:pt x="85" y="1609"/>
                        </a:lnTo>
                        <a:lnTo>
                          <a:pt x="0" y="1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4" name="Group 383"/>
                <p:cNvGrpSpPr>
                  <a:grpSpLocks/>
                </p:cNvGrpSpPr>
                <p:nvPr/>
              </p:nvGrpSpPr>
              <p:grpSpPr bwMode="auto">
                <a:xfrm>
                  <a:off x="8122" y="2560"/>
                  <a:ext cx="2" cy="2105"/>
                  <a:chOff x="8122" y="2560"/>
                  <a:chExt cx="2" cy="2105"/>
                </a:xfrm>
              </p:grpSpPr>
              <p:sp>
                <p:nvSpPr>
                  <p:cNvPr id="800" name="Freeform 799"/>
                  <p:cNvSpPr>
                    <a:spLocks/>
                  </p:cNvSpPr>
                  <p:nvPr/>
                </p:nvSpPr>
                <p:spPr bwMode="auto">
                  <a:xfrm>
                    <a:off x="8122" y="2560"/>
                    <a:ext cx="2" cy="2105"/>
                  </a:xfrm>
                  <a:custGeom>
                    <a:avLst/>
                    <a:gdLst>
                      <a:gd name="T0" fmla="+- 0 2560 2560"/>
                      <a:gd name="T1" fmla="*/ 2560 h 2105"/>
                      <a:gd name="T2" fmla="+- 0 4665 2560"/>
                      <a:gd name="T3" fmla="*/ 4665 h 2105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105">
                        <a:moveTo>
                          <a:pt x="0" y="0"/>
                        </a:moveTo>
                        <a:lnTo>
                          <a:pt x="0" y="2105"/>
                        </a:lnTo>
                      </a:path>
                    </a:pathLst>
                  </a:custGeom>
                  <a:noFill/>
                  <a:ln w="38812">
                    <a:solidFill>
                      <a:srgbClr val="92929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5" name="Group 384"/>
                <p:cNvGrpSpPr>
                  <a:grpSpLocks/>
                </p:cNvGrpSpPr>
                <p:nvPr/>
              </p:nvGrpSpPr>
              <p:grpSpPr bwMode="auto">
                <a:xfrm>
                  <a:off x="8071" y="2573"/>
                  <a:ext cx="2" cy="1711"/>
                  <a:chOff x="8071" y="2573"/>
                  <a:chExt cx="2" cy="1711"/>
                </a:xfrm>
              </p:grpSpPr>
              <p:sp>
                <p:nvSpPr>
                  <p:cNvPr id="799" name="Freeform 798"/>
                  <p:cNvSpPr>
                    <a:spLocks/>
                  </p:cNvSpPr>
                  <p:nvPr/>
                </p:nvSpPr>
                <p:spPr bwMode="auto">
                  <a:xfrm>
                    <a:off x="8071" y="2573"/>
                    <a:ext cx="2" cy="1711"/>
                  </a:xfrm>
                  <a:custGeom>
                    <a:avLst/>
                    <a:gdLst>
                      <a:gd name="T0" fmla="+- 0 2573 2573"/>
                      <a:gd name="T1" fmla="*/ 2573 h 1711"/>
                      <a:gd name="T2" fmla="+- 0 4283 2573"/>
                      <a:gd name="T3" fmla="*/ 4283 h 171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1">
                        <a:moveTo>
                          <a:pt x="0" y="0"/>
                        </a:moveTo>
                        <a:lnTo>
                          <a:pt x="0" y="1710"/>
                        </a:lnTo>
                      </a:path>
                    </a:pathLst>
                  </a:custGeom>
                  <a:noFill/>
                  <a:ln w="16287">
                    <a:solidFill>
                      <a:srgbClr val="009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6" name="Group 385"/>
                <p:cNvGrpSpPr>
                  <a:grpSpLocks/>
                </p:cNvGrpSpPr>
                <p:nvPr/>
              </p:nvGrpSpPr>
              <p:grpSpPr bwMode="auto">
                <a:xfrm>
                  <a:off x="8071" y="2572"/>
                  <a:ext cx="2" cy="1713"/>
                  <a:chOff x="8071" y="2572"/>
                  <a:chExt cx="2" cy="1713"/>
                </a:xfrm>
              </p:grpSpPr>
              <p:sp>
                <p:nvSpPr>
                  <p:cNvPr id="798" name="Freeform 797"/>
                  <p:cNvSpPr>
                    <a:spLocks/>
                  </p:cNvSpPr>
                  <p:nvPr/>
                </p:nvSpPr>
                <p:spPr bwMode="auto">
                  <a:xfrm>
                    <a:off x="8071" y="2572"/>
                    <a:ext cx="2" cy="1713"/>
                  </a:xfrm>
                  <a:custGeom>
                    <a:avLst/>
                    <a:gdLst>
                      <a:gd name="T0" fmla="+- 0 4284 2572"/>
                      <a:gd name="T1" fmla="*/ 4284 h 1713"/>
                      <a:gd name="T2" fmla="+- 0 2572 2572"/>
                      <a:gd name="T3" fmla="*/ 2572 h 171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713">
                        <a:moveTo>
                          <a:pt x="0" y="171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761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7" name="Group 386"/>
                <p:cNvGrpSpPr>
                  <a:grpSpLocks/>
                </p:cNvGrpSpPr>
                <p:nvPr/>
              </p:nvGrpSpPr>
              <p:grpSpPr bwMode="auto">
                <a:xfrm>
                  <a:off x="7836" y="4412"/>
                  <a:ext cx="118" cy="378"/>
                  <a:chOff x="7836" y="4412"/>
                  <a:chExt cx="118" cy="378"/>
                </a:xfrm>
              </p:grpSpPr>
              <p:sp>
                <p:nvSpPr>
                  <p:cNvPr id="797" name="Freeform 796"/>
                  <p:cNvSpPr>
                    <a:spLocks/>
                  </p:cNvSpPr>
                  <p:nvPr/>
                </p:nvSpPr>
                <p:spPr bwMode="auto">
                  <a:xfrm>
                    <a:off x="7836" y="4412"/>
                    <a:ext cx="118" cy="378"/>
                  </a:xfrm>
                  <a:custGeom>
                    <a:avLst/>
                    <a:gdLst>
                      <a:gd name="T0" fmla="+- 0 7836 7836"/>
                      <a:gd name="T1" fmla="*/ T0 w 118"/>
                      <a:gd name="T2" fmla="+- 0 4790 4412"/>
                      <a:gd name="T3" fmla="*/ 4790 h 378"/>
                      <a:gd name="T4" fmla="+- 0 7836 7836"/>
                      <a:gd name="T5" fmla="*/ T4 w 118"/>
                      <a:gd name="T6" fmla="+- 0 4412 4412"/>
                      <a:gd name="T7" fmla="*/ 4412 h 378"/>
                      <a:gd name="T8" fmla="+- 0 7954 7836"/>
                      <a:gd name="T9" fmla="*/ T8 w 118"/>
                      <a:gd name="T10" fmla="+- 0 4412 4412"/>
                      <a:gd name="T11" fmla="*/ 4412 h 378"/>
                      <a:gd name="T12" fmla="+- 0 7954 7836"/>
                      <a:gd name="T13" fmla="*/ T12 w 118"/>
                      <a:gd name="T14" fmla="+- 0 4790 4412"/>
                      <a:gd name="T15" fmla="*/ 4790 h 378"/>
                      <a:gd name="T16" fmla="+- 0 7836 7836"/>
                      <a:gd name="T17" fmla="*/ T16 w 118"/>
                      <a:gd name="T18" fmla="+- 0 4790 4412"/>
                      <a:gd name="T19" fmla="*/ 4790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8" name="Group 387"/>
                <p:cNvGrpSpPr>
                  <a:grpSpLocks/>
                </p:cNvGrpSpPr>
                <p:nvPr/>
              </p:nvGrpSpPr>
              <p:grpSpPr bwMode="auto">
                <a:xfrm>
                  <a:off x="7836" y="4412"/>
                  <a:ext cx="118" cy="378"/>
                  <a:chOff x="7836" y="4412"/>
                  <a:chExt cx="118" cy="378"/>
                </a:xfrm>
              </p:grpSpPr>
              <p:sp>
                <p:nvSpPr>
                  <p:cNvPr id="796" name="Freeform 795"/>
                  <p:cNvSpPr>
                    <a:spLocks/>
                  </p:cNvSpPr>
                  <p:nvPr/>
                </p:nvSpPr>
                <p:spPr bwMode="auto">
                  <a:xfrm>
                    <a:off x="7836" y="4412"/>
                    <a:ext cx="118" cy="378"/>
                  </a:xfrm>
                  <a:custGeom>
                    <a:avLst/>
                    <a:gdLst>
                      <a:gd name="T0" fmla="+- 0 7836 7836"/>
                      <a:gd name="T1" fmla="*/ T0 w 118"/>
                      <a:gd name="T2" fmla="+- 0 4790 4412"/>
                      <a:gd name="T3" fmla="*/ 4790 h 378"/>
                      <a:gd name="T4" fmla="+- 0 7836 7836"/>
                      <a:gd name="T5" fmla="*/ T4 w 118"/>
                      <a:gd name="T6" fmla="+- 0 4412 4412"/>
                      <a:gd name="T7" fmla="*/ 4412 h 378"/>
                      <a:gd name="T8" fmla="+- 0 7954 7836"/>
                      <a:gd name="T9" fmla="*/ T8 w 118"/>
                      <a:gd name="T10" fmla="+- 0 4412 4412"/>
                      <a:gd name="T11" fmla="*/ 4412 h 378"/>
                      <a:gd name="T12" fmla="+- 0 7954 7836"/>
                      <a:gd name="T13" fmla="*/ T12 w 118"/>
                      <a:gd name="T14" fmla="+- 0 4790 4412"/>
                      <a:gd name="T15" fmla="*/ 4790 h 378"/>
                      <a:gd name="T16" fmla="+- 0 7836 7836"/>
                      <a:gd name="T17" fmla="*/ T16 w 118"/>
                      <a:gd name="T18" fmla="+- 0 4790 4412"/>
                      <a:gd name="T19" fmla="*/ 4790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" name="Group 388"/>
                <p:cNvGrpSpPr>
                  <a:grpSpLocks/>
                </p:cNvGrpSpPr>
                <p:nvPr/>
              </p:nvGrpSpPr>
              <p:grpSpPr bwMode="auto">
                <a:xfrm>
                  <a:off x="7409" y="4454"/>
                  <a:ext cx="118" cy="378"/>
                  <a:chOff x="7409" y="4454"/>
                  <a:chExt cx="118" cy="378"/>
                </a:xfrm>
              </p:grpSpPr>
              <p:sp>
                <p:nvSpPr>
                  <p:cNvPr id="795" name="Freeform 794"/>
                  <p:cNvSpPr>
                    <a:spLocks/>
                  </p:cNvSpPr>
                  <p:nvPr/>
                </p:nvSpPr>
                <p:spPr bwMode="auto">
                  <a:xfrm>
                    <a:off x="7409" y="4454"/>
                    <a:ext cx="118" cy="378"/>
                  </a:xfrm>
                  <a:custGeom>
                    <a:avLst/>
                    <a:gdLst>
                      <a:gd name="T0" fmla="+- 0 7409 7409"/>
                      <a:gd name="T1" fmla="*/ T0 w 118"/>
                      <a:gd name="T2" fmla="+- 0 4833 4454"/>
                      <a:gd name="T3" fmla="*/ 4833 h 378"/>
                      <a:gd name="T4" fmla="+- 0 7409 7409"/>
                      <a:gd name="T5" fmla="*/ T4 w 118"/>
                      <a:gd name="T6" fmla="+- 0 4454 4454"/>
                      <a:gd name="T7" fmla="*/ 4454 h 378"/>
                      <a:gd name="T8" fmla="+- 0 7527 7409"/>
                      <a:gd name="T9" fmla="*/ T8 w 118"/>
                      <a:gd name="T10" fmla="+- 0 4454 4454"/>
                      <a:gd name="T11" fmla="*/ 4454 h 378"/>
                      <a:gd name="T12" fmla="+- 0 7527 7409"/>
                      <a:gd name="T13" fmla="*/ T12 w 118"/>
                      <a:gd name="T14" fmla="+- 0 4833 4454"/>
                      <a:gd name="T15" fmla="*/ 4833 h 378"/>
                      <a:gd name="T16" fmla="+- 0 7409 7409"/>
                      <a:gd name="T17" fmla="*/ T16 w 118"/>
                      <a:gd name="T18" fmla="+- 0 4833 4454"/>
                      <a:gd name="T19" fmla="*/ 4833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" name="Group 389"/>
                <p:cNvGrpSpPr>
                  <a:grpSpLocks/>
                </p:cNvGrpSpPr>
                <p:nvPr/>
              </p:nvGrpSpPr>
              <p:grpSpPr bwMode="auto">
                <a:xfrm>
                  <a:off x="7409" y="4454"/>
                  <a:ext cx="118" cy="378"/>
                  <a:chOff x="7409" y="4454"/>
                  <a:chExt cx="118" cy="378"/>
                </a:xfrm>
              </p:grpSpPr>
              <p:sp>
                <p:nvSpPr>
                  <p:cNvPr id="794" name="Freeform 793"/>
                  <p:cNvSpPr>
                    <a:spLocks/>
                  </p:cNvSpPr>
                  <p:nvPr/>
                </p:nvSpPr>
                <p:spPr bwMode="auto">
                  <a:xfrm>
                    <a:off x="7409" y="4454"/>
                    <a:ext cx="118" cy="378"/>
                  </a:xfrm>
                  <a:custGeom>
                    <a:avLst/>
                    <a:gdLst>
                      <a:gd name="T0" fmla="+- 0 7409 7409"/>
                      <a:gd name="T1" fmla="*/ T0 w 118"/>
                      <a:gd name="T2" fmla="+- 0 4833 4454"/>
                      <a:gd name="T3" fmla="*/ 4833 h 378"/>
                      <a:gd name="T4" fmla="+- 0 7409 7409"/>
                      <a:gd name="T5" fmla="*/ T4 w 118"/>
                      <a:gd name="T6" fmla="+- 0 4454 4454"/>
                      <a:gd name="T7" fmla="*/ 4454 h 378"/>
                      <a:gd name="T8" fmla="+- 0 7527 7409"/>
                      <a:gd name="T9" fmla="*/ T8 w 118"/>
                      <a:gd name="T10" fmla="+- 0 4454 4454"/>
                      <a:gd name="T11" fmla="*/ 4454 h 378"/>
                      <a:gd name="T12" fmla="+- 0 7527 7409"/>
                      <a:gd name="T13" fmla="*/ T12 w 118"/>
                      <a:gd name="T14" fmla="+- 0 4833 4454"/>
                      <a:gd name="T15" fmla="*/ 4833 h 378"/>
                      <a:gd name="T16" fmla="+- 0 7409 7409"/>
                      <a:gd name="T17" fmla="*/ T16 w 118"/>
                      <a:gd name="T18" fmla="+- 0 4833 4454"/>
                      <a:gd name="T19" fmla="*/ 4833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" name="Group 390"/>
                <p:cNvGrpSpPr>
                  <a:grpSpLocks/>
                </p:cNvGrpSpPr>
                <p:nvPr/>
              </p:nvGrpSpPr>
              <p:grpSpPr bwMode="auto">
                <a:xfrm>
                  <a:off x="6901" y="4501"/>
                  <a:ext cx="118" cy="378"/>
                  <a:chOff x="6901" y="4501"/>
                  <a:chExt cx="118" cy="378"/>
                </a:xfrm>
              </p:grpSpPr>
              <p:sp>
                <p:nvSpPr>
                  <p:cNvPr id="793" name="Freeform 792"/>
                  <p:cNvSpPr>
                    <a:spLocks/>
                  </p:cNvSpPr>
                  <p:nvPr/>
                </p:nvSpPr>
                <p:spPr bwMode="auto">
                  <a:xfrm>
                    <a:off x="6901" y="4501"/>
                    <a:ext cx="118" cy="378"/>
                  </a:xfrm>
                  <a:custGeom>
                    <a:avLst/>
                    <a:gdLst>
                      <a:gd name="T0" fmla="+- 0 6901 6901"/>
                      <a:gd name="T1" fmla="*/ T0 w 118"/>
                      <a:gd name="T2" fmla="+- 0 4880 4501"/>
                      <a:gd name="T3" fmla="*/ 4880 h 378"/>
                      <a:gd name="T4" fmla="+- 0 6901 6901"/>
                      <a:gd name="T5" fmla="*/ T4 w 118"/>
                      <a:gd name="T6" fmla="+- 0 4501 4501"/>
                      <a:gd name="T7" fmla="*/ 4501 h 378"/>
                      <a:gd name="T8" fmla="+- 0 7020 6901"/>
                      <a:gd name="T9" fmla="*/ T8 w 118"/>
                      <a:gd name="T10" fmla="+- 0 4501 4501"/>
                      <a:gd name="T11" fmla="*/ 4501 h 378"/>
                      <a:gd name="T12" fmla="+- 0 7020 6901"/>
                      <a:gd name="T13" fmla="*/ T12 w 118"/>
                      <a:gd name="T14" fmla="+- 0 4880 4501"/>
                      <a:gd name="T15" fmla="*/ 4880 h 378"/>
                      <a:gd name="T16" fmla="+- 0 6901 6901"/>
                      <a:gd name="T17" fmla="*/ T16 w 118"/>
                      <a:gd name="T18" fmla="+- 0 4880 4501"/>
                      <a:gd name="T19" fmla="*/ 4880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2" name="Group 391"/>
                <p:cNvGrpSpPr>
                  <a:grpSpLocks/>
                </p:cNvGrpSpPr>
                <p:nvPr/>
              </p:nvGrpSpPr>
              <p:grpSpPr bwMode="auto">
                <a:xfrm>
                  <a:off x="6901" y="4501"/>
                  <a:ext cx="118" cy="378"/>
                  <a:chOff x="6901" y="4501"/>
                  <a:chExt cx="118" cy="378"/>
                </a:xfrm>
              </p:grpSpPr>
              <p:sp>
                <p:nvSpPr>
                  <p:cNvPr id="792" name="Freeform 791"/>
                  <p:cNvSpPr>
                    <a:spLocks/>
                  </p:cNvSpPr>
                  <p:nvPr/>
                </p:nvSpPr>
                <p:spPr bwMode="auto">
                  <a:xfrm>
                    <a:off x="6901" y="4501"/>
                    <a:ext cx="118" cy="378"/>
                  </a:xfrm>
                  <a:custGeom>
                    <a:avLst/>
                    <a:gdLst>
                      <a:gd name="T0" fmla="+- 0 6901 6901"/>
                      <a:gd name="T1" fmla="*/ T0 w 118"/>
                      <a:gd name="T2" fmla="+- 0 4880 4501"/>
                      <a:gd name="T3" fmla="*/ 4880 h 378"/>
                      <a:gd name="T4" fmla="+- 0 6901 6901"/>
                      <a:gd name="T5" fmla="*/ T4 w 118"/>
                      <a:gd name="T6" fmla="+- 0 4501 4501"/>
                      <a:gd name="T7" fmla="*/ 4501 h 378"/>
                      <a:gd name="T8" fmla="+- 0 7020 6901"/>
                      <a:gd name="T9" fmla="*/ T8 w 118"/>
                      <a:gd name="T10" fmla="+- 0 4501 4501"/>
                      <a:gd name="T11" fmla="*/ 4501 h 378"/>
                      <a:gd name="T12" fmla="+- 0 7020 6901"/>
                      <a:gd name="T13" fmla="*/ T12 w 118"/>
                      <a:gd name="T14" fmla="+- 0 4880 4501"/>
                      <a:gd name="T15" fmla="*/ 4880 h 378"/>
                      <a:gd name="T16" fmla="+- 0 6901 6901"/>
                      <a:gd name="T17" fmla="*/ T16 w 118"/>
                      <a:gd name="T18" fmla="+- 0 4880 4501"/>
                      <a:gd name="T19" fmla="*/ 4880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3" name="Group 392"/>
                <p:cNvGrpSpPr>
                  <a:grpSpLocks/>
                </p:cNvGrpSpPr>
                <p:nvPr/>
              </p:nvGrpSpPr>
              <p:grpSpPr bwMode="auto">
                <a:xfrm>
                  <a:off x="6289" y="3905"/>
                  <a:ext cx="118" cy="378"/>
                  <a:chOff x="6289" y="3905"/>
                  <a:chExt cx="118" cy="378"/>
                </a:xfrm>
              </p:grpSpPr>
              <p:sp>
                <p:nvSpPr>
                  <p:cNvPr id="791" name="Freeform 790"/>
                  <p:cNvSpPr>
                    <a:spLocks/>
                  </p:cNvSpPr>
                  <p:nvPr/>
                </p:nvSpPr>
                <p:spPr bwMode="auto">
                  <a:xfrm>
                    <a:off x="6289" y="3905"/>
                    <a:ext cx="118" cy="378"/>
                  </a:xfrm>
                  <a:custGeom>
                    <a:avLst/>
                    <a:gdLst>
                      <a:gd name="T0" fmla="+- 0 6289 6289"/>
                      <a:gd name="T1" fmla="*/ T0 w 118"/>
                      <a:gd name="T2" fmla="+- 0 4283 3905"/>
                      <a:gd name="T3" fmla="*/ 4283 h 378"/>
                      <a:gd name="T4" fmla="+- 0 6289 6289"/>
                      <a:gd name="T5" fmla="*/ T4 w 118"/>
                      <a:gd name="T6" fmla="+- 0 3905 3905"/>
                      <a:gd name="T7" fmla="*/ 3905 h 378"/>
                      <a:gd name="T8" fmla="+- 0 6407 6289"/>
                      <a:gd name="T9" fmla="*/ T8 w 118"/>
                      <a:gd name="T10" fmla="+- 0 3905 3905"/>
                      <a:gd name="T11" fmla="*/ 3905 h 378"/>
                      <a:gd name="T12" fmla="+- 0 6407 6289"/>
                      <a:gd name="T13" fmla="*/ T12 w 118"/>
                      <a:gd name="T14" fmla="+- 0 4283 3905"/>
                      <a:gd name="T15" fmla="*/ 4283 h 378"/>
                      <a:gd name="T16" fmla="+- 0 6289 6289"/>
                      <a:gd name="T17" fmla="*/ T16 w 118"/>
                      <a:gd name="T18" fmla="+- 0 4283 3905"/>
                      <a:gd name="T19" fmla="*/ 4283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4" name="Group 393"/>
                <p:cNvGrpSpPr>
                  <a:grpSpLocks/>
                </p:cNvGrpSpPr>
                <p:nvPr/>
              </p:nvGrpSpPr>
              <p:grpSpPr bwMode="auto">
                <a:xfrm>
                  <a:off x="6289" y="3905"/>
                  <a:ext cx="118" cy="378"/>
                  <a:chOff x="6289" y="3905"/>
                  <a:chExt cx="118" cy="378"/>
                </a:xfrm>
              </p:grpSpPr>
              <p:sp>
                <p:nvSpPr>
                  <p:cNvPr id="790" name="Freeform 789"/>
                  <p:cNvSpPr>
                    <a:spLocks/>
                  </p:cNvSpPr>
                  <p:nvPr/>
                </p:nvSpPr>
                <p:spPr bwMode="auto">
                  <a:xfrm>
                    <a:off x="6289" y="3905"/>
                    <a:ext cx="118" cy="378"/>
                  </a:xfrm>
                  <a:custGeom>
                    <a:avLst/>
                    <a:gdLst>
                      <a:gd name="T0" fmla="+- 0 6289 6289"/>
                      <a:gd name="T1" fmla="*/ T0 w 118"/>
                      <a:gd name="T2" fmla="+- 0 4283 3905"/>
                      <a:gd name="T3" fmla="*/ 4283 h 378"/>
                      <a:gd name="T4" fmla="+- 0 6289 6289"/>
                      <a:gd name="T5" fmla="*/ T4 w 118"/>
                      <a:gd name="T6" fmla="+- 0 3905 3905"/>
                      <a:gd name="T7" fmla="*/ 3905 h 378"/>
                      <a:gd name="T8" fmla="+- 0 6407 6289"/>
                      <a:gd name="T9" fmla="*/ T8 w 118"/>
                      <a:gd name="T10" fmla="+- 0 3905 3905"/>
                      <a:gd name="T11" fmla="*/ 3905 h 378"/>
                      <a:gd name="T12" fmla="+- 0 6407 6289"/>
                      <a:gd name="T13" fmla="*/ T12 w 118"/>
                      <a:gd name="T14" fmla="+- 0 4283 3905"/>
                      <a:gd name="T15" fmla="*/ 4283 h 378"/>
                      <a:gd name="T16" fmla="+- 0 6289 6289"/>
                      <a:gd name="T17" fmla="*/ T16 w 118"/>
                      <a:gd name="T18" fmla="+- 0 4283 3905"/>
                      <a:gd name="T19" fmla="*/ 4283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5" name="Group 394"/>
                <p:cNvGrpSpPr>
                  <a:grpSpLocks/>
                </p:cNvGrpSpPr>
                <p:nvPr/>
              </p:nvGrpSpPr>
              <p:grpSpPr bwMode="auto">
                <a:xfrm>
                  <a:off x="5835" y="4809"/>
                  <a:ext cx="118" cy="378"/>
                  <a:chOff x="5835" y="4809"/>
                  <a:chExt cx="118" cy="378"/>
                </a:xfrm>
              </p:grpSpPr>
              <p:sp>
                <p:nvSpPr>
                  <p:cNvPr id="789" name="Freeform 788"/>
                  <p:cNvSpPr>
                    <a:spLocks/>
                  </p:cNvSpPr>
                  <p:nvPr/>
                </p:nvSpPr>
                <p:spPr bwMode="auto">
                  <a:xfrm>
                    <a:off x="5835" y="4809"/>
                    <a:ext cx="118" cy="378"/>
                  </a:xfrm>
                  <a:custGeom>
                    <a:avLst/>
                    <a:gdLst>
                      <a:gd name="T0" fmla="+- 0 5835 5835"/>
                      <a:gd name="T1" fmla="*/ T0 w 118"/>
                      <a:gd name="T2" fmla="+- 0 5187 4809"/>
                      <a:gd name="T3" fmla="*/ 5187 h 378"/>
                      <a:gd name="T4" fmla="+- 0 5835 5835"/>
                      <a:gd name="T5" fmla="*/ T4 w 118"/>
                      <a:gd name="T6" fmla="+- 0 4809 4809"/>
                      <a:gd name="T7" fmla="*/ 4809 h 378"/>
                      <a:gd name="T8" fmla="+- 0 5953 5835"/>
                      <a:gd name="T9" fmla="*/ T8 w 118"/>
                      <a:gd name="T10" fmla="+- 0 4809 4809"/>
                      <a:gd name="T11" fmla="*/ 4809 h 378"/>
                      <a:gd name="T12" fmla="+- 0 5953 5835"/>
                      <a:gd name="T13" fmla="*/ T12 w 118"/>
                      <a:gd name="T14" fmla="+- 0 5187 4809"/>
                      <a:gd name="T15" fmla="*/ 5187 h 378"/>
                      <a:gd name="T16" fmla="+- 0 5835 5835"/>
                      <a:gd name="T17" fmla="*/ T16 w 118"/>
                      <a:gd name="T18" fmla="+- 0 5187 4809"/>
                      <a:gd name="T19" fmla="*/ 5187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6" name="Group 395"/>
                <p:cNvGrpSpPr>
                  <a:grpSpLocks/>
                </p:cNvGrpSpPr>
                <p:nvPr/>
              </p:nvGrpSpPr>
              <p:grpSpPr bwMode="auto">
                <a:xfrm>
                  <a:off x="5835" y="4809"/>
                  <a:ext cx="118" cy="378"/>
                  <a:chOff x="5835" y="4809"/>
                  <a:chExt cx="118" cy="378"/>
                </a:xfrm>
              </p:grpSpPr>
              <p:sp>
                <p:nvSpPr>
                  <p:cNvPr id="788" name="Freeform 787"/>
                  <p:cNvSpPr>
                    <a:spLocks/>
                  </p:cNvSpPr>
                  <p:nvPr/>
                </p:nvSpPr>
                <p:spPr bwMode="auto">
                  <a:xfrm>
                    <a:off x="5835" y="4809"/>
                    <a:ext cx="118" cy="378"/>
                  </a:xfrm>
                  <a:custGeom>
                    <a:avLst/>
                    <a:gdLst>
                      <a:gd name="T0" fmla="+- 0 5835 5835"/>
                      <a:gd name="T1" fmla="*/ T0 w 118"/>
                      <a:gd name="T2" fmla="+- 0 5187 4809"/>
                      <a:gd name="T3" fmla="*/ 5187 h 378"/>
                      <a:gd name="T4" fmla="+- 0 5835 5835"/>
                      <a:gd name="T5" fmla="*/ T4 w 118"/>
                      <a:gd name="T6" fmla="+- 0 4809 4809"/>
                      <a:gd name="T7" fmla="*/ 4809 h 378"/>
                      <a:gd name="T8" fmla="+- 0 5953 5835"/>
                      <a:gd name="T9" fmla="*/ T8 w 118"/>
                      <a:gd name="T10" fmla="+- 0 4809 4809"/>
                      <a:gd name="T11" fmla="*/ 4809 h 378"/>
                      <a:gd name="T12" fmla="+- 0 5953 5835"/>
                      <a:gd name="T13" fmla="*/ T12 w 118"/>
                      <a:gd name="T14" fmla="+- 0 5187 4809"/>
                      <a:gd name="T15" fmla="*/ 5187 h 378"/>
                      <a:gd name="T16" fmla="+- 0 5835 5835"/>
                      <a:gd name="T17" fmla="*/ T16 w 118"/>
                      <a:gd name="T18" fmla="+- 0 5187 4809"/>
                      <a:gd name="T19" fmla="*/ 5187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>
                  <a:grpSpLocks/>
                </p:cNvGrpSpPr>
                <p:nvPr/>
              </p:nvGrpSpPr>
              <p:grpSpPr bwMode="auto">
                <a:xfrm>
                  <a:off x="6901" y="3155"/>
                  <a:ext cx="118" cy="378"/>
                  <a:chOff x="6901" y="3155"/>
                  <a:chExt cx="118" cy="378"/>
                </a:xfrm>
              </p:grpSpPr>
              <p:sp>
                <p:nvSpPr>
                  <p:cNvPr id="787" name="Freeform 786"/>
                  <p:cNvSpPr>
                    <a:spLocks/>
                  </p:cNvSpPr>
                  <p:nvPr/>
                </p:nvSpPr>
                <p:spPr bwMode="auto">
                  <a:xfrm>
                    <a:off x="6901" y="3155"/>
                    <a:ext cx="118" cy="378"/>
                  </a:xfrm>
                  <a:custGeom>
                    <a:avLst/>
                    <a:gdLst>
                      <a:gd name="T0" fmla="+- 0 6901 6901"/>
                      <a:gd name="T1" fmla="*/ T0 w 118"/>
                      <a:gd name="T2" fmla="+- 0 3534 3155"/>
                      <a:gd name="T3" fmla="*/ 3534 h 378"/>
                      <a:gd name="T4" fmla="+- 0 6901 6901"/>
                      <a:gd name="T5" fmla="*/ T4 w 118"/>
                      <a:gd name="T6" fmla="+- 0 3155 3155"/>
                      <a:gd name="T7" fmla="*/ 3155 h 378"/>
                      <a:gd name="T8" fmla="+- 0 7019 6901"/>
                      <a:gd name="T9" fmla="*/ T8 w 118"/>
                      <a:gd name="T10" fmla="+- 0 3155 3155"/>
                      <a:gd name="T11" fmla="*/ 3155 h 378"/>
                      <a:gd name="T12" fmla="+- 0 7019 6901"/>
                      <a:gd name="T13" fmla="*/ T12 w 118"/>
                      <a:gd name="T14" fmla="+- 0 3534 3155"/>
                      <a:gd name="T15" fmla="*/ 3534 h 378"/>
                      <a:gd name="T16" fmla="+- 0 6901 6901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>
                  <a:grpSpLocks/>
                </p:cNvGrpSpPr>
                <p:nvPr/>
              </p:nvGrpSpPr>
              <p:grpSpPr bwMode="auto">
                <a:xfrm>
                  <a:off x="6901" y="3155"/>
                  <a:ext cx="118" cy="378"/>
                  <a:chOff x="6901" y="3155"/>
                  <a:chExt cx="118" cy="378"/>
                </a:xfrm>
              </p:grpSpPr>
              <p:sp>
                <p:nvSpPr>
                  <p:cNvPr id="786" name="Freeform 785"/>
                  <p:cNvSpPr>
                    <a:spLocks/>
                  </p:cNvSpPr>
                  <p:nvPr/>
                </p:nvSpPr>
                <p:spPr bwMode="auto">
                  <a:xfrm>
                    <a:off x="6901" y="3155"/>
                    <a:ext cx="118" cy="378"/>
                  </a:xfrm>
                  <a:custGeom>
                    <a:avLst/>
                    <a:gdLst>
                      <a:gd name="T0" fmla="+- 0 6901 6901"/>
                      <a:gd name="T1" fmla="*/ T0 w 118"/>
                      <a:gd name="T2" fmla="+- 0 3534 3155"/>
                      <a:gd name="T3" fmla="*/ 3534 h 378"/>
                      <a:gd name="T4" fmla="+- 0 6901 6901"/>
                      <a:gd name="T5" fmla="*/ T4 w 118"/>
                      <a:gd name="T6" fmla="+- 0 3155 3155"/>
                      <a:gd name="T7" fmla="*/ 3155 h 378"/>
                      <a:gd name="T8" fmla="+- 0 7019 6901"/>
                      <a:gd name="T9" fmla="*/ T8 w 118"/>
                      <a:gd name="T10" fmla="+- 0 3155 3155"/>
                      <a:gd name="T11" fmla="*/ 3155 h 378"/>
                      <a:gd name="T12" fmla="+- 0 7019 6901"/>
                      <a:gd name="T13" fmla="*/ T12 w 118"/>
                      <a:gd name="T14" fmla="+- 0 3534 3155"/>
                      <a:gd name="T15" fmla="*/ 3534 h 378"/>
                      <a:gd name="T16" fmla="+- 0 6901 6901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" name="Group 398"/>
                <p:cNvGrpSpPr>
                  <a:grpSpLocks/>
                </p:cNvGrpSpPr>
                <p:nvPr/>
              </p:nvGrpSpPr>
              <p:grpSpPr bwMode="auto">
                <a:xfrm>
                  <a:off x="7411" y="3155"/>
                  <a:ext cx="118" cy="378"/>
                  <a:chOff x="7411" y="3155"/>
                  <a:chExt cx="118" cy="378"/>
                </a:xfrm>
              </p:grpSpPr>
              <p:sp>
                <p:nvSpPr>
                  <p:cNvPr id="785" name="Freeform 784"/>
                  <p:cNvSpPr>
                    <a:spLocks/>
                  </p:cNvSpPr>
                  <p:nvPr/>
                </p:nvSpPr>
                <p:spPr bwMode="auto">
                  <a:xfrm>
                    <a:off x="7411" y="3155"/>
                    <a:ext cx="118" cy="378"/>
                  </a:xfrm>
                  <a:custGeom>
                    <a:avLst/>
                    <a:gdLst>
                      <a:gd name="T0" fmla="+- 0 7411 7411"/>
                      <a:gd name="T1" fmla="*/ T0 w 118"/>
                      <a:gd name="T2" fmla="+- 0 3534 3155"/>
                      <a:gd name="T3" fmla="*/ 3534 h 378"/>
                      <a:gd name="T4" fmla="+- 0 7411 7411"/>
                      <a:gd name="T5" fmla="*/ T4 w 118"/>
                      <a:gd name="T6" fmla="+- 0 3155 3155"/>
                      <a:gd name="T7" fmla="*/ 3155 h 378"/>
                      <a:gd name="T8" fmla="+- 0 7529 7411"/>
                      <a:gd name="T9" fmla="*/ T8 w 118"/>
                      <a:gd name="T10" fmla="+- 0 3155 3155"/>
                      <a:gd name="T11" fmla="*/ 3155 h 378"/>
                      <a:gd name="T12" fmla="+- 0 7529 7411"/>
                      <a:gd name="T13" fmla="*/ T12 w 118"/>
                      <a:gd name="T14" fmla="+- 0 3534 3155"/>
                      <a:gd name="T15" fmla="*/ 3534 h 378"/>
                      <a:gd name="T16" fmla="+- 0 7411 7411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0" name="Group 399"/>
                <p:cNvGrpSpPr>
                  <a:grpSpLocks/>
                </p:cNvGrpSpPr>
                <p:nvPr/>
              </p:nvGrpSpPr>
              <p:grpSpPr bwMode="auto">
                <a:xfrm>
                  <a:off x="7411" y="3155"/>
                  <a:ext cx="118" cy="378"/>
                  <a:chOff x="7411" y="3155"/>
                  <a:chExt cx="118" cy="378"/>
                </a:xfrm>
              </p:grpSpPr>
              <p:sp>
                <p:nvSpPr>
                  <p:cNvPr id="784" name="Freeform 783"/>
                  <p:cNvSpPr>
                    <a:spLocks/>
                  </p:cNvSpPr>
                  <p:nvPr/>
                </p:nvSpPr>
                <p:spPr bwMode="auto">
                  <a:xfrm>
                    <a:off x="7411" y="3155"/>
                    <a:ext cx="118" cy="378"/>
                  </a:xfrm>
                  <a:custGeom>
                    <a:avLst/>
                    <a:gdLst>
                      <a:gd name="T0" fmla="+- 0 7411 7411"/>
                      <a:gd name="T1" fmla="*/ T0 w 118"/>
                      <a:gd name="T2" fmla="+- 0 3534 3155"/>
                      <a:gd name="T3" fmla="*/ 3534 h 378"/>
                      <a:gd name="T4" fmla="+- 0 7411 7411"/>
                      <a:gd name="T5" fmla="*/ T4 w 118"/>
                      <a:gd name="T6" fmla="+- 0 3155 3155"/>
                      <a:gd name="T7" fmla="*/ 3155 h 378"/>
                      <a:gd name="T8" fmla="+- 0 7529 7411"/>
                      <a:gd name="T9" fmla="*/ T8 w 118"/>
                      <a:gd name="T10" fmla="+- 0 3155 3155"/>
                      <a:gd name="T11" fmla="*/ 3155 h 378"/>
                      <a:gd name="T12" fmla="+- 0 7529 7411"/>
                      <a:gd name="T13" fmla="*/ T12 w 118"/>
                      <a:gd name="T14" fmla="+- 0 3534 3155"/>
                      <a:gd name="T15" fmla="*/ 3534 h 378"/>
                      <a:gd name="T16" fmla="+- 0 7411 7411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1" name="Group 400"/>
                <p:cNvGrpSpPr>
                  <a:grpSpLocks/>
                </p:cNvGrpSpPr>
                <p:nvPr/>
              </p:nvGrpSpPr>
              <p:grpSpPr bwMode="auto">
                <a:xfrm>
                  <a:off x="6269" y="2837"/>
                  <a:ext cx="118" cy="378"/>
                  <a:chOff x="6269" y="2837"/>
                  <a:chExt cx="118" cy="378"/>
                </a:xfrm>
              </p:grpSpPr>
              <p:sp>
                <p:nvSpPr>
                  <p:cNvPr id="783" name="Freeform 782"/>
                  <p:cNvSpPr>
                    <a:spLocks/>
                  </p:cNvSpPr>
                  <p:nvPr/>
                </p:nvSpPr>
                <p:spPr bwMode="auto">
                  <a:xfrm>
                    <a:off x="6269" y="2837"/>
                    <a:ext cx="118" cy="378"/>
                  </a:xfrm>
                  <a:custGeom>
                    <a:avLst/>
                    <a:gdLst>
                      <a:gd name="T0" fmla="+- 0 6269 6269"/>
                      <a:gd name="T1" fmla="*/ T0 w 118"/>
                      <a:gd name="T2" fmla="+- 0 3216 2837"/>
                      <a:gd name="T3" fmla="*/ 3216 h 378"/>
                      <a:gd name="T4" fmla="+- 0 6269 6269"/>
                      <a:gd name="T5" fmla="*/ T4 w 118"/>
                      <a:gd name="T6" fmla="+- 0 2837 2837"/>
                      <a:gd name="T7" fmla="*/ 2837 h 378"/>
                      <a:gd name="T8" fmla="+- 0 6387 6269"/>
                      <a:gd name="T9" fmla="*/ T8 w 118"/>
                      <a:gd name="T10" fmla="+- 0 2837 2837"/>
                      <a:gd name="T11" fmla="*/ 2837 h 378"/>
                      <a:gd name="T12" fmla="+- 0 6387 6269"/>
                      <a:gd name="T13" fmla="*/ T12 w 118"/>
                      <a:gd name="T14" fmla="+- 0 3216 2837"/>
                      <a:gd name="T15" fmla="*/ 3216 h 378"/>
                      <a:gd name="T16" fmla="+- 0 6269 6269"/>
                      <a:gd name="T17" fmla="*/ T16 w 118"/>
                      <a:gd name="T18" fmla="+- 0 3216 2837"/>
                      <a:gd name="T19" fmla="*/ 3216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2" name="Group 401"/>
                <p:cNvGrpSpPr>
                  <a:grpSpLocks/>
                </p:cNvGrpSpPr>
                <p:nvPr/>
              </p:nvGrpSpPr>
              <p:grpSpPr bwMode="auto">
                <a:xfrm>
                  <a:off x="6269" y="2837"/>
                  <a:ext cx="118" cy="378"/>
                  <a:chOff x="6269" y="2837"/>
                  <a:chExt cx="118" cy="378"/>
                </a:xfrm>
              </p:grpSpPr>
              <p:sp>
                <p:nvSpPr>
                  <p:cNvPr id="782" name="Freeform 781"/>
                  <p:cNvSpPr>
                    <a:spLocks/>
                  </p:cNvSpPr>
                  <p:nvPr/>
                </p:nvSpPr>
                <p:spPr bwMode="auto">
                  <a:xfrm>
                    <a:off x="6269" y="2837"/>
                    <a:ext cx="118" cy="378"/>
                  </a:xfrm>
                  <a:custGeom>
                    <a:avLst/>
                    <a:gdLst>
                      <a:gd name="T0" fmla="+- 0 6269 6269"/>
                      <a:gd name="T1" fmla="*/ T0 w 118"/>
                      <a:gd name="T2" fmla="+- 0 3216 2837"/>
                      <a:gd name="T3" fmla="*/ 3216 h 378"/>
                      <a:gd name="T4" fmla="+- 0 6269 6269"/>
                      <a:gd name="T5" fmla="*/ T4 w 118"/>
                      <a:gd name="T6" fmla="+- 0 2837 2837"/>
                      <a:gd name="T7" fmla="*/ 2837 h 378"/>
                      <a:gd name="T8" fmla="+- 0 6387 6269"/>
                      <a:gd name="T9" fmla="*/ T8 w 118"/>
                      <a:gd name="T10" fmla="+- 0 2837 2837"/>
                      <a:gd name="T11" fmla="*/ 2837 h 378"/>
                      <a:gd name="T12" fmla="+- 0 6387 6269"/>
                      <a:gd name="T13" fmla="*/ T12 w 118"/>
                      <a:gd name="T14" fmla="+- 0 3216 2837"/>
                      <a:gd name="T15" fmla="*/ 3216 h 378"/>
                      <a:gd name="T16" fmla="+- 0 6269 6269"/>
                      <a:gd name="T17" fmla="*/ T16 w 118"/>
                      <a:gd name="T18" fmla="+- 0 3216 2837"/>
                      <a:gd name="T19" fmla="*/ 3216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3" name="Group 402"/>
                <p:cNvGrpSpPr>
                  <a:grpSpLocks/>
                </p:cNvGrpSpPr>
                <p:nvPr/>
              </p:nvGrpSpPr>
              <p:grpSpPr bwMode="auto">
                <a:xfrm>
                  <a:off x="7682" y="3037"/>
                  <a:ext cx="118" cy="378"/>
                  <a:chOff x="7682" y="3037"/>
                  <a:chExt cx="118" cy="378"/>
                </a:xfrm>
              </p:grpSpPr>
              <p:sp>
                <p:nvSpPr>
                  <p:cNvPr id="781" name="Freeform 780"/>
                  <p:cNvSpPr>
                    <a:spLocks/>
                  </p:cNvSpPr>
                  <p:nvPr/>
                </p:nvSpPr>
                <p:spPr bwMode="auto">
                  <a:xfrm>
                    <a:off x="7682" y="3037"/>
                    <a:ext cx="118" cy="378"/>
                  </a:xfrm>
                  <a:custGeom>
                    <a:avLst/>
                    <a:gdLst>
                      <a:gd name="T0" fmla="+- 0 7682 7682"/>
                      <a:gd name="T1" fmla="*/ T0 w 118"/>
                      <a:gd name="T2" fmla="+- 0 3415 3037"/>
                      <a:gd name="T3" fmla="*/ 3415 h 378"/>
                      <a:gd name="T4" fmla="+- 0 7682 7682"/>
                      <a:gd name="T5" fmla="*/ T4 w 118"/>
                      <a:gd name="T6" fmla="+- 0 3037 3037"/>
                      <a:gd name="T7" fmla="*/ 3037 h 378"/>
                      <a:gd name="T8" fmla="+- 0 7800 7682"/>
                      <a:gd name="T9" fmla="*/ T8 w 118"/>
                      <a:gd name="T10" fmla="+- 0 3037 3037"/>
                      <a:gd name="T11" fmla="*/ 3037 h 378"/>
                      <a:gd name="T12" fmla="+- 0 7800 7682"/>
                      <a:gd name="T13" fmla="*/ T12 w 118"/>
                      <a:gd name="T14" fmla="+- 0 3415 3037"/>
                      <a:gd name="T15" fmla="*/ 3415 h 378"/>
                      <a:gd name="T16" fmla="+- 0 7682 7682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4" name="Group 403"/>
                <p:cNvGrpSpPr>
                  <a:grpSpLocks/>
                </p:cNvGrpSpPr>
                <p:nvPr/>
              </p:nvGrpSpPr>
              <p:grpSpPr bwMode="auto">
                <a:xfrm>
                  <a:off x="7682" y="3037"/>
                  <a:ext cx="118" cy="378"/>
                  <a:chOff x="7682" y="3037"/>
                  <a:chExt cx="118" cy="378"/>
                </a:xfrm>
              </p:grpSpPr>
              <p:sp>
                <p:nvSpPr>
                  <p:cNvPr id="780" name="Freeform 779"/>
                  <p:cNvSpPr>
                    <a:spLocks/>
                  </p:cNvSpPr>
                  <p:nvPr/>
                </p:nvSpPr>
                <p:spPr bwMode="auto">
                  <a:xfrm>
                    <a:off x="7682" y="3037"/>
                    <a:ext cx="118" cy="378"/>
                  </a:xfrm>
                  <a:custGeom>
                    <a:avLst/>
                    <a:gdLst>
                      <a:gd name="T0" fmla="+- 0 7682 7682"/>
                      <a:gd name="T1" fmla="*/ T0 w 118"/>
                      <a:gd name="T2" fmla="+- 0 3415 3037"/>
                      <a:gd name="T3" fmla="*/ 3415 h 378"/>
                      <a:gd name="T4" fmla="+- 0 7682 7682"/>
                      <a:gd name="T5" fmla="*/ T4 w 118"/>
                      <a:gd name="T6" fmla="+- 0 3037 3037"/>
                      <a:gd name="T7" fmla="*/ 3037 h 378"/>
                      <a:gd name="T8" fmla="+- 0 7800 7682"/>
                      <a:gd name="T9" fmla="*/ T8 w 118"/>
                      <a:gd name="T10" fmla="+- 0 3037 3037"/>
                      <a:gd name="T11" fmla="*/ 3037 h 378"/>
                      <a:gd name="T12" fmla="+- 0 7800 7682"/>
                      <a:gd name="T13" fmla="*/ T12 w 118"/>
                      <a:gd name="T14" fmla="+- 0 3415 3037"/>
                      <a:gd name="T15" fmla="*/ 3415 h 378"/>
                      <a:gd name="T16" fmla="+- 0 7682 7682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5" name="Group 404"/>
                <p:cNvGrpSpPr>
                  <a:grpSpLocks/>
                </p:cNvGrpSpPr>
                <p:nvPr/>
              </p:nvGrpSpPr>
              <p:grpSpPr bwMode="auto">
                <a:xfrm>
                  <a:off x="6505" y="2573"/>
                  <a:ext cx="118" cy="378"/>
                  <a:chOff x="6505" y="2573"/>
                  <a:chExt cx="118" cy="378"/>
                </a:xfrm>
              </p:grpSpPr>
              <p:sp>
                <p:nvSpPr>
                  <p:cNvPr id="779" name="Freeform 778"/>
                  <p:cNvSpPr>
                    <a:spLocks/>
                  </p:cNvSpPr>
                  <p:nvPr/>
                </p:nvSpPr>
                <p:spPr bwMode="auto">
                  <a:xfrm>
                    <a:off x="6505" y="2573"/>
                    <a:ext cx="118" cy="378"/>
                  </a:xfrm>
                  <a:custGeom>
                    <a:avLst/>
                    <a:gdLst>
                      <a:gd name="T0" fmla="+- 0 6505 6505"/>
                      <a:gd name="T1" fmla="*/ T0 w 118"/>
                      <a:gd name="T2" fmla="+- 0 2951 2573"/>
                      <a:gd name="T3" fmla="*/ 2951 h 378"/>
                      <a:gd name="T4" fmla="+- 0 6505 6505"/>
                      <a:gd name="T5" fmla="*/ T4 w 118"/>
                      <a:gd name="T6" fmla="+- 0 2573 2573"/>
                      <a:gd name="T7" fmla="*/ 2573 h 378"/>
                      <a:gd name="T8" fmla="+- 0 6623 6505"/>
                      <a:gd name="T9" fmla="*/ T8 w 118"/>
                      <a:gd name="T10" fmla="+- 0 2573 2573"/>
                      <a:gd name="T11" fmla="*/ 2573 h 378"/>
                      <a:gd name="T12" fmla="+- 0 6623 6505"/>
                      <a:gd name="T13" fmla="*/ T12 w 118"/>
                      <a:gd name="T14" fmla="+- 0 2951 2573"/>
                      <a:gd name="T15" fmla="*/ 2951 h 378"/>
                      <a:gd name="T16" fmla="+- 0 6505 6505"/>
                      <a:gd name="T17" fmla="*/ T16 w 118"/>
                      <a:gd name="T18" fmla="+- 0 2951 2573"/>
                      <a:gd name="T19" fmla="*/ 2951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6" name="Group 405"/>
                <p:cNvGrpSpPr>
                  <a:grpSpLocks/>
                </p:cNvGrpSpPr>
                <p:nvPr/>
              </p:nvGrpSpPr>
              <p:grpSpPr bwMode="auto">
                <a:xfrm>
                  <a:off x="6505" y="2573"/>
                  <a:ext cx="118" cy="378"/>
                  <a:chOff x="6505" y="2573"/>
                  <a:chExt cx="118" cy="378"/>
                </a:xfrm>
              </p:grpSpPr>
              <p:sp>
                <p:nvSpPr>
                  <p:cNvPr id="778" name="Freeform 777"/>
                  <p:cNvSpPr>
                    <a:spLocks/>
                  </p:cNvSpPr>
                  <p:nvPr/>
                </p:nvSpPr>
                <p:spPr bwMode="auto">
                  <a:xfrm>
                    <a:off x="6505" y="2573"/>
                    <a:ext cx="118" cy="378"/>
                  </a:xfrm>
                  <a:custGeom>
                    <a:avLst/>
                    <a:gdLst>
                      <a:gd name="T0" fmla="+- 0 6505 6505"/>
                      <a:gd name="T1" fmla="*/ T0 w 118"/>
                      <a:gd name="T2" fmla="+- 0 2951 2573"/>
                      <a:gd name="T3" fmla="*/ 2951 h 378"/>
                      <a:gd name="T4" fmla="+- 0 6505 6505"/>
                      <a:gd name="T5" fmla="*/ T4 w 118"/>
                      <a:gd name="T6" fmla="+- 0 2573 2573"/>
                      <a:gd name="T7" fmla="*/ 2573 h 378"/>
                      <a:gd name="T8" fmla="+- 0 6623 6505"/>
                      <a:gd name="T9" fmla="*/ T8 w 118"/>
                      <a:gd name="T10" fmla="+- 0 2573 2573"/>
                      <a:gd name="T11" fmla="*/ 2573 h 378"/>
                      <a:gd name="T12" fmla="+- 0 6623 6505"/>
                      <a:gd name="T13" fmla="*/ T12 w 118"/>
                      <a:gd name="T14" fmla="+- 0 2951 2573"/>
                      <a:gd name="T15" fmla="*/ 2951 h 378"/>
                      <a:gd name="T16" fmla="+- 0 6505 6505"/>
                      <a:gd name="T17" fmla="*/ T16 w 118"/>
                      <a:gd name="T18" fmla="+- 0 2951 2573"/>
                      <a:gd name="T19" fmla="*/ 2951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7" name="Group 406"/>
                <p:cNvGrpSpPr>
                  <a:grpSpLocks/>
                </p:cNvGrpSpPr>
                <p:nvPr/>
              </p:nvGrpSpPr>
              <p:grpSpPr bwMode="auto">
                <a:xfrm>
                  <a:off x="6513" y="4164"/>
                  <a:ext cx="118" cy="378"/>
                  <a:chOff x="6513" y="4164"/>
                  <a:chExt cx="118" cy="378"/>
                </a:xfrm>
              </p:grpSpPr>
              <p:sp>
                <p:nvSpPr>
                  <p:cNvPr id="777" name="Freeform 776"/>
                  <p:cNvSpPr>
                    <a:spLocks/>
                  </p:cNvSpPr>
                  <p:nvPr/>
                </p:nvSpPr>
                <p:spPr bwMode="auto">
                  <a:xfrm>
                    <a:off x="6513" y="4164"/>
                    <a:ext cx="118" cy="378"/>
                  </a:xfrm>
                  <a:custGeom>
                    <a:avLst/>
                    <a:gdLst>
                      <a:gd name="T0" fmla="+- 0 6513 6513"/>
                      <a:gd name="T1" fmla="*/ T0 w 118"/>
                      <a:gd name="T2" fmla="+- 0 4542 4164"/>
                      <a:gd name="T3" fmla="*/ 4542 h 378"/>
                      <a:gd name="T4" fmla="+- 0 6513 6513"/>
                      <a:gd name="T5" fmla="*/ T4 w 118"/>
                      <a:gd name="T6" fmla="+- 0 4164 4164"/>
                      <a:gd name="T7" fmla="*/ 4164 h 378"/>
                      <a:gd name="T8" fmla="+- 0 6631 6513"/>
                      <a:gd name="T9" fmla="*/ T8 w 118"/>
                      <a:gd name="T10" fmla="+- 0 4164 4164"/>
                      <a:gd name="T11" fmla="*/ 4164 h 378"/>
                      <a:gd name="T12" fmla="+- 0 6631 6513"/>
                      <a:gd name="T13" fmla="*/ T12 w 118"/>
                      <a:gd name="T14" fmla="+- 0 4542 4164"/>
                      <a:gd name="T15" fmla="*/ 4542 h 378"/>
                      <a:gd name="T16" fmla="+- 0 6513 6513"/>
                      <a:gd name="T17" fmla="*/ T16 w 118"/>
                      <a:gd name="T18" fmla="+- 0 4542 4164"/>
                      <a:gd name="T19" fmla="*/ 4542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8" name="Group 407"/>
                <p:cNvGrpSpPr>
                  <a:grpSpLocks/>
                </p:cNvGrpSpPr>
                <p:nvPr/>
              </p:nvGrpSpPr>
              <p:grpSpPr bwMode="auto">
                <a:xfrm>
                  <a:off x="6513" y="4164"/>
                  <a:ext cx="118" cy="378"/>
                  <a:chOff x="6513" y="4164"/>
                  <a:chExt cx="118" cy="378"/>
                </a:xfrm>
              </p:grpSpPr>
              <p:sp>
                <p:nvSpPr>
                  <p:cNvPr id="776" name="Freeform 775"/>
                  <p:cNvSpPr>
                    <a:spLocks/>
                  </p:cNvSpPr>
                  <p:nvPr/>
                </p:nvSpPr>
                <p:spPr bwMode="auto">
                  <a:xfrm>
                    <a:off x="6513" y="4164"/>
                    <a:ext cx="118" cy="378"/>
                  </a:xfrm>
                  <a:custGeom>
                    <a:avLst/>
                    <a:gdLst>
                      <a:gd name="T0" fmla="+- 0 6513 6513"/>
                      <a:gd name="T1" fmla="*/ T0 w 118"/>
                      <a:gd name="T2" fmla="+- 0 4542 4164"/>
                      <a:gd name="T3" fmla="*/ 4542 h 378"/>
                      <a:gd name="T4" fmla="+- 0 6513 6513"/>
                      <a:gd name="T5" fmla="*/ T4 w 118"/>
                      <a:gd name="T6" fmla="+- 0 4164 4164"/>
                      <a:gd name="T7" fmla="*/ 4164 h 378"/>
                      <a:gd name="T8" fmla="+- 0 6631 6513"/>
                      <a:gd name="T9" fmla="*/ T8 w 118"/>
                      <a:gd name="T10" fmla="+- 0 4164 4164"/>
                      <a:gd name="T11" fmla="*/ 4164 h 378"/>
                      <a:gd name="T12" fmla="+- 0 6631 6513"/>
                      <a:gd name="T13" fmla="*/ T12 w 118"/>
                      <a:gd name="T14" fmla="+- 0 4542 4164"/>
                      <a:gd name="T15" fmla="*/ 4542 h 378"/>
                      <a:gd name="T16" fmla="+- 0 6513 6513"/>
                      <a:gd name="T17" fmla="*/ T16 w 118"/>
                      <a:gd name="T18" fmla="+- 0 4542 4164"/>
                      <a:gd name="T19" fmla="*/ 4542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" name="Group 408"/>
                <p:cNvGrpSpPr>
                  <a:grpSpLocks/>
                </p:cNvGrpSpPr>
                <p:nvPr/>
              </p:nvGrpSpPr>
              <p:grpSpPr bwMode="auto">
                <a:xfrm>
                  <a:off x="4128" y="3741"/>
                  <a:ext cx="331" cy="118"/>
                  <a:chOff x="4128" y="3741"/>
                  <a:chExt cx="331" cy="118"/>
                </a:xfrm>
              </p:grpSpPr>
              <p:sp>
                <p:nvSpPr>
                  <p:cNvPr id="775" name="Freeform 774"/>
                  <p:cNvSpPr>
                    <a:spLocks/>
                  </p:cNvSpPr>
                  <p:nvPr/>
                </p:nvSpPr>
                <p:spPr bwMode="auto">
                  <a:xfrm>
                    <a:off x="4128" y="3741"/>
                    <a:ext cx="331" cy="118"/>
                  </a:xfrm>
                  <a:custGeom>
                    <a:avLst/>
                    <a:gdLst>
                      <a:gd name="T0" fmla="+- 0 4128 4128"/>
                      <a:gd name="T1" fmla="*/ T0 w 331"/>
                      <a:gd name="T2" fmla="+- 0 3741 3741"/>
                      <a:gd name="T3" fmla="*/ 3741 h 118"/>
                      <a:gd name="T4" fmla="+- 0 4459 4128"/>
                      <a:gd name="T5" fmla="*/ T4 w 331"/>
                      <a:gd name="T6" fmla="+- 0 3741 3741"/>
                      <a:gd name="T7" fmla="*/ 3741 h 118"/>
                      <a:gd name="T8" fmla="+- 0 4459 4128"/>
                      <a:gd name="T9" fmla="*/ T8 w 331"/>
                      <a:gd name="T10" fmla="+- 0 3859 3741"/>
                      <a:gd name="T11" fmla="*/ 3859 h 118"/>
                      <a:gd name="T12" fmla="+- 0 4128 4128"/>
                      <a:gd name="T13" fmla="*/ T12 w 331"/>
                      <a:gd name="T14" fmla="+- 0 3859 3741"/>
                      <a:gd name="T15" fmla="*/ 3859 h 118"/>
                      <a:gd name="T16" fmla="+- 0 4128 4128"/>
                      <a:gd name="T17" fmla="*/ T16 w 331"/>
                      <a:gd name="T18" fmla="+- 0 3741 3741"/>
                      <a:gd name="T19" fmla="*/ 3741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" name="Group 409"/>
                <p:cNvGrpSpPr>
                  <a:grpSpLocks/>
                </p:cNvGrpSpPr>
                <p:nvPr/>
              </p:nvGrpSpPr>
              <p:grpSpPr bwMode="auto">
                <a:xfrm>
                  <a:off x="4128" y="3741"/>
                  <a:ext cx="331" cy="118"/>
                  <a:chOff x="4128" y="3741"/>
                  <a:chExt cx="331" cy="118"/>
                </a:xfrm>
              </p:grpSpPr>
              <p:sp>
                <p:nvSpPr>
                  <p:cNvPr id="774" name="Freeform 773"/>
                  <p:cNvSpPr>
                    <a:spLocks/>
                  </p:cNvSpPr>
                  <p:nvPr/>
                </p:nvSpPr>
                <p:spPr bwMode="auto">
                  <a:xfrm>
                    <a:off x="4128" y="3741"/>
                    <a:ext cx="331" cy="118"/>
                  </a:xfrm>
                  <a:custGeom>
                    <a:avLst/>
                    <a:gdLst>
                      <a:gd name="T0" fmla="+- 0 4128 4128"/>
                      <a:gd name="T1" fmla="*/ T0 w 331"/>
                      <a:gd name="T2" fmla="+- 0 3741 3741"/>
                      <a:gd name="T3" fmla="*/ 3741 h 118"/>
                      <a:gd name="T4" fmla="+- 0 4459 4128"/>
                      <a:gd name="T5" fmla="*/ T4 w 331"/>
                      <a:gd name="T6" fmla="+- 0 3741 3741"/>
                      <a:gd name="T7" fmla="*/ 3741 h 118"/>
                      <a:gd name="T8" fmla="+- 0 4459 4128"/>
                      <a:gd name="T9" fmla="*/ T8 w 331"/>
                      <a:gd name="T10" fmla="+- 0 3859 3741"/>
                      <a:gd name="T11" fmla="*/ 3859 h 118"/>
                      <a:gd name="T12" fmla="+- 0 4128 4128"/>
                      <a:gd name="T13" fmla="*/ T12 w 331"/>
                      <a:gd name="T14" fmla="+- 0 3859 3741"/>
                      <a:gd name="T15" fmla="*/ 3859 h 118"/>
                      <a:gd name="T16" fmla="+- 0 4128 4128"/>
                      <a:gd name="T17" fmla="*/ T16 w 331"/>
                      <a:gd name="T18" fmla="+- 0 3741 3741"/>
                      <a:gd name="T19" fmla="*/ 3741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" name="Group 410"/>
                <p:cNvGrpSpPr>
                  <a:grpSpLocks/>
                </p:cNvGrpSpPr>
                <p:nvPr/>
              </p:nvGrpSpPr>
              <p:grpSpPr bwMode="auto">
                <a:xfrm>
                  <a:off x="4127" y="3362"/>
                  <a:ext cx="331" cy="118"/>
                  <a:chOff x="4127" y="3362"/>
                  <a:chExt cx="331" cy="118"/>
                </a:xfrm>
              </p:grpSpPr>
              <p:sp>
                <p:nvSpPr>
                  <p:cNvPr id="773" name="Freeform 772"/>
                  <p:cNvSpPr>
                    <a:spLocks/>
                  </p:cNvSpPr>
                  <p:nvPr/>
                </p:nvSpPr>
                <p:spPr bwMode="auto">
                  <a:xfrm>
                    <a:off x="4127" y="3362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3362 3362"/>
                      <a:gd name="T3" fmla="*/ 3362 h 118"/>
                      <a:gd name="T4" fmla="+- 0 4459 4127"/>
                      <a:gd name="T5" fmla="*/ T4 w 331"/>
                      <a:gd name="T6" fmla="+- 0 3362 3362"/>
                      <a:gd name="T7" fmla="*/ 3362 h 118"/>
                      <a:gd name="T8" fmla="+- 0 4459 4127"/>
                      <a:gd name="T9" fmla="*/ T8 w 331"/>
                      <a:gd name="T10" fmla="+- 0 3480 3362"/>
                      <a:gd name="T11" fmla="*/ 3480 h 118"/>
                      <a:gd name="T12" fmla="+- 0 4127 4127"/>
                      <a:gd name="T13" fmla="*/ T12 w 331"/>
                      <a:gd name="T14" fmla="+- 0 3480 3362"/>
                      <a:gd name="T15" fmla="*/ 3480 h 118"/>
                      <a:gd name="T16" fmla="+- 0 4127 4127"/>
                      <a:gd name="T17" fmla="*/ T16 w 331"/>
                      <a:gd name="T18" fmla="+- 0 3362 3362"/>
                      <a:gd name="T19" fmla="*/ 3362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" name="Group 411"/>
                <p:cNvGrpSpPr>
                  <a:grpSpLocks/>
                </p:cNvGrpSpPr>
                <p:nvPr/>
              </p:nvGrpSpPr>
              <p:grpSpPr bwMode="auto">
                <a:xfrm>
                  <a:off x="4127" y="3362"/>
                  <a:ext cx="331" cy="118"/>
                  <a:chOff x="4127" y="3362"/>
                  <a:chExt cx="331" cy="118"/>
                </a:xfrm>
              </p:grpSpPr>
              <p:sp>
                <p:nvSpPr>
                  <p:cNvPr id="772" name="Freeform 771"/>
                  <p:cNvSpPr>
                    <a:spLocks/>
                  </p:cNvSpPr>
                  <p:nvPr/>
                </p:nvSpPr>
                <p:spPr bwMode="auto">
                  <a:xfrm>
                    <a:off x="4127" y="3362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3362 3362"/>
                      <a:gd name="T3" fmla="*/ 3362 h 118"/>
                      <a:gd name="T4" fmla="+- 0 4459 4127"/>
                      <a:gd name="T5" fmla="*/ T4 w 331"/>
                      <a:gd name="T6" fmla="+- 0 3362 3362"/>
                      <a:gd name="T7" fmla="*/ 3362 h 118"/>
                      <a:gd name="T8" fmla="+- 0 4459 4127"/>
                      <a:gd name="T9" fmla="*/ T8 w 331"/>
                      <a:gd name="T10" fmla="+- 0 3480 3362"/>
                      <a:gd name="T11" fmla="*/ 3480 h 118"/>
                      <a:gd name="T12" fmla="+- 0 4127 4127"/>
                      <a:gd name="T13" fmla="*/ T12 w 331"/>
                      <a:gd name="T14" fmla="+- 0 3480 3362"/>
                      <a:gd name="T15" fmla="*/ 3480 h 118"/>
                      <a:gd name="T16" fmla="+- 0 4127 4127"/>
                      <a:gd name="T17" fmla="*/ T16 w 331"/>
                      <a:gd name="T18" fmla="+- 0 3362 3362"/>
                      <a:gd name="T19" fmla="*/ 3362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" name="Group 412"/>
                <p:cNvGrpSpPr>
                  <a:grpSpLocks/>
                </p:cNvGrpSpPr>
                <p:nvPr/>
              </p:nvGrpSpPr>
              <p:grpSpPr bwMode="auto">
                <a:xfrm>
                  <a:off x="4127" y="2858"/>
                  <a:ext cx="331" cy="118"/>
                  <a:chOff x="4127" y="2858"/>
                  <a:chExt cx="331" cy="118"/>
                </a:xfrm>
              </p:grpSpPr>
              <p:sp>
                <p:nvSpPr>
                  <p:cNvPr id="771" name="Freeform 770"/>
                  <p:cNvSpPr>
                    <a:spLocks/>
                  </p:cNvSpPr>
                  <p:nvPr/>
                </p:nvSpPr>
                <p:spPr bwMode="auto">
                  <a:xfrm>
                    <a:off x="4127" y="2858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2858 2858"/>
                      <a:gd name="T3" fmla="*/ 2858 h 118"/>
                      <a:gd name="T4" fmla="+- 0 4459 4127"/>
                      <a:gd name="T5" fmla="*/ T4 w 331"/>
                      <a:gd name="T6" fmla="+- 0 2858 2858"/>
                      <a:gd name="T7" fmla="*/ 2858 h 118"/>
                      <a:gd name="T8" fmla="+- 0 4459 4127"/>
                      <a:gd name="T9" fmla="*/ T8 w 331"/>
                      <a:gd name="T10" fmla="+- 0 2976 2858"/>
                      <a:gd name="T11" fmla="*/ 2976 h 118"/>
                      <a:gd name="T12" fmla="+- 0 4127 4127"/>
                      <a:gd name="T13" fmla="*/ T12 w 331"/>
                      <a:gd name="T14" fmla="+- 0 2976 2858"/>
                      <a:gd name="T15" fmla="*/ 2976 h 118"/>
                      <a:gd name="T16" fmla="+- 0 4127 4127"/>
                      <a:gd name="T17" fmla="*/ T16 w 331"/>
                      <a:gd name="T18" fmla="+- 0 2858 2858"/>
                      <a:gd name="T19" fmla="*/ 2858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" name="Group 413"/>
                <p:cNvGrpSpPr>
                  <a:grpSpLocks/>
                </p:cNvGrpSpPr>
                <p:nvPr/>
              </p:nvGrpSpPr>
              <p:grpSpPr bwMode="auto">
                <a:xfrm>
                  <a:off x="4127" y="2858"/>
                  <a:ext cx="331" cy="118"/>
                  <a:chOff x="4127" y="2858"/>
                  <a:chExt cx="331" cy="118"/>
                </a:xfrm>
              </p:grpSpPr>
              <p:sp>
                <p:nvSpPr>
                  <p:cNvPr id="770" name="Freeform 769"/>
                  <p:cNvSpPr>
                    <a:spLocks/>
                  </p:cNvSpPr>
                  <p:nvPr/>
                </p:nvSpPr>
                <p:spPr bwMode="auto">
                  <a:xfrm>
                    <a:off x="4127" y="2858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2858 2858"/>
                      <a:gd name="T3" fmla="*/ 2858 h 118"/>
                      <a:gd name="T4" fmla="+- 0 4459 4127"/>
                      <a:gd name="T5" fmla="*/ T4 w 331"/>
                      <a:gd name="T6" fmla="+- 0 2858 2858"/>
                      <a:gd name="T7" fmla="*/ 2858 h 118"/>
                      <a:gd name="T8" fmla="+- 0 4459 4127"/>
                      <a:gd name="T9" fmla="*/ T8 w 331"/>
                      <a:gd name="T10" fmla="+- 0 2976 2858"/>
                      <a:gd name="T11" fmla="*/ 2976 h 118"/>
                      <a:gd name="T12" fmla="+- 0 4127 4127"/>
                      <a:gd name="T13" fmla="*/ T12 w 331"/>
                      <a:gd name="T14" fmla="+- 0 2976 2858"/>
                      <a:gd name="T15" fmla="*/ 2976 h 118"/>
                      <a:gd name="T16" fmla="+- 0 4127 4127"/>
                      <a:gd name="T17" fmla="*/ T16 w 331"/>
                      <a:gd name="T18" fmla="+- 0 2858 2858"/>
                      <a:gd name="T19" fmla="*/ 2858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" name="Group 414"/>
                <p:cNvGrpSpPr>
                  <a:grpSpLocks/>
                </p:cNvGrpSpPr>
                <p:nvPr/>
              </p:nvGrpSpPr>
              <p:grpSpPr bwMode="auto">
                <a:xfrm>
                  <a:off x="4127" y="2368"/>
                  <a:ext cx="331" cy="118"/>
                  <a:chOff x="4127" y="2368"/>
                  <a:chExt cx="331" cy="118"/>
                </a:xfrm>
              </p:grpSpPr>
              <p:sp>
                <p:nvSpPr>
                  <p:cNvPr id="769" name="Freeform 768"/>
                  <p:cNvSpPr>
                    <a:spLocks/>
                  </p:cNvSpPr>
                  <p:nvPr/>
                </p:nvSpPr>
                <p:spPr bwMode="auto">
                  <a:xfrm>
                    <a:off x="4127" y="2368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2368 2368"/>
                      <a:gd name="T3" fmla="*/ 2368 h 118"/>
                      <a:gd name="T4" fmla="+- 0 4459 4127"/>
                      <a:gd name="T5" fmla="*/ T4 w 331"/>
                      <a:gd name="T6" fmla="+- 0 2368 2368"/>
                      <a:gd name="T7" fmla="*/ 2368 h 118"/>
                      <a:gd name="T8" fmla="+- 0 4459 4127"/>
                      <a:gd name="T9" fmla="*/ T8 w 331"/>
                      <a:gd name="T10" fmla="+- 0 2486 2368"/>
                      <a:gd name="T11" fmla="*/ 2486 h 118"/>
                      <a:gd name="T12" fmla="+- 0 4127 4127"/>
                      <a:gd name="T13" fmla="*/ T12 w 331"/>
                      <a:gd name="T14" fmla="+- 0 2486 2368"/>
                      <a:gd name="T15" fmla="*/ 2486 h 118"/>
                      <a:gd name="T16" fmla="+- 0 4127 4127"/>
                      <a:gd name="T17" fmla="*/ T16 w 331"/>
                      <a:gd name="T18" fmla="+- 0 2368 2368"/>
                      <a:gd name="T19" fmla="*/ 2368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" name="Group 415"/>
                <p:cNvGrpSpPr>
                  <a:grpSpLocks/>
                </p:cNvGrpSpPr>
                <p:nvPr/>
              </p:nvGrpSpPr>
              <p:grpSpPr bwMode="auto">
                <a:xfrm>
                  <a:off x="4127" y="2368"/>
                  <a:ext cx="331" cy="118"/>
                  <a:chOff x="4127" y="2368"/>
                  <a:chExt cx="331" cy="118"/>
                </a:xfrm>
              </p:grpSpPr>
              <p:sp>
                <p:nvSpPr>
                  <p:cNvPr id="768" name="Freeform 767"/>
                  <p:cNvSpPr>
                    <a:spLocks/>
                  </p:cNvSpPr>
                  <p:nvPr/>
                </p:nvSpPr>
                <p:spPr bwMode="auto">
                  <a:xfrm>
                    <a:off x="4127" y="2368"/>
                    <a:ext cx="331" cy="118"/>
                  </a:xfrm>
                  <a:custGeom>
                    <a:avLst/>
                    <a:gdLst>
                      <a:gd name="T0" fmla="+- 0 4127 4127"/>
                      <a:gd name="T1" fmla="*/ T0 w 331"/>
                      <a:gd name="T2" fmla="+- 0 2368 2368"/>
                      <a:gd name="T3" fmla="*/ 2368 h 118"/>
                      <a:gd name="T4" fmla="+- 0 4459 4127"/>
                      <a:gd name="T5" fmla="*/ T4 w 331"/>
                      <a:gd name="T6" fmla="+- 0 2368 2368"/>
                      <a:gd name="T7" fmla="*/ 2368 h 118"/>
                      <a:gd name="T8" fmla="+- 0 4459 4127"/>
                      <a:gd name="T9" fmla="*/ T8 w 331"/>
                      <a:gd name="T10" fmla="+- 0 2486 2368"/>
                      <a:gd name="T11" fmla="*/ 2486 h 118"/>
                      <a:gd name="T12" fmla="+- 0 4127 4127"/>
                      <a:gd name="T13" fmla="*/ T12 w 331"/>
                      <a:gd name="T14" fmla="+- 0 2486 2368"/>
                      <a:gd name="T15" fmla="*/ 2486 h 118"/>
                      <a:gd name="T16" fmla="+- 0 4127 4127"/>
                      <a:gd name="T17" fmla="*/ T16 w 331"/>
                      <a:gd name="T18" fmla="+- 0 2368 2368"/>
                      <a:gd name="T19" fmla="*/ 2368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2" y="0"/>
                        </a:lnTo>
                        <a:lnTo>
                          <a:pt x="332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7" name="Group 416"/>
                <p:cNvGrpSpPr>
                  <a:grpSpLocks/>
                </p:cNvGrpSpPr>
                <p:nvPr/>
              </p:nvGrpSpPr>
              <p:grpSpPr bwMode="auto">
                <a:xfrm>
                  <a:off x="3043" y="2633"/>
                  <a:ext cx="473" cy="118"/>
                  <a:chOff x="3043" y="2633"/>
                  <a:chExt cx="473" cy="118"/>
                </a:xfrm>
              </p:grpSpPr>
              <p:sp>
                <p:nvSpPr>
                  <p:cNvPr id="767" name="Freeform 766"/>
                  <p:cNvSpPr>
                    <a:spLocks/>
                  </p:cNvSpPr>
                  <p:nvPr/>
                </p:nvSpPr>
                <p:spPr bwMode="auto">
                  <a:xfrm>
                    <a:off x="3043" y="2633"/>
                    <a:ext cx="473" cy="118"/>
                  </a:xfrm>
                  <a:custGeom>
                    <a:avLst/>
                    <a:gdLst>
                      <a:gd name="T0" fmla="+- 0 3043 3043"/>
                      <a:gd name="T1" fmla="*/ T0 w 473"/>
                      <a:gd name="T2" fmla="+- 0 2633 2633"/>
                      <a:gd name="T3" fmla="*/ 2633 h 118"/>
                      <a:gd name="T4" fmla="+- 0 3516 3043"/>
                      <a:gd name="T5" fmla="*/ T4 w 473"/>
                      <a:gd name="T6" fmla="+- 0 2633 2633"/>
                      <a:gd name="T7" fmla="*/ 2633 h 118"/>
                      <a:gd name="T8" fmla="+- 0 3516 3043"/>
                      <a:gd name="T9" fmla="*/ T8 w 473"/>
                      <a:gd name="T10" fmla="+- 0 2751 2633"/>
                      <a:gd name="T11" fmla="*/ 2751 h 118"/>
                      <a:gd name="T12" fmla="+- 0 3043 3043"/>
                      <a:gd name="T13" fmla="*/ T12 w 473"/>
                      <a:gd name="T14" fmla="+- 0 2751 2633"/>
                      <a:gd name="T15" fmla="*/ 2751 h 118"/>
                      <a:gd name="T16" fmla="+- 0 3043 3043"/>
                      <a:gd name="T17" fmla="*/ T16 w 473"/>
                      <a:gd name="T18" fmla="+- 0 2633 2633"/>
                      <a:gd name="T19" fmla="*/ 2633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" name="Group 417"/>
                <p:cNvGrpSpPr>
                  <a:grpSpLocks/>
                </p:cNvGrpSpPr>
                <p:nvPr/>
              </p:nvGrpSpPr>
              <p:grpSpPr bwMode="auto">
                <a:xfrm>
                  <a:off x="3043" y="2633"/>
                  <a:ext cx="473" cy="118"/>
                  <a:chOff x="3043" y="2633"/>
                  <a:chExt cx="473" cy="118"/>
                </a:xfrm>
              </p:grpSpPr>
              <p:sp>
                <p:nvSpPr>
                  <p:cNvPr id="766" name="Freeform 765"/>
                  <p:cNvSpPr>
                    <a:spLocks/>
                  </p:cNvSpPr>
                  <p:nvPr/>
                </p:nvSpPr>
                <p:spPr bwMode="auto">
                  <a:xfrm>
                    <a:off x="3043" y="2633"/>
                    <a:ext cx="473" cy="118"/>
                  </a:xfrm>
                  <a:custGeom>
                    <a:avLst/>
                    <a:gdLst>
                      <a:gd name="T0" fmla="+- 0 3043 3043"/>
                      <a:gd name="T1" fmla="*/ T0 w 473"/>
                      <a:gd name="T2" fmla="+- 0 2633 2633"/>
                      <a:gd name="T3" fmla="*/ 2633 h 118"/>
                      <a:gd name="T4" fmla="+- 0 3516 3043"/>
                      <a:gd name="T5" fmla="*/ T4 w 473"/>
                      <a:gd name="T6" fmla="+- 0 2633 2633"/>
                      <a:gd name="T7" fmla="*/ 2633 h 118"/>
                      <a:gd name="T8" fmla="+- 0 3516 3043"/>
                      <a:gd name="T9" fmla="*/ T8 w 473"/>
                      <a:gd name="T10" fmla="+- 0 2751 2633"/>
                      <a:gd name="T11" fmla="*/ 2751 h 118"/>
                      <a:gd name="T12" fmla="+- 0 3043 3043"/>
                      <a:gd name="T13" fmla="*/ T12 w 473"/>
                      <a:gd name="T14" fmla="+- 0 2751 2633"/>
                      <a:gd name="T15" fmla="*/ 2751 h 118"/>
                      <a:gd name="T16" fmla="+- 0 3043 3043"/>
                      <a:gd name="T17" fmla="*/ T16 w 473"/>
                      <a:gd name="T18" fmla="+- 0 2633 2633"/>
                      <a:gd name="T19" fmla="*/ 2633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" name="Group 418"/>
                <p:cNvGrpSpPr>
                  <a:grpSpLocks/>
                </p:cNvGrpSpPr>
                <p:nvPr/>
              </p:nvGrpSpPr>
              <p:grpSpPr bwMode="auto">
                <a:xfrm>
                  <a:off x="4051" y="2625"/>
                  <a:ext cx="473" cy="118"/>
                  <a:chOff x="4051" y="2625"/>
                  <a:chExt cx="473" cy="118"/>
                </a:xfrm>
              </p:grpSpPr>
              <p:sp>
                <p:nvSpPr>
                  <p:cNvPr id="765" name="Freeform 764"/>
                  <p:cNvSpPr>
                    <a:spLocks/>
                  </p:cNvSpPr>
                  <p:nvPr/>
                </p:nvSpPr>
                <p:spPr bwMode="auto">
                  <a:xfrm>
                    <a:off x="4051" y="2625"/>
                    <a:ext cx="473" cy="118"/>
                  </a:xfrm>
                  <a:custGeom>
                    <a:avLst/>
                    <a:gdLst>
                      <a:gd name="T0" fmla="+- 0 4051 4051"/>
                      <a:gd name="T1" fmla="*/ T0 w 473"/>
                      <a:gd name="T2" fmla="+- 0 2625 2625"/>
                      <a:gd name="T3" fmla="*/ 2625 h 118"/>
                      <a:gd name="T4" fmla="+- 0 4524 4051"/>
                      <a:gd name="T5" fmla="*/ T4 w 473"/>
                      <a:gd name="T6" fmla="+- 0 2625 2625"/>
                      <a:gd name="T7" fmla="*/ 2625 h 118"/>
                      <a:gd name="T8" fmla="+- 0 4524 4051"/>
                      <a:gd name="T9" fmla="*/ T8 w 473"/>
                      <a:gd name="T10" fmla="+- 0 2744 2625"/>
                      <a:gd name="T11" fmla="*/ 2744 h 118"/>
                      <a:gd name="T12" fmla="+- 0 4051 4051"/>
                      <a:gd name="T13" fmla="*/ T12 w 473"/>
                      <a:gd name="T14" fmla="+- 0 2744 2625"/>
                      <a:gd name="T15" fmla="*/ 2744 h 118"/>
                      <a:gd name="T16" fmla="+- 0 4051 4051"/>
                      <a:gd name="T17" fmla="*/ T16 w 473"/>
                      <a:gd name="T18" fmla="+- 0 2625 2625"/>
                      <a:gd name="T19" fmla="*/ 2625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0" name="Group 419"/>
                <p:cNvGrpSpPr>
                  <a:grpSpLocks/>
                </p:cNvGrpSpPr>
                <p:nvPr/>
              </p:nvGrpSpPr>
              <p:grpSpPr bwMode="auto">
                <a:xfrm>
                  <a:off x="4051" y="2625"/>
                  <a:ext cx="473" cy="118"/>
                  <a:chOff x="4051" y="2625"/>
                  <a:chExt cx="473" cy="118"/>
                </a:xfrm>
              </p:grpSpPr>
              <p:sp>
                <p:nvSpPr>
                  <p:cNvPr id="764" name="Freeform 763"/>
                  <p:cNvSpPr>
                    <a:spLocks/>
                  </p:cNvSpPr>
                  <p:nvPr/>
                </p:nvSpPr>
                <p:spPr bwMode="auto">
                  <a:xfrm>
                    <a:off x="4051" y="2625"/>
                    <a:ext cx="473" cy="118"/>
                  </a:xfrm>
                  <a:custGeom>
                    <a:avLst/>
                    <a:gdLst>
                      <a:gd name="T0" fmla="+- 0 4051 4051"/>
                      <a:gd name="T1" fmla="*/ T0 w 473"/>
                      <a:gd name="T2" fmla="+- 0 2625 2625"/>
                      <a:gd name="T3" fmla="*/ 2625 h 118"/>
                      <a:gd name="T4" fmla="+- 0 4524 4051"/>
                      <a:gd name="T5" fmla="*/ T4 w 473"/>
                      <a:gd name="T6" fmla="+- 0 2625 2625"/>
                      <a:gd name="T7" fmla="*/ 2625 h 118"/>
                      <a:gd name="T8" fmla="+- 0 4524 4051"/>
                      <a:gd name="T9" fmla="*/ T8 w 473"/>
                      <a:gd name="T10" fmla="+- 0 2744 2625"/>
                      <a:gd name="T11" fmla="*/ 2744 h 118"/>
                      <a:gd name="T12" fmla="+- 0 4051 4051"/>
                      <a:gd name="T13" fmla="*/ T12 w 473"/>
                      <a:gd name="T14" fmla="+- 0 2744 2625"/>
                      <a:gd name="T15" fmla="*/ 2744 h 118"/>
                      <a:gd name="T16" fmla="+- 0 4051 4051"/>
                      <a:gd name="T17" fmla="*/ T16 w 473"/>
                      <a:gd name="T18" fmla="+- 0 2625 2625"/>
                      <a:gd name="T19" fmla="*/ 2625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1" name="Group 420"/>
                <p:cNvGrpSpPr>
                  <a:grpSpLocks/>
                </p:cNvGrpSpPr>
                <p:nvPr/>
              </p:nvGrpSpPr>
              <p:grpSpPr bwMode="auto">
                <a:xfrm>
                  <a:off x="5012" y="3830"/>
                  <a:ext cx="331" cy="118"/>
                  <a:chOff x="5012" y="3830"/>
                  <a:chExt cx="331" cy="118"/>
                </a:xfrm>
              </p:grpSpPr>
              <p:sp>
                <p:nvSpPr>
                  <p:cNvPr id="763" name="Freeform 762"/>
                  <p:cNvSpPr>
                    <a:spLocks/>
                  </p:cNvSpPr>
                  <p:nvPr/>
                </p:nvSpPr>
                <p:spPr bwMode="auto">
                  <a:xfrm>
                    <a:off x="5012" y="3830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3826 3826"/>
                      <a:gd name="T3" fmla="*/ 3826 h 118"/>
                      <a:gd name="T4" fmla="+- 0 5346 5015"/>
                      <a:gd name="T5" fmla="*/ T4 w 331"/>
                      <a:gd name="T6" fmla="+- 0 3826 3826"/>
                      <a:gd name="T7" fmla="*/ 3826 h 118"/>
                      <a:gd name="T8" fmla="+- 0 5346 5015"/>
                      <a:gd name="T9" fmla="*/ T8 w 331"/>
                      <a:gd name="T10" fmla="+- 0 3945 3826"/>
                      <a:gd name="T11" fmla="*/ 3945 h 118"/>
                      <a:gd name="T12" fmla="+- 0 5015 5015"/>
                      <a:gd name="T13" fmla="*/ T12 w 331"/>
                      <a:gd name="T14" fmla="+- 0 3945 3826"/>
                      <a:gd name="T15" fmla="*/ 3945 h 118"/>
                      <a:gd name="T16" fmla="+- 0 5015 5015"/>
                      <a:gd name="T17" fmla="*/ T16 w 331"/>
                      <a:gd name="T18" fmla="+- 0 3826 3826"/>
                      <a:gd name="T19" fmla="*/ 3826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2" name="Group 421"/>
                <p:cNvGrpSpPr>
                  <a:grpSpLocks/>
                </p:cNvGrpSpPr>
                <p:nvPr/>
              </p:nvGrpSpPr>
              <p:grpSpPr bwMode="auto">
                <a:xfrm>
                  <a:off x="5015" y="3826"/>
                  <a:ext cx="331" cy="118"/>
                  <a:chOff x="5015" y="3826"/>
                  <a:chExt cx="331" cy="118"/>
                </a:xfrm>
              </p:grpSpPr>
              <p:sp>
                <p:nvSpPr>
                  <p:cNvPr id="762" name="Freeform 761"/>
                  <p:cNvSpPr>
                    <a:spLocks/>
                  </p:cNvSpPr>
                  <p:nvPr/>
                </p:nvSpPr>
                <p:spPr bwMode="auto">
                  <a:xfrm>
                    <a:off x="5015" y="3826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3826 3826"/>
                      <a:gd name="T3" fmla="*/ 3826 h 118"/>
                      <a:gd name="T4" fmla="+- 0 5346 5015"/>
                      <a:gd name="T5" fmla="*/ T4 w 331"/>
                      <a:gd name="T6" fmla="+- 0 3826 3826"/>
                      <a:gd name="T7" fmla="*/ 3826 h 118"/>
                      <a:gd name="T8" fmla="+- 0 5346 5015"/>
                      <a:gd name="T9" fmla="*/ T8 w 331"/>
                      <a:gd name="T10" fmla="+- 0 3945 3826"/>
                      <a:gd name="T11" fmla="*/ 3945 h 118"/>
                      <a:gd name="T12" fmla="+- 0 5015 5015"/>
                      <a:gd name="T13" fmla="*/ T12 w 331"/>
                      <a:gd name="T14" fmla="+- 0 3945 3826"/>
                      <a:gd name="T15" fmla="*/ 3945 h 118"/>
                      <a:gd name="T16" fmla="+- 0 5015 5015"/>
                      <a:gd name="T17" fmla="*/ T16 w 331"/>
                      <a:gd name="T18" fmla="+- 0 3826 3826"/>
                      <a:gd name="T19" fmla="*/ 3826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>
                  <a:grpSpLocks/>
                </p:cNvGrpSpPr>
                <p:nvPr/>
              </p:nvGrpSpPr>
              <p:grpSpPr bwMode="auto">
                <a:xfrm>
                  <a:off x="5015" y="3444"/>
                  <a:ext cx="331" cy="118"/>
                  <a:chOff x="5015" y="3444"/>
                  <a:chExt cx="331" cy="118"/>
                </a:xfrm>
              </p:grpSpPr>
              <p:sp>
                <p:nvSpPr>
                  <p:cNvPr id="761" name="Freeform 760"/>
                  <p:cNvSpPr>
                    <a:spLocks/>
                  </p:cNvSpPr>
                  <p:nvPr/>
                </p:nvSpPr>
                <p:spPr bwMode="auto">
                  <a:xfrm>
                    <a:off x="5015" y="3444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3444 3444"/>
                      <a:gd name="T3" fmla="*/ 3444 h 118"/>
                      <a:gd name="T4" fmla="+- 0 5346 5015"/>
                      <a:gd name="T5" fmla="*/ T4 w 331"/>
                      <a:gd name="T6" fmla="+- 0 3444 3444"/>
                      <a:gd name="T7" fmla="*/ 3444 h 118"/>
                      <a:gd name="T8" fmla="+- 0 5346 5015"/>
                      <a:gd name="T9" fmla="*/ T8 w 331"/>
                      <a:gd name="T10" fmla="+- 0 3562 3444"/>
                      <a:gd name="T11" fmla="*/ 3562 h 118"/>
                      <a:gd name="T12" fmla="+- 0 5015 5015"/>
                      <a:gd name="T13" fmla="*/ T12 w 331"/>
                      <a:gd name="T14" fmla="+- 0 3562 3444"/>
                      <a:gd name="T15" fmla="*/ 3562 h 118"/>
                      <a:gd name="T16" fmla="+- 0 5015 5015"/>
                      <a:gd name="T17" fmla="*/ T16 w 331"/>
                      <a:gd name="T18" fmla="+- 0 3444 3444"/>
                      <a:gd name="T19" fmla="*/ 3444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4" name="Group 423"/>
                <p:cNvGrpSpPr>
                  <a:grpSpLocks/>
                </p:cNvGrpSpPr>
                <p:nvPr/>
              </p:nvGrpSpPr>
              <p:grpSpPr bwMode="auto">
                <a:xfrm>
                  <a:off x="5015" y="3444"/>
                  <a:ext cx="331" cy="118"/>
                  <a:chOff x="5015" y="3444"/>
                  <a:chExt cx="331" cy="118"/>
                </a:xfrm>
              </p:grpSpPr>
              <p:sp>
                <p:nvSpPr>
                  <p:cNvPr id="760" name="Freeform 759"/>
                  <p:cNvSpPr>
                    <a:spLocks/>
                  </p:cNvSpPr>
                  <p:nvPr/>
                </p:nvSpPr>
                <p:spPr bwMode="auto">
                  <a:xfrm>
                    <a:off x="5015" y="3444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3444 3444"/>
                      <a:gd name="T3" fmla="*/ 3444 h 118"/>
                      <a:gd name="T4" fmla="+- 0 5346 5015"/>
                      <a:gd name="T5" fmla="*/ T4 w 331"/>
                      <a:gd name="T6" fmla="+- 0 3444 3444"/>
                      <a:gd name="T7" fmla="*/ 3444 h 118"/>
                      <a:gd name="T8" fmla="+- 0 5346 5015"/>
                      <a:gd name="T9" fmla="*/ T8 w 331"/>
                      <a:gd name="T10" fmla="+- 0 3562 3444"/>
                      <a:gd name="T11" fmla="*/ 3562 h 118"/>
                      <a:gd name="T12" fmla="+- 0 5015 5015"/>
                      <a:gd name="T13" fmla="*/ T12 w 331"/>
                      <a:gd name="T14" fmla="+- 0 3562 3444"/>
                      <a:gd name="T15" fmla="*/ 3562 h 118"/>
                      <a:gd name="T16" fmla="+- 0 5015 5015"/>
                      <a:gd name="T17" fmla="*/ T16 w 331"/>
                      <a:gd name="T18" fmla="+- 0 3444 3444"/>
                      <a:gd name="T19" fmla="*/ 3444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5" name="Group 424"/>
                <p:cNvGrpSpPr>
                  <a:grpSpLocks/>
                </p:cNvGrpSpPr>
                <p:nvPr/>
              </p:nvGrpSpPr>
              <p:grpSpPr bwMode="auto">
                <a:xfrm>
                  <a:off x="5015" y="2945"/>
                  <a:ext cx="331" cy="118"/>
                  <a:chOff x="5015" y="2945"/>
                  <a:chExt cx="331" cy="118"/>
                </a:xfrm>
              </p:grpSpPr>
              <p:sp>
                <p:nvSpPr>
                  <p:cNvPr id="759" name="Freeform 758"/>
                  <p:cNvSpPr>
                    <a:spLocks/>
                  </p:cNvSpPr>
                  <p:nvPr/>
                </p:nvSpPr>
                <p:spPr bwMode="auto">
                  <a:xfrm>
                    <a:off x="5015" y="2945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2945 2945"/>
                      <a:gd name="T3" fmla="*/ 2945 h 118"/>
                      <a:gd name="T4" fmla="+- 0 5346 5015"/>
                      <a:gd name="T5" fmla="*/ T4 w 331"/>
                      <a:gd name="T6" fmla="+- 0 2945 2945"/>
                      <a:gd name="T7" fmla="*/ 2945 h 118"/>
                      <a:gd name="T8" fmla="+- 0 5346 5015"/>
                      <a:gd name="T9" fmla="*/ T8 w 331"/>
                      <a:gd name="T10" fmla="+- 0 3063 2945"/>
                      <a:gd name="T11" fmla="*/ 3063 h 118"/>
                      <a:gd name="T12" fmla="+- 0 5015 5015"/>
                      <a:gd name="T13" fmla="*/ T12 w 331"/>
                      <a:gd name="T14" fmla="+- 0 3063 2945"/>
                      <a:gd name="T15" fmla="*/ 3063 h 118"/>
                      <a:gd name="T16" fmla="+- 0 5015 5015"/>
                      <a:gd name="T17" fmla="*/ T16 w 331"/>
                      <a:gd name="T18" fmla="+- 0 2945 2945"/>
                      <a:gd name="T19" fmla="*/ 2945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" name="Group 425"/>
                <p:cNvGrpSpPr>
                  <a:grpSpLocks/>
                </p:cNvGrpSpPr>
                <p:nvPr/>
              </p:nvGrpSpPr>
              <p:grpSpPr bwMode="auto">
                <a:xfrm>
                  <a:off x="5015" y="2945"/>
                  <a:ext cx="331" cy="118"/>
                  <a:chOff x="5015" y="2945"/>
                  <a:chExt cx="331" cy="118"/>
                </a:xfrm>
              </p:grpSpPr>
              <p:sp>
                <p:nvSpPr>
                  <p:cNvPr id="758" name="Freeform 757"/>
                  <p:cNvSpPr>
                    <a:spLocks/>
                  </p:cNvSpPr>
                  <p:nvPr/>
                </p:nvSpPr>
                <p:spPr bwMode="auto">
                  <a:xfrm>
                    <a:off x="5015" y="2945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2945 2945"/>
                      <a:gd name="T3" fmla="*/ 2945 h 118"/>
                      <a:gd name="T4" fmla="+- 0 5346 5015"/>
                      <a:gd name="T5" fmla="*/ T4 w 331"/>
                      <a:gd name="T6" fmla="+- 0 2945 2945"/>
                      <a:gd name="T7" fmla="*/ 2945 h 118"/>
                      <a:gd name="T8" fmla="+- 0 5346 5015"/>
                      <a:gd name="T9" fmla="*/ T8 w 331"/>
                      <a:gd name="T10" fmla="+- 0 3063 2945"/>
                      <a:gd name="T11" fmla="*/ 3063 h 118"/>
                      <a:gd name="T12" fmla="+- 0 5015 5015"/>
                      <a:gd name="T13" fmla="*/ T12 w 331"/>
                      <a:gd name="T14" fmla="+- 0 3063 2945"/>
                      <a:gd name="T15" fmla="*/ 3063 h 118"/>
                      <a:gd name="T16" fmla="+- 0 5015 5015"/>
                      <a:gd name="T17" fmla="*/ T16 w 331"/>
                      <a:gd name="T18" fmla="+- 0 2945 2945"/>
                      <a:gd name="T19" fmla="*/ 2945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" name="Group 426"/>
                <p:cNvGrpSpPr>
                  <a:grpSpLocks/>
                </p:cNvGrpSpPr>
                <p:nvPr/>
              </p:nvGrpSpPr>
              <p:grpSpPr bwMode="auto">
                <a:xfrm>
                  <a:off x="5015" y="2449"/>
                  <a:ext cx="331" cy="118"/>
                  <a:chOff x="5015" y="2449"/>
                  <a:chExt cx="331" cy="118"/>
                </a:xfrm>
              </p:grpSpPr>
              <p:sp>
                <p:nvSpPr>
                  <p:cNvPr id="757" name="Freeform 756"/>
                  <p:cNvSpPr>
                    <a:spLocks/>
                  </p:cNvSpPr>
                  <p:nvPr/>
                </p:nvSpPr>
                <p:spPr bwMode="auto">
                  <a:xfrm>
                    <a:off x="5015" y="2449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2449 2449"/>
                      <a:gd name="T3" fmla="*/ 2449 h 118"/>
                      <a:gd name="T4" fmla="+- 0 5346 5015"/>
                      <a:gd name="T5" fmla="*/ T4 w 331"/>
                      <a:gd name="T6" fmla="+- 0 2449 2449"/>
                      <a:gd name="T7" fmla="*/ 2449 h 118"/>
                      <a:gd name="T8" fmla="+- 0 5346 5015"/>
                      <a:gd name="T9" fmla="*/ T8 w 331"/>
                      <a:gd name="T10" fmla="+- 0 2568 2449"/>
                      <a:gd name="T11" fmla="*/ 2568 h 118"/>
                      <a:gd name="T12" fmla="+- 0 5015 5015"/>
                      <a:gd name="T13" fmla="*/ T12 w 331"/>
                      <a:gd name="T14" fmla="+- 0 2568 2449"/>
                      <a:gd name="T15" fmla="*/ 2568 h 118"/>
                      <a:gd name="T16" fmla="+- 0 5015 5015"/>
                      <a:gd name="T17" fmla="*/ T16 w 331"/>
                      <a:gd name="T18" fmla="+- 0 2449 2449"/>
                      <a:gd name="T19" fmla="*/ 2449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" name="Group 427"/>
                <p:cNvGrpSpPr>
                  <a:grpSpLocks/>
                </p:cNvGrpSpPr>
                <p:nvPr/>
              </p:nvGrpSpPr>
              <p:grpSpPr bwMode="auto">
                <a:xfrm>
                  <a:off x="5015" y="2449"/>
                  <a:ext cx="331" cy="118"/>
                  <a:chOff x="5015" y="2449"/>
                  <a:chExt cx="331" cy="118"/>
                </a:xfrm>
              </p:grpSpPr>
              <p:sp>
                <p:nvSpPr>
                  <p:cNvPr id="756" name="Freeform 755"/>
                  <p:cNvSpPr>
                    <a:spLocks/>
                  </p:cNvSpPr>
                  <p:nvPr/>
                </p:nvSpPr>
                <p:spPr bwMode="auto">
                  <a:xfrm>
                    <a:off x="5015" y="2449"/>
                    <a:ext cx="331" cy="118"/>
                  </a:xfrm>
                  <a:custGeom>
                    <a:avLst/>
                    <a:gdLst>
                      <a:gd name="T0" fmla="+- 0 5015 5015"/>
                      <a:gd name="T1" fmla="*/ T0 w 331"/>
                      <a:gd name="T2" fmla="+- 0 2449 2449"/>
                      <a:gd name="T3" fmla="*/ 2449 h 118"/>
                      <a:gd name="T4" fmla="+- 0 5346 5015"/>
                      <a:gd name="T5" fmla="*/ T4 w 331"/>
                      <a:gd name="T6" fmla="+- 0 2449 2449"/>
                      <a:gd name="T7" fmla="*/ 2449 h 118"/>
                      <a:gd name="T8" fmla="+- 0 5346 5015"/>
                      <a:gd name="T9" fmla="*/ T8 w 331"/>
                      <a:gd name="T10" fmla="+- 0 2568 2449"/>
                      <a:gd name="T11" fmla="*/ 2568 h 118"/>
                      <a:gd name="T12" fmla="+- 0 5015 5015"/>
                      <a:gd name="T13" fmla="*/ T12 w 331"/>
                      <a:gd name="T14" fmla="+- 0 2568 2449"/>
                      <a:gd name="T15" fmla="*/ 2568 h 118"/>
                      <a:gd name="T16" fmla="+- 0 5015 5015"/>
                      <a:gd name="T17" fmla="*/ T16 w 331"/>
                      <a:gd name="T18" fmla="+- 0 2449 2449"/>
                      <a:gd name="T19" fmla="*/ 2449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1" h="118">
                        <a:moveTo>
                          <a:pt x="0" y="0"/>
                        </a:moveTo>
                        <a:lnTo>
                          <a:pt x="331" y="0"/>
                        </a:lnTo>
                        <a:lnTo>
                          <a:pt x="331" y="119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" name="Group 428"/>
                <p:cNvGrpSpPr>
                  <a:grpSpLocks/>
                </p:cNvGrpSpPr>
                <p:nvPr/>
              </p:nvGrpSpPr>
              <p:grpSpPr bwMode="auto">
                <a:xfrm>
                  <a:off x="3104" y="4704"/>
                  <a:ext cx="473" cy="118"/>
                  <a:chOff x="3104" y="4704"/>
                  <a:chExt cx="473" cy="118"/>
                </a:xfrm>
              </p:grpSpPr>
              <p:sp>
                <p:nvSpPr>
                  <p:cNvPr id="755" name="Freeform 754"/>
                  <p:cNvSpPr>
                    <a:spLocks/>
                  </p:cNvSpPr>
                  <p:nvPr/>
                </p:nvSpPr>
                <p:spPr bwMode="auto">
                  <a:xfrm>
                    <a:off x="3104" y="4704"/>
                    <a:ext cx="473" cy="118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4704 4704"/>
                      <a:gd name="T3" fmla="*/ 4704 h 118"/>
                      <a:gd name="T4" fmla="+- 0 3577 3104"/>
                      <a:gd name="T5" fmla="*/ T4 w 473"/>
                      <a:gd name="T6" fmla="+- 0 4704 4704"/>
                      <a:gd name="T7" fmla="*/ 4704 h 118"/>
                      <a:gd name="T8" fmla="+- 0 3577 3104"/>
                      <a:gd name="T9" fmla="*/ T8 w 473"/>
                      <a:gd name="T10" fmla="+- 0 4822 4704"/>
                      <a:gd name="T11" fmla="*/ 4822 h 118"/>
                      <a:gd name="T12" fmla="+- 0 3104 3104"/>
                      <a:gd name="T13" fmla="*/ T12 w 473"/>
                      <a:gd name="T14" fmla="+- 0 4822 4704"/>
                      <a:gd name="T15" fmla="*/ 4822 h 118"/>
                      <a:gd name="T16" fmla="+- 0 3104 3104"/>
                      <a:gd name="T17" fmla="*/ T16 w 473"/>
                      <a:gd name="T18" fmla="+- 0 4704 4704"/>
                      <a:gd name="T19" fmla="*/ 4704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" name="Group 429"/>
                <p:cNvGrpSpPr>
                  <a:grpSpLocks/>
                </p:cNvGrpSpPr>
                <p:nvPr/>
              </p:nvGrpSpPr>
              <p:grpSpPr bwMode="auto">
                <a:xfrm>
                  <a:off x="3104" y="4704"/>
                  <a:ext cx="473" cy="118"/>
                  <a:chOff x="3104" y="4704"/>
                  <a:chExt cx="473" cy="118"/>
                </a:xfrm>
              </p:grpSpPr>
              <p:sp>
                <p:nvSpPr>
                  <p:cNvPr id="754" name="Freeform 753"/>
                  <p:cNvSpPr>
                    <a:spLocks/>
                  </p:cNvSpPr>
                  <p:nvPr/>
                </p:nvSpPr>
                <p:spPr bwMode="auto">
                  <a:xfrm>
                    <a:off x="3104" y="4704"/>
                    <a:ext cx="473" cy="118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4704 4704"/>
                      <a:gd name="T3" fmla="*/ 4704 h 118"/>
                      <a:gd name="T4" fmla="+- 0 3577 3104"/>
                      <a:gd name="T5" fmla="*/ T4 w 473"/>
                      <a:gd name="T6" fmla="+- 0 4704 4704"/>
                      <a:gd name="T7" fmla="*/ 4704 h 118"/>
                      <a:gd name="T8" fmla="+- 0 3577 3104"/>
                      <a:gd name="T9" fmla="*/ T8 w 473"/>
                      <a:gd name="T10" fmla="+- 0 4822 4704"/>
                      <a:gd name="T11" fmla="*/ 4822 h 118"/>
                      <a:gd name="T12" fmla="+- 0 3104 3104"/>
                      <a:gd name="T13" fmla="*/ T12 w 473"/>
                      <a:gd name="T14" fmla="+- 0 4822 4704"/>
                      <a:gd name="T15" fmla="*/ 4822 h 118"/>
                      <a:gd name="T16" fmla="+- 0 3104 3104"/>
                      <a:gd name="T17" fmla="*/ T16 w 473"/>
                      <a:gd name="T18" fmla="+- 0 4704 4704"/>
                      <a:gd name="T19" fmla="*/ 4704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" name="Group 430"/>
                <p:cNvGrpSpPr>
                  <a:grpSpLocks/>
                </p:cNvGrpSpPr>
                <p:nvPr/>
              </p:nvGrpSpPr>
              <p:grpSpPr bwMode="auto">
                <a:xfrm>
                  <a:off x="3104" y="5066"/>
                  <a:ext cx="473" cy="118"/>
                  <a:chOff x="3104" y="5066"/>
                  <a:chExt cx="473" cy="118"/>
                </a:xfrm>
              </p:grpSpPr>
              <p:sp>
                <p:nvSpPr>
                  <p:cNvPr id="753" name="Freeform 752"/>
                  <p:cNvSpPr>
                    <a:spLocks/>
                  </p:cNvSpPr>
                  <p:nvPr/>
                </p:nvSpPr>
                <p:spPr bwMode="auto">
                  <a:xfrm>
                    <a:off x="3104" y="5066"/>
                    <a:ext cx="473" cy="118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5066 5066"/>
                      <a:gd name="T3" fmla="*/ 5066 h 118"/>
                      <a:gd name="T4" fmla="+- 0 3577 3104"/>
                      <a:gd name="T5" fmla="*/ T4 w 473"/>
                      <a:gd name="T6" fmla="+- 0 5066 5066"/>
                      <a:gd name="T7" fmla="*/ 5066 h 118"/>
                      <a:gd name="T8" fmla="+- 0 3577 3104"/>
                      <a:gd name="T9" fmla="*/ T8 w 473"/>
                      <a:gd name="T10" fmla="+- 0 5184 5066"/>
                      <a:gd name="T11" fmla="*/ 5184 h 118"/>
                      <a:gd name="T12" fmla="+- 0 3104 3104"/>
                      <a:gd name="T13" fmla="*/ T12 w 473"/>
                      <a:gd name="T14" fmla="+- 0 5184 5066"/>
                      <a:gd name="T15" fmla="*/ 5184 h 118"/>
                      <a:gd name="T16" fmla="+- 0 3104 3104"/>
                      <a:gd name="T17" fmla="*/ T16 w 473"/>
                      <a:gd name="T18" fmla="+- 0 5066 5066"/>
                      <a:gd name="T19" fmla="*/ 5066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" name="Group 431"/>
                <p:cNvGrpSpPr>
                  <a:grpSpLocks/>
                </p:cNvGrpSpPr>
                <p:nvPr/>
              </p:nvGrpSpPr>
              <p:grpSpPr bwMode="auto">
                <a:xfrm>
                  <a:off x="3104" y="5066"/>
                  <a:ext cx="473" cy="118"/>
                  <a:chOff x="3104" y="5066"/>
                  <a:chExt cx="473" cy="118"/>
                </a:xfrm>
              </p:grpSpPr>
              <p:sp>
                <p:nvSpPr>
                  <p:cNvPr id="752" name="Freeform 751"/>
                  <p:cNvSpPr>
                    <a:spLocks/>
                  </p:cNvSpPr>
                  <p:nvPr/>
                </p:nvSpPr>
                <p:spPr bwMode="auto">
                  <a:xfrm>
                    <a:off x="3104" y="5066"/>
                    <a:ext cx="473" cy="118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5066 5066"/>
                      <a:gd name="T3" fmla="*/ 5066 h 118"/>
                      <a:gd name="T4" fmla="+- 0 3577 3104"/>
                      <a:gd name="T5" fmla="*/ T4 w 473"/>
                      <a:gd name="T6" fmla="+- 0 5066 5066"/>
                      <a:gd name="T7" fmla="*/ 5066 h 118"/>
                      <a:gd name="T8" fmla="+- 0 3577 3104"/>
                      <a:gd name="T9" fmla="*/ T8 w 473"/>
                      <a:gd name="T10" fmla="+- 0 5184 5066"/>
                      <a:gd name="T11" fmla="*/ 5184 h 118"/>
                      <a:gd name="T12" fmla="+- 0 3104 3104"/>
                      <a:gd name="T13" fmla="*/ T12 w 473"/>
                      <a:gd name="T14" fmla="+- 0 5184 5066"/>
                      <a:gd name="T15" fmla="*/ 5184 h 118"/>
                      <a:gd name="T16" fmla="+- 0 3104 3104"/>
                      <a:gd name="T17" fmla="*/ T16 w 473"/>
                      <a:gd name="T18" fmla="+- 0 5066 5066"/>
                      <a:gd name="T19" fmla="*/ 5066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" name="Group 432"/>
                <p:cNvGrpSpPr>
                  <a:grpSpLocks/>
                </p:cNvGrpSpPr>
                <p:nvPr/>
              </p:nvGrpSpPr>
              <p:grpSpPr bwMode="auto">
                <a:xfrm>
                  <a:off x="3091" y="4200"/>
                  <a:ext cx="1160" cy="118"/>
                  <a:chOff x="3091" y="4200"/>
                  <a:chExt cx="1160" cy="118"/>
                </a:xfrm>
              </p:grpSpPr>
              <p:sp>
                <p:nvSpPr>
                  <p:cNvPr id="751" name="Freeform 750"/>
                  <p:cNvSpPr>
                    <a:spLocks/>
                  </p:cNvSpPr>
                  <p:nvPr/>
                </p:nvSpPr>
                <p:spPr bwMode="auto">
                  <a:xfrm>
                    <a:off x="3091" y="4200"/>
                    <a:ext cx="1160" cy="118"/>
                  </a:xfrm>
                  <a:custGeom>
                    <a:avLst/>
                    <a:gdLst>
                      <a:gd name="T0" fmla="+- 0 3091 3091"/>
                      <a:gd name="T1" fmla="*/ T0 w 1160"/>
                      <a:gd name="T2" fmla="+- 0 4200 4200"/>
                      <a:gd name="T3" fmla="*/ 4200 h 118"/>
                      <a:gd name="T4" fmla="+- 0 4251 3091"/>
                      <a:gd name="T5" fmla="*/ T4 w 1160"/>
                      <a:gd name="T6" fmla="+- 0 4200 4200"/>
                      <a:gd name="T7" fmla="*/ 4200 h 118"/>
                      <a:gd name="T8" fmla="+- 0 4251 3091"/>
                      <a:gd name="T9" fmla="*/ T8 w 1160"/>
                      <a:gd name="T10" fmla="+- 0 4318 4200"/>
                      <a:gd name="T11" fmla="*/ 4318 h 118"/>
                      <a:gd name="T12" fmla="+- 0 3091 3091"/>
                      <a:gd name="T13" fmla="*/ T12 w 1160"/>
                      <a:gd name="T14" fmla="+- 0 4318 4200"/>
                      <a:gd name="T15" fmla="*/ 4318 h 118"/>
                      <a:gd name="T16" fmla="+- 0 3091 3091"/>
                      <a:gd name="T17" fmla="*/ T16 w 1160"/>
                      <a:gd name="T18" fmla="+- 0 4200 4200"/>
                      <a:gd name="T19" fmla="*/ 4200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60" h="118">
                        <a:moveTo>
                          <a:pt x="0" y="0"/>
                        </a:moveTo>
                        <a:lnTo>
                          <a:pt x="1160" y="0"/>
                        </a:lnTo>
                        <a:lnTo>
                          <a:pt x="1160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" name="Group 433"/>
                <p:cNvGrpSpPr>
                  <a:grpSpLocks/>
                </p:cNvGrpSpPr>
                <p:nvPr/>
              </p:nvGrpSpPr>
              <p:grpSpPr bwMode="auto">
                <a:xfrm>
                  <a:off x="3091" y="4200"/>
                  <a:ext cx="1160" cy="118"/>
                  <a:chOff x="3091" y="4200"/>
                  <a:chExt cx="1160" cy="118"/>
                </a:xfrm>
              </p:grpSpPr>
              <p:sp>
                <p:nvSpPr>
                  <p:cNvPr id="750" name="Freeform 749"/>
                  <p:cNvSpPr>
                    <a:spLocks/>
                  </p:cNvSpPr>
                  <p:nvPr/>
                </p:nvSpPr>
                <p:spPr bwMode="auto">
                  <a:xfrm>
                    <a:off x="3091" y="4200"/>
                    <a:ext cx="1160" cy="118"/>
                  </a:xfrm>
                  <a:custGeom>
                    <a:avLst/>
                    <a:gdLst>
                      <a:gd name="T0" fmla="+- 0 3091 3091"/>
                      <a:gd name="T1" fmla="*/ T0 w 1160"/>
                      <a:gd name="T2" fmla="+- 0 4200 4200"/>
                      <a:gd name="T3" fmla="*/ 4200 h 118"/>
                      <a:gd name="T4" fmla="+- 0 4251 3091"/>
                      <a:gd name="T5" fmla="*/ T4 w 1160"/>
                      <a:gd name="T6" fmla="+- 0 4200 4200"/>
                      <a:gd name="T7" fmla="*/ 4200 h 118"/>
                      <a:gd name="T8" fmla="+- 0 4251 3091"/>
                      <a:gd name="T9" fmla="*/ T8 w 1160"/>
                      <a:gd name="T10" fmla="+- 0 4318 4200"/>
                      <a:gd name="T11" fmla="*/ 4318 h 118"/>
                      <a:gd name="T12" fmla="+- 0 3091 3091"/>
                      <a:gd name="T13" fmla="*/ T12 w 1160"/>
                      <a:gd name="T14" fmla="+- 0 4318 4200"/>
                      <a:gd name="T15" fmla="*/ 4318 h 118"/>
                      <a:gd name="T16" fmla="+- 0 3091 3091"/>
                      <a:gd name="T17" fmla="*/ T16 w 1160"/>
                      <a:gd name="T18" fmla="+- 0 4200 4200"/>
                      <a:gd name="T19" fmla="*/ 4200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60" h="118">
                        <a:moveTo>
                          <a:pt x="0" y="0"/>
                        </a:moveTo>
                        <a:lnTo>
                          <a:pt x="1160" y="0"/>
                        </a:lnTo>
                        <a:lnTo>
                          <a:pt x="1160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5" name="Group 434"/>
                <p:cNvGrpSpPr>
                  <a:grpSpLocks/>
                </p:cNvGrpSpPr>
                <p:nvPr/>
              </p:nvGrpSpPr>
              <p:grpSpPr bwMode="auto">
                <a:xfrm>
                  <a:off x="3104" y="5366"/>
                  <a:ext cx="473" cy="236"/>
                  <a:chOff x="3104" y="5366"/>
                  <a:chExt cx="473" cy="236"/>
                </a:xfrm>
              </p:grpSpPr>
              <p:sp>
                <p:nvSpPr>
                  <p:cNvPr id="749" name="Freeform 748"/>
                  <p:cNvSpPr>
                    <a:spLocks/>
                  </p:cNvSpPr>
                  <p:nvPr/>
                </p:nvSpPr>
                <p:spPr bwMode="auto">
                  <a:xfrm>
                    <a:off x="3104" y="5366"/>
                    <a:ext cx="473" cy="236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5366 5366"/>
                      <a:gd name="T3" fmla="*/ 5366 h 236"/>
                      <a:gd name="T4" fmla="+- 0 3577 3104"/>
                      <a:gd name="T5" fmla="*/ T4 w 473"/>
                      <a:gd name="T6" fmla="+- 0 5366 5366"/>
                      <a:gd name="T7" fmla="*/ 5366 h 236"/>
                      <a:gd name="T8" fmla="+- 0 3577 3104"/>
                      <a:gd name="T9" fmla="*/ T8 w 473"/>
                      <a:gd name="T10" fmla="+- 0 5602 5366"/>
                      <a:gd name="T11" fmla="*/ 5602 h 236"/>
                      <a:gd name="T12" fmla="+- 0 3104 3104"/>
                      <a:gd name="T13" fmla="*/ T12 w 473"/>
                      <a:gd name="T14" fmla="+- 0 5602 5366"/>
                      <a:gd name="T15" fmla="*/ 5602 h 236"/>
                      <a:gd name="T16" fmla="+- 0 3104 3104"/>
                      <a:gd name="T17" fmla="*/ T16 w 473"/>
                      <a:gd name="T18" fmla="+- 0 5366 5366"/>
                      <a:gd name="T19" fmla="*/ 5366 h 23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236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236"/>
                        </a:lnTo>
                        <a:lnTo>
                          <a:pt x="0" y="2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oup 435"/>
                <p:cNvGrpSpPr>
                  <a:grpSpLocks/>
                </p:cNvGrpSpPr>
                <p:nvPr/>
              </p:nvGrpSpPr>
              <p:grpSpPr bwMode="auto">
                <a:xfrm>
                  <a:off x="3104" y="5366"/>
                  <a:ext cx="473" cy="236"/>
                  <a:chOff x="3104" y="5366"/>
                  <a:chExt cx="473" cy="236"/>
                </a:xfrm>
              </p:grpSpPr>
              <p:sp>
                <p:nvSpPr>
                  <p:cNvPr id="748" name="Freeform 747"/>
                  <p:cNvSpPr>
                    <a:spLocks/>
                  </p:cNvSpPr>
                  <p:nvPr/>
                </p:nvSpPr>
                <p:spPr bwMode="auto">
                  <a:xfrm>
                    <a:off x="3104" y="5366"/>
                    <a:ext cx="473" cy="236"/>
                  </a:xfrm>
                  <a:custGeom>
                    <a:avLst/>
                    <a:gdLst>
                      <a:gd name="T0" fmla="+- 0 3104 3104"/>
                      <a:gd name="T1" fmla="*/ T0 w 473"/>
                      <a:gd name="T2" fmla="+- 0 5366 5366"/>
                      <a:gd name="T3" fmla="*/ 5366 h 236"/>
                      <a:gd name="T4" fmla="+- 0 3577 3104"/>
                      <a:gd name="T5" fmla="*/ T4 w 473"/>
                      <a:gd name="T6" fmla="+- 0 5366 5366"/>
                      <a:gd name="T7" fmla="*/ 5366 h 236"/>
                      <a:gd name="T8" fmla="+- 0 3577 3104"/>
                      <a:gd name="T9" fmla="*/ T8 w 473"/>
                      <a:gd name="T10" fmla="+- 0 5602 5366"/>
                      <a:gd name="T11" fmla="*/ 5602 h 236"/>
                      <a:gd name="T12" fmla="+- 0 3104 3104"/>
                      <a:gd name="T13" fmla="*/ T12 w 473"/>
                      <a:gd name="T14" fmla="+- 0 5602 5366"/>
                      <a:gd name="T15" fmla="*/ 5602 h 236"/>
                      <a:gd name="T16" fmla="+- 0 3104 3104"/>
                      <a:gd name="T17" fmla="*/ T16 w 473"/>
                      <a:gd name="T18" fmla="+- 0 5366 5366"/>
                      <a:gd name="T19" fmla="*/ 5366 h 23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236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236"/>
                        </a:lnTo>
                        <a:lnTo>
                          <a:pt x="0" y="2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7" name="Group 436"/>
                <p:cNvGrpSpPr>
                  <a:grpSpLocks/>
                </p:cNvGrpSpPr>
                <p:nvPr/>
              </p:nvGrpSpPr>
              <p:grpSpPr bwMode="auto">
                <a:xfrm>
                  <a:off x="6203" y="5197"/>
                  <a:ext cx="473" cy="118"/>
                  <a:chOff x="6203" y="5197"/>
                  <a:chExt cx="473" cy="118"/>
                </a:xfrm>
              </p:grpSpPr>
              <p:sp>
                <p:nvSpPr>
                  <p:cNvPr id="747" name="Freeform 746"/>
                  <p:cNvSpPr>
                    <a:spLocks/>
                  </p:cNvSpPr>
                  <p:nvPr/>
                </p:nvSpPr>
                <p:spPr bwMode="auto">
                  <a:xfrm>
                    <a:off x="6203" y="5197"/>
                    <a:ext cx="473" cy="118"/>
                  </a:xfrm>
                  <a:custGeom>
                    <a:avLst/>
                    <a:gdLst>
                      <a:gd name="T0" fmla="+- 0 6203 6203"/>
                      <a:gd name="T1" fmla="*/ T0 w 473"/>
                      <a:gd name="T2" fmla="+- 0 5197 5197"/>
                      <a:gd name="T3" fmla="*/ 5197 h 118"/>
                      <a:gd name="T4" fmla="+- 0 6676 6203"/>
                      <a:gd name="T5" fmla="*/ T4 w 473"/>
                      <a:gd name="T6" fmla="+- 0 5197 5197"/>
                      <a:gd name="T7" fmla="*/ 5197 h 118"/>
                      <a:gd name="T8" fmla="+- 0 6676 6203"/>
                      <a:gd name="T9" fmla="*/ T8 w 473"/>
                      <a:gd name="T10" fmla="+- 0 5315 5197"/>
                      <a:gd name="T11" fmla="*/ 5315 h 118"/>
                      <a:gd name="T12" fmla="+- 0 6203 6203"/>
                      <a:gd name="T13" fmla="*/ T12 w 473"/>
                      <a:gd name="T14" fmla="+- 0 5315 5197"/>
                      <a:gd name="T15" fmla="*/ 5315 h 118"/>
                      <a:gd name="T16" fmla="+- 0 6203 6203"/>
                      <a:gd name="T17" fmla="*/ T16 w 473"/>
                      <a:gd name="T18" fmla="+- 0 5197 5197"/>
                      <a:gd name="T19" fmla="*/ 5197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8" name="Group 437"/>
                <p:cNvGrpSpPr>
                  <a:grpSpLocks/>
                </p:cNvGrpSpPr>
                <p:nvPr/>
              </p:nvGrpSpPr>
              <p:grpSpPr bwMode="auto">
                <a:xfrm>
                  <a:off x="6203" y="5197"/>
                  <a:ext cx="473" cy="118"/>
                  <a:chOff x="6203" y="5197"/>
                  <a:chExt cx="473" cy="118"/>
                </a:xfrm>
              </p:grpSpPr>
              <p:sp>
                <p:nvSpPr>
                  <p:cNvPr id="746" name="Freeform 745"/>
                  <p:cNvSpPr>
                    <a:spLocks/>
                  </p:cNvSpPr>
                  <p:nvPr/>
                </p:nvSpPr>
                <p:spPr bwMode="auto">
                  <a:xfrm>
                    <a:off x="6203" y="5197"/>
                    <a:ext cx="473" cy="118"/>
                  </a:xfrm>
                  <a:custGeom>
                    <a:avLst/>
                    <a:gdLst>
                      <a:gd name="T0" fmla="+- 0 6203 6203"/>
                      <a:gd name="T1" fmla="*/ T0 w 473"/>
                      <a:gd name="T2" fmla="+- 0 5197 5197"/>
                      <a:gd name="T3" fmla="*/ 5197 h 118"/>
                      <a:gd name="T4" fmla="+- 0 6676 6203"/>
                      <a:gd name="T5" fmla="*/ T4 w 473"/>
                      <a:gd name="T6" fmla="+- 0 5197 5197"/>
                      <a:gd name="T7" fmla="*/ 5197 h 118"/>
                      <a:gd name="T8" fmla="+- 0 6676 6203"/>
                      <a:gd name="T9" fmla="*/ T8 w 473"/>
                      <a:gd name="T10" fmla="+- 0 5315 5197"/>
                      <a:gd name="T11" fmla="*/ 5315 h 118"/>
                      <a:gd name="T12" fmla="+- 0 6203 6203"/>
                      <a:gd name="T13" fmla="*/ T12 w 473"/>
                      <a:gd name="T14" fmla="+- 0 5315 5197"/>
                      <a:gd name="T15" fmla="*/ 5315 h 118"/>
                      <a:gd name="T16" fmla="+- 0 6203 6203"/>
                      <a:gd name="T17" fmla="*/ T16 w 473"/>
                      <a:gd name="T18" fmla="+- 0 5197 5197"/>
                      <a:gd name="T19" fmla="*/ 5197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438"/>
                <p:cNvGrpSpPr>
                  <a:grpSpLocks/>
                </p:cNvGrpSpPr>
                <p:nvPr/>
              </p:nvGrpSpPr>
              <p:grpSpPr bwMode="auto">
                <a:xfrm>
                  <a:off x="6642" y="3561"/>
                  <a:ext cx="118" cy="378"/>
                  <a:chOff x="6642" y="3561"/>
                  <a:chExt cx="118" cy="378"/>
                </a:xfrm>
              </p:grpSpPr>
              <p:sp>
                <p:nvSpPr>
                  <p:cNvPr id="745" name="Freeform 744"/>
                  <p:cNvSpPr>
                    <a:spLocks/>
                  </p:cNvSpPr>
                  <p:nvPr/>
                </p:nvSpPr>
                <p:spPr bwMode="auto">
                  <a:xfrm>
                    <a:off x="6642" y="3561"/>
                    <a:ext cx="118" cy="378"/>
                  </a:xfrm>
                  <a:custGeom>
                    <a:avLst/>
                    <a:gdLst>
                      <a:gd name="T0" fmla="+- 0 6642 6642"/>
                      <a:gd name="T1" fmla="*/ T0 w 118"/>
                      <a:gd name="T2" fmla="+- 0 3939 3561"/>
                      <a:gd name="T3" fmla="*/ 3939 h 378"/>
                      <a:gd name="T4" fmla="+- 0 6642 6642"/>
                      <a:gd name="T5" fmla="*/ T4 w 118"/>
                      <a:gd name="T6" fmla="+- 0 3561 3561"/>
                      <a:gd name="T7" fmla="*/ 3561 h 378"/>
                      <a:gd name="T8" fmla="+- 0 6760 6642"/>
                      <a:gd name="T9" fmla="*/ T8 w 118"/>
                      <a:gd name="T10" fmla="+- 0 3561 3561"/>
                      <a:gd name="T11" fmla="*/ 3561 h 378"/>
                      <a:gd name="T12" fmla="+- 0 6760 6642"/>
                      <a:gd name="T13" fmla="*/ T12 w 118"/>
                      <a:gd name="T14" fmla="+- 0 3939 3561"/>
                      <a:gd name="T15" fmla="*/ 3939 h 378"/>
                      <a:gd name="T16" fmla="+- 0 6642 6642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439"/>
                <p:cNvGrpSpPr>
                  <a:grpSpLocks/>
                </p:cNvGrpSpPr>
                <p:nvPr/>
              </p:nvGrpSpPr>
              <p:grpSpPr bwMode="auto">
                <a:xfrm>
                  <a:off x="6642" y="3561"/>
                  <a:ext cx="118" cy="378"/>
                  <a:chOff x="6642" y="3561"/>
                  <a:chExt cx="118" cy="378"/>
                </a:xfrm>
              </p:grpSpPr>
              <p:sp>
                <p:nvSpPr>
                  <p:cNvPr id="744" name="Freeform 743"/>
                  <p:cNvSpPr>
                    <a:spLocks/>
                  </p:cNvSpPr>
                  <p:nvPr/>
                </p:nvSpPr>
                <p:spPr bwMode="auto">
                  <a:xfrm>
                    <a:off x="6642" y="3561"/>
                    <a:ext cx="118" cy="378"/>
                  </a:xfrm>
                  <a:custGeom>
                    <a:avLst/>
                    <a:gdLst>
                      <a:gd name="T0" fmla="+- 0 6642 6642"/>
                      <a:gd name="T1" fmla="*/ T0 w 118"/>
                      <a:gd name="T2" fmla="+- 0 3939 3561"/>
                      <a:gd name="T3" fmla="*/ 3939 h 378"/>
                      <a:gd name="T4" fmla="+- 0 6642 6642"/>
                      <a:gd name="T5" fmla="*/ T4 w 118"/>
                      <a:gd name="T6" fmla="+- 0 3561 3561"/>
                      <a:gd name="T7" fmla="*/ 3561 h 378"/>
                      <a:gd name="T8" fmla="+- 0 6760 6642"/>
                      <a:gd name="T9" fmla="*/ T8 w 118"/>
                      <a:gd name="T10" fmla="+- 0 3561 3561"/>
                      <a:gd name="T11" fmla="*/ 3561 h 378"/>
                      <a:gd name="T12" fmla="+- 0 6760 6642"/>
                      <a:gd name="T13" fmla="*/ T12 w 118"/>
                      <a:gd name="T14" fmla="+- 0 3939 3561"/>
                      <a:gd name="T15" fmla="*/ 3939 h 378"/>
                      <a:gd name="T16" fmla="+- 0 6642 6642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" name="Group 440"/>
                <p:cNvGrpSpPr>
                  <a:grpSpLocks/>
                </p:cNvGrpSpPr>
                <p:nvPr/>
              </p:nvGrpSpPr>
              <p:grpSpPr bwMode="auto">
                <a:xfrm>
                  <a:off x="5309" y="2629"/>
                  <a:ext cx="473" cy="118"/>
                  <a:chOff x="5309" y="2629"/>
                  <a:chExt cx="473" cy="118"/>
                </a:xfrm>
              </p:grpSpPr>
              <p:sp>
                <p:nvSpPr>
                  <p:cNvPr id="743" name="Freeform 742"/>
                  <p:cNvSpPr>
                    <a:spLocks/>
                  </p:cNvSpPr>
                  <p:nvPr/>
                </p:nvSpPr>
                <p:spPr bwMode="auto">
                  <a:xfrm>
                    <a:off x="5309" y="2629"/>
                    <a:ext cx="473" cy="118"/>
                  </a:xfrm>
                  <a:custGeom>
                    <a:avLst/>
                    <a:gdLst>
                      <a:gd name="T0" fmla="+- 0 5309 5309"/>
                      <a:gd name="T1" fmla="*/ T0 w 473"/>
                      <a:gd name="T2" fmla="+- 0 2629 2629"/>
                      <a:gd name="T3" fmla="*/ 2629 h 118"/>
                      <a:gd name="T4" fmla="+- 0 5782 5309"/>
                      <a:gd name="T5" fmla="*/ T4 w 473"/>
                      <a:gd name="T6" fmla="+- 0 2629 2629"/>
                      <a:gd name="T7" fmla="*/ 2629 h 118"/>
                      <a:gd name="T8" fmla="+- 0 5782 5309"/>
                      <a:gd name="T9" fmla="*/ T8 w 473"/>
                      <a:gd name="T10" fmla="+- 0 2747 2629"/>
                      <a:gd name="T11" fmla="*/ 2747 h 118"/>
                      <a:gd name="T12" fmla="+- 0 5309 5309"/>
                      <a:gd name="T13" fmla="*/ T12 w 473"/>
                      <a:gd name="T14" fmla="+- 0 2747 2629"/>
                      <a:gd name="T15" fmla="*/ 2747 h 118"/>
                      <a:gd name="T16" fmla="+- 0 5309 5309"/>
                      <a:gd name="T17" fmla="*/ T16 w 473"/>
                      <a:gd name="T18" fmla="+- 0 2629 2629"/>
                      <a:gd name="T19" fmla="*/ 2629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2" name="Group 441"/>
                <p:cNvGrpSpPr>
                  <a:grpSpLocks/>
                </p:cNvGrpSpPr>
                <p:nvPr/>
              </p:nvGrpSpPr>
              <p:grpSpPr bwMode="auto">
                <a:xfrm>
                  <a:off x="5309" y="2629"/>
                  <a:ext cx="473" cy="118"/>
                  <a:chOff x="5309" y="2629"/>
                  <a:chExt cx="473" cy="118"/>
                </a:xfrm>
              </p:grpSpPr>
              <p:sp>
                <p:nvSpPr>
                  <p:cNvPr id="742" name="Freeform 741"/>
                  <p:cNvSpPr>
                    <a:spLocks/>
                  </p:cNvSpPr>
                  <p:nvPr/>
                </p:nvSpPr>
                <p:spPr bwMode="auto">
                  <a:xfrm>
                    <a:off x="5309" y="2629"/>
                    <a:ext cx="473" cy="118"/>
                  </a:xfrm>
                  <a:custGeom>
                    <a:avLst/>
                    <a:gdLst>
                      <a:gd name="T0" fmla="+- 0 5309 5309"/>
                      <a:gd name="T1" fmla="*/ T0 w 473"/>
                      <a:gd name="T2" fmla="+- 0 2629 2629"/>
                      <a:gd name="T3" fmla="*/ 2629 h 118"/>
                      <a:gd name="T4" fmla="+- 0 5782 5309"/>
                      <a:gd name="T5" fmla="*/ T4 w 473"/>
                      <a:gd name="T6" fmla="+- 0 2629 2629"/>
                      <a:gd name="T7" fmla="*/ 2629 h 118"/>
                      <a:gd name="T8" fmla="+- 0 5782 5309"/>
                      <a:gd name="T9" fmla="*/ T8 w 473"/>
                      <a:gd name="T10" fmla="+- 0 2747 2629"/>
                      <a:gd name="T11" fmla="*/ 2747 h 118"/>
                      <a:gd name="T12" fmla="+- 0 5309 5309"/>
                      <a:gd name="T13" fmla="*/ T12 w 473"/>
                      <a:gd name="T14" fmla="+- 0 2747 2629"/>
                      <a:gd name="T15" fmla="*/ 2747 h 118"/>
                      <a:gd name="T16" fmla="+- 0 5309 5309"/>
                      <a:gd name="T17" fmla="*/ T16 w 473"/>
                      <a:gd name="T18" fmla="+- 0 2629 2629"/>
                      <a:gd name="T19" fmla="*/ 2629 h 11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3" h="118">
                        <a:moveTo>
                          <a:pt x="0" y="0"/>
                        </a:moveTo>
                        <a:lnTo>
                          <a:pt x="473" y="0"/>
                        </a:lnTo>
                        <a:lnTo>
                          <a:pt x="473" y="118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3" name="Group 442"/>
                <p:cNvGrpSpPr>
                  <a:grpSpLocks/>
                </p:cNvGrpSpPr>
                <p:nvPr/>
              </p:nvGrpSpPr>
              <p:grpSpPr bwMode="auto">
                <a:xfrm>
                  <a:off x="6642" y="3037"/>
                  <a:ext cx="118" cy="378"/>
                  <a:chOff x="6642" y="3037"/>
                  <a:chExt cx="118" cy="378"/>
                </a:xfrm>
              </p:grpSpPr>
              <p:sp>
                <p:nvSpPr>
                  <p:cNvPr id="741" name="Freeform 740"/>
                  <p:cNvSpPr>
                    <a:spLocks/>
                  </p:cNvSpPr>
                  <p:nvPr/>
                </p:nvSpPr>
                <p:spPr bwMode="auto">
                  <a:xfrm>
                    <a:off x="6642" y="3037"/>
                    <a:ext cx="118" cy="378"/>
                  </a:xfrm>
                  <a:custGeom>
                    <a:avLst/>
                    <a:gdLst>
                      <a:gd name="T0" fmla="+- 0 6642 6642"/>
                      <a:gd name="T1" fmla="*/ T0 w 118"/>
                      <a:gd name="T2" fmla="+- 0 3415 3037"/>
                      <a:gd name="T3" fmla="*/ 3415 h 378"/>
                      <a:gd name="T4" fmla="+- 0 6642 6642"/>
                      <a:gd name="T5" fmla="*/ T4 w 118"/>
                      <a:gd name="T6" fmla="+- 0 3037 3037"/>
                      <a:gd name="T7" fmla="*/ 3037 h 378"/>
                      <a:gd name="T8" fmla="+- 0 6760 6642"/>
                      <a:gd name="T9" fmla="*/ T8 w 118"/>
                      <a:gd name="T10" fmla="+- 0 3037 3037"/>
                      <a:gd name="T11" fmla="*/ 3037 h 378"/>
                      <a:gd name="T12" fmla="+- 0 6760 6642"/>
                      <a:gd name="T13" fmla="*/ T12 w 118"/>
                      <a:gd name="T14" fmla="+- 0 3415 3037"/>
                      <a:gd name="T15" fmla="*/ 3415 h 378"/>
                      <a:gd name="T16" fmla="+- 0 6642 6642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4" name="Group 443"/>
                <p:cNvGrpSpPr>
                  <a:grpSpLocks/>
                </p:cNvGrpSpPr>
                <p:nvPr/>
              </p:nvGrpSpPr>
              <p:grpSpPr bwMode="auto">
                <a:xfrm>
                  <a:off x="6642" y="3037"/>
                  <a:ext cx="118" cy="378"/>
                  <a:chOff x="6642" y="3037"/>
                  <a:chExt cx="118" cy="378"/>
                </a:xfrm>
              </p:grpSpPr>
              <p:sp>
                <p:nvSpPr>
                  <p:cNvPr id="740" name="Freeform 739"/>
                  <p:cNvSpPr>
                    <a:spLocks/>
                  </p:cNvSpPr>
                  <p:nvPr/>
                </p:nvSpPr>
                <p:spPr bwMode="auto">
                  <a:xfrm>
                    <a:off x="6642" y="3037"/>
                    <a:ext cx="118" cy="378"/>
                  </a:xfrm>
                  <a:custGeom>
                    <a:avLst/>
                    <a:gdLst>
                      <a:gd name="T0" fmla="+- 0 6642 6642"/>
                      <a:gd name="T1" fmla="*/ T0 w 118"/>
                      <a:gd name="T2" fmla="+- 0 3415 3037"/>
                      <a:gd name="T3" fmla="*/ 3415 h 378"/>
                      <a:gd name="T4" fmla="+- 0 6642 6642"/>
                      <a:gd name="T5" fmla="*/ T4 w 118"/>
                      <a:gd name="T6" fmla="+- 0 3037 3037"/>
                      <a:gd name="T7" fmla="*/ 3037 h 378"/>
                      <a:gd name="T8" fmla="+- 0 6760 6642"/>
                      <a:gd name="T9" fmla="*/ T8 w 118"/>
                      <a:gd name="T10" fmla="+- 0 3037 3037"/>
                      <a:gd name="T11" fmla="*/ 3037 h 378"/>
                      <a:gd name="T12" fmla="+- 0 6760 6642"/>
                      <a:gd name="T13" fmla="*/ T12 w 118"/>
                      <a:gd name="T14" fmla="+- 0 3415 3037"/>
                      <a:gd name="T15" fmla="*/ 3415 h 378"/>
                      <a:gd name="T16" fmla="+- 0 6642 6642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5" name="Group 444"/>
                <p:cNvGrpSpPr>
                  <a:grpSpLocks/>
                </p:cNvGrpSpPr>
                <p:nvPr/>
              </p:nvGrpSpPr>
              <p:grpSpPr bwMode="auto">
                <a:xfrm>
                  <a:off x="7682" y="3561"/>
                  <a:ext cx="118" cy="378"/>
                  <a:chOff x="7682" y="3561"/>
                  <a:chExt cx="118" cy="378"/>
                </a:xfrm>
              </p:grpSpPr>
              <p:sp>
                <p:nvSpPr>
                  <p:cNvPr id="739" name="Freeform 738"/>
                  <p:cNvSpPr>
                    <a:spLocks/>
                  </p:cNvSpPr>
                  <p:nvPr/>
                </p:nvSpPr>
                <p:spPr bwMode="auto">
                  <a:xfrm>
                    <a:off x="7682" y="3561"/>
                    <a:ext cx="118" cy="378"/>
                  </a:xfrm>
                  <a:custGeom>
                    <a:avLst/>
                    <a:gdLst>
                      <a:gd name="T0" fmla="+- 0 7682 7682"/>
                      <a:gd name="T1" fmla="*/ T0 w 118"/>
                      <a:gd name="T2" fmla="+- 0 3939 3561"/>
                      <a:gd name="T3" fmla="*/ 3939 h 378"/>
                      <a:gd name="T4" fmla="+- 0 7682 7682"/>
                      <a:gd name="T5" fmla="*/ T4 w 118"/>
                      <a:gd name="T6" fmla="+- 0 3561 3561"/>
                      <a:gd name="T7" fmla="*/ 3561 h 378"/>
                      <a:gd name="T8" fmla="+- 0 7800 7682"/>
                      <a:gd name="T9" fmla="*/ T8 w 118"/>
                      <a:gd name="T10" fmla="+- 0 3561 3561"/>
                      <a:gd name="T11" fmla="*/ 3561 h 378"/>
                      <a:gd name="T12" fmla="+- 0 7800 7682"/>
                      <a:gd name="T13" fmla="*/ T12 w 118"/>
                      <a:gd name="T14" fmla="+- 0 3939 3561"/>
                      <a:gd name="T15" fmla="*/ 3939 h 378"/>
                      <a:gd name="T16" fmla="+- 0 7682 7682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" name="Group 445"/>
                <p:cNvGrpSpPr>
                  <a:grpSpLocks/>
                </p:cNvGrpSpPr>
                <p:nvPr/>
              </p:nvGrpSpPr>
              <p:grpSpPr bwMode="auto">
                <a:xfrm>
                  <a:off x="7682" y="3561"/>
                  <a:ext cx="118" cy="378"/>
                  <a:chOff x="7682" y="3561"/>
                  <a:chExt cx="118" cy="378"/>
                </a:xfrm>
              </p:grpSpPr>
              <p:sp>
                <p:nvSpPr>
                  <p:cNvPr id="738" name="Freeform 737"/>
                  <p:cNvSpPr>
                    <a:spLocks/>
                  </p:cNvSpPr>
                  <p:nvPr/>
                </p:nvSpPr>
                <p:spPr bwMode="auto">
                  <a:xfrm>
                    <a:off x="7682" y="3561"/>
                    <a:ext cx="118" cy="378"/>
                  </a:xfrm>
                  <a:custGeom>
                    <a:avLst/>
                    <a:gdLst>
                      <a:gd name="T0" fmla="+- 0 7682 7682"/>
                      <a:gd name="T1" fmla="*/ T0 w 118"/>
                      <a:gd name="T2" fmla="+- 0 3939 3561"/>
                      <a:gd name="T3" fmla="*/ 3939 h 378"/>
                      <a:gd name="T4" fmla="+- 0 7682 7682"/>
                      <a:gd name="T5" fmla="*/ T4 w 118"/>
                      <a:gd name="T6" fmla="+- 0 3561 3561"/>
                      <a:gd name="T7" fmla="*/ 3561 h 378"/>
                      <a:gd name="T8" fmla="+- 0 7800 7682"/>
                      <a:gd name="T9" fmla="*/ T8 w 118"/>
                      <a:gd name="T10" fmla="+- 0 3561 3561"/>
                      <a:gd name="T11" fmla="*/ 3561 h 378"/>
                      <a:gd name="T12" fmla="+- 0 7800 7682"/>
                      <a:gd name="T13" fmla="*/ T12 w 118"/>
                      <a:gd name="T14" fmla="+- 0 3939 3561"/>
                      <a:gd name="T15" fmla="*/ 3939 h 378"/>
                      <a:gd name="T16" fmla="+- 0 7682 7682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7" name="Group 446"/>
                <p:cNvGrpSpPr>
                  <a:grpSpLocks/>
                </p:cNvGrpSpPr>
                <p:nvPr/>
              </p:nvGrpSpPr>
              <p:grpSpPr bwMode="auto">
                <a:xfrm>
                  <a:off x="7840" y="3155"/>
                  <a:ext cx="118" cy="378"/>
                  <a:chOff x="7840" y="3155"/>
                  <a:chExt cx="118" cy="378"/>
                </a:xfrm>
              </p:grpSpPr>
              <p:sp>
                <p:nvSpPr>
                  <p:cNvPr id="737" name="Freeform 736"/>
                  <p:cNvSpPr>
                    <a:spLocks/>
                  </p:cNvSpPr>
                  <p:nvPr/>
                </p:nvSpPr>
                <p:spPr bwMode="auto">
                  <a:xfrm>
                    <a:off x="7840" y="3155"/>
                    <a:ext cx="118" cy="378"/>
                  </a:xfrm>
                  <a:custGeom>
                    <a:avLst/>
                    <a:gdLst>
                      <a:gd name="T0" fmla="+- 0 7840 7840"/>
                      <a:gd name="T1" fmla="*/ T0 w 118"/>
                      <a:gd name="T2" fmla="+- 0 3534 3155"/>
                      <a:gd name="T3" fmla="*/ 3534 h 378"/>
                      <a:gd name="T4" fmla="+- 0 7840 7840"/>
                      <a:gd name="T5" fmla="*/ T4 w 118"/>
                      <a:gd name="T6" fmla="+- 0 3155 3155"/>
                      <a:gd name="T7" fmla="*/ 3155 h 378"/>
                      <a:gd name="T8" fmla="+- 0 7959 7840"/>
                      <a:gd name="T9" fmla="*/ T8 w 118"/>
                      <a:gd name="T10" fmla="+- 0 3155 3155"/>
                      <a:gd name="T11" fmla="*/ 3155 h 378"/>
                      <a:gd name="T12" fmla="+- 0 7959 7840"/>
                      <a:gd name="T13" fmla="*/ T12 w 118"/>
                      <a:gd name="T14" fmla="+- 0 3534 3155"/>
                      <a:gd name="T15" fmla="*/ 3534 h 378"/>
                      <a:gd name="T16" fmla="+- 0 7840 7840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8" name="Group 447"/>
                <p:cNvGrpSpPr>
                  <a:grpSpLocks/>
                </p:cNvGrpSpPr>
                <p:nvPr/>
              </p:nvGrpSpPr>
              <p:grpSpPr bwMode="auto">
                <a:xfrm>
                  <a:off x="7840" y="3155"/>
                  <a:ext cx="118" cy="378"/>
                  <a:chOff x="7840" y="3155"/>
                  <a:chExt cx="118" cy="378"/>
                </a:xfrm>
              </p:grpSpPr>
              <p:sp>
                <p:nvSpPr>
                  <p:cNvPr id="736" name="Freeform 735"/>
                  <p:cNvSpPr>
                    <a:spLocks/>
                  </p:cNvSpPr>
                  <p:nvPr/>
                </p:nvSpPr>
                <p:spPr bwMode="auto">
                  <a:xfrm>
                    <a:off x="7840" y="3155"/>
                    <a:ext cx="118" cy="378"/>
                  </a:xfrm>
                  <a:custGeom>
                    <a:avLst/>
                    <a:gdLst>
                      <a:gd name="T0" fmla="+- 0 7840 7840"/>
                      <a:gd name="T1" fmla="*/ T0 w 118"/>
                      <a:gd name="T2" fmla="+- 0 3534 3155"/>
                      <a:gd name="T3" fmla="*/ 3534 h 378"/>
                      <a:gd name="T4" fmla="+- 0 7840 7840"/>
                      <a:gd name="T5" fmla="*/ T4 w 118"/>
                      <a:gd name="T6" fmla="+- 0 3155 3155"/>
                      <a:gd name="T7" fmla="*/ 3155 h 378"/>
                      <a:gd name="T8" fmla="+- 0 7959 7840"/>
                      <a:gd name="T9" fmla="*/ T8 w 118"/>
                      <a:gd name="T10" fmla="+- 0 3155 3155"/>
                      <a:gd name="T11" fmla="*/ 3155 h 378"/>
                      <a:gd name="T12" fmla="+- 0 7959 7840"/>
                      <a:gd name="T13" fmla="*/ T12 w 118"/>
                      <a:gd name="T14" fmla="+- 0 3534 3155"/>
                      <a:gd name="T15" fmla="*/ 3534 h 378"/>
                      <a:gd name="T16" fmla="+- 0 7840 7840"/>
                      <a:gd name="T17" fmla="*/ T16 w 118"/>
                      <a:gd name="T18" fmla="+- 0 3534 3155"/>
                      <a:gd name="T19" fmla="*/ 353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9" name="Group 448"/>
                <p:cNvGrpSpPr>
                  <a:grpSpLocks/>
                </p:cNvGrpSpPr>
                <p:nvPr/>
              </p:nvGrpSpPr>
              <p:grpSpPr bwMode="auto">
                <a:xfrm>
                  <a:off x="8124" y="3037"/>
                  <a:ext cx="98" cy="378"/>
                  <a:chOff x="8124" y="3037"/>
                  <a:chExt cx="98" cy="378"/>
                </a:xfrm>
              </p:grpSpPr>
              <p:sp>
                <p:nvSpPr>
                  <p:cNvPr id="735" name="Freeform 734"/>
                  <p:cNvSpPr>
                    <a:spLocks/>
                  </p:cNvSpPr>
                  <p:nvPr/>
                </p:nvSpPr>
                <p:spPr bwMode="auto">
                  <a:xfrm>
                    <a:off x="8124" y="3037"/>
                    <a:ext cx="98" cy="378"/>
                  </a:xfrm>
                  <a:custGeom>
                    <a:avLst/>
                    <a:gdLst>
                      <a:gd name="T0" fmla="+- 0 8109 8109"/>
                      <a:gd name="T1" fmla="*/ T0 w 118"/>
                      <a:gd name="T2" fmla="+- 0 3415 3037"/>
                      <a:gd name="T3" fmla="*/ 3415 h 378"/>
                      <a:gd name="T4" fmla="+- 0 8109 8109"/>
                      <a:gd name="T5" fmla="*/ T4 w 118"/>
                      <a:gd name="T6" fmla="+- 0 3037 3037"/>
                      <a:gd name="T7" fmla="*/ 3037 h 378"/>
                      <a:gd name="T8" fmla="+- 0 8227 8109"/>
                      <a:gd name="T9" fmla="*/ T8 w 118"/>
                      <a:gd name="T10" fmla="+- 0 3037 3037"/>
                      <a:gd name="T11" fmla="*/ 3037 h 378"/>
                      <a:gd name="T12" fmla="+- 0 8227 8109"/>
                      <a:gd name="T13" fmla="*/ T12 w 118"/>
                      <a:gd name="T14" fmla="+- 0 3415 3037"/>
                      <a:gd name="T15" fmla="*/ 3415 h 378"/>
                      <a:gd name="T16" fmla="+- 0 8109 8109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" name="Group 449"/>
                <p:cNvGrpSpPr>
                  <a:grpSpLocks/>
                </p:cNvGrpSpPr>
                <p:nvPr/>
              </p:nvGrpSpPr>
              <p:grpSpPr bwMode="auto">
                <a:xfrm>
                  <a:off x="8109" y="3037"/>
                  <a:ext cx="125" cy="378"/>
                  <a:chOff x="8109" y="3037"/>
                  <a:chExt cx="125" cy="378"/>
                </a:xfrm>
              </p:grpSpPr>
              <p:sp>
                <p:nvSpPr>
                  <p:cNvPr id="734" name="Freeform 733"/>
                  <p:cNvSpPr>
                    <a:spLocks/>
                  </p:cNvSpPr>
                  <p:nvPr/>
                </p:nvSpPr>
                <p:spPr bwMode="auto">
                  <a:xfrm>
                    <a:off x="8109" y="3037"/>
                    <a:ext cx="125" cy="378"/>
                  </a:xfrm>
                  <a:custGeom>
                    <a:avLst/>
                    <a:gdLst>
                      <a:gd name="T0" fmla="+- 0 8109 8109"/>
                      <a:gd name="T1" fmla="*/ T0 w 118"/>
                      <a:gd name="T2" fmla="+- 0 3415 3037"/>
                      <a:gd name="T3" fmla="*/ 3415 h 378"/>
                      <a:gd name="T4" fmla="+- 0 8109 8109"/>
                      <a:gd name="T5" fmla="*/ T4 w 118"/>
                      <a:gd name="T6" fmla="+- 0 3037 3037"/>
                      <a:gd name="T7" fmla="*/ 3037 h 378"/>
                      <a:gd name="T8" fmla="+- 0 8227 8109"/>
                      <a:gd name="T9" fmla="*/ T8 w 118"/>
                      <a:gd name="T10" fmla="+- 0 3037 3037"/>
                      <a:gd name="T11" fmla="*/ 3037 h 378"/>
                      <a:gd name="T12" fmla="+- 0 8227 8109"/>
                      <a:gd name="T13" fmla="*/ T12 w 118"/>
                      <a:gd name="T14" fmla="+- 0 3415 3037"/>
                      <a:gd name="T15" fmla="*/ 3415 h 378"/>
                      <a:gd name="T16" fmla="+- 0 8109 8109"/>
                      <a:gd name="T17" fmla="*/ T16 w 118"/>
                      <a:gd name="T18" fmla="+- 0 3415 3037"/>
                      <a:gd name="T19" fmla="*/ 3415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1" name="Group 450"/>
                <p:cNvGrpSpPr>
                  <a:grpSpLocks/>
                </p:cNvGrpSpPr>
                <p:nvPr/>
              </p:nvGrpSpPr>
              <p:grpSpPr bwMode="auto">
                <a:xfrm>
                  <a:off x="8116" y="3561"/>
                  <a:ext cx="118" cy="378"/>
                  <a:chOff x="8116" y="3561"/>
                  <a:chExt cx="118" cy="378"/>
                </a:xfrm>
              </p:grpSpPr>
              <p:sp>
                <p:nvSpPr>
                  <p:cNvPr id="733" name="Freeform 732"/>
                  <p:cNvSpPr>
                    <a:spLocks/>
                  </p:cNvSpPr>
                  <p:nvPr/>
                </p:nvSpPr>
                <p:spPr bwMode="auto">
                  <a:xfrm>
                    <a:off x="8116" y="3561"/>
                    <a:ext cx="118" cy="378"/>
                  </a:xfrm>
                  <a:custGeom>
                    <a:avLst/>
                    <a:gdLst>
                      <a:gd name="T0" fmla="+- 0 8116 8116"/>
                      <a:gd name="T1" fmla="*/ T0 w 118"/>
                      <a:gd name="T2" fmla="+- 0 3939 3561"/>
                      <a:gd name="T3" fmla="*/ 3939 h 378"/>
                      <a:gd name="T4" fmla="+- 0 8116 8116"/>
                      <a:gd name="T5" fmla="*/ T4 w 118"/>
                      <a:gd name="T6" fmla="+- 0 3561 3561"/>
                      <a:gd name="T7" fmla="*/ 3561 h 378"/>
                      <a:gd name="T8" fmla="+- 0 8234 8116"/>
                      <a:gd name="T9" fmla="*/ T8 w 118"/>
                      <a:gd name="T10" fmla="+- 0 3561 3561"/>
                      <a:gd name="T11" fmla="*/ 3561 h 378"/>
                      <a:gd name="T12" fmla="+- 0 8234 8116"/>
                      <a:gd name="T13" fmla="*/ T12 w 118"/>
                      <a:gd name="T14" fmla="+- 0 3939 3561"/>
                      <a:gd name="T15" fmla="*/ 3939 h 378"/>
                      <a:gd name="T16" fmla="+- 0 8116 8116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" name="Group 451"/>
                <p:cNvGrpSpPr>
                  <a:grpSpLocks/>
                </p:cNvGrpSpPr>
                <p:nvPr/>
              </p:nvGrpSpPr>
              <p:grpSpPr bwMode="auto">
                <a:xfrm>
                  <a:off x="8116" y="3561"/>
                  <a:ext cx="118" cy="378"/>
                  <a:chOff x="8116" y="3561"/>
                  <a:chExt cx="118" cy="378"/>
                </a:xfrm>
              </p:grpSpPr>
              <p:sp>
                <p:nvSpPr>
                  <p:cNvPr id="732" name="Freeform 731"/>
                  <p:cNvSpPr>
                    <a:spLocks/>
                  </p:cNvSpPr>
                  <p:nvPr/>
                </p:nvSpPr>
                <p:spPr bwMode="auto">
                  <a:xfrm>
                    <a:off x="8116" y="3561"/>
                    <a:ext cx="118" cy="378"/>
                  </a:xfrm>
                  <a:custGeom>
                    <a:avLst/>
                    <a:gdLst>
                      <a:gd name="T0" fmla="+- 0 8116 8116"/>
                      <a:gd name="T1" fmla="*/ T0 w 118"/>
                      <a:gd name="T2" fmla="+- 0 3939 3561"/>
                      <a:gd name="T3" fmla="*/ 3939 h 378"/>
                      <a:gd name="T4" fmla="+- 0 8116 8116"/>
                      <a:gd name="T5" fmla="*/ T4 w 118"/>
                      <a:gd name="T6" fmla="+- 0 3561 3561"/>
                      <a:gd name="T7" fmla="*/ 3561 h 378"/>
                      <a:gd name="T8" fmla="+- 0 8234 8116"/>
                      <a:gd name="T9" fmla="*/ T8 w 118"/>
                      <a:gd name="T10" fmla="+- 0 3561 3561"/>
                      <a:gd name="T11" fmla="*/ 3561 h 378"/>
                      <a:gd name="T12" fmla="+- 0 8234 8116"/>
                      <a:gd name="T13" fmla="*/ T12 w 118"/>
                      <a:gd name="T14" fmla="+- 0 3939 3561"/>
                      <a:gd name="T15" fmla="*/ 3939 h 378"/>
                      <a:gd name="T16" fmla="+- 0 8116 8116"/>
                      <a:gd name="T17" fmla="*/ T16 w 118"/>
                      <a:gd name="T18" fmla="+- 0 3939 3561"/>
                      <a:gd name="T19" fmla="*/ 393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8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8"/>
                        </a:lnTo>
                        <a:lnTo>
                          <a:pt x="0" y="378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" name="Group 452"/>
                <p:cNvGrpSpPr>
                  <a:grpSpLocks/>
                </p:cNvGrpSpPr>
                <p:nvPr/>
              </p:nvGrpSpPr>
              <p:grpSpPr bwMode="auto">
                <a:xfrm>
                  <a:off x="3043" y="2073"/>
                  <a:ext cx="2" cy="3784"/>
                  <a:chOff x="3043" y="2073"/>
                  <a:chExt cx="2" cy="3784"/>
                </a:xfrm>
              </p:grpSpPr>
              <p:sp>
                <p:nvSpPr>
                  <p:cNvPr id="731" name="Freeform 730"/>
                  <p:cNvSpPr>
                    <a:spLocks/>
                  </p:cNvSpPr>
                  <p:nvPr/>
                </p:nvSpPr>
                <p:spPr bwMode="auto">
                  <a:xfrm>
                    <a:off x="3043" y="2073"/>
                    <a:ext cx="2" cy="3784"/>
                  </a:xfrm>
                  <a:custGeom>
                    <a:avLst/>
                    <a:gdLst>
                      <a:gd name="T0" fmla="+- 0 2073 2073"/>
                      <a:gd name="T1" fmla="*/ 2073 h 3784"/>
                      <a:gd name="T2" fmla="+- 0 5857 2073"/>
                      <a:gd name="T3" fmla="*/ 5857 h 3784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784">
                        <a:moveTo>
                          <a:pt x="0" y="0"/>
                        </a:moveTo>
                        <a:lnTo>
                          <a:pt x="0" y="3784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4" name="Group 453"/>
                <p:cNvGrpSpPr>
                  <a:grpSpLocks/>
                </p:cNvGrpSpPr>
                <p:nvPr/>
              </p:nvGrpSpPr>
              <p:grpSpPr bwMode="auto">
                <a:xfrm>
                  <a:off x="3047" y="2544"/>
                  <a:ext cx="118" cy="2"/>
                  <a:chOff x="3047" y="2544"/>
                  <a:chExt cx="118" cy="2"/>
                </a:xfrm>
              </p:grpSpPr>
              <p:sp>
                <p:nvSpPr>
                  <p:cNvPr id="730" name="Freeform 729"/>
                  <p:cNvSpPr>
                    <a:spLocks/>
                  </p:cNvSpPr>
                  <p:nvPr/>
                </p:nvSpPr>
                <p:spPr bwMode="auto">
                  <a:xfrm>
                    <a:off x="3047" y="2544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oup 454"/>
                <p:cNvGrpSpPr>
                  <a:grpSpLocks/>
                </p:cNvGrpSpPr>
                <p:nvPr/>
              </p:nvGrpSpPr>
              <p:grpSpPr bwMode="auto">
                <a:xfrm>
                  <a:off x="3047" y="3021"/>
                  <a:ext cx="118" cy="2"/>
                  <a:chOff x="3047" y="3021"/>
                  <a:chExt cx="118" cy="2"/>
                </a:xfrm>
              </p:grpSpPr>
              <p:sp>
                <p:nvSpPr>
                  <p:cNvPr id="729" name="Freeform 728"/>
                  <p:cNvSpPr>
                    <a:spLocks/>
                  </p:cNvSpPr>
                  <p:nvPr/>
                </p:nvSpPr>
                <p:spPr bwMode="auto">
                  <a:xfrm>
                    <a:off x="3047" y="3021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oup 455"/>
                <p:cNvGrpSpPr>
                  <a:grpSpLocks/>
                </p:cNvGrpSpPr>
                <p:nvPr/>
              </p:nvGrpSpPr>
              <p:grpSpPr bwMode="auto">
                <a:xfrm>
                  <a:off x="3047" y="4909"/>
                  <a:ext cx="118" cy="2"/>
                  <a:chOff x="3047" y="4909"/>
                  <a:chExt cx="118" cy="2"/>
                </a:xfrm>
              </p:grpSpPr>
              <p:sp>
                <p:nvSpPr>
                  <p:cNvPr id="728" name="Freeform 727"/>
                  <p:cNvSpPr>
                    <a:spLocks/>
                  </p:cNvSpPr>
                  <p:nvPr/>
                </p:nvSpPr>
                <p:spPr bwMode="auto">
                  <a:xfrm>
                    <a:off x="3047" y="4909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456"/>
                <p:cNvGrpSpPr>
                  <a:grpSpLocks/>
                </p:cNvGrpSpPr>
                <p:nvPr/>
              </p:nvGrpSpPr>
              <p:grpSpPr bwMode="auto">
                <a:xfrm>
                  <a:off x="3047" y="4436"/>
                  <a:ext cx="118" cy="2"/>
                  <a:chOff x="3047" y="4436"/>
                  <a:chExt cx="118" cy="2"/>
                </a:xfrm>
              </p:grpSpPr>
              <p:sp>
                <p:nvSpPr>
                  <p:cNvPr id="727" name="Freeform 726"/>
                  <p:cNvSpPr>
                    <a:spLocks/>
                  </p:cNvSpPr>
                  <p:nvPr/>
                </p:nvSpPr>
                <p:spPr bwMode="auto">
                  <a:xfrm>
                    <a:off x="3047" y="4436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457"/>
                <p:cNvGrpSpPr>
                  <a:grpSpLocks/>
                </p:cNvGrpSpPr>
                <p:nvPr/>
              </p:nvGrpSpPr>
              <p:grpSpPr bwMode="auto">
                <a:xfrm>
                  <a:off x="3047" y="3963"/>
                  <a:ext cx="118" cy="2"/>
                  <a:chOff x="3047" y="3963"/>
                  <a:chExt cx="118" cy="2"/>
                </a:xfrm>
              </p:grpSpPr>
              <p:sp>
                <p:nvSpPr>
                  <p:cNvPr id="726" name="Freeform 725"/>
                  <p:cNvSpPr>
                    <a:spLocks/>
                  </p:cNvSpPr>
                  <p:nvPr/>
                </p:nvSpPr>
                <p:spPr bwMode="auto">
                  <a:xfrm>
                    <a:off x="3047" y="3963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" name="Group 458"/>
                <p:cNvGrpSpPr>
                  <a:grpSpLocks/>
                </p:cNvGrpSpPr>
                <p:nvPr/>
              </p:nvGrpSpPr>
              <p:grpSpPr bwMode="auto">
                <a:xfrm>
                  <a:off x="3047" y="3490"/>
                  <a:ext cx="118" cy="2"/>
                  <a:chOff x="3047" y="3490"/>
                  <a:chExt cx="118" cy="2"/>
                </a:xfrm>
              </p:grpSpPr>
              <p:sp>
                <p:nvSpPr>
                  <p:cNvPr id="725" name="Freeform 724"/>
                  <p:cNvSpPr>
                    <a:spLocks/>
                  </p:cNvSpPr>
                  <p:nvPr/>
                </p:nvSpPr>
                <p:spPr bwMode="auto">
                  <a:xfrm>
                    <a:off x="3047" y="3490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0" name="Group 459"/>
                <p:cNvGrpSpPr>
                  <a:grpSpLocks/>
                </p:cNvGrpSpPr>
                <p:nvPr/>
              </p:nvGrpSpPr>
              <p:grpSpPr bwMode="auto">
                <a:xfrm>
                  <a:off x="3047" y="5382"/>
                  <a:ext cx="118" cy="2"/>
                  <a:chOff x="3047" y="5382"/>
                  <a:chExt cx="118" cy="2"/>
                </a:xfrm>
              </p:grpSpPr>
              <p:sp>
                <p:nvSpPr>
                  <p:cNvPr id="724" name="Freeform 723"/>
                  <p:cNvSpPr>
                    <a:spLocks/>
                  </p:cNvSpPr>
                  <p:nvPr/>
                </p:nvSpPr>
                <p:spPr bwMode="auto">
                  <a:xfrm>
                    <a:off x="3047" y="5382"/>
                    <a:ext cx="118" cy="2"/>
                  </a:xfrm>
                  <a:custGeom>
                    <a:avLst/>
                    <a:gdLst>
                      <a:gd name="T0" fmla="+- 0 3047 3047"/>
                      <a:gd name="T1" fmla="*/ T0 w 118"/>
                      <a:gd name="T2" fmla="+- 0 3165 304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0" y="0"/>
                        </a:moveTo>
                        <a:lnTo>
                          <a:pt x="11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" name="Group 460"/>
                <p:cNvGrpSpPr>
                  <a:grpSpLocks/>
                </p:cNvGrpSpPr>
                <p:nvPr/>
              </p:nvGrpSpPr>
              <p:grpSpPr bwMode="auto">
                <a:xfrm>
                  <a:off x="3047" y="2639"/>
                  <a:ext cx="59" cy="2"/>
                  <a:chOff x="3047" y="2639"/>
                  <a:chExt cx="59" cy="2"/>
                </a:xfrm>
              </p:grpSpPr>
              <p:sp>
                <p:nvSpPr>
                  <p:cNvPr id="723" name="Freeform 722"/>
                  <p:cNvSpPr>
                    <a:spLocks/>
                  </p:cNvSpPr>
                  <p:nvPr/>
                </p:nvSpPr>
                <p:spPr bwMode="auto">
                  <a:xfrm>
                    <a:off x="3047" y="2639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2" name="Group 461"/>
                <p:cNvGrpSpPr>
                  <a:grpSpLocks/>
                </p:cNvGrpSpPr>
                <p:nvPr/>
              </p:nvGrpSpPr>
              <p:grpSpPr bwMode="auto">
                <a:xfrm>
                  <a:off x="3047" y="2733"/>
                  <a:ext cx="59" cy="2"/>
                  <a:chOff x="3047" y="2733"/>
                  <a:chExt cx="59" cy="2"/>
                </a:xfrm>
              </p:grpSpPr>
              <p:sp>
                <p:nvSpPr>
                  <p:cNvPr id="722" name="Freeform 721"/>
                  <p:cNvSpPr>
                    <a:spLocks/>
                  </p:cNvSpPr>
                  <p:nvPr/>
                </p:nvSpPr>
                <p:spPr bwMode="auto">
                  <a:xfrm>
                    <a:off x="3047" y="2733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3" name="Group 462"/>
                <p:cNvGrpSpPr>
                  <a:grpSpLocks/>
                </p:cNvGrpSpPr>
                <p:nvPr/>
              </p:nvGrpSpPr>
              <p:grpSpPr bwMode="auto">
                <a:xfrm>
                  <a:off x="3047" y="2828"/>
                  <a:ext cx="59" cy="2"/>
                  <a:chOff x="3047" y="2828"/>
                  <a:chExt cx="59" cy="2"/>
                </a:xfrm>
              </p:grpSpPr>
              <p:sp>
                <p:nvSpPr>
                  <p:cNvPr id="721" name="Freeform 720"/>
                  <p:cNvSpPr>
                    <a:spLocks/>
                  </p:cNvSpPr>
                  <p:nvPr/>
                </p:nvSpPr>
                <p:spPr bwMode="auto">
                  <a:xfrm>
                    <a:off x="3047" y="2828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4" name="Group 463"/>
                <p:cNvGrpSpPr>
                  <a:grpSpLocks/>
                </p:cNvGrpSpPr>
                <p:nvPr/>
              </p:nvGrpSpPr>
              <p:grpSpPr bwMode="auto">
                <a:xfrm>
                  <a:off x="3047" y="2923"/>
                  <a:ext cx="59" cy="2"/>
                  <a:chOff x="3047" y="2923"/>
                  <a:chExt cx="59" cy="2"/>
                </a:xfrm>
              </p:grpSpPr>
              <p:sp>
                <p:nvSpPr>
                  <p:cNvPr id="720" name="Freeform 719"/>
                  <p:cNvSpPr>
                    <a:spLocks/>
                  </p:cNvSpPr>
                  <p:nvPr/>
                </p:nvSpPr>
                <p:spPr bwMode="auto">
                  <a:xfrm>
                    <a:off x="3047" y="2923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oup 464"/>
                <p:cNvGrpSpPr>
                  <a:grpSpLocks/>
                </p:cNvGrpSpPr>
                <p:nvPr/>
              </p:nvGrpSpPr>
              <p:grpSpPr bwMode="auto">
                <a:xfrm>
                  <a:off x="3047" y="3112"/>
                  <a:ext cx="59" cy="2"/>
                  <a:chOff x="3047" y="3112"/>
                  <a:chExt cx="59" cy="2"/>
                </a:xfrm>
              </p:grpSpPr>
              <p:sp>
                <p:nvSpPr>
                  <p:cNvPr id="719" name="Freeform 718"/>
                  <p:cNvSpPr>
                    <a:spLocks/>
                  </p:cNvSpPr>
                  <p:nvPr/>
                </p:nvSpPr>
                <p:spPr bwMode="auto">
                  <a:xfrm>
                    <a:off x="3047" y="3112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" name="Group 465"/>
                <p:cNvGrpSpPr>
                  <a:grpSpLocks/>
                </p:cNvGrpSpPr>
                <p:nvPr/>
              </p:nvGrpSpPr>
              <p:grpSpPr bwMode="auto">
                <a:xfrm>
                  <a:off x="3047" y="3206"/>
                  <a:ext cx="59" cy="2"/>
                  <a:chOff x="3047" y="3206"/>
                  <a:chExt cx="59" cy="2"/>
                </a:xfrm>
              </p:grpSpPr>
              <p:sp>
                <p:nvSpPr>
                  <p:cNvPr id="718" name="Freeform 717"/>
                  <p:cNvSpPr>
                    <a:spLocks/>
                  </p:cNvSpPr>
                  <p:nvPr/>
                </p:nvSpPr>
                <p:spPr bwMode="auto">
                  <a:xfrm>
                    <a:off x="3047" y="3206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7" name="Group 466"/>
                <p:cNvGrpSpPr>
                  <a:grpSpLocks/>
                </p:cNvGrpSpPr>
                <p:nvPr/>
              </p:nvGrpSpPr>
              <p:grpSpPr bwMode="auto">
                <a:xfrm>
                  <a:off x="3047" y="3301"/>
                  <a:ext cx="59" cy="2"/>
                  <a:chOff x="3047" y="3301"/>
                  <a:chExt cx="59" cy="2"/>
                </a:xfrm>
              </p:grpSpPr>
              <p:sp>
                <p:nvSpPr>
                  <p:cNvPr id="717" name="Freeform 716"/>
                  <p:cNvSpPr>
                    <a:spLocks/>
                  </p:cNvSpPr>
                  <p:nvPr/>
                </p:nvSpPr>
                <p:spPr bwMode="auto">
                  <a:xfrm>
                    <a:off x="3047" y="3301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oup 467"/>
                <p:cNvGrpSpPr>
                  <a:grpSpLocks/>
                </p:cNvGrpSpPr>
                <p:nvPr/>
              </p:nvGrpSpPr>
              <p:grpSpPr bwMode="auto">
                <a:xfrm>
                  <a:off x="3047" y="3396"/>
                  <a:ext cx="59" cy="2"/>
                  <a:chOff x="3047" y="3396"/>
                  <a:chExt cx="59" cy="2"/>
                </a:xfrm>
              </p:grpSpPr>
              <p:sp>
                <p:nvSpPr>
                  <p:cNvPr id="716" name="Freeform 715"/>
                  <p:cNvSpPr>
                    <a:spLocks/>
                  </p:cNvSpPr>
                  <p:nvPr/>
                </p:nvSpPr>
                <p:spPr bwMode="auto">
                  <a:xfrm>
                    <a:off x="3047" y="3396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9" name="Group 468"/>
                <p:cNvGrpSpPr>
                  <a:grpSpLocks/>
                </p:cNvGrpSpPr>
                <p:nvPr/>
              </p:nvGrpSpPr>
              <p:grpSpPr bwMode="auto">
                <a:xfrm>
                  <a:off x="3047" y="3583"/>
                  <a:ext cx="59" cy="2"/>
                  <a:chOff x="3047" y="3583"/>
                  <a:chExt cx="59" cy="2"/>
                </a:xfrm>
              </p:grpSpPr>
              <p:sp>
                <p:nvSpPr>
                  <p:cNvPr id="715" name="Freeform 714"/>
                  <p:cNvSpPr>
                    <a:spLocks/>
                  </p:cNvSpPr>
                  <p:nvPr/>
                </p:nvSpPr>
                <p:spPr bwMode="auto">
                  <a:xfrm>
                    <a:off x="3047" y="3583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0" name="Group 469"/>
                <p:cNvGrpSpPr>
                  <a:grpSpLocks/>
                </p:cNvGrpSpPr>
                <p:nvPr/>
              </p:nvGrpSpPr>
              <p:grpSpPr bwMode="auto">
                <a:xfrm>
                  <a:off x="3047" y="3678"/>
                  <a:ext cx="59" cy="2"/>
                  <a:chOff x="3047" y="3678"/>
                  <a:chExt cx="59" cy="2"/>
                </a:xfrm>
              </p:grpSpPr>
              <p:sp>
                <p:nvSpPr>
                  <p:cNvPr id="714" name="Freeform 713"/>
                  <p:cNvSpPr>
                    <a:spLocks/>
                  </p:cNvSpPr>
                  <p:nvPr/>
                </p:nvSpPr>
                <p:spPr bwMode="auto">
                  <a:xfrm>
                    <a:off x="3047" y="3678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oup 470"/>
                <p:cNvGrpSpPr>
                  <a:grpSpLocks/>
                </p:cNvGrpSpPr>
                <p:nvPr/>
              </p:nvGrpSpPr>
              <p:grpSpPr bwMode="auto">
                <a:xfrm>
                  <a:off x="3047" y="3772"/>
                  <a:ext cx="59" cy="2"/>
                  <a:chOff x="3047" y="3772"/>
                  <a:chExt cx="59" cy="2"/>
                </a:xfrm>
              </p:grpSpPr>
              <p:sp>
                <p:nvSpPr>
                  <p:cNvPr id="713" name="Freeform 712"/>
                  <p:cNvSpPr>
                    <a:spLocks/>
                  </p:cNvSpPr>
                  <p:nvPr/>
                </p:nvSpPr>
                <p:spPr bwMode="auto">
                  <a:xfrm>
                    <a:off x="3047" y="3772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" name="Group 471"/>
                <p:cNvGrpSpPr>
                  <a:grpSpLocks/>
                </p:cNvGrpSpPr>
                <p:nvPr/>
              </p:nvGrpSpPr>
              <p:grpSpPr bwMode="auto">
                <a:xfrm>
                  <a:off x="3047" y="3867"/>
                  <a:ext cx="59" cy="2"/>
                  <a:chOff x="3047" y="3867"/>
                  <a:chExt cx="59" cy="2"/>
                </a:xfrm>
              </p:grpSpPr>
              <p:sp>
                <p:nvSpPr>
                  <p:cNvPr id="712" name="Freeform 711"/>
                  <p:cNvSpPr>
                    <a:spLocks/>
                  </p:cNvSpPr>
                  <p:nvPr/>
                </p:nvSpPr>
                <p:spPr bwMode="auto">
                  <a:xfrm>
                    <a:off x="3047" y="3867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" name="Group 472"/>
                <p:cNvGrpSpPr>
                  <a:grpSpLocks/>
                </p:cNvGrpSpPr>
                <p:nvPr/>
              </p:nvGrpSpPr>
              <p:grpSpPr bwMode="auto">
                <a:xfrm>
                  <a:off x="3047" y="4055"/>
                  <a:ext cx="59" cy="2"/>
                  <a:chOff x="3047" y="4055"/>
                  <a:chExt cx="59" cy="2"/>
                </a:xfrm>
              </p:grpSpPr>
              <p:sp>
                <p:nvSpPr>
                  <p:cNvPr id="711" name="Freeform 710"/>
                  <p:cNvSpPr>
                    <a:spLocks/>
                  </p:cNvSpPr>
                  <p:nvPr/>
                </p:nvSpPr>
                <p:spPr bwMode="auto">
                  <a:xfrm>
                    <a:off x="3047" y="4055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4" name="Group 473"/>
                <p:cNvGrpSpPr>
                  <a:grpSpLocks/>
                </p:cNvGrpSpPr>
                <p:nvPr/>
              </p:nvGrpSpPr>
              <p:grpSpPr bwMode="auto">
                <a:xfrm>
                  <a:off x="3047" y="4149"/>
                  <a:ext cx="59" cy="2"/>
                  <a:chOff x="3047" y="4149"/>
                  <a:chExt cx="59" cy="2"/>
                </a:xfrm>
              </p:grpSpPr>
              <p:sp>
                <p:nvSpPr>
                  <p:cNvPr id="710" name="Freeform 709"/>
                  <p:cNvSpPr>
                    <a:spLocks/>
                  </p:cNvSpPr>
                  <p:nvPr/>
                </p:nvSpPr>
                <p:spPr bwMode="auto">
                  <a:xfrm>
                    <a:off x="3047" y="4149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5" name="Group 474"/>
                <p:cNvGrpSpPr>
                  <a:grpSpLocks/>
                </p:cNvGrpSpPr>
                <p:nvPr/>
              </p:nvGrpSpPr>
              <p:grpSpPr bwMode="auto">
                <a:xfrm>
                  <a:off x="3047" y="4244"/>
                  <a:ext cx="59" cy="2"/>
                  <a:chOff x="3047" y="4244"/>
                  <a:chExt cx="59" cy="2"/>
                </a:xfrm>
              </p:grpSpPr>
              <p:sp>
                <p:nvSpPr>
                  <p:cNvPr id="709" name="Freeform 708"/>
                  <p:cNvSpPr>
                    <a:spLocks/>
                  </p:cNvSpPr>
                  <p:nvPr/>
                </p:nvSpPr>
                <p:spPr bwMode="auto">
                  <a:xfrm>
                    <a:off x="3047" y="4244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6" name="Group 475"/>
                <p:cNvGrpSpPr>
                  <a:grpSpLocks/>
                </p:cNvGrpSpPr>
                <p:nvPr/>
              </p:nvGrpSpPr>
              <p:grpSpPr bwMode="auto">
                <a:xfrm>
                  <a:off x="3047" y="4338"/>
                  <a:ext cx="59" cy="2"/>
                  <a:chOff x="3047" y="4338"/>
                  <a:chExt cx="59" cy="2"/>
                </a:xfrm>
              </p:grpSpPr>
              <p:sp>
                <p:nvSpPr>
                  <p:cNvPr id="708" name="Freeform 707"/>
                  <p:cNvSpPr>
                    <a:spLocks/>
                  </p:cNvSpPr>
                  <p:nvPr/>
                </p:nvSpPr>
                <p:spPr bwMode="auto">
                  <a:xfrm>
                    <a:off x="3047" y="4338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oup 476"/>
                <p:cNvGrpSpPr>
                  <a:grpSpLocks/>
                </p:cNvGrpSpPr>
                <p:nvPr/>
              </p:nvGrpSpPr>
              <p:grpSpPr bwMode="auto">
                <a:xfrm>
                  <a:off x="3047" y="4526"/>
                  <a:ext cx="59" cy="2"/>
                  <a:chOff x="3047" y="4526"/>
                  <a:chExt cx="59" cy="2"/>
                </a:xfrm>
              </p:grpSpPr>
              <p:sp>
                <p:nvSpPr>
                  <p:cNvPr id="707" name="Freeform 706"/>
                  <p:cNvSpPr>
                    <a:spLocks/>
                  </p:cNvSpPr>
                  <p:nvPr/>
                </p:nvSpPr>
                <p:spPr bwMode="auto">
                  <a:xfrm>
                    <a:off x="3047" y="4526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8" name="Group 477"/>
                <p:cNvGrpSpPr>
                  <a:grpSpLocks/>
                </p:cNvGrpSpPr>
                <p:nvPr/>
              </p:nvGrpSpPr>
              <p:grpSpPr bwMode="auto">
                <a:xfrm>
                  <a:off x="3047" y="4621"/>
                  <a:ext cx="59" cy="2"/>
                  <a:chOff x="3047" y="4621"/>
                  <a:chExt cx="59" cy="2"/>
                </a:xfrm>
              </p:grpSpPr>
              <p:sp>
                <p:nvSpPr>
                  <p:cNvPr id="706" name="Freeform 705"/>
                  <p:cNvSpPr>
                    <a:spLocks/>
                  </p:cNvSpPr>
                  <p:nvPr/>
                </p:nvSpPr>
                <p:spPr bwMode="auto">
                  <a:xfrm>
                    <a:off x="3047" y="4621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478"/>
                <p:cNvGrpSpPr>
                  <a:grpSpLocks/>
                </p:cNvGrpSpPr>
                <p:nvPr/>
              </p:nvGrpSpPr>
              <p:grpSpPr bwMode="auto">
                <a:xfrm>
                  <a:off x="3047" y="4715"/>
                  <a:ext cx="59" cy="2"/>
                  <a:chOff x="3047" y="4715"/>
                  <a:chExt cx="59" cy="2"/>
                </a:xfrm>
              </p:grpSpPr>
              <p:sp>
                <p:nvSpPr>
                  <p:cNvPr id="705" name="Freeform 704"/>
                  <p:cNvSpPr>
                    <a:spLocks/>
                  </p:cNvSpPr>
                  <p:nvPr/>
                </p:nvSpPr>
                <p:spPr bwMode="auto">
                  <a:xfrm>
                    <a:off x="3047" y="4715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479"/>
                <p:cNvGrpSpPr>
                  <a:grpSpLocks/>
                </p:cNvGrpSpPr>
                <p:nvPr/>
              </p:nvGrpSpPr>
              <p:grpSpPr bwMode="auto">
                <a:xfrm>
                  <a:off x="3047" y="4810"/>
                  <a:ext cx="59" cy="2"/>
                  <a:chOff x="3047" y="4810"/>
                  <a:chExt cx="59" cy="2"/>
                </a:xfrm>
              </p:grpSpPr>
              <p:sp>
                <p:nvSpPr>
                  <p:cNvPr id="704" name="Freeform 703"/>
                  <p:cNvSpPr>
                    <a:spLocks/>
                  </p:cNvSpPr>
                  <p:nvPr/>
                </p:nvSpPr>
                <p:spPr bwMode="auto">
                  <a:xfrm>
                    <a:off x="3047" y="4810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480"/>
                <p:cNvGrpSpPr>
                  <a:grpSpLocks/>
                </p:cNvGrpSpPr>
                <p:nvPr/>
              </p:nvGrpSpPr>
              <p:grpSpPr bwMode="auto">
                <a:xfrm>
                  <a:off x="3047" y="4997"/>
                  <a:ext cx="59" cy="2"/>
                  <a:chOff x="3047" y="4997"/>
                  <a:chExt cx="59" cy="2"/>
                </a:xfrm>
              </p:grpSpPr>
              <p:sp>
                <p:nvSpPr>
                  <p:cNvPr id="703" name="Freeform 702"/>
                  <p:cNvSpPr>
                    <a:spLocks/>
                  </p:cNvSpPr>
                  <p:nvPr/>
                </p:nvSpPr>
                <p:spPr bwMode="auto">
                  <a:xfrm>
                    <a:off x="3047" y="4997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481"/>
                <p:cNvGrpSpPr>
                  <a:grpSpLocks/>
                </p:cNvGrpSpPr>
                <p:nvPr/>
              </p:nvGrpSpPr>
              <p:grpSpPr bwMode="auto">
                <a:xfrm>
                  <a:off x="3047" y="5092"/>
                  <a:ext cx="59" cy="2"/>
                  <a:chOff x="3047" y="5092"/>
                  <a:chExt cx="59" cy="2"/>
                </a:xfrm>
              </p:grpSpPr>
              <p:sp>
                <p:nvSpPr>
                  <p:cNvPr id="702" name="Freeform 701"/>
                  <p:cNvSpPr>
                    <a:spLocks/>
                  </p:cNvSpPr>
                  <p:nvPr/>
                </p:nvSpPr>
                <p:spPr bwMode="auto">
                  <a:xfrm>
                    <a:off x="3047" y="5092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3" name="Group 482"/>
                <p:cNvGrpSpPr>
                  <a:grpSpLocks/>
                </p:cNvGrpSpPr>
                <p:nvPr/>
              </p:nvGrpSpPr>
              <p:grpSpPr bwMode="auto">
                <a:xfrm>
                  <a:off x="3047" y="5186"/>
                  <a:ext cx="59" cy="2"/>
                  <a:chOff x="3047" y="5186"/>
                  <a:chExt cx="59" cy="2"/>
                </a:xfrm>
              </p:grpSpPr>
              <p:sp>
                <p:nvSpPr>
                  <p:cNvPr id="701" name="Freeform 700"/>
                  <p:cNvSpPr>
                    <a:spLocks/>
                  </p:cNvSpPr>
                  <p:nvPr/>
                </p:nvSpPr>
                <p:spPr bwMode="auto">
                  <a:xfrm>
                    <a:off x="3047" y="5186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4" name="Group 483"/>
                <p:cNvGrpSpPr>
                  <a:grpSpLocks/>
                </p:cNvGrpSpPr>
                <p:nvPr/>
              </p:nvGrpSpPr>
              <p:grpSpPr bwMode="auto">
                <a:xfrm>
                  <a:off x="3047" y="5281"/>
                  <a:ext cx="59" cy="2"/>
                  <a:chOff x="3047" y="5281"/>
                  <a:chExt cx="59" cy="2"/>
                </a:xfrm>
              </p:grpSpPr>
              <p:sp>
                <p:nvSpPr>
                  <p:cNvPr id="700" name="Freeform 699"/>
                  <p:cNvSpPr>
                    <a:spLocks/>
                  </p:cNvSpPr>
                  <p:nvPr/>
                </p:nvSpPr>
                <p:spPr bwMode="auto">
                  <a:xfrm>
                    <a:off x="3047" y="5281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5" name="Group 484"/>
                <p:cNvGrpSpPr>
                  <a:grpSpLocks/>
                </p:cNvGrpSpPr>
                <p:nvPr/>
              </p:nvGrpSpPr>
              <p:grpSpPr bwMode="auto">
                <a:xfrm>
                  <a:off x="3047" y="5469"/>
                  <a:ext cx="59" cy="2"/>
                  <a:chOff x="3047" y="5469"/>
                  <a:chExt cx="59" cy="2"/>
                </a:xfrm>
              </p:grpSpPr>
              <p:sp>
                <p:nvSpPr>
                  <p:cNvPr id="699" name="Freeform 698"/>
                  <p:cNvSpPr>
                    <a:spLocks/>
                  </p:cNvSpPr>
                  <p:nvPr/>
                </p:nvSpPr>
                <p:spPr bwMode="auto">
                  <a:xfrm>
                    <a:off x="3047" y="5469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" name="Group 485"/>
                <p:cNvGrpSpPr>
                  <a:grpSpLocks/>
                </p:cNvGrpSpPr>
                <p:nvPr/>
              </p:nvGrpSpPr>
              <p:grpSpPr bwMode="auto">
                <a:xfrm>
                  <a:off x="3047" y="5563"/>
                  <a:ext cx="59" cy="2"/>
                  <a:chOff x="3047" y="5563"/>
                  <a:chExt cx="59" cy="2"/>
                </a:xfrm>
              </p:grpSpPr>
              <p:sp>
                <p:nvSpPr>
                  <p:cNvPr id="698" name="Freeform 697"/>
                  <p:cNvSpPr>
                    <a:spLocks/>
                  </p:cNvSpPr>
                  <p:nvPr/>
                </p:nvSpPr>
                <p:spPr bwMode="auto">
                  <a:xfrm>
                    <a:off x="3047" y="5563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7" name="Group 486"/>
                <p:cNvGrpSpPr>
                  <a:grpSpLocks/>
                </p:cNvGrpSpPr>
                <p:nvPr/>
              </p:nvGrpSpPr>
              <p:grpSpPr bwMode="auto">
                <a:xfrm>
                  <a:off x="3047" y="5658"/>
                  <a:ext cx="59" cy="2"/>
                  <a:chOff x="3047" y="5658"/>
                  <a:chExt cx="59" cy="2"/>
                </a:xfrm>
              </p:grpSpPr>
              <p:sp>
                <p:nvSpPr>
                  <p:cNvPr id="697" name="Freeform 696"/>
                  <p:cNvSpPr>
                    <a:spLocks/>
                  </p:cNvSpPr>
                  <p:nvPr/>
                </p:nvSpPr>
                <p:spPr bwMode="auto">
                  <a:xfrm>
                    <a:off x="3047" y="5658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8" name="Group 487"/>
                <p:cNvGrpSpPr>
                  <a:grpSpLocks/>
                </p:cNvGrpSpPr>
                <p:nvPr/>
              </p:nvGrpSpPr>
              <p:grpSpPr bwMode="auto">
                <a:xfrm>
                  <a:off x="3047" y="5752"/>
                  <a:ext cx="59" cy="2"/>
                  <a:chOff x="3047" y="5752"/>
                  <a:chExt cx="59" cy="2"/>
                </a:xfrm>
              </p:grpSpPr>
              <p:sp>
                <p:nvSpPr>
                  <p:cNvPr id="696" name="Freeform 695"/>
                  <p:cNvSpPr>
                    <a:spLocks/>
                  </p:cNvSpPr>
                  <p:nvPr/>
                </p:nvSpPr>
                <p:spPr bwMode="auto">
                  <a:xfrm>
                    <a:off x="3047" y="5752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9" name="Group 488"/>
                <p:cNvGrpSpPr>
                  <a:grpSpLocks/>
                </p:cNvGrpSpPr>
                <p:nvPr/>
              </p:nvGrpSpPr>
              <p:grpSpPr bwMode="auto">
                <a:xfrm>
                  <a:off x="3047" y="2166"/>
                  <a:ext cx="59" cy="2"/>
                  <a:chOff x="3047" y="2166"/>
                  <a:chExt cx="59" cy="2"/>
                </a:xfrm>
              </p:grpSpPr>
              <p:sp>
                <p:nvSpPr>
                  <p:cNvPr id="695" name="Freeform 694"/>
                  <p:cNvSpPr>
                    <a:spLocks/>
                  </p:cNvSpPr>
                  <p:nvPr/>
                </p:nvSpPr>
                <p:spPr bwMode="auto">
                  <a:xfrm>
                    <a:off x="3047" y="2166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0" name="Group 489"/>
                <p:cNvGrpSpPr>
                  <a:grpSpLocks/>
                </p:cNvGrpSpPr>
                <p:nvPr/>
              </p:nvGrpSpPr>
              <p:grpSpPr bwMode="auto">
                <a:xfrm>
                  <a:off x="3047" y="2261"/>
                  <a:ext cx="59" cy="2"/>
                  <a:chOff x="3047" y="2261"/>
                  <a:chExt cx="59" cy="2"/>
                </a:xfrm>
              </p:grpSpPr>
              <p:sp>
                <p:nvSpPr>
                  <p:cNvPr id="694" name="Freeform 693"/>
                  <p:cNvSpPr>
                    <a:spLocks/>
                  </p:cNvSpPr>
                  <p:nvPr/>
                </p:nvSpPr>
                <p:spPr bwMode="auto">
                  <a:xfrm>
                    <a:off x="3047" y="2261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1" name="Group 490"/>
                <p:cNvGrpSpPr>
                  <a:grpSpLocks/>
                </p:cNvGrpSpPr>
                <p:nvPr/>
              </p:nvGrpSpPr>
              <p:grpSpPr bwMode="auto">
                <a:xfrm>
                  <a:off x="3047" y="2355"/>
                  <a:ext cx="59" cy="2"/>
                  <a:chOff x="3047" y="2355"/>
                  <a:chExt cx="59" cy="2"/>
                </a:xfrm>
              </p:grpSpPr>
              <p:sp>
                <p:nvSpPr>
                  <p:cNvPr id="693" name="Freeform 692"/>
                  <p:cNvSpPr>
                    <a:spLocks/>
                  </p:cNvSpPr>
                  <p:nvPr/>
                </p:nvSpPr>
                <p:spPr bwMode="auto">
                  <a:xfrm>
                    <a:off x="3047" y="2355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" name="Group 491"/>
                <p:cNvGrpSpPr>
                  <a:grpSpLocks/>
                </p:cNvGrpSpPr>
                <p:nvPr/>
              </p:nvGrpSpPr>
              <p:grpSpPr bwMode="auto">
                <a:xfrm>
                  <a:off x="3047" y="2450"/>
                  <a:ext cx="59" cy="2"/>
                  <a:chOff x="3047" y="2450"/>
                  <a:chExt cx="59" cy="2"/>
                </a:xfrm>
              </p:grpSpPr>
              <p:sp>
                <p:nvSpPr>
                  <p:cNvPr id="692" name="Freeform 691"/>
                  <p:cNvSpPr>
                    <a:spLocks/>
                  </p:cNvSpPr>
                  <p:nvPr/>
                </p:nvSpPr>
                <p:spPr bwMode="auto">
                  <a:xfrm>
                    <a:off x="3047" y="2450"/>
                    <a:ext cx="59" cy="2"/>
                  </a:xfrm>
                  <a:custGeom>
                    <a:avLst/>
                    <a:gdLst>
                      <a:gd name="T0" fmla="+- 0 3047 3047"/>
                      <a:gd name="T1" fmla="*/ T0 w 59"/>
                      <a:gd name="T2" fmla="+- 0 3106 304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oup 492"/>
                <p:cNvGrpSpPr>
                  <a:grpSpLocks/>
                </p:cNvGrpSpPr>
                <p:nvPr/>
              </p:nvGrpSpPr>
              <p:grpSpPr bwMode="auto">
                <a:xfrm>
                  <a:off x="8718" y="2073"/>
                  <a:ext cx="2" cy="3784"/>
                  <a:chOff x="8718" y="2073"/>
                  <a:chExt cx="2" cy="3784"/>
                </a:xfrm>
              </p:grpSpPr>
              <p:sp>
                <p:nvSpPr>
                  <p:cNvPr id="691" name="Freeform 690"/>
                  <p:cNvSpPr>
                    <a:spLocks/>
                  </p:cNvSpPr>
                  <p:nvPr/>
                </p:nvSpPr>
                <p:spPr bwMode="auto">
                  <a:xfrm>
                    <a:off x="8718" y="2073"/>
                    <a:ext cx="2" cy="3784"/>
                  </a:xfrm>
                  <a:custGeom>
                    <a:avLst/>
                    <a:gdLst>
                      <a:gd name="T0" fmla="+- 0 2073 2073"/>
                      <a:gd name="T1" fmla="*/ 2073 h 3784"/>
                      <a:gd name="T2" fmla="+- 0 5857 2073"/>
                      <a:gd name="T3" fmla="*/ 5857 h 3784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784">
                        <a:moveTo>
                          <a:pt x="0" y="0"/>
                        </a:moveTo>
                        <a:lnTo>
                          <a:pt x="0" y="3784"/>
                        </a:lnTo>
                      </a:path>
                    </a:pathLst>
                  </a:custGeom>
                  <a:noFill/>
                  <a:ln w="31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4" name="Group 493"/>
                <p:cNvGrpSpPr>
                  <a:grpSpLocks/>
                </p:cNvGrpSpPr>
                <p:nvPr/>
              </p:nvGrpSpPr>
              <p:grpSpPr bwMode="auto">
                <a:xfrm>
                  <a:off x="8658" y="2543"/>
                  <a:ext cx="58" cy="2"/>
                  <a:chOff x="8658" y="2543"/>
                  <a:chExt cx="58" cy="2"/>
                </a:xfrm>
              </p:grpSpPr>
              <p:sp>
                <p:nvSpPr>
                  <p:cNvPr id="690" name="Freeform 689"/>
                  <p:cNvSpPr>
                    <a:spLocks/>
                  </p:cNvSpPr>
                  <p:nvPr/>
                </p:nvSpPr>
                <p:spPr bwMode="auto">
                  <a:xfrm>
                    <a:off x="8658" y="2543"/>
                    <a:ext cx="58" cy="2"/>
                  </a:xfrm>
                  <a:custGeom>
                    <a:avLst/>
                    <a:gdLst>
                      <a:gd name="T0" fmla="+- 0 8658 8658"/>
                      <a:gd name="T1" fmla="*/ T0 w 58"/>
                      <a:gd name="T2" fmla="+- 0 8716 8658"/>
                      <a:gd name="T3" fmla="*/ T2 w 5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8">
                        <a:moveTo>
                          <a:pt x="0" y="0"/>
                        </a:moveTo>
                        <a:lnTo>
                          <a:pt x="58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5" name="Group 494"/>
                <p:cNvGrpSpPr>
                  <a:grpSpLocks/>
                </p:cNvGrpSpPr>
                <p:nvPr/>
              </p:nvGrpSpPr>
              <p:grpSpPr bwMode="auto">
                <a:xfrm>
                  <a:off x="8600" y="3016"/>
                  <a:ext cx="118" cy="2"/>
                  <a:chOff x="8600" y="3016"/>
                  <a:chExt cx="118" cy="2"/>
                </a:xfrm>
              </p:grpSpPr>
              <p:sp>
                <p:nvSpPr>
                  <p:cNvPr id="689" name="Freeform 688"/>
                  <p:cNvSpPr>
                    <a:spLocks/>
                  </p:cNvSpPr>
                  <p:nvPr/>
                </p:nvSpPr>
                <p:spPr bwMode="auto">
                  <a:xfrm>
                    <a:off x="8600" y="3016"/>
                    <a:ext cx="118" cy="2"/>
                  </a:xfrm>
                  <a:custGeom>
                    <a:avLst/>
                    <a:gdLst>
                      <a:gd name="T0" fmla="+- 0 8718 8600"/>
                      <a:gd name="T1" fmla="*/ T0 w 118"/>
                      <a:gd name="T2" fmla="+- 0 8600 8600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6" name="Group 495"/>
                <p:cNvGrpSpPr>
                  <a:grpSpLocks/>
                </p:cNvGrpSpPr>
                <p:nvPr/>
              </p:nvGrpSpPr>
              <p:grpSpPr bwMode="auto">
                <a:xfrm>
                  <a:off x="8600" y="4908"/>
                  <a:ext cx="118" cy="2"/>
                  <a:chOff x="8600" y="4908"/>
                  <a:chExt cx="118" cy="2"/>
                </a:xfrm>
              </p:grpSpPr>
              <p:sp>
                <p:nvSpPr>
                  <p:cNvPr id="688" name="Freeform 687"/>
                  <p:cNvSpPr>
                    <a:spLocks/>
                  </p:cNvSpPr>
                  <p:nvPr/>
                </p:nvSpPr>
                <p:spPr bwMode="auto">
                  <a:xfrm>
                    <a:off x="8600" y="4908"/>
                    <a:ext cx="118" cy="2"/>
                  </a:xfrm>
                  <a:custGeom>
                    <a:avLst/>
                    <a:gdLst>
                      <a:gd name="T0" fmla="+- 0 8718 8600"/>
                      <a:gd name="T1" fmla="*/ T0 w 118"/>
                      <a:gd name="T2" fmla="+- 0 8600 8600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7" name="Group 496"/>
                <p:cNvGrpSpPr>
                  <a:grpSpLocks/>
                </p:cNvGrpSpPr>
                <p:nvPr/>
              </p:nvGrpSpPr>
              <p:grpSpPr bwMode="auto">
                <a:xfrm>
                  <a:off x="8597" y="4435"/>
                  <a:ext cx="118" cy="2"/>
                  <a:chOff x="8597" y="4435"/>
                  <a:chExt cx="118" cy="2"/>
                </a:xfrm>
              </p:grpSpPr>
              <p:sp>
                <p:nvSpPr>
                  <p:cNvPr id="687" name="Freeform 686"/>
                  <p:cNvSpPr>
                    <a:spLocks/>
                  </p:cNvSpPr>
                  <p:nvPr/>
                </p:nvSpPr>
                <p:spPr bwMode="auto">
                  <a:xfrm>
                    <a:off x="8597" y="4435"/>
                    <a:ext cx="118" cy="2"/>
                  </a:xfrm>
                  <a:custGeom>
                    <a:avLst/>
                    <a:gdLst>
                      <a:gd name="T0" fmla="+- 0 8716 8597"/>
                      <a:gd name="T1" fmla="*/ T0 w 118"/>
                      <a:gd name="T2" fmla="+- 0 8597 859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8" name="Group 497"/>
                <p:cNvGrpSpPr>
                  <a:grpSpLocks/>
                </p:cNvGrpSpPr>
                <p:nvPr/>
              </p:nvGrpSpPr>
              <p:grpSpPr bwMode="auto">
                <a:xfrm>
                  <a:off x="8597" y="3962"/>
                  <a:ext cx="118" cy="2"/>
                  <a:chOff x="8597" y="3962"/>
                  <a:chExt cx="118" cy="2"/>
                </a:xfrm>
              </p:grpSpPr>
              <p:sp>
                <p:nvSpPr>
                  <p:cNvPr id="686" name="Freeform 685"/>
                  <p:cNvSpPr>
                    <a:spLocks/>
                  </p:cNvSpPr>
                  <p:nvPr/>
                </p:nvSpPr>
                <p:spPr bwMode="auto">
                  <a:xfrm>
                    <a:off x="8597" y="3962"/>
                    <a:ext cx="118" cy="2"/>
                  </a:xfrm>
                  <a:custGeom>
                    <a:avLst/>
                    <a:gdLst>
                      <a:gd name="T0" fmla="+- 0 8716 8597"/>
                      <a:gd name="T1" fmla="*/ T0 w 118"/>
                      <a:gd name="T2" fmla="+- 0 8597 859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" name="Group 498"/>
                <p:cNvGrpSpPr>
                  <a:grpSpLocks/>
                </p:cNvGrpSpPr>
                <p:nvPr/>
              </p:nvGrpSpPr>
              <p:grpSpPr bwMode="auto">
                <a:xfrm>
                  <a:off x="8597" y="3489"/>
                  <a:ext cx="118" cy="2"/>
                  <a:chOff x="8597" y="3489"/>
                  <a:chExt cx="118" cy="2"/>
                </a:xfrm>
              </p:grpSpPr>
              <p:sp>
                <p:nvSpPr>
                  <p:cNvPr id="685" name="Freeform 684"/>
                  <p:cNvSpPr>
                    <a:spLocks/>
                  </p:cNvSpPr>
                  <p:nvPr/>
                </p:nvSpPr>
                <p:spPr bwMode="auto">
                  <a:xfrm>
                    <a:off x="8597" y="3489"/>
                    <a:ext cx="118" cy="2"/>
                  </a:xfrm>
                  <a:custGeom>
                    <a:avLst/>
                    <a:gdLst>
                      <a:gd name="T0" fmla="+- 0 8716 8597"/>
                      <a:gd name="T1" fmla="*/ T0 w 118"/>
                      <a:gd name="T2" fmla="+- 0 8597 859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0" name="Group 499"/>
                <p:cNvGrpSpPr>
                  <a:grpSpLocks/>
                </p:cNvGrpSpPr>
                <p:nvPr/>
              </p:nvGrpSpPr>
              <p:grpSpPr bwMode="auto">
                <a:xfrm>
                  <a:off x="8597" y="5381"/>
                  <a:ext cx="118" cy="2"/>
                  <a:chOff x="8597" y="5381"/>
                  <a:chExt cx="118" cy="2"/>
                </a:xfrm>
              </p:grpSpPr>
              <p:sp>
                <p:nvSpPr>
                  <p:cNvPr id="684" name="Freeform 683"/>
                  <p:cNvSpPr>
                    <a:spLocks/>
                  </p:cNvSpPr>
                  <p:nvPr/>
                </p:nvSpPr>
                <p:spPr bwMode="auto">
                  <a:xfrm>
                    <a:off x="8597" y="5381"/>
                    <a:ext cx="118" cy="2"/>
                  </a:xfrm>
                  <a:custGeom>
                    <a:avLst/>
                    <a:gdLst>
                      <a:gd name="T0" fmla="+- 0 8716 8597"/>
                      <a:gd name="T1" fmla="*/ T0 w 118"/>
                      <a:gd name="T2" fmla="+- 0 8597 8597"/>
                      <a:gd name="T3" fmla="*/ T2 w 118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18">
                        <a:moveTo>
                          <a:pt x="1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1" name="Group 500"/>
                <p:cNvGrpSpPr>
                  <a:grpSpLocks/>
                </p:cNvGrpSpPr>
                <p:nvPr/>
              </p:nvGrpSpPr>
              <p:grpSpPr bwMode="auto">
                <a:xfrm>
                  <a:off x="8657" y="2640"/>
                  <a:ext cx="59" cy="2"/>
                  <a:chOff x="8657" y="2640"/>
                  <a:chExt cx="59" cy="2"/>
                </a:xfrm>
              </p:grpSpPr>
              <p:sp>
                <p:nvSpPr>
                  <p:cNvPr id="683" name="Freeform 682"/>
                  <p:cNvSpPr>
                    <a:spLocks/>
                  </p:cNvSpPr>
                  <p:nvPr/>
                </p:nvSpPr>
                <p:spPr bwMode="auto">
                  <a:xfrm>
                    <a:off x="8657" y="2640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2" name="Group 501"/>
                <p:cNvGrpSpPr>
                  <a:grpSpLocks/>
                </p:cNvGrpSpPr>
                <p:nvPr/>
              </p:nvGrpSpPr>
              <p:grpSpPr bwMode="auto">
                <a:xfrm>
                  <a:off x="8657" y="2735"/>
                  <a:ext cx="59" cy="2"/>
                  <a:chOff x="8657" y="2735"/>
                  <a:chExt cx="59" cy="2"/>
                </a:xfrm>
              </p:grpSpPr>
              <p:sp>
                <p:nvSpPr>
                  <p:cNvPr id="682" name="Freeform 681"/>
                  <p:cNvSpPr>
                    <a:spLocks/>
                  </p:cNvSpPr>
                  <p:nvPr/>
                </p:nvSpPr>
                <p:spPr bwMode="auto">
                  <a:xfrm>
                    <a:off x="8657" y="2735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3" name="Group 502"/>
                <p:cNvGrpSpPr>
                  <a:grpSpLocks/>
                </p:cNvGrpSpPr>
                <p:nvPr/>
              </p:nvGrpSpPr>
              <p:grpSpPr bwMode="auto">
                <a:xfrm>
                  <a:off x="8657" y="2829"/>
                  <a:ext cx="59" cy="2"/>
                  <a:chOff x="8657" y="2829"/>
                  <a:chExt cx="59" cy="2"/>
                </a:xfrm>
              </p:grpSpPr>
              <p:sp>
                <p:nvSpPr>
                  <p:cNvPr id="681" name="Freeform 680"/>
                  <p:cNvSpPr>
                    <a:spLocks/>
                  </p:cNvSpPr>
                  <p:nvPr/>
                </p:nvSpPr>
                <p:spPr bwMode="auto">
                  <a:xfrm>
                    <a:off x="8657" y="2829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4" name="Group 503"/>
                <p:cNvGrpSpPr>
                  <a:grpSpLocks/>
                </p:cNvGrpSpPr>
                <p:nvPr/>
              </p:nvGrpSpPr>
              <p:grpSpPr bwMode="auto">
                <a:xfrm>
                  <a:off x="8657" y="2924"/>
                  <a:ext cx="59" cy="2"/>
                  <a:chOff x="8657" y="2924"/>
                  <a:chExt cx="59" cy="2"/>
                </a:xfrm>
              </p:grpSpPr>
              <p:sp>
                <p:nvSpPr>
                  <p:cNvPr id="680" name="Freeform 679"/>
                  <p:cNvSpPr>
                    <a:spLocks/>
                  </p:cNvSpPr>
                  <p:nvPr/>
                </p:nvSpPr>
                <p:spPr bwMode="auto">
                  <a:xfrm>
                    <a:off x="8657" y="2924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oup 504"/>
                <p:cNvGrpSpPr>
                  <a:grpSpLocks/>
                </p:cNvGrpSpPr>
                <p:nvPr/>
              </p:nvGrpSpPr>
              <p:grpSpPr bwMode="auto">
                <a:xfrm>
                  <a:off x="8657" y="3111"/>
                  <a:ext cx="59" cy="2"/>
                  <a:chOff x="8657" y="3111"/>
                  <a:chExt cx="59" cy="2"/>
                </a:xfrm>
              </p:grpSpPr>
              <p:sp>
                <p:nvSpPr>
                  <p:cNvPr id="679" name="Freeform 678"/>
                  <p:cNvSpPr>
                    <a:spLocks/>
                  </p:cNvSpPr>
                  <p:nvPr/>
                </p:nvSpPr>
                <p:spPr bwMode="auto">
                  <a:xfrm>
                    <a:off x="8657" y="3111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" name="Group 505"/>
                <p:cNvGrpSpPr>
                  <a:grpSpLocks/>
                </p:cNvGrpSpPr>
                <p:nvPr/>
              </p:nvGrpSpPr>
              <p:grpSpPr bwMode="auto">
                <a:xfrm>
                  <a:off x="8657" y="3205"/>
                  <a:ext cx="59" cy="2"/>
                  <a:chOff x="8657" y="3205"/>
                  <a:chExt cx="59" cy="2"/>
                </a:xfrm>
              </p:grpSpPr>
              <p:sp>
                <p:nvSpPr>
                  <p:cNvPr id="678" name="Freeform 677"/>
                  <p:cNvSpPr>
                    <a:spLocks/>
                  </p:cNvSpPr>
                  <p:nvPr/>
                </p:nvSpPr>
                <p:spPr bwMode="auto">
                  <a:xfrm>
                    <a:off x="8657" y="3205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7" name="Group 506"/>
                <p:cNvGrpSpPr>
                  <a:grpSpLocks/>
                </p:cNvGrpSpPr>
                <p:nvPr/>
              </p:nvGrpSpPr>
              <p:grpSpPr bwMode="auto">
                <a:xfrm>
                  <a:off x="8657" y="3300"/>
                  <a:ext cx="59" cy="2"/>
                  <a:chOff x="8657" y="3300"/>
                  <a:chExt cx="59" cy="2"/>
                </a:xfrm>
              </p:grpSpPr>
              <p:sp>
                <p:nvSpPr>
                  <p:cNvPr id="677" name="Freeform 676"/>
                  <p:cNvSpPr>
                    <a:spLocks/>
                  </p:cNvSpPr>
                  <p:nvPr/>
                </p:nvSpPr>
                <p:spPr bwMode="auto">
                  <a:xfrm>
                    <a:off x="8657" y="3300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8" name="Group 507"/>
                <p:cNvGrpSpPr>
                  <a:grpSpLocks/>
                </p:cNvGrpSpPr>
                <p:nvPr/>
              </p:nvGrpSpPr>
              <p:grpSpPr bwMode="auto">
                <a:xfrm>
                  <a:off x="8657" y="3395"/>
                  <a:ext cx="59" cy="2"/>
                  <a:chOff x="8657" y="3395"/>
                  <a:chExt cx="59" cy="2"/>
                </a:xfrm>
              </p:grpSpPr>
              <p:sp>
                <p:nvSpPr>
                  <p:cNvPr id="676" name="Freeform 675"/>
                  <p:cNvSpPr>
                    <a:spLocks/>
                  </p:cNvSpPr>
                  <p:nvPr/>
                </p:nvSpPr>
                <p:spPr bwMode="auto">
                  <a:xfrm>
                    <a:off x="8657" y="3395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9" name="Group 508"/>
                <p:cNvGrpSpPr>
                  <a:grpSpLocks/>
                </p:cNvGrpSpPr>
                <p:nvPr/>
              </p:nvGrpSpPr>
              <p:grpSpPr bwMode="auto">
                <a:xfrm>
                  <a:off x="8657" y="3584"/>
                  <a:ext cx="59" cy="2"/>
                  <a:chOff x="8657" y="3584"/>
                  <a:chExt cx="59" cy="2"/>
                </a:xfrm>
              </p:grpSpPr>
              <p:sp>
                <p:nvSpPr>
                  <p:cNvPr id="675" name="Freeform 674"/>
                  <p:cNvSpPr>
                    <a:spLocks/>
                  </p:cNvSpPr>
                  <p:nvPr/>
                </p:nvSpPr>
                <p:spPr bwMode="auto">
                  <a:xfrm>
                    <a:off x="8657" y="3584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0" name="Group 509"/>
                <p:cNvGrpSpPr>
                  <a:grpSpLocks/>
                </p:cNvGrpSpPr>
                <p:nvPr/>
              </p:nvGrpSpPr>
              <p:grpSpPr bwMode="auto">
                <a:xfrm>
                  <a:off x="8657" y="3679"/>
                  <a:ext cx="59" cy="2"/>
                  <a:chOff x="8657" y="3679"/>
                  <a:chExt cx="59" cy="2"/>
                </a:xfrm>
              </p:grpSpPr>
              <p:sp>
                <p:nvSpPr>
                  <p:cNvPr id="674" name="Freeform 673"/>
                  <p:cNvSpPr>
                    <a:spLocks/>
                  </p:cNvSpPr>
                  <p:nvPr/>
                </p:nvSpPr>
                <p:spPr bwMode="auto">
                  <a:xfrm>
                    <a:off x="8657" y="3679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1" name="Group 510"/>
                <p:cNvGrpSpPr>
                  <a:grpSpLocks/>
                </p:cNvGrpSpPr>
                <p:nvPr/>
              </p:nvGrpSpPr>
              <p:grpSpPr bwMode="auto">
                <a:xfrm>
                  <a:off x="8657" y="3773"/>
                  <a:ext cx="59" cy="2"/>
                  <a:chOff x="8657" y="3773"/>
                  <a:chExt cx="59" cy="2"/>
                </a:xfrm>
              </p:grpSpPr>
              <p:sp>
                <p:nvSpPr>
                  <p:cNvPr id="673" name="Freeform 672"/>
                  <p:cNvSpPr>
                    <a:spLocks/>
                  </p:cNvSpPr>
                  <p:nvPr/>
                </p:nvSpPr>
                <p:spPr bwMode="auto">
                  <a:xfrm>
                    <a:off x="8657" y="3773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" name="Group 511"/>
                <p:cNvGrpSpPr>
                  <a:grpSpLocks/>
                </p:cNvGrpSpPr>
                <p:nvPr/>
              </p:nvGrpSpPr>
              <p:grpSpPr bwMode="auto">
                <a:xfrm>
                  <a:off x="8657" y="3868"/>
                  <a:ext cx="59" cy="2"/>
                  <a:chOff x="8657" y="3868"/>
                  <a:chExt cx="59" cy="2"/>
                </a:xfrm>
              </p:grpSpPr>
              <p:sp>
                <p:nvSpPr>
                  <p:cNvPr id="672" name="Freeform 671"/>
                  <p:cNvSpPr>
                    <a:spLocks/>
                  </p:cNvSpPr>
                  <p:nvPr/>
                </p:nvSpPr>
                <p:spPr bwMode="auto">
                  <a:xfrm>
                    <a:off x="8657" y="3868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" name="Group 512"/>
                <p:cNvGrpSpPr>
                  <a:grpSpLocks/>
                </p:cNvGrpSpPr>
                <p:nvPr/>
              </p:nvGrpSpPr>
              <p:grpSpPr bwMode="auto">
                <a:xfrm>
                  <a:off x="8657" y="4056"/>
                  <a:ext cx="59" cy="2"/>
                  <a:chOff x="8657" y="4056"/>
                  <a:chExt cx="59" cy="2"/>
                </a:xfrm>
              </p:grpSpPr>
              <p:sp>
                <p:nvSpPr>
                  <p:cNvPr id="671" name="Freeform 670"/>
                  <p:cNvSpPr>
                    <a:spLocks/>
                  </p:cNvSpPr>
                  <p:nvPr/>
                </p:nvSpPr>
                <p:spPr bwMode="auto">
                  <a:xfrm>
                    <a:off x="8657" y="4056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4" name="Group 513"/>
                <p:cNvGrpSpPr>
                  <a:grpSpLocks/>
                </p:cNvGrpSpPr>
                <p:nvPr/>
              </p:nvGrpSpPr>
              <p:grpSpPr bwMode="auto">
                <a:xfrm>
                  <a:off x="8657" y="4150"/>
                  <a:ext cx="59" cy="2"/>
                  <a:chOff x="8657" y="4150"/>
                  <a:chExt cx="59" cy="2"/>
                </a:xfrm>
              </p:grpSpPr>
              <p:sp>
                <p:nvSpPr>
                  <p:cNvPr id="670" name="Freeform 669"/>
                  <p:cNvSpPr>
                    <a:spLocks/>
                  </p:cNvSpPr>
                  <p:nvPr/>
                </p:nvSpPr>
                <p:spPr bwMode="auto">
                  <a:xfrm>
                    <a:off x="8657" y="4150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5" name="Group 514"/>
                <p:cNvGrpSpPr>
                  <a:grpSpLocks/>
                </p:cNvGrpSpPr>
                <p:nvPr/>
              </p:nvGrpSpPr>
              <p:grpSpPr bwMode="auto">
                <a:xfrm>
                  <a:off x="8657" y="4245"/>
                  <a:ext cx="59" cy="2"/>
                  <a:chOff x="8657" y="4245"/>
                  <a:chExt cx="59" cy="2"/>
                </a:xfrm>
              </p:grpSpPr>
              <p:sp>
                <p:nvSpPr>
                  <p:cNvPr id="669" name="Freeform 668"/>
                  <p:cNvSpPr>
                    <a:spLocks/>
                  </p:cNvSpPr>
                  <p:nvPr/>
                </p:nvSpPr>
                <p:spPr bwMode="auto">
                  <a:xfrm>
                    <a:off x="8657" y="4245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6" name="Group 515"/>
                <p:cNvGrpSpPr>
                  <a:grpSpLocks/>
                </p:cNvGrpSpPr>
                <p:nvPr/>
              </p:nvGrpSpPr>
              <p:grpSpPr bwMode="auto">
                <a:xfrm>
                  <a:off x="8657" y="4339"/>
                  <a:ext cx="59" cy="2"/>
                  <a:chOff x="8657" y="4339"/>
                  <a:chExt cx="59" cy="2"/>
                </a:xfrm>
              </p:grpSpPr>
              <p:sp>
                <p:nvSpPr>
                  <p:cNvPr id="668" name="Freeform 667"/>
                  <p:cNvSpPr>
                    <a:spLocks/>
                  </p:cNvSpPr>
                  <p:nvPr/>
                </p:nvSpPr>
                <p:spPr bwMode="auto">
                  <a:xfrm>
                    <a:off x="8657" y="4339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7" name="Group 516"/>
                <p:cNvGrpSpPr>
                  <a:grpSpLocks/>
                </p:cNvGrpSpPr>
                <p:nvPr/>
              </p:nvGrpSpPr>
              <p:grpSpPr bwMode="auto">
                <a:xfrm>
                  <a:off x="8657" y="4529"/>
                  <a:ext cx="59" cy="2"/>
                  <a:chOff x="8657" y="4529"/>
                  <a:chExt cx="59" cy="2"/>
                </a:xfrm>
              </p:grpSpPr>
              <p:sp>
                <p:nvSpPr>
                  <p:cNvPr id="667" name="Freeform 666"/>
                  <p:cNvSpPr>
                    <a:spLocks/>
                  </p:cNvSpPr>
                  <p:nvPr/>
                </p:nvSpPr>
                <p:spPr bwMode="auto">
                  <a:xfrm>
                    <a:off x="8657" y="4529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" name="Group 517"/>
                <p:cNvGrpSpPr>
                  <a:grpSpLocks/>
                </p:cNvGrpSpPr>
                <p:nvPr/>
              </p:nvGrpSpPr>
              <p:grpSpPr bwMode="auto">
                <a:xfrm>
                  <a:off x="8657" y="4624"/>
                  <a:ext cx="59" cy="2"/>
                  <a:chOff x="8657" y="4624"/>
                  <a:chExt cx="59" cy="2"/>
                </a:xfrm>
              </p:grpSpPr>
              <p:sp>
                <p:nvSpPr>
                  <p:cNvPr id="666" name="Freeform 665"/>
                  <p:cNvSpPr>
                    <a:spLocks/>
                  </p:cNvSpPr>
                  <p:nvPr/>
                </p:nvSpPr>
                <p:spPr bwMode="auto">
                  <a:xfrm>
                    <a:off x="8657" y="4624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" name="Group 518"/>
                <p:cNvGrpSpPr>
                  <a:grpSpLocks/>
                </p:cNvGrpSpPr>
                <p:nvPr/>
              </p:nvGrpSpPr>
              <p:grpSpPr bwMode="auto">
                <a:xfrm>
                  <a:off x="8657" y="4718"/>
                  <a:ext cx="59" cy="2"/>
                  <a:chOff x="8657" y="4718"/>
                  <a:chExt cx="59" cy="2"/>
                </a:xfrm>
              </p:grpSpPr>
              <p:sp>
                <p:nvSpPr>
                  <p:cNvPr id="665" name="Freeform 664"/>
                  <p:cNvSpPr>
                    <a:spLocks/>
                  </p:cNvSpPr>
                  <p:nvPr/>
                </p:nvSpPr>
                <p:spPr bwMode="auto">
                  <a:xfrm>
                    <a:off x="8657" y="4718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0" name="Group 519"/>
                <p:cNvGrpSpPr>
                  <a:grpSpLocks/>
                </p:cNvGrpSpPr>
                <p:nvPr/>
              </p:nvGrpSpPr>
              <p:grpSpPr bwMode="auto">
                <a:xfrm>
                  <a:off x="8657" y="4813"/>
                  <a:ext cx="59" cy="2"/>
                  <a:chOff x="8657" y="4813"/>
                  <a:chExt cx="59" cy="2"/>
                </a:xfrm>
              </p:grpSpPr>
              <p:sp>
                <p:nvSpPr>
                  <p:cNvPr id="664" name="Freeform 663"/>
                  <p:cNvSpPr>
                    <a:spLocks/>
                  </p:cNvSpPr>
                  <p:nvPr/>
                </p:nvSpPr>
                <p:spPr bwMode="auto">
                  <a:xfrm>
                    <a:off x="8657" y="4813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" name="Group 520"/>
                <p:cNvGrpSpPr>
                  <a:grpSpLocks/>
                </p:cNvGrpSpPr>
                <p:nvPr/>
              </p:nvGrpSpPr>
              <p:grpSpPr bwMode="auto">
                <a:xfrm>
                  <a:off x="8657" y="5000"/>
                  <a:ext cx="59" cy="2"/>
                  <a:chOff x="8657" y="5000"/>
                  <a:chExt cx="59" cy="2"/>
                </a:xfrm>
              </p:grpSpPr>
              <p:sp>
                <p:nvSpPr>
                  <p:cNvPr id="663" name="Freeform 662"/>
                  <p:cNvSpPr>
                    <a:spLocks/>
                  </p:cNvSpPr>
                  <p:nvPr/>
                </p:nvSpPr>
                <p:spPr bwMode="auto">
                  <a:xfrm>
                    <a:off x="8657" y="5000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2" name="Group 521"/>
                <p:cNvGrpSpPr>
                  <a:grpSpLocks/>
                </p:cNvGrpSpPr>
                <p:nvPr/>
              </p:nvGrpSpPr>
              <p:grpSpPr bwMode="auto">
                <a:xfrm>
                  <a:off x="8657" y="5095"/>
                  <a:ext cx="59" cy="2"/>
                  <a:chOff x="8657" y="5095"/>
                  <a:chExt cx="59" cy="2"/>
                </a:xfrm>
              </p:grpSpPr>
              <p:sp>
                <p:nvSpPr>
                  <p:cNvPr id="662" name="Freeform 661"/>
                  <p:cNvSpPr>
                    <a:spLocks/>
                  </p:cNvSpPr>
                  <p:nvPr/>
                </p:nvSpPr>
                <p:spPr bwMode="auto">
                  <a:xfrm>
                    <a:off x="8657" y="5095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3" name="Group 522"/>
                <p:cNvGrpSpPr>
                  <a:grpSpLocks/>
                </p:cNvGrpSpPr>
                <p:nvPr/>
              </p:nvGrpSpPr>
              <p:grpSpPr bwMode="auto">
                <a:xfrm>
                  <a:off x="8657" y="5190"/>
                  <a:ext cx="59" cy="2"/>
                  <a:chOff x="8657" y="5190"/>
                  <a:chExt cx="59" cy="2"/>
                </a:xfrm>
              </p:grpSpPr>
              <p:sp>
                <p:nvSpPr>
                  <p:cNvPr id="661" name="Freeform 660"/>
                  <p:cNvSpPr>
                    <a:spLocks/>
                  </p:cNvSpPr>
                  <p:nvPr/>
                </p:nvSpPr>
                <p:spPr bwMode="auto">
                  <a:xfrm>
                    <a:off x="8657" y="5190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" name="Group 523"/>
                <p:cNvGrpSpPr>
                  <a:grpSpLocks/>
                </p:cNvGrpSpPr>
                <p:nvPr/>
              </p:nvGrpSpPr>
              <p:grpSpPr bwMode="auto">
                <a:xfrm>
                  <a:off x="8657" y="5284"/>
                  <a:ext cx="59" cy="2"/>
                  <a:chOff x="8657" y="5284"/>
                  <a:chExt cx="59" cy="2"/>
                </a:xfrm>
              </p:grpSpPr>
              <p:sp>
                <p:nvSpPr>
                  <p:cNvPr id="660" name="Freeform 659"/>
                  <p:cNvSpPr>
                    <a:spLocks/>
                  </p:cNvSpPr>
                  <p:nvPr/>
                </p:nvSpPr>
                <p:spPr bwMode="auto">
                  <a:xfrm>
                    <a:off x="8657" y="5284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" name="Group 524"/>
                <p:cNvGrpSpPr>
                  <a:grpSpLocks/>
                </p:cNvGrpSpPr>
                <p:nvPr/>
              </p:nvGrpSpPr>
              <p:grpSpPr bwMode="auto">
                <a:xfrm>
                  <a:off x="8657" y="5472"/>
                  <a:ext cx="59" cy="2"/>
                  <a:chOff x="8657" y="5472"/>
                  <a:chExt cx="59" cy="2"/>
                </a:xfrm>
              </p:grpSpPr>
              <p:sp>
                <p:nvSpPr>
                  <p:cNvPr id="659" name="Freeform 658"/>
                  <p:cNvSpPr>
                    <a:spLocks/>
                  </p:cNvSpPr>
                  <p:nvPr/>
                </p:nvSpPr>
                <p:spPr bwMode="auto">
                  <a:xfrm>
                    <a:off x="8657" y="5472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6" name="Group 525"/>
                <p:cNvGrpSpPr>
                  <a:grpSpLocks/>
                </p:cNvGrpSpPr>
                <p:nvPr/>
              </p:nvGrpSpPr>
              <p:grpSpPr bwMode="auto">
                <a:xfrm>
                  <a:off x="8657" y="5566"/>
                  <a:ext cx="59" cy="2"/>
                  <a:chOff x="8657" y="5566"/>
                  <a:chExt cx="59" cy="2"/>
                </a:xfrm>
              </p:grpSpPr>
              <p:sp>
                <p:nvSpPr>
                  <p:cNvPr id="658" name="Freeform 657"/>
                  <p:cNvSpPr>
                    <a:spLocks/>
                  </p:cNvSpPr>
                  <p:nvPr/>
                </p:nvSpPr>
                <p:spPr bwMode="auto">
                  <a:xfrm>
                    <a:off x="8657" y="5566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7" name="Group 526"/>
                <p:cNvGrpSpPr>
                  <a:grpSpLocks/>
                </p:cNvGrpSpPr>
                <p:nvPr/>
              </p:nvGrpSpPr>
              <p:grpSpPr bwMode="auto">
                <a:xfrm>
                  <a:off x="8657" y="5661"/>
                  <a:ext cx="59" cy="2"/>
                  <a:chOff x="8657" y="5661"/>
                  <a:chExt cx="59" cy="2"/>
                </a:xfrm>
              </p:grpSpPr>
              <p:sp>
                <p:nvSpPr>
                  <p:cNvPr id="657" name="Freeform 656"/>
                  <p:cNvSpPr>
                    <a:spLocks/>
                  </p:cNvSpPr>
                  <p:nvPr/>
                </p:nvSpPr>
                <p:spPr bwMode="auto">
                  <a:xfrm>
                    <a:off x="8657" y="5661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8" name="Group 527"/>
                <p:cNvGrpSpPr>
                  <a:grpSpLocks/>
                </p:cNvGrpSpPr>
                <p:nvPr/>
              </p:nvGrpSpPr>
              <p:grpSpPr bwMode="auto">
                <a:xfrm>
                  <a:off x="8657" y="5756"/>
                  <a:ext cx="59" cy="2"/>
                  <a:chOff x="8657" y="5756"/>
                  <a:chExt cx="59" cy="2"/>
                </a:xfrm>
              </p:grpSpPr>
              <p:sp>
                <p:nvSpPr>
                  <p:cNvPr id="656" name="Freeform 655"/>
                  <p:cNvSpPr>
                    <a:spLocks/>
                  </p:cNvSpPr>
                  <p:nvPr/>
                </p:nvSpPr>
                <p:spPr bwMode="auto">
                  <a:xfrm>
                    <a:off x="8657" y="5756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9" name="Group 528"/>
                <p:cNvGrpSpPr>
                  <a:grpSpLocks/>
                </p:cNvGrpSpPr>
                <p:nvPr/>
              </p:nvGrpSpPr>
              <p:grpSpPr bwMode="auto">
                <a:xfrm>
                  <a:off x="8657" y="2163"/>
                  <a:ext cx="59" cy="2"/>
                  <a:chOff x="8657" y="2163"/>
                  <a:chExt cx="59" cy="2"/>
                </a:xfrm>
              </p:grpSpPr>
              <p:sp>
                <p:nvSpPr>
                  <p:cNvPr id="655" name="Freeform 654"/>
                  <p:cNvSpPr>
                    <a:spLocks/>
                  </p:cNvSpPr>
                  <p:nvPr/>
                </p:nvSpPr>
                <p:spPr bwMode="auto">
                  <a:xfrm>
                    <a:off x="8657" y="2163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0" name="Group 529"/>
                <p:cNvGrpSpPr>
                  <a:grpSpLocks/>
                </p:cNvGrpSpPr>
                <p:nvPr/>
              </p:nvGrpSpPr>
              <p:grpSpPr bwMode="auto">
                <a:xfrm>
                  <a:off x="8657" y="2257"/>
                  <a:ext cx="59" cy="2"/>
                  <a:chOff x="8657" y="2257"/>
                  <a:chExt cx="59" cy="2"/>
                </a:xfrm>
              </p:grpSpPr>
              <p:sp>
                <p:nvSpPr>
                  <p:cNvPr id="654" name="Freeform 653"/>
                  <p:cNvSpPr>
                    <a:spLocks/>
                  </p:cNvSpPr>
                  <p:nvPr/>
                </p:nvSpPr>
                <p:spPr bwMode="auto">
                  <a:xfrm>
                    <a:off x="8657" y="2257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1" name="Group 530"/>
                <p:cNvGrpSpPr>
                  <a:grpSpLocks/>
                </p:cNvGrpSpPr>
                <p:nvPr/>
              </p:nvGrpSpPr>
              <p:grpSpPr bwMode="auto">
                <a:xfrm>
                  <a:off x="8657" y="2352"/>
                  <a:ext cx="59" cy="2"/>
                  <a:chOff x="8657" y="2352"/>
                  <a:chExt cx="59" cy="2"/>
                </a:xfrm>
              </p:grpSpPr>
              <p:sp>
                <p:nvSpPr>
                  <p:cNvPr id="653" name="Freeform 652"/>
                  <p:cNvSpPr>
                    <a:spLocks/>
                  </p:cNvSpPr>
                  <p:nvPr/>
                </p:nvSpPr>
                <p:spPr bwMode="auto">
                  <a:xfrm>
                    <a:off x="8657" y="2352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" name="Group 531"/>
                <p:cNvGrpSpPr>
                  <a:grpSpLocks/>
                </p:cNvGrpSpPr>
                <p:nvPr/>
              </p:nvGrpSpPr>
              <p:grpSpPr bwMode="auto">
                <a:xfrm>
                  <a:off x="8657" y="2447"/>
                  <a:ext cx="59" cy="2"/>
                  <a:chOff x="8657" y="2447"/>
                  <a:chExt cx="59" cy="2"/>
                </a:xfrm>
              </p:grpSpPr>
              <p:sp>
                <p:nvSpPr>
                  <p:cNvPr id="652" name="Freeform 651"/>
                  <p:cNvSpPr>
                    <a:spLocks/>
                  </p:cNvSpPr>
                  <p:nvPr/>
                </p:nvSpPr>
                <p:spPr bwMode="auto">
                  <a:xfrm>
                    <a:off x="8657" y="2447"/>
                    <a:ext cx="59" cy="2"/>
                  </a:xfrm>
                  <a:custGeom>
                    <a:avLst/>
                    <a:gdLst>
                      <a:gd name="T0" fmla="+- 0 8716 8657"/>
                      <a:gd name="T1" fmla="*/ T0 w 59"/>
                      <a:gd name="T2" fmla="+- 0 8657 8657"/>
                      <a:gd name="T3" fmla="*/ T2 w 59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9">
                        <a:moveTo>
                          <a:pt x="5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" name="Group 532"/>
                <p:cNvGrpSpPr>
                  <a:grpSpLocks/>
                </p:cNvGrpSpPr>
                <p:nvPr/>
              </p:nvGrpSpPr>
              <p:grpSpPr bwMode="auto">
                <a:xfrm>
                  <a:off x="3043" y="2071"/>
                  <a:ext cx="5676" cy="2"/>
                  <a:chOff x="3043" y="2071"/>
                  <a:chExt cx="5676" cy="2"/>
                </a:xfrm>
              </p:grpSpPr>
              <p:sp>
                <p:nvSpPr>
                  <p:cNvPr id="651" name="Freeform 650"/>
                  <p:cNvSpPr>
                    <a:spLocks/>
                  </p:cNvSpPr>
                  <p:nvPr/>
                </p:nvSpPr>
                <p:spPr bwMode="auto">
                  <a:xfrm>
                    <a:off x="3043" y="2071"/>
                    <a:ext cx="5676" cy="2"/>
                  </a:xfrm>
                  <a:custGeom>
                    <a:avLst/>
                    <a:gdLst>
                      <a:gd name="T0" fmla="+- 0 8718 3043"/>
                      <a:gd name="T1" fmla="*/ T0 w 5676"/>
                      <a:gd name="T2" fmla="+- 0 3043 3043"/>
                      <a:gd name="T3" fmla="*/ T2 w 5676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676">
                        <a:moveTo>
                          <a:pt x="567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4" name="Group 533"/>
                <p:cNvGrpSpPr>
                  <a:grpSpLocks/>
                </p:cNvGrpSpPr>
                <p:nvPr/>
              </p:nvGrpSpPr>
              <p:grpSpPr bwMode="auto">
                <a:xfrm>
                  <a:off x="7773" y="2073"/>
                  <a:ext cx="2" cy="118"/>
                  <a:chOff x="7773" y="2073"/>
                  <a:chExt cx="2" cy="118"/>
                </a:xfrm>
              </p:grpSpPr>
              <p:sp>
                <p:nvSpPr>
                  <p:cNvPr id="650" name="Freeform 649"/>
                  <p:cNvSpPr>
                    <a:spLocks/>
                  </p:cNvSpPr>
                  <p:nvPr/>
                </p:nvSpPr>
                <p:spPr bwMode="auto">
                  <a:xfrm>
                    <a:off x="7773" y="2073"/>
                    <a:ext cx="2" cy="118"/>
                  </a:xfrm>
                  <a:custGeom>
                    <a:avLst/>
                    <a:gdLst>
                      <a:gd name="T0" fmla="+- 0 2073 2073"/>
                      <a:gd name="T1" fmla="*/ 2073 h 118"/>
                      <a:gd name="T2" fmla="+- 0 2191 2073"/>
                      <a:gd name="T3" fmla="*/ 2191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0"/>
                        </a:moveTo>
                        <a:lnTo>
                          <a:pt x="0" y="118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5" name="Group 534"/>
                <p:cNvGrpSpPr>
                  <a:grpSpLocks/>
                </p:cNvGrpSpPr>
                <p:nvPr/>
              </p:nvGrpSpPr>
              <p:grpSpPr bwMode="auto">
                <a:xfrm>
                  <a:off x="4935" y="2077"/>
                  <a:ext cx="2" cy="118"/>
                  <a:chOff x="4935" y="2077"/>
                  <a:chExt cx="2" cy="118"/>
                </a:xfrm>
              </p:grpSpPr>
              <p:sp>
                <p:nvSpPr>
                  <p:cNvPr id="649" name="Freeform 648"/>
                  <p:cNvSpPr>
                    <a:spLocks/>
                  </p:cNvSpPr>
                  <p:nvPr/>
                </p:nvSpPr>
                <p:spPr bwMode="auto">
                  <a:xfrm>
                    <a:off x="4935" y="2077"/>
                    <a:ext cx="2" cy="118"/>
                  </a:xfrm>
                  <a:custGeom>
                    <a:avLst/>
                    <a:gdLst>
                      <a:gd name="T0" fmla="+- 0 2077 2077"/>
                      <a:gd name="T1" fmla="*/ 2077 h 118"/>
                      <a:gd name="T2" fmla="+- 0 2195 2077"/>
                      <a:gd name="T3" fmla="*/ 2195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0"/>
                        </a:moveTo>
                        <a:lnTo>
                          <a:pt x="0" y="118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6" name="Group 535"/>
                <p:cNvGrpSpPr>
                  <a:grpSpLocks/>
                </p:cNvGrpSpPr>
                <p:nvPr/>
              </p:nvGrpSpPr>
              <p:grpSpPr bwMode="auto">
                <a:xfrm>
                  <a:off x="5881" y="2073"/>
                  <a:ext cx="2" cy="118"/>
                  <a:chOff x="5881" y="2073"/>
                  <a:chExt cx="2" cy="118"/>
                </a:xfrm>
              </p:grpSpPr>
              <p:sp>
                <p:nvSpPr>
                  <p:cNvPr id="648" name="Freeform 647"/>
                  <p:cNvSpPr>
                    <a:spLocks/>
                  </p:cNvSpPr>
                  <p:nvPr/>
                </p:nvSpPr>
                <p:spPr bwMode="auto">
                  <a:xfrm>
                    <a:off x="5881" y="2073"/>
                    <a:ext cx="2" cy="118"/>
                  </a:xfrm>
                  <a:custGeom>
                    <a:avLst/>
                    <a:gdLst>
                      <a:gd name="T0" fmla="+- 0 2073 2073"/>
                      <a:gd name="T1" fmla="*/ 2073 h 118"/>
                      <a:gd name="T2" fmla="+- 0 2191 2073"/>
                      <a:gd name="T3" fmla="*/ 2191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0"/>
                        </a:moveTo>
                        <a:lnTo>
                          <a:pt x="0" y="118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7" name="Group 536"/>
                <p:cNvGrpSpPr>
                  <a:grpSpLocks/>
                </p:cNvGrpSpPr>
                <p:nvPr/>
              </p:nvGrpSpPr>
              <p:grpSpPr bwMode="auto">
                <a:xfrm>
                  <a:off x="6827" y="2073"/>
                  <a:ext cx="2" cy="118"/>
                  <a:chOff x="6827" y="2073"/>
                  <a:chExt cx="2" cy="118"/>
                </a:xfrm>
              </p:grpSpPr>
              <p:sp>
                <p:nvSpPr>
                  <p:cNvPr id="647" name="Freeform 646"/>
                  <p:cNvSpPr>
                    <a:spLocks/>
                  </p:cNvSpPr>
                  <p:nvPr/>
                </p:nvSpPr>
                <p:spPr bwMode="auto">
                  <a:xfrm>
                    <a:off x="6827" y="2073"/>
                    <a:ext cx="2" cy="118"/>
                  </a:xfrm>
                  <a:custGeom>
                    <a:avLst/>
                    <a:gdLst>
                      <a:gd name="T0" fmla="+- 0 2073 2073"/>
                      <a:gd name="T1" fmla="*/ 2073 h 118"/>
                      <a:gd name="T2" fmla="+- 0 2191 2073"/>
                      <a:gd name="T3" fmla="*/ 2191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0"/>
                        </a:moveTo>
                        <a:lnTo>
                          <a:pt x="0" y="118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8" name="Group 537"/>
                <p:cNvGrpSpPr>
                  <a:grpSpLocks/>
                </p:cNvGrpSpPr>
                <p:nvPr/>
              </p:nvGrpSpPr>
              <p:grpSpPr bwMode="auto">
                <a:xfrm>
                  <a:off x="3989" y="2073"/>
                  <a:ext cx="2" cy="118"/>
                  <a:chOff x="3989" y="2073"/>
                  <a:chExt cx="2" cy="118"/>
                </a:xfrm>
              </p:grpSpPr>
              <p:sp>
                <p:nvSpPr>
                  <p:cNvPr id="646" name="Freeform 645"/>
                  <p:cNvSpPr>
                    <a:spLocks/>
                  </p:cNvSpPr>
                  <p:nvPr/>
                </p:nvSpPr>
                <p:spPr bwMode="auto">
                  <a:xfrm>
                    <a:off x="3989" y="2073"/>
                    <a:ext cx="2" cy="118"/>
                  </a:xfrm>
                  <a:custGeom>
                    <a:avLst/>
                    <a:gdLst>
                      <a:gd name="T0" fmla="+- 0 2073 2073"/>
                      <a:gd name="T1" fmla="*/ 2073 h 118"/>
                      <a:gd name="T2" fmla="+- 0 2191 2073"/>
                      <a:gd name="T3" fmla="*/ 2191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0"/>
                        </a:moveTo>
                        <a:lnTo>
                          <a:pt x="0" y="118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9" name="Group 538"/>
                <p:cNvGrpSpPr>
                  <a:grpSpLocks/>
                </p:cNvGrpSpPr>
                <p:nvPr/>
              </p:nvGrpSpPr>
              <p:grpSpPr bwMode="auto">
                <a:xfrm>
                  <a:off x="4699" y="2073"/>
                  <a:ext cx="2" cy="59"/>
                  <a:chOff x="4699" y="2073"/>
                  <a:chExt cx="2" cy="59"/>
                </a:xfrm>
              </p:grpSpPr>
              <p:sp>
                <p:nvSpPr>
                  <p:cNvPr id="645" name="Freeform 644"/>
                  <p:cNvSpPr>
                    <a:spLocks/>
                  </p:cNvSpPr>
                  <p:nvPr/>
                </p:nvSpPr>
                <p:spPr bwMode="auto">
                  <a:xfrm>
                    <a:off x="4699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0" name="Group 539"/>
                <p:cNvGrpSpPr>
                  <a:grpSpLocks/>
                </p:cNvGrpSpPr>
                <p:nvPr/>
              </p:nvGrpSpPr>
              <p:grpSpPr bwMode="auto">
                <a:xfrm>
                  <a:off x="4231" y="2073"/>
                  <a:ext cx="2" cy="59"/>
                  <a:chOff x="4231" y="2073"/>
                  <a:chExt cx="2" cy="59"/>
                </a:xfrm>
              </p:grpSpPr>
              <p:sp>
                <p:nvSpPr>
                  <p:cNvPr id="644" name="Freeform 643"/>
                  <p:cNvSpPr>
                    <a:spLocks/>
                  </p:cNvSpPr>
                  <p:nvPr/>
                </p:nvSpPr>
                <p:spPr bwMode="auto">
                  <a:xfrm>
                    <a:off x="4231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1" name="Group 540"/>
                <p:cNvGrpSpPr>
                  <a:grpSpLocks/>
                </p:cNvGrpSpPr>
                <p:nvPr/>
              </p:nvGrpSpPr>
              <p:grpSpPr bwMode="auto">
                <a:xfrm>
                  <a:off x="4462" y="2073"/>
                  <a:ext cx="2" cy="59"/>
                  <a:chOff x="4462" y="2073"/>
                  <a:chExt cx="2" cy="59"/>
                </a:xfrm>
              </p:grpSpPr>
              <p:sp>
                <p:nvSpPr>
                  <p:cNvPr id="643" name="Freeform 642"/>
                  <p:cNvSpPr>
                    <a:spLocks/>
                  </p:cNvSpPr>
                  <p:nvPr/>
                </p:nvSpPr>
                <p:spPr bwMode="auto">
                  <a:xfrm>
                    <a:off x="4462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" name="Group 541"/>
                <p:cNvGrpSpPr>
                  <a:grpSpLocks/>
                </p:cNvGrpSpPr>
                <p:nvPr/>
              </p:nvGrpSpPr>
              <p:grpSpPr bwMode="auto">
                <a:xfrm>
                  <a:off x="6590" y="2073"/>
                  <a:ext cx="2" cy="59"/>
                  <a:chOff x="6590" y="2073"/>
                  <a:chExt cx="2" cy="59"/>
                </a:xfrm>
              </p:grpSpPr>
              <p:sp>
                <p:nvSpPr>
                  <p:cNvPr id="642" name="Freeform 641"/>
                  <p:cNvSpPr>
                    <a:spLocks/>
                  </p:cNvSpPr>
                  <p:nvPr/>
                </p:nvSpPr>
                <p:spPr bwMode="auto">
                  <a:xfrm>
                    <a:off x="6590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" name="Group 542"/>
                <p:cNvGrpSpPr>
                  <a:grpSpLocks/>
                </p:cNvGrpSpPr>
                <p:nvPr/>
              </p:nvGrpSpPr>
              <p:grpSpPr bwMode="auto">
                <a:xfrm>
                  <a:off x="6122" y="2073"/>
                  <a:ext cx="2" cy="59"/>
                  <a:chOff x="6122" y="2073"/>
                  <a:chExt cx="2" cy="59"/>
                </a:xfrm>
              </p:grpSpPr>
              <p:sp>
                <p:nvSpPr>
                  <p:cNvPr id="641" name="Freeform 640"/>
                  <p:cNvSpPr>
                    <a:spLocks/>
                  </p:cNvSpPr>
                  <p:nvPr/>
                </p:nvSpPr>
                <p:spPr bwMode="auto">
                  <a:xfrm>
                    <a:off x="6122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4" name="Group 543"/>
                <p:cNvGrpSpPr>
                  <a:grpSpLocks/>
                </p:cNvGrpSpPr>
                <p:nvPr/>
              </p:nvGrpSpPr>
              <p:grpSpPr bwMode="auto">
                <a:xfrm>
                  <a:off x="6354" y="2073"/>
                  <a:ext cx="2" cy="59"/>
                  <a:chOff x="6354" y="2073"/>
                  <a:chExt cx="2" cy="59"/>
                </a:xfrm>
              </p:grpSpPr>
              <p:sp>
                <p:nvSpPr>
                  <p:cNvPr id="640" name="Freeform 639"/>
                  <p:cNvSpPr>
                    <a:spLocks/>
                  </p:cNvSpPr>
                  <p:nvPr/>
                </p:nvSpPr>
                <p:spPr bwMode="auto">
                  <a:xfrm>
                    <a:off x="6354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5" name="Group 544"/>
                <p:cNvGrpSpPr>
                  <a:grpSpLocks/>
                </p:cNvGrpSpPr>
                <p:nvPr/>
              </p:nvGrpSpPr>
              <p:grpSpPr bwMode="auto">
                <a:xfrm>
                  <a:off x="3752" y="2073"/>
                  <a:ext cx="2" cy="59"/>
                  <a:chOff x="3752" y="2073"/>
                  <a:chExt cx="2" cy="59"/>
                </a:xfrm>
              </p:grpSpPr>
              <p:sp>
                <p:nvSpPr>
                  <p:cNvPr id="639" name="Freeform 638"/>
                  <p:cNvSpPr>
                    <a:spLocks/>
                  </p:cNvSpPr>
                  <p:nvPr/>
                </p:nvSpPr>
                <p:spPr bwMode="auto">
                  <a:xfrm>
                    <a:off x="3752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" name="Group 545"/>
                <p:cNvGrpSpPr>
                  <a:grpSpLocks/>
                </p:cNvGrpSpPr>
                <p:nvPr/>
              </p:nvGrpSpPr>
              <p:grpSpPr bwMode="auto">
                <a:xfrm>
                  <a:off x="3284" y="2073"/>
                  <a:ext cx="2" cy="59"/>
                  <a:chOff x="3284" y="2073"/>
                  <a:chExt cx="2" cy="59"/>
                </a:xfrm>
              </p:grpSpPr>
              <p:sp>
                <p:nvSpPr>
                  <p:cNvPr id="638" name="Freeform 637"/>
                  <p:cNvSpPr>
                    <a:spLocks/>
                  </p:cNvSpPr>
                  <p:nvPr/>
                </p:nvSpPr>
                <p:spPr bwMode="auto">
                  <a:xfrm>
                    <a:off x="3284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7" name="Group 546"/>
                <p:cNvGrpSpPr>
                  <a:grpSpLocks/>
                </p:cNvGrpSpPr>
                <p:nvPr/>
              </p:nvGrpSpPr>
              <p:grpSpPr bwMode="auto">
                <a:xfrm>
                  <a:off x="3516" y="2073"/>
                  <a:ext cx="2" cy="59"/>
                  <a:chOff x="3516" y="2073"/>
                  <a:chExt cx="2" cy="59"/>
                </a:xfrm>
              </p:grpSpPr>
              <p:sp>
                <p:nvSpPr>
                  <p:cNvPr id="637" name="Freeform 636"/>
                  <p:cNvSpPr>
                    <a:spLocks/>
                  </p:cNvSpPr>
                  <p:nvPr/>
                </p:nvSpPr>
                <p:spPr bwMode="auto">
                  <a:xfrm>
                    <a:off x="3516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8" name="Group 547"/>
                <p:cNvGrpSpPr>
                  <a:grpSpLocks/>
                </p:cNvGrpSpPr>
                <p:nvPr/>
              </p:nvGrpSpPr>
              <p:grpSpPr bwMode="auto">
                <a:xfrm>
                  <a:off x="5644" y="2073"/>
                  <a:ext cx="2" cy="59"/>
                  <a:chOff x="5644" y="2073"/>
                  <a:chExt cx="2" cy="59"/>
                </a:xfrm>
              </p:grpSpPr>
              <p:sp>
                <p:nvSpPr>
                  <p:cNvPr id="636" name="Freeform 635"/>
                  <p:cNvSpPr>
                    <a:spLocks/>
                  </p:cNvSpPr>
                  <p:nvPr/>
                </p:nvSpPr>
                <p:spPr bwMode="auto">
                  <a:xfrm>
                    <a:off x="5644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9" name="Group 548"/>
                <p:cNvGrpSpPr>
                  <a:grpSpLocks/>
                </p:cNvGrpSpPr>
                <p:nvPr/>
              </p:nvGrpSpPr>
              <p:grpSpPr bwMode="auto">
                <a:xfrm>
                  <a:off x="5176" y="2073"/>
                  <a:ext cx="2" cy="59"/>
                  <a:chOff x="5176" y="2073"/>
                  <a:chExt cx="2" cy="59"/>
                </a:xfrm>
              </p:grpSpPr>
              <p:sp>
                <p:nvSpPr>
                  <p:cNvPr id="635" name="Freeform 634"/>
                  <p:cNvSpPr>
                    <a:spLocks/>
                  </p:cNvSpPr>
                  <p:nvPr/>
                </p:nvSpPr>
                <p:spPr bwMode="auto">
                  <a:xfrm>
                    <a:off x="5176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0" name="Group 549"/>
                <p:cNvGrpSpPr>
                  <a:grpSpLocks/>
                </p:cNvGrpSpPr>
                <p:nvPr/>
              </p:nvGrpSpPr>
              <p:grpSpPr bwMode="auto">
                <a:xfrm>
                  <a:off x="5408" y="2073"/>
                  <a:ext cx="2" cy="59"/>
                  <a:chOff x="5408" y="2073"/>
                  <a:chExt cx="2" cy="59"/>
                </a:xfrm>
              </p:grpSpPr>
              <p:sp>
                <p:nvSpPr>
                  <p:cNvPr id="634" name="Freeform 633"/>
                  <p:cNvSpPr>
                    <a:spLocks/>
                  </p:cNvSpPr>
                  <p:nvPr/>
                </p:nvSpPr>
                <p:spPr bwMode="auto">
                  <a:xfrm>
                    <a:off x="5408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1" name="Group 550"/>
                <p:cNvGrpSpPr>
                  <a:grpSpLocks/>
                </p:cNvGrpSpPr>
                <p:nvPr/>
              </p:nvGrpSpPr>
              <p:grpSpPr bwMode="auto">
                <a:xfrm>
                  <a:off x="7532" y="2073"/>
                  <a:ext cx="2" cy="59"/>
                  <a:chOff x="7532" y="2073"/>
                  <a:chExt cx="2" cy="59"/>
                </a:xfrm>
              </p:grpSpPr>
              <p:sp>
                <p:nvSpPr>
                  <p:cNvPr id="633" name="Freeform 632"/>
                  <p:cNvSpPr>
                    <a:spLocks/>
                  </p:cNvSpPr>
                  <p:nvPr/>
                </p:nvSpPr>
                <p:spPr bwMode="auto">
                  <a:xfrm>
                    <a:off x="7532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2" name="Group 551"/>
                <p:cNvGrpSpPr>
                  <a:grpSpLocks/>
                </p:cNvGrpSpPr>
                <p:nvPr/>
              </p:nvGrpSpPr>
              <p:grpSpPr bwMode="auto">
                <a:xfrm>
                  <a:off x="7064" y="2073"/>
                  <a:ext cx="2" cy="59"/>
                  <a:chOff x="7064" y="2073"/>
                  <a:chExt cx="2" cy="59"/>
                </a:xfrm>
              </p:grpSpPr>
              <p:sp>
                <p:nvSpPr>
                  <p:cNvPr id="632" name="Freeform 631"/>
                  <p:cNvSpPr>
                    <a:spLocks/>
                  </p:cNvSpPr>
                  <p:nvPr/>
                </p:nvSpPr>
                <p:spPr bwMode="auto">
                  <a:xfrm>
                    <a:off x="7064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3" name="Group 552"/>
                <p:cNvGrpSpPr>
                  <a:grpSpLocks/>
                </p:cNvGrpSpPr>
                <p:nvPr/>
              </p:nvGrpSpPr>
              <p:grpSpPr bwMode="auto">
                <a:xfrm>
                  <a:off x="7296" y="2073"/>
                  <a:ext cx="2" cy="59"/>
                  <a:chOff x="7296" y="2073"/>
                  <a:chExt cx="2" cy="59"/>
                </a:xfrm>
              </p:grpSpPr>
              <p:sp>
                <p:nvSpPr>
                  <p:cNvPr id="631" name="Freeform 630"/>
                  <p:cNvSpPr>
                    <a:spLocks/>
                  </p:cNvSpPr>
                  <p:nvPr/>
                </p:nvSpPr>
                <p:spPr bwMode="auto">
                  <a:xfrm>
                    <a:off x="7296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4" name="Group 553"/>
                <p:cNvGrpSpPr>
                  <a:grpSpLocks/>
                </p:cNvGrpSpPr>
                <p:nvPr/>
              </p:nvGrpSpPr>
              <p:grpSpPr bwMode="auto">
                <a:xfrm>
                  <a:off x="8482" y="2073"/>
                  <a:ext cx="2" cy="59"/>
                  <a:chOff x="8482" y="2073"/>
                  <a:chExt cx="2" cy="59"/>
                </a:xfrm>
              </p:grpSpPr>
              <p:sp>
                <p:nvSpPr>
                  <p:cNvPr id="630" name="Freeform 629"/>
                  <p:cNvSpPr>
                    <a:spLocks/>
                  </p:cNvSpPr>
                  <p:nvPr/>
                </p:nvSpPr>
                <p:spPr bwMode="auto">
                  <a:xfrm>
                    <a:off x="8482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5" name="Group 554"/>
                <p:cNvGrpSpPr>
                  <a:grpSpLocks/>
                </p:cNvGrpSpPr>
                <p:nvPr/>
              </p:nvGrpSpPr>
              <p:grpSpPr bwMode="auto">
                <a:xfrm>
                  <a:off x="8014" y="2073"/>
                  <a:ext cx="2" cy="59"/>
                  <a:chOff x="8014" y="2073"/>
                  <a:chExt cx="2" cy="59"/>
                </a:xfrm>
              </p:grpSpPr>
              <p:sp>
                <p:nvSpPr>
                  <p:cNvPr id="629" name="Freeform 628"/>
                  <p:cNvSpPr>
                    <a:spLocks/>
                  </p:cNvSpPr>
                  <p:nvPr/>
                </p:nvSpPr>
                <p:spPr bwMode="auto">
                  <a:xfrm>
                    <a:off x="8014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6" name="Group 555"/>
                <p:cNvGrpSpPr>
                  <a:grpSpLocks/>
                </p:cNvGrpSpPr>
                <p:nvPr/>
              </p:nvGrpSpPr>
              <p:grpSpPr bwMode="auto">
                <a:xfrm>
                  <a:off x="8246" y="2073"/>
                  <a:ext cx="2" cy="59"/>
                  <a:chOff x="8246" y="2073"/>
                  <a:chExt cx="2" cy="59"/>
                </a:xfrm>
              </p:grpSpPr>
              <p:sp>
                <p:nvSpPr>
                  <p:cNvPr id="628" name="Freeform 627"/>
                  <p:cNvSpPr>
                    <a:spLocks/>
                  </p:cNvSpPr>
                  <p:nvPr/>
                </p:nvSpPr>
                <p:spPr bwMode="auto">
                  <a:xfrm>
                    <a:off x="8246" y="2073"/>
                    <a:ext cx="2" cy="59"/>
                  </a:xfrm>
                  <a:custGeom>
                    <a:avLst/>
                    <a:gdLst>
                      <a:gd name="T0" fmla="+- 0 2073 2073"/>
                      <a:gd name="T1" fmla="*/ 2073 h 59"/>
                      <a:gd name="T2" fmla="+- 0 2132 2073"/>
                      <a:gd name="T3" fmla="*/ 2132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0"/>
                        </a:moveTo>
                        <a:lnTo>
                          <a:pt x="0" y="59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7" name="Group 556"/>
                <p:cNvGrpSpPr>
                  <a:grpSpLocks/>
                </p:cNvGrpSpPr>
                <p:nvPr/>
              </p:nvGrpSpPr>
              <p:grpSpPr bwMode="auto">
                <a:xfrm>
                  <a:off x="3041" y="5855"/>
                  <a:ext cx="5676" cy="2"/>
                  <a:chOff x="3041" y="5855"/>
                  <a:chExt cx="5676" cy="2"/>
                </a:xfrm>
              </p:grpSpPr>
              <p:sp>
                <p:nvSpPr>
                  <p:cNvPr id="627" name="Freeform 626"/>
                  <p:cNvSpPr>
                    <a:spLocks/>
                  </p:cNvSpPr>
                  <p:nvPr/>
                </p:nvSpPr>
                <p:spPr bwMode="auto">
                  <a:xfrm>
                    <a:off x="3041" y="5855"/>
                    <a:ext cx="5676" cy="2"/>
                  </a:xfrm>
                  <a:custGeom>
                    <a:avLst/>
                    <a:gdLst>
                      <a:gd name="T0" fmla="+- 0 8716 3041"/>
                      <a:gd name="T1" fmla="*/ T0 w 5676"/>
                      <a:gd name="T2" fmla="+- 0 3041 3041"/>
                      <a:gd name="T3" fmla="*/ T2 w 5676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676">
                        <a:moveTo>
                          <a:pt x="567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8" name="Group 557"/>
                <p:cNvGrpSpPr>
                  <a:grpSpLocks/>
                </p:cNvGrpSpPr>
                <p:nvPr/>
              </p:nvGrpSpPr>
              <p:grpSpPr bwMode="auto">
                <a:xfrm>
                  <a:off x="7771" y="5734"/>
                  <a:ext cx="2" cy="118"/>
                  <a:chOff x="7771" y="5734"/>
                  <a:chExt cx="2" cy="118"/>
                </a:xfrm>
              </p:grpSpPr>
              <p:sp>
                <p:nvSpPr>
                  <p:cNvPr id="626" name="Freeform 625"/>
                  <p:cNvSpPr>
                    <a:spLocks/>
                  </p:cNvSpPr>
                  <p:nvPr/>
                </p:nvSpPr>
                <p:spPr bwMode="auto">
                  <a:xfrm>
                    <a:off x="7771" y="5734"/>
                    <a:ext cx="2" cy="118"/>
                  </a:xfrm>
                  <a:custGeom>
                    <a:avLst/>
                    <a:gdLst>
                      <a:gd name="T0" fmla="+- 0 5852 5734"/>
                      <a:gd name="T1" fmla="*/ 5852 h 118"/>
                      <a:gd name="T2" fmla="+- 0 5734 5734"/>
                      <a:gd name="T3" fmla="*/ 5734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1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9" name="Group 558"/>
                <p:cNvGrpSpPr>
                  <a:grpSpLocks/>
                </p:cNvGrpSpPr>
                <p:nvPr/>
              </p:nvGrpSpPr>
              <p:grpSpPr bwMode="auto">
                <a:xfrm>
                  <a:off x="4935" y="5734"/>
                  <a:ext cx="2" cy="118"/>
                  <a:chOff x="4935" y="5734"/>
                  <a:chExt cx="2" cy="118"/>
                </a:xfrm>
              </p:grpSpPr>
              <p:sp>
                <p:nvSpPr>
                  <p:cNvPr id="625" name="Freeform 624"/>
                  <p:cNvSpPr>
                    <a:spLocks/>
                  </p:cNvSpPr>
                  <p:nvPr/>
                </p:nvSpPr>
                <p:spPr bwMode="auto">
                  <a:xfrm>
                    <a:off x="4935" y="5734"/>
                    <a:ext cx="2" cy="118"/>
                  </a:xfrm>
                  <a:custGeom>
                    <a:avLst/>
                    <a:gdLst>
                      <a:gd name="T0" fmla="+- 0 5852 5734"/>
                      <a:gd name="T1" fmla="*/ 5852 h 118"/>
                      <a:gd name="T2" fmla="+- 0 5734 5734"/>
                      <a:gd name="T3" fmla="*/ 5734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1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0" name="Group 559"/>
                <p:cNvGrpSpPr>
                  <a:grpSpLocks/>
                </p:cNvGrpSpPr>
                <p:nvPr/>
              </p:nvGrpSpPr>
              <p:grpSpPr bwMode="auto">
                <a:xfrm>
                  <a:off x="5879" y="5734"/>
                  <a:ext cx="2" cy="118"/>
                  <a:chOff x="5879" y="5734"/>
                  <a:chExt cx="2" cy="118"/>
                </a:xfrm>
              </p:grpSpPr>
              <p:sp>
                <p:nvSpPr>
                  <p:cNvPr id="624" name="Freeform 623"/>
                  <p:cNvSpPr>
                    <a:spLocks/>
                  </p:cNvSpPr>
                  <p:nvPr/>
                </p:nvSpPr>
                <p:spPr bwMode="auto">
                  <a:xfrm>
                    <a:off x="5879" y="5734"/>
                    <a:ext cx="2" cy="118"/>
                  </a:xfrm>
                  <a:custGeom>
                    <a:avLst/>
                    <a:gdLst>
                      <a:gd name="T0" fmla="+- 0 5852 5734"/>
                      <a:gd name="T1" fmla="*/ 5852 h 118"/>
                      <a:gd name="T2" fmla="+- 0 5734 5734"/>
                      <a:gd name="T3" fmla="*/ 5734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1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1" name="Group 560"/>
                <p:cNvGrpSpPr>
                  <a:grpSpLocks/>
                </p:cNvGrpSpPr>
                <p:nvPr/>
              </p:nvGrpSpPr>
              <p:grpSpPr bwMode="auto">
                <a:xfrm>
                  <a:off x="6827" y="5732"/>
                  <a:ext cx="2" cy="118"/>
                  <a:chOff x="6827" y="5732"/>
                  <a:chExt cx="2" cy="118"/>
                </a:xfrm>
              </p:grpSpPr>
              <p:sp>
                <p:nvSpPr>
                  <p:cNvPr id="623" name="Freeform 622"/>
                  <p:cNvSpPr>
                    <a:spLocks/>
                  </p:cNvSpPr>
                  <p:nvPr/>
                </p:nvSpPr>
                <p:spPr bwMode="auto">
                  <a:xfrm>
                    <a:off x="6827" y="5732"/>
                    <a:ext cx="2" cy="118"/>
                  </a:xfrm>
                  <a:custGeom>
                    <a:avLst/>
                    <a:gdLst>
                      <a:gd name="T0" fmla="+- 0 5850 5732"/>
                      <a:gd name="T1" fmla="*/ 5850 h 118"/>
                      <a:gd name="T2" fmla="+- 0 5732 5732"/>
                      <a:gd name="T3" fmla="*/ 5732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1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2" name="Group 561"/>
                <p:cNvGrpSpPr>
                  <a:grpSpLocks/>
                </p:cNvGrpSpPr>
                <p:nvPr/>
              </p:nvGrpSpPr>
              <p:grpSpPr bwMode="auto">
                <a:xfrm>
                  <a:off x="3987" y="5734"/>
                  <a:ext cx="2" cy="118"/>
                  <a:chOff x="3987" y="5734"/>
                  <a:chExt cx="2" cy="118"/>
                </a:xfrm>
              </p:grpSpPr>
              <p:sp>
                <p:nvSpPr>
                  <p:cNvPr id="622" name="Freeform 621"/>
                  <p:cNvSpPr>
                    <a:spLocks/>
                  </p:cNvSpPr>
                  <p:nvPr/>
                </p:nvSpPr>
                <p:spPr bwMode="auto">
                  <a:xfrm>
                    <a:off x="3987" y="5734"/>
                    <a:ext cx="2" cy="118"/>
                  </a:xfrm>
                  <a:custGeom>
                    <a:avLst/>
                    <a:gdLst>
                      <a:gd name="T0" fmla="+- 0 5852 5734"/>
                      <a:gd name="T1" fmla="*/ 5852 h 118"/>
                      <a:gd name="T2" fmla="+- 0 5734 5734"/>
                      <a:gd name="T3" fmla="*/ 5734 h 118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18">
                        <a:moveTo>
                          <a:pt x="0" y="11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" name="Group 562"/>
                <p:cNvGrpSpPr>
                  <a:grpSpLocks/>
                </p:cNvGrpSpPr>
                <p:nvPr/>
              </p:nvGrpSpPr>
              <p:grpSpPr bwMode="auto">
                <a:xfrm>
                  <a:off x="4699" y="5795"/>
                  <a:ext cx="2" cy="59"/>
                  <a:chOff x="4699" y="5795"/>
                  <a:chExt cx="2" cy="59"/>
                </a:xfrm>
              </p:grpSpPr>
              <p:sp>
                <p:nvSpPr>
                  <p:cNvPr id="621" name="Freeform 620"/>
                  <p:cNvSpPr>
                    <a:spLocks/>
                  </p:cNvSpPr>
                  <p:nvPr/>
                </p:nvSpPr>
                <p:spPr bwMode="auto">
                  <a:xfrm>
                    <a:off x="4699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" name="Group 563"/>
                <p:cNvGrpSpPr>
                  <a:grpSpLocks/>
                </p:cNvGrpSpPr>
                <p:nvPr/>
              </p:nvGrpSpPr>
              <p:grpSpPr bwMode="auto">
                <a:xfrm>
                  <a:off x="4231" y="5795"/>
                  <a:ext cx="2" cy="59"/>
                  <a:chOff x="4231" y="5795"/>
                  <a:chExt cx="2" cy="59"/>
                </a:xfrm>
              </p:grpSpPr>
              <p:sp>
                <p:nvSpPr>
                  <p:cNvPr id="620" name="Freeform 619"/>
                  <p:cNvSpPr>
                    <a:spLocks/>
                  </p:cNvSpPr>
                  <p:nvPr/>
                </p:nvSpPr>
                <p:spPr bwMode="auto">
                  <a:xfrm>
                    <a:off x="4231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" name="Group 564"/>
                <p:cNvGrpSpPr>
                  <a:grpSpLocks/>
                </p:cNvGrpSpPr>
                <p:nvPr/>
              </p:nvGrpSpPr>
              <p:grpSpPr bwMode="auto">
                <a:xfrm>
                  <a:off x="4462" y="5795"/>
                  <a:ext cx="2" cy="59"/>
                  <a:chOff x="4462" y="5795"/>
                  <a:chExt cx="2" cy="59"/>
                </a:xfrm>
              </p:grpSpPr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4462" y="5795"/>
                    <a:ext cx="2" cy="59"/>
                  </a:xfrm>
                  <a:custGeom>
                    <a:avLst/>
                    <a:gdLst>
                      <a:gd name="T0" fmla="+- 0 5854 5795"/>
                      <a:gd name="T1" fmla="*/ 5854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6" name="Group 565"/>
                <p:cNvGrpSpPr>
                  <a:grpSpLocks/>
                </p:cNvGrpSpPr>
                <p:nvPr/>
              </p:nvGrpSpPr>
              <p:grpSpPr bwMode="auto">
                <a:xfrm>
                  <a:off x="6588" y="5795"/>
                  <a:ext cx="2" cy="59"/>
                  <a:chOff x="6588" y="5795"/>
                  <a:chExt cx="2" cy="59"/>
                </a:xfrm>
              </p:grpSpPr>
              <p:sp>
                <p:nvSpPr>
                  <p:cNvPr id="618" name="Freeform 617"/>
                  <p:cNvSpPr>
                    <a:spLocks/>
                  </p:cNvSpPr>
                  <p:nvPr/>
                </p:nvSpPr>
                <p:spPr bwMode="auto">
                  <a:xfrm>
                    <a:off x="6588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7" name="Group 566"/>
                <p:cNvGrpSpPr>
                  <a:grpSpLocks/>
                </p:cNvGrpSpPr>
                <p:nvPr/>
              </p:nvGrpSpPr>
              <p:grpSpPr bwMode="auto">
                <a:xfrm>
                  <a:off x="6120" y="5795"/>
                  <a:ext cx="2" cy="59"/>
                  <a:chOff x="6120" y="5795"/>
                  <a:chExt cx="2" cy="59"/>
                </a:xfrm>
              </p:grpSpPr>
              <p:sp>
                <p:nvSpPr>
                  <p:cNvPr id="617" name="Freeform 616"/>
                  <p:cNvSpPr>
                    <a:spLocks/>
                  </p:cNvSpPr>
                  <p:nvPr/>
                </p:nvSpPr>
                <p:spPr bwMode="auto">
                  <a:xfrm>
                    <a:off x="6120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8" name="Group 567"/>
                <p:cNvGrpSpPr>
                  <a:grpSpLocks/>
                </p:cNvGrpSpPr>
                <p:nvPr/>
              </p:nvGrpSpPr>
              <p:grpSpPr bwMode="auto">
                <a:xfrm>
                  <a:off x="6352" y="5795"/>
                  <a:ext cx="2" cy="59"/>
                  <a:chOff x="6352" y="5795"/>
                  <a:chExt cx="2" cy="59"/>
                </a:xfrm>
              </p:grpSpPr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6352" y="5795"/>
                    <a:ext cx="2" cy="59"/>
                  </a:xfrm>
                  <a:custGeom>
                    <a:avLst/>
                    <a:gdLst>
                      <a:gd name="T0" fmla="+- 0 5854 5795"/>
                      <a:gd name="T1" fmla="*/ 5854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9" name="Group 568"/>
                <p:cNvGrpSpPr>
                  <a:grpSpLocks/>
                </p:cNvGrpSpPr>
                <p:nvPr/>
              </p:nvGrpSpPr>
              <p:grpSpPr bwMode="auto">
                <a:xfrm>
                  <a:off x="3750" y="5795"/>
                  <a:ext cx="2" cy="59"/>
                  <a:chOff x="3750" y="5795"/>
                  <a:chExt cx="2" cy="59"/>
                </a:xfrm>
              </p:grpSpPr>
              <p:sp>
                <p:nvSpPr>
                  <p:cNvPr id="615" name="Freeform 614"/>
                  <p:cNvSpPr>
                    <a:spLocks/>
                  </p:cNvSpPr>
                  <p:nvPr/>
                </p:nvSpPr>
                <p:spPr bwMode="auto">
                  <a:xfrm>
                    <a:off x="3750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0" name="Group 569"/>
                <p:cNvGrpSpPr>
                  <a:grpSpLocks/>
                </p:cNvGrpSpPr>
                <p:nvPr/>
              </p:nvGrpSpPr>
              <p:grpSpPr bwMode="auto">
                <a:xfrm>
                  <a:off x="3282" y="5795"/>
                  <a:ext cx="2" cy="59"/>
                  <a:chOff x="3282" y="5795"/>
                  <a:chExt cx="2" cy="59"/>
                </a:xfrm>
              </p:grpSpPr>
              <p:sp>
                <p:nvSpPr>
                  <p:cNvPr id="614" name="Freeform 613"/>
                  <p:cNvSpPr>
                    <a:spLocks/>
                  </p:cNvSpPr>
                  <p:nvPr/>
                </p:nvSpPr>
                <p:spPr bwMode="auto">
                  <a:xfrm>
                    <a:off x="3282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1" name="Group 570"/>
                <p:cNvGrpSpPr>
                  <a:grpSpLocks/>
                </p:cNvGrpSpPr>
                <p:nvPr/>
              </p:nvGrpSpPr>
              <p:grpSpPr bwMode="auto">
                <a:xfrm>
                  <a:off x="3514" y="5795"/>
                  <a:ext cx="2" cy="59"/>
                  <a:chOff x="3514" y="5795"/>
                  <a:chExt cx="2" cy="59"/>
                </a:xfrm>
              </p:grpSpPr>
              <p:sp>
                <p:nvSpPr>
                  <p:cNvPr id="613" name="Freeform 612"/>
                  <p:cNvSpPr>
                    <a:spLocks/>
                  </p:cNvSpPr>
                  <p:nvPr/>
                </p:nvSpPr>
                <p:spPr bwMode="auto">
                  <a:xfrm>
                    <a:off x="3514" y="5795"/>
                    <a:ext cx="2" cy="59"/>
                  </a:xfrm>
                  <a:custGeom>
                    <a:avLst/>
                    <a:gdLst>
                      <a:gd name="T0" fmla="+- 0 5854 5795"/>
                      <a:gd name="T1" fmla="*/ 5854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>
                  <a:grpSpLocks/>
                </p:cNvGrpSpPr>
                <p:nvPr/>
              </p:nvGrpSpPr>
              <p:grpSpPr bwMode="auto">
                <a:xfrm>
                  <a:off x="5642" y="5795"/>
                  <a:ext cx="2" cy="59"/>
                  <a:chOff x="5642" y="5795"/>
                  <a:chExt cx="2" cy="59"/>
                </a:xfrm>
              </p:grpSpPr>
              <p:sp>
                <p:nvSpPr>
                  <p:cNvPr id="612" name="Freeform 611"/>
                  <p:cNvSpPr>
                    <a:spLocks/>
                  </p:cNvSpPr>
                  <p:nvPr/>
                </p:nvSpPr>
                <p:spPr bwMode="auto">
                  <a:xfrm>
                    <a:off x="5642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3" name="Group 572"/>
                <p:cNvGrpSpPr>
                  <a:grpSpLocks/>
                </p:cNvGrpSpPr>
                <p:nvPr/>
              </p:nvGrpSpPr>
              <p:grpSpPr bwMode="auto">
                <a:xfrm>
                  <a:off x="5174" y="5795"/>
                  <a:ext cx="2" cy="59"/>
                  <a:chOff x="5174" y="5795"/>
                  <a:chExt cx="2" cy="59"/>
                </a:xfrm>
              </p:grpSpPr>
              <p:sp>
                <p:nvSpPr>
                  <p:cNvPr id="611" name="Freeform 610"/>
                  <p:cNvSpPr>
                    <a:spLocks/>
                  </p:cNvSpPr>
                  <p:nvPr/>
                </p:nvSpPr>
                <p:spPr bwMode="auto">
                  <a:xfrm>
                    <a:off x="5174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4" name="Group 573"/>
                <p:cNvGrpSpPr>
                  <a:grpSpLocks/>
                </p:cNvGrpSpPr>
                <p:nvPr/>
              </p:nvGrpSpPr>
              <p:grpSpPr bwMode="auto">
                <a:xfrm>
                  <a:off x="5406" y="5795"/>
                  <a:ext cx="2" cy="59"/>
                  <a:chOff x="5406" y="5795"/>
                  <a:chExt cx="2" cy="59"/>
                </a:xfrm>
              </p:grpSpPr>
              <p:sp>
                <p:nvSpPr>
                  <p:cNvPr id="610" name="Freeform 609"/>
                  <p:cNvSpPr>
                    <a:spLocks/>
                  </p:cNvSpPr>
                  <p:nvPr/>
                </p:nvSpPr>
                <p:spPr bwMode="auto">
                  <a:xfrm>
                    <a:off x="5406" y="5795"/>
                    <a:ext cx="2" cy="59"/>
                  </a:xfrm>
                  <a:custGeom>
                    <a:avLst/>
                    <a:gdLst>
                      <a:gd name="T0" fmla="+- 0 5854 5795"/>
                      <a:gd name="T1" fmla="*/ 5854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5" name="Group 574"/>
                <p:cNvGrpSpPr>
                  <a:grpSpLocks/>
                </p:cNvGrpSpPr>
                <p:nvPr/>
              </p:nvGrpSpPr>
              <p:grpSpPr bwMode="auto">
                <a:xfrm>
                  <a:off x="7534" y="5791"/>
                  <a:ext cx="2" cy="59"/>
                  <a:chOff x="7534" y="5791"/>
                  <a:chExt cx="2" cy="59"/>
                </a:xfrm>
              </p:grpSpPr>
              <p:sp>
                <p:nvSpPr>
                  <p:cNvPr id="609" name="Freeform 608"/>
                  <p:cNvSpPr>
                    <a:spLocks/>
                  </p:cNvSpPr>
                  <p:nvPr/>
                </p:nvSpPr>
                <p:spPr bwMode="auto">
                  <a:xfrm>
                    <a:off x="7534" y="5791"/>
                    <a:ext cx="2" cy="59"/>
                  </a:xfrm>
                  <a:custGeom>
                    <a:avLst/>
                    <a:gdLst>
                      <a:gd name="T0" fmla="+- 0 5850 5791"/>
                      <a:gd name="T1" fmla="*/ 5850 h 59"/>
                      <a:gd name="T2" fmla="+- 0 5791 5791"/>
                      <a:gd name="T3" fmla="*/ 5791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6" name="Group 575"/>
                <p:cNvGrpSpPr>
                  <a:grpSpLocks/>
                </p:cNvGrpSpPr>
                <p:nvPr/>
              </p:nvGrpSpPr>
              <p:grpSpPr bwMode="auto">
                <a:xfrm>
                  <a:off x="7066" y="5791"/>
                  <a:ext cx="2" cy="59"/>
                  <a:chOff x="7066" y="5791"/>
                  <a:chExt cx="2" cy="59"/>
                </a:xfrm>
              </p:grpSpPr>
              <p:sp>
                <p:nvSpPr>
                  <p:cNvPr id="608" name="Freeform 607"/>
                  <p:cNvSpPr>
                    <a:spLocks/>
                  </p:cNvSpPr>
                  <p:nvPr/>
                </p:nvSpPr>
                <p:spPr bwMode="auto">
                  <a:xfrm>
                    <a:off x="7066" y="5791"/>
                    <a:ext cx="2" cy="59"/>
                  </a:xfrm>
                  <a:custGeom>
                    <a:avLst/>
                    <a:gdLst>
                      <a:gd name="T0" fmla="+- 0 5850 5791"/>
                      <a:gd name="T1" fmla="*/ 5850 h 59"/>
                      <a:gd name="T2" fmla="+- 0 5791 5791"/>
                      <a:gd name="T3" fmla="*/ 5791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7" name="Group 576"/>
                <p:cNvGrpSpPr>
                  <a:grpSpLocks/>
                </p:cNvGrpSpPr>
                <p:nvPr/>
              </p:nvGrpSpPr>
              <p:grpSpPr bwMode="auto">
                <a:xfrm>
                  <a:off x="7298" y="5791"/>
                  <a:ext cx="2" cy="59"/>
                  <a:chOff x="7298" y="5791"/>
                  <a:chExt cx="2" cy="59"/>
                </a:xfrm>
              </p:grpSpPr>
              <p:sp>
                <p:nvSpPr>
                  <p:cNvPr id="607" name="Freeform 606"/>
                  <p:cNvSpPr>
                    <a:spLocks/>
                  </p:cNvSpPr>
                  <p:nvPr/>
                </p:nvSpPr>
                <p:spPr bwMode="auto">
                  <a:xfrm>
                    <a:off x="7298" y="5791"/>
                    <a:ext cx="2" cy="59"/>
                  </a:xfrm>
                  <a:custGeom>
                    <a:avLst/>
                    <a:gdLst>
                      <a:gd name="T0" fmla="+- 0 5850 5791"/>
                      <a:gd name="T1" fmla="*/ 5850 h 59"/>
                      <a:gd name="T2" fmla="+- 0 5791 5791"/>
                      <a:gd name="T3" fmla="*/ 5791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8" name="Group 577"/>
                <p:cNvGrpSpPr>
                  <a:grpSpLocks/>
                </p:cNvGrpSpPr>
                <p:nvPr/>
              </p:nvGrpSpPr>
              <p:grpSpPr bwMode="auto">
                <a:xfrm>
                  <a:off x="8480" y="5795"/>
                  <a:ext cx="2" cy="59"/>
                  <a:chOff x="8480" y="5795"/>
                  <a:chExt cx="2" cy="59"/>
                </a:xfrm>
              </p:grpSpPr>
              <p:sp>
                <p:nvSpPr>
                  <p:cNvPr id="606" name="Freeform 605"/>
                  <p:cNvSpPr>
                    <a:spLocks/>
                  </p:cNvSpPr>
                  <p:nvPr/>
                </p:nvSpPr>
                <p:spPr bwMode="auto">
                  <a:xfrm>
                    <a:off x="8480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" name="Group 578"/>
                <p:cNvGrpSpPr>
                  <a:grpSpLocks/>
                </p:cNvGrpSpPr>
                <p:nvPr/>
              </p:nvGrpSpPr>
              <p:grpSpPr bwMode="auto">
                <a:xfrm>
                  <a:off x="8012" y="5795"/>
                  <a:ext cx="2" cy="59"/>
                  <a:chOff x="8012" y="5795"/>
                  <a:chExt cx="2" cy="59"/>
                </a:xfrm>
              </p:grpSpPr>
              <p:sp>
                <p:nvSpPr>
                  <p:cNvPr id="605" name="Freeform 604"/>
                  <p:cNvSpPr>
                    <a:spLocks/>
                  </p:cNvSpPr>
                  <p:nvPr/>
                </p:nvSpPr>
                <p:spPr bwMode="auto">
                  <a:xfrm>
                    <a:off x="8012" y="5795"/>
                    <a:ext cx="2" cy="59"/>
                  </a:xfrm>
                  <a:custGeom>
                    <a:avLst/>
                    <a:gdLst>
                      <a:gd name="T0" fmla="+- 0 5855 5795"/>
                      <a:gd name="T1" fmla="*/ 5855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0" name="Group 579"/>
                <p:cNvGrpSpPr>
                  <a:grpSpLocks/>
                </p:cNvGrpSpPr>
                <p:nvPr/>
              </p:nvGrpSpPr>
              <p:grpSpPr bwMode="auto">
                <a:xfrm>
                  <a:off x="8244" y="5795"/>
                  <a:ext cx="2" cy="59"/>
                  <a:chOff x="8244" y="5795"/>
                  <a:chExt cx="2" cy="59"/>
                </a:xfrm>
              </p:grpSpPr>
              <p:sp>
                <p:nvSpPr>
                  <p:cNvPr id="604" name="Freeform 603"/>
                  <p:cNvSpPr>
                    <a:spLocks/>
                  </p:cNvSpPr>
                  <p:nvPr/>
                </p:nvSpPr>
                <p:spPr bwMode="auto">
                  <a:xfrm>
                    <a:off x="8244" y="5795"/>
                    <a:ext cx="2" cy="59"/>
                  </a:xfrm>
                  <a:custGeom>
                    <a:avLst/>
                    <a:gdLst>
                      <a:gd name="T0" fmla="+- 0 5854 5795"/>
                      <a:gd name="T1" fmla="*/ 5854 h 59"/>
                      <a:gd name="T2" fmla="+- 0 5795 5795"/>
                      <a:gd name="T3" fmla="*/ 5795 h 59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59">
                        <a:moveTo>
                          <a:pt x="0" y="5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1" name="Group 580"/>
                <p:cNvGrpSpPr>
                  <a:grpSpLocks/>
                </p:cNvGrpSpPr>
                <p:nvPr/>
              </p:nvGrpSpPr>
              <p:grpSpPr bwMode="auto">
                <a:xfrm>
                  <a:off x="5730" y="4618"/>
                  <a:ext cx="2" cy="603"/>
                  <a:chOff x="5730" y="4618"/>
                  <a:chExt cx="2" cy="603"/>
                </a:xfrm>
              </p:grpSpPr>
              <p:sp>
                <p:nvSpPr>
                  <p:cNvPr id="603" name="Freeform 602"/>
                  <p:cNvSpPr>
                    <a:spLocks/>
                  </p:cNvSpPr>
                  <p:nvPr/>
                </p:nvSpPr>
                <p:spPr bwMode="auto">
                  <a:xfrm>
                    <a:off x="5730" y="4618"/>
                    <a:ext cx="2" cy="603"/>
                  </a:xfrm>
                  <a:custGeom>
                    <a:avLst/>
                    <a:gdLst>
                      <a:gd name="T0" fmla="+- 0 4618 4618"/>
                      <a:gd name="T1" fmla="*/ 4618 h 603"/>
                      <a:gd name="T2" fmla="+- 0 5221 4618"/>
                      <a:gd name="T3" fmla="*/ 5221 h 60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03">
                        <a:moveTo>
                          <a:pt x="0" y="0"/>
                        </a:moveTo>
                        <a:lnTo>
                          <a:pt x="0" y="603"/>
                        </a:lnTo>
                      </a:path>
                    </a:pathLst>
                  </a:custGeom>
                  <a:noFill/>
                  <a:ln w="28300">
                    <a:solidFill>
                      <a:srgbClr val="FF2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2" name="Group 581"/>
                <p:cNvGrpSpPr>
                  <a:grpSpLocks/>
                </p:cNvGrpSpPr>
                <p:nvPr/>
              </p:nvGrpSpPr>
              <p:grpSpPr bwMode="auto">
                <a:xfrm>
                  <a:off x="5708" y="4618"/>
                  <a:ext cx="43" cy="603"/>
                  <a:chOff x="5708" y="4618"/>
                  <a:chExt cx="43" cy="603"/>
                </a:xfrm>
              </p:grpSpPr>
              <p:sp>
                <p:nvSpPr>
                  <p:cNvPr id="602" name="Freeform 601"/>
                  <p:cNvSpPr>
                    <a:spLocks/>
                  </p:cNvSpPr>
                  <p:nvPr/>
                </p:nvSpPr>
                <p:spPr bwMode="auto">
                  <a:xfrm>
                    <a:off x="5708" y="4618"/>
                    <a:ext cx="43" cy="603"/>
                  </a:xfrm>
                  <a:custGeom>
                    <a:avLst/>
                    <a:gdLst>
                      <a:gd name="T0" fmla="+- 0 5708 5708"/>
                      <a:gd name="T1" fmla="*/ T0 w 43"/>
                      <a:gd name="T2" fmla="+- 0 4618 4618"/>
                      <a:gd name="T3" fmla="*/ 4618 h 603"/>
                      <a:gd name="T4" fmla="+- 0 5751 5708"/>
                      <a:gd name="T5" fmla="*/ T4 w 43"/>
                      <a:gd name="T6" fmla="+- 0 4618 4618"/>
                      <a:gd name="T7" fmla="*/ 4618 h 603"/>
                      <a:gd name="T8" fmla="+- 0 5751 5708"/>
                      <a:gd name="T9" fmla="*/ T8 w 43"/>
                      <a:gd name="T10" fmla="+- 0 5221 4618"/>
                      <a:gd name="T11" fmla="*/ 5221 h 603"/>
                      <a:gd name="T12" fmla="+- 0 5708 5708"/>
                      <a:gd name="T13" fmla="*/ T12 w 43"/>
                      <a:gd name="T14" fmla="+- 0 5221 4618"/>
                      <a:gd name="T15" fmla="*/ 5221 h 603"/>
                      <a:gd name="T16" fmla="+- 0 5708 5708"/>
                      <a:gd name="T17" fmla="*/ T16 w 43"/>
                      <a:gd name="T18" fmla="+- 0 4618 4618"/>
                      <a:gd name="T19" fmla="*/ 4618 h 60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3" h="60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603"/>
                        </a:lnTo>
                        <a:lnTo>
                          <a:pt x="0" y="6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3" name="Group 582"/>
                <p:cNvGrpSpPr>
                  <a:grpSpLocks/>
                </p:cNvGrpSpPr>
                <p:nvPr/>
              </p:nvGrpSpPr>
              <p:grpSpPr bwMode="auto">
                <a:xfrm>
                  <a:off x="6797" y="4336"/>
                  <a:ext cx="2" cy="851"/>
                  <a:chOff x="6797" y="4336"/>
                  <a:chExt cx="2" cy="851"/>
                </a:xfrm>
              </p:grpSpPr>
              <p:sp>
                <p:nvSpPr>
                  <p:cNvPr id="601" name="Freeform 600"/>
                  <p:cNvSpPr>
                    <a:spLocks/>
                  </p:cNvSpPr>
                  <p:nvPr/>
                </p:nvSpPr>
                <p:spPr bwMode="auto">
                  <a:xfrm>
                    <a:off x="6797" y="4336"/>
                    <a:ext cx="2" cy="851"/>
                  </a:xfrm>
                  <a:custGeom>
                    <a:avLst/>
                    <a:gdLst>
                      <a:gd name="T0" fmla="+- 0 4336 4336"/>
                      <a:gd name="T1" fmla="*/ 4336 h 851"/>
                      <a:gd name="T2" fmla="+- 0 5187 4336"/>
                      <a:gd name="T3" fmla="*/ 5187 h 851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851">
                        <a:moveTo>
                          <a:pt x="0" y="0"/>
                        </a:moveTo>
                        <a:lnTo>
                          <a:pt x="0" y="851"/>
                        </a:lnTo>
                      </a:path>
                    </a:pathLst>
                  </a:custGeom>
                  <a:noFill/>
                  <a:ln w="28300">
                    <a:solidFill>
                      <a:srgbClr val="FF2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4" name="Group 583"/>
                <p:cNvGrpSpPr>
                  <a:grpSpLocks/>
                </p:cNvGrpSpPr>
                <p:nvPr/>
              </p:nvGrpSpPr>
              <p:grpSpPr bwMode="auto">
                <a:xfrm>
                  <a:off x="6776" y="4336"/>
                  <a:ext cx="43" cy="851"/>
                  <a:chOff x="6776" y="4336"/>
                  <a:chExt cx="43" cy="851"/>
                </a:xfrm>
              </p:grpSpPr>
              <p:sp>
                <p:nvSpPr>
                  <p:cNvPr id="600" name="Freeform 599"/>
                  <p:cNvSpPr>
                    <a:spLocks/>
                  </p:cNvSpPr>
                  <p:nvPr/>
                </p:nvSpPr>
                <p:spPr bwMode="auto">
                  <a:xfrm>
                    <a:off x="6776" y="4336"/>
                    <a:ext cx="43" cy="851"/>
                  </a:xfrm>
                  <a:custGeom>
                    <a:avLst/>
                    <a:gdLst>
                      <a:gd name="T0" fmla="+- 0 6776 6776"/>
                      <a:gd name="T1" fmla="*/ T0 w 43"/>
                      <a:gd name="T2" fmla="+- 0 4336 4336"/>
                      <a:gd name="T3" fmla="*/ 4336 h 851"/>
                      <a:gd name="T4" fmla="+- 0 6818 6776"/>
                      <a:gd name="T5" fmla="*/ T4 w 43"/>
                      <a:gd name="T6" fmla="+- 0 4336 4336"/>
                      <a:gd name="T7" fmla="*/ 4336 h 851"/>
                      <a:gd name="T8" fmla="+- 0 6818 6776"/>
                      <a:gd name="T9" fmla="*/ T8 w 43"/>
                      <a:gd name="T10" fmla="+- 0 5187 4336"/>
                      <a:gd name="T11" fmla="*/ 5187 h 851"/>
                      <a:gd name="T12" fmla="+- 0 6776 6776"/>
                      <a:gd name="T13" fmla="*/ T12 w 43"/>
                      <a:gd name="T14" fmla="+- 0 5187 4336"/>
                      <a:gd name="T15" fmla="*/ 5187 h 851"/>
                      <a:gd name="T16" fmla="+- 0 6776 6776"/>
                      <a:gd name="T17" fmla="*/ T16 w 43"/>
                      <a:gd name="T18" fmla="+- 0 4336 4336"/>
                      <a:gd name="T19" fmla="*/ 4336 h 85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3" h="851">
                        <a:moveTo>
                          <a:pt x="0" y="0"/>
                        </a:moveTo>
                        <a:lnTo>
                          <a:pt x="42" y="0"/>
                        </a:lnTo>
                        <a:lnTo>
                          <a:pt x="42" y="851"/>
                        </a:lnTo>
                        <a:lnTo>
                          <a:pt x="0" y="8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5" name="Group 584"/>
                <p:cNvGrpSpPr>
                  <a:grpSpLocks/>
                </p:cNvGrpSpPr>
                <p:nvPr/>
              </p:nvGrpSpPr>
              <p:grpSpPr bwMode="auto">
                <a:xfrm>
                  <a:off x="5575" y="4730"/>
                  <a:ext cx="118" cy="378"/>
                  <a:chOff x="5575" y="4730"/>
                  <a:chExt cx="118" cy="378"/>
                </a:xfrm>
              </p:grpSpPr>
              <p:sp>
                <p:nvSpPr>
                  <p:cNvPr id="599" name="Freeform 598"/>
                  <p:cNvSpPr>
                    <a:spLocks/>
                  </p:cNvSpPr>
                  <p:nvPr/>
                </p:nvSpPr>
                <p:spPr bwMode="auto">
                  <a:xfrm>
                    <a:off x="5575" y="4730"/>
                    <a:ext cx="118" cy="378"/>
                  </a:xfrm>
                  <a:custGeom>
                    <a:avLst/>
                    <a:gdLst>
                      <a:gd name="T0" fmla="+- 0 5575 5575"/>
                      <a:gd name="T1" fmla="*/ T0 w 118"/>
                      <a:gd name="T2" fmla="+- 0 5109 4730"/>
                      <a:gd name="T3" fmla="*/ 5109 h 378"/>
                      <a:gd name="T4" fmla="+- 0 5575 5575"/>
                      <a:gd name="T5" fmla="*/ T4 w 118"/>
                      <a:gd name="T6" fmla="+- 0 4730 4730"/>
                      <a:gd name="T7" fmla="*/ 4730 h 378"/>
                      <a:gd name="T8" fmla="+- 0 5693 5575"/>
                      <a:gd name="T9" fmla="*/ T8 w 118"/>
                      <a:gd name="T10" fmla="+- 0 4730 4730"/>
                      <a:gd name="T11" fmla="*/ 4730 h 378"/>
                      <a:gd name="T12" fmla="+- 0 5693 5575"/>
                      <a:gd name="T13" fmla="*/ T12 w 118"/>
                      <a:gd name="T14" fmla="+- 0 5109 4730"/>
                      <a:gd name="T15" fmla="*/ 5109 h 378"/>
                      <a:gd name="T16" fmla="+- 0 5575 5575"/>
                      <a:gd name="T17" fmla="*/ T16 w 118"/>
                      <a:gd name="T18" fmla="+- 0 5109 4730"/>
                      <a:gd name="T19" fmla="*/ 510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6" name="Group 585"/>
                <p:cNvGrpSpPr>
                  <a:grpSpLocks/>
                </p:cNvGrpSpPr>
                <p:nvPr/>
              </p:nvGrpSpPr>
              <p:grpSpPr bwMode="auto">
                <a:xfrm>
                  <a:off x="5575" y="4730"/>
                  <a:ext cx="118" cy="378"/>
                  <a:chOff x="5575" y="4730"/>
                  <a:chExt cx="118" cy="378"/>
                </a:xfrm>
              </p:grpSpPr>
              <p:sp>
                <p:nvSpPr>
                  <p:cNvPr id="598" name="Freeform 597"/>
                  <p:cNvSpPr>
                    <a:spLocks/>
                  </p:cNvSpPr>
                  <p:nvPr/>
                </p:nvSpPr>
                <p:spPr bwMode="auto">
                  <a:xfrm>
                    <a:off x="5575" y="4730"/>
                    <a:ext cx="118" cy="378"/>
                  </a:xfrm>
                  <a:custGeom>
                    <a:avLst/>
                    <a:gdLst>
                      <a:gd name="T0" fmla="+- 0 5575 5575"/>
                      <a:gd name="T1" fmla="*/ T0 w 118"/>
                      <a:gd name="T2" fmla="+- 0 5109 4730"/>
                      <a:gd name="T3" fmla="*/ 5109 h 378"/>
                      <a:gd name="T4" fmla="+- 0 5575 5575"/>
                      <a:gd name="T5" fmla="*/ T4 w 118"/>
                      <a:gd name="T6" fmla="+- 0 4730 4730"/>
                      <a:gd name="T7" fmla="*/ 4730 h 378"/>
                      <a:gd name="T8" fmla="+- 0 5693 5575"/>
                      <a:gd name="T9" fmla="*/ T8 w 118"/>
                      <a:gd name="T10" fmla="+- 0 4730 4730"/>
                      <a:gd name="T11" fmla="*/ 4730 h 378"/>
                      <a:gd name="T12" fmla="+- 0 5693 5575"/>
                      <a:gd name="T13" fmla="*/ T12 w 118"/>
                      <a:gd name="T14" fmla="+- 0 5109 4730"/>
                      <a:gd name="T15" fmla="*/ 5109 h 378"/>
                      <a:gd name="T16" fmla="+- 0 5575 5575"/>
                      <a:gd name="T17" fmla="*/ T16 w 118"/>
                      <a:gd name="T18" fmla="+- 0 5109 4730"/>
                      <a:gd name="T19" fmla="*/ 5109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8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7" name="Group 586"/>
                <p:cNvGrpSpPr>
                  <a:grpSpLocks/>
                </p:cNvGrpSpPr>
                <p:nvPr/>
              </p:nvGrpSpPr>
              <p:grpSpPr bwMode="auto">
                <a:xfrm>
                  <a:off x="6641" y="4545"/>
                  <a:ext cx="118" cy="378"/>
                  <a:chOff x="6641" y="4545"/>
                  <a:chExt cx="118" cy="378"/>
                </a:xfrm>
              </p:grpSpPr>
              <p:sp>
                <p:nvSpPr>
                  <p:cNvPr id="597" name="Freeform 596"/>
                  <p:cNvSpPr>
                    <a:spLocks/>
                  </p:cNvSpPr>
                  <p:nvPr/>
                </p:nvSpPr>
                <p:spPr bwMode="auto">
                  <a:xfrm>
                    <a:off x="6641" y="4545"/>
                    <a:ext cx="118" cy="378"/>
                  </a:xfrm>
                  <a:custGeom>
                    <a:avLst/>
                    <a:gdLst>
                      <a:gd name="T0" fmla="+- 0 6641 6641"/>
                      <a:gd name="T1" fmla="*/ T0 w 118"/>
                      <a:gd name="T2" fmla="+- 0 4924 4545"/>
                      <a:gd name="T3" fmla="*/ 4924 h 378"/>
                      <a:gd name="T4" fmla="+- 0 6641 6641"/>
                      <a:gd name="T5" fmla="*/ T4 w 118"/>
                      <a:gd name="T6" fmla="+- 0 4545 4545"/>
                      <a:gd name="T7" fmla="*/ 4545 h 378"/>
                      <a:gd name="T8" fmla="+- 0 6760 6641"/>
                      <a:gd name="T9" fmla="*/ T8 w 118"/>
                      <a:gd name="T10" fmla="+- 0 4545 4545"/>
                      <a:gd name="T11" fmla="*/ 4545 h 378"/>
                      <a:gd name="T12" fmla="+- 0 6760 6641"/>
                      <a:gd name="T13" fmla="*/ T12 w 118"/>
                      <a:gd name="T14" fmla="+- 0 4924 4545"/>
                      <a:gd name="T15" fmla="*/ 4924 h 378"/>
                      <a:gd name="T16" fmla="+- 0 6641 6641"/>
                      <a:gd name="T17" fmla="*/ T16 w 118"/>
                      <a:gd name="T18" fmla="+- 0 4924 4545"/>
                      <a:gd name="T19" fmla="*/ 492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8" name="Group 587"/>
                <p:cNvGrpSpPr>
                  <a:grpSpLocks/>
                </p:cNvGrpSpPr>
                <p:nvPr/>
              </p:nvGrpSpPr>
              <p:grpSpPr bwMode="auto">
                <a:xfrm>
                  <a:off x="6641" y="4545"/>
                  <a:ext cx="118" cy="378"/>
                  <a:chOff x="6641" y="4545"/>
                  <a:chExt cx="118" cy="378"/>
                </a:xfrm>
              </p:grpSpPr>
              <p:sp>
                <p:nvSpPr>
                  <p:cNvPr id="596" name="Freeform 595"/>
                  <p:cNvSpPr>
                    <a:spLocks/>
                  </p:cNvSpPr>
                  <p:nvPr/>
                </p:nvSpPr>
                <p:spPr bwMode="auto">
                  <a:xfrm>
                    <a:off x="6641" y="4545"/>
                    <a:ext cx="118" cy="378"/>
                  </a:xfrm>
                  <a:custGeom>
                    <a:avLst/>
                    <a:gdLst>
                      <a:gd name="T0" fmla="+- 0 6641 6641"/>
                      <a:gd name="T1" fmla="*/ T0 w 118"/>
                      <a:gd name="T2" fmla="+- 0 4924 4545"/>
                      <a:gd name="T3" fmla="*/ 4924 h 378"/>
                      <a:gd name="T4" fmla="+- 0 6641 6641"/>
                      <a:gd name="T5" fmla="*/ T4 w 118"/>
                      <a:gd name="T6" fmla="+- 0 4545 4545"/>
                      <a:gd name="T7" fmla="*/ 4545 h 378"/>
                      <a:gd name="T8" fmla="+- 0 6760 6641"/>
                      <a:gd name="T9" fmla="*/ T8 w 118"/>
                      <a:gd name="T10" fmla="+- 0 4545 4545"/>
                      <a:gd name="T11" fmla="*/ 4545 h 378"/>
                      <a:gd name="T12" fmla="+- 0 6760 6641"/>
                      <a:gd name="T13" fmla="*/ T12 w 118"/>
                      <a:gd name="T14" fmla="+- 0 4924 4545"/>
                      <a:gd name="T15" fmla="*/ 4924 h 378"/>
                      <a:gd name="T16" fmla="+- 0 6641 6641"/>
                      <a:gd name="T17" fmla="*/ T16 w 118"/>
                      <a:gd name="T18" fmla="+- 0 4924 4545"/>
                      <a:gd name="T19" fmla="*/ 4924 h 37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18" h="378">
                        <a:moveTo>
                          <a:pt x="0" y="379"/>
                        </a:moveTo>
                        <a:lnTo>
                          <a:pt x="0" y="0"/>
                        </a:lnTo>
                        <a:lnTo>
                          <a:pt x="119" y="0"/>
                        </a:lnTo>
                        <a:lnTo>
                          <a:pt x="119" y="379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noFill/>
                  <a:ln w="1324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9" name="Group 588"/>
                <p:cNvGrpSpPr>
                  <a:grpSpLocks/>
                </p:cNvGrpSpPr>
                <p:nvPr/>
              </p:nvGrpSpPr>
              <p:grpSpPr bwMode="auto">
                <a:xfrm>
                  <a:off x="8180" y="2166"/>
                  <a:ext cx="478" cy="515"/>
                  <a:chOff x="8180" y="2166"/>
                  <a:chExt cx="478" cy="515"/>
                </a:xfrm>
              </p:grpSpPr>
              <p:sp>
                <p:nvSpPr>
                  <p:cNvPr id="595" name="Freeform 594"/>
                  <p:cNvSpPr>
                    <a:spLocks/>
                  </p:cNvSpPr>
                  <p:nvPr/>
                </p:nvSpPr>
                <p:spPr bwMode="auto">
                  <a:xfrm>
                    <a:off x="8180" y="2166"/>
                    <a:ext cx="478" cy="515"/>
                  </a:xfrm>
                  <a:custGeom>
                    <a:avLst/>
                    <a:gdLst>
                      <a:gd name="T0" fmla="+- 0 8180 8180"/>
                      <a:gd name="T1" fmla="*/ T0 w 478"/>
                      <a:gd name="T2" fmla="+- 0 2166 2166"/>
                      <a:gd name="T3" fmla="*/ 2166 h 515"/>
                      <a:gd name="T4" fmla="+- 0 8658 8180"/>
                      <a:gd name="T5" fmla="*/ T4 w 478"/>
                      <a:gd name="T6" fmla="+- 0 2166 2166"/>
                      <a:gd name="T7" fmla="*/ 2166 h 515"/>
                      <a:gd name="T8" fmla="+- 0 8658 8180"/>
                      <a:gd name="T9" fmla="*/ T8 w 478"/>
                      <a:gd name="T10" fmla="+- 0 2680 2166"/>
                      <a:gd name="T11" fmla="*/ 2680 h 515"/>
                      <a:gd name="T12" fmla="+- 0 8180 8180"/>
                      <a:gd name="T13" fmla="*/ T12 w 478"/>
                      <a:gd name="T14" fmla="+- 0 2680 2166"/>
                      <a:gd name="T15" fmla="*/ 2680 h 515"/>
                      <a:gd name="T16" fmla="+- 0 8180 8180"/>
                      <a:gd name="T17" fmla="*/ T16 w 478"/>
                      <a:gd name="T18" fmla="+- 0 2166 2166"/>
                      <a:gd name="T19" fmla="*/ 2166 h 5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78" h="515">
                        <a:moveTo>
                          <a:pt x="0" y="0"/>
                        </a:moveTo>
                        <a:lnTo>
                          <a:pt x="478" y="0"/>
                        </a:lnTo>
                        <a:lnTo>
                          <a:pt x="478" y="514"/>
                        </a:lnTo>
                        <a:lnTo>
                          <a:pt x="0" y="5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0" name="Group 589"/>
                <p:cNvGrpSpPr>
                  <a:grpSpLocks/>
                </p:cNvGrpSpPr>
                <p:nvPr/>
              </p:nvGrpSpPr>
              <p:grpSpPr bwMode="auto">
                <a:xfrm>
                  <a:off x="8182" y="2250"/>
                  <a:ext cx="112" cy="350"/>
                  <a:chOff x="8182" y="2250"/>
                  <a:chExt cx="112" cy="350"/>
                </a:xfrm>
              </p:grpSpPr>
              <p:sp>
                <p:nvSpPr>
                  <p:cNvPr id="591" name="Freeform 590"/>
                  <p:cNvSpPr>
                    <a:spLocks/>
                  </p:cNvSpPr>
                  <p:nvPr/>
                </p:nvSpPr>
                <p:spPr bwMode="auto">
                  <a:xfrm>
                    <a:off x="8186" y="2444"/>
                    <a:ext cx="108" cy="58"/>
                  </a:xfrm>
                  <a:custGeom>
                    <a:avLst/>
                    <a:gdLst>
                      <a:gd name="T0" fmla="+- 0 8199 8199"/>
                      <a:gd name="T1" fmla="*/ T0 w 95"/>
                      <a:gd name="T2" fmla="+- 0 2439 2439"/>
                      <a:gd name="T3" fmla="*/ 2439 h 95"/>
                      <a:gd name="T4" fmla="+- 0 8294 8199"/>
                      <a:gd name="T5" fmla="*/ T4 w 95"/>
                      <a:gd name="T6" fmla="+- 0 2439 2439"/>
                      <a:gd name="T7" fmla="*/ 2439 h 95"/>
                      <a:gd name="T8" fmla="+- 0 8294 8199"/>
                      <a:gd name="T9" fmla="*/ T8 w 95"/>
                      <a:gd name="T10" fmla="+- 0 2533 2439"/>
                      <a:gd name="T11" fmla="*/ 2533 h 95"/>
                      <a:gd name="T12" fmla="+- 0 8199 8199"/>
                      <a:gd name="T13" fmla="*/ T12 w 95"/>
                      <a:gd name="T14" fmla="+- 0 2533 2439"/>
                      <a:gd name="T15" fmla="*/ 2533 h 95"/>
                      <a:gd name="T16" fmla="+- 0 8199 8199"/>
                      <a:gd name="T17" fmla="*/ T16 w 95"/>
                      <a:gd name="T18" fmla="+- 0 2439 2439"/>
                      <a:gd name="T19" fmla="*/ 2439 h 9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95" h="95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591"/>
                  <p:cNvSpPr>
                    <a:spLocks/>
                  </p:cNvSpPr>
                  <p:nvPr/>
                </p:nvSpPr>
                <p:spPr bwMode="auto">
                  <a:xfrm>
                    <a:off x="8182" y="2542"/>
                    <a:ext cx="108" cy="58"/>
                  </a:xfrm>
                  <a:custGeom>
                    <a:avLst/>
                    <a:gdLst>
                      <a:gd name="T0" fmla="+- 0 8199 8199"/>
                      <a:gd name="T1" fmla="*/ T0 w 95"/>
                      <a:gd name="T2" fmla="+- 0 2439 2439"/>
                      <a:gd name="T3" fmla="*/ 2439 h 95"/>
                      <a:gd name="T4" fmla="+- 0 8294 8199"/>
                      <a:gd name="T5" fmla="*/ T4 w 95"/>
                      <a:gd name="T6" fmla="+- 0 2439 2439"/>
                      <a:gd name="T7" fmla="*/ 2439 h 95"/>
                      <a:gd name="T8" fmla="+- 0 8294 8199"/>
                      <a:gd name="T9" fmla="*/ T8 w 95"/>
                      <a:gd name="T10" fmla="+- 0 2533 2439"/>
                      <a:gd name="T11" fmla="*/ 2533 h 95"/>
                      <a:gd name="T12" fmla="+- 0 8199 8199"/>
                      <a:gd name="T13" fmla="*/ T12 w 95"/>
                      <a:gd name="T14" fmla="+- 0 2533 2439"/>
                      <a:gd name="T15" fmla="*/ 2533 h 95"/>
                      <a:gd name="T16" fmla="+- 0 8199 8199"/>
                      <a:gd name="T17" fmla="*/ T16 w 95"/>
                      <a:gd name="T18" fmla="+- 0 2439 2439"/>
                      <a:gd name="T19" fmla="*/ 2439 h 9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95" h="95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592"/>
                  <p:cNvSpPr>
                    <a:spLocks/>
                  </p:cNvSpPr>
                  <p:nvPr/>
                </p:nvSpPr>
                <p:spPr bwMode="auto">
                  <a:xfrm>
                    <a:off x="8186" y="2348"/>
                    <a:ext cx="108" cy="58"/>
                  </a:xfrm>
                  <a:custGeom>
                    <a:avLst/>
                    <a:gdLst>
                      <a:gd name="T0" fmla="+- 0 8199 8199"/>
                      <a:gd name="T1" fmla="*/ T0 w 95"/>
                      <a:gd name="T2" fmla="+- 0 2439 2439"/>
                      <a:gd name="T3" fmla="*/ 2439 h 95"/>
                      <a:gd name="T4" fmla="+- 0 8294 8199"/>
                      <a:gd name="T5" fmla="*/ T4 w 95"/>
                      <a:gd name="T6" fmla="+- 0 2439 2439"/>
                      <a:gd name="T7" fmla="*/ 2439 h 95"/>
                      <a:gd name="T8" fmla="+- 0 8294 8199"/>
                      <a:gd name="T9" fmla="*/ T8 w 95"/>
                      <a:gd name="T10" fmla="+- 0 2533 2439"/>
                      <a:gd name="T11" fmla="*/ 2533 h 95"/>
                      <a:gd name="T12" fmla="+- 0 8199 8199"/>
                      <a:gd name="T13" fmla="*/ T12 w 95"/>
                      <a:gd name="T14" fmla="+- 0 2533 2439"/>
                      <a:gd name="T15" fmla="*/ 2533 h 95"/>
                      <a:gd name="T16" fmla="+- 0 8199 8199"/>
                      <a:gd name="T17" fmla="*/ T16 w 95"/>
                      <a:gd name="T18" fmla="+- 0 2439 2439"/>
                      <a:gd name="T19" fmla="*/ 2439 h 9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95" h="95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 593"/>
                  <p:cNvSpPr>
                    <a:spLocks/>
                  </p:cNvSpPr>
                  <p:nvPr/>
                </p:nvSpPr>
                <p:spPr bwMode="auto">
                  <a:xfrm>
                    <a:off x="8186" y="2250"/>
                    <a:ext cx="108" cy="58"/>
                  </a:xfrm>
                  <a:custGeom>
                    <a:avLst/>
                    <a:gdLst>
                      <a:gd name="T0" fmla="+- 0 8199 8199"/>
                      <a:gd name="T1" fmla="*/ T0 w 95"/>
                      <a:gd name="T2" fmla="+- 0 2439 2439"/>
                      <a:gd name="T3" fmla="*/ 2439 h 95"/>
                      <a:gd name="T4" fmla="+- 0 8294 8199"/>
                      <a:gd name="T5" fmla="*/ T4 w 95"/>
                      <a:gd name="T6" fmla="+- 0 2439 2439"/>
                      <a:gd name="T7" fmla="*/ 2439 h 95"/>
                      <a:gd name="T8" fmla="+- 0 8294 8199"/>
                      <a:gd name="T9" fmla="*/ T8 w 95"/>
                      <a:gd name="T10" fmla="+- 0 2533 2439"/>
                      <a:gd name="T11" fmla="*/ 2533 h 95"/>
                      <a:gd name="T12" fmla="+- 0 8199 8199"/>
                      <a:gd name="T13" fmla="*/ T12 w 95"/>
                      <a:gd name="T14" fmla="+- 0 2533 2439"/>
                      <a:gd name="T15" fmla="*/ 2533 h 95"/>
                      <a:gd name="T16" fmla="+- 0 8199 8199"/>
                      <a:gd name="T17" fmla="*/ T16 w 95"/>
                      <a:gd name="T18" fmla="+- 0 2439 2439"/>
                      <a:gd name="T19" fmla="*/ 2439 h 9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95" h="95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" name="Text Box 1218"/>
              <p:cNvSpPr txBox="1">
                <a:spLocks noChangeArrowheads="1"/>
              </p:cNvSpPr>
              <p:nvPr/>
            </p:nvSpPr>
            <p:spPr bwMode="auto">
              <a:xfrm>
                <a:off x="3027" y="1751"/>
                <a:ext cx="138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1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Arial"/>
                  </a:rPr>
                  <a:t>η</a:t>
                </a:r>
                <a:endParaRPr lang="en-US" sz="500">
                  <a:effectLst/>
                  <a:latin typeface="Arial"/>
                  <a:ea typeface="Arial"/>
                  <a:cs typeface="Times New Roman"/>
                </a:endParaRPr>
              </a:p>
              <a:p>
                <a:pPr marL="1397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Arial"/>
                  </a:rPr>
                  <a:t>θ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°</a:t>
                </a:r>
              </a:p>
            </p:txBody>
          </p:sp>
          <p:sp>
            <p:nvSpPr>
              <p:cNvPr id="20" name="Text Box 1219"/>
              <p:cNvSpPr txBox="1">
                <a:spLocks noChangeArrowheads="1"/>
              </p:cNvSpPr>
              <p:nvPr/>
            </p:nvSpPr>
            <p:spPr bwMode="auto">
              <a:xfrm>
                <a:off x="3323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0.1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84.3°</a:t>
                </a:r>
              </a:p>
            </p:txBody>
          </p:sp>
          <p:sp>
            <p:nvSpPr>
              <p:cNvPr id="21" name="Text Box 1220"/>
              <p:cNvSpPr txBox="1">
                <a:spLocks noChangeArrowheads="1"/>
              </p:cNvSpPr>
              <p:nvPr/>
            </p:nvSpPr>
            <p:spPr bwMode="auto">
              <a:xfrm>
                <a:off x="3735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0.2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78.6°</a:t>
                </a:r>
              </a:p>
            </p:txBody>
          </p:sp>
          <p:sp>
            <p:nvSpPr>
              <p:cNvPr id="22" name="Text Box 1221"/>
              <p:cNvSpPr txBox="1">
                <a:spLocks noChangeArrowheads="1"/>
              </p:cNvSpPr>
              <p:nvPr/>
            </p:nvSpPr>
            <p:spPr bwMode="auto">
              <a:xfrm>
                <a:off x="4093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0.3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73.1°</a:t>
                </a:r>
              </a:p>
            </p:txBody>
          </p:sp>
          <p:sp>
            <p:nvSpPr>
              <p:cNvPr id="23" name="Text Box 1222"/>
              <p:cNvSpPr txBox="1">
                <a:spLocks noChangeArrowheads="1"/>
              </p:cNvSpPr>
              <p:nvPr/>
            </p:nvSpPr>
            <p:spPr bwMode="auto">
              <a:xfrm>
                <a:off x="4533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0.4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67.7°</a:t>
                </a:r>
              </a:p>
            </p:txBody>
          </p:sp>
          <p:sp>
            <p:nvSpPr>
              <p:cNvPr id="24" name="Text Box 1223"/>
              <p:cNvSpPr txBox="1">
                <a:spLocks noChangeArrowheads="1"/>
              </p:cNvSpPr>
              <p:nvPr/>
            </p:nvSpPr>
            <p:spPr bwMode="auto">
              <a:xfrm>
                <a:off x="4962" y="1752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0.5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62.5°</a:t>
                </a:r>
              </a:p>
            </p:txBody>
          </p:sp>
          <p:sp>
            <p:nvSpPr>
              <p:cNvPr id="25" name="Text Box 1224"/>
              <p:cNvSpPr txBox="1">
                <a:spLocks noChangeArrowheads="1"/>
              </p:cNvSpPr>
              <p:nvPr/>
            </p:nvSpPr>
            <p:spPr bwMode="auto">
              <a:xfrm>
                <a:off x="5392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0.6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57.5°</a:t>
                </a:r>
              </a:p>
            </p:txBody>
          </p:sp>
          <p:sp>
            <p:nvSpPr>
              <p:cNvPr id="26" name="Text Box 1225"/>
              <p:cNvSpPr txBox="1">
                <a:spLocks noChangeArrowheads="1"/>
              </p:cNvSpPr>
              <p:nvPr/>
            </p:nvSpPr>
            <p:spPr bwMode="auto">
              <a:xfrm>
                <a:off x="5872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0.7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52.8°</a:t>
                </a:r>
              </a:p>
            </p:txBody>
          </p:sp>
          <p:sp>
            <p:nvSpPr>
              <p:cNvPr id="27" name="Text Box 1226"/>
              <p:cNvSpPr txBox="1">
                <a:spLocks noChangeArrowheads="1"/>
              </p:cNvSpPr>
              <p:nvPr/>
            </p:nvSpPr>
            <p:spPr bwMode="auto">
              <a:xfrm>
                <a:off x="6351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0.8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48.4°</a:t>
                </a:r>
              </a:p>
            </p:txBody>
          </p:sp>
          <p:sp>
            <p:nvSpPr>
              <p:cNvPr id="28" name="Text Box 1227"/>
              <p:cNvSpPr txBox="1">
                <a:spLocks noChangeArrowheads="1"/>
              </p:cNvSpPr>
              <p:nvPr/>
            </p:nvSpPr>
            <p:spPr bwMode="auto">
              <a:xfrm>
                <a:off x="6850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0.9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44.3°</a:t>
                </a:r>
              </a:p>
            </p:txBody>
          </p:sp>
          <p:sp>
            <p:nvSpPr>
              <p:cNvPr id="29" name="Text Box 1228"/>
              <p:cNvSpPr txBox="1">
                <a:spLocks noChangeArrowheads="1"/>
              </p:cNvSpPr>
              <p:nvPr/>
            </p:nvSpPr>
            <p:spPr bwMode="auto">
              <a:xfrm>
                <a:off x="7405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1.0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40.4°</a:t>
                </a:r>
              </a:p>
            </p:txBody>
          </p:sp>
          <p:sp>
            <p:nvSpPr>
              <p:cNvPr id="30" name="Text Box 1229"/>
              <p:cNvSpPr txBox="1">
                <a:spLocks noChangeArrowheads="1"/>
              </p:cNvSpPr>
              <p:nvPr/>
            </p:nvSpPr>
            <p:spPr bwMode="auto">
              <a:xfrm>
                <a:off x="7999" y="1747"/>
                <a:ext cx="27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42545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1.1</a:t>
                </a:r>
              </a:p>
              <a:p>
                <a:pPr marL="12700" marR="0">
                  <a:spcBef>
                    <a:spcPts val="19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36.8°</a:t>
                </a:r>
              </a:p>
            </p:txBody>
          </p:sp>
          <p:sp>
            <p:nvSpPr>
              <p:cNvPr id="31" name="Text Box 1230"/>
              <p:cNvSpPr txBox="1">
                <a:spLocks noChangeArrowheads="1"/>
              </p:cNvSpPr>
              <p:nvPr/>
            </p:nvSpPr>
            <p:spPr bwMode="auto">
              <a:xfrm>
                <a:off x="8800" y="1887"/>
                <a:ext cx="476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 indent="22860">
                  <a:lnSpc>
                    <a:spcPct val="132000"/>
                  </a:lnSpc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Arial"/>
                  </a:rPr>
                  <a:t>η    </a:t>
                </a:r>
                <a:r>
                  <a:rPr lang="en-US" sz="500" spc="70">
                    <a:effectLst/>
                    <a:latin typeface="Arial"/>
                    <a:ea typeface="Arial"/>
                    <a:cs typeface="Arial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Arial"/>
                  </a:rPr>
                  <a:t>θ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° 1.2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33.5°</a:t>
                </a:r>
              </a:p>
            </p:txBody>
          </p:sp>
          <p:sp>
            <p:nvSpPr>
              <p:cNvPr id="32" name="Text Box 1231"/>
              <p:cNvSpPr txBox="1">
                <a:spLocks noChangeArrowheads="1"/>
              </p:cNvSpPr>
              <p:nvPr/>
            </p:nvSpPr>
            <p:spPr bwMode="auto">
              <a:xfrm>
                <a:off x="2864" y="2002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8</a:t>
                </a:r>
              </a:p>
            </p:txBody>
          </p:sp>
          <p:sp>
            <p:nvSpPr>
              <p:cNvPr id="33" name="Text Box 1232"/>
              <p:cNvSpPr txBox="1">
                <a:spLocks noChangeArrowheads="1"/>
              </p:cNvSpPr>
              <p:nvPr/>
            </p:nvSpPr>
            <p:spPr bwMode="auto">
              <a:xfrm>
                <a:off x="8800" y="2412"/>
                <a:ext cx="47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1.3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30.5°</a:t>
                </a:r>
              </a:p>
            </p:txBody>
          </p:sp>
          <p:sp>
            <p:nvSpPr>
              <p:cNvPr id="34" name="Text Box 1233"/>
              <p:cNvSpPr txBox="1">
                <a:spLocks noChangeArrowheads="1"/>
              </p:cNvSpPr>
              <p:nvPr/>
            </p:nvSpPr>
            <p:spPr bwMode="auto">
              <a:xfrm>
                <a:off x="2864" y="2469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7</a:t>
                </a:r>
              </a:p>
            </p:txBody>
          </p:sp>
          <p:sp>
            <p:nvSpPr>
              <p:cNvPr id="35" name="Text Box 1234"/>
              <p:cNvSpPr txBox="1">
                <a:spLocks noChangeArrowheads="1"/>
              </p:cNvSpPr>
              <p:nvPr/>
            </p:nvSpPr>
            <p:spPr bwMode="auto">
              <a:xfrm>
                <a:off x="8800" y="2807"/>
                <a:ext cx="47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1.4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27.7°</a:t>
                </a:r>
              </a:p>
            </p:txBody>
          </p:sp>
          <p:sp>
            <p:nvSpPr>
              <p:cNvPr id="36" name="Text Box 1235"/>
              <p:cNvSpPr txBox="1">
                <a:spLocks noChangeArrowheads="1"/>
              </p:cNvSpPr>
              <p:nvPr/>
            </p:nvSpPr>
            <p:spPr bwMode="auto">
              <a:xfrm>
                <a:off x="2856" y="2945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6</a:t>
                </a:r>
              </a:p>
            </p:txBody>
          </p:sp>
          <p:sp>
            <p:nvSpPr>
              <p:cNvPr id="37" name="Text Box 1236"/>
              <p:cNvSpPr txBox="1">
                <a:spLocks noChangeArrowheads="1"/>
              </p:cNvSpPr>
              <p:nvPr/>
            </p:nvSpPr>
            <p:spPr bwMode="auto">
              <a:xfrm>
                <a:off x="5091" y="2942"/>
                <a:ext cx="240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18000" rIns="36000" bIns="0" anchor="t" anchorCtr="0" upright="1">
                <a:noAutofit/>
              </a:bodyPr>
              <a:lstStyle/>
              <a:p>
                <a:pPr marL="12700" marR="0" algn="just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RB3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" name="Text Box 1237"/>
              <p:cNvSpPr txBox="1">
                <a:spLocks noChangeArrowheads="1"/>
              </p:cNvSpPr>
              <p:nvPr/>
            </p:nvSpPr>
            <p:spPr bwMode="auto">
              <a:xfrm>
                <a:off x="8800" y="3103"/>
                <a:ext cx="47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1.5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25.2°</a:t>
                </a:r>
              </a:p>
            </p:txBody>
          </p:sp>
          <p:sp>
            <p:nvSpPr>
              <p:cNvPr id="39" name="Text Box 1238"/>
              <p:cNvSpPr txBox="1">
                <a:spLocks noChangeArrowheads="1"/>
              </p:cNvSpPr>
              <p:nvPr/>
            </p:nvSpPr>
            <p:spPr bwMode="auto">
              <a:xfrm>
                <a:off x="2856" y="3414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5</a:t>
                </a:r>
              </a:p>
            </p:txBody>
          </p:sp>
          <p:sp>
            <p:nvSpPr>
              <p:cNvPr id="40" name="Text Box 1239"/>
              <p:cNvSpPr txBox="1">
                <a:spLocks noChangeArrowheads="1"/>
              </p:cNvSpPr>
              <p:nvPr/>
            </p:nvSpPr>
            <p:spPr bwMode="auto">
              <a:xfrm>
                <a:off x="8800" y="3408"/>
                <a:ext cx="47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1.6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22.8°</a:t>
                </a:r>
              </a:p>
            </p:txBody>
          </p:sp>
          <p:sp>
            <p:nvSpPr>
              <p:cNvPr id="41" name="Text Box 1240"/>
              <p:cNvSpPr txBox="1">
                <a:spLocks noChangeArrowheads="1"/>
              </p:cNvSpPr>
              <p:nvPr/>
            </p:nvSpPr>
            <p:spPr bwMode="auto">
              <a:xfrm>
                <a:off x="8800" y="3646"/>
                <a:ext cx="476" cy="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1.7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20.7°</a:t>
                </a:r>
              </a:p>
              <a:p>
                <a:pPr marL="12700" marR="0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1.8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18.8°</a:t>
                </a:r>
              </a:p>
              <a:p>
                <a:pPr marL="12700" marR="0">
                  <a:spcBef>
                    <a:spcPts val="320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1.9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17.0°</a:t>
                </a:r>
              </a:p>
              <a:p>
                <a:pPr marL="12700" marR="0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2.0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15.4°</a:t>
                </a:r>
              </a:p>
              <a:p>
                <a:pPr marL="12700" marR="0">
                  <a:spcBef>
                    <a:spcPts val="220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2.1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14.0°</a:t>
                </a:r>
              </a:p>
              <a:p>
                <a:pPr marL="12700" marR="0">
                  <a:lnSpc>
                    <a:spcPts val="575"/>
                  </a:lnSpc>
                  <a:spcBef>
                    <a:spcPts val="5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2.2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12.6°</a:t>
                </a:r>
              </a:p>
              <a:p>
                <a:pPr marL="12700" marR="0">
                  <a:lnSpc>
                    <a:spcPts val="525"/>
                  </a:lnSpc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2.3 </a:t>
                </a:r>
                <a:r>
                  <a:rPr lang="en-US" sz="500" spc="4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 spc="-40"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  <a:r>
                  <a:rPr lang="en-US" sz="500" spc="-5"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.</a:t>
                </a:r>
                <a:r>
                  <a:rPr lang="en-US" sz="500" spc="-5">
                    <a:effectLst/>
                    <a:latin typeface="Arial"/>
                    <a:ea typeface="Arial"/>
                    <a:cs typeface="Times New Roman"/>
                  </a:rPr>
                  <a:t>5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°</a:t>
                </a:r>
              </a:p>
              <a:p>
                <a:pPr marL="12700" marR="0">
                  <a:spcBef>
                    <a:spcPts val="40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2.4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10.4°</a:t>
                </a:r>
              </a:p>
              <a:p>
                <a:pPr marL="12700" marR="0">
                  <a:spcBef>
                    <a:spcPts val="8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2.5 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9.4°</a:t>
                </a:r>
              </a:p>
            </p:txBody>
          </p:sp>
          <p:sp>
            <p:nvSpPr>
              <p:cNvPr id="42" name="Text Box 1241"/>
              <p:cNvSpPr txBox="1">
                <a:spLocks noChangeArrowheads="1"/>
              </p:cNvSpPr>
              <p:nvPr/>
            </p:nvSpPr>
            <p:spPr bwMode="auto">
              <a:xfrm>
                <a:off x="2853" y="3893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4</a:t>
                </a:r>
              </a:p>
            </p:txBody>
          </p:sp>
          <p:sp>
            <p:nvSpPr>
              <p:cNvPr id="43" name="Text Box 1242"/>
              <p:cNvSpPr txBox="1">
                <a:spLocks noChangeArrowheads="1"/>
              </p:cNvSpPr>
              <p:nvPr/>
            </p:nvSpPr>
            <p:spPr bwMode="auto">
              <a:xfrm>
                <a:off x="2856" y="4360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3</a:t>
                </a:r>
              </a:p>
            </p:txBody>
          </p:sp>
          <p:sp>
            <p:nvSpPr>
              <p:cNvPr id="44" name="Text Box 1243"/>
              <p:cNvSpPr txBox="1">
                <a:spLocks noChangeArrowheads="1"/>
              </p:cNvSpPr>
              <p:nvPr/>
            </p:nvSpPr>
            <p:spPr bwMode="auto">
              <a:xfrm>
                <a:off x="3152" y="4721"/>
                <a:ext cx="318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HCAL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1244"/>
              <p:cNvSpPr txBox="1">
                <a:spLocks noChangeArrowheads="1"/>
              </p:cNvSpPr>
              <p:nvPr/>
            </p:nvSpPr>
            <p:spPr bwMode="auto">
              <a:xfrm>
                <a:off x="2856" y="4833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</a:t>
                </a:r>
              </a:p>
            </p:txBody>
          </p:sp>
          <p:sp>
            <p:nvSpPr>
              <p:cNvPr id="46" name="Text Box 1245"/>
              <p:cNvSpPr txBox="1">
                <a:spLocks noChangeArrowheads="1"/>
              </p:cNvSpPr>
              <p:nvPr/>
            </p:nvSpPr>
            <p:spPr bwMode="auto">
              <a:xfrm>
                <a:off x="8800" y="5230"/>
                <a:ext cx="44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4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3.0 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5.7°</a:t>
                </a:r>
              </a:p>
            </p:txBody>
          </p:sp>
          <p:sp>
            <p:nvSpPr>
              <p:cNvPr id="47" name="Text Box 1246"/>
              <p:cNvSpPr txBox="1">
                <a:spLocks noChangeArrowheads="1"/>
              </p:cNvSpPr>
              <p:nvPr/>
            </p:nvSpPr>
            <p:spPr bwMode="auto">
              <a:xfrm>
                <a:off x="2856" y="5306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</a:p>
            </p:txBody>
          </p:sp>
          <p:sp>
            <p:nvSpPr>
              <p:cNvPr id="48" name="Text Box 1247"/>
              <p:cNvSpPr txBox="1">
                <a:spLocks noChangeArrowheads="1"/>
              </p:cNvSpPr>
              <p:nvPr/>
            </p:nvSpPr>
            <p:spPr bwMode="auto">
              <a:xfrm>
                <a:off x="8800" y="5571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1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4.0 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2.1°</a:t>
                </a:r>
              </a:p>
              <a:p>
                <a:pPr marL="12700" marR="0">
                  <a:spcBef>
                    <a:spcPts val="210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5.0 </a:t>
                </a:r>
                <a:r>
                  <a:rPr lang="en-US" sz="500" spc="30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0.77°</a:t>
                </a:r>
              </a:p>
              <a:p>
                <a:pPr marL="43815" marR="0">
                  <a:lnSpc>
                    <a:spcPct val="107000"/>
                  </a:lnSpc>
                  <a:spcBef>
                    <a:spcPts val="60"/>
                  </a:spcBef>
                  <a:spcAft>
                    <a:spcPts val="800"/>
                  </a:spcAft>
                </a:pPr>
                <a:r>
                  <a:rPr lang="bg-BG" sz="650" b="1">
                    <a:effectLst/>
                    <a:latin typeface="Arial"/>
                    <a:ea typeface="Arial"/>
                    <a:cs typeface="Times New Roman"/>
                  </a:rPr>
                  <a:t>z</a:t>
                </a:r>
                <a:r>
                  <a:rPr lang="bg-BG" sz="650" b="1" spc="2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bg-BG" sz="650" b="1">
                    <a:effectLst/>
                    <a:latin typeface="Arial"/>
                    <a:ea typeface="Arial"/>
                    <a:cs typeface="Times New Roman"/>
                  </a:rPr>
                  <a:t>(m)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Text Box 1248"/>
              <p:cNvSpPr txBox="1">
                <a:spLocks noChangeArrowheads="1"/>
              </p:cNvSpPr>
              <p:nvPr/>
            </p:nvSpPr>
            <p:spPr bwMode="auto">
              <a:xfrm>
                <a:off x="2861" y="5780"/>
                <a:ext cx="96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spcBef>
                    <a:spcPts val="35"/>
                  </a:spcBef>
                  <a:spcAft>
                    <a:spcPts val="0"/>
                  </a:spcAft>
                </a:pPr>
                <a:r>
                  <a:rPr lang="en-US" sz="500">
                    <a:effectLst/>
                    <a:latin typeface="Arial"/>
                    <a:ea typeface="Arial"/>
                    <a:cs typeface="Times New Roman"/>
                  </a:rPr>
                  <a:t>0</a:t>
                </a:r>
              </a:p>
            </p:txBody>
          </p:sp>
          <p:sp>
            <p:nvSpPr>
              <p:cNvPr id="50" name="Text Box 1249"/>
              <p:cNvSpPr txBox="1">
                <a:spLocks noChangeArrowheads="1"/>
              </p:cNvSpPr>
              <p:nvPr/>
            </p:nvSpPr>
            <p:spPr bwMode="auto">
              <a:xfrm>
                <a:off x="2997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0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1" name="Text Box 1250"/>
              <p:cNvSpPr txBox="1">
                <a:spLocks noChangeArrowheads="1"/>
              </p:cNvSpPr>
              <p:nvPr/>
            </p:nvSpPr>
            <p:spPr bwMode="auto">
              <a:xfrm>
                <a:off x="3460" y="5857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2" name="Text Box 1251"/>
              <p:cNvSpPr txBox="1">
                <a:spLocks noChangeArrowheads="1"/>
              </p:cNvSpPr>
              <p:nvPr/>
            </p:nvSpPr>
            <p:spPr bwMode="auto">
              <a:xfrm>
                <a:off x="3923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3" name="Text Box 1252"/>
              <p:cNvSpPr txBox="1">
                <a:spLocks noChangeArrowheads="1"/>
              </p:cNvSpPr>
              <p:nvPr/>
            </p:nvSpPr>
            <p:spPr bwMode="auto">
              <a:xfrm>
                <a:off x="4413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4" name="Text Box 1253"/>
              <p:cNvSpPr txBox="1">
                <a:spLocks noChangeArrowheads="1"/>
              </p:cNvSpPr>
              <p:nvPr/>
            </p:nvSpPr>
            <p:spPr bwMode="auto">
              <a:xfrm>
                <a:off x="4866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4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Text Box 1254"/>
              <p:cNvSpPr txBox="1">
                <a:spLocks noChangeArrowheads="1"/>
              </p:cNvSpPr>
              <p:nvPr/>
            </p:nvSpPr>
            <p:spPr bwMode="auto">
              <a:xfrm>
                <a:off x="5349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5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Text Box 1255"/>
              <p:cNvSpPr txBox="1">
                <a:spLocks noChangeArrowheads="1"/>
              </p:cNvSpPr>
              <p:nvPr/>
            </p:nvSpPr>
            <p:spPr bwMode="auto">
              <a:xfrm>
                <a:off x="5829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6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7" name="Text Box 1256"/>
              <p:cNvSpPr txBox="1">
                <a:spLocks noChangeArrowheads="1"/>
              </p:cNvSpPr>
              <p:nvPr/>
            </p:nvSpPr>
            <p:spPr bwMode="auto">
              <a:xfrm>
                <a:off x="6302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7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8" name="Text Box 1257"/>
              <p:cNvSpPr txBox="1">
                <a:spLocks noChangeArrowheads="1"/>
              </p:cNvSpPr>
              <p:nvPr/>
            </p:nvSpPr>
            <p:spPr bwMode="auto">
              <a:xfrm>
                <a:off x="6775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8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9" name="Text Box 1258"/>
              <p:cNvSpPr txBox="1">
                <a:spLocks noChangeArrowheads="1"/>
              </p:cNvSpPr>
              <p:nvPr/>
            </p:nvSpPr>
            <p:spPr bwMode="auto">
              <a:xfrm>
                <a:off x="7248" y="5855"/>
                <a:ext cx="10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9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0" name="Text Box 1259"/>
              <p:cNvSpPr txBox="1">
                <a:spLocks noChangeArrowheads="1"/>
              </p:cNvSpPr>
              <p:nvPr/>
            </p:nvSpPr>
            <p:spPr bwMode="auto">
              <a:xfrm>
                <a:off x="7680" y="5855"/>
                <a:ext cx="17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10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1" name="Text Box 1260"/>
              <p:cNvSpPr txBox="1">
                <a:spLocks noChangeArrowheads="1"/>
              </p:cNvSpPr>
              <p:nvPr/>
            </p:nvSpPr>
            <p:spPr bwMode="auto">
              <a:xfrm>
                <a:off x="8166" y="5854"/>
                <a:ext cx="153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 spc="-45">
                    <a:effectLst/>
                    <a:latin typeface="Arial"/>
                    <a:ea typeface="Arial"/>
                    <a:cs typeface="Times New Roman"/>
                  </a:rPr>
                  <a:t>11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2" name="Text Box 1261"/>
              <p:cNvSpPr txBox="1">
                <a:spLocks noChangeArrowheads="1"/>
              </p:cNvSpPr>
              <p:nvPr/>
            </p:nvSpPr>
            <p:spPr bwMode="auto">
              <a:xfrm>
                <a:off x="8629" y="5855"/>
                <a:ext cx="17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Arial"/>
                    <a:ea typeface="Arial"/>
                    <a:cs typeface="Times New Roman"/>
                  </a:rPr>
                  <a:t>12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3" name="Text Box 1262"/>
              <p:cNvSpPr txBox="1">
                <a:spLocks noChangeArrowheads="1"/>
              </p:cNvSpPr>
              <p:nvPr/>
            </p:nvSpPr>
            <p:spPr bwMode="auto">
              <a:xfrm>
                <a:off x="2601" y="2069"/>
                <a:ext cx="190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5"/>
                  </a:spcBef>
                  <a:spcAft>
                    <a:spcPts val="800"/>
                  </a:spcAft>
                </a:pPr>
                <a:r>
                  <a:rPr lang="bg-BG" sz="750" b="1">
                    <a:effectLst/>
                    <a:latin typeface="Arial"/>
                    <a:ea typeface="Arial"/>
                    <a:cs typeface="Times New Roman"/>
                  </a:rPr>
                  <a:t>R </a:t>
                </a:r>
                <a:r>
                  <a:rPr lang="bg-BG" sz="750" b="1" spc="-5">
                    <a:effectLst/>
                    <a:latin typeface="Arial"/>
                    <a:ea typeface="Arial"/>
                    <a:cs typeface="Times New Roman"/>
                  </a:rPr>
                  <a:t>(</a:t>
                </a:r>
                <a:r>
                  <a:rPr lang="bg-BG" sz="650" b="1">
                    <a:effectLst/>
                    <a:latin typeface="Arial"/>
                    <a:ea typeface="Arial"/>
                    <a:cs typeface="Times New Roman"/>
                  </a:rPr>
                  <a:t>m</a:t>
                </a:r>
                <a:r>
                  <a:rPr lang="bg-BG" sz="750" b="1">
                    <a:effectLst/>
                    <a:latin typeface="Arial"/>
                    <a:ea typeface="Arial"/>
                    <a:cs typeface="Times New Roman"/>
                  </a:rPr>
                  <a:t>)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4" name="Text Box 1263"/>
              <p:cNvSpPr txBox="1">
                <a:spLocks noChangeArrowheads="1"/>
              </p:cNvSpPr>
              <p:nvPr/>
            </p:nvSpPr>
            <p:spPr bwMode="auto">
              <a:xfrm>
                <a:off x="5597" y="4742"/>
                <a:ext cx="14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2600"/>
                    </a:solidFill>
                    <a:effectLst/>
                    <a:latin typeface="Arial"/>
                    <a:ea typeface="Arial"/>
                    <a:cs typeface="Times New Roman"/>
                  </a:rPr>
                  <a:t>GE1/1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5" name="Text Box 1264"/>
              <p:cNvSpPr txBox="1">
                <a:spLocks noChangeArrowheads="1"/>
              </p:cNvSpPr>
              <p:nvPr/>
            </p:nvSpPr>
            <p:spPr bwMode="auto">
              <a:xfrm>
                <a:off x="5847" y="4822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ME1/1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6" name="Text Box 1265"/>
              <p:cNvSpPr txBox="1">
                <a:spLocks noChangeArrowheads="1"/>
              </p:cNvSpPr>
              <p:nvPr/>
            </p:nvSpPr>
            <p:spPr bwMode="auto">
              <a:xfrm>
                <a:off x="6291" y="2841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ME1/3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7" name="Text Box 1266"/>
              <p:cNvSpPr txBox="1">
                <a:spLocks noChangeArrowheads="1"/>
              </p:cNvSpPr>
              <p:nvPr/>
            </p:nvSpPr>
            <p:spPr bwMode="auto">
              <a:xfrm>
                <a:off x="6306" y="3909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ME1/2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8" name="Text Box 1267"/>
              <p:cNvSpPr txBox="1">
                <a:spLocks noChangeArrowheads="1"/>
              </p:cNvSpPr>
              <p:nvPr/>
            </p:nvSpPr>
            <p:spPr bwMode="auto">
              <a:xfrm>
                <a:off x="6527" y="2607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 algn="just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en-US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  </a:t>
                </a: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RE1/3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9" name="Text Box 1268"/>
              <p:cNvSpPr txBox="1">
                <a:spLocks noChangeArrowheads="1"/>
              </p:cNvSpPr>
              <p:nvPr/>
            </p:nvSpPr>
            <p:spPr bwMode="auto">
              <a:xfrm>
                <a:off x="6530" y="4173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RE1/2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0" name="Text Box 1269"/>
              <p:cNvSpPr txBox="1">
                <a:spLocks noChangeArrowheads="1"/>
              </p:cNvSpPr>
              <p:nvPr/>
            </p:nvSpPr>
            <p:spPr bwMode="auto">
              <a:xfrm>
                <a:off x="6661" y="4538"/>
                <a:ext cx="14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2600"/>
                    </a:solidFill>
                    <a:effectLst/>
                    <a:latin typeface="Arial"/>
                    <a:ea typeface="Arial"/>
                    <a:cs typeface="Times New Roman"/>
                  </a:rPr>
                  <a:t>GE2/1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1" name="Text Box 1270"/>
              <p:cNvSpPr txBox="1">
                <a:spLocks noChangeArrowheads="1"/>
              </p:cNvSpPr>
              <p:nvPr/>
            </p:nvSpPr>
            <p:spPr bwMode="auto">
              <a:xfrm>
                <a:off x="6629" y="3595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RE2/2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2" name="Text Box 1271"/>
              <p:cNvSpPr txBox="1">
                <a:spLocks noChangeArrowheads="1"/>
              </p:cNvSpPr>
              <p:nvPr/>
            </p:nvSpPr>
            <p:spPr bwMode="auto">
              <a:xfrm>
                <a:off x="6659" y="3046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RE2/3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3" name="Text Box 1272"/>
              <p:cNvSpPr txBox="1">
                <a:spLocks noChangeArrowheads="1"/>
              </p:cNvSpPr>
              <p:nvPr/>
            </p:nvSpPr>
            <p:spPr bwMode="auto">
              <a:xfrm>
                <a:off x="6918" y="4479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ME2/1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4" name="Text Box 1273"/>
              <p:cNvSpPr txBox="1">
                <a:spLocks noChangeArrowheads="1"/>
              </p:cNvSpPr>
              <p:nvPr/>
            </p:nvSpPr>
            <p:spPr bwMode="auto">
              <a:xfrm>
                <a:off x="6918" y="3149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ME2/2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5" name="Text Box 1274"/>
              <p:cNvSpPr txBox="1">
                <a:spLocks noChangeArrowheads="1"/>
              </p:cNvSpPr>
              <p:nvPr/>
            </p:nvSpPr>
            <p:spPr bwMode="auto">
              <a:xfrm>
                <a:off x="7429" y="4435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ME3/1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6" name="Text Box 1275"/>
              <p:cNvSpPr txBox="1">
                <a:spLocks noChangeArrowheads="1"/>
              </p:cNvSpPr>
              <p:nvPr/>
            </p:nvSpPr>
            <p:spPr bwMode="auto">
              <a:xfrm>
                <a:off x="7429" y="3136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ME3/2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7" name="Text Box 1276"/>
              <p:cNvSpPr txBox="1">
                <a:spLocks noChangeArrowheads="1"/>
              </p:cNvSpPr>
              <p:nvPr/>
            </p:nvSpPr>
            <p:spPr bwMode="auto">
              <a:xfrm>
                <a:off x="7701" y="3556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RE3/2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8" name="Text Box 1277"/>
              <p:cNvSpPr txBox="1">
                <a:spLocks noChangeArrowheads="1"/>
              </p:cNvSpPr>
              <p:nvPr/>
            </p:nvSpPr>
            <p:spPr bwMode="auto">
              <a:xfrm>
                <a:off x="7704" y="3021"/>
                <a:ext cx="1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9144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RE3/3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2700" marR="0">
                  <a:lnSpc>
                    <a:spcPct val="107000"/>
                  </a:lnSpc>
                  <a:spcBef>
                    <a:spcPts val="215"/>
                  </a:spcBef>
                  <a:spcAft>
                    <a:spcPts val="800"/>
                  </a:spcAft>
                </a:pPr>
                <a:r>
                  <a:rPr lang="bg-BG" sz="50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Text Box 1278"/>
              <p:cNvSpPr txBox="1">
                <a:spLocks noChangeArrowheads="1"/>
              </p:cNvSpPr>
              <p:nvPr/>
            </p:nvSpPr>
            <p:spPr bwMode="auto">
              <a:xfrm>
                <a:off x="7859" y="4396"/>
                <a:ext cx="1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08F51"/>
                    </a:solidFill>
                    <a:effectLst/>
                    <a:latin typeface="Arial"/>
                    <a:ea typeface="Arial"/>
                    <a:cs typeface="Times New Roman"/>
                  </a:rPr>
                  <a:t>ME4/1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Text Box 1279"/>
              <p:cNvSpPr txBox="1">
                <a:spLocks noChangeArrowheads="1"/>
              </p:cNvSpPr>
              <p:nvPr/>
            </p:nvSpPr>
            <p:spPr bwMode="auto">
              <a:xfrm>
                <a:off x="8141" y="3551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RE4/2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1" name="Text Box 1280"/>
              <p:cNvSpPr txBox="1">
                <a:spLocks noChangeArrowheads="1"/>
              </p:cNvSpPr>
              <p:nvPr/>
            </p:nvSpPr>
            <p:spPr bwMode="auto">
              <a:xfrm>
                <a:off x="8128" y="3029"/>
                <a:ext cx="14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1270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RE4/3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Text Box 1282"/>
              <p:cNvSpPr txBox="1">
                <a:spLocks noChangeArrowheads="1"/>
              </p:cNvSpPr>
              <p:nvPr/>
            </p:nvSpPr>
            <p:spPr bwMode="auto">
              <a:xfrm>
                <a:off x="8348" y="2225"/>
                <a:ext cx="367" cy="3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55245">
                  <a:lnSpc>
                    <a:spcPct val="112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D</a:t>
                </a:r>
                <a:r>
                  <a:rPr lang="bg-BG" sz="500" b="1" spc="-40">
                    <a:effectLst/>
                    <a:latin typeface="Arial"/>
                    <a:ea typeface="Arial"/>
                    <a:cs typeface="Times New Roman"/>
                  </a:rPr>
                  <a:t>T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s CSCs RPCs GEMs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3" name="Text Box 1283"/>
              <p:cNvSpPr txBox="1">
                <a:spLocks noChangeArrowheads="1"/>
              </p:cNvSpPr>
              <p:nvPr/>
            </p:nvSpPr>
            <p:spPr bwMode="auto">
              <a:xfrm>
                <a:off x="3043" y="2358"/>
                <a:ext cx="60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5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7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4" name="Text Box 1284"/>
              <p:cNvSpPr txBox="1">
                <a:spLocks noChangeArrowheads="1"/>
              </p:cNvSpPr>
              <p:nvPr/>
            </p:nvSpPr>
            <p:spPr bwMode="auto">
              <a:xfrm>
                <a:off x="3652" y="2358"/>
                <a:ext cx="6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5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7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5" name="Text Box 1285"/>
              <p:cNvSpPr txBox="1">
                <a:spLocks noChangeArrowheads="1"/>
              </p:cNvSpPr>
              <p:nvPr/>
            </p:nvSpPr>
            <p:spPr bwMode="auto">
              <a:xfrm>
                <a:off x="3717" y="2358"/>
                <a:ext cx="120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18000" rIns="0" bIns="0" anchor="t" anchorCtr="0" upright="1">
                <a:noAutofit/>
              </a:bodyPr>
              <a:lstStyle/>
              <a:p>
                <a:pPr marL="283210" marR="320040" algn="ctr">
                  <a:lnSpc>
                    <a:spcPct val="1070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9300"/>
                    </a:solidFill>
                    <a:effectLst/>
                    <a:latin typeface="Arial"/>
                    <a:ea typeface="Arial"/>
                    <a:cs typeface="Times New Roman"/>
                  </a:rPr>
                  <a:t>MB4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6" name="Text Box 1286"/>
              <p:cNvSpPr txBox="1">
                <a:spLocks noChangeArrowheads="1"/>
              </p:cNvSpPr>
              <p:nvPr/>
            </p:nvSpPr>
            <p:spPr bwMode="auto">
              <a:xfrm>
                <a:off x="4988" y="2406"/>
                <a:ext cx="40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18000" rIns="72000" bIns="0" anchor="t" anchorCtr="0" upright="1">
                <a:noAutofit/>
              </a:bodyPr>
              <a:lstStyle/>
              <a:p>
                <a:pPr marL="99695" marR="0">
                  <a:lnSpc>
                    <a:spcPts val="350"/>
                  </a:lnSpc>
                  <a:spcBef>
                    <a:spcPts val="430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RB4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7" name="Text Box 1288"/>
              <p:cNvSpPr txBox="1">
                <a:spLocks noChangeArrowheads="1"/>
              </p:cNvSpPr>
              <p:nvPr/>
            </p:nvSpPr>
            <p:spPr bwMode="auto">
              <a:xfrm>
                <a:off x="3043" y="2514"/>
                <a:ext cx="47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550"/>
                  </a:lnSpc>
                  <a:spcBef>
                    <a:spcPts val="45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8" name="Text Box 1289"/>
              <p:cNvSpPr txBox="1">
                <a:spLocks noChangeArrowheads="1"/>
              </p:cNvSpPr>
              <p:nvPr/>
            </p:nvSpPr>
            <p:spPr bwMode="auto">
              <a:xfrm>
                <a:off x="3516" y="2514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9" name="Text Box 1290"/>
              <p:cNvSpPr txBox="1">
                <a:spLocks noChangeArrowheads="1"/>
              </p:cNvSpPr>
              <p:nvPr/>
            </p:nvSpPr>
            <p:spPr bwMode="auto">
              <a:xfrm>
                <a:off x="3652" y="2514"/>
                <a:ext cx="6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0" name="Text Box 1291"/>
              <p:cNvSpPr txBox="1">
                <a:spLocks noChangeArrowheads="1"/>
              </p:cNvSpPr>
              <p:nvPr/>
            </p:nvSpPr>
            <p:spPr bwMode="auto">
              <a:xfrm>
                <a:off x="3717" y="2514"/>
                <a:ext cx="120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1" name="Text Box 1292"/>
              <p:cNvSpPr txBox="1">
                <a:spLocks noChangeArrowheads="1"/>
              </p:cNvSpPr>
              <p:nvPr/>
            </p:nvSpPr>
            <p:spPr bwMode="auto">
              <a:xfrm>
                <a:off x="4918" y="2514"/>
                <a:ext cx="1256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2" name="Text Box 1293"/>
              <p:cNvSpPr txBox="1">
                <a:spLocks noChangeArrowheads="1"/>
              </p:cNvSpPr>
              <p:nvPr/>
            </p:nvSpPr>
            <p:spPr bwMode="auto">
              <a:xfrm>
                <a:off x="5327" y="2514"/>
                <a:ext cx="455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55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3" name="Text Box 1294"/>
              <p:cNvSpPr txBox="1">
                <a:spLocks noChangeArrowheads="1"/>
              </p:cNvSpPr>
              <p:nvPr/>
            </p:nvSpPr>
            <p:spPr bwMode="auto">
              <a:xfrm>
                <a:off x="5782" y="2514"/>
                <a:ext cx="39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4" name="Text Box 1295"/>
              <p:cNvSpPr txBox="1">
                <a:spLocks noChangeArrowheads="1"/>
              </p:cNvSpPr>
              <p:nvPr/>
            </p:nvSpPr>
            <p:spPr bwMode="auto">
              <a:xfrm>
                <a:off x="4803" y="2530"/>
                <a:ext cx="40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5" name="Text Box 1296"/>
              <p:cNvSpPr txBox="1">
                <a:spLocks noChangeArrowheads="1"/>
              </p:cNvSpPr>
              <p:nvPr/>
            </p:nvSpPr>
            <p:spPr bwMode="auto">
              <a:xfrm>
                <a:off x="5327" y="2449"/>
                <a:ext cx="455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45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6" name="Text Box 1299"/>
              <p:cNvSpPr txBox="1">
                <a:spLocks noChangeArrowheads="1"/>
              </p:cNvSpPr>
              <p:nvPr/>
            </p:nvSpPr>
            <p:spPr bwMode="auto">
              <a:xfrm>
                <a:off x="6633" y="2567"/>
                <a:ext cx="15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7" name="Text Box 1300"/>
              <p:cNvSpPr txBox="1">
                <a:spLocks noChangeArrowheads="1"/>
              </p:cNvSpPr>
              <p:nvPr/>
            </p:nvSpPr>
            <p:spPr bwMode="auto">
              <a:xfrm>
                <a:off x="6786" y="2567"/>
                <a:ext cx="115" cy="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8" name="Text Box 1302"/>
              <p:cNvSpPr txBox="1">
                <a:spLocks noChangeArrowheads="1"/>
              </p:cNvSpPr>
              <p:nvPr/>
            </p:nvSpPr>
            <p:spPr bwMode="auto">
              <a:xfrm>
                <a:off x="7026" y="2567"/>
                <a:ext cx="381" cy="2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9" name="Text Box 1304"/>
              <p:cNvSpPr txBox="1">
                <a:spLocks noChangeArrowheads="1"/>
              </p:cNvSpPr>
              <p:nvPr/>
            </p:nvSpPr>
            <p:spPr bwMode="auto">
              <a:xfrm>
                <a:off x="7526" y="2567"/>
                <a:ext cx="122" cy="2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Text Box 1306"/>
              <p:cNvSpPr txBox="1">
                <a:spLocks noChangeArrowheads="1"/>
              </p:cNvSpPr>
              <p:nvPr/>
            </p:nvSpPr>
            <p:spPr bwMode="auto">
              <a:xfrm>
                <a:off x="7776" y="2567"/>
                <a:ext cx="62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1" name="Text Box 1307"/>
              <p:cNvSpPr txBox="1">
                <a:spLocks noChangeArrowheads="1"/>
              </p:cNvSpPr>
              <p:nvPr/>
            </p:nvSpPr>
            <p:spPr bwMode="auto">
              <a:xfrm>
                <a:off x="7838" y="2567"/>
                <a:ext cx="115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2" name="Text Box 1309"/>
              <p:cNvSpPr txBox="1">
                <a:spLocks noChangeArrowheads="1"/>
              </p:cNvSpPr>
              <p:nvPr/>
            </p:nvSpPr>
            <p:spPr bwMode="auto">
              <a:xfrm>
                <a:off x="3043" y="2653"/>
                <a:ext cx="47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7305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 spc="-5">
                    <a:effectLst/>
                    <a:latin typeface="Arial"/>
                    <a:ea typeface="Arial"/>
                    <a:cs typeface="Times New Roman"/>
                  </a:rPr>
                  <a:t>Whee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l</a:t>
                </a:r>
                <a:r>
                  <a:rPr lang="bg-BG" sz="500" b="1" spc="-1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0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3" name="Text Box 1310"/>
              <p:cNvSpPr txBox="1">
                <a:spLocks noChangeArrowheads="1"/>
              </p:cNvSpPr>
              <p:nvPr/>
            </p:nvSpPr>
            <p:spPr bwMode="auto">
              <a:xfrm>
                <a:off x="5327" y="2629"/>
                <a:ext cx="45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18000" rIns="0" bIns="0" anchor="t" anchorCtr="0" upright="1">
                <a:noAutofit/>
              </a:bodyPr>
              <a:lstStyle/>
              <a:p>
                <a:pPr marL="15240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 spc="-5">
                    <a:effectLst/>
                    <a:latin typeface="Arial"/>
                    <a:ea typeface="Arial"/>
                    <a:cs typeface="Times New Roman"/>
                  </a:rPr>
                  <a:t>Whee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l</a:t>
                </a:r>
                <a:r>
                  <a:rPr lang="bg-BG" sz="500" b="1" spc="-1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4" name="Text Box 1311"/>
              <p:cNvSpPr txBox="1">
                <a:spLocks noChangeArrowheads="1"/>
              </p:cNvSpPr>
              <p:nvPr/>
            </p:nvSpPr>
            <p:spPr bwMode="auto">
              <a:xfrm>
                <a:off x="3043" y="2751"/>
                <a:ext cx="473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5" name="Text Box 1312"/>
              <p:cNvSpPr txBox="1">
                <a:spLocks noChangeArrowheads="1"/>
              </p:cNvSpPr>
              <p:nvPr/>
            </p:nvSpPr>
            <p:spPr bwMode="auto">
              <a:xfrm>
                <a:off x="4918" y="2747"/>
                <a:ext cx="864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6" name="Text Box 1313"/>
              <p:cNvSpPr txBox="1">
                <a:spLocks noChangeArrowheads="1"/>
              </p:cNvSpPr>
              <p:nvPr/>
            </p:nvSpPr>
            <p:spPr bwMode="auto">
              <a:xfrm>
                <a:off x="3043" y="2841"/>
                <a:ext cx="609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7" name="Text Box 1314"/>
              <p:cNvSpPr txBox="1">
                <a:spLocks noChangeArrowheads="1"/>
              </p:cNvSpPr>
              <p:nvPr/>
            </p:nvSpPr>
            <p:spPr bwMode="auto">
              <a:xfrm>
                <a:off x="3652" y="2841"/>
                <a:ext cx="65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8" name="Text Box 1315"/>
              <p:cNvSpPr txBox="1">
                <a:spLocks noChangeArrowheads="1"/>
              </p:cNvSpPr>
              <p:nvPr/>
            </p:nvSpPr>
            <p:spPr bwMode="auto">
              <a:xfrm>
                <a:off x="3722" y="2876"/>
                <a:ext cx="120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83210" marR="320040" algn="ctr">
                  <a:lnSpc>
                    <a:spcPct val="107000"/>
                  </a:lnSpc>
                  <a:spcBef>
                    <a:spcPts val="60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9300"/>
                    </a:solidFill>
                    <a:effectLst/>
                    <a:latin typeface="Arial"/>
                    <a:ea typeface="Arial"/>
                    <a:cs typeface="Times New Roman"/>
                  </a:rPr>
                  <a:t>MB3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9" name="Text Box 1317"/>
              <p:cNvSpPr txBox="1">
                <a:spLocks noChangeArrowheads="1"/>
              </p:cNvSpPr>
              <p:nvPr/>
            </p:nvSpPr>
            <p:spPr bwMode="auto">
              <a:xfrm>
                <a:off x="6488" y="2951"/>
                <a:ext cx="145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0" name="Text Box 1319"/>
              <p:cNvSpPr txBox="1">
                <a:spLocks noChangeArrowheads="1"/>
              </p:cNvSpPr>
              <p:nvPr/>
            </p:nvSpPr>
            <p:spPr bwMode="auto">
              <a:xfrm>
                <a:off x="3043" y="3004"/>
                <a:ext cx="609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1" name="Text Box 1320"/>
              <p:cNvSpPr txBox="1">
                <a:spLocks noChangeArrowheads="1"/>
              </p:cNvSpPr>
              <p:nvPr/>
            </p:nvSpPr>
            <p:spPr bwMode="auto">
              <a:xfrm>
                <a:off x="3652" y="3004"/>
                <a:ext cx="65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2" name="Text Box 1321"/>
              <p:cNvSpPr txBox="1">
                <a:spLocks noChangeArrowheads="1"/>
              </p:cNvSpPr>
              <p:nvPr/>
            </p:nvSpPr>
            <p:spPr bwMode="auto">
              <a:xfrm>
                <a:off x="3717" y="3004"/>
                <a:ext cx="120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3" name="Text Box 1322"/>
              <p:cNvSpPr txBox="1">
                <a:spLocks noChangeArrowheads="1"/>
              </p:cNvSpPr>
              <p:nvPr/>
            </p:nvSpPr>
            <p:spPr bwMode="auto">
              <a:xfrm>
                <a:off x="4918" y="3004"/>
                <a:ext cx="1256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4" name="Text Box 1323"/>
              <p:cNvSpPr txBox="1">
                <a:spLocks noChangeArrowheads="1"/>
              </p:cNvSpPr>
              <p:nvPr/>
            </p:nvSpPr>
            <p:spPr bwMode="auto">
              <a:xfrm>
                <a:off x="3043" y="3339"/>
                <a:ext cx="609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5" name="Text Box 1324"/>
              <p:cNvSpPr txBox="1">
                <a:spLocks noChangeArrowheads="1"/>
              </p:cNvSpPr>
              <p:nvPr/>
            </p:nvSpPr>
            <p:spPr bwMode="auto">
              <a:xfrm>
                <a:off x="3652" y="3339"/>
                <a:ext cx="65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6" name="Text Box 1325"/>
              <p:cNvSpPr txBox="1">
                <a:spLocks noChangeArrowheads="1"/>
              </p:cNvSpPr>
              <p:nvPr/>
            </p:nvSpPr>
            <p:spPr bwMode="auto">
              <a:xfrm>
                <a:off x="3717" y="3374"/>
                <a:ext cx="1201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83210" marR="320040" algn="ctr">
                  <a:lnSpc>
                    <a:spcPct val="107000"/>
                  </a:lnSpc>
                  <a:spcBef>
                    <a:spcPts val="8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9300"/>
                    </a:solidFill>
                    <a:effectLst/>
                    <a:latin typeface="Arial"/>
                    <a:ea typeface="Arial"/>
                    <a:cs typeface="Times New Roman"/>
                  </a:rPr>
                  <a:t>MB2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7" name="Text Box 1326"/>
              <p:cNvSpPr txBox="1">
                <a:spLocks noChangeArrowheads="1"/>
              </p:cNvSpPr>
              <p:nvPr/>
            </p:nvSpPr>
            <p:spPr bwMode="auto">
              <a:xfrm>
                <a:off x="4982" y="3422"/>
                <a:ext cx="1256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99695" marR="0">
                  <a:lnSpc>
                    <a:spcPts val="325"/>
                  </a:lnSpc>
                  <a:spcBef>
                    <a:spcPts val="49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RB2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8" name="Text Box 1327"/>
              <p:cNvSpPr txBox="1">
                <a:spLocks noChangeArrowheads="1"/>
              </p:cNvSpPr>
              <p:nvPr/>
            </p:nvSpPr>
            <p:spPr bwMode="auto">
              <a:xfrm>
                <a:off x="6488" y="3415"/>
                <a:ext cx="29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30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9" name="Text Box 1328"/>
              <p:cNvSpPr txBox="1">
                <a:spLocks noChangeArrowheads="1"/>
              </p:cNvSpPr>
              <p:nvPr/>
            </p:nvSpPr>
            <p:spPr bwMode="auto">
              <a:xfrm>
                <a:off x="3043" y="3503"/>
                <a:ext cx="60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0" name="Text Box 1329"/>
              <p:cNvSpPr txBox="1">
                <a:spLocks noChangeArrowheads="1"/>
              </p:cNvSpPr>
              <p:nvPr/>
            </p:nvSpPr>
            <p:spPr bwMode="auto">
              <a:xfrm>
                <a:off x="3652" y="3503"/>
                <a:ext cx="6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1" name="Text Box 1330"/>
              <p:cNvSpPr txBox="1">
                <a:spLocks noChangeArrowheads="1"/>
              </p:cNvSpPr>
              <p:nvPr/>
            </p:nvSpPr>
            <p:spPr bwMode="auto">
              <a:xfrm>
                <a:off x="3717" y="3503"/>
                <a:ext cx="12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2" name="Text Box 1331"/>
              <p:cNvSpPr txBox="1">
                <a:spLocks noChangeArrowheads="1"/>
              </p:cNvSpPr>
              <p:nvPr/>
            </p:nvSpPr>
            <p:spPr bwMode="auto">
              <a:xfrm>
                <a:off x="4918" y="3503"/>
                <a:ext cx="12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3" name="Text Box 1333"/>
              <p:cNvSpPr txBox="1">
                <a:spLocks noChangeArrowheads="1"/>
              </p:cNvSpPr>
              <p:nvPr/>
            </p:nvSpPr>
            <p:spPr bwMode="auto">
              <a:xfrm>
                <a:off x="6642" y="3561"/>
                <a:ext cx="144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4" name="Text Box 1335"/>
              <p:cNvSpPr txBox="1">
                <a:spLocks noChangeArrowheads="1"/>
              </p:cNvSpPr>
              <p:nvPr/>
            </p:nvSpPr>
            <p:spPr bwMode="auto">
              <a:xfrm>
                <a:off x="7776" y="3547"/>
                <a:ext cx="177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5" name="Text Box 1336"/>
              <p:cNvSpPr txBox="1">
                <a:spLocks noChangeArrowheads="1"/>
              </p:cNvSpPr>
              <p:nvPr/>
            </p:nvSpPr>
            <p:spPr bwMode="auto">
              <a:xfrm>
                <a:off x="7838" y="3547"/>
                <a:ext cx="115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6" name="Text Box 1337"/>
              <p:cNvSpPr txBox="1">
                <a:spLocks noChangeArrowheads="1"/>
              </p:cNvSpPr>
              <p:nvPr/>
            </p:nvSpPr>
            <p:spPr bwMode="auto">
              <a:xfrm>
                <a:off x="3043" y="3665"/>
                <a:ext cx="60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7" name="Text Box 1338"/>
              <p:cNvSpPr txBox="1">
                <a:spLocks noChangeArrowheads="1"/>
              </p:cNvSpPr>
              <p:nvPr/>
            </p:nvSpPr>
            <p:spPr bwMode="auto">
              <a:xfrm>
                <a:off x="3652" y="3665"/>
                <a:ext cx="807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8" name="Text Box 1339"/>
              <p:cNvSpPr txBox="1">
                <a:spLocks noChangeArrowheads="1"/>
              </p:cNvSpPr>
              <p:nvPr/>
            </p:nvSpPr>
            <p:spPr bwMode="auto">
              <a:xfrm>
                <a:off x="4459" y="3665"/>
                <a:ext cx="45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9" name="Text Box 1340"/>
              <p:cNvSpPr txBox="1">
                <a:spLocks noChangeArrowheads="1"/>
              </p:cNvSpPr>
              <p:nvPr/>
            </p:nvSpPr>
            <p:spPr bwMode="auto">
              <a:xfrm>
                <a:off x="4918" y="3665"/>
                <a:ext cx="136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0" name="Text Box 1341"/>
              <p:cNvSpPr txBox="1">
                <a:spLocks noChangeArrowheads="1"/>
              </p:cNvSpPr>
              <p:nvPr/>
            </p:nvSpPr>
            <p:spPr bwMode="auto">
              <a:xfrm>
                <a:off x="6382" y="3646"/>
                <a:ext cx="66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1" name="Text Box 1342"/>
              <p:cNvSpPr txBox="1">
                <a:spLocks noChangeArrowheads="1"/>
              </p:cNvSpPr>
              <p:nvPr/>
            </p:nvSpPr>
            <p:spPr bwMode="auto">
              <a:xfrm>
                <a:off x="6347" y="3665"/>
                <a:ext cx="66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2" name="Text Box 1343"/>
              <p:cNvSpPr txBox="1">
                <a:spLocks noChangeArrowheads="1"/>
              </p:cNvSpPr>
              <p:nvPr/>
            </p:nvSpPr>
            <p:spPr bwMode="auto">
              <a:xfrm>
                <a:off x="6413" y="3665"/>
                <a:ext cx="75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3" name="Text Box 1344"/>
              <p:cNvSpPr txBox="1">
                <a:spLocks noChangeArrowheads="1"/>
              </p:cNvSpPr>
              <p:nvPr/>
            </p:nvSpPr>
            <p:spPr bwMode="auto">
              <a:xfrm>
                <a:off x="3652" y="3741"/>
                <a:ext cx="47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25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4" name="Text Box 1345"/>
              <p:cNvSpPr txBox="1">
                <a:spLocks noChangeArrowheads="1"/>
              </p:cNvSpPr>
              <p:nvPr/>
            </p:nvSpPr>
            <p:spPr bwMode="auto">
              <a:xfrm>
                <a:off x="4163" y="3756"/>
                <a:ext cx="33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925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FF9300"/>
                    </a:solidFill>
                    <a:effectLst/>
                    <a:latin typeface="Arial"/>
                    <a:ea typeface="Arial"/>
                    <a:cs typeface="Times New Roman"/>
                  </a:rPr>
                  <a:t>MB1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5" name="Text Box 1346"/>
              <p:cNvSpPr txBox="1">
                <a:spLocks noChangeArrowheads="1"/>
              </p:cNvSpPr>
              <p:nvPr/>
            </p:nvSpPr>
            <p:spPr bwMode="auto">
              <a:xfrm>
                <a:off x="4946" y="3630"/>
                <a:ext cx="1363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00"/>
                  </a:lnSpc>
                  <a:spcBef>
                    <a:spcPts val="4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6" name="Text Box 1347"/>
              <p:cNvSpPr txBox="1">
                <a:spLocks noChangeArrowheads="1"/>
              </p:cNvSpPr>
              <p:nvPr/>
            </p:nvSpPr>
            <p:spPr bwMode="auto">
              <a:xfrm>
                <a:off x="3043" y="3886"/>
                <a:ext cx="60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5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7" name="Text Box 1348"/>
              <p:cNvSpPr txBox="1">
                <a:spLocks noChangeArrowheads="1"/>
              </p:cNvSpPr>
              <p:nvPr/>
            </p:nvSpPr>
            <p:spPr bwMode="auto">
              <a:xfrm>
                <a:off x="3652" y="3886"/>
                <a:ext cx="136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5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8" name="Text Box 1350"/>
              <p:cNvSpPr txBox="1">
                <a:spLocks noChangeArrowheads="1"/>
              </p:cNvSpPr>
              <p:nvPr/>
            </p:nvSpPr>
            <p:spPr bwMode="auto">
              <a:xfrm>
                <a:off x="6488" y="3939"/>
                <a:ext cx="29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9" name="Text Box 1351"/>
              <p:cNvSpPr txBox="1">
                <a:spLocks noChangeArrowheads="1"/>
              </p:cNvSpPr>
              <p:nvPr/>
            </p:nvSpPr>
            <p:spPr bwMode="auto">
              <a:xfrm>
                <a:off x="3043" y="4057"/>
                <a:ext cx="120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15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0" name="Text Box 1352"/>
              <p:cNvSpPr txBox="1">
                <a:spLocks noChangeArrowheads="1"/>
              </p:cNvSpPr>
              <p:nvPr/>
            </p:nvSpPr>
            <p:spPr bwMode="auto">
              <a:xfrm>
                <a:off x="4251" y="4057"/>
                <a:ext cx="1873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1" name="Text Box 1353"/>
              <p:cNvSpPr txBox="1">
                <a:spLocks noChangeArrowheads="1"/>
              </p:cNvSpPr>
              <p:nvPr/>
            </p:nvSpPr>
            <p:spPr bwMode="auto">
              <a:xfrm>
                <a:off x="6124" y="4057"/>
                <a:ext cx="15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2" name="Text Box 1355"/>
              <p:cNvSpPr txBox="1">
                <a:spLocks noChangeArrowheads="1"/>
              </p:cNvSpPr>
              <p:nvPr/>
            </p:nvSpPr>
            <p:spPr bwMode="auto">
              <a:xfrm>
                <a:off x="6636" y="4164"/>
                <a:ext cx="150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3" name="Text Box 1356"/>
              <p:cNvSpPr txBox="1">
                <a:spLocks noChangeArrowheads="1"/>
              </p:cNvSpPr>
              <p:nvPr/>
            </p:nvSpPr>
            <p:spPr bwMode="auto">
              <a:xfrm>
                <a:off x="3103" y="4215"/>
                <a:ext cx="120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39700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Solenoid</a:t>
                </a:r>
                <a:r>
                  <a:rPr lang="bg-BG" sz="500" b="1" spc="-2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magnet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4" name="Text Box 1359"/>
              <p:cNvSpPr txBox="1">
                <a:spLocks noChangeArrowheads="1"/>
              </p:cNvSpPr>
              <p:nvPr/>
            </p:nvSpPr>
            <p:spPr bwMode="auto">
              <a:xfrm>
                <a:off x="7776" y="4183"/>
                <a:ext cx="6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5" name="Text Box 1361"/>
              <p:cNvSpPr txBox="1">
                <a:spLocks noChangeArrowheads="1"/>
              </p:cNvSpPr>
              <p:nvPr/>
            </p:nvSpPr>
            <p:spPr bwMode="auto">
              <a:xfrm>
                <a:off x="3043" y="4318"/>
                <a:ext cx="120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5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6" name="Text Box 1362"/>
              <p:cNvSpPr txBox="1">
                <a:spLocks noChangeArrowheads="1"/>
              </p:cNvSpPr>
              <p:nvPr/>
            </p:nvSpPr>
            <p:spPr bwMode="auto">
              <a:xfrm>
                <a:off x="3043" y="4459"/>
                <a:ext cx="53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7" name="Text Box 1363"/>
              <p:cNvSpPr txBox="1">
                <a:spLocks noChangeArrowheads="1"/>
              </p:cNvSpPr>
              <p:nvPr/>
            </p:nvSpPr>
            <p:spPr bwMode="auto">
              <a:xfrm>
                <a:off x="3577" y="4459"/>
                <a:ext cx="270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6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6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8" name="Text Box 1364"/>
              <p:cNvSpPr txBox="1">
                <a:spLocks noChangeArrowheads="1"/>
              </p:cNvSpPr>
              <p:nvPr/>
            </p:nvSpPr>
            <p:spPr bwMode="auto">
              <a:xfrm>
                <a:off x="3577" y="4586"/>
                <a:ext cx="21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9" name="Text Box 1365"/>
              <p:cNvSpPr txBox="1">
                <a:spLocks noChangeArrowheads="1"/>
              </p:cNvSpPr>
              <p:nvPr/>
            </p:nvSpPr>
            <p:spPr bwMode="auto">
              <a:xfrm>
                <a:off x="5722" y="4586"/>
                <a:ext cx="10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0" name="Text Box 1367"/>
              <p:cNvSpPr txBox="1">
                <a:spLocks noChangeArrowheads="1"/>
              </p:cNvSpPr>
              <p:nvPr/>
            </p:nvSpPr>
            <p:spPr bwMode="auto">
              <a:xfrm>
                <a:off x="5970" y="4586"/>
                <a:ext cx="234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1" name="Text Box 1368"/>
              <p:cNvSpPr txBox="1">
                <a:spLocks noChangeArrowheads="1"/>
              </p:cNvSpPr>
              <p:nvPr/>
            </p:nvSpPr>
            <p:spPr bwMode="auto">
              <a:xfrm>
                <a:off x="6203" y="4586"/>
                <a:ext cx="284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2" name="Text Box 1369"/>
              <p:cNvSpPr txBox="1">
                <a:spLocks noChangeArrowheads="1"/>
              </p:cNvSpPr>
              <p:nvPr/>
            </p:nvSpPr>
            <p:spPr bwMode="auto">
              <a:xfrm>
                <a:off x="6488" y="4586"/>
                <a:ext cx="148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3" name="Text Box 1371"/>
              <p:cNvSpPr txBox="1">
                <a:spLocks noChangeArrowheads="1"/>
              </p:cNvSpPr>
              <p:nvPr/>
            </p:nvSpPr>
            <p:spPr bwMode="auto">
              <a:xfrm>
                <a:off x="3043" y="4770"/>
                <a:ext cx="53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4" name="Text Box 1372"/>
              <p:cNvSpPr txBox="1">
                <a:spLocks noChangeArrowheads="1"/>
              </p:cNvSpPr>
              <p:nvPr/>
            </p:nvSpPr>
            <p:spPr bwMode="auto">
              <a:xfrm>
                <a:off x="3577" y="4730"/>
                <a:ext cx="1998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5" name="Text Box 1374"/>
              <p:cNvSpPr txBox="1">
                <a:spLocks noChangeArrowheads="1"/>
              </p:cNvSpPr>
              <p:nvPr/>
            </p:nvSpPr>
            <p:spPr bwMode="auto">
              <a:xfrm>
                <a:off x="3043" y="4822"/>
                <a:ext cx="534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6" name="Text Box 1375"/>
              <p:cNvSpPr txBox="1">
                <a:spLocks noChangeArrowheads="1"/>
              </p:cNvSpPr>
              <p:nvPr/>
            </p:nvSpPr>
            <p:spPr bwMode="auto">
              <a:xfrm>
                <a:off x="7953" y="4839"/>
                <a:ext cx="19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30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7" name="Text Box 1376"/>
              <p:cNvSpPr txBox="1">
                <a:spLocks noChangeArrowheads="1"/>
              </p:cNvSpPr>
              <p:nvPr/>
            </p:nvSpPr>
            <p:spPr bwMode="auto">
              <a:xfrm>
                <a:off x="8148" y="4839"/>
                <a:ext cx="20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8" name="Text Box 1377"/>
              <p:cNvSpPr txBox="1">
                <a:spLocks noChangeArrowheads="1"/>
              </p:cNvSpPr>
              <p:nvPr/>
            </p:nvSpPr>
            <p:spPr bwMode="auto">
              <a:xfrm>
                <a:off x="6488" y="4924"/>
                <a:ext cx="2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9" name="Text Box 1378"/>
              <p:cNvSpPr txBox="1">
                <a:spLocks noChangeArrowheads="1"/>
              </p:cNvSpPr>
              <p:nvPr/>
            </p:nvSpPr>
            <p:spPr bwMode="auto">
              <a:xfrm>
                <a:off x="7776" y="5016"/>
                <a:ext cx="37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600"/>
                  </a:lnSpc>
                  <a:spcBef>
                    <a:spcPts val="40"/>
                  </a:spcBef>
                  <a:spcAft>
                    <a:spcPts val="800"/>
                  </a:spcAft>
                </a:pPr>
                <a:r>
                  <a:rPr lang="bg-BG" sz="6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0" name="Text Box 1379"/>
              <p:cNvSpPr txBox="1">
                <a:spLocks noChangeArrowheads="1"/>
              </p:cNvSpPr>
              <p:nvPr/>
            </p:nvSpPr>
            <p:spPr bwMode="auto">
              <a:xfrm>
                <a:off x="3043" y="5081"/>
                <a:ext cx="5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99695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ECAL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1" name="Text Box 1380"/>
              <p:cNvSpPr txBox="1">
                <a:spLocks noChangeArrowheads="1"/>
              </p:cNvSpPr>
              <p:nvPr/>
            </p:nvSpPr>
            <p:spPr bwMode="auto">
              <a:xfrm>
                <a:off x="7406" y="5143"/>
                <a:ext cx="24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50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2" name="Text Box 1381"/>
              <p:cNvSpPr txBox="1">
                <a:spLocks noChangeArrowheads="1"/>
              </p:cNvSpPr>
              <p:nvPr/>
            </p:nvSpPr>
            <p:spPr bwMode="auto">
              <a:xfrm>
                <a:off x="7649" y="5143"/>
                <a:ext cx="12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850"/>
                  </a:lnSpc>
                  <a:spcBef>
                    <a:spcPts val="50"/>
                  </a:spcBef>
                  <a:spcAft>
                    <a:spcPts val="800"/>
                  </a:spcAft>
                </a:pPr>
                <a:r>
                  <a:rPr lang="bg-BG" sz="8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3" name="Text Box 1382"/>
              <p:cNvSpPr txBox="1">
                <a:spLocks noChangeArrowheads="1"/>
              </p:cNvSpPr>
              <p:nvPr/>
            </p:nvSpPr>
            <p:spPr bwMode="auto">
              <a:xfrm>
                <a:off x="7776" y="5143"/>
                <a:ext cx="491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4" name="Text Box 1383"/>
              <p:cNvSpPr txBox="1">
                <a:spLocks noChangeArrowheads="1"/>
              </p:cNvSpPr>
              <p:nvPr/>
            </p:nvSpPr>
            <p:spPr bwMode="auto">
              <a:xfrm>
                <a:off x="8267" y="5143"/>
                <a:ext cx="84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5" name="Text Box 1384"/>
              <p:cNvSpPr txBox="1">
                <a:spLocks noChangeArrowheads="1"/>
              </p:cNvSpPr>
              <p:nvPr/>
            </p:nvSpPr>
            <p:spPr bwMode="auto">
              <a:xfrm>
                <a:off x="3577" y="5109"/>
                <a:ext cx="225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95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9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6" name="Text Box 1385"/>
              <p:cNvSpPr txBox="1">
                <a:spLocks noChangeArrowheads="1"/>
              </p:cNvSpPr>
              <p:nvPr/>
            </p:nvSpPr>
            <p:spPr bwMode="auto">
              <a:xfrm>
                <a:off x="3043" y="5184"/>
                <a:ext cx="53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550"/>
                  </a:lnSpc>
                  <a:spcBef>
                    <a:spcPts val="30"/>
                  </a:spcBef>
                  <a:spcAft>
                    <a:spcPts val="800"/>
                  </a:spcAft>
                </a:pPr>
                <a:r>
                  <a:rPr lang="bg-BG" sz="5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7" name="Text Box 1386"/>
              <p:cNvSpPr txBox="1">
                <a:spLocks noChangeArrowheads="1"/>
              </p:cNvSpPr>
              <p:nvPr/>
            </p:nvSpPr>
            <p:spPr bwMode="auto">
              <a:xfrm>
                <a:off x="6269" y="5210"/>
                <a:ext cx="28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71120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Ste</a:t>
                </a:r>
                <a:r>
                  <a:rPr lang="en-US" sz="500" b="1">
                    <a:effectLst/>
                    <a:latin typeface="Arial"/>
                    <a:ea typeface="Arial"/>
                    <a:cs typeface="Times New Roman"/>
                  </a:rPr>
                  <a:t>el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8" name="Text Box 1388"/>
              <p:cNvSpPr txBox="1">
                <a:spLocks noChangeArrowheads="1"/>
              </p:cNvSpPr>
              <p:nvPr/>
            </p:nvSpPr>
            <p:spPr bwMode="auto">
              <a:xfrm>
                <a:off x="6786" y="5197"/>
                <a:ext cx="24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6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bg-BG" sz="6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9" name="Text Box 1389"/>
              <p:cNvSpPr txBox="1">
                <a:spLocks noChangeArrowheads="1"/>
              </p:cNvSpPr>
              <p:nvPr/>
            </p:nvSpPr>
            <p:spPr bwMode="auto">
              <a:xfrm>
                <a:off x="7776" y="5232"/>
                <a:ext cx="416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0" name="Text Box 1390"/>
              <p:cNvSpPr txBox="1">
                <a:spLocks noChangeArrowheads="1"/>
              </p:cNvSpPr>
              <p:nvPr/>
            </p:nvSpPr>
            <p:spPr bwMode="auto">
              <a:xfrm>
                <a:off x="8192" y="5232"/>
                <a:ext cx="7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1" name="Text Box 1391"/>
              <p:cNvSpPr txBox="1">
                <a:spLocks noChangeArrowheads="1"/>
              </p:cNvSpPr>
              <p:nvPr/>
            </p:nvSpPr>
            <p:spPr bwMode="auto">
              <a:xfrm>
                <a:off x="8267" y="5232"/>
                <a:ext cx="4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2" name="Text Box 1392"/>
              <p:cNvSpPr txBox="1">
                <a:spLocks noChangeArrowheads="1"/>
              </p:cNvSpPr>
              <p:nvPr/>
            </p:nvSpPr>
            <p:spPr bwMode="auto">
              <a:xfrm>
                <a:off x="3043" y="5300"/>
                <a:ext cx="1383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5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3" name="Text Box 1393"/>
              <p:cNvSpPr txBox="1">
                <a:spLocks noChangeArrowheads="1"/>
              </p:cNvSpPr>
              <p:nvPr/>
            </p:nvSpPr>
            <p:spPr bwMode="auto">
              <a:xfrm>
                <a:off x="4426" y="5300"/>
                <a:ext cx="140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5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4" name="Text Box 1394"/>
              <p:cNvSpPr txBox="1">
                <a:spLocks noChangeArrowheads="1"/>
              </p:cNvSpPr>
              <p:nvPr/>
            </p:nvSpPr>
            <p:spPr bwMode="auto">
              <a:xfrm>
                <a:off x="6203" y="5323"/>
                <a:ext cx="28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5" name="Text Box 1395"/>
              <p:cNvSpPr txBox="1">
                <a:spLocks noChangeArrowheads="1"/>
              </p:cNvSpPr>
              <p:nvPr/>
            </p:nvSpPr>
            <p:spPr bwMode="auto">
              <a:xfrm>
                <a:off x="6488" y="5323"/>
                <a:ext cx="2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6" name="Text Box 1396"/>
              <p:cNvSpPr txBox="1">
                <a:spLocks noChangeArrowheads="1"/>
              </p:cNvSpPr>
              <p:nvPr/>
            </p:nvSpPr>
            <p:spPr bwMode="auto">
              <a:xfrm>
                <a:off x="6786" y="5323"/>
                <a:ext cx="35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7" name="Text Box 1397"/>
              <p:cNvSpPr txBox="1">
                <a:spLocks noChangeArrowheads="1"/>
              </p:cNvSpPr>
              <p:nvPr/>
            </p:nvSpPr>
            <p:spPr bwMode="auto">
              <a:xfrm>
                <a:off x="7143" y="5323"/>
                <a:ext cx="1050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8" name="Text Box 1398"/>
              <p:cNvSpPr txBox="1">
                <a:spLocks noChangeArrowheads="1"/>
              </p:cNvSpPr>
              <p:nvPr/>
            </p:nvSpPr>
            <p:spPr bwMode="auto">
              <a:xfrm>
                <a:off x="8192" y="5323"/>
                <a:ext cx="526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9" name="Text Box 1399"/>
              <p:cNvSpPr txBox="1">
                <a:spLocks noChangeArrowheads="1"/>
              </p:cNvSpPr>
              <p:nvPr/>
            </p:nvSpPr>
            <p:spPr bwMode="auto">
              <a:xfrm>
                <a:off x="3043" y="5401"/>
                <a:ext cx="61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0" name="Text Box 1400"/>
              <p:cNvSpPr txBox="1">
                <a:spLocks noChangeArrowheads="1"/>
              </p:cNvSpPr>
              <p:nvPr/>
            </p:nvSpPr>
            <p:spPr bwMode="auto">
              <a:xfrm>
                <a:off x="3104" y="5386"/>
                <a:ext cx="47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72000" rIns="0" bIns="0" anchor="t" anchorCtr="0" upright="1">
                <a:noAutofit/>
              </a:bodyPr>
              <a:lstStyle/>
              <a:p>
                <a:pPr marL="43180" marR="0">
                  <a:lnSpc>
                    <a:spcPts val="375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Silicon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1275" marR="0">
                  <a:lnSpc>
                    <a:spcPct val="107000"/>
                  </a:lnSpc>
                  <a:spcBef>
                    <a:spcPts val="10"/>
                  </a:spcBef>
                  <a:spcAft>
                    <a:spcPts val="800"/>
                  </a:spcAft>
                </a:pP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tracker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1" name="Text Box 1401"/>
              <p:cNvSpPr txBox="1">
                <a:spLocks noChangeArrowheads="1"/>
              </p:cNvSpPr>
              <p:nvPr/>
            </p:nvSpPr>
            <p:spPr bwMode="auto">
              <a:xfrm>
                <a:off x="3577" y="5401"/>
                <a:ext cx="849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2" name="Text Box 1402"/>
              <p:cNvSpPr txBox="1">
                <a:spLocks noChangeArrowheads="1"/>
              </p:cNvSpPr>
              <p:nvPr/>
            </p:nvSpPr>
            <p:spPr bwMode="auto">
              <a:xfrm>
                <a:off x="4426" y="5401"/>
                <a:ext cx="2717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3" name="Text Box 1403"/>
              <p:cNvSpPr txBox="1">
                <a:spLocks noChangeArrowheads="1"/>
              </p:cNvSpPr>
              <p:nvPr/>
            </p:nvSpPr>
            <p:spPr bwMode="auto">
              <a:xfrm>
                <a:off x="3043" y="5602"/>
                <a:ext cx="138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50"/>
                  </a:lnSpc>
                  <a:spcBef>
                    <a:spcPts val="15"/>
                  </a:spcBef>
                  <a:spcAft>
                    <a:spcPts val="800"/>
                  </a:spcAft>
                </a:pPr>
                <a:r>
                  <a:rPr lang="bg-BG" sz="75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4" name="Text Box 1404"/>
              <p:cNvSpPr txBox="1">
                <a:spLocks noChangeArrowheads="1"/>
              </p:cNvSpPr>
              <p:nvPr/>
            </p:nvSpPr>
            <p:spPr bwMode="auto">
              <a:xfrm>
                <a:off x="3043" y="5755"/>
                <a:ext cx="9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5" name="Text Box 1405"/>
              <p:cNvSpPr txBox="1">
                <a:spLocks noChangeArrowheads="1"/>
              </p:cNvSpPr>
              <p:nvPr/>
            </p:nvSpPr>
            <p:spPr bwMode="auto">
              <a:xfrm>
                <a:off x="3987" y="5755"/>
                <a:ext cx="43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6" name="Text Box 1406"/>
              <p:cNvSpPr txBox="1">
                <a:spLocks noChangeArrowheads="1"/>
              </p:cNvSpPr>
              <p:nvPr/>
            </p:nvSpPr>
            <p:spPr bwMode="auto">
              <a:xfrm>
                <a:off x="8192" y="5777"/>
                <a:ext cx="5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7" name="Text Box 1407"/>
              <p:cNvSpPr txBox="1">
                <a:spLocks noChangeArrowheads="1"/>
              </p:cNvSpPr>
              <p:nvPr/>
            </p:nvSpPr>
            <p:spPr bwMode="auto">
              <a:xfrm>
                <a:off x="8071" y="2572"/>
                <a:ext cx="16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8" name="Text Box 1409"/>
              <p:cNvSpPr txBox="1">
                <a:spLocks noChangeArrowheads="1"/>
              </p:cNvSpPr>
              <p:nvPr/>
            </p:nvSpPr>
            <p:spPr bwMode="auto">
              <a:xfrm>
                <a:off x="8071" y="3415"/>
                <a:ext cx="16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700"/>
                  </a:lnSpc>
                  <a:spcBef>
                    <a:spcPts val="30"/>
                  </a:spcBef>
                  <a:spcAft>
                    <a:spcPts val="800"/>
                  </a:spcAft>
                </a:pPr>
                <a:r>
                  <a:rPr lang="bg-BG" sz="7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9" name="Text Box 1411"/>
              <p:cNvSpPr txBox="1">
                <a:spLocks noChangeArrowheads="1"/>
              </p:cNvSpPr>
              <p:nvPr/>
            </p:nvSpPr>
            <p:spPr bwMode="auto">
              <a:xfrm>
                <a:off x="8071" y="3939"/>
                <a:ext cx="16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0" name="Text Box 1412"/>
              <p:cNvSpPr txBox="1">
                <a:spLocks noChangeArrowheads="1"/>
              </p:cNvSpPr>
              <p:nvPr/>
            </p:nvSpPr>
            <p:spPr bwMode="auto">
              <a:xfrm>
                <a:off x="6286" y="2616"/>
                <a:ext cx="85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1" name="Text Box 1413"/>
              <p:cNvSpPr txBox="1">
                <a:spLocks noChangeArrowheads="1"/>
              </p:cNvSpPr>
              <p:nvPr/>
            </p:nvSpPr>
            <p:spPr bwMode="auto">
              <a:xfrm>
                <a:off x="6296" y="2837"/>
                <a:ext cx="85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2" name="Text Box 1414"/>
              <p:cNvSpPr txBox="1">
                <a:spLocks noChangeArrowheads="1"/>
              </p:cNvSpPr>
              <p:nvPr/>
            </p:nvSpPr>
            <p:spPr bwMode="auto">
              <a:xfrm>
                <a:off x="6286" y="3216"/>
                <a:ext cx="8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25400" marR="0">
                  <a:lnSpc>
                    <a:spcPts val="1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3" name="Text Box 1415"/>
              <p:cNvSpPr txBox="1">
                <a:spLocks noChangeArrowheads="1"/>
              </p:cNvSpPr>
              <p:nvPr/>
            </p:nvSpPr>
            <p:spPr bwMode="auto">
              <a:xfrm>
                <a:off x="4051" y="2625"/>
                <a:ext cx="47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18000" rIns="0" bIns="0" anchor="t" anchorCtr="0" upright="1">
                <a:noAutofit/>
              </a:bodyPr>
              <a:lstStyle/>
              <a:p>
                <a:pPr marL="27305" marR="0">
                  <a:lnSpc>
                    <a:spcPts val="55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500" b="1" spc="-5">
                    <a:effectLst/>
                    <a:latin typeface="Arial"/>
                    <a:ea typeface="Arial"/>
                    <a:cs typeface="Times New Roman"/>
                  </a:rPr>
                  <a:t>Whee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l</a:t>
                </a:r>
                <a:r>
                  <a:rPr lang="bg-BG" sz="500" b="1" spc="-15">
                    <a:effectLst/>
                    <a:latin typeface="Arial"/>
                    <a:ea typeface="Arial"/>
                    <a:cs typeface="Times New Roman"/>
                  </a:rPr>
                  <a:t> </a:t>
                </a:r>
                <a:r>
                  <a:rPr lang="bg-BG" sz="500" b="1"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4" name="Text Box 1416"/>
              <p:cNvSpPr txBox="1">
                <a:spLocks noChangeArrowheads="1"/>
              </p:cNvSpPr>
              <p:nvPr/>
            </p:nvSpPr>
            <p:spPr bwMode="auto">
              <a:xfrm>
                <a:off x="4983" y="3805"/>
                <a:ext cx="419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99695" marR="0">
                  <a:lnSpc>
                    <a:spcPts val="325"/>
                  </a:lnSpc>
                  <a:spcBef>
                    <a:spcPts val="495"/>
                  </a:spcBef>
                  <a:spcAft>
                    <a:spcPts val="800"/>
                  </a:spcAft>
                </a:pPr>
                <a:r>
                  <a:rPr lang="bg-BG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RB</a:t>
                </a:r>
                <a:r>
                  <a:rPr lang="en-US" sz="500" b="1">
                    <a:solidFill>
                      <a:srgbClr val="0433FF"/>
                    </a:solidFill>
                    <a:effectLst/>
                    <a:latin typeface="Arial"/>
                    <a:ea typeface="Arial"/>
                    <a:cs typeface="Times New Roman"/>
                  </a:rPr>
                  <a:t>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5" name="Text Box 1420"/>
              <p:cNvSpPr txBox="1">
                <a:spLocks noChangeArrowheads="1"/>
              </p:cNvSpPr>
              <p:nvPr/>
            </p:nvSpPr>
            <p:spPr bwMode="auto">
              <a:xfrm>
                <a:off x="7861" y="3124"/>
                <a:ext cx="1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91440" marR="0">
                  <a:lnSpc>
                    <a:spcPct val="107000"/>
                  </a:lnSpc>
                  <a:spcBef>
                    <a:spcPts val="35"/>
                  </a:spcBef>
                  <a:spcAft>
                    <a:spcPts val="800"/>
                  </a:spcAft>
                </a:pPr>
                <a:r>
                  <a:rPr lang="en-US" sz="500" b="1">
                    <a:solidFill>
                      <a:srgbClr val="00B050"/>
                    </a:solidFill>
                    <a:effectLst/>
                    <a:latin typeface="Arial"/>
                    <a:ea typeface="Arial"/>
                    <a:cs typeface="Times New Roman"/>
                  </a:rPr>
                  <a:t>ME4</a:t>
                </a:r>
                <a:r>
                  <a:rPr lang="bg-BG" sz="500" b="1">
                    <a:solidFill>
                      <a:srgbClr val="00B050"/>
                    </a:solidFill>
                    <a:effectLst/>
                    <a:latin typeface="Arial"/>
                    <a:ea typeface="Arial"/>
                    <a:cs typeface="Times New Roman"/>
                  </a:rPr>
                  <a:t>/2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-50365" y="3555337"/>
              <a:ext cx="5792239" cy="6348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effectLst/>
                  <a:latin typeface="Arial"/>
                  <a:ea typeface="Calibri"/>
                  <a:cs typeface="Times New Roman"/>
                </a:rPr>
                <a:t>Fig 1. Transverse </a:t>
              </a:r>
              <a:r>
                <a:rPr lang="en-US" sz="1600" dirty="0">
                  <a:effectLst/>
                  <a:latin typeface="Arial"/>
                  <a:ea typeface="Calibri"/>
                  <a:cs typeface="Times New Roman"/>
                </a:rPr>
                <a:t>section of the CMS detector showing the present muon system including RPCs, DTs and CSCs. The proposed locations for the </a:t>
              </a:r>
              <a:r>
                <a:rPr lang="en-US" sz="1600" dirty="0">
                  <a:solidFill>
                    <a:srgbClr val="0070C0"/>
                  </a:solidFill>
                  <a:effectLst/>
                  <a:latin typeface="Arial"/>
                  <a:ea typeface="Calibri"/>
                  <a:cs typeface="Times New Roman"/>
                </a:rPr>
                <a:t>GEM</a:t>
              </a:r>
              <a:r>
                <a:rPr lang="en-US" sz="1600" dirty="0">
                  <a:effectLst/>
                  <a:latin typeface="Arial"/>
                  <a:ea typeface="Calibri"/>
                  <a:cs typeface="Times New Roman"/>
                </a:rPr>
                <a:t> detectors in the two inner endcap stations are indicated by the </a:t>
              </a:r>
              <a:r>
                <a:rPr lang="en-US" sz="16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red boxes</a:t>
              </a:r>
              <a:r>
                <a:rPr lang="en-US" sz="1600" dirty="0">
                  <a:effectLst/>
                  <a:latin typeface="Arial"/>
                  <a:ea typeface="Calibri"/>
                  <a:cs typeface="Times New Roman"/>
                </a:rPr>
                <a:t>.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/>
              <a:t>Sensors </a:t>
            </a:r>
            <a:r>
              <a:rPr lang="en-US" sz="3600" b="1" dirty="0" smtClean="0"/>
              <a:t>1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3001"/>
            <a:ext cx="89154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RADMON is a </a:t>
            </a:r>
            <a:r>
              <a:rPr lang="en-US" dirty="0"/>
              <a:t>universal dosimetry device, developed and produced at CERN TS-LEA department  [1,2]. Different combinations of semiconductor radiation sensors can be installed in it. </a:t>
            </a:r>
          </a:p>
          <a:p>
            <a:r>
              <a:rPr lang="en-US" dirty="0" smtClean="0"/>
              <a:t>   The </a:t>
            </a:r>
            <a:r>
              <a:rPr lang="en-US" dirty="0"/>
              <a:t>aims </a:t>
            </a:r>
            <a:r>
              <a:rPr lang="en-US" dirty="0" smtClean="0"/>
              <a:t>are to </a:t>
            </a:r>
            <a:r>
              <a:rPr lang="en-US" dirty="0"/>
              <a:t>measure, during operation, </a:t>
            </a:r>
            <a:r>
              <a:rPr lang="en-US" dirty="0" smtClean="0"/>
              <a:t>the Total Ionizing </a:t>
            </a:r>
            <a:r>
              <a:rPr lang="en-US" dirty="0"/>
              <a:t>Dose (TID) and the </a:t>
            </a:r>
            <a:r>
              <a:rPr lang="en-US" dirty="0" smtClean="0"/>
              <a:t>1MeV </a:t>
            </a:r>
            <a:r>
              <a:rPr lang="en-US" dirty="0"/>
              <a:t>equivalent particle fluence ( </a:t>
            </a:r>
            <a:r>
              <a:rPr lang="en-US" b="1" dirty="0" smtClean="0"/>
              <a:t>ᶲ</a:t>
            </a:r>
            <a:r>
              <a:rPr lang="en-US" sz="1400" dirty="0" err="1" smtClean="0"/>
              <a:t>eq</a:t>
            </a:r>
            <a:r>
              <a:rPr lang="en-US" dirty="0" smtClean="0"/>
              <a:t>) 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   TID </a:t>
            </a:r>
            <a:r>
              <a:rPr lang="en-US" dirty="0"/>
              <a:t>measurements are performed with Radiation-sensing Field </a:t>
            </a:r>
            <a:r>
              <a:rPr lang="en-US" dirty="0" smtClean="0"/>
              <a:t>Effect Transistors (</a:t>
            </a:r>
            <a:r>
              <a:rPr lang="en-US" dirty="0" err="1" smtClean="0"/>
              <a:t>RadFETs</a:t>
            </a:r>
            <a:r>
              <a:rPr lang="en-US" dirty="0" smtClean="0"/>
              <a:t>). </a:t>
            </a:r>
            <a:r>
              <a:rPr lang="en-US" dirty="0"/>
              <a:t>The recorded signal from these devices is the </a:t>
            </a:r>
            <a:r>
              <a:rPr lang="en-US" dirty="0" smtClean="0"/>
              <a:t>shift of the transistor threshold voltage (Vth) obtained at constant  readout </a:t>
            </a:r>
            <a:r>
              <a:rPr lang="en-US" dirty="0"/>
              <a:t>current. The Vth is converted to Dose (</a:t>
            </a:r>
            <a:r>
              <a:rPr lang="en-US" dirty="0" err="1"/>
              <a:t>Gy</a:t>
            </a:r>
            <a:r>
              <a:rPr lang="en-US" dirty="0"/>
              <a:t>) </a:t>
            </a:r>
            <a:r>
              <a:rPr lang="en-US" dirty="0" smtClean="0"/>
              <a:t>following a </a:t>
            </a:r>
            <a:r>
              <a:rPr lang="en-US" dirty="0"/>
              <a:t>power-law calibration curve ( Vth = </a:t>
            </a:r>
            <a:r>
              <a:rPr lang="en-US" i="1" dirty="0"/>
              <a:t>a </a:t>
            </a:r>
            <a:r>
              <a:rPr lang="en-US" dirty="0"/>
              <a:t>× </a:t>
            </a:r>
            <a:r>
              <a:rPr lang="en-US" dirty="0" err="1" smtClean="0"/>
              <a:t>Dose</a:t>
            </a:r>
            <a:r>
              <a:rPr lang="en-US" sz="2400" baseline="30000" dirty="0" err="1" smtClean="0"/>
              <a:t>b</a:t>
            </a:r>
            <a:r>
              <a:rPr lang="en-US" dirty="0" smtClean="0"/>
              <a:t>).</a:t>
            </a:r>
            <a:r>
              <a:rPr lang="en-US" dirty="0"/>
              <a:t> The coefficients </a:t>
            </a:r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b</a:t>
            </a:r>
            <a:r>
              <a:rPr lang="en-US" dirty="0"/>
              <a:t> have to be determined during a calibration run under the same conditions as the measurement runs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 smtClean="0"/>
              <a:t>RadFET</a:t>
            </a:r>
            <a:r>
              <a:rPr lang="en-US" dirty="0" smtClean="0"/>
              <a:t> sensors </a:t>
            </a:r>
            <a:r>
              <a:rPr lang="en-US" dirty="0"/>
              <a:t>for the LHC experiments at CERN are of two types:</a:t>
            </a:r>
            <a:br>
              <a:rPr lang="en-US" dirty="0"/>
            </a:br>
            <a:r>
              <a:rPr lang="en-US" b="1" dirty="0"/>
              <a:t>Thick-Oxide </a:t>
            </a:r>
            <a:r>
              <a:rPr lang="en-US" b="1" dirty="0" err="1"/>
              <a:t>RadFETs</a:t>
            </a:r>
            <a:r>
              <a:rPr lang="en-US" b="1" dirty="0"/>
              <a:t> </a:t>
            </a:r>
            <a:r>
              <a:rPr lang="en-US" dirty="0"/>
              <a:t>(manufactured by CNRS-LAAS, France):</a:t>
            </a:r>
            <a:br>
              <a:rPr lang="en-US" dirty="0"/>
            </a:br>
            <a:r>
              <a:rPr lang="en-US" dirty="0"/>
              <a:t>— Range up to 10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smtClean="0"/>
              <a:t>(1.6 µm gate oxide thickness)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— </a:t>
            </a:r>
            <a:r>
              <a:rPr lang="en-US" dirty="0"/>
              <a:t>Readout current of 100 </a:t>
            </a:r>
            <a:r>
              <a:rPr lang="en-US" dirty="0" smtClean="0"/>
              <a:t>µA </a:t>
            </a:r>
            <a:r>
              <a:rPr lang="en-US" dirty="0"/>
              <a:t>injected over 1 </a:t>
            </a:r>
            <a:r>
              <a:rPr lang="en-US" dirty="0" smtClean="0"/>
              <a:t>s;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— </a:t>
            </a:r>
            <a:r>
              <a:rPr lang="en-US" dirty="0"/>
              <a:t>Accuracy of ± 10%.</a:t>
            </a:r>
            <a:br>
              <a:rPr lang="en-US" dirty="0"/>
            </a:br>
            <a:r>
              <a:rPr lang="en-US" b="1" dirty="0"/>
              <a:t>Thin-Oxide </a:t>
            </a:r>
            <a:r>
              <a:rPr lang="en-US" b="1" dirty="0" err="1"/>
              <a:t>RadFETs</a:t>
            </a:r>
            <a:r>
              <a:rPr lang="en-US" b="1" dirty="0"/>
              <a:t> </a:t>
            </a:r>
            <a:r>
              <a:rPr lang="en-US" dirty="0"/>
              <a:t>(produced by REM, UK):</a:t>
            </a:r>
            <a:br>
              <a:rPr lang="en-US" dirty="0"/>
            </a:br>
            <a:r>
              <a:rPr lang="en-US" dirty="0"/>
              <a:t>— Range up to 20 </a:t>
            </a:r>
            <a:r>
              <a:rPr lang="en-US" dirty="0" err="1"/>
              <a:t>kGy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0.25 </a:t>
            </a:r>
            <a:r>
              <a:rPr lang="en-US" dirty="0" smtClean="0"/>
              <a:t>µm</a:t>
            </a:r>
            <a:r>
              <a:rPr lang="en-US" dirty="0" smtClean="0"/>
              <a:t>) </a:t>
            </a:r>
            <a:r>
              <a:rPr lang="en-US" dirty="0"/>
              <a:t>and 200 </a:t>
            </a:r>
            <a:r>
              <a:rPr lang="en-US" dirty="0" err="1"/>
              <a:t>kGy</a:t>
            </a:r>
            <a:r>
              <a:rPr lang="en-US" dirty="0"/>
              <a:t> </a:t>
            </a:r>
            <a:r>
              <a:rPr lang="en-US" dirty="0" smtClean="0"/>
              <a:t>(0.13 mm);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— </a:t>
            </a:r>
            <a:r>
              <a:rPr lang="en-US" dirty="0"/>
              <a:t>Readout current of 160 µ</a:t>
            </a:r>
            <a:r>
              <a:rPr lang="en-US" dirty="0" smtClean="0"/>
              <a:t>A </a:t>
            </a:r>
            <a:r>
              <a:rPr lang="en-US" dirty="0"/>
              <a:t>injected over 5 </a:t>
            </a:r>
            <a:r>
              <a:rPr lang="en-US" dirty="0" smtClean="0"/>
              <a:t>s;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— </a:t>
            </a:r>
            <a:r>
              <a:rPr lang="en-US" dirty="0"/>
              <a:t>Accuracy of ± </a:t>
            </a:r>
            <a:r>
              <a:rPr lang="en-US" dirty="0" smtClean="0"/>
              <a:t>10%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876800" cy="304799"/>
          </a:xfrm>
        </p:spPr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Dimitrov</a:t>
            </a:r>
            <a:r>
              <a:rPr lang="en-US" dirty="0" smtClean="0"/>
              <a:t>                   NEC 2015 </a:t>
            </a:r>
            <a:r>
              <a:rPr lang="en-US" dirty="0" err="1" smtClean="0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/>
              <a:t>Sensors </a:t>
            </a:r>
            <a:r>
              <a:rPr lang="en-US" sz="3600" b="1" dirty="0" smtClean="0"/>
              <a:t>2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3001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9378"/>
            <a:ext cx="73914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1174534"/>
            <a:ext cx="88391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ᶲ</a:t>
            </a:r>
            <a:r>
              <a:rPr lang="en-US" dirty="0" err="1" smtClean="0"/>
              <a:t>eq</a:t>
            </a:r>
            <a:r>
              <a:rPr lang="en-US" dirty="0" smtClean="0"/>
              <a:t> measurements </a:t>
            </a:r>
            <a:r>
              <a:rPr lang="en-US" dirty="0"/>
              <a:t>are performed with forward biased </a:t>
            </a:r>
            <a:r>
              <a:rPr lang="en-US" i="1" dirty="0"/>
              <a:t>p-</a:t>
            </a:r>
            <a:r>
              <a:rPr lang="en-US" i="1" dirty="0" err="1"/>
              <a:t>i</a:t>
            </a:r>
            <a:r>
              <a:rPr lang="en-US" i="1" dirty="0"/>
              <a:t>-n </a:t>
            </a:r>
            <a:r>
              <a:rPr lang="en-US" dirty="0"/>
              <a:t>diodes </a:t>
            </a:r>
            <a:r>
              <a:rPr lang="en-US" dirty="0" smtClean="0"/>
              <a:t>. </a:t>
            </a:r>
            <a:r>
              <a:rPr lang="en-US" dirty="0"/>
              <a:t>The recorded</a:t>
            </a:r>
            <a:br>
              <a:rPr lang="en-US" dirty="0"/>
            </a:br>
            <a:r>
              <a:rPr lang="en-US" dirty="0"/>
              <a:t>signal from these devices is the shift of the diode forward voltage (</a:t>
            </a:r>
            <a:r>
              <a:rPr lang="en-US" sz="2030" dirty="0"/>
              <a:t>V</a:t>
            </a:r>
            <a:r>
              <a:rPr lang="en-US" sz="2030" baseline="-25000" dirty="0"/>
              <a:t>F</a:t>
            </a:r>
            <a:r>
              <a:rPr lang="en-US" dirty="0"/>
              <a:t>) </a:t>
            </a:r>
            <a:r>
              <a:rPr lang="en-US" dirty="0" smtClean="0"/>
              <a:t> readout </a:t>
            </a:r>
            <a:r>
              <a:rPr lang="en-US" dirty="0"/>
              <a:t>under </a:t>
            </a:r>
            <a:r>
              <a:rPr lang="en-US" dirty="0" smtClean="0"/>
              <a:t>pulsed</a:t>
            </a:r>
            <a:r>
              <a:rPr lang="en-US" dirty="0"/>
              <a:t> current injection. The </a:t>
            </a:r>
            <a:r>
              <a:rPr lang="en-US" dirty="0"/>
              <a:t>V</a:t>
            </a:r>
            <a:r>
              <a:rPr lang="en-US" baseline="-25000" dirty="0"/>
              <a:t>F</a:t>
            </a:r>
            <a:r>
              <a:rPr lang="en-US" dirty="0" smtClean="0"/>
              <a:t> </a:t>
            </a:r>
            <a:r>
              <a:rPr lang="en-US" dirty="0"/>
              <a:t>is converted to equivalent particle fluence (</a:t>
            </a:r>
            <a:r>
              <a:rPr lang="en-US" dirty="0" smtClean="0"/>
              <a:t>cm</a:t>
            </a:r>
            <a:r>
              <a:rPr lang="en-US" b="1" baseline="30000" dirty="0"/>
              <a:t>-2</a:t>
            </a:r>
            <a:r>
              <a:rPr lang="en-US" dirty="0" smtClean="0"/>
              <a:t>) </a:t>
            </a:r>
            <a:r>
              <a:rPr lang="en-US" dirty="0"/>
              <a:t>following a </a:t>
            </a:r>
            <a:r>
              <a:rPr lang="en-US" dirty="0" smtClean="0"/>
              <a:t>linear relationship. </a:t>
            </a:r>
            <a:r>
              <a:rPr lang="en-US" dirty="0"/>
              <a:t>The dose output signal is received measuring the diode’s voltage </a:t>
            </a:r>
            <a:r>
              <a:rPr lang="en-US" i="1" dirty="0"/>
              <a:t>V</a:t>
            </a:r>
            <a:r>
              <a:rPr lang="en-US" baseline="-25000" dirty="0"/>
              <a:t>D</a:t>
            </a:r>
            <a:r>
              <a:rPr lang="en-US" dirty="0"/>
              <a:t> when forcing a constant bias current pulse in forward direction</a:t>
            </a:r>
            <a:br>
              <a:rPr lang="en-US" dirty="0"/>
            </a:br>
            <a:r>
              <a:rPr lang="en-US" dirty="0" smtClean="0"/>
              <a:t>     The </a:t>
            </a:r>
            <a:r>
              <a:rPr lang="en-US" i="1" dirty="0"/>
              <a:t>p-</a:t>
            </a:r>
            <a:r>
              <a:rPr lang="en-US" i="1" dirty="0" err="1"/>
              <a:t>i</a:t>
            </a:r>
            <a:r>
              <a:rPr lang="en-US" i="1" dirty="0"/>
              <a:t>-n </a:t>
            </a:r>
            <a:r>
              <a:rPr lang="en-US" dirty="0"/>
              <a:t>diodes specified for the LHC experiments at CERN are of two types:</a:t>
            </a:r>
            <a:br>
              <a:rPr lang="en-US" dirty="0"/>
            </a:br>
            <a:r>
              <a:rPr lang="en-US" b="1" dirty="0"/>
              <a:t>High-Sensitivity Silicon Diode </a:t>
            </a:r>
            <a:r>
              <a:rPr lang="en-US" dirty="0"/>
              <a:t>(manufactured by CMRP, Australia):</a:t>
            </a:r>
            <a:br>
              <a:rPr lang="en-US" dirty="0"/>
            </a:br>
            <a:r>
              <a:rPr lang="en-US" dirty="0"/>
              <a:t>— Range up to </a:t>
            </a:r>
            <a:r>
              <a:rPr lang="en-US" dirty="0" smtClean="0"/>
              <a:t>2×10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 ( V &lt; 10 V);</a:t>
            </a:r>
            <a:br>
              <a:rPr lang="en-US" dirty="0"/>
            </a:br>
            <a:r>
              <a:rPr lang="en-US" dirty="0"/>
              <a:t>— Sensitivity of 1.7×10</a:t>
            </a:r>
            <a:r>
              <a:rPr lang="en-US" baseline="30000" dirty="0"/>
              <a:t>8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/mV;</a:t>
            </a:r>
            <a:br>
              <a:rPr lang="en-US" dirty="0"/>
            </a:br>
            <a:r>
              <a:rPr lang="en-US" dirty="0"/>
              <a:t>— Readout current of 1 mA injected over 50 </a:t>
            </a:r>
            <a:r>
              <a:rPr lang="en-US" dirty="0" err="1"/>
              <a:t>ms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— Initial Vth ~ 3.5 V;</a:t>
            </a:r>
            <a:br>
              <a:rPr lang="en-US" dirty="0"/>
            </a:br>
            <a:r>
              <a:rPr lang="en-US" dirty="0"/>
              <a:t>— Accuracy of ± 10%.</a:t>
            </a:r>
            <a:br>
              <a:rPr lang="en-US" dirty="0"/>
            </a:br>
            <a:r>
              <a:rPr lang="en-US" b="1" dirty="0"/>
              <a:t>BPW34F Silicon Diode </a:t>
            </a:r>
            <a:r>
              <a:rPr lang="en-US" dirty="0"/>
              <a:t>(manufactured by </a:t>
            </a:r>
            <a:r>
              <a:rPr lang="en-US" dirty="0" smtClean="0"/>
              <a:t>OSRAM, Germany):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— Range from 2×10</a:t>
            </a:r>
            <a:r>
              <a:rPr lang="en-US" baseline="30000" dirty="0"/>
              <a:t>12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to 2×1014 cm</a:t>
            </a:r>
            <a:r>
              <a:rPr lang="en-US" baseline="30000" dirty="0"/>
              <a:t>-2</a:t>
            </a:r>
            <a:r>
              <a:rPr lang="en-US" dirty="0"/>
              <a:t> at V = 25 V;</a:t>
            </a:r>
            <a:br>
              <a:rPr lang="en-US" dirty="0"/>
            </a:br>
            <a:r>
              <a:rPr lang="en-US" dirty="0"/>
              <a:t>— Sensitivity of 9.1×10</a:t>
            </a:r>
            <a:r>
              <a:rPr lang="en-US" baseline="30000" dirty="0"/>
              <a:t>9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/mV;</a:t>
            </a:r>
            <a:br>
              <a:rPr lang="en-US" dirty="0"/>
            </a:br>
            <a:r>
              <a:rPr lang="en-US" dirty="0"/>
              <a:t>— Readout current of 1 mA injected over 50 </a:t>
            </a:r>
            <a:r>
              <a:rPr lang="en-US" dirty="0" err="1"/>
              <a:t>ms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— Initial Vth ~ 0.5 V;</a:t>
            </a:r>
            <a:br>
              <a:rPr lang="en-US" dirty="0"/>
            </a:br>
            <a:r>
              <a:rPr lang="en-US" dirty="0"/>
              <a:t>— Accuracy of ± 20%</a:t>
            </a:r>
            <a:br>
              <a:rPr lang="en-US" dirty="0"/>
            </a:br>
            <a:r>
              <a:rPr lang="en-US" dirty="0"/>
              <a:t>For our purpose, we like to use the usual configuration of two </a:t>
            </a:r>
            <a:r>
              <a:rPr lang="en-US" dirty="0" err="1"/>
              <a:t>RadFETs</a:t>
            </a:r>
            <a:r>
              <a:rPr lang="en-US" dirty="0"/>
              <a:t> and two p-</a:t>
            </a:r>
            <a:r>
              <a:rPr lang="en-US" dirty="0" err="1"/>
              <a:t>i</a:t>
            </a:r>
            <a:r>
              <a:rPr lang="en-US" dirty="0"/>
              <a:t>-n diodes.</a:t>
            </a:r>
          </a:p>
        </p:txBody>
      </p:sp>
    </p:spTree>
    <p:extLst>
      <p:ext uri="{BB962C8B-B14F-4D97-AF65-F5344CB8AC3E}">
        <p14:creationId xmlns:p14="http://schemas.microsoft.com/office/powerpoint/2010/main" val="20919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/>
              <a:t>Sensors </a:t>
            </a:r>
            <a:r>
              <a:rPr lang="en-US" sz="3600" b="1" dirty="0" smtClean="0"/>
              <a:t>3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789997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The </a:t>
            </a:r>
            <a:r>
              <a:rPr lang="en-US" dirty="0"/>
              <a:t>dose </a:t>
            </a:r>
            <a:r>
              <a:rPr lang="en-US" dirty="0" smtClean="0"/>
              <a:t>value is </a:t>
            </a:r>
            <a:r>
              <a:rPr lang="en-US" dirty="0"/>
              <a:t>received measuring the </a:t>
            </a:r>
            <a:r>
              <a:rPr lang="en-US" dirty="0" err="1" smtClean="0"/>
              <a:t>RadFET’s</a:t>
            </a:r>
            <a:r>
              <a:rPr lang="en-US" dirty="0" smtClean="0"/>
              <a:t> Vth or p-</a:t>
            </a:r>
            <a:r>
              <a:rPr lang="en-US" dirty="0" err="1" smtClean="0"/>
              <a:t>i</a:t>
            </a:r>
            <a:r>
              <a:rPr lang="en-US" dirty="0" smtClean="0"/>
              <a:t>-n diode’s V</a:t>
            </a:r>
            <a:r>
              <a:rPr lang="en-US" sz="1400" dirty="0" smtClean="0"/>
              <a:t>D</a:t>
            </a:r>
            <a:r>
              <a:rPr lang="en-US" b="1" dirty="0" smtClean="0"/>
              <a:t> </a:t>
            </a:r>
            <a:r>
              <a:rPr lang="en-US" dirty="0"/>
              <a:t>when forcing a constant bias current </a:t>
            </a:r>
            <a:r>
              <a:rPr lang="en-US" dirty="0" smtClean="0"/>
              <a:t>pulse, using </a:t>
            </a:r>
            <a:r>
              <a:rPr lang="en-US" dirty="0"/>
              <a:t>the circuit of fig. </a:t>
            </a:r>
            <a:r>
              <a:rPr lang="en-US" dirty="0" smtClean="0"/>
              <a:t>2. </a:t>
            </a:r>
            <a:r>
              <a:rPr lang="en-US" dirty="0"/>
              <a:t>In both cases, the accumulated dose corresponds to the difference between the final and initial value of the </a:t>
            </a:r>
            <a:r>
              <a:rPr lang="en-US" dirty="0" smtClean="0"/>
              <a:t>voltages </a:t>
            </a:r>
            <a:r>
              <a:rPr lang="en-US" dirty="0"/>
              <a:t>(</a:t>
            </a:r>
            <a:r>
              <a:rPr lang="en-US" dirty="0" err="1"/>
              <a:t>ΔVth</a:t>
            </a:r>
            <a:r>
              <a:rPr lang="en-US" dirty="0"/>
              <a:t> </a:t>
            </a:r>
            <a:r>
              <a:rPr lang="en-US" dirty="0" smtClean="0"/>
              <a:t>or Δ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sz="1400" dirty="0"/>
              <a:t>D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9378"/>
            <a:ext cx="7391399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</a:t>
            </a:r>
            <a:r>
              <a:rPr lang="en-US" dirty="0"/>
              <a:t>2015 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2050"/>
            <a:ext cx="6503617" cy="26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err="1" smtClean="0"/>
              <a:t>Radmon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28-Sep-15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5696"/>
            <a:ext cx="7391400" cy="345985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1219200"/>
            <a:ext cx="5726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	To </a:t>
            </a:r>
            <a:r>
              <a:rPr lang="en-US" dirty="0"/>
              <a:t>allow easy handling </a:t>
            </a:r>
            <a:r>
              <a:rPr lang="en-US" dirty="0" smtClean="0"/>
              <a:t> and </a:t>
            </a:r>
            <a:r>
              <a:rPr lang="en-US" dirty="0"/>
              <a:t>to provide a standard connectivity for all sensors, the PH/DT2 group at </a:t>
            </a:r>
            <a:r>
              <a:rPr lang="en-US" dirty="0" smtClean="0"/>
              <a:t>CERN</a:t>
            </a:r>
            <a:endParaRPr lang="en-US" dirty="0"/>
          </a:p>
          <a:p>
            <a:r>
              <a:rPr lang="en-US" dirty="0" smtClean="0"/>
              <a:t>designed </a:t>
            </a:r>
            <a:r>
              <a:rPr lang="en-US" dirty="0"/>
              <a:t>and produced an integrated </a:t>
            </a:r>
            <a:r>
              <a:rPr lang="en-US" dirty="0" smtClean="0"/>
              <a:t>sensors </a:t>
            </a:r>
            <a:r>
              <a:rPr lang="en-US" dirty="0"/>
              <a:t>carrier (fig. 3) to host the above </a:t>
            </a:r>
            <a:r>
              <a:rPr lang="en-US" dirty="0" smtClean="0"/>
              <a:t>mentioned sensors</a:t>
            </a:r>
            <a:r>
              <a:rPr lang="en-US" dirty="0"/>
              <a:t>. This carrier is made of a thin (~500 µm) double-sided PCB. </a:t>
            </a:r>
            <a:endParaRPr lang="en-US" dirty="0" smtClean="0"/>
          </a:p>
          <a:p>
            <a:r>
              <a:rPr lang="en-US" dirty="0" smtClean="0"/>
              <a:t>	A </a:t>
            </a:r>
            <a:r>
              <a:rPr lang="en-US" dirty="0"/>
              <a:t>thermistor is also installed on </a:t>
            </a:r>
            <a:r>
              <a:rPr lang="en-US" dirty="0" smtClean="0"/>
              <a:t>this </a:t>
            </a:r>
            <a:r>
              <a:rPr lang="en-US" dirty="0"/>
              <a:t>RADMON PCB </a:t>
            </a:r>
            <a:r>
              <a:rPr lang="en-US" dirty="0" smtClean="0"/>
              <a:t>because </a:t>
            </a:r>
            <a:r>
              <a:rPr lang="en-US" dirty="0"/>
              <a:t>the both reading-out voltages (Vth and V</a:t>
            </a:r>
            <a:r>
              <a:rPr lang="en-US" sz="1400" dirty="0"/>
              <a:t>D</a:t>
            </a:r>
            <a:r>
              <a:rPr lang="en-US" dirty="0"/>
              <a:t>) </a:t>
            </a:r>
            <a:r>
              <a:rPr lang="en-US" dirty="0" smtClean="0"/>
              <a:t>are </a:t>
            </a:r>
            <a:r>
              <a:rPr lang="en-US" dirty="0"/>
              <a:t>dependent on the temperature. The thermistor’s resistance is measured in the same manner as the sensor’s voltages and the read-out temperature can be used for data correction to increase the accuracy.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219200"/>
            <a:ext cx="2780017" cy="35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400800" y="4899889"/>
            <a:ext cx="2209800" cy="394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Arial"/>
                <a:ea typeface="Calibri"/>
                <a:cs typeface="Times New Roman"/>
              </a:rPr>
              <a:t>Fig 3. RADMON view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84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729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Block </a:t>
            </a:r>
            <a:r>
              <a:rPr lang="en-US" sz="5400" dirty="0"/>
              <a:t>diagram </a:t>
            </a:r>
            <a:endParaRPr lang="en-US" sz="519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143001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7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72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29-Sep-15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19378"/>
            <a:ext cx="746760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84696" y="972973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182807" y="1094235"/>
            <a:ext cx="5666217" cy="3889107"/>
            <a:chOff x="1681788" y="1137201"/>
            <a:chExt cx="5198364" cy="356798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124637" y="1230871"/>
              <a:ext cx="2971165" cy="3456565"/>
              <a:chOff x="2960" y="3658"/>
              <a:chExt cx="3496" cy="4067"/>
            </a:xfrm>
          </p:grpSpPr>
          <p:sp>
            <p:nvSpPr>
              <p:cNvPr id="117" name="Text Box 1826"/>
              <p:cNvSpPr txBox="1">
                <a:spLocks noChangeArrowheads="1"/>
              </p:cNvSpPr>
              <p:nvPr/>
            </p:nvSpPr>
            <p:spPr bwMode="auto">
              <a:xfrm>
                <a:off x="2960" y="3658"/>
                <a:ext cx="3496" cy="4067"/>
              </a:xfrm>
              <a:prstGeom prst="rect">
                <a:avLst/>
              </a:prstGeom>
              <a:gradFill rotWithShape="0">
                <a:gsLst>
                  <a:gs pos="0">
                    <a:srgbClr val="D8D8D8">
                      <a:alpha val="20000"/>
                    </a:srgbClr>
                  </a:gs>
                  <a:gs pos="100000">
                    <a:srgbClr val="5A5A5A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none" lIns="0" tIns="3063240" rIns="91440" bIns="45720" anchor="b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24000"/>
                  </a:spcBef>
                  <a:spcAft>
                    <a:spcPts val="800"/>
                  </a:spcAft>
                </a:pPr>
                <a:r>
                  <a:rPr lang="en-US" sz="1000" b="1" dirty="0" smtClean="0">
                    <a:solidFill>
                      <a:schemeClr val="bg2">
                        <a:lumMod val="90000"/>
                      </a:schemeClr>
                    </a:solidFill>
                    <a:effectLst/>
                    <a:latin typeface="Arial"/>
                    <a:ea typeface="Calibri"/>
                    <a:cs typeface="Times New Roman"/>
                  </a:rPr>
                  <a:t>MAIN C</a:t>
                </a:r>
                <a:r>
                  <a:rPr lang="bg-BG" sz="1000" b="1" dirty="0" smtClean="0">
                    <a:solidFill>
                      <a:schemeClr val="bg2">
                        <a:lumMod val="90000"/>
                      </a:schemeClr>
                    </a:solidFill>
                    <a:effectLst/>
                    <a:latin typeface="Arial"/>
                    <a:ea typeface="Calibri"/>
                    <a:cs typeface="Times New Roman"/>
                  </a:rPr>
                  <a:t>ONTROLLER</a:t>
                </a:r>
                <a:r>
                  <a:rPr lang="en-US" sz="1000" b="1" dirty="0" smtClean="0">
                    <a:solidFill>
                      <a:srgbClr val="FFFFFF"/>
                    </a:solidFill>
                    <a:effectLst/>
                    <a:latin typeface="Arial"/>
                    <a:ea typeface="Calibri"/>
                    <a:cs typeface="Times New Roman"/>
                  </a:rPr>
                  <a:t>                                 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8" name="Text Box 1827"/>
              <p:cNvSpPr txBox="1">
                <a:spLocks noChangeArrowheads="1"/>
              </p:cNvSpPr>
              <p:nvPr/>
            </p:nvSpPr>
            <p:spPr bwMode="auto">
              <a:xfrm>
                <a:off x="3038" y="5090"/>
                <a:ext cx="677" cy="9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000" dirty="0">
                    <a:effectLst/>
                    <a:latin typeface="Arial"/>
                    <a:ea typeface="Calibri"/>
                    <a:cs typeface="Times New Roman"/>
                  </a:rPr>
                  <a:t>PIC 24HJ64 GP504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r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bg-BG" sz="1000" dirty="0">
                    <a:effectLst/>
                    <a:latin typeface="Arial"/>
                    <a:ea typeface="Calibri"/>
                    <a:cs typeface="Times New Roman"/>
                  </a:rPr>
                  <a:t>ADC IN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9" name="Text Box 1828"/>
              <p:cNvSpPr txBox="1">
                <a:spLocks noChangeArrowheads="1"/>
              </p:cNvSpPr>
              <p:nvPr/>
            </p:nvSpPr>
            <p:spPr bwMode="auto">
              <a:xfrm>
                <a:off x="3027" y="4287"/>
                <a:ext cx="678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DAC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0" name="Text Box 1829"/>
              <p:cNvSpPr txBox="1">
                <a:spLocks noChangeArrowheads="1"/>
              </p:cNvSpPr>
              <p:nvPr/>
            </p:nvSpPr>
            <p:spPr bwMode="auto">
              <a:xfrm>
                <a:off x="3027" y="3800"/>
                <a:ext cx="678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DC-DC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1" name="Text Box 1830"/>
              <p:cNvSpPr txBox="1">
                <a:spLocks noChangeArrowheads="1"/>
              </p:cNvSpPr>
              <p:nvPr/>
            </p:nvSpPr>
            <p:spPr bwMode="auto">
              <a:xfrm>
                <a:off x="5430" y="5088"/>
                <a:ext cx="932" cy="9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18288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1800"/>
                  </a:spcBef>
                  <a:spcAft>
                    <a:spcPts val="800"/>
                  </a:spcAft>
                </a:pPr>
                <a:r>
                  <a:rPr lang="bg-BG" sz="1000" dirty="0">
                    <a:effectLst/>
                    <a:latin typeface="Arial"/>
                    <a:ea typeface="Calibri"/>
                    <a:cs typeface="Times New Roman"/>
                  </a:rPr>
                  <a:t>RADMON NODE 2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2" name="Text Box 1831"/>
              <p:cNvSpPr txBox="1">
                <a:spLocks noChangeArrowheads="1"/>
              </p:cNvSpPr>
              <p:nvPr/>
            </p:nvSpPr>
            <p:spPr bwMode="auto">
              <a:xfrm>
                <a:off x="5429" y="3817"/>
                <a:ext cx="933" cy="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18288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1800"/>
                  </a:spcBef>
                  <a:spcAft>
                    <a:spcPts val="800"/>
                  </a:spcAft>
                </a:pPr>
                <a:r>
                  <a:rPr lang="bg-BG" sz="1000" dirty="0">
                    <a:effectLst/>
                    <a:latin typeface="Arial"/>
                    <a:ea typeface="Calibri"/>
                    <a:cs typeface="Times New Roman"/>
                  </a:rPr>
                  <a:t>RADMON NODE 1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3" name="Text Box 1832"/>
              <p:cNvSpPr txBox="1">
                <a:spLocks noChangeArrowheads="1"/>
              </p:cNvSpPr>
              <p:nvPr/>
            </p:nvSpPr>
            <p:spPr bwMode="auto">
              <a:xfrm>
                <a:off x="5430" y="6577"/>
                <a:ext cx="932" cy="9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18288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900"/>
                  </a:spcBef>
                  <a:spcAft>
                    <a:spcPts val="800"/>
                  </a:spcAft>
                </a:pPr>
                <a:r>
                  <a:rPr lang="bg-BG" sz="1000" dirty="0">
                    <a:effectLst/>
                    <a:latin typeface="Arial"/>
                    <a:ea typeface="Calibri"/>
                    <a:cs typeface="Times New Roman"/>
                  </a:rPr>
                  <a:t>RADMON NODE</a:t>
                </a:r>
                <a:r>
                  <a:rPr lang="en-US" sz="1000" dirty="0">
                    <a:effectLst/>
                    <a:latin typeface="Arial"/>
                    <a:ea typeface="Calibri"/>
                    <a:cs typeface="Times New Roman"/>
                  </a:rPr>
                  <a:t> 3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4" name="Text Box 1833"/>
              <p:cNvSpPr txBox="1">
                <a:spLocks noChangeArrowheads="1"/>
              </p:cNvSpPr>
              <p:nvPr/>
            </p:nvSpPr>
            <p:spPr bwMode="auto">
              <a:xfrm>
                <a:off x="4133" y="5559"/>
                <a:ext cx="254" cy="6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54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M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U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X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5" name="AutoShape 1834"/>
              <p:cNvCxnSpPr>
                <a:cxnSpLocks noChangeShapeType="1"/>
                <a:stCxn id="124" idx="1"/>
              </p:cNvCxnSpPr>
              <p:nvPr/>
            </p:nvCxnSpPr>
            <p:spPr bwMode="auto">
              <a:xfrm flipH="1">
                <a:off x="3722" y="5876"/>
                <a:ext cx="411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AutoShape 1835"/>
              <p:cNvCxnSpPr>
                <a:cxnSpLocks noChangeShapeType="1"/>
              </p:cNvCxnSpPr>
              <p:nvPr/>
            </p:nvCxnSpPr>
            <p:spPr bwMode="auto">
              <a:xfrm flipV="1">
                <a:off x="3384" y="4542"/>
                <a:ext cx="2" cy="5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7" name="Text Box 1836"/>
              <p:cNvSpPr txBox="1">
                <a:spLocks noChangeArrowheads="1"/>
              </p:cNvSpPr>
              <p:nvPr/>
            </p:nvSpPr>
            <p:spPr bwMode="auto">
              <a:xfrm>
                <a:off x="3386" y="4751"/>
                <a:ext cx="42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SPI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8" name="AutoShape 1837"/>
              <p:cNvCxnSpPr>
                <a:cxnSpLocks noChangeShapeType="1"/>
              </p:cNvCxnSpPr>
              <p:nvPr/>
            </p:nvCxnSpPr>
            <p:spPr bwMode="auto">
              <a:xfrm>
                <a:off x="5065" y="5205"/>
                <a:ext cx="36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1838"/>
              <p:cNvCxnSpPr>
                <a:cxnSpLocks noChangeShapeType="1"/>
              </p:cNvCxnSpPr>
              <p:nvPr/>
            </p:nvCxnSpPr>
            <p:spPr bwMode="auto">
              <a:xfrm>
                <a:off x="5234" y="5352"/>
                <a:ext cx="19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AutoShape 1839"/>
              <p:cNvCxnSpPr>
                <a:cxnSpLocks noChangeShapeType="1"/>
              </p:cNvCxnSpPr>
              <p:nvPr/>
            </p:nvCxnSpPr>
            <p:spPr bwMode="auto">
              <a:xfrm>
                <a:off x="4895" y="5542"/>
                <a:ext cx="53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AutoShape 1840"/>
              <p:cNvCxnSpPr>
                <a:cxnSpLocks noChangeShapeType="1"/>
              </p:cNvCxnSpPr>
              <p:nvPr/>
            </p:nvCxnSpPr>
            <p:spPr bwMode="auto">
              <a:xfrm flipH="1" flipV="1">
                <a:off x="4387" y="5876"/>
                <a:ext cx="1037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AutoShape 1841"/>
              <p:cNvCxnSpPr>
                <a:cxnSpLocks noChangeShapeType="1"/>
              </p:cNvCxnSpPr>
              <p:nvPr/>
            </p:nvCxnSpPr>
            <p:spPr bwMode="auto">
              <a:xfrm flipH="1">
                <a:off x="4387" y="5639"/>
                <a:ext cx="34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1842"/>
              <p:cNvCxnSpPr>
                <a:cxnSpLocks noChangeShapeType="1"/>
              </p:cNvCxnSpPr>
              <p:nvPr/>
            </p:nvCxnSpPr>
            <p:spPr bwMode="auto">
              <a:xfrm flipH="1">
                <a:off x="4387" y="6114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1843"/>
              <p:cNvCxnSpPr>
                <a:cxnSpLocks noChangeShapeType="1"/>
              </p:cNvCxnSpPr>
              <p:nvPr/>
            </p:nvCxnSpPr>
            <p:spPr bwMode="auto">
              <a:xfrm>
                <a:off x="3715" y="5265"/>
                <a:ext cx="1177" cy="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1844"/>
              <p:cNvCxnSpPr>
                <a:cxnSpLocks noChangeShapeType="1"/>
              </p:cNvCxnSpPr>
              <p:nvPr/>
            </p:nvCxnSpPr>
            <p:spPr bwMode="auto">
              <a:xfrm>
                <a:off x="4260" y="5267"/>
                <a:ext cx="1" cy="29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6" name="Text Box 1845"/>
              <p:cNvSpPr txBox="1">
                <a:spLocks noChangeArrowheads="1"/>
              </p:cNvSpPr>
              <p:nvPr/>
            </p:nvSpPr>
            <p:spPr bwMode="auto">
              <a:xfrm>
                <a:off x="3705" y="5080"/>
                <a:ext cx="42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800">
                    <a:effectLst/>
                    <a:latin typeface="Arial"/>
                    <a:ea typeface="Calibri"/>
                    <a:cs typeface="Times New Roman"/>
                  </a:rPr>
                  <a:t>ADR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Arial"/>
                    <a:ea typeface="Calibri"/>
                    <a:cs typeface="Times New Roman"/>
                  </a:rPr>
                  <a:t>BUS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137" name="Group 136"/>
              <p:cNvGrpSpPr>
                <a:grpSpLocks/>
              </p:cNvGrpSpPr>
              <p:nvPr/>
            </p:nvGrpSpPr>
            <p:grpSpPr bwMode="auto">
              <a:xfrm>
                <a:off x="4051" y="5033"/>
                <a:ext cx="210" cy="296"/>
                <a:chOff x="4755" y="4495"/>
                <a:chExt cx="212" cy="294"/>
              </a:xfrm>
            </p:grpSpPr>
            <p:cxnSp>
              <p:nvCxnSpPr>
                <p:cNvPr id="158" name="AutoShape 18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9" name="Text Box 1848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7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bg-BG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cxnSp>
            <p:nvCxnSpPr>
              <p:cNvPr id="138" name="AutoShape 1849"/>
              <p:cNvCxnSpPr>
                <a:cxnSpLocks noChangeShapeType="1"/>
              </p:cNvCxnSpPr>
              <p:nvPr/>
            </p:nvCxnSpPr>
            <p:spPr bwMode="auto">
              <a:xfrm>
                <a:off x="3705" y="3932"/>
                <a:ext cx="171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1850"/>
              <p:cNvCxnSpPr>
                <a:cxnSpLocks noChangeShapeType="1"/>
              </p:cNvCxnSpPr>
              <p:nvPr/>
            </p:nvCxnSpPr>
            <p:spPr bwMode="auto">
              <a:xfrm>
                <a:off x="5230" y="4076"/>
                <a:ext cx="18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1851"/>
              <p:cNvCxnSpPr>
                <a:cxnSpLocks noChangeShapeType="1"/>
              </p:cNvCxnSpPr>
              <p:nvPr/>
            </p:nvCxnSpPr>
            <p:spPr bwMode="auto">
              <a:xfrm>
                <a:off x="4891" y="4268"/>
                <a:ext cx="529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AutoShape 1852"/>
              <p:cNvCxnSpPr>
                <a:cxnSpLocks noChangeShapeType="1"/>
              </p:cNvCxnSpPr>
              <p:nvPr/>
            </p:nvCxnSpPr>
            <p:spPr bwMode="auto">
              <a:xfrm flipH="1" flipV="1">
                <a:off x="4726" y="4606"/>
                <a:ext cx="69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AutoShape 1853"/>
              <p:cNvCxnSpPr>
                <a:cxnSpLocks noChangeShapeType="1"/>
              </p:cNvCxnSpPr>
              <p:nvPr/>
            </p:nvCxnSpPr>
            <p:spPr bwMode="auto">
              <a:xfrm>
                <a:off x="4727" y="4606"/>
                <a:ext cx="0" cy="103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AutoShape 1854"/>
              <p:cNvCxnSpPr>
                <a:cxnSpLocks noChangeShapeType="1"/>
              </p:cNvCxnSpPr>
              <p:nvPr/>
            </p:nvCxnSpPr>
            <p:spPr bwMode="auto">
              <a:xfrm>
                <a:off x="4727" y="6115"/>
                <a:ext cx="2" cy="12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AutoShape 1855"/>
              <p:cNvCxnSpPr>
                <a:cxnSpLocks noChangeShapeType="1"/>
              </p:cNvCxnSpPr>
              <p:nvPr/>
            </p:nvCxnSpPr>
            <p:spPr bwMode="auto">
              <a:xfrm>
                <a:off x="5065" y="6708"/>
                <a:ext cx="36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1856"/>
              <p:cNvCxnSpPr>
                <a:cxnSpLocks noChangeShapeType="1"/>
              </p:cNvCxnSpPr>
              <p:nvPr/>
            </p:nvCxnSpPr>
            <p:spPr bwMode="auto">
              <a:xfrm>
                <a:off x="5234" y="6851"/>
                <a:ext cx="189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1857"/>
              <p:cNvCxnSpPr>
                <a:cxnSpLocks noChangeShapeType="1"/>
              </p:cNvCxnSpPr>
              <p:nvPr/>
            </p:nvCxnSpPr>
            <p:spPr bwMode="auto">
              <a:xfrm>
                <a:off x="4895" y="7040"/>
                <a:ext cx="528" cy="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AutoShape 1858"/>
              <p:cNvCxnSpPr>
                <a:cxnSpLocks noChangeShapeType="1"/>
              </p:cNvCxnSpPr>
              <p:nvPr/>
            </p:nvCxnSpPr>
            <p:spPr bwMode="auto">
              <a:xfrm flipH="1" flipV="1">
                <a:off x="4726" y="7381"/>
                <a:ext cx="69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AutoShape 1859"/>
              <p:cNvCxnSpPr>
                <a:cxnSpLocks noChangeShapeType="1"/>
              </p:cNvCxnSpPr>
              <p:nvPr/>
            </p:nvCxnSpPr>
            <p:spPr bwMode="auto">
              <a:xfrm>
                <a:off x="4895" y="4266"/>
                <a:ext cx="0" cy="277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AutoShape 1860"/>
              <p:cNvCxnSpPr>
                <a:cxnSpLocks noChangeShapeType="1"/>
              </p:cNvCxnSpPr>
              <p:nvPr/>
            </p:nvCxnSpPr>
            <p:spPr bwMode="auto">
              <a:xfrm flipV="1">
                <a:off x="5230" y="4076"/>
                <a:ext cx="4" cy="277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AutoShape 1861"/>
              <p:cNvCxnSpPr>
                <a:cxnSpLocks noChangeShapeType="1"/>
              </p:cNvCxnSpPr>
              <p:nvPr/>
            </p:nvCxnSpPr>
            <p:spPr bwMode="auto">
              <a:xfrm>
                <a:off x="5065" y="3933"/>
                <a:ext cx="0" cy="27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AutoShape 1862"/>
              <p:cNvCxnSpPr>
                <a:cxnSpLocks noChangeShapeType="1"/>
              </p:cNvCxnSpPr>
              <p:nvPr/>
            </p:nvCxnSpPr>
            <p:spPr bwMode="auto">
              <a:xfrm>
                <a:off x="3708" y="4409"/>
                <a:ext cx="152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2" name="Oval 151"/>
              <p:cNvSpPr>
                <a:spLocks noChangeArrowheads="1"/>
              </p:cNvSpPr>
              <p:nvPr/>
            </p:nvSpPr>
            <p:spPr bwMode="auto">
              <a:xfrm>
                <a:off x="5031" y="3902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Oval 152"/>
              <p:cNvSpPr>
                <a:spLocks noChangeArrowheads="1"/>
              </p:cNvSpPr>
              <p:nvPr/>
            </p:nvSpPr>
            <p:spPr bwMode="auto">
              <a:xfrm>
                <a:off x="5200" y="4376"/>
                <a:ext cx="63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5032" y="5169"/>
                <a:ext cx="63" cy="6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5" name="Oval 154"/>
              <p:cNvSpPr>
                <a:spLocks noChangeArrowheads="1"/>
              </p:cNvSpPr>
              <p:nvPr/>
            </p:nvSpPr>
            <p:spPr bwMode="auto">
              <a:xfrm>
                <a:off x="5200" y="5317"/>
                <a:ext cx="63" cy="6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Text Box 1867"/>
              <p:cNvSpPr txBox="1">
                <a:spLocks noChangeArrowheads="1"/>
              </p:cNvSpPr>
              <p:nvPr/>
            </p:nvSpPr>
            <p:spPr bwMode="auto">
              <a:xfrm>
                <a:off x="3726" y="3748"/>
                <a:ext cx="42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800">
                    <a:effectLst/>
                    <a:latin typeface="Arial"/>
                    <a:ea typeface="Calibri"/>
                    <a:cs typeface="Times New Roman"/>
                  </a:rPr>
                  <a:t>36 V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7" name="Text Box 1868"/>
              <p:cNvSpPr txBox="1">
                <a:spLocks noChangeArrowheads="1"/>
              </p:cNvSpPr>
              <p:nvPr/>
            </p:nvSpPr>
            <p:spPr bwMode="auto">
              <a:xfrm>
                <a:off x="3726" y="4203"/>
                <a:ext cx="83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 dirty="0" err="1" smtClean="0">
                    <a:latin typeface="Arial"/>
                    <a:ea typeface="Calibri"/>
                    <a:cs typeface="Times New Roman"/>
                  </a:rPr>
                  <a:t>U</a:t>
                </a:r>
                <a:r>
                  <a:rPr lang="en-US" sz="800" dirty="0" err="1" smtClean="0">
                    <a:effectLst/>
                    <a:latin typeface="Arial"/>
                    <a:ea typeface="Calibri"/>
                    <a:cs typeface="Times New Roman"/>
                  </a:rPr>
                  <a:t>_</a:t>
                </a:r>
                <a:r>
                  <a:rPr lang="en-US" sz="900" dirty="0" err="1" smtClean="0">
                    <a:effectLst/>
                    <a:latin typeface="Arial"/>
                    <a:ea typeface="Calibri"/>
                    <a:cs typeface="Times New Roman"/>
                  </a:rPr>
                  <a:t>curr</a:t>
                </a:r>
                <a:r>
                  <a:rPr lang="en-US" sz="900" dirty="0" smtClean="0">
                    <a:effectLst/>
                    <a:latin typeface="Arial"/>
                    <a:ea typeface="Calibri"/>
                    <a:cs typeface="Times New Roman"/>
                  </a:rPr>
                  <a:t>_</a:t>
                </a:r>
                <a:r>
                  <a:rPr lang="bg-BG" sz="900" dirty="0" smtClean="0">
                    <a:effectLst/>
                    <a:latin typeface="Arial"/>
                    <a:ea typeface="Calibri"/>
                    <a:cs typeface="Times New Roman"/>
                  </a:rPr>
                  <a:t>set</a:t>
                </a:r>
                <a:endParaRPr lang="en-US" sz="900" dirty="0" smtClean="0">
                  <a:effectLst/>
                  <a:latin typeface="Arial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828752" y="1253490"/>
              <a:ext cx="343508" cy="212375"/>
              <a:chOff x="3207" y="3604"/>
              <a:chExt cx="403" cy="250"/>
            </a:xfrm>
          </p:grpSpPr>
          <p:cxnSp>
            <p:nvCxnSpPr>
              <p:cNvPr id="115" name="AutoShape 1870"/>
              <p:cNvCxnSpPr>
                <a:cxnSpLocks noChangeShapeType="1"/>
              </p:cNvCxnSpPr>
              <p:nvPr/>
            </p:nvCxnSpPr>
            <p:spPr bwMode="auto">
              <a:xfrm flipV="1">
                <a:off x="3207" y="3846"/>
                <a:ext cx="403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Text Box 1871"/>
              <p:cNvSpPr txBox="1">
                <a:spLocks noChangeArrowheads="1"/>
              </p:cNvSpPr>
              <p:nvPr/>
            </p:nvSpPr>
            <p:spPr bwMode="auto">
              <a:xfrm>
                <a:off x="3207" y="3604"/>
                <a:ext cx="35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800" dirty="0">
                    <a:effectLst/>
                    <a:latin typeface="Arial"/>
                    <a:ea typeface="Calibri"/>
                    <a:cs typeface="Times New Roman"/>
                  </a:rPr>
                  <a:t>5 V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684836" y="2468486"/>
              <a:ext cx="504190" cy="288290"/>
              <a:chOff x="2435" y="5105"/>
              <a:chExt cx="593" cy="339"/>
            </a:xfrm>
          </p:grpSpPr>
          <p:sp>
            <p:nvSpPr>
              <p:cNvPr id="113" name="AutoShape 1873"/>
              <p:cNvSpPr>
                <a:spLocks noChangeArrowheads="1"/>
              </p:cNvSpPr>
              <p:nvPr/>
            </p:nvSpPr>
            <p:spPr bwMode="auto">
              <a:xfrm>
                <a:off x="2435" y="5105"/>
                <a:ext cx="593" cy="339"/>
              </a:xfrm>
              <a:prstGeom prst="leftRightArrow">
                <a:avLst>
                  <a:gd name="adj1" fmla="val 50000"/>
                  <a:gd name="adj2" fmla="val 3498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Text Box 1874"/>
              <p:cNvSpPr txBox="1">
                <a:spLocks noChangeArrowheads="1"/>
              </p:cNvSpPr>
              <p:nvPr/>
            </p:nvSpPr>
            <p:spPr bwMode="auto">
              <a:xfrm>
                <a:off x="2435" y="5197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800" dirty="0">
                    <a:effectLst/>
                    <a:latin typeface="Arial"/>
                    <a:ea typeface="Calibri"/>
                    <a:cs typeface="Times New Roman"/>
                  </a:rPr>
                  <a:t>CANBUS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681788" y="2960611"/>
              <a:ext cx="504190" cy="287655"/>
              <a:chOff x="2435" y="5684"/>
              <a:chExt cx="593" cy="339"/>
            </a:xfrm>
          </p:grpSpPr>
          <p:sp>
            <p:nvSpPr>
              <p:cNvPr id="111" name="AutoShape 1876"/>
              <p:cNvSpPr>
                <a:spLocks noChangeArrowheads="1"/>
              </p:cNvSpPr>
              <p:nvPr/>
            </p:nvSpPr>
            <p:spPr bwMode="auto">
              <a:xfrm>
                <a:off x="2435" y="5684"/>
                <a:ext cx="593" cy="339"/>
              </a:xfrm>
              <a:prstGeom prst="leftRightArrow">
                <a:avLst>
                  <a:gd name="adj1" fmla="val 50000"/>
                  <a:gd name="adj2" fmla="val 3498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2" name="Text Box 1877"/>
              <p:cNvSpPr txBox="1">
                <a:spLocks noChangeArrowheads="1"/>
              </p:cNvSpPr>
              <p:nvPr/>
            </p:nvSpPr>
            <p:spPr bwMode="auto">
              <a:xfrm>
                <a:off x="2435" y="5791"/>
                <a:ext cx="59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bg-BG" sz="800" dirty="0">
                    <a:effectLst/>
                    <a:latin typeface="Arial"/>
                    <a:ea typeface="Calibri"/>
                    <a:cs typeface="Times New Roman"/>
                  </a:rPr>
                  <a:t>RS 485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0" name="Text Box 1878"/>
            <p:cNvSpPr txBox="1">
              <a:spLocks noChangeArrowheads="1"/>
            </p:cNvSpPr>
            <p:nvPr/>
          </p:nvSpPr>
          <p:spPr bwMode="auto">
            <a:xfrm>
              <a:off x="5366947" y="1208646"/>
              <a:ext cx="360045" cy="1079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P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I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5012632" y="1550551"/>
              <a:ext cx="360045" cy="248200"/>
              <a:chOff x="6368" y="3965"/>
              <a:chExt cx="424" cy="292"/>
            </a:xfrm>
          </p:grpSpPr>
          <p:cxnSp>
            <p:nvCxnSpPr>
              <p:cNvPr id="107" name="AutoShape 1880"/>
              <p:cNvCxnSpPr>
                <a:cxnSpLocks noChangeShapeType="1"/>
              </p:cNvCxnSpPr>
              <p:nvPr/>
            </p:nvCxnSpPr>
            <p:spPr bwMode="auto">
              <a:xfrm>
                <a:off x="6368" y="4192"/>
                <a:ext cx="42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8" name="Group 107"/>
              <p:cNvGrpSpPr>
                <a:grpSpLocks/>
              </p:cNvGrpSpPr>
              <p:nvPr/>
            </p:nvGrpSpPr>
            <p:grpSpPr bwMode="auto">
              <a:xfrm>
                <a:off x="6491" y="3965"/>
                <a:ext cx="244" cy="292"/>
                <a:chOff x="6491" y="3965"/>
                <a:chExt cx="244" cy="292"/>
              </a:xfrm>
            </p:grpSpPr>
            <p:cxnSp>
              <p:nvCxnSpPr>
                <p:cNvPr id="109" name="AutoShape 18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25" y="4131"/>
                  <a:ext cx="127" cy="1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0" name="Text Box 1883"/>
                <p:cNvSpPr txBox="1">
                  <a:spLocks noChangeArrowheads="1"/>
                </p:cNvSpPr>
                <p:nvPr/>
              </p:nvSpPr>
              <p:spPr bwMode="auto">
                <a:xfrm>
                  <a:off x="6491" y="3965"/>
                  <a:ext cx="244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24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6012741" y="1218809"/>
              <a:ext cx="865505" cy="1076961"/>
              <a:chOff x="7735" y="3823"/>
              <a:chExt cx="1018" cy="1267"/>
            </a:xfrm>
          </p:grpSpPr>
          <p:sp>
            <p:nvSpPr>
              <p:cNvPr id="103" name="Text Box 1885"/>
              <p:cNvSpPr txBox="1">
                <a:spLocks noChangeArrowheads="1"/>
              </p:cNvSpPr>
              <p:nvPr/>
            </p:nvSpPr>
            <p:spPr bwMode="auto">
              <a:xfrm>
                <a:off x="7736" y="3823"/>
                <a:ext cx="1016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RADMON 1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4" name="Text Box 1886"/>
              <p:cNvSpPr txBox="1">
                <a:spLocks noChangeArrowheads="1"/>
              </p:cNvSpPr>
              <p:nvPr/>
            </p:nvSpPr>
            <p:spPr bwMode="auto">
              <a:xfrm>
                <a:off x="7736" y="4155"/>
                <a:ext cx="1017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RADMON 2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5" name="Text Box 1887"/>
              <p:cNvSpPr txBox="1">
                <a:spLocks noChangeArrowheads="1"/>
              </p:cNvSpPr>
              <p:nvPr/>
            </p:nvSpPr>
            <p:spPr bwMode="auto">
              <a:xfrm>
                <a:off x="7735" y="4497"/>
                <a:ext cx="1017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RADMON 3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6" name="Text Box 1888"/>
              <p:cNvSpPr txBox="1">
                <a:spLocks noChangeArrowheads="1"/>
              </p:cNvSpPr>
              <p:nvPr/>
            </p:nvSpPr>
            <p:spPr bwMode="auto">
              <a:xfrm>
                <a:off x="7736" y="4836"/>
                <a:ext cx="1017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bg-BG" sz="1000">
                    <a:effectLst/>
                    <a:latin typeface="Arial"/>
                    <a:ea typeface="Calibri"/>
                    <a:cs typeface="Times New Roman"/>
                  </a:rPr>
                  <a:t>RADMON 4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724452" y="1137201"/>
              <a:ext cx="288290" cy="249900"/>
              <a:chOff x="7590" y="3563"/>
              <a:chExt cx="339" cy="294"/>
            </a:xfrm>
          </p:grpSpPr>
          <p:cxnSp>
            <p:nvCxnSpPr>
              <p:cNvPr id="99" name="AutoShape 1890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0" name="Group 99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101" name="AutoShape 18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2" name="Text Box 1893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5724452" y="1413943"/>
              <a:ext cx="287655" cy="248724"/>
              <a:chOff x="7590" y="3563"/>
              <a:chExt cx="339" cy="294"/>
            </a:xfrm>
          </p:grpSpPr>
          <p:cxnSp>
            <p:nvCxnSpPr>
              <p:cNvPr id="95" name="AutoShape 1895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6" name="Group 95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97" name="AutoShape 18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8" name="Text Box 1898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5723817" y="1707948"/>
              <a:ext cx="288290" cy="248724"/>
              <a:chOff x="7590" y="3563"/>
              <a:chExt cx="339" cy="294"/>
            </a:xfrm>
          </p:grpSpPr>
          <p:cxnSp>
            <p:nvCxnSpPr>
              <p:cNvPr id="91" name="AutoShape 1900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2" name="Group 91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93" name="AutoShape 19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1903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5723817" y="1981692"/>
              <a:ext cx="287655" cy="249312"/>
              <a:chOff x="7590" y="3563"/>
              <a:chExt cx="339" cy="294"/>
            </a:xfrm>
          </p:grpSpPr>
          <p:cxnSp>
            <p:nvCxnSpPr>
              <p:cNvPr id="87" name="AutoShape 1905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89" name="AutoShape 19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1908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27" name="Text Box 1909"/>
            <p:cNvSpPr txBox="1">
              <a:spLocks noChangeArrowheads="1"/>
            </p:cNvSpPr>
            <p:nvPr/>
          </p:nvSpPr>
          <p:spPr bwMode="auto">
            <a:xfrm>
              <a:off x="5365677" y="2411336"/>
              <a:ext cx="360045" cy="1080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P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I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5015157" y="2711856"/>
              <a:ext cx="359410" cy="247616"/>
              <a:chOff x="6362" y="4038"/>
              <a:chExt cx="424" cy="292"/>
            </a:xfrm>
          </p:grpSpPr>
          <p:cxnSp>
            <p:nvCxnSpPr>
              <p:cNvPr id="83" name="AutoShape 1911"/>
              <p:cNvCxnSpPr>
                <a:cxnSpLocks noChangeShapeType="1"/>
              </p:cNvCxnSpPr>
              <p:nvPr/>
            </p:nvCxnSpPr>
            <p:spPr bwMode="auto">
              <a:xfrm>
                <a:off x="6362" y="4265"/>
                <a:ext cx="42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4" name="Group 83"/>
              <p:cNvGrpSpPr>
                <a:grpSpLocks/>
              </p:cNvGrpSpPr>
              <p:nvPr/>
            </p:nvGrpSpPr>
            <p:grpSpPr bwMode="auto">
              <a:xfrm>
                <a:off x="6485" y="4038"/>
                <a:ext cx="289" cy="292"/>
                <a:chOff x="6485" y="4038"/>
                <a:chExt cx="289" cy="292"/>
              </a:xfrm>
            </p:grpSpPr>
            <p:cxnSp>
              <p:nvCxnSpPr>
                <p:cNvPr id="85" name="AutoShape 19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19" y="4204"/>
                  <a:ext cx="127" cy="1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1914"/>
                <p:cNvSpPr txBox="1">
                  <a:spLocks noChangeArrowheads="1"/>
                </p:cNvSpPr>
                <p:nvPr/>
              </p:nvSpPr>
              <p:spPr bwMode="auto">
                <a:xfrm>
                  <a:off x="6485" y="4038"/>
                  <a:ext cx="289" cy="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/>
                      <a:ea typeface="Calibri"/>
                      <a:cs typeface="Times New Roman"/>
                    </a:rPr>
                    <a:t>24</a:t>
                  </a:r>
                </a:p>
              </p:txBody>
            </p:sp>
          </p:grpSp>
        </p:grpSp>
        <p:sp>
          <p:nvSpPr>
            <p:cNvPr id="29" name="Text Box 1916"/>
            <p:cNvSpPr txBox="1">
              <a:spLocks noChangeArrowheads="1"/>
            </p:cNvSpPr>
            <p:nvPr/>
          </p:nvSpPr>
          <p:spPr bwMode="auto">
            <a:xfrm>
              <a:off x="6014863" y="2421496"/>
              <a:ext cx="864438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5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1917"/>
            <p:cNvSpPr txBox="1">
              <a:spLocks noChangeArrowheads="1"/>
            </p:cNvSpPr>
            <p:nvPr/>
          </p:nvSpPr>
          <p:spPr bwMode="auto">
            <a:xfrm>
              <a:off x="6014863" y="2703865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6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1918"/>
            <p:cNvSpPr txBox="1">
              <a:spLocks noChangeArrowheads="1"/>
            </p:cNvSpPr>
            <p:nvPr/>
          </p:nvSpPr>
          <p:spPr bwMode="auto">
            <a:xfrm>
              <a:off x="6014012" y="2994739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7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1919"/>
            <p:cNvSpPr txBox="1">
              <a:spLocks noChangeArrowheads="1"/>
            </p:cNvSpPr>
            <p:nvPr/>
          </p:nvSpPr>
          <p:spPr bwMode="auto">
            <a:xfrm>
              <a:off x="6014863" y="3283062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8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5725722" y="2324651"/>
              <a:ext cx="288290" cy="249900"/>
              <a:chOff x="7590" y="3563"/>
              <a:chExt cx="339" cy="294"/>
            </a:xfrm>
          </p:grpSpPr>
          <p:cxnSp>
            <p:nvCxnSpPr>
              <p:cNvPr id="79" name="AutoShape 1921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0" name="Group 79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81" name="AutoShape 19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1924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5725722" y="2616057"/>
              <a:ext cx="286385" cy="249312"/>
              <a:chOff x="7590" y="3563"/>
              <a:chExt cx="339" cy="294"/>
            </a:xfrm>
          </p:grpSpPr>
          <p:cxnSp>
            <p:nvCxnSpPr>
              <p:cNvPr id="75" name="AutoShape 192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6" name="Group 75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77" name="AutoShape 19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8" name="Text Box 192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5723817" y="2909486"/>
              <a:ext cx="288290" cy="249900"/>
              <a:chOff x="7590" y="3563"/>
              <a:chExt cx="339" cy="294"/>
            </a:xfrm>
          </p:grpSpPr>
          <p:cxnSp>
            <p:nvCxnSpPr>
              <p:cNvPr id="71" name="AutoShape 1931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73" name="AutoShape 19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4" name="Text Box 1934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5723817" y="3185017"/>
              <a:ext cx="288290" cy="249312"/>
              <a:chOff x="7590" y="3563"/>
              <a:chExt cx="339" cy="294"/>
            </a:xfrm>
          </p:grpSpPr>
          <p:cxnSp>
            <p:nvCxnSpPr>
              <p:cNvPr id="67" name="AutoShape 193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" name="Group 67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69" name="AutoShape 1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0" name="Text Box 193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005632" y="3915598"/>
              <a:ext cx="360045" cy="247616"/>
              <a:chOff x="6362" y="4192"/>
              <a:chExt cx="424" cy="292"/>
            </a:xfrm>
          </p:grpSpPr>
          <p:cxnSp>
            <p:nvCxnSpPr>
              <p:cNvPr id="63" name="AutoShape 1941"/>
              <p:cNvCxnSpPr>
                <a:cxnSpLocks noChangeShapeType="1"/>
              </p:cNvCxnSpPr>
              <p:nvPr/>
            </p:nvCxnSpPr>
            <p:spPr bwMode="auto">
              <a:xfrm>
                <a:off x="6362" y="4419"/>
                <a:ext cx="42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4" name="Group 63"/>
              <p:cNvGrpSpPr>
                <a:grpSpLocks/>
              </p:cNvGrpSpPr>
              <p:nvPr/>
            </p:nvGrpSpPr>
            <p:grpSpPr bwMode="auto">
              <a:xfrm>
                <a:off x="6485" y="4192"/>
                <a:ext cx="246" cy="292"/>
                <a:chOff x="6485" y="4192"/>
                <a:chExt cx="246" cy="292"/>
              </a:xfrm>
            </p:grpSpPr>
            <p:cxnSp>
              <p:nvCxnSpPr>
                <p:cNvPr id="65" name="AutoShape 19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19" y="4358"/>
                  <a:ext cx="127" cy="1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6" name="Text Box 1944"/>
                <p:cNvSpPr txBox="1">
                  <a:spLocks noChangeArrowheads="1"/>
                </p:cNvSpPr>
                <p:nvPr/>
              </p:nvSpPr>
              <p:spPr bwMode="auto">
                <a:xfrm>
                  <a:off x="6485" y="4192"/>
                  <a:ext cx="246" cy="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>
                      <a:effectLst/>
                      <a:latin typeface="Arial"/>
                      <a:ea typeface="Calibri"/>
                      <a:cs typeface="Times New Roman"/>
                    </a:rPr>
                    <a:t>24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38" name="Text Box 1909"/>
            <p:cNvSpPr txBox="1">
              <a:spLocks noChangeArrowheads="1"/>
            </p:cNvSpPr>
            <p:nvPr/>
          </p:nvSpPr>
          <p:spPr bwMode="auto">
            <a:xfrm>
              <a:off x="5365677" y="3625054"/>
              <a:ext cx="360045" cy="1080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P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I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800">
                  <a:effectLst/>
                  <a:latin typeface="Arial"/>
                  <a:ea typeface="Calibri"/>
                  <a:cs typeface="Times New Roman"/>
                </a:rPr>
                <a:t>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1916"/>
            <p:cNvSpPr txBox="1">
              <a:spLocks noChangeArrowheads="1"/>
            </p:cNvSpPr>
            <p:nvPr/>
          </p:nvSpPr>
          <p:spPr bwMode="auto">
            <a:xfrm>
              <a:off x="6014863" y="3610216"/>
              <a:ext cx="864438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9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1917"/>
            <p:cNvSpPr txBox="1">
              <a:spLocks noChangeArrowheads="1"/>
            </p:cNvSpPr>
            <p:nvPr/>
          </p:nvSpPr>
          <p:spPr bwMode="auto">
            <a:xfrm>
              <a:off x="6014863" y="3892585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10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Text Box 1918"/>
            <p:cNvSpPr txBox="1">
              <a:spLocks noChangeArrowheads="1"/>
            </p:cNvSpPr>
            <p:nvPr/>
          </p:nvSpPr>
          <p:spPr bwMode="auto">
            <a:xfrm>
              <a:off x="6014012" y="4183459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11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Text Box 1919"/>
            <p:cNvSpPr txBox="1">
              <a:spLocks noChangeArrowheads="1"/>
            </p:cNvSpPr>
            <p:nvPr/>
          </p:nvSpPr>
          <p:spPr bwMode="auto">
            <a:xfrm>
              <a:off x="6014863" y="4471782"/>
              <a:ext cx="865289" cy="216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g-BG" sz="1000">
                  <a:effectLst/>
                  <a:latin typeface="Arial"/>
                  <a:ea typeface="Calibri"/>
                  <a:cs typeface="Times New Roman"/>
                </a:rPr>
                <a:t>RADMON 12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723817" y="3518765"/>
              <a:ext cx="288290" cy="249312"/>
              <a:chOff x="7590" y="3563"/>
              <a:chExt cx="339" cy="294"/>
            </a:xfrm>
          </p:grpSpPr>
          <p:cxnSp>
            <p:nvCxnSpPr>
              <p:cNvPr id="59" name="AutoShape 193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61" name="AutoShape 1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Text Box 193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5723817" y="3801731"/>
              <a:ext cx="288290" cy="249312"/>
              <a:chOff x="7590" y="3563"/>
              <a:chExt cx="339" cy="294"/>
            </a:xfrm>
          </p:grpSpPr>
          <p:cxnSp>
            <p:nvCxnSpPr>
              <p:cNvPr id="55" name="AutoShape 193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57" name="AutoShape 1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8" name="Text Box 193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5723817" y="4091720"/>
              <a:ext cx="288290" cy="249312"/>
              <a:chOff x="7590" y="3563"/>
              <a:chExt cx="339" cy="294"/>
            </a:xfrm>
          </p:grpSpPr>
          <p:cxnSp>
            <p:nvCxnSpPr>
              <p:cNvPr id="51" name="AutoShape 193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53" name="AutoShape 1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" name="Text Box 193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5723817" y="4373660"/>
              <a:ext cx="288290" cy="249312"/>
              <a:chOff x="7590" y="3563"/>
              <a:chExt cx="339" cy="294"/>
            </a:xfrm>
          </p:grpSpPr>
          <p:cxnSp>
            <p:nvCxnSpPr>
              <p:cNvPr id="47" name="AutoShape 1936"/>
              <p:cNvCxnSpPr>
                <a:cxnSpLocks noChangeShapeType="1"/>
              </p:cNvCxnSpPr>
              <p:nvPr/>
            </p:nvCxnSpPr>
            <p:spPr bwMode="auto">
              <a:xfrm flipV="1">
                <a:off x="7590" y="3799"/>
                <a:ext cx="33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7612" y="3563"/>
                <a:ext cx="210" cy="294"/>
                <a:chOff x="4755" y="4495"/>
                <a:chExt cx="212" cy="294"/>
              </a:xfrm>
            </p:grpSpPr>
            <p:cxnSp>
              <p:nvCxnSpPr>
                <p:cNvPr id="49" name="AutoShape 1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56" y="4662"/>
                  <a:ext cx="127" cy="12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" name="Text Box 1939"/>
                <p:cNvSpPr txBox="1">
                  <a:spLocks noChangeArrowheads="1"/>
                </p:cNvSpPr>
                <p:nvPr/>
              </p:nvSpPr>
              <p:spPr bwMode="auto">
                <a:xfrm>
                  <a:off x="4755" y="4495"/>
                  <a:ext cx="21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36000" tIns="36000" rIns="36000" bIns="36000" anchor="t" anchorCtr="0" upright="1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r>
                    <a:rPr lang="en-US" sz="800" dirty="0" smtClean="0">
                      <a:effectLst/>
                      <a:latin typeface="Arial"/>
                      <a:ea typeface="Calibri"/>
                      <a:cs typeface="Times New Roman"/>
                    </a:rPr>
                    <a:t>6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</p:grpSp>
      <p:sp>
        <p:nvSpPr>
          <p:cNvPr id="160" name="Rectangle 159"/>
          <p:cNvSpPr/>
          <p:nvPr/>
        </p:nvSpPr>
        <p:spPr>
          <a:xfrm>
            <a:off x="379832" y="1196335"/>
            <a:ext cx="2668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Controller unit is managed by a microcontroller – PIC24HJ64GP504 and contains three RADMON nodes. Up to four RADMONs can be connected to one node (through </a:t>
            </a:r>
            <a:r>
              <a:rPr lang="en-US" dirty="0" smtClean="0"/>
              <a:t>a </a:t>
            </a:r>
            <a:r>
              <a:rPr lang="en-US" dirty="0"/>
              <a:t>passive splitter).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8655" y="5181600"/>
            <a:ext cx="482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 4. Block </a:t>
            </a:r>
            <a:r>
              <a:rPr lang="en-US" dirty="0"/>
              <a:t>diagram of the RADMON Control and Read-out System</a:t>
            </a:r>
          </a:p>
        </p:txBody>
      </p:sp>
    </p:spTree>
    <p:extLst>
      <p:ext uri="{BB962C8B-B14F-4D97-AF65-F5344CB8AC3E}">
        <p14:creationId xmlns:p14="http://schemas.microsoft.com/office/powerpoint/2010/main" val="1750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96" y="2"/>
            <a:ext cx="4970494" cy="91431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dirty="0"/>
              <a:t>RADMON node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90" y="0"/>
            <a:ext cx="1321910" cy="91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696" cy="9143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2348" y="6629400"/>
            <a:ext cx="2133600" cy="272083"/>
          </a:xfrm>
        </p:spPr>
        <p:txBody>
          <a:bodyPr/>
          <a:lstStyle/>
          <a:p>
            <a:fld id="{D715E937-1E8C-4177-8277-C50F712EABDE}" type="datetime1">
              <a:rPr lang="en-US" smtClean="0"/>
              <a:t>29-Sep-15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40450" y="6519378"/>
            <a:ext cx="7370150" cy="338621"/>
          </a:xfrm>
        </p:spPr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Dimitrov</a:t>
            </a:r>
            <a:r>
              <a:rPr lang="en-US" dirty="0"/>
              <a:t>                   NEC 2015 </a:t>
            </a:r>
            <a:r>
              <a:rPr lang="en-US" dirty="0"/>
              <a:t>Montenegro, </a:t>
            </a:r>
            <a:r>
              <a:rPr lang="en-US" dirty="0" err="1"/>
              <a:t>Budva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5290" y="6643204"/>
            <a:ext cx="2133600" cy="202096"/>
          </a:xfrm>
        </p:spPr>
        <p:txBody>
          <a:bodyPr/>
          <a:lstStyle/>
          <a:p>
            <a:fld id="{DA59A5B5-36A7-465F-9189-2A3C2EB58C0A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D:\Plamen\AIDA\Shapka_FNI_MO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90" y="1"/>
            <a:ext cx="1817210" cy="9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66339" y="921544"/>
            <a:ext cx="68373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58812" y="921544"/>
            <a:ext cx="7775588" cy="5162551"/>
            <a:chOff x="0" y="0"/>
            <a:chExt cx="5658485" cy="5083175"/>
          </a:xfrm>
        </p:grpSpPr>
        <p:grpSp>
          <p:nvGrpSpPr>
            <p:cNvPr id="16" name="Group 15"/>
            <p:cNvGrpSpPr/>
            <p:nvPr/>
          </p:nvGrpSpPr>
          <p:grpSpPr>
            <a:xfrm>
              <a:off x="495300" y="45720"/>
              <a:ext cx="3192780" cy="5013960"/>
              <a:chOff x="0" y="0"/>
              <a:chExt cx="3192780" cy="5013960"/>
            </a:xfrm>
          </p:grpSpPr>
          <p:sp>
            <p:nvSpPr>
              <p:cNvPr id="237" name="Text Box 195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92780" cy="5013960"/>
              </a:xfrm>
              <a:prstGeom prst="rect">
                <a:avLst/>
              </a:prstGeom>
              <a:gradFill rotWithShape="0">
                <a:gsLst>
                  <a:gs pos="0">
                    <a:srgbClr val="D8D8D8">
                      <a:alpha val="20000"/>
                    </a:srgbClr>
                  </a:gs>
                  <a:gs pos="100000">
                    <a:srgbClr val="5A5A5A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371600" tIns="18288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23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                   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RADMON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NODE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278380" y="353568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278380" y="381000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2278380" y="4091940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0" y="0"/>
              <a:ext cx="5658485" cy="5083175"/>
              <a:chOff x="0" y="0"/>
              <a:chExt cx="5658485" cy="508317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5658485" cy="5083175"/>
                <a:chOff x="0" y="0"/>
                <a:chExt cx="5658485" cy="5083175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93820" y="437515"/>
                  <a:ext cx="1764665" cy="4645660"/>
                  <a:chOff x="0" y="-126365"/>
                  <a:chExt cx="1764665" cy="4645660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0" y="45720"/>
                    <a:ext cx="754244" cy="2431564"/>
                    <a:chOff x="0" y="0"/>
                    <a:chExt cx="754244" cy="2431564"/>
                  </a:xfrm>
                </p:grpSpPr>
                <p:sp>
                  <p:nvSpPr>
                    <p:cNvPr id="232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097280"/>
                      <a:ext cx="746624" cy="28272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Pin Diode 1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33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0" y="0"/>
                      <a:ext cx="632345" cy="2438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RadFET 1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34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0" y="563880"/>
                      <a:ext cx="632345" cy="2438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RadFET 2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35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20" y="1607820"/>
                      <a:ext cx="746624" cy="28272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Pin Diode 2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36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20" y="2148840"/>
                      <a:ext cx="746624" cy="28272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Rt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563880" y="-126365"/>
                    <a:ext cx="1200785" cy="4645660"/>
                    <a:chOff x="0" y="-126365"/>
                    <a:chExt cx="1200785" cy="4645660"/>
                  </a:xfrm>
                </p:grpSpPr>
                <p:sp>
                  <p:nvSpPr>
                    <p:cNvPr id="170" name="Text Box 2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3802380"/>
                      <a:ext cx="1194435" cy="71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*HSCS - high side current sensor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*V/I - voltage to current converter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171" name="Group 170"/>
                    <p:cNvGrpSpPr/>
                    <p:nvPr/>
                  </p:nvGrpSpPr>
                  <p:grpSpPr>
                    <a:xfrm>
                      <a:off x="335280" y="-126365"/>
                      <a:ext cx="865262" cy="2961005"/>
                      <a:chOff x="160020" y="-126365"/>
                      <a:chExt cx="865262" cy="2961005"/>
                    </a:xfrm>
                  </p:grpSpPr>
                  <p:sp>
                    <p:nvSpPr>
                      <p:cNvPr id="176" name="Text Box 19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020" y="-126365"/>
                        <a:ext cx="865262" cy="29610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RADMON 1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77" name="Group 1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433" y="259142"/>
                        <a:ext cx="216536" cy="360685"/>
                        <a:chOff x="7317" y="6674"/>
                        <a:chExt cx="254" cy="425"/>
                      </a:xfrm>
                    </p:grpSpPr>
                    <p:cxnSp>
                      <p:nvCxnSpPr>
                        <p:cNvPr id="217" name="AutoShape 197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738"/>
                          <a:ext cx="1" cy="43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8" name="AutoShape 197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823"/>
                          <a:ext cx="1" cy="42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9" name="AutoShape 197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907"/>
                          <a:ext cx="1" cy="44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0" name="AutoShape 197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01" y="6759"/>
                          <a:ext cx="2" cy="17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1" name="AutoShape 198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759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2" name="AutoShape 198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844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3" name="AutoShape 198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928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4" name="AutoShape 198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6844"/>
                          <a:ext cx="83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5" name="AutoShape 198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07" y="6823"/>
                          <a:ext cx="21" cy="2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6" name="AutoShape 198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7508" y="6844"/>
                          <a:ext cx="21" cy="2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7" name="AutoShape 198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6844"/>
                          <a:ext cx="3" cy="16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8" name="AutoShape 198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28" y="6674"/>
                          <a:ext cx="2" cy="16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9" name="AutoShape 198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28" y="6928"/>
                          <a:ext cx="3" cy="17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30" name="AutoShape 198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7013"/>
                          <a:ext cx="211" cy="2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31" name="AutoShape 199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85" y="7098"/>
                          <a:ext cx="86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178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592" y="800162"/>
                        <a:ext cx="216623" cy="362091"/>
                        <a:chOff x="7317" y="6674"/>
                        <a:chExt cx="254" cy="425"/>
                      </a:xfrm>
                    </p:grpSpPr>
                    <p:cxnSp>
                      <p:nvCxnSpPr>
                        <p:cNvPr id="202" name="AutoShape 199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738"/>
                          <a:ext cx="1" cy="43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3" name="AutoShape 199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823"/>
                          <a:ext cx="1" cy="42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4" name="AutoShape 199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907"/>
                          <a:ext cx="1" cy="44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5" name="AutoShape 199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01" y="6759"/>
                          <a:ext cx="2" cy="17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6" name="AutoShape 199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759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7" name="AutoShape 199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844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8" name="AutoShape 199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44" y="6928"/>
                          <a:ext cx="84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09" name="AutoShape 199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6844"/>
                          <a:ext cx="83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0" name="AutoShape 200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07" y="6823"/>
                          <a:ext cx="21" cy="2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1" name="AutoShape 200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7508" y="6844"/>
                          <a:ext cx="21" cy="2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2" name="AutoShape 200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6844"/>
                          <a:ext cx="3" cy="16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3" name="AutoShape 200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28" y="6674"/>
                          <a:ext cx="2" cy="16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4" name="AutoShape 200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528" y="6928"/>
                          <a:ext cx="3" cy="17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5" name="AutoShape 200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317" y="7013"/>
                          <a:ext cx="211" cy="2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16" name="AutoShape 200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485" y="7098"/>
                          <a:ext cx="86" cy="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179" name="Group 178"/>
                      <p:cNvGrpSpPr/>
                      <p:nvPr/>
                    </p:nvGrpSpPr>
                    <p:grpSpPr>
                      <a:xfrm>
                        <a:off x="508984" y="1341120"/>
                        <a:ext cx="139232" cy="358140"/>
                        <a:chOff x="509441" y="0"/>
                        <a:chExt cx="139357" cy="358140"/>
                      </a:xfrm>
                    </p:grpSpPr>
                    <p:grpSp>
                      <p:nvGrpSpPr>
                        <p:cNvPr id="197" name="Group 196"/>
                        <p:cNvGrpSpPr/>
                        <p:nvPr/>
                      </p:nvGrpSpPr>
                      <p:grpSpPr>
                        <a:xfrm rot="5400000">
                          <a:off x="514350" y="99060"/>
                          <a:ext cx="129540" cy="139357"/>
                          <a:chOff x="0" y="0"/>
                          <a:chExt cx="194310" cy="198120"/>
                        </a:xfrm>
                      </p:grpSpPr>
                      <p:sp>
                        <p:nvSpPr>
                          <p:cNvPr id="200" name="Isosceles Triangle 199"/>
                          <p:cNvSpPr/>
                          <p:nvPr/>
                        </p:nvSpPr>
                        <p:spPr>
                          <a:xfrm rot="5400000">
                            <a:off x="-3810" y="11430"/>
                            <a:ext cx="182880" cy="175260"/>
                          </a:xfrm>
                          <a:prstGeom prst="triangl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201" name="Straight Connector 200"/>
                          <p:cNvCxnSpPr/>
                          <p:nvPr/>
                        </p:nvCxnSpPr>
                        <p:spPr>
                          <a:xfrm>
                            <a:off x="194310" y="0"/>
                            <a:ext cx="0" cy="1981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>
                          <a:off x="579120" y="0"/>
                          <a:ext cx="0" cy="35814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99" name="Straight Connector 198"/>
                        <p:cNvCxnSpPr/>
                        <p:nvPr/>
                      </p:nvCxnSpPr>
                      <p:spPr>
                        <a:xfrm rot="5400000">
                          <a:off x="579120" y="285750"/>
                          <a:ext cx="0" cy="1393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  <p:grpSp>
                    <p:nvGrpSpPr>
                      <p:cNvPr id="180" name="Group 179"/>
                      <p:cNvGrpSpPr/>
                      <p:nvPr/>
                    </p:nvGrpSpPr>
                    <p:grpSpPr>
                      <a:xfrm>
                        <a:off x="516604" y="1866900"/>
                        <a:ext cx="139232" cy="358140"/>
                        <a:chOff x="509441" y="0"/>
                        <a:chExt cx="139357" cy="358140"/>
                      </a:xfrm>
                    </p:grpSpPr>
                    <p:grpSp>
                      <p:nvGrpSpPr>
                        <p:cNvPr id="192" name="Group 191"/>
                        <p:cNvGrpSpPr/>
                        <p:nvPr/>
                      </p:nvGrpSpPr>
                      <p:grpSpPr>
                        <a:xfrm rot="5400000">
                          <a:off x="514350" y="99060"/>
                          <a:ext cx="129540" cy="139357"/>
                          <a:chOff x="0" y="0"/>
                          <a:chExt cx="194310" cy="198120"/>
                        </a:xfrm>
                      </p:grpSpPr>
                      <p:sp>
                        <p:nvSpPr>
                          <p:cNvPr id="195" name="Isosceles Triangle 194"/>
                          <p:cNvSpPr/>
                          <p:nvPr/>
                        </p:nvSpPr>
                        <p:spPr>
                          <a:xfrm rot="5400000">
                            <a:off x="-3810" y="11430"/>
                            <a:ext cx="182880" cy="175260"/>
                          </a:xfrm>
                          <a:prstGeom prst="triangl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96" name="Straight Connector 195"/>
                          <p:cNvCxnSpPr/>
                          <p:nvPr/>
                        </p:nvCxnSpPr>
                        <p:spPr>
                          <a:xfrm>
                            <a:off x="194310" y="0"/>
                            <a:ext cx="0" cy="1981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cxnSp>
                      <p:nvCxnSpPr>
                        <p:cNvPr id="193" name="Straight Connector 192"/>
                        <p:cNvCxnSpPr/>
                        <p:nvPr/>
                      </p:nvCxnSpPr>
                      <p:spPr>
                        <a:xfrm>
                          <a:off x="579120" y="0"/>
                          <a:ext cx="0" cy="35814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94" name="Straight Connector 193"/>
                        <p:cNvCxnSpPr/>
                        <p:nvPr/>
                      </p:nvCxnSpPr>
                      <p:spPr>
                        <a:xfrm rot="5400000">
                          <a:off x="579120" y="285750"/>
                          <a:ext cx="0" cy="1393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  <p:grpSp>
                    <p:nvGrpSpPr>
                      <p:cNvPr id="181" name="Group 180"/>
                      <p:cNvGrpSpPr/>
                      <p:nvPr/>
                    </p:nvGrpSpPr>
                    <p:grpSpPr>
                      <a:xfrm>
                        <a:off x="426642" y="2377439"/>
                        <a:ext cx="211279" cy="376556"/>
                        <a:chOff x="0" y="0"/>
                        <a:chExt cx="211442" cy="376936"/>
                      </a:xfrm>
                    </p:grpSpPr>
                    <p:cxnSp>
                      <p:nvCxnSpPr>
                        <p:cNvPr id="182" name="AutoShape 200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82880" y="83820"/>
                          <a:ext cx="1707" cy="21555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3" name="AutoShape 200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6680" y="83820"/>
                          <a:ext cx="70835" cy="1697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4" name="AutoShape 20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6680" y="83820"/>
                          <a:ext cx="2560" cy="21555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5" name="AutoShape 201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44780" y="15240"/>
                          <a:ext cx="1707" cy="72136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6" name="AutoShape 201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44780" y="304800"/>
                          <a:ext cx="853" cy="72136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7" name="AutoShape 201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9240" y="306497"/>
                          <a:ext cx="75347" cy="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88" name="AutoShape 20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7211" y="147313"/>
                          <a:ext cx="144231" cy="142575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189" name="Text Box 20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20" y="0"/>
                          <a:ext cx="88265" cy="144780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0" tIns="18288" rIns="0" bIns="0" anchor="t" anchorCtr="0" upright="1"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bg-BG" sz="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Calibri"/>
                              <a:cs typeface="Times New Roman"/>
                            </a:rPr>
                            <a:t>t°</a:t>
                          </a:r>
                          <a:endParaRPr kumimoji="0" lang="en-US" sz="11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cxnSp>
                      <p:nvCxnSpPr>
                        <p:cNvPr id="190" name="AutoShape 201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147313"/>
                          <a:ext cx="73396" cy="1697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91" name="AutoShape 201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6680" y="373380"/>
                          <a:ext cx="73396" cy="84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35280" y="2926080"/>
                      <a:ext cx="865505" cy="791210"/>
                      <a:chOff x="4105275" y="2600960"/>
                      <a:chExt cx="865505" cy="791210"/>
                    </a:xfrm>
                  </p:grpSpPr>
                  <p:sp>
                    <p:nvSpPr>
                      <p:cNvPr id="173" name="Text Box 19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05910" y="2600960"/>
                        <a:ext cx="864870" cy="215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RADMON 2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74" name="Text Box 197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05275" y="2887980"/>
                        <a:ext cx="863600" cy="215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RADMON 3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75" name="Text Box 19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05910" y="3176270"/>
                        <a:ext cx="864870" cy="215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RADMON 4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0" y="0"/>
                  <a:ext cx="1612011" cy="635000"/>
                  <a:chOff x="0" y="0"/>
                  <a:chExt cx="1612106" cy="635000"/>
                </a:xfrm>
              </p:grpSpPr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0" y="0"/>
                    <a:ext cx="1612106" cy="635000"/>
                    <a:chOff x="0" y="0"/>
                    <a:chExt cx="1612106" cy="63500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rot="5400000">
                      <a:off x="845820" y="-571500"/>
                      <a:ext cx="0" cy="153257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61" name="Text Box 19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56260" cy="2057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U_curr_set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38100" y="297180"/>
                      <a:ext cx="1443990" cy="337820"/>
                      <a:chOff x="0" y="0"/>
                      <a:chExt cx="1443990" cy="337820"/>
                    </a:xfrm>
                  </p:grpSpPr>
                  <p:sp>
                    <p:nvSpPr>
                      <p:cNvPr id="163" name="Text Box 19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930" y="49530"/>
                        <a:ext cx="576580" cy="2882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>
                            <a:alpha val="97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36000" tIns="72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de-DE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HSCS*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64" name="Text Box 19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45910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1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36 V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165" name="Straight Connector 164"/>
                      <p:cNvCxnSpPr/>
                      <p:nvPr/>
                    </p:nvCxnSpPr>
                    <p:spPr>
                      <a:xfrm rot="16200000" flipH="1">
                        <a:off x="312420" y="-76200"/>
                        <a:ext cx="0" cy="53530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166" name="Straight Connector 165"/>
                      <p:cNvCxnSpPr/>
                      <p:nvPr/>
                    </p:nvCxnSpPr>
                    <p:spPr>
                      <a:xfrm rot="5400000">
                        <a:off x="1299210" y="-11430"/>
                        <a:ext cx="0" cy="28956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67" name="Straight Connector 166"/>
                      <p:cNvCxnSpPr/>
                      <p:nvPr/>
                    </p:nvCxnSpPr>
                    <p:spPr>
                      <a:xfrm rot="5400000">
                        <a:off x="1226820" y="190500"/>
                        <a:ext cx="0" cy="13716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sp>
                <p:nvSpPr>
                  <p:cNvPr id="159" name="Text Box 2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8720" y="293370"/>
                    <a:ext cx="287020" cy="1441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bg-BG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HV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181100" y="190500"/>
                  <a:ext cx="2314734" cy="4149090"/>
                  <a:chOff x="0" y="0"/>
                  <a:chExt cx="2314734" cy="4149090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549275" y="403858"/>
                    <a:ext cx="1765459" cy="272351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427355" y="0"/>
                    <a:ext cx="3555" cy="27295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H="1">
                    <a:off x="294552" y="236220"/>
                    <a:ext cx="3263" cy="207342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153035" y="361950"/>
                    <a:ext cx="0" cy="37871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6" name="Text Box 20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2655" y="1828800"/>
                    <a:ext cx="227492" cy="142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18288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on/off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62768" y="806408"/>
                    <a:ext cx="0" cy="131191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6200000" flipH="1">
                    <a:off x="663575" y="1323305"/>
                    <a:ext cx="0" cy="13195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49275" y="1573530"/>
                    <a:ext cx="2540" cy="236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484505" y="1600200"/>
                    <a:ext cx="0" cy="36700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31" name="Oval 130"/>
                  <p:cNvSpPr/>
                  <p:nvPr/>
                </p:nvSpPr>
                <p:spPr>
                  <a:xfrm>
                    <a:off x="404495" y="1668780"/>
                    <a:ext cx="45082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2" name="Straight Connector 131"/>
                  <p:cNvCxnSpPr/>
                  <p:nvPr/>
                </p:nvCxnSpPr>
                <p:spPr>
                  <a:xfrm flipV="1">
                    <a:off x="6812" y="896203"/>
                    <a:ext cx="1318257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16200000" flipH="1">
                    <a:off x="549275" y="483870"/>
                    <a:ext cx="2540" cy="23679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flipV="1">
                    <a:off x="435800" y="1150304"/>
                    <a:ext cx="227776" cy="33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16200000" flipH="1">
                    <a:off x="484505" y="518160"/>
                    <a:ext cx="0" cy="36639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01039" y="1261696"/>
                    <a:ext cx="362538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37" name="Oval 136"/>
                  <p:cNvSpPr/>
                  <p:nvPr/>
                </p:nvSpPr>
                <p:spPr>
                  <a:xfrm>
                    <a:off x="404495" y="579120"/>
                    <a:ext cx="45073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274955" y="678180"/>
                    <a:ext cx="45073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04495" y="1127760"/>
                    <a:ext cx="45073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274955" y="1242060"/>
                    <a:ext cx="45073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1" name="Straight Connector 140"/>
                  <p:cNvCxnSpPr/>
                  <p:nvPr/>
                </p:nvCxnSpPr>
                <p:spPr>
                  <a:xfrm flipV="1">
                    <a:off x="892175" y="758190"/>
                    <a:ext cx="0" cy="13801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884555" y="1310641"/>
                    <a:ext cx="0" cy="15172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43" name="Text Box 20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7895" y="739140"/>
                    <a:ext cx="212250" cy="1195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18288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on/off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4" name="Text Box 20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2655" y="1299210"/>
                    <a:ext cx="227491" cy="142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18288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on/off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274955" y="1760220"/>
                    <a:ext cx="45082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6" name="Straight Connector 145"/>
                  <p:cNvCxnSpPr/>
                  <p:nvPr/>
                </p:nvCxnSpPr>
                <p:spPr>
                  <a:xfrm flipV="1">
                    <a:off x="884555" y="1844041"/>
                    <a:ext cx="0" cy="13058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16200000" flipH="1">
                    <a:off x="667385" y="1837683"/>
                    <a:ext cx="0" cy="13195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556895" y="2091690"/>
                    <a:ext cx="2540" cy="23710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49" name="Oval 148"/>
                  <p:cNvSpPr/>
                  <p:nvPr/>
                </p:nvSpPr>
                <p:spPr>
                  <a:xfrm>
                    <a:off x="404495" y="2183130"/>
                    <a:ext cx="45073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297817" y="2302829"/>
                    <a:ext cx="377773" cy="280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51" name="Text Box 20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275" y="2872740"/>
                    <a:ext cx="219871" cy="142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45720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on/off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52" name="Straight Connector 151"/>
                  <p:cNvCxnSpPr/>
                  <p:nvPr/>
                </p:nvCxnSpPr>
                <p:spPr>
                  <a:xfrm flipV="1">
                    <a:off x="899795" y="2358391"/>
                    <a:ext cx="0" cy="13439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53" name="Text Box 20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276" y="2343150"/>
                    <a:ext cx="219871" cy="142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18288" rIns="0" bIns="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on/off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0" y="3015615"/>
                    <a:ext cx="892175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none"/>
                  </a:ln>
                  <a:effectLst/>
                </p:spPr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28" y="2823135"/>
                    <a:ext cx="351484" cy="420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16200000" flipH="1">
                    <a:off x="549275" y="2609850"/>
                    <a:ext cx="2540" cy="23685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V="1">
                    <a:off x="888365" y="2880361"/>
                    <a:ext cx="0" cy="1352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1851660" y="731520"/>
                  <a:ext cx="3440170" cy="2341880"/>
                  <a:chOff x="0" y="0"/>
                  <a:chExt cx="3440170" cy="2341880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0" y="0"/>
                    <a:ext cx="3440170" cy="598309"/>
                    <a:chOff x="0" y="0"/>
                    <a:chExt cx="3441098" cy="598309"/>
                  </a:xfrm>
                </p:grpSpPr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438151" y="95248"/>
                      <a:ext cx="3002947" cy="7623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06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215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V/I*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651510" y="83820"/>
                      <a:ext cx="377190" cy="514489"/>
                      <a:chOff x="0" y="0"/>
                      <a:chExt cx="373380" cy="514489"/>
                    </a:xfrm>
                  </p:grpSpPr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16200000">
                        <a:off x="308610" y="445770"/>
                        <a:ext cx="0" cy="12954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109" name="Group 108"/>
                      <p:cNvGrpSpPr/>
                      <p:nvPr/>
                    </p:nvGrpSpPr>
                    <p:grpSpPr>
                      <a:xfrm>
                        <a:off x="0" y="0"/>
                        <a:ext cx="337899" cy="514489"/>
                        <a:chOff x="0" y="0"/>
                        <a:chExt cx="337899" cy="514489"/>
                      </a:xfrm>
                    </p:grpSpPr>
                    <p:cxnSp>
                      <p:nvCxnSpPr>
                        <p:cNvPr id="110" name="Straight Connector 109"/>
                        <p:cNvCxnSpPr/>
                        <p:nvPr/>
                      </p:nvCxnSpPr>
                      <p:spPr>
                        <a:xfrm>
                          <a:off x="68580" y="22860"/>
                          <a:ext cx="0" cy="17145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11" name="Straight Connector 110"/>
                        <p:cNvCxnSpPr/>
                        <p:nvPr/>
                      </p:nvCxnSpPr>
                      <p:spPr>
                        <a:xfrm>
                          <a:off x="308610" y="19050"/>
                          <a:ext cx="0" cy="495439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grpSp>
                      <p:nvGrpSpPr>
                        <p:cNvPr id="112" name="Group 111"/>
                        <p:cNvGrpSpPr/>
                        <p:nvPr/>
                      </p:nvGrpSpPr>
                      <p:grpSpPr>
                        <a:xfrm>
                          <a:off x="0" y="152400"/>
                          <a:ext cx="130691" cy="230701"/>
                          <a:chOff x="0" y="0"/>
                          <a:chExt cx="160020" cy="259080"/>
                        </a:xfrm>
                      </p:grpSpPr>
                      <p:sp>
                        <p:nvSpPr>
                          <p:cNvPr id="118" name="Text Box 20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-49530" y="49530"/>
                            <a:ext cx="259080" cy="1600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36000" tIns="36000" rIns="36000" bIns="36000" anchor="t" anchorCtr="0" upright="1"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bg-BG" sz="1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Calibri"/>
                                <a:cs typeface="Times New Roman"/>
                              </a:rPr>
                              <a:t> 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119" name="Oval 118"/>
                          <p:cNvSpPr/>
                          <p:nvPr/>
                        </p:nvSpPr>
                        <p:spPr>
                          <a:xfrm>
                            <a:off x="57150" y="4191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119"/>
                          <p:cNvSpPr/>
                          <p:nvPr/>
                        </p:nvSpPr>
                        <p:spPr>
                          <a:xfrm>
                            <a:off x="57150" y="16383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21" name="Straight Connector 120"/>
                          <p:cNvCxnSpPr/>
                          <p:nvPr/>
                        </p:nvCxnSpPr>
                        <p:spPr>
                          <a:xfrm flipH="1">
                            <a:off x="93345" y="43108"/>
                            <a:ext cx="26670" cy="1219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4953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28956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Rectangle 114"/>
                        <p:cNvSpPr/>
                        <p:nvPr/>
                      </p:nvSpPr>
                      <p:spPr>
                        <a:xfrm>
                          <a:off x="274320" y="129540"/>
                          <a:ext cx="63579" cy="283649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16" name="Straight Connector 115"/>
                        <p:cNvCxnSpPr/>
                        <p:nvPr/>
                      </p:nvCxnSpPr>
                      <p:spPr>
                        <a:xfrm rot="16200000">
                          <a:off x="68580" y="449580"/>
                          <a:ext cx="0" cy="12009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17" name="Straight Connector 116"/>
                        <p:cNvCxnSpPr/>
                        <p:nvPr/>
                      </p:nvCxnSpPr>
                      <p:spPr>
                        <a:xfrm>
                          <a:off x="68580" y="339090"/>
                          <a:ext cx="0" cy="173971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0" y="548640"/>
                    <a:ext cx="3440169" cy="579337"/>
                    <a:chOff x="0" y="0"/>
                    <a:chExt cx="3441097" cy="579337"/>
                  </a:xfrm>
                </p:grpSpPr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flipV="1">
                      <a:off x="438150" y="95249"/>
                      <a:ext cx="3002947" cy="762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89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215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V/I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51510" y="83820"/>
                      <a:ext cx="377190" cy="495517"/>
                      <a:chOff x="0" y="0"/>
                      <a:chExt cx="373380" cy="495517"/>
                    </a:xfrm>
                  </p:grpSpPr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rot="16200000">
                        <a:off x="308610" y="430747"/>
                        <a:ext cx="0" cy="12954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92" name="Group 91"/>
                      <p:cNvGrpSpPr/>
                      <p:nvPr/>
                    </p:nvGrpSpPr>
                    <p:grpSpPr>
                      <a:xfrm>
                        <a:off x="0" y="0"/>
                        <a:ext cx="337899" cy="495300"/>
                        <a:chOff x="0" y="0"/>
                        <a:chExt cx="337899" cy="495300"/>
                      </a:xfrm>
                    </p:grpSpPr>
                    <p:cxnSp>
                      <p:nvCxnSpPr>
                        <p:cNvPr id="93" name="Straight Connector 92"/>
                        <p:cNvCxnSpPr/>
                        <p:nvPr/>
                      </p:nvCxnSpPr>
                      <p:spPr>
                        <a:xfrm>
                          <a:off x="68580" y="22860"/>
                          <a:ext cx="0" cy="17145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308610" y="19050"/>
                          <a:ext cx="2344" cy="47625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grpSp>
                      <p:nvGrpSpPr>
                        <p:cNvPr id="95" name="Group 94"/>
                        <p:cNvGrpSpPr/>
                        <p:nvPr/>
                      </p:nvGrpSpPr>
                      <p:grpSpPr>
                        <a:xfrm>
                          <a:off x="0" y="152400"/>
                          <a:ext cx="130691" cy="230701"/>
                          <a:chOff x="0" y="0"/>
                          <a:chExt cx="160020" cy="259080"/>
                        </a:xfrm>
                      </p:grpSpPr>
                      <p:sp>
                        <p:nvSpPr>
                          <p:cNvPr id="101" name="Text Box 20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-49530" y="49530"/>
                            <a:ext cx="259080" cy="1600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36000" tIns="36000" rIns="36000" bIns="36000" anchor="t" anchorCtr="0" upright="1"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bg-BG" sz="1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Calibri"/>
                                <a:cs typeface="Times New Roman"/>
                              </a:rPr>
                              <a:t> 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102" name="Oval 101"/>
                          <p:cNvSpPr/>
                          <p:nvPr/>
                        </p:nvSpPr>
                        <p:spPr>
                          <a:xfrm>
                            <a:off x="57150" y="4191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Oval 102"/>
                          <p:cNvSpPr/>
                          <p:nvPr/>
                        </p:nvSpPr>
                        <p:spPr>
                          <a:xfrm>
                            <a:off x="57150" y="16383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04" name="Straight Connector 103"/>
                          <p:cNvCxnSpPr/>
                          <p:nvPr/>
                        </p:nvCxnSpPr>
                        <p:spPr>
                          <a:xfrm flipH="1">
                            <a:off x="93345" y="41910"/>
                            <a:ext cx="26670" cy="1219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4953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Oval 96"/>
                        <p:cNvSpPr/>
                        <p:nvPr/>
                      </p:nvSpPr>
                      <p:spPr>
                        <a:xfrm>
                          <a:off x="28956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Rectangle 97"/>
                        <p:cNvSpPr/>
                        <p:nvPr/>
                      </p:nvSpPr>
                      <p:spPr>
                        <a:xfrm>
                          <a:off x="274320" y="129540"/>
                          <a:ext cx="63579" cy="283649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99" name="Straight Connector 98"/>
                        <p:cNvCxnSpPr/>
                        <p:nvPr/>
                      </p:nvCxnSpPr>
                      <p:spPr>
                        <a:xfrm rot="16200000">
                          <a:off x="74447" y="434557"/>
                          <a:ext cx="0" cy="12009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00" name="Straight Connector 99"/>
                        <p:cNvCxnSpPr/>
                        <p:nvPr/>
                      </p:nvCxnSpPr>
                      <p:spPr>
                        <a:xfrm>
                          <a:off x="68581" y="345770"/>
                          <a:ext cx="149" cy="148833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</p:grp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0" y="1082040"/>
                    <a:ext cx="3363713" cy="560070"/>
                    <a:chOff x="0" y="0"/>
                    <a:chExt cx="3363912" cy="560070"/>
                  </a:xfrm>
                </p:grpSpPr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flipV="1">
                      <a:off x="438150" y="90806"/>
                      <a:ext cx="2925762" cy="1206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72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215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V/I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651510" y="83820"/>
                      <a:ext cx="374879" cy="476250"/>
                      <a:chOff x="0" y="0"/>
                      <a:chExt cx="371092" cy="476250"/>
                    </a:xfrm>
                  </p:grpSpPr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 rot="16200000">
                        <a:off x="306322" y="411480"/>
                        <a:ext cx="0" cy="12954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75" name="Group 74"/>
                      <p:cNvGrpSpPr/>
                      <p:nvPr/>
                    </p:nvGrpSpPr>
                    <p:grpSpPr>
                      <a:xfrm>
                        <a:off x="0" y="0"/>
                        <a:ext cx="337899" cy="476250"/>
                        <a:chOff x="0" y="0"/>
                        <a:chExt cx="337899" cy="476250"/>
                      </a:xfrm>
                    </p:grpSpPr>
                    <p:cxnSp>
                      <p:nvCxnSpPr>
                        <p:cNvPr id="76" name="Straight Connector 75"/>
                        <p:cNvCxnSpPr/>
                        <p:nvPr/>
                      </p:nvCxnSpPr>
                      <p:spPr>
                        <a:xfrm>
                          <a:off x="68580" y="22860"/>
                          <a:ext cx="0" cy="17145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77" name="Straight Connector 76"/>
                        <p:cNvCxnSpPr/>
                        <p:nvPr/>
                      </p:nvCxnSpPr>
                      <p:spPr>
                        <a:xfrm>
                          <a:off x="308610" y="19050"/>
                          <a:ext cx="0" cy="45720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grpSp>
                      <p:nvGrpSpPr>
                        <p:cNvPr id="78" name="Group 77"/>
                        <p:cNvGrpSpPr/>
                        <p:nvPr/>
                      </p:nvGrpSpPr>
                      <p:grpSpPr>
                        <a:xfrm>
                          <a:off x="0" y="152400"/>
                          <a:ext cx="130691" cy="230701"/>
                          <a:chOff x="0" y="0"/>
                          <a:chExt cx="160020" cy="259080"/>
                        </a:xfrm>
                      </p:grpSpPr>
                      <p:sp>
                        <p:nvSpPr>
                          <p:cNvPr id="84" name="Text Box 20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-49530" y="49530"/>
                            <a:ext cx="259080" cy="1600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36000" tIns="36000" rIns="36000" bIns="36000" anchor="t" anchorCtr="0" upright="1"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bg-BG" sz="1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Calibri"/>
                                <a:cs typeface="Times New Roman"/>
                              </a:rPr>
                              <a:t> 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85" name="Oval 84"/>
                          <p:cNvSpPr/>
                          <p:nvPr/>
                        </p:nvSpPr>
                        <p:spPr>
                          <a:xfrm>
                            <a:off x="57150" y="4191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" name="Oval 85"/>
                          <p:cNvSpPr/>
                          <p:nvPr/>
                        </p:nvSpPr>
                        <p:spPr>
                          <a:xfrm>
                            <a:off x="57150" y="16383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7" name="Straight Connector 86"/>
                          <p:cNvCxnSpPr/>
                          <p:nvPr/>
                        </p:nvCxnSpPr>
                        <p:spPr>
                          <a:xfrm flipH="1">
                            <a:off x="90969" y="41910"/>
                            <a:ext cx="26670" cy="1219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sp>
                      <p:nvSpPr>
                        <p:cNvPr id="79" name="Oval 78"/>
                        <p:cNvSpPr/>
                        <p:nvPr/>
                      </p:nvSpPr>
                      <p:spPr>
                        <a:xfrm>
                          <a:off x="4953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Oval 79"/>
                        <p:cNvSpPr/>
                        <p:nvPr/>
                      </p:nvSpPr>
                      <p:spPr>
                        <a:xfrm>
                          <a:off x="28956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Rectangle 80"/>
                        <p:cNvSpPr/>
                        <p:nvPr/>
                      </p:nvSpPr>
                      <p:spPr>
                        <a:xfrm>
                          <a:off x="274320" y="129540"/>
                          <a:ext cx="63579" cy="283649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82" name="Straight Connector 81"/>
                        <p:cNvCxnSpPr/>
                        <p:nvPr/>
                      </p:nvCxnSpPr>
                      <p:spPr>
                        <a:xfrm rot="16200000">
                          <a:off x="70481" y="416203"/>
                          <a:ext cx="0" cy="12009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83" name="Straight Connector 82"/>
                        <p:cNvCxnSpPr/>
                        <p:nvPr/>
                      </p:nvCxnSpPr>
                      <p:spPr>
                        <a:xfrm>
                          <a:off x="68580" y="339090"/>
                          <a:ext cx="4159" cy="137159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</p:grpSp>
              </p:grp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7620" y="1600200"/>
                    <a:ext cx="3359437" cy="572018"/>
                    <a:chOff x="0" y="0"/>
                    <a:chExt cx="3360343" cy="572018"/>
                  </a:xfrm>
                </p:grpSpPr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V="1">
                      <a:off x="438150" y="95249"/>
                      <a:ext cx="2922193" cy="762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55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215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V/I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651510" y="83820"/>
                      <a:ext cx="380095" cy="488198"/>
                      <a:chOff x="0" y="0"/>
                      <a:chExt cx="376256" cy="488198"/>
                    </a:xfrm>
                  </p:grpSpPr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rot="16200000">
                        <a:off x="311486" y="423428"/>
                        <a:ext cx="0" cy="12954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0" y="0"/>
                        <a:ext cx="337899" cy="488198"/>
                        <a:chOff x="0" y="0"/>
                        <a:chExt cx="337899" cy="488198"/>
                      </a:xfrm>
                    </p:grpSpPr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68580" y="22860"/>
                          <a:ext cx="0" cy="17145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308610" y="19050"/>
                          <a:ext cx="0" cy="46914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grpSp>
                      <p:nvGrpSpPr>
                        <p:cNvPr id="61" name="Group 60"/>
                        <p:cNvGrpSpPr/>
                        <p:nvPr/>
                      </p:nvGrpSpPr>
                      <p:grpSpPr>
                        <a:xfrm>
                          <a:off x="0" y="152400"/>
                          <a:ext cx="130691" cy="230701"/>
                          <a:chOff x="0" y="0"/>
                          <a:chExt cx="160020" cy="259080"/>
                        </a:xfrm>
                      </p:grpSpPr>
                      <p:sp>
                        <p:nvSpPr>
                          <p:cNvPr id="67" name="Text Box 20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-49530" y="49530"/>
                            <a:ext cx="259080" cy="1600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36000" tIns="36000" rIns="36000" bIns="36000" anchor="t" anchorCtr="0" upright="1"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bg-BG" sz="1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Calibri"/>
                                <a:cs typeface="Times New Roman"/>
                              </a:rPr>
                              <a:t> 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68" name="Oval 67"/>
                          <p:cNvSpPr/>
                          <p:nvPr/>
                        </p:nvSpPr>
                        <p:spPr>
                          <a:xfrm>
                            <a:off x="57150" y="4191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9" name="Oval 68"/>
                          <p:cNvSpPr/>
                          <p:nvPr/>
                        </p:nvSpPr>
                        <p:spPr>
                          <a:xfrm>
                            <a:off x="57150" y="163830"/>
                            <a:ext cx="49530" cy="49530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0" name="Straight Connector 69"/>
                          <p:cNvCxnSpPr/>
                          <p:nvPr/>
                        </p:nvCxnSpPr>
                        <p:spPr>
                          <a:xfrm flipH="1">
                            <a:off x="93345" y="47240"/>
                            <a:ext cx="26670" cy="12192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sp>
                      <p:nvSpPr>
                        <p:cNvPr id="62" name="Oval 61"/>
                        <p:cNvSpPr/>
                        <p:nvPr/>
                      </p:nvSpPr>
                      <p:spPr>
                        <a:xfrm>
                          <a:off x="44152" y="2073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Oval 62"/>
                        <p:cNvSpPr/>
                        <p:nvPr/>
                      </p:nvSpPr>
                      <p:spPr>
                        <a:xfrm>
                          <a:off x="289560" y="0"/>
                          <a:ext cx="42385" cy="45383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Rectangle 63"/>
                        <p:cNvSpPr/>
                        <p:nvPr/>
                      </p:nvSpPr>
                      <p:spPr>
                        <a:xfrm>
                          <a:off x="274320" y="129540"/>
                          <a:ext cx="63579" cy="283649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65" name="Straight Connector 64"/>
                        <p:cNvCxnSpPr/>
                        <p:nvPr/>
                      </p:nvCxnSpPr>
                      <p:spPr>
                        <a:xfrm rot="16200000">
                          <a:off x="70645" y="428151"/>
                          <a:ext cx="0" cy="12009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66" name="Straight Connector 65"/>
                        <p:cNvCxnSpPr/>
                        <p:nvPr/>
                      </p:nvCxnSpPr>
                      <p:spPr>
                        <a:xfrm>
                          <a:off x="66902" y="342900"/>
                          <a:ext cx="0" cy="14529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</p:grp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0" y="2125980"/>
                    <a:ext cx="3356095" cy="215900"/>
                    <a:chOff x="0" y="0"/>
                    <a:chExt cx="3356318" cy="215900"/>
                  </a:xfrm>
                </p:grpSpPr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1093470" y="80010"/>
                      <a:ext cx="45085" cy="45085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438414" y="102606"/>
                      <a:ext cx="2917904" cy="534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53" name="Text Box 20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709" cy="2159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V/I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60961" y="777240"/>
                  <a:ext cx="3470703" cy="4133850"/>
                  <a:chOff x="0" y="0"/>
                  <a:chExt cx="3470910" cy="4133850"/>
                </a:xfrm>
              </p:grpSpPr>
              <p:sp>
                <p:nvSpPr>
                  <p:cNvPr id="34" name="Text Box 19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640" y="0"/>
                    <a:ext cx="574675" cy="34321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36000" tIns="731520" rIns="36000" bIns="36000" anchor="t" anchorCtr="0" upright="1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540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D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E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C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O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D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E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R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 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 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             Address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15240" y="3299461"/>
                    <a:ext cx="535306" cy="495298"/>
                    <a:chOff x="0" y="1"/>
                    <a:chExt cx="535306" cy="495298"/>
                  </a:xfrm>
                </p:grpSpPr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0" y="167640"/>
                      <a:ext cx="327660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7620" y="1"/>
                      <a:ext cx="527686" cy="495298"/>
                      <a:chOff x="1" y="0"/>
                      <a:chExt cx="528319" cy="495735"/>
                    </a:xfrm>
                  </p:grpSpPr>
                  <p:sp>
                    <p:nvSpPr>
                      <p:cNvPr id="42" name="Text Box 19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" y="10469"/>
                        <a:ext cx="342900" cy="48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36000" tIns="36000" rIns="36000" bIns="36000" anchor="t" anchorCtr="0" upright="1"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ADR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20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bg-BG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/>
                            <a:cs typeface="Times New Roman"/>
                          </a:rPr>
                          <a:t>BUS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43" name="AutoShape 21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2420" y="2858"/>
                        <a:ext cx="215900" cy="63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4" name="AutoShape 21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2420" y="360998"/>
                        <a:ext cx="215900" cy="63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flipH="1">
                        <a:off x="315277" y="0"/>
                        <a:ext cx="1" cy="361635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0" y="3794760"/>
                    <a:ext cx="554355" cy="215900"/>
                    <a:chOff x="0" y="0"/>
                    <a:chExt cx="554355" cy="215900"/>
                  </a:xfrm>
                </p:grpSpPr>
                <p:sp>
                  <p:nvSpPr>
                    <p:cNvPr id="38" name="Text Box 2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215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36000" rIns="36000" bIns="36000" anchor="t" anchorCtr="0" upright="1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to MUX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5400000">
                      <a:off x="278130" y="-72390"/>
                      <a:ext cx="0" cy="55245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sp>
                <p:nvSpPr>
                  <p:cNvPr id="37" name="Text Box 2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546" y="3558540"/>
                    <a:ext cx="2920364" cy="5753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36000" tIns="36000" rIns="36000" bIns="36000" anchor="t" anchorCtr="0" upright="1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Address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20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RADMON</a:t>
                    </a:r>
                    <a:r>
                      <a:rPr kumimoji="0" lang="bg-BG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 NODE MULTIPLEXER</a:t>
                    </a: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rPr>
                      <a:t>  </a:t>
                    </a: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2842260" y="1059180"/>
                <a:ext cx="582069" cy="3284701"/>
                <a:chOff x="0" y="0"/>
                <a:chExt cx="582069" cy="328493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77307" y="0"/>
                  <a:ext cx="0" cy="328197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70627" y="563880"/>
                  <a:ext cx="0" cy="272105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6327" y="1089660"/>
                  <a:ext cx="0" cy="218097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0815" y="1616893"/>
                  <a:ext cx="1212" cy="166709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26321" y="1924407"/>
                  <a:ext cx="0" cy="135242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91557" y="-285750"/>
                  <a:ext cx="0" cy="5810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238217" y="331470"/>
                  <a:ext cx="5195" cy="4704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81067" y="899160"/>
                  <a:ext cx="0" cy="36213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3917" y="1497330"/>
                  <a:ext cx="0" cy="2391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</p:grpSp>
        </p:grpSp>
      </p:grpSp>
      <p:sp>
        <p:nvSpPr>
          <p:cNvPr id="241" name="Text Box 1957"/>
          <p:cNvSpPr txBox="1">
            <a:spLocks noChangeArrowheads="1"/>
          </p:cNvSpPr>
          <p:nvPr/>
        </p:nvSpPr>
        <p:spPr bwMode="auto">
          <a:xfrm>
            <a:off x="1271595" y="6172200"/>
            <a:ext cx="5737860" cy="3740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72000" rIns="36000" bIns="3600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Arial"/>
                <a:ea typeface="Calibri"/>
                <a:cs typeface="Times New Roman"/>
              </a:rPr>
              <a:t>Fig. </a:t>
            </a:r>
            <a:r>
              <a:rPr lang="en-US" sz="1200" dirty="0" smtClean="0">
                <a:effectLst/>
                <a:latin typeface="Arial"/>
                <a:ea typeface="Calibri"/>
                <a:cs typeface="Times New Roman"/>
              </a:rPr>
              <a:t>5. </a:t>
            </a:r>
            <a:r>
              <a:rPr lang="en-US" sz="1200" dirty="0">
                <a:effectLst/>
                <a:latin typeface="Arial"/>
                <a:ea typeface="Calibri"/>
                <a:cs typeface="Times New Roman"/>
              </a:rPr>
              <a:t>Block Diagram of one RADMON node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3721" y="3720629"/>
            <a:ext cx="420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2.5V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</TotalTime>
  <Words>1018</Words>
  <Application>Microsoft Office PowerPoint</Application>
  <PresentationFormat>On-screen Show (4:3)</PresentationFormat>
  <Paragraphs>474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Radiation Monitoring of the GEM Muon Detectors at CMS</vt:lpstr>
      <vt:lpstr>Introduction</vt:lpstr>
      <vt:lpstr>Locations for the GEM detectors</vt:lpstr>
      <vt:lpstr>Sensors 1</vt:lpstr>
      <vt:lpstr>Sensors 2</vt:lpstr>
      <vt:lpstr>Sensors 3</vt:lpstr>
      <vt:lpstr>Radmon</vt:lpstr>
      <vt:lpstr>Block diagram </vt:lpstr>
      <vt:lpstr>RADMON node </vt:lpstr>
      <vt:lpstr>Boards</vt:lpstr>
      <vt:lpstr>Splitter 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</dc:creator>
  <cp:lastModifiedBy>Lubo</cp:lastModifiedBy>
  <cp:revision>84</cp:revision>
  <dcterms:created xsi:type="dcterms:W3CDTF">2015-06-28T07:14:07Z</dcterms:created>
  <dcterms:modified xsi:type="dcterms:W3CDTF">2015-09-29T07:39:09Z</dcterms:modified>
</cp:coreProperties>
</file>