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8"/>
  </p:notesMasterIdLst>
  <p:sldIdLst>
    <p:sldId id="258" r:id="rId2"/>
    <p:sldId id="280" r:id="rId3"/>
    <p:sldId id="281" r:id="rId4"/>
    <p:sldId id="282" r:id="rId5"/>
    <p:sldId id="283" r:id="rId6"/>
    <p:sldId id="284" r:id="rId7"/>
    <p:sldId id="285" r:id="rId8"/>
    <p:sldId id="286" r:id="rId9"/>
    <p:sldId id="296" r:id="rId10"/>
    <p:sldId id="297" r:id="rId11"/>
    <p:sldId id="298" r:id="rId12"/>
    <p:sldId id="290" r:id="rId13"/>
    <p:sldId id="293" r:id="rId14"/>
    <p:sldId id="291" r:id="rId15"/>
    <p:sldId id="292" r:id="rId16"/>
    <p:sldId id="29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527"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6373" autoAdjust="0"/>
  </p:normalViewPr>
  <p:slideViewPr>
    <p:cSldViewPr>
      <p:cViewPr varScale="1">
        <p:scale>
          <a:sx n="55" d="100"/>
          <a:sy n="55" d="100"/>
        </p:scale>
        <p:origin x="-1806" y="-84"/>
      </p:cViewPr>
      <p:guideLst>
        <p:guide orient="horz" pos="527"/>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BD47DD-9EE7-4825-9A8B-8AC2BAD33F7A}" type="datetimeFigureOut">
              <a:rPr lang="ru-RU" smtClean="0"/>
              <a:pPr/>
              <a:t>02.10.2015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69248-96A9-4E4C-B778-32EC54A35495}" type="slidenum">
              <a:rPr lang="ru-RU" smtClean="0"/>
              <a:pPr/>
              <a:t>‹#›</a:t>
            </a:fld>
            <a:endParaRPr lang="ru-RU"/>
          </a:p>
        </p:txBody>
      </p:sp>
    </p:spTree>
    <p:extLst>
      <p:ext uri="{BB962C8B-B14F-4D97-AF65-F5344CB8AC3E}">
        <p14:creationId xmlns="" xmlns:p14="http://schemas.microsoft.com/office/powerpoint/2010/main" val="146903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A7A733-DA2F-4999-8E32-54115CD3DBBB}" type="slidenum">
              <a:rPr lang="en-US"/>
              <a:pPr/>
              <a:t>1</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a:buFontTx/>
              <a:buChar char="•"/>
            </a:pPr>
            <a:endParaRPr lang="en-US" dirty="0"/>
          </a:p>
        </p:txBody>
      </p:sp>
    </p:spTree>
    <p:extLst>
      <p:ext uri="{BB962C8B-B14F-4D97-AF65-F5344CB8AC3E}">
        <p14:creationId xmlns="" xmlns:p14="http://schemas.microsoft.com/office/powerpoint/2010/main" val="345928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a:t>
            </a:r>
            <a:r>
              <a:rPr lang="en-US" baseline="0" dirty="0" smtClean="0"/>
              <a:t> </a:t>
            </a:r>
            <a:r>
              <a:rPr lang="en-US" b="1" baseline="0" dirty="0" smtClean="0"/>
              <a:t>idea</a:t>
            </a:r>
            <a:r>
              <a:rPr lang="en-US" baseline="0" dirty="0" smtClean="0"/>
              <a:t> of this project appeared in discussions with school teachers and other educators. And we understood one thing. If a teacher wants quickly make a good presentation of his lesson by using pictures, animations, interactive models, quizzes etc. he faces the problem. He gets 2 difficult moments. One is that he doesn’t know how to include in his presentation such media objects as videos, animation, interactive models and virtual laboratory demonstrations. The other thing is to find high quality methodologically arranged educational resources.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The </a:t>
            </a:r>
            <a:r>
              <a:rPr lang="en-US" b="1" baseline="0" smtClean="0"/>
              <a:t>goal</a:t>
            </a:r>
            <a:r>
              <a:rPr lang="en-US" baseline="0" smtClean="0"/>
              <a:t> </a:t>
            </a:r>
            <a:r>
              <a:rPr lang="en-US" baseline="0" dirty="0" smtClean="0"/>
              <a:t>of our project </a:t>
            </a:r>
            <a:r>
              <a:rPr lang="en-GB" sz="1200" dirty="0" smtClean="0">
                <a:solidFill>
                  <a:schemeClr val="accent2">
                    <a:lumMod val="50000"/>
                  </a:schemeClr>
                </a:solidFill>
              </a:rPr>
              <a:t>to provide educators with resources which allow to solve a wide range of science educational tasks by the complex use of an unique library of media resources and a set of web-services.</a:t>
            </a:r>
          </a:p>
          <a:p>
            <a:endParaRPr lang="ru-RU" dirty="0"/>
          </a:p>
        </p:txBody>
      </p:sp>
      <p:sp>
        <p:nvSpPr>
          <p:cNvPr id="4" name="Номер слайда 3"/>
          <p:cNvSpPr>
            <a:spLocks noGrp="1"/>
          </p:cNvSpPr>
          <p:nvPr>
            <p:ph type="sldNum" sz="quarter" idx="10"/>
          </p:nvPr>
        </p:nvSpPr>
        <p:spPr/>
        <p:txBody>
          <a:bodyPr/>
          <a:lstStyle/>
          <a:p>
            <a:fld id="{18D69248-96A9-4E4C-B778-32EC54A35495}" type="slidenum">
              <a:rPr lang="ru-RU" smtClean="0"/>
              <a:pPr/>
              <a:t>2</a:t>
            </a:fld>
            <a:endParaRPr lang="ru-RU"/>
          </a:p>
        </p:txBody>
      </p:sp>
    </p:spTree>
    <p:extLst>
      <p:ext uri="{BB962C8B-B14F-4D97-AF65-F5344CB8AC3E}">
        <p14:creationId xmlns="" xmlns:p14="http://schemas.microsoft.com/office/powerpoint/2010/main" val="1260884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Here</a:t>
            </a:r>
            <a:r>
              <a:rPr lang="en-US" baseline="0" dirty="0" smtClean="0"/>
              <a:t> you can see the general look of the library of digital educational resources. Here you can see and choose for your use the resources by the use of different sorting filters. You can sort the list of resources by subject, school grade, media type, or find the object by typing a search word. All materials also have their ratings, so you can see what resources are more popular among other users.</a:t>
            </a:r>
            <a:endParaRPr lang="ru-RU" dirty="0"/>
          </a:p>
        </p:txBody>
      </p:sp>
      <p:sp>
        <p:nvSpPr>
          <p:cNvPr id="4" name="Номер слайда 3"/>
          <p:cNvSpPr>
            <a:spLocks noGrp="1"/>
          </p:cNvSpPr>
          <p:nvPr>
            <p:ph type="sldNum" sz="quarter" idx="10"/>
          </p:nvPr>
        </p:nvSpPr>
        <p:spPr/>
        <p:txBody>
          <a:bodyPr/>
          <a:lstStyle/>
          <a:p>
            <a:fld id="{18D69248-96A9-4E4C-B778-32EC54A35495}" type="slidenum">
              <a:rPr lang="ru-RU" smtClean="0"/>
              <a:pPr/>
              <a:t>4</a:t>
            </a:fld>
            <a:endParaRPr lang="ru-RU"/>
          </a:p>
        </p:txBody>
      </p:sp>
    </p:spTree>
    <p:extLst>
      <p:ext uri="{BB962C8B-B14F-4D97-AF65-F5344CB8AC3E}">
        <p14:creationId xmlns="" xmlns:p14="http://schemas.microsoft.com/office/powerpoint/2010/main" val="1907459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Here you can see examples of some media</a:t>
            </a:r>
            <a:r>
              <a:rPr lang="en-US" baseline="0" dirty="0" smtClean="0"/>
              <a:t> resources. Here you can see a video with sundew</a:t>
            </a:r>
            <a:r>
              <a:rPr lang="ru-RU" baseline="0" dirty="0" smtClean="0"/>
              <a:t> </a:t>
            </a:r>
            <a:r>
              <a:rPr lang="en-US" baseline="0" dirty="0" smtClean="0"/>
              <a:t>eating its victim. Each video is supplied with the built-in video player. The next picture illustrates a virtual laboratory work, where in interactive mode you can manipulate with the laboratory equipment and get some practical experience. Here you can see photo slides which are arranged in the logical blocks on the studied theme. I also would like to note that all photo materials were taken by our employers. You also can see here an example of 3D animation of DNA replication. An the quiz where you need to arrange all stages of pine tree development in the proper way.</a:t>
            </a:r>
            <a:endParaRPr lang="ru-RU" dirty="0"/>
          </a:p>
        </p:txBody>
      </p:sp>
      <p:sp>
        <p:nvSpPr>
          <p:cNvPr id="4" name="Номер слайда 3"/>
          <p:cNvSpPr>
            <a:spLocks noGrp="1"/>
          </p:cNvSpPr>
          <p:nvPr>
            <p:ph type="sldNum" sz="quarter" idx="10"/>
          </p:nvPr>
        </p:nvSpPr>
        <p:spPr/>
        <p:txBody>
          <a:bodyPr/>
          <a:lstStyle/>
          <a:p>
            <a:fld id="{18D69248-96A9-4E4C-B778-32EC54A35495}" type="slidenum">
              <a:rPr lang="ru-RU" smtClean="0"/>
              <a:pPr/>
              <a:t>5</a:t>
            </a:fld>
            <a:endParaRPr lang="ru-RU"/>
          </a:p>
        </p:txBody>
      </p:sp>
    </p:spTree>
    <p:extLst>
      <p:ext uri="{BB962C8B-B14F-4D97-AF65-F5344CB8AC3E}">
        <p14:creationId xmlns="" xmlns:p14="http://schemas.microsoft.com/office/powerpoint/2010/main" val="1387559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Here</a:t>
            </a:r>
            <a:r>
              <a:rPr lang="en-US" baseline="0" dirty="0" smtClean="0"/>
              <a:t> you can see ready presentation which has 2 level navigation system. One let you to follow your presentation page by page as in the power point environment.  The other level of navigation allow you to see snapshots of resources inside the presentation and choose the one you need.  I also would like to note, that all interactive materials keep all their interactive tools.</a:t>
            </a:r>
            <a:endParaRPr lang="ru-RU" dirty="0"/>
          </a:p>
        </p:txBody>
      </p:sp>
      <p:sp>
        <p:nvSpPr>
          <p:cNvPr id="4" name="Номер слайда 3"/>
          <p:cNvSpPr>
            <a:spLocks noGrp="1"/>
          </p:cNvSpPr>
          <p:nvPr>
            <p:ph type="sldNum" sz="quarter" idx="10"/>
          </p:nvPr>
        </p:nvSpPr>
        <p:spPr/>
        <p:txBody>
          <a:bodyPr/>
          <a:lstStyle/>
          <a:p>
            <a:fld id="{18D69248-96A9-4E4C-B778-32EC54A35495}"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B940B26A-D067-4EE4-8DD3-53A5AD56C29F}" type="datetimeFigureOut">
              <a:rPr lang="ru-RU" smtClean="0"/>
              <a:pPr/>
              <a:t>02.10.2015</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1BDE4FD-964C-422C-AF99-EFACC0F1C7A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940B26A-D067-4EE4-8DD3-53A5AD56C29F}" type="datetimeFigureOut">
              <a:rPr lang="ru-RU" smtClean="0"/>
              <a:pPr/>
              <a:t>02.10.2015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BDE4FD-964C-422C-AF99-EFACC0F1C7A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940B26A-D067-4EE4-8DD3-53A5AD56C29F}" type="datetimeFigureOut">
              <a:rPr lang="ru-RU" smtClean="0"/>
              <a:pPr/>
              <a:t>02.10.2015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BDE4FD-964C-422C-AF99-EFACC0F1C7A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940B26A-D067-4EE4-8DD3-53A5AD56C29F}" type="datetimeFigureOut">
              <a:rPr lang="ru-RU" smtClean="0"/>
              <a:pPr/>
              <a:t>02.10.2015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BDE4FD-964C-422C-AF99-EFACC0F1C7A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940B26A-D067-4EE4-8DD3-53A5AD56C29F}" type="datetimeFigureOut">
              <a:rPr lang="ru-RU" smtClean="0"/>
              <a:pPr/>
              <a:t>02.10.2015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BDE4FD-964C-422C-AF99-EFACC0F1C7A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940B26A-D067-4EE4-8DD3-53A5AD56C29F}" type="datetimeFigureOut">
              <a:rPr lang="ru-RU" smtClean="0"/>
              <a:pPr/>
              <a:t>02.10.2015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BDE4FD-964C-422C-AF99-EFACC0F1C7A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B940B26A-D067-4EE4-8DD3-53A5AD56C29F}" type="datetimeFigureOut">
              <a:rPr lang="ru-RU" smtClean="0"/>
              <a:pPr/>
              <a:t>02.10.2015</a:t>
            </a:fld>
            <a:endParaRPr lang="ru-RU"/>
          </a:p>
        </p:txBody>
      </p:sp>
      <p:sp>
        <p:nvSpPr>
          <p:cNvPr id="27" name="Номер слайда 26"/>
          <p:cNvSpPr>
            <a:spLocks noGrp="1"/>
          </p:cNvSpPr>
          <p:nvPr>
            <p:ph type="sldNum" sz="quarter" idx="11"/>
          </p:nvPr>
        </p:nvSpPr>
        <p:spPr/>
        <p:txBody>
          <a:bodyPr rtlCol="0"/>
          <a:lstStyle/>
          <a:p>
            <a:fld id="{A1BDE4FD-964C-422C-AF99-EFACC0F1C7A5}"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B940B26A-D067-4EE4-8DD3-53A5AD56C29F}" type="datetimeFigureOut">
              <a:rPr lang="ru-RU" smtClean="0"/>
              <a:pPr/>
              <a:t>02.10.2015</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A1BDE4FD-964C-422C-AF99-EFACC0F1C7A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40B26A-D067-4EE4-8DD3-53A5AD56C29F}" type="datetimeFigureOut">
              <a:rPr lang="ru-RU" smtClean="0"/>
              <a:pPr/>
              <a:t>02.10.2015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1BDE4FD-964C-422C-AF99-EFACC0F1C7A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940B26A-D067-4EE4-8DD3-53A5AD56C29F}" type="datetimeFigureOut">
              <a:rPr lang="ru-RU" smtClean="0"/>
              <a:pPr/>
              <a:t>02.10.2015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BDE4FD-964C-422C-AF99-EFACC0F1C7A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940B26A-D067-4EE4-8DD3-53A5AD56C29F}" type="datetimeFigureOut">
              <a:rPr lang="ru-RU" smtClean="0"/>
              <a:pPr/>
              <a:t>02.10.2015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BDE4FD-964C-422C-AF99-EFACC0F1C7A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940B26A-D067-4EE4-8DD3-53A5AD56C29F}" type="datetimeFigureOut">
              <a:rPr lang="ru-RU" smtClean="0"/>
              <a:pPr/>
              <a:t>02.10.2015</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1BDE4FD-964C-422C-AF99-EFACC0F1C7A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928662" y="810860"/>
            <a:ext cx="6143668" cy="3857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GB" sz="4400" b="1" dirty="0" smtClean="0">
                <a:solidFill>
                  <a:schemeClr val="bg1"/>
                </a:solidFill>
              </a:rPr>
              <a:t>Web-Based </a:t>
            </a:r>
            <a:r>
              <a:rPr lang="en-GB" sz="4400" b="1" dirty="0">
                <a:solidFill>
                  <a:schemeClr val="bg1"/>
                </a:solidFill>
              </a:rPr>
              <a:t>Builder of Digital Educational </a:t>
            </a:r>
            <a:r>
              <a:rPr lang="ru-RU" sz="4400" b="1" dirty="0" smtClean="0">
                <a:solidFill>
                  <a:schemeClr val="bg1"/>
                </a:solidFill>
              </a:rPr>
              <a:t>    </a:t>
            </a:r>
            <a:r>
              <a:rPr lang="en-GB" sz="4400" b="1" dirty="0" smtClean="0">
                <a:solidFill>
                  <a:schemeClr val="bg1"/>
                </a:solidFill>
              </a:rPr>
              <a:t>Resources</a:t>
            </a:r>
            <a:endParaRPr lang="ru-RU" sz="4400" b="1" dirty="0">
              <a:solidFill>
                <a:schemeClr val="bg1"/>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0" cap="none" spc="0" normalizeH="0" baseline="0" noProof="0" dirty="0" smtClean="0">
                <a:ln>
                  <a:noFill/>
                </a:ln>
                <a:solidFill>
                  <a:srgbClr val="006666"/>
                </a:solidFill>
                <a:effectLst/>
                <a:uLnTx/>
                <a:uFillTx/>
                <a:latin typeface="+mj-lt"/>
                <a:ea typeface="+mj-ea"/>
                <a:cs typeface="+mj-cs"/>
              </a:rPr>
              <a:t/>
            </a:r>
            <a:br>
              <a:rPr kumimoji="0" lang="en-US" sz="2800" b="1" i="0" u="none" strike="noStrike" kern="0" cap="none" spc="0" normalizeH="0" baseline="0" noProof="0" dirty="0" smtClean="0">
                <a:ln>
                  <a:noFill/>
                </a:ln>
                <a:solidFill>
                  <a:srgbClr val="006666"/>
                </a:solidFill>
                <a:effectLst/>
                <a:uLnTx/>
                <a:uFillTx/>
                <a:latin typeface="+mj-lt"/>
                <a:ea typeface="+mj-ea"/>
                <a:cs typeface="+mj-cs"/>
              </a:rPr>
            </a:br>
            <a:endParaRPr kumimoji="0" lang="ru-RU" sz="3600" b="1" i="0" u="none" strike="noStrike" kern="0" cap="none" spc="0" normalizeH="0" baseline="0" noProof="0" dirty="0">
              <a:ln>
                <a:noFill/>
              </a:ln>
              <a:solidFill>
                <a:srgbClr val="006666"/>
              </a:solidFill>
              <a:effectLst/>
              <a:uLnTx/>
              <a:uFillTx/>
              <a:latin typeface="+mj-lt"/>
              <a:ea typeface="+mj-ea"/>
              <a:cs typeface="+mj-cs"/>
            </a:endParaRPr>
          </a:p>
        </p:txBody>
      </p:sp>
      <p:sp>
        <p:nvSpPr>
          <p:cNvPr id="6" name="Подзаголовок 2"/>
          <p:cNvSpPr txBox="1">
            <a:spLocks/>
          </p:cNvSpPr>
          <p:nvPr/>
        </p:nvSpPr>
        <p:spPr bwMode="auto">
          <a:xfrm>
            <a:off x="3275856" y="4670831"/>
            <a:ext cx="4813706" cy="8572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800" b="1" dirty="0" err="1" smtClean="0">
                <a:solidFill>
                  <a:schemeClr val="accent1">
                    <a:lumMod val="75000"/>
                  </a:schemeClr>
                </a:solidFill>
              </a:rPr>
              <a:t>Ksenia</a:t>
            </a:r>
            <a:r>
              <a:rPr lang="en-US" sz="2800" b="1" dirty="0" smtClean="0">
                <a:solidFill>
                  <a:schemeClr val="accent1">
                    <a:lumMod val="75000"/>
                  </a:schemeClr>
                </a:solidFill>
              </a:rPr>
              <a:t> </a:t>
            </a:r>
            <a:r>
              <a:rPr lang="en-US" sz="2800" b="1" dirty="0" err="1" smtClean="0">
                <a:solidFill>
                  <a:schemeClr val="accent1">
                    <a:lumMod val="75000"/>
                  </a:schemeClr>
                </a:solidFill>
              </a:rPr>
              <a:t>Klygina</a:t>
            </a:r>
            <a:r>
              <a:rPr lang="en-US" sz="2800" b="1" dirty="0" smtClean="0">
                <a:solidFill>
                  <a:schemeClr val="accent1">
                    <a:lumMod val="75000"/>
                  </a:schemeClr>
                </a:solidFill>
              </a:rPr>
              <a:t> </a:t>
            </a:r>
            <a:r>
              <a:rPr lang="es-UY" sz="2800" b="1" dirty="0" smtClean="0">
                <a:solidFill>
                  <a:schemeClr val="accent1">
                    <a:lumMod val="75000"/>
                  </a:schemeClr>
                </a:solidFill>
              </a:rPr>
              <a:t>et al.</a:t>
            </a:r>
          </a:p>
          <a:p>
            <a:endParaRPr lang="es-UY" sz="2800" b="1" dirty="0">
              <a:solidFill>
                <a:schemeClr val="accent1">
                  <a:lumMod val="75000"/>
                </a:schemeClr>
              </a:solidFill>
            </a:endParaRPr>
          </a:p>
          <a:p>
            <a:endParaRPr lang="es-UY" sz="2800" b="1" dirty="0" smtClean="0">
              <a:solidFill>
                <a:schemeClr val="accent1">
                  <a:lumMod val="75000"/>
                </a:schemeClr>
              </a:solidFill>
            </a:endParaRPr>
          </a:p>
          <a:p>
            <a:r>
              <a:rPr lang="es-UY" sz="2800" b="1" dirty="0" smtClean="0">
                <a:solidFill>
                  <a:schemeClr val="accent1">
                    <a:lumMod val="75000"/>
                  </a:schemeClr>
                </a:solidFill>
              </a:rPr>
              <a:t>NEC’ 2015</a:t>
            </a:r>
            <a:endParaRPr lang="es-ES" sz="2800" b="1" dirty="0">
              <a:solidFill>
                <a:schemeClr val="accent1">
                  <a:lumMod val="75000"/>
                </a:schemeClr>
              </a:solidFill>
            </a:endParaRPr>
          </a:p>
        </p:txBody>
      </p:sp>
    </p:spTree>
  </p:cSld>
  <p:clrMapOvr>
    <a:masterClrMapping/>
  </p:clrMapOvr>
  <p:transition advTm="30281">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760465" y="2420888"/>
            <a:ext cx="7623069" cy="3168352"/>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3600" b="1" dirty="0" smtClean="0">
                <a:solidFill>
                  <a:schemeClr val="accent2">
                    <a:lumMod val="50000"/>
                  </a:schemeClr>
                </a:solidFill>
                <a:latin typeface="+mn-lt"/>
                <a:ea typeface="+mn-ea"/>
                <a:cs typeface="+mn-cs"/>
              </a:rPr>
              <a:t>From the Web-builder to MOOCs</a:t>
            </a:r>
            <a:endParaRPr lang="en-US" sz="3600" b="1" dirty="0">
              <a:solidFill>
                <a:schemeClr val="accent2">
                  <a:lumMod val="50000"/>
                </a:schemeClr>
              </a:solidFill>
              <a:latin typeface="+mn-lt"/>
              <a:ea typeface="+mn-ea"/>
              <a:cs typeface="+mn-cs"/>
            </a:endParaRPr>
          </a:p>
        </p:txBody>
      </p:sp>
      <p:pic>
        <p:nvPicPr>
          <p:cNvPr id="8" name="Рисунок 7" descr="Home"/>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r="46950"/>
          <a:stretch/>
        </p:blipFill>
        <p:spPr bwMode="auto">
          <a:xfrm>
            <a:off x="3563654" y="836613"/>
            <a:ext cx="2016692" cy="1440259"/>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Tree>
    <p:extLst>
      <p:ext uri="{BB962C8B-B14F-4D97-AF65-F5344CB8AC3E}">
        <p14:creationId xmlns="" xmlns:p14="http://schemas.microsoft.com/office/powerpoint/2010/main" val="3102983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496" y="704678"/>
            <a:ext cx="8528495" cy="1604954"/>
          </a:xfrm>
        </p:spPr>
        <p:txBody>
          <a:bodyPr>
            <a:noAutofit/>
          </a:bodyPr>
          <a:lstStyle/>
          <a:p>
            <a:pPr algn="just"/>
            <a:r>
              <a:rPr lang="en-GB" sz="3200" dirty="0" smtClean="0">
                <a:solidFill>
                  <a:schemeClr val="accent2">
                    <a:lumMod val="50000"/>
                  </a:schemeClr>
                </a:solidFill>
                <a:latin typeface="+mn-lt"/>
                <a:ea typeface="+mn-ea"/>
                <a:cs typeface="+mn-cs"/>
              </a:rPr>
              <a:t>We have developed the full spectra of educational resources for school grades: from 5 to 9 on the following subjects</a:t>
            </a:r>
            <a:r>
              <a:rPr lang="ru-RU" sz="3200" dirty="0" smtClean="0">
                <a:solidFill>
                  <a:schemeClr val="accent2">
                    <a:lumMod val="50000"/>
                  </a:schemeClr>
                </a:solidFill>
                <a:latin typeface="+mn-lt"/>
                <a:ea typeface="+mn-ea"/>
                <a:cs typeface="+mn-cs"/>
              </a:rPr>
              <a:t>:</a:t>
            </a:r>
            <a:endParaRPr lang="ru-RU" sz="3200" dirty="0" smtClean="0">
              <a:solidFill>
                <a:schemeClr val="accent2">
                  <a:lumMod val="50000"/>
                </a:schemeClr>
              </a:solidFill>
              <a:latin typeface="+mn-lt"/>
              <a:ea typeface="+mn-ea"/>
              <a:cs typeface="+mn-cs"/>
            </a:endParaRPr>
          </a:p>
        </p:txBody>
      </p:sp>
      <p:sp>
        <p:nvSpPr>
          <p:cNvPr id="3" name="Содержимое 2"/>
          <p:cNvSpPr>
            <a:spLocks noGrp="1"/>
          </p:cNvSpPr>
          <p:nvPr>
            <p:ph idx="1"/>
          </p:nvPr>
        </p:nvSpPr>
        <p:spPr>
          <a:xfrm>
            <a:off x="1321571" y="2743334"/>
            <a:ext cx="6500858" cy="3983054"/>
          </a:xfrm>
        </p:spPr>
        <p:txBody>
          <a:bodyPr>
            <a:normAutofit/>
          </a:bodyPr>
          <a:lstStyle/>
          <a:p>
            <a:pPr lvl="0"/>
            <a:r>
              <a:rPr lang="en-US" sz="3200" dirty="0" smtClean="0">
                <a:solidFill>
                  <a:schemeClr val="accent2">
                    <a:lumMod val="50000"/>
                  </a:schemeClr>
                </a:solidFill>
              </a:rPr>
              <a:t>Biology</a:t>
            </a:r>
          </a:p>
          <a:p>
            <a:pPr lvl="0"/>
            <a:r>
              <a:rPr lang="en-US" sz="3200" dirty="0" smtClean="0">
                <a:solidFill>
                  <a:schemeClr val="accent2">
                    <a:lumMod val="50000"/>
                  </a:schemeClr>
                </a:solidFill>
              </a:rPr>
              <a:t>Physics</a:t>
            </a:r>
          </a:p>
          <a:p>
            <a:pPr lvl="0"/>
            <a:r>
              <a:rPr lang="en-US" sz="3200" dirty="0" smtClean="0">
                <a:solidFill>
                  <a:schemeClr val="accent2">
                    <a:lumMod val="50000"/>
                  </a:schemeClr>
                </a:solidFill>
              </a:rPr>
              <a:t>Chemistry</a:t>
            </a:r>
          </a:p>
          <a:p>
            <a:pPr lvl="0"/>
            <a:r>
              <a:rPr lang="en-US" sz="3200" dirty="0" smtClean="0">
                <a:solidFill>
                  <a:schemeClr val="accent2">
                    <a:lumMod val="50000"/>
                  </a:schemeClr>
                </a:solidFill>
              </a:rPr>
              <a:t>Geography</a:t>
            </a:r>
          </a:p>
          <a:p>
            <a:pPr lvl="0"/>
            <a:r>
              <a:rPr lang="en-US" sz="3200" dirty="0" smtClean="0">
                <a:solidFill>
                  <a:schemeClr val="accent2">
                    <a:lumMod val="50000"/>
                  </a:schemeClr>
                </a:solidFill>
              </a:rPr>
              <a:t>History of Russia</a:t>
            </a:r>
          </a:p>
          <a:p>
            <a:pPr lvl="0"/>
            <a:r>
              <a:rPr lang="en-US" sz="3200" dirty="0" smtClean="0">
                <a:solidFill>
                  <a:schemeClr val="accent2">
                    <a:lumMod val="50000"/>
                  </a:schemeClr>
                </a:solidFill>
              </a:rPr>
              <a:t>World History</a:t>
            </a:r>
            <a:endParaRPr lang="ru-RU" sz="3200" dirty="0" smtClean="0">
              <a:solidFill>
                <a:schemeClr val="accent2">
                  <a:lumMod val="50000"/>
                </a:schemeClr>
              </a:solidFill>
            </a:endParaRPr>
          </a:p>
          <a:p>
            <a:endParaRPr lang="ru-RU" sz="3200" dirty="0"/>
          </a:p>
        </p:txBody>
      </p:sp>
    </p:spTree>
    <p:extLst>
      <p:ext uri="{BB962C8B-B14F-4D97-AF65-F5344CB8AC3E}">
        <p14:creationId xmlns="" xmlns:p14="http://schemas.microsoft.com/office/powerpoint/2010/main" val="259497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33560" y="1125922"/>
            <a:ext cx="9126040" cy="32400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Font typeface="Arial" pitchFamily="34" charset="0"/>
              <a:buNone/>
              <a:defRPr/>
            </a:pPr>
            <a:r>
              <a:rPr lang="en-US" altLang="ru-RU" sz="2400" b="1" dirty="0"/>
              <a:t>A massive open online course (</a:t>
            </a:r>
            <a:r>
              <a:rPr lang="en-US" altLang="ru-RU" sz="2400" b="1" dirty="0" smtClean="0"/>
              <a:t>MOOC</a:t>
            </a:r>
            <a:r>
              <a:rPr lang="en-US" altLang="ru-RU" sz="2400" dirty="0" smtClean="0"/>
              <a:t>) </a:t>
            </a:r>
          </a:p>
          <a:p>
            <a:pPr marL="457200" lvl="1" indent="0" algn="just">
              <a:buFont typeface="Arial" pitchFamily="34" charset="0"/>
              <a:buNone/>
              <a:defRPr/>
            </a:pPr>
            <a:r>
              <a:rPr lang="en-US" altLang="ru-RU" sz="2400" dirty="0" smtClean="0"/>
              <a:t>is </a:t>
            </a:r>
            <a:r>
              <a:rPr lang="en-US" altLang="ru-RU" sz="2400" dirty="0"/>
              <a:t>an online course aimed at unlimited participation and open access via </a:t>
            </a:r>
            <a:r>
              <a:rPr lang="en-US" altLang="ru-RU" sz="2400" dirty="0" smtClean="0"/>
              <a:t>the web</a:t>
            </a:r>
            <a:r>
              <a:rPr lang="en-US" altLang="ru-RU" sz="2400" dirty="0"/>
              <a:t>. In addition to traditional course materials such as filmed lectures, readings, and problem sets, many MOOCs provide interactive user forums to support community interactions between students, professors, and teaching </a:t>
            </a:r>
            <a:r>
              <a:rPr lang="en-US" altLang="ru-RU" sz="2400" dirty="0" smtClean="0"/>
              <a:t>assistants.</a:t>
            </a:r>
            <a:r>
              <a:rPr lang="en-US" altLang="ru-RU" sz="2400" dirty="0"/>
              <a:t> </a:t>
            </a:r>
          </a:p>
          <a:p>
            <a:pPr marL="914400" lvl="1" indent="-457200" algn="just">
              <a:buFontTx/>
              <a:buAutoNum type="arabicPeriod"/>
              <a:defRPr/>
            </a:pPr>
            <a:endParaRPr lang="en-US" altLang="ru-RU" sz="2400" dirty="0" smtClean="0">
              <a:latin typeface="Bookman Old Style" pitchFamily="18" charset="0"/>
            </a:endParaRPr>
          </a:p>
          <a:p>
            <a:pPr marL="914400" lvl="1" indent="-457200" algn="just">
              <a:buFontTx/>
              <a:buAutoNum type="arabicPeriod"/>
              <a:defRPr/>
            </a:pPr>
            <a:endParaRPr lang="ru-RU" altLang="ru-RU" sz="2400" dirty="0" smtClean="0">
              <a:latin typeface="Bookman Old Style" pitchFamily="18" charset="0"/>
            </a:endParaRPr>
          </a:p>
        </p:txBody>
      </p:sp>
      <p:pic>
        <p:nvPicPr>
          <p:cNvPr id="8" name="Picture 5" descr="http://opencollection.files.wordpress.com/2013/09/coursera-logo-nobg.png"/>
          <p:cNvPicPr>
            <a:picLocks noChangeAspect="1" noChangeArrowheads="1"/>
          </p:cNvPicPr>
          <p:nvPr/>
        </p:nvPicPr>
        <p:blipFill>
          <a:blip r:embed="rId2" cstate="print"/>
          <a:srcRect/>
          <a:stretch>
            <a:fillRect/>
          </a:stretch>
        </p:blipFill>
        <p:spPr bwMode="auto">
          <a:xfrm>
            <a:off x="1149350" y="4365625"/>
            <a:ext cx="2149475" cy="43021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7" descr="https://www.edx.org/sites/default/files/news/source/image/edx_logo_final.png"/>
          <p:cNvPicPr>
            <a:picLocks noChangeAspect="1" noChangeArrowheads="1"/>
          </p:cNvPicPr>
          <p:nvPr/>
        </p:nvPicPr>
        <p:blipFill>
          <a:blip r:embed="rId3" cstate="print"/>
          <a:srcRect/>
          <a:stretch>
            <a:fillRect/>
          </a:stretch>
        </p:blipFill>
        <p:spPr bwMode="auto">
          <a:xfrm>
            <a:off x="6266938" y="4314825"/>
            <a:ext cx="862012" cy="55403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30" name="Объект 2"/>
          <p:cNvSpPr txBox="1">
            <a:spLocks/>
          </p:cNvSpPr>
          <p:nvPr/>
        </p:nvSpPr>
        <p:spPr bwMode="auto">
          <a:xfrm>
            <a:off x="612775" y="4906963"/>
            <a:ext cx="3895725" cy="179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pPr>
            <a:r>
              <a:rPr lang="en-US" altLang="ru-RU" sz="2000" dirty="0">
                <a:latin typeface="+mn-lt"/>
              </a:rPr>
              <a:t>One of the most massive MOOC platforms. More than </a:t>
            </a:r>
            <a:r>
              <a:rPr lang="en-US" altLang="ru-RU" sz="2000" b="1" dirty="0">
                <a:latin typeface="+mn-lt"/>
              </a:rPr>
              <a:t>13 million students </a:t>
            </a:r>
            <a:r>
              <a:rPr lang="en-US" altLang="ru-RU" sz="2000" dirty="0">
                <a:latin typeface="+mn-lt"/>
              </a:rPr>
              <a:t>and more than </a:t>
            </a:r>
            <a:r>
              <a:rPr lang="en-US" altLang="ru-RU" sz="2000" b="1" dirty="0">
                <a:latin typeface="+mn-lt"/>
              </a:rPr>
              <a:t>2 million passed courses</a:t>
            </a:r>
            <a:r>
              <a:rPr lang="en-US" altLang="ru-RU" sz="2000" dirty="0">
                <a:latin typeface="+mn-lt"/>
              </a:rPr>
              <a:t>.</a:t>
            </a:r>
            <a:endParaRPr lang="ru-RU" altLang="ru-RU" sz="1600" dirty="0">
              <a:latin typeface="+mn-lt"/>
            </a:endParaRPr>
          </a:p>
        </p:txBody>
      </p:sp>
      <p:sp>
        <p:nvSpPr>
          <p:cNvPr id="26631" name="Объект 2"/>
          <p:cNvSpPr txBox="1">
            <a:spLocks/>
          </p:cNvSpPr>
          <p:nvPr/>
        </p:nvSpPr>
        <p:spPr bwMode="auto">
          <a:xfrm>
            <a:off x="4716463" y="4906963"/>
            <a:ext cx="3959225" cy="172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Font typeface="Arial" charset="0"/>
              <a:buNone/>
            </a:pPr>
            <a:r>
              <a:rPr lang="en-US" altLang="ru-RU" sz="2000" dirty="0">
                <a:latin typeface="+mn-lt"/>
              </a:rPr>
              <a:t>One of the most elite MOOC platforms. </a:t>
            </a:r>
            <a:r>
              <a:rPr lang="en-US" altLang="ru-RU" sz="2000" dirty="0" err="1">
                <a:latin typeface="+mn-lt"/>
              </a:rPr>
              <a:t>EdX</a:t>
            </a:r>
            <a:r>
              <a:rPr lang="en-US" altLang="ru-RU" sz="2000" dirty="0">
                <a:latin typeface="+mn-lt"/>
              </a:rPr>
              <a:t> is based in Cambridge, Massachusetts and is governed by </a:t>
            </a:r>
            <a:r>
              <a:rPr lang="en-US" altLang="ru-RU" sz="2000" b="1" dirty="0">
                <a:latin typeface="+mn-lt"/>
              </a:rPr>
              <a:t>MIT</a:t>
            </a:r>
            <a:r>
              <a:rPr lang="en-US" altLang="ru-RU" sz="2000" dirty="0">
                <a:latin typeface="+mn-lt"/>
              </a:rPr>
              <a:t> and </a:t>
            </a:r>
            <a:r>
              <a:rPr lang="en-US" altLang="ru-RU" sz="2000" b="1" dirty="0">
                <a:latin typeface="+mn-lt"/>
              </a:rPr>
              <a:t>Harvard</a:t>
            </a:r>
            <a:r>
              <a:rPr lang="en-US" altLang="ru-RU" sz="2000" dirty="0">
                <a:latin typeface="+mn-lt"/>
              </a:rPr>
              <a:t>.</a:t>
            </a:r>
            <a:endParaRPr lang="ru-RU" altLang="ru-RU" sz="1600" dirty="0">
              <a:latin typeface="+mn-lt"/>
            </a:endParaRPr>
          </a:p>
        </p:txBody>
      </p:sp>
      <p:sp>
        <p:nvSpPr>
          <p:cNvPr id="10" name="Заголовок 1"/>
          <p:cNvSpPr txBox="1">
            <a:spLocks/>
          </p:cNvSpPr>
          <p:nvPr/>
        </p:nvSpPr>
        <p:spPr>
          <a:xfrm>
            <a:off x="364981" y="732780"/>
            <a:ext cx="7623069" cy="585754"/>
          </a:xfrm>
          <a:prstGeom prst="rect">
            <a:avLst/>
          </a:prstGeom>
        </p:spPr>
        <p:txBody>
          <a:bodyPr vert="horz" lIns="45720" tIns="0" rIns="45720" bIns="0" anchor="b" anchorCtr="0">
            <a:no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sz="2800" cap="none" dirty="0">
                <a:solidFill>
                  <a:schemeClr val="accent2">
                    <a:lumMod val="50000"/>
                  </a:schemeClr>
                </a:solidFill>
                <a:latin typeface="+mn-lt"/>
                <a:ea typeface="+mn-ea"/>
                <a:cs typeface="+mn-cs"/>
              </a:rPr>
              <a:t>Massive Open Online Courses</a:t>
            </a:r>
            <a:r>
              <a:rPr lang="ru-RU" sz="2800" cap="none" dirty="0" smtClean="0">
                <a:solidFill>
                  <a:schemeClr val="accent2">
                    <a:lumMod val="50000"/>
                  </a:schemeClr>
                </a:solidFill>
                <a:latin typeface="+mn-lt"/>
                <a:ea typeface="+mn-ea"/>
                <a:cs typeface="+mn-cs"/>
              </a:rPr>
              <a:t/>
            </a:r>
            <a:br>
              <a:rPr lang="ru-RU" sz="2800" cap="none" dirty="0" smtClean="0">
                <a:solidFill>
                  <a:schemeClr val="accent2">
                    <a:lumMod val="50000"/>
                  </a:schemeClr>
                </a:solidFill>
                <a:latin typeface="+mn-lt"/>
                <a:ea typeface="+mn-ea"/>
                <a:cs typeface="+mn-cs"/>
              </a:rPr>
            </a:br>
            <a:endParaRPr lang="ru-RU" sz="2000" cap="none" dirty="0" smtClean="0">
              <a:ln w="500">
                <a:noFill/>
              </a:ln>
              <a:solidFill>
                <a:srgbClr val="0099CC"/>
              </a:solidFill>
              <a:latin typeface="+mn-lt"/>
              <a:ea typeface="+mn-ea"/>
              <a:cs typeface="+mn-cs"/>
            </a:endParaRPr>
          </a:p>
        </p:txBody>
      </p:sp>
    </p:spTree>
    <p:extLst>
      <p:ext uri="{BB962C8B-B14F-4D97-AF65-F5344CB8AC3E}">
        <p14:creationId xmlns="" xmlns:p14="http://schemas.microsoft.com/office/powerpoint/2010/main" val="500990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Картинки по запросу Универсариум лого"/>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Картинки по запросу Универсариум лого"/>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Заголовок 1"/>
          <p:cNvSpPr txBox="1">
            <a:spLocks/>
          </p:cNvSpPr>
          <p:nvPr/>
        </p:nvSpPr>
        <p:spPr>
          <a:xfrm>
            <a:off x="189291" y="671889"/>
            <a:ext cx="7623069" cy="58575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800" b="1" dirty="0" err="1">
                <a:solidFill>
                  <a:schemeClr val="accent2">
                    <a:lumMod val="50000"/>
                  </a:schemeClr>
                </a:solidFill>
                <a:latin typeface="+mn-lt"/>
                <a:ea typeface="+mn-ea"/>
                <a:cs typeface="+mn-cs"/>
              </a:rPr>
              <a:t>MEPhI</a:t>
            </a:r>
            <a:r>
              <a:rPr lang="en-US" sz="2800" b="1" dirty="0">
                <a:solidFill>
                  <a:schemeClr val="accent2">
                    <a:lumMod val="50000"/>
                  </a:schemeClr>
                </a:solidFill>
                <a:latin typeface="+mn-lt"/>
                <a:ea typeface="+mn-ea"/>
                <a:cs typeface="+mn-cs"/>
              </a:rPr>
              <a:t> MOOC </a:t>
            </a:r>
            <a:r>
              <a:rPr lang="en-US" sz="2800" b="1" dirty="0" smtClean="0">
                <a:solidFill>
                  <a:schemeClr val="accent2">
                    <a:lumMod val="50000"/>
                  </a:schemeClr>
                </a:solidFill>
                <a:latin typeface="+mn-lt"/>
                <a:ea typeface="+mn-ea"/>
                <a:cs typeface="+mn-cs"/>
              </a:rPr>
              <a:t>at</a:t>
            </a:r>
            <a:r>
              <a:rPr lang="ru-RU" sz="2800" dirty="0" smtClean="0">
                <a:solidFill>
                  <a:schemeClr val="accent2">
                    <a:lumMod val="50000"/>
                  </a:schemeClr>
                </a:solidFill>
                <a:latin typeface="+mn-lt"/>
                <a:ea typeface="+mn-ea"/>
                <a:cs typeface="+mn-cs"/>
              </a:rPr>
              <a:t/>
            </a:r>
            <a:br>
              <a:rPr lang="ru-RU" sz="2800" dirty="0" smtClean="0">
                <a:solidFill>
                  <a:schemeClr val="accent2">
                    <a:lumMod val="50000"/>
                  </a:schemeClr>
                </a:solidFill>
                <a:latin typeface="+mn-lt"/>
                <a:ea typeface="+mn-ea"/>
                <a:cs typeface="+mn-cs"/>
              </a:rPr>
            </a:br>
            <a:r>
              <a:rPr lang="en-GB" sz="2300" dirty="0">
                <a:ln w="500">
                  <a:noFill/>
                </a:ln>
                <a:solidFill>
                  <a:srgbClr val="0099CC"/>
                </a:solidFill>
                <a:latin typeface="Georgia"/>
              </a:rPr>
              <a:t>https://www.coursera.org</a:t>
            </a:r>
            <a:endParaRPr lang="ru-RU" sz="2000" dirty="0" smtClean="0">
              <a:ln w="500">
                <a:noFill/>
              </a:ln>
              <a:solidFill>
                <a:srgbClr val="0099CC"/>
              </a:solidFill>
              <a:latin typeface="+mn-lt"/>
              <a:ea typeface="+mn-ea"/>
              <a:cs typeface="+mn-cs"/>
            </a:endParaRPr>
          </a:p>
        </p:txBody>
      </p:sp>
      <p:pic>
        <p:nvPicPr>
          <p:cNvPr id="17" name="Picture 5" descr="http://opencollection.files.wordpress.com/2013/09/coursera-logo-nobg.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44234" y="560356"/>
            <a:ext cx="2160588" cy="43338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3" cstate="print"/>
          <a:stretch>
            <a:fillRect/>
          </a:stretch>
        </p:blipFill>
        <p:spPr>
          <a:xfrm>
            <a:off x="366320" y="1505294"/>
            <a:ext cx="8316416" cy="52311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85661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386231" y="3149841"/>
            <a:ext cx="8463877" cy="976649"/>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386231" y="4711993"/>
            <a:ext cx="8463877" cy="976649"/>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86231" y="1641012"/>
            <a:ext cx="8463877" cy="976649"/>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AutoShape 2" descr="Картинки по запросу Универсариум лого"/>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Картинки по запросу Универсариум лого"/>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Объект 2"/>
          <p:cNvSpPr>
            <a:spLocks noGrp="1"/>
          </p:cNvSpPr>
          <p:nvPr>
            <p:ph idx="1"/>
          </p:nvPr>
        </p:nvSpPr>
        <p:spPr>
          <a:xfrm>
            <a:off x="387483" y="1070358"/>
            <a:ext cx="8369033" cy="5508335"/>
          </a:xfrm>
        </p:spPr>
        <p:txBody>
          <a:bodyPr>
            <a:normAutofit fontScale="92500" lnSpcReduction="10000"/>
          </a:bodyPr>
          <a:lstStyle/>
          <a:p>
            <a:pPr marL="0" indent="0">
              <a:buNone/>
            </a:pPr>
            <a:endParaRPr lang="en-US" sz="2400" b="1" dirty="0"/>
          </a:p>
          <a:p>
            <a:pPr marL="0" indent="0">
              <a:buNone/>
            </a:pPr>
            <a:r>
              <a:rPr lang="ru-RU" sz="2400" b="1" dirty="0" smtClean="0"/>
              <a:t>  </a:t>
            </a:r>
            <a:endParaRPr lang="ru-RU" sz="2100" dirty="0" smtClean="0"/>
          </a:p>
          <a:p>
            <a:pPr lvl="1">
              <a:buFont typeface="Wingdings" pitchFamily="2" charset="2"/>
              <a:buChar char="§"/>
            </a:pPr>
            <a:r>
              <a:rPr lang="en-US" sz="2400" b="1" dirty="0"/>
              <a:t>Creation of </a:t>
            </a:r>
            <a:r>
              <a:rPr lang="en-US" sz="2400" b="1" dirty="0" smtClean="0"/>
              <a:t>Scientific </a:t>
            </a:r>
            <a:r>
              <a:rPr lang="en-US" sz="2400" b="1" dirty="0"/>
              <a:t>and </a:t>
            </a:r>
            <a:r>
              <a:rPr lang="en-US" sz="2400" b="1" dirty="0" smtClean="0"/>
              <a:t>Technical Texts </a:t>
            </a:r>
            <a:r>
              <a:rPr lang="ru-RU" sz="2400" dirty="0" smtClean="0"/>
              <a:t>(</a:t>
            </a:r>
            <a:r>
              <a:rPr lang="en-US" sz="2400" dirty="0"/>
              <a:t>Department “Russian as a foreign language”</a:t>
            </a:r>
            <a:r>
              <a:rPr lang="ru-RU" sz="2400" dirty="0" smtClean="0"/>
              <a:t>)</a:t>
            </a:r>
          </a:p>
          <a:p>
            <a:pPr marL="0" lvl="2" indent="0">
              <a:spcBef>
                <a:spcPts val="0"/>
              </a:spcBef>
              <a:buClrTx/>
              <a:buNone/>
            </a:pPr>
            <a:r>
              <a:rPr lang="ru-RU" sz="1600" i="1" dirty="0" smtClean="0">
                <a:solidFill>
                  <a:prstClr val="black"/>
                </a:solidFill>
              </a:rPr>
              <a:t>                </a:t>
            </a:r>
            <a:r>
              <a:rPr lang="en-US" sz="1600" i="1" dirty="0" smtClean="0">
                <a:solidFill>
                  <a:prstClr val="black"/>
                </a:solidFill>
              </a:rPr>
              <a:t>For </a:t>
            </a:r>
            <a:r>
              <a:rPr lang="en-US" sz="1600" i="1" dirty="0">
                <a:solidFill>
                  <a:prstClr val="black"/>
                </a:solidFill>
              </a:rPr>
              <a:t>foreign students in Russia</a:t>
            </a:r>
            <a:endParaRPr lang="ru-RU" sz="1600" i="1" dirty="0">
              <a:solidFill>
                <a:prstClr val="black"/>
              </a:solidFill>
            </a:endParaRPr>
          </a:p>
          <a:p>
            <a:pPr marL="411480" lvl="1" indent="0">
              <a:buNone/>
            </a:pPr>
            <a:r>
              <a:rPr lang="en-US" sz="2400" dirty="0" smtClean="0">
                <a:solidFill>
                  <a:srgbClr val="7030A0"/>
                </a:solidFill>
              </a:rPr>
              <a:t>     </a:t>
            </a:r>
            <a:r>
              <a:rPr lang="en-US" sz="2400" b="1" dirty="0" smtClean="0">
                <a:solidFill>
                  <a:srgbClr val="7030A0"/>
                </a:solidFill>
              </a:rPr>
              <a:t>Start date: </a:t>
            </a:r>
            <a:r>
              <a:rPr lang="en-US" sz="2400" dirty="0" smtClean="0">
                <a:solidFill>
                  <a:srgbClr val="7030A0"/>
                </a:solidFill>
              </a:rPr>
              <a:t>October 12, 2015</a:t>
            </a:r>
            <a:endParaRPr lang="ru-RU" sz="2400" dirty="0" smtClean="0">
              <a:solidFill>
                <a:srgbClr val="7030A0"/>
              </a:solidFill>
            </a:endParaRPr>
          </a:p>
          <a:p>
            <a:pPr lvl="1">
              <a:buFont typeface="Wingdings" pitchFamily="2" charset="2"/>
              <a:buChar char="§"/>
            </a:pPr>
            <a:endParaRPr lang="ru-RU" sz="1400" dirty="0" smtClean="0"/>
          </a:p>
          <a:p>
            <a:pPr lvl="1">
              <a:buFont typeface="Wingdings" pitchFamily="2" charset="2"/>
              <a:buChar char="§"/>
            </a:pPr>
            <a:r>
              <a:rPr lang="en-US" sz="2400" b="1" dirty="0" smtClean="0"/>
              <a:t>Elements of Atomic and Nuclear Physics </a:t>
            </a:r>
            <a:r>
              <a:rPr lang="ru-RU" sz="2400" dirty="0" smtClean="0"/>
              <a:t>(</a:t>
            </a:r>
            <a:r>
              <a:rPr lang="en-US" sz="2400" dirty="0" smtClean="0"/>
              <a:t>Center of Atomic Energy</a:t>
            </a:r>
            <a:r>
              <a:rPr lang="ru-RU" sz="2400" dirty="0" smtClean="0"/>
              <a:t>)</a:t>
            </a:r>
            <a:r>
              <a:rPr lang="en-US" sz="2400" i="1" dirty="0"/>
              <a:t> </a:t>
            </a:r>
            <a:endParaRPr lang="ru-RU" sz="2400" i="1" dirty="0" smtClean="0"/>
          </a:p>
          <a:p>
            <a:pPr marL="411480" lvl="1" indent="0">
              <a:buNone/>
            </a:pPr>
            <a:r>
              <a:rPr lang="ru-RU" sz="2400" i="1" dirty="0">
                <a:solidFill>
                  <a:schemeClr val="tx1"/>
                </a:solidFill>
              </a:rPr>
              <a:t> </a:t>
            </a:r>
            <a:r>
              <a:rPr lang="ru-RU" sz="2400" i="1" dirty="0" smtClean="0">
                <a:solidFill>
                  <a:schemeClr val="tx1"/>
                </a:solidFill>
              </a:rPr>
              <a:t>   </a:t>
            </a:r>
            <a:r>
              <a:rPr lang="en-US" sz="1600" i="1" dirty="0" smtClean="0">
                <a:solidFill>
                  <a:schemeClr val="tx1"/>
                </a:solidFill>
              </a:rPr>
              <a:t>For </a:t>
            </a:r>
            <a:r>
              <a:rPr lang="en-US" sz="1600" i="1" dirty="0">
                <a:solidFill>
                  <a:schemeClr val="tx1"/>
                </a:solidFill>
              </a:rPr>
              <a:t>bachelor degree students</a:t>
            </a:r>
            <a:endParaRPr lang="ru-RU" sz="1600" i="1" dirty="0">
              <a:solidFill>
                <a:schemeClr val="tx1"/>
              </a:solidFill>
            </a:endParaRPr>
          </a:p>
          <a:p>
            <a:pPr marL="411480" lvl="1" indent="0">
              <a:buNone/>
            </a:pPr>
            <a:r>
              <a:rPr lang="en-US" sz="2400" dirty="0" smtClean="0">
                <a:solidFill>
                  <a:srgbClr val="7030A0"/>
                </a:solidFill>
              </a:rPr>
              <a:t>    </a:t>
            </a:r>
            <a:r>
              <a:rPr lang="en-US" sz="2400" dirty="0">
                <a:solidFill>
                  <a:srgbClr val="7030A0"/>
                </a:solidFill>
              </a:rPr>
              <a:t> </a:t>
            </a:r>
            <a:r>
              <a:rPr lang="en-US" sz="2400" b="1" dirty="0">
                <a:solidFill>
                  <a:srgbClr val="7030A0"/>
                </a:solidFill>
              </a:rPr>
              <a:t>Start date:</a:t>
            </a:r>
            <a:r>
              <a:rPr lang="en-US" sz="2400" dirty="0">
                <a:solidFill>
                  <a:srgbClr val="7030A0"/>
                </a:solidFill>
              </a:rPr>
              <a:t> </a:t>
            </a:r>
            <a:r>
              <a:rPr lang="en-US" sz="2400" dirty="0" smtClean="0">
                <a:solidFill>
                  <a:srgbClr val="7030A0"/>
                </a:solidFill>
              </a:rPr>
              <a:t>November 1, 2015</a:t>
            </a:r>
            <a:endParaRPr lang="ru-RU" sz="2400" dirty="0" smtClean="0"/>
          </a:p>
          <a:p>
            <a:pPr lvl="1">
              <a:buFont typeface="Wingdings" pitchFamily="2" charset="2"/>
              <a:buChar char="§"/>
            </a:pPr>
            <a:endParaRPr lang="ru-RU" sz="1800" dirty="0" smtClean="0"/>
          </a:p>
          <a:p>
            <a:pPr lvl="1">
              <a:buFont typeface="Wingdings" pitchFamily="2" charset="2"/>
              <a:buChar char="§"/>
            </a:pPr>
            <a:r>
              <a:rPr lang="en-US" sz="2400" b="1" dirty="0" smtClean="0"/>
              <a:t>Physics as a Global Project</a:t>
            </a:r>
            <a:r>
              <a:rPr lang="ru-RU" sz="2400" b="1" dirty="0" smtClean="0"/>
              <a:t>  </a:t>
            </a:r>
            <a:r>
              <a:rPr lang="ru-RU" sz="2400" dirty="0" smtClean="0"/>
              <a:t>(</a:t>
            </a:r>
            <a:r>
              <a:rPr lang="en-US" sz="2400" dirty="0"/>
              <a:t>Department of general </a:t>
            </a:r>
            <a:r>
              <a:rPr lang="en-US" sz="2400" dirty="0" smtClean="0"/>
              <a:t>physics</a:t>
            </a:r>
            <a:r>
              <a:rPr lang="ru-RU" sz="2400" dirty="0" smtClean="0"/>
              <a:t>)</a:t>
            </a:r>
          </a:p>
          <a:p>
            <a:pPr marL="0" lvl="2" indent="0">
              <a:spcBef>
                <a:spcPts val="0"/>
              </a:spcBef>
              <a:buClrTx/>
              <a:buNone/>
            </a:pPr>
            <a:r>
              <a:rPr lang="ru-RU" sz="1600" i="1" dirty="0" smtClean="0">
                <a:solidFill>
                  <a:prstClr val="black"/>
                </a:solidFill>
              </a:rPr>
              <a:t>             </a:t>
            </a:r>
            <a:r>
              <a:rPr lang="en-US" sz="1600" i="1" dirty="0" smtClean="0">
                <a:solidFill>
                  <a:prstClr val="black"/>
                </a:solidFill>
              </a:rPr>
              <a:t>Physics </a:t>
            </a:r>
            <a:r>
              <a:rPr lang="en-US" sz="1600" i="1" dirty="0">
                <a:solidFill>
                  <a:prstClr val="black"/>
                </a:solidFill>
              </a:rPr>
              <a:t>for non </a:t>
            </a:r>
            <a:r>
              <a:rPr lang="en-US" sz="1600" i="1" dirty="0" smtClean="0">
                <a:solidFill>
                  <a:prstClr val="black"/>
                </a:solidFill>
              </a:rPr>
              <a:t>physicists</a:t>
            </a:r>
          </a:p>
          <a:p>
            <a:pPr marL="0" lvl="2" indent="0">
              <a:spcBef>
                <a:spcPts val="0"/>
              </a:spcBef>
              <a:buClrTx/>
              <a:buNone/>
            </a:pPr>
            <a:endParaRPr lang="ru-RU" sz="1600" i="1" dirty="0">
              <a:solidFill>
                <a:prstClr val="black"/>
              </a:solidFill>
            </a:endParaRPr>
          </a:p>
          <a:p>
            <a:pPr marL="411480" lvl="1" indent="0">
              <a:buNone/>
            </a:pPr>
            <a:r>
              <a:rPr lang="en-US" sz="2400" dirty="0" smtClean="0">
                <a:solidFill>
                  <a:srgbClr val="7030A0"/>
                </a:solidFill>
              </a:rPr>
              <a:t>    </a:t>
            </a:r>
            <a:r>
              <a:rPr lang="en-US" sz="2400" dirty="0">
                <a:solidFill>
                  <a:srgbClr val="7030A0"/>
                </a:solidFill>
              </a:rPr>
              <a:t> </a:t>
            </a:r>
            <a:r>
              <a:rPr lang="en-US" sz="2400" b="1" dirty="0">
                <a:solidFill>
                  <a:srgbClr val="7030A0"/>
                </a:solidFill>
              </a:rPr>
              <a:t>Start date:</a:t>
            </a:r>
            <a:r>
              <a:rPr lang="en-US" sz="2400" dirty="0">
                <a:solidFill>
                  <a:srgbClr val="7030A0"/>
                </a:solidFill>
              </a:rPr>
              <a:t> </a:t>
            </a:r>
            <a:r>
              <a:rPr lang="en-US" sz="2400" dirty="0" smtClean="0">
                <a:solidFill>
                  <a:srgbClr val="7030A0"/>
                </a:solidFill>
              </a:rPr>
              <a:t>December 20, </a:t>
            </a:r>
            <a:r>
              <a:rPr lang="en-US" sz="2400" dirty="0">
                <a:solidFill>
                  <a:srgbClr val="7030A0"/>
                </a:solidFill>
              </a:rPr>
              <a:t>2015</a:t>
            </a:r>
            <a:endParaRPr lang="ru-RU" sz="2400" dirty="0">
              <a:solidFill>
                <a:srgbClr val="7030A0"/>
              </a:solidFill>
            </a:endParaRPr>
          </a:p>
          <a:p>
            <a:pPr marL="457200" lvl="1" indent="0">
              <a:buNone/>
            </a:pPr>
            <a:endParaRPr lang="ru-RU" sz="1050" dirty="0" smtClean="0"/>
          </a:p>
          <a:p>
            <a:pPr marL="0" indent="0">
              <a:buNone/>
            </a:pPr>
            <a:endParaRPr lang="en-US" sz="2100" dirty="0" smtClean="0"/>
          </a:p>
          <a:p>
            <a:pPr marL="0" indent="0">
              <a:buNone/>
            </a:pPr>
            <a:endParaRPr lang="en-US" sz="2100" dirty="0" smtClean="0"/>
          </a:p>
        </p:txBody>
      </p:sp>
      <p:sp>
        <p:nvSpPr>
          <p:cNvPr id="14" name="Заголовок 1"/>
          <p:cNvSpPr txBox="1">
            <a:spLocks/>
          </p:cNvSpPr>
          <p:nvPr/>
        </p:nvSpPr>
        <p:spPr>
          <a:xfrm>
            <a:off x="189291" y="671889"/>
            <a:ext cx="7623069" cy="58575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800" b="1" dirty="0" err="1">
                <a:solidFill>
                  <a:schemeClr val="accent2">
                    <a:lumMod val="50000"/>
                  </a:schemeClr>
                </a:solidFill>
                <a:latin typeface="+mn-lt"/>
                <a:ea typeface="+mn-ea"/>
                <a:cs typeface="+mn-cs"/>
              </a:rPr>
              <a:t>MEPhI</a:t>
            </a:r>
            <a:r>
              <a:rPr lang="en-US" sz="2800" b="1" dirty="0">
                <a:solidFill>
                  <a:schemeClr val="accent2">
                    <a:lumMod val="50000"/>
                  </a:schemeClr>
                </a:solidFill>
                <a:latin typeface="+mn-lt"/>
                <a:ea typeface="+mn-ea"/>
                <a:cs typeface="+mn-cs"/>
              </a:rPr>
              <a:t> MOOC </a:t>
            </a:r>
            <a:r>
              <a:rPr lang="en-US" sz="2800" b="1" dirty="0" smtClean="0">
                <a:solidFill>
                  <a:schemeClr val="accent2">
                    <a:lumMod val="50000"/>
                  </a:schemeClr>
                </a:solidFill>
                <a:latin typeface="+mn-lt"/>
                <a:ea typeface="+mn-ea"/>
                <a:cs typeface="+mn-cs"/>
              </a:rPr>
              <a:t>at</a:t>
            </a:r>
            <a:r>
              <a:rPr lang="ru-RU" sz="2800" dirty="0" smtClean="0">
                <a:solidFill>
                  <a:schemeClr val="accent2">
                    <a:lumMod val="50000"/>
                  </a:schemeClr>
                </a:solidFill>
                <a:latin typeface="+mn-lt"/>
                <a:ea typeface="+mn-ea"/>
                <a:cs typeface="+mn-cs"/>
              </a:rPr>
              <a:t/>
            </a:r>
            <a:br>
              <a:rPr lang="ru-RU" sz="2800" dirty="0" smtClean="0">
                <a:solidFill>
                  <a:schemeClr val="accent2">
                    <a:lumMod val="50000"/>
                  </a:schemeClr>
                </a:solidFill>
                <a:latin typeface="+mn-lt"/>
                <a:ea typeface="+mn-ea"/>
                <a:cs typeface="+mn-cs"/>
              </a:rPr>
            </a:br>
            <a:r>
              <a:rPr lang="en-GB" sz="2300" dirty="0">
                <a:ln w="500">
                  <a:noFill/>
                </a:ln>
                <a:solidFill>
                  <a:srgbClr val="0099CC"/>
                </a:solidFill>
                <a:latin typeface="Georgia"/>
              </a:rPr>
              <a:t>https://www.coursera.org</a:t>
            </a:r>
            <a:endParaRPr lang="ru-RU" sz="2000" dirty="0" smtClean="0">
              <a:ln w="500">
                <a:noFill/>
              </a:ln>
              <a:solidFill>
                <a:srgbClr val="0099CC"/>
              </a:solidFill>
              <a:latin typeface="+mn-lt"/>
              <a:ea typeface="+mn-ea"/>
              <a:cs typeface="+mn-cs"/>
            </a:endParaRPr>
          </a:p>
        </p:txBody>
      </p:sp>
      <p:pic>
        <p:nvPicPr>
          <p:cNvPr id="17" name="Picture 5" descr="http://opencollection.files.wordpress.com/2013/09/coursera-logo-nobg.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44234" y="560356"/>
            <a:ext cx="2160588" cy="43338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67284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noChangeArrowheads="1"/>
          </p:cNvPicPr>
          <p:nvPr/>
        </p:nvPicPr>
        <p:blipFill rotWithShape="1">
          <a:blip r:embed="rId2" cstate="print"/>
          <a:srcRect l="4719" r="3786"/>
          <a:stretch/>
        </p:blipFill>
        <p:spPr bwMode="auto">
          <a:xfrm>
            <a:off x="684213" y="1389063"/>
            <a:ext cx="3594100" cy="223202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 name="Рисунок 7"/>
          <p:cNvPicPr/>
          <p:nvPr/>
        </p:nvPicPr>
        <p:blipFill>
          <a:blip r:embed="rId3" cstate="print"/>
          <a:stretch>
            <a:fillRect/>
          </a:stretch>
        </p:blipFill>
        <p:spPr>
          <a:xfrm>
            <a:off x="3059113" y="2997200"/>
            <a:ext cx="3457575" cy="226377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noChangeArrowheads="1"/>
          </p:cNvPicPr>
          <p:nvPr/>
        </p:nvPicPr>
        <p:blipFill>
          <a:blip r:embed="rId4" cstate="print"/>
          <a:srcRect/>
          <a:stretch>
            <a:fillRect/>
          </a:stretch>
        </p:blipFill>
        <p:spPr bwMode="auto">
          <a:xfrm>
            <a:off x="5743575" y="4005263"/>
            <a:ext cx="3024188" cy="251142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Заголовок 1"/>
          <p:cNvSpPr txBox="1">
            <a:spLocks/>
          </p:cNvSpPr>
          <p:nvPr/>
        </p:nvSpPr>
        <p:spPr>
          <a:xfrm>
            <a:off x="189291" y="671889"/>
            <a:ext cx="7623069" cy="58575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800" b="1" dirty="0" err="1">
                <a:solidFill>
                  <a:schemeClr val="accent2">
                    <a:lumMod val="50000"/>
                  </a:schemeClr>
                </a:solidFill>
                <a:latin typeface="+mn-lt"/>
                <a:ea typeface="+mn-ea"/>
                <a:cs typeface="+mn-cs"/>
              </a:rPr>
              <a:t>MEPhI</a:t>
            </a:r>
            <a:r>
              <a:rPr lang="en-US" sz="2800" b="1" dirty="0">
                <a:solidFill>
                  <a:schemeClr val="accent2">
                    <a:lumMod val="50000"/>
                  </a:schemeClr>
                </a:solidFill>
                <a:latin typeface="+mn-lt"/>
                <a:ea typeface="+mn-ea"/>
                <a:cs typeface="+mn-cs"/>
              </a:rPr>
              <a:t> MOOC </a:t>
            </a:r>
            <a:r>
              <a:rPr lang="en-US" sz="2800" b="1" dirty="0" smtClean="0">
                <a:solidFill>
                  <a:schemeClr val="accent2">
                    <a:lumMod val="50000"/>
                  </a:schemeClr>
                </a:solidFill>
                <a:latin typeface="+mn-lt"/>
                <a:ea typeface="+mn-ea"/>
                <a:cs typeface="+mn-cs"/>
              </a:rPr>
              <a:t>at</a:t>
            </a:r>
            <a:r>
              <a:rPr lang="ru-RU" sz="2800" dirty="0" smtClean="0">
                <a:solidFill>
                  <a:schemeClr val="accent2">
                    <a:lumMod val="50000"/>
                  </a:schemeClr>
                </a:solidFill>
                <a:latin typeface="+mn-lt"/>
                <a:ea typeface="+mn-ea"/>
                <a:cs typeface="+mn-cs"/>
              </a:rPr>
              <a:t/>
            </a:r>
            <a:br>
              <a:rPr lang="ru-RU" sz="2800" dirty="0" smtClean="0">
                <a:solidFill>
                  <a:schemeClr val="accent2">
                    <a:lumMod val="50000"/>
                  </a:schemeClr>
                </a:solidFill>
                <a:latin typeface="+mn-lt"/>
                <a:ea typeface="+mn-ea"/>
                <a:cs typeface="+mn-cs"/>
              </a:rPr>
            </a:br>
            <a:r>
              <a:rPr lang="en-GB" sz="2300" dirty="0">
                <a:ln w="500">
                  <a:noFill/>
                </a:ln>
                <a:solidFill>
                  <a:srgbClr val="0099CC"/>
                </a:solidFill>
                <a:latin typeface="Georgia"/>
              </a:rPr>
              <a:t>https://www.coursera.org</a:t>
            </a:r>
            <a:endParaRPr lang="ru-RU" sz="2000" dirty="0" smtClean="0">
              <a:ln w="500">
                <a:noFill/>
              </a:ln>
              <a:solidFill>
                <a:srgbClr val="0099CC"/>
              </a:solidFill>
              <a:latin typeface="+mn-lt"/>
              <a:ea typeface="+mn-ea"/>
              <a:cs typeface="+mn-cs"/>
            </a:endParaRPr>
          </a:p>
        </p:txBody>
      </p:sp>
      <p:pic>
        <p:nvPicPr>
          <p:cNvPr id="8" name="Picture 5" descr="http://opencollection.files.wordpress.com/2013/09/coursera-logo-nobg.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444234" y="560356"/>
            <a:ext cx="2160588" cy="43338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94622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hdwallpaperss.in/wp-content/uploads/2014/12/Thank-You-3D-HD-Wallpap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7564" y="1340768"/>
            <a:ext cx="7848872" cy="49055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2353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831572"/>
            <a:ext cx="7429552" cy="6286544"/>
          </a:xfrm>
        </p:spPr>
        <p:txBody>
          <a:bodyPr>
            <a:normAutofit fontScale="92500" lnSpcReduction="10000"/>
          </a:bodyPr>
          <a:lstStyle/>
          <a:p>
            <a:pPr algn="just"/>
            <a:r>
              <a:rPr lang="en-GB" sz="2600" b="1" dirty="0" smtClean="0">
                <a:solidFill>
                  <a:schemeClr val="accent2">
                    <a:lumMod val="50000"/>
                  </a:schemeClr>
                </a:solidFill>
              </a:rPr>
              <a:t>The goal</a:t>
            </a:r>
            <a:r>
              <a:rPr lang="en-GB" sz="2600" dirty="0" smtClean="0">
                <a:solidFill>
                  <a:schemeClr val="accent2">
                    <a:lumMod val="50000"/>
                  </a:schemeClr>
                </a:solidFill>
              </a:rPr>
              <a:t> of the web-based builder of digital educational resources is to provide educators with resources which allow to solve a wide range of science educational tasks by the complex use of an unique library </a:t>
            </a:r>
            <a:r>
              <a:rPr lang="en-GB" sz="2600" dirty="0">
                <a:solidFill>
                  <a:schemeClr val="accent2">
                    <a:lumMod val="50000"/>
                  </a:schemeClr>
                </a:solidFill>
              </a:rPr>
              <a:t>of media </a:t>
            </a:r>
            <a:r>
              <a:rPr lang="en-GB" sz="2600" dirty="0" smtClean="0">
                <a:solidFill>
                  <a:schemeClr val="accent2">
                    <a:lumMod val="50000"/>
                  </a:schemeClr>
                </a:solidFill>
              </a:rPr>
              <a:t>resources and a set of web-services.</a:t>
            </a:r>
          </a:p>
          <a:p>
            <a:endParaRPr lang="en-GB" sz="2600" dirty="0" smtClean="0">
              <a:solidFill>
                <a:schemeClr val="accent2">
                  <a:lumMod val="50000"/>
                </a:schemeClr>
              </a:solidFill>
            </a:endParaRPr>
          </a:p>
          <a:p>
            <a:pPr algn="just"/>
            <a:r>
              <a:rPr lang="en-GB" sz="2600" b="1" dirty="0" smtClean="0">
                <a:solidFill>
                  <a:schemeClr val="accent2">
                    <a:lumMod val="50000"/>
                  </a:schemeClr>
                </a:solidFill>
              </a:rPr>
              <a:t>The library </a:t>
            </a:r>
            <a:r>
              <a:rPr lang="en-GB" sz="2600" dirty="0" smtClean="0">
                <a:solidFill>
                  <a:schemeClr val="accent2">
                    <a:lumMod val="50000"/>
                  </a:schemeClr>
                </a:solidFill>
              </a:rPr>
              <a:t>of media resources consists of </a:t>
            </a:r>
            <a:r>
              <a:rPr lang="en-GB" sz="2600" dirty="0" smtClean="0">
                <a:solidFill>
                  <a:schemeClr val="accent2">
                    <a:lumMod val="50000"/>
                  </a:schemeClr>
                </a:solidFill>
              </a:rPr>
              <a:t>more than 5000 </a:t>
            </a:r>
            <a:r>
              <a:rPr lang="en-GB" sz="2600" dirty="0">
                <a:solidFill>
                  <a:schemeClr val="accent2">
                    <a:lumMod val="50000"/>
                  </a:schemeClr>
                </a:solidFill>
              </a:rPr>
              <a:t>high </a:t>
            </a:r>
            <a:r>
              <a:rPr lang="en-GB" sz="2600" dirty="0" smtClean="0">
                <a:solidFill>
                  <a:schemeClr val="accent2">
                    <a:lumMod val="50000"/>
                  </a:schemeClr>
                </a:solidFill>
              </a:rPr>
              <a:t>quality unique </a:t>
            </a:r>
            <a:r>
              <a:rPr lang="en-GB" sz="2600" dirty="0">
                <a:solidFill>
                  <a:schemeClr val="accent2">
                    <a:lumMod val="50000"/>
                  </a:schemeClr>
                </a:solidFill>
              </a:rPr>
              <a:t>media </a:t>
            </a:r>
            <a:r>
              <a:rPr lang="en-GB" sz="2600" dirty="0" smtClean="0">
                <a:solidFill>
                  <a:schemeClr val="accent2">
                    <a:lumMod val="50000"/>
                  </a:schemeClr>
                </a:solidFill>
              </a:rPr>
              <a:t>objects related to school Biology. It includes pictures and photos, video</a:t>
            </a:r>
            <a:r>
              <a:rPr lang="en-US" sz="2600" dirty="0" smtClean="0">
                <a:solidFill>
                  <a:schemeClr val="accent2">
                    <a:lumMod val="50000"/>
                  </a:schemeClr>
                </a:solidFill>
              </a:rPr>
              <a:t>s</a:t>
            </a:r>
            <a:r>
              <a:rPr lang="en-GB" sz="2600" dirty="0" smtClean="0">
                <a:solidFill>
                  <a:schemeClr val="accent2">
                    <a:lumMod val="50000"/>
                  </a:schemeClr>
                </a:solidFill>
              </a:rPr>
              <a:t> and animations, 3D models, interactive models and interactive schemes, quizzes and virtual laboratory works. </a:t>
            </a:r>
          </a:p>
          <a:p>
            <a:endParaRPr lang="en-GB" sz="2600" dirty="0" smtClean="0">
              <a:solidFill>
                <a:schemeClr val="accent2">
                  <a:lumMod val="50000"/>
                </a:schemeClr>
              </a:solidFill>
            </a:endParaRPr>
          </a:p>
          <a:p>
            <a:pPr algn="just"/>
            <a:r>
              <a:rPr lang="en-GB" sz="2600" dirty="0" smtClean="0">
                <a:solidFill>
                  <a:schemeClr val="accent2">
                    <a:lumMod val="50000"/>
                  </a:schemeClr>
                </a:solidFill>
              </a:rPr>
              <a:t>The library is provided with a </a:t>
            </a:r>
            <a:r>
              <a:rPr lang="en-GB" sz="2600" b="1" dirty="0" smtClean="0">
                <a:solidFill>
                  <a:schemeClr val="accent2">
                    <a:lumMod val="50000"/>
                  </a:schemeClr>
                </a:solidFill>
              </a:rPr>
              <a:t>web-based services</a:t>
            </a:r>
            <a:r>
              <a:rPr lang="en-GB" sz="2600" dirty="0" smtClean="0">
                <a:solidFill>
                  <a:schemeClr val="accent2">
                    <a:lumMod val="50000"/>
                  </a:schemeClr>
                </a:solidFill>
              </a:rPr>
              <a:t> for creating your own media resources: presentations and </a:t>
            </a:r>
            <a:r>
              <a:rPr lang="en-US" sz="2600" dirty="0" smtClean="0">
                <a:solidFill>
                  <a:schemeClr val="accent2">
                    <a:lumMod val="50000"/>
                  </a:schemeClr>
                </a:solidFill>
              </a:rPr>
              <a:t>quizzes</a:t>
            </a:r>
            <a:r>
              <a:rPr lang="en-GB" sz="2000" dirty="0" smtClean="0">
                <a:solidFill>
                  <a:schemeClr val="accent2">
                    <a:lumMod val="50000"/>
                  </a:schemeClr>
                </a:solidFill>
              </a:rPr>
              <a:t>.</a:t>
            </a:r>
            <a:r>
              <a:rPr lang="en-GB" sz="2000" dirty="0" smtClean="0"/>
              <a:t> </a:t>
            </a:r>
            <a:endParaRPr lang="ru-RU" sz="2000" dirty="0" smtClean="0"/>
          </a:p>
          <a:p>
            <a:endParaRPr lang="ru-RU" sz="2000" dirty="0"/>
          </a:p>
        </p:txBody>
      </p:sp>
    </p:spTree>
    <p:extLst>
      <p:ext uri="{BB962C8B-B14F-4D97-AF65-F5344CB8AC3E}">
        <p14:creationId xmlns="" xmlns:p14="http://schemas.microsoft.com/office/powerpoint/2010/main" val="1018012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496" y="289523"/>
            <a:ext cx="8528495" cy="1604954"/>
          </a:xfrm>
        </p:spPr>
        <p:txBody>
          <a:bodyPr>
            <a:noAutofit/>
          </a:bodyPr>
          <a:lstStyle/>
          <a:p>
            <a:r>
              <a:rPr lang="en-GB" sz="3200" dirty="0" smtClean="0">
                <a:solidFill>
                  <a:schemeClr val="accent2">
                    <a:lumMod val="50000"/>
                  </a:schemeClr>
                </a:solidFill>
                <a:latin typeface="+mn-lt"/>
                <a:ea typeface="+mn-ea"/>
                <a:cs typeface="+mn-cs"/>
              </a:rPr>
              <a:t>The library of the web-based builder includes the following types of media resources</a:t>
            </a:r>
            <a:r>
              <a:rPr lang="ru-RU" sz="3200" dirty="0" smtClean="0">
                <a:solidFill>
                  <a:schemeClr val="accent2">
                    <a:lumMod val="50000"/>
                  </a:schemeClr>
                </a:solidFill>
                <a:latin typeface="+mn-lt"/>
                <a:ea typeface="+mn-ea"/>
                <a:cs typeface="+mn-cs"/>
              </a:rPr>
              <a:t>:</a:t>
            </a:r>
          </a:p>
        </p:txBody>
      </p:sp>
      <p:sp>
        <p:nvSpPr>
          <p:cNvPr id="3" name="Содержимое 2"/>
          <p:cNvSpPr>
            <a:spLocks noGrp="1"/>
          </p:cNvSpPr>
          <p:nvPr>
            <p:ph idx="1"/>
          </p:nvPr>
        </p:nvSpPr>
        <p:spPr>
          <a:xfrm>
            <a:off x="1321571" y="1983119"/>
            <a:ext cx="6500858" cy="3983054"/>
          </a:xfrm>
        </p:spPr>
        <p:txBody>
          <a:bodyPr>
            <a:normAutofit/>
          </a:bodyPr>
          <a:lstStyle/>
          <a:p>
            <a:pPr lvl="0"/>
            <a:r>
              <a:rPr lang="en-US" sz="3200" dirty="0" smtClean="0">
                <a:solidFill>
                  <a:schemeClr val="accent2">
                    <a:lumMod val="50000"/>
                  </a:schemeClr>
                </a:solidFill>
              </a:rPr>
              <a:t>pictures and photos</a:t>
            </a:r>
            <a:endParaRPr lang="ru-RU" sz="3200" dirty="0" smtClean="0">
              <a:solidFill>
                <a:schemeClr val="accent2">
                  <a:lumMod val="50000"/>
                </a:schemeClr>
              </a:solidFill>
            </a:endParaRPr>
          </a:p>
          <a:p>
            <a:pPr lvl="0"/>
            <a:r>
              <a:rPr lang="en-US" sz="3200" dirty="0" smtClean="0">
                <a:solidFill>
                  <a:schemeClr val="accent2">
                    <a:lumMod val="50000"/>
                  </a:schemeClr>
                </a:solidFill>
              </a:rPr>
              <a:t>videos</a:t>
            </a:r>
            <a:endParaRPr lang="ru-RU" sz="3200" dirty="0" smtClean="0">
              <a:solidFill>
                <a:schemeClr val="accent2">
                  <a:lumMod val="50000"/>
                </a:schemeClr>
              </a:solidFill>
            </a:endParaRPr>
          </a:p>
          <a:p>
            <a:pPr lvl="0"/>
            <a:r>
              <a:rPr lang="en-US" sz="3200" dirty="0" smtClean="0">
                <a:solidFill>
                  <a:schemeClr val="accent2">
                    <a:lumMod val="50000"/>
                  </a:schemeClr>
                </a:solidFill>
              </a:rPr>
              <a:t>animations</a:t>
            </a:r>
            <a:endParaRPr lang="ru-RU" sz="3200" dirty="0" smtClean="0">
              <a:solidFill>
                <a:schemeClr val="accent2">
                  <a:lumMod val="50000"/>
                </a:schemeClr>
              </a:solidFill>
            </a:endParaRPr>
          </a:p>
          <a:p>
            <a:pPr lvl="0"/>
            <a:r>
              <a:rPr lang="en-US" sz="3200" dirty="0" smtClean="0">
                <a:solidFill>
                  <a:schemeClr val="accent2">
                    <a:lumMod val="50000"/>
                  </a:schemeClr>
                </a:solidFill>
              </a:rPr>
              <a:t>interactive 2D and 3D models</a:t>
            </a:r>
            <a:endParaRPr lang="ru-RU" sz="3200" dirty="0" smtClean="0">
              <a:solidFill>
                <a:schemeClr val="accent2">
                  <a:lumMod val="50000"/>
                </a:schemeClr>
              </a:solidFill>
            </a:endParaRPr>
          </a:p>
          <a:p>
            <a:pPr lvl="0"/>
            <a:r>
              <a:rPr lang="en-US" sz="3200" dirty="0" smtClean="0">
                <a:solidFill>
                  <a:schemeClr val="accent2">
                    <a:lumMod val="50000"/>
                  </a:schemeClr>
                </a:solidFill>
              </a:rPr>
              <a:t>interactive tables and schemes</a:t>
            </a:r>
            <a:endParaRPr lang="ru-RU" sz="3200" dirty="0" smtClean="0">
              <a:solidFill>
                <a:schemeClr val="accent2">
                  <a:lumMod val="50000"/>
                </a:schemeClr>
              </a:solidFill>
            </a:endParaRPr>
          </a:p>
          <a:p>
            <a:pPr lvl="0"/>
            <a:r>
              <a:rPr lang="en-US" sz="3200" dirty="0" smtClean="0">
                <a:solidFill>
                  <a:schemeClr val="accent2">
                    <a:lumMod val="50000"/>
                  </a:schemeClr>
                </a:solidFill>
              </a:rPr>
              <a:t>quizzes</a:t>
            </a:r>
          </a:p>
          <a:p>
            <a:pPr lvl="0"/>
            <a:r>
              <a:rPr lang="en-US" sz="3200" dirty="0" smtClean="0">
                <a:solidFill>
                  <a:schemeClr val="accent2">
                    <a:lumMod val="50000"/>
                  </a:schemeClr>
                </a:solidFill>
              </a:rPr>
              <a:t>virtual laboratory works</a:t>
            </a:r>
            <a:endParaRPr lang="ru-RU" sz="3200" dirty="0" smtClean="0">
              <a:solidFill>
                <a:schemeClr val="accent2">
                  <a:lumMod val="50000"/>
                </a:schemeClr>
              </a:solidFill>
            </a:endParaRPr>
          </a:p>
          <a:p>
            <a:endParaRPr lang="ru-RU" sz="3200" dirty="0"/>
          </a:p>
        </p:txBody>
      </p:sp>
    </p:spTree>
    <p:extLst>
      <p:ext uri="{BB962C8B-B14F-4D97-AF65-F5344CB8AC3E}">
        <p14:creationId xmlns="" xmlns:p14="http://schemas.microsoft.com/office/powerpoint/2010/main" val="259497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979865" y="1263767"/>
            <a:ext cx="7184270" cy="5376917"/>
          </a:xfrm>
          <a:prstGeom prst="rect">
            <a:avLst/>
          </a:prstGeom>
          <a:ln>
            <a:noFill/>
          </a:ln>
          <a:effectLst>
            <a:outerShdw blurRad="292100" dist="139700" dir="2700000" algn="tl" rotWithShape="0">
              <a:srgbClr val="333333">
                <a:alpha val="65000"/>
              </a:srgbClr>
            </a:outerShdw>
          </a:effectLst>
        </p:spPr>
      </p:pic>
      <p:sp>
        <p:nvSpPr>
          <p:cNvPr id="6" name="Заголовок 1"/>
          <p:cNvSpPr txBox="1">
            <a:spLocks/>
          </p:cNvSpPr>
          <p:nvPr/>
        </p:nvSpPr>
        <p:spPr>
          <a:xfrm>
            <a:off x="364981" y="587180"/>
            <a:ext cx="7623069" cy="58575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800" b="1" dirty="0">
                <a:solidFill>
                  <a:schemeClr val="accent2">
                    <a:lumMod val="50000"/>
                  </a:schemeClr>
                </a:solidFill>
                <a:latin typeface="+mn-lt"/>
                <a:ea typeface="+mn-ea"/>
                <a:cs typeface="+mn-cs"/>
              </a:rPr>
              <a:t>Library of digital educational resources</a:t>
            </a:r>
            <a:endParaRPr lang="ru-RU" sz="2300" dirty="0" smtClean="0">
              <a:ln w="500">
                <a:noFill/>
              </a:ln>
              <a:solidFill>
                <a:srgbClr val="0099CC"/>
              </a:solidFill>
              <a:latin typeface="+mn-lt"/>
              <a:ea typeface="+mn-ea"/>
              <a:cs typeface="+mn-cs"/>
            </a:endParaRPr>
          </a:p>
        </p:txBody>
      </p:sp>
    </p:spTree>
    <p:extLst>
      <p:ext uri="{BB962C8B-B14F-4D97-AF65-F5344CB8AC3E}">
        <p14:creationId xmlns="" xmlns:p14="http://schemas.microsoft.com/office/powerpoint/2010/main" val="2957060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364981" y="587180"/>
            <a:ext cx="7623069" cy="58575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800" b="1" dirty="0">
                <a:solidFill>
                  <a:schemeClr val="accent2">
                    <a:lumMod val="50000"/>
                  </a:schemeClr>
                </a:solidFill>
                <a:latin typeface="+mn-lt"/>
                <a:ea typeface="+mn-ea"/>
                <a:cs typeface="+mn-cs"/>
              </a:rPr>
              <a:t>Examples of media </a:t>
            </a:r>
            <a:r>
              <a:rPr lang="en-US" sz="2800" b="1" dirty="0" smtClean="0">
                <a:solidFill>
                  <a:schemeClr val="accent2">
                    <a:lumMod val="50000"/>
                  </a:schemeClr>
                </a:solidFill>
                <a:latin typeface="+mn-lt"/>
                <a:ea typeface="+mn-ea"/>
                <a:cs typeface="+mn-cs"/>
              </a:rPr>
              <a:t>resources</a:t>
            </a:r>
            <a:endParaRPr lang="en-US" sz="2800" b="1" dirty="0">
              <a:solidFill>
                <a:schemeClr val="accent2">
                  <a:lumMod val="50000"/>
                </a:schemeClr>
              </a:solidFill>
              <a:latin typeface="+mn-lt"/>
              <a:ea typeface="+mn-ea"/>
              <a:cs typeface="+mn-cs"/>
            </a:endParaRPr>
          </a:p>
        </p:txBody>
      </p:sp>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36541" y="3851064"/>
            <a:ext cx="2877591" cy="2520000"/>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60821" y="1197032"/>
            <a:ext cx="2851315" cy="2520000"/>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136541" y="1197032"/>
            <a:ext cx="2875167" cy="2520000"/>
          </a:xfrm>
          <a:prstGeom prst="rect">
            <a:avLst/>
          </a:prstGeom>
          <a:ln>
            <a:no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160821" y="3851064"/>
            <a:ext cx="2925791" cy="2520000"/>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177170" y="2775990"/>
            <a:ext cx="2889690" cy="2520000"/>
          </a:xfrm>
          <a:prstGeom prst="rect">
            <a:avLst/>
          </a:prstGeom>
          <a:ln>
            <a:noFill/>
          </a:ln>
          <a:effectLst>
            <a:outerShdw blurRad="292100" dist="139700" dir="2700000" algn="tl" rotWithShape="0">
              <a:srgbClr val="333333">
                <a:alpha val="65000"/>
              </a:srgbClr>
            </a:outerShdw>
          </a:effectLst>
        </p:spPr>
      </p:pic>
      <p:sp>
        <p:nvSpPr>
          <p:cNvPr id="8" name="Заголовок 1"/>
          <p:cNvSpPr txBox="1">
            <a:spLocks/>
          </p:cNvSpPr>
          <p:nvPr/>
        </p:nvSpPr>
        <p:spPr>
          <a:xfrm>
            <a:off x="36416" y="2034196"/>
            <a:ext cx="1368152" cy="58575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solidFill>
                  <a:schemeClr val="accent2">
                    <a:lumMod val="50000"/>
                  </a:schemeClr>
                </a:solidFill>
                <a:latin typeface="+mn-lt"/>
                <a:ea typeface="+mn-ea"/>
                <a:cs typeface="+mn-cs"/>
              </a:rPr>
              <a:t>Video</a:t>
            </a:r>
            <a:endParaRPr lang="ru-RU" sz="2000" dirty="0" smtClean="0">
              <a:ln w="500">
                <a:noFill/>
              </a:ln>
              <a:solidFill>
                <a:srgbClr val="0099CC"/>
              </a:solidFill>
              <a:latin typeface="+mn-lt"/>
              <a:ea typeface="+mn-ea"/>
              <a:cs typeface="+mn-cs"/>
            </a:endParaRPr>
          </a:p>
        </p:txBody>
      </p:sp>
      <p:sp>
        <p:nvSpPr>
          <p:cNvPr id="13" name="Заголовок 1"/>
          <p:cNvSpPr txBox="1">
            <a:spLocks/>
          </p:cNvSpPr>
          <p:nvPr/>
        </p:nvSpPr>
        <p:spPr>
          <a:xfrm>
            <a:off x="1404568" y="6313292"/>
            <a:ext cx="4355976" cy="58575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solidFill>
                  <a:schemeClr val="accent2">
                    <a:lumMod val="50000"/>
                  </a:schemeClr>
                </a:solidFill>
                <a:latin typeface="+mn-lt"/>
                <a:ea typeface="+mn-ea"/>
                <a:cs typeface="+mn-cs"/>
              </a:rPr>
              <a:t>3D </a:t>
            </a:r>
            <a:r>
              <a:rPr lang="en-US" sz="2400" dirty="0" smtClean="0">
                <a:ln w="500">
                  <a:noFill/>
                </a:ln>
                <a:solidFill>
                  <a:schemeClr val="accent2">
                    <a:lumMod val="50000"/>
                  </a:schemeClr>
                </a:solidFill>
                <a:latin typeface="+mn-lt"/>
                <a:ea typeface="+mn-ea"/>
                <a:cs typeface="+mn-cs"/>
              </a:rPr>
              <a:t>animation</a:t>
            </a:r>
            <a:endParaRPr lang="ru-RU" sz="2000" dirty="0" smtClean="0">
              <a:ln w="500">
                <a:noFill/>
              </a:ln>
              <a:solidFill>
                <a:srgbClr val="0099CC"/>
              </a:solidFill>
              <a:latin typeface="+mn-lt"/>
              <a:ea typeface="+mn-ea"/>
              <a:cs typeface="+mn-cs"/>
            </a:endParaRPr>
          </a:p>
        </p:txBody>
      </p:sp>
      <p:sp>
        <p:nvSpPr>
          <p:cNvPr id="14" name="Заголовок 1"/>
          <p:cNvSpPr txBox="1">
            <a:spLocks/>
          </p:cNvSpPr>
          <p:nvPr/>
        </p:nvSpPr>
        <p:spPr>
          <a:xfrm>
            <a:off x="3655732" y="2191509"/>
            <a:ext cx="4355976" cy="58575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solidFill>
                  <a:schemeClr val="accent2">
                    <a:lumMod val="50000"/>
                  </a:schemeClr>
                </a:solidFill>
                <a:latin typeface="+mn-lt"/>
                <a:ea typeface="+mn-ea"/>
                <a:cs typeface="+mn-cs"/>
              </a:rPr>
              <a:t>Photo slides</a:t>
            </a:r>
            <a:endParaRPr lang="ru-RU" sz="2000" dirty="0" smtClean="0">
              <a:ln w="500">
                <a:noFill/>
              </a:ln>
              <a:solidFill>
                <a:srgbClr val="0099CC"/>
              </a:solidFill>
              <a:latin typeface="+mn-lt"/>
              <a:ea typeface="+mn-ea"/>
              <a:cs typeface="+mn-cs"/>
            </a:endParaRPr>
          </a:p>
        </p:txBody>
      </p:sp>
      <p:sp>
        <p:nvSpPr>
          <p:cNvPr id="15" name="Заголовок 1"/>
          <p:cNvSpPr txBox="1">
            <a:spLocks/>
          </p:cNvSpPr>
          <p:nvPr/>
        </p:nvSpPr>
        <p:spPr>
          <a:xfrm>
            <a:off x="8011708" y="2325541"/>
            <a:ext cx="4355976" cy="58575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smtClean="0">
                <a:solidFill>
                  <a:schemeClr val="accent2">
                    <a:lumMod val="50000"/>
                  </a:schemeClr>
                </a:solidFill>
                <a:latin typeface="+mn-lt"/>
                <a:ea typeface="+mn-ea"/>
                <a:cs typeface="+mn-cs"/>
              </a:rPr>
              <a:t>Virtual </a:t>
            </a:r>
          </a:p>
          <a:p>
            <a:r>
              <a:rPr lang="en-US" sz="2400" dirty="0" smtClean="0">
                <a:ln w="500">
                  <a:noFill/>
                </a:ln>
                <a:solidFill>
                  <a:schemeClr val="accent2">
                    <a:lumMod val="50000"/>
                  </a:schemeClr>
                </a:solidFill>
                <a:latin typeface="+mn-lt"/>
                <a:ea typeface="+mn-ea"/>
                <a:cs typeface="+mn-cs"/>
              </a:rPr>
              <a:t>lab</a:t>
            </a:r>
            <a:endParaRPr lang="ru-RU" sz="2000" dirty="0" smtClean="0">
              <a:ln w="500">
                <a:noFill/>
              </a:ln>
              <a:solidFill>
                <a:srgbClr val="0099CC"/>
              </a:solidFill>
              <a:latin typeface="+mn-lt"/>
              <a:ea typeface="+mn-ea"/>
              <a:cs typeface="+mn-cs"/>
            </a:endParaRPr>
          </a:p>
        </p:txBody>
      </p:sp>
      <p:sp>
        <p:nvSpPr>
          <p:cNvPr id="16" name="Заголовок 1"/>
          <p:cNvSpPr txBox="1">
            <a:spLocks/>
          </p:cNvSpPr>
          <p:nvPr/>
        </p:nvSpPr>
        <p:spPr>
          <a:xfrm>
            <a:off x="6156176" y="6272246"/>
            <a:ext cx="4355976" cy="58575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a:solidFill>
                  <a:schemeClr val="accent2">
                    <a:lumMod val="50000"/>
                  </a:schemeClr>
                </a:solidFill>
                <a:latin typeface="+mn-lt"/>
                <a:ea typeface="+mn-ea"/>
                <a:cs typeface="+mn-cs"/>
              </a:rPr>
              <a:t>Q</a:t>
            </a:r>
            <a:r>
              <a:rPr lang="en-US" sz="2400" dirty="0" smtClean="0">
                <a:solidFill>
                  <a:schemeClr val="accent2">
                    <a:lumMod val="50000"/>
                  </a:schemeClr>
                </a:solidFill>
                <a:latin typeface="+mn-lt"/>
                <a:ea typeface="+mn-ea"/>
                <a:cs typeface="+mn-cs"/>
              </a:rPr>
              <a:t>uiz</a:t>
            </a:r>
            <a:endParaRPr lang="ru-RU" sz="2000" dirty="0" smtClean="0">
              <a:ln w="500">
                <a:noFill/>
              </a:ln>
              <a:solidFill>
                <a:srgbClr val="0099CC"/>
              </a:solidFill>
              <a:latin typeface="+mn-lt"/>
              <a:ea typeface="+mn-ea"/>
              <a:cs typeface="+mn-cs"/>
            </a:endParaRPr>
          </a:p>
        </p:txBody>
      </p:sp>
    </p:spTree>
    <p:extLst>
      <p:ext uri="{BB962C8B-B14F-4D97-AF65-F5344CB8AC3E}">
        <p14:creationId xmlns="" xmlns:p14="http://schemas.microsoft.com/office/powerpoint/2010/main" val="3075235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cstate="print"/>
          <a:srcRect/>
          <a:stretch>
            <a:fillRect/>
          </a:stretch>
        </p:blipFill>
        <p:spPr bwMode="auto">
          <a:xfrm>
            <a:off x="0" y="1268760"/>
            <a:ext cx="7596336" cy="4857784"/>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noChangeArrowheads="1"/>
          </p:cNvPicPr>
          <p:nvPr/>
        </p:nvPicPr>
        <p:blipFill>
          <a:blip r:embed="rId3" cstate="print"/>
          <a:srcRect/>
          <a:stretch>
            <a:fillRect/>
          </a:stretch>
        </p:blipFill>
        <p:spPr bwMode="auto">
          <a:xfrm>
            <a:off x="2962622" y="1916832"/>
            <a:ext cx="6215074" cy="4745098"/>
          </a:xfrm>
          <a:prstGeom prst="rect">
            <a:avLst/>
          </a:prstGeom>
          <a:ln>
            <a:noFill/>
          </a:ln>
          <a:effectLst>
            <a:outerShdw blurRad="292100" dist="139700" dir="2700000" algn="tl" rotWithShape="0">
              <a:srgbClr val="333333">
                <a:alpha val="65000"/>
              </a:srgbClr>
            </a:outerShdw>
          </a:effectLst>
        </p:spPr>
      </p:pic>
      <p:sp>
        <p:nvSpPr>
          <p:cNvPr id="8" name="Заголовок 1"/>
          <p:cNvSpPr txBox="1">
            <a:spLocks/>
          </p:cNvSpPr>
          <p:nvPr/>
        </p:nvSpPr>
        <p:spPr>
          <a:xfrm>
            <a:off x="364981" y="587180"/>
            <a:ext cx="7623069" cy="58575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800" b="1" dirty="0">
                <a:solidFill>
                  <a:schemeClr val="accent2">
                    <a:lumMod val="50000"/>
                  </a:schemeClr>
                </a:solidFill>
                <a:latin typeface="+mn-lt"/>
                <a:ea typeface="+mn-ea"/>
                <a:cs typeface="+mn-cs"/>
              </a:rPr>
              <a:t>Web-service “Presentation builder”</a:t>
            </a:r>
          </a:p>
        </p:txBody>
      </p:sp>
      <p:cxnSp>
        <p:nvCxnSpPr>
          <p:cNvPr id="3" name="Соединительная линия уступом 2"/>
          <p:cNvCxnSpPr/>
          <p:nvPr/>
        </p:nvCxnSpPr>
        <p:spPr>
          <a:xfrm rot="10800000" flipV="1">
            <a:off x="5959315" y="3214121"/>
            <a:ext cx="1368152" cy="1080120"/>
          </a:xfrm>
          <a:prstGeom prst="bentConnector3">
            <a:avLst/>
          </a:prstGeom>
          <a:ln w="31750">
            <a:solidFill>
              <a:srgbClr val="FF0000"/>
            </a:solidFill>
            <a:prstDash val="sys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0" y="1916832"/>
            <a:ext cx="1475656" cy="432048"/>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9" name="Соединительная линия уступом 8"/>
          <p:cNvCxnSpPr>
            <a:stCxn id="7" idx="3"/>
          </p:cNvCxnSpPr>
          <p:nvPr/>
        </p:nvCxnSpPr>
        <p:spPr>
          <a:xfrm>
            <a:off x="1475656" y="2132856"/>
            <a:ext cx="1467803" cy="1081265"/>
          </a:xfrm>
          <a:prstGeom prst="bentConnector3">
            <a:avLst>
              <a:gd name="adj1" fmla="val 50000"/>
            </a:avLst>
          </a:prstGeom>
          <a:ln w="31750">
            <a:solidFill>
              <a:srgbClr val="FF0000"/>
            </a:solidFill>
            <a:prstDash val="sys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62672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Заголовок 1"/>
          <p:cNvSpPr txBox="1">
            <a:spLocks/>
          </p:cNvSpPr>
          <p:nvPr/>
        </p:nvSpPr>
        <p:spPr>
          <a:xfrm>
            <a:off x="364981" y="587180"/>
            <a:ext cx="7623069" cy="58575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800" b="1" dirty="0">
                <a:solidFill>
                  <a:schemeClr val="accent2">
                    <a:lumMod val="50000"/>
                  </a:schemeClr>
                </a:solidFill>
                <a:latin typeface="+mn-lt"/>
                <a:ea typeface="+mn-ea"/>
                <a:cs typeface="+mn-cs"/>
              </a:rPr>
              <a:t>Web-service “Presentation builder”</a:t>
            </a:r>
          </a:p>
        </p:txBody>
      </p:sp>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3" y="1484784"/>
            <a:ext cx="9144000" cy="4863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6565408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219075" y="1104204"/>
            <a:ext cx="5100637" cy="3723490"/>
          </a:xfrm>
          <a:prstGeom prst="rect">
            <a:avLst/>
          </a:prstGeom>
          <a:ln>
            <a:noFill/>
          </a:ln>
          <a:effectLst>
            <a:outerShdw blurRad="292100" dist="139700" dir="2700000" algn="tl" rotWithShape="0">
              <a:srgbClr val="333333">
                <a:alpha val="65000"/>
              </a:srgbClr>
            </a:outerShdw>
          </a:effectLst>
        </p:spPr>
      </p:pic>
      <p:pic>
        <p:nvPicPr>
          <p:cNvPr id="7172" name="Picture 4"/>
          <p:cNvPicPr>
            <a:picLocks noChangeAspect="1" noChangeArrowheads="1"/>
          </p:cNvPicPr>
          <p:nvPr/>
        </p:nvPicPr>
        <p:blipFill rotWithShape="1">
          <a:blip r:embed="rId3" cstate="print"/>
          <a:srcRect t="2139"/>
          <a:stretch/>
        </p:blipFill>
        <p:spPr bwMode="auto">
          <a:xfrm>
            <a:off x="4283968" y="2204864"/>
            <a:ext cx="4964045" cy="3293597"/>
          </a:xfrm>
          <a:prstGeom prst="rect">
            <a:avLst/>
          </a:prstGeom>
          <a:ln>
            <a:noFill/>
          </a:ln>
          <a:effectLst>
            <a:outerShdw blurRad="292100" dist="139700" dir="2700000" algn="tl" rotWithShape="0">
              <a:srgbClr val="333333">
                <a:alpha val="65000"/>
              </a:srgbClr>
            </a:outerShdw>
          </a:effectLst>
        </p:spPr>
      </p:pic>
      <p:sp>
        <p:nvSpPr>
          <p:cNvPr id="6" name="Заголовок 1"/>
          <p:cNvSpPr txBox="1">
            <a:spLocks/>
          </p:cNvSpPr>
          <p:nvPr/>
        </p:nvSpPr>
        <p:spPr>
          <a:xfrm>
            <a:off x="364981" y="587180"/>
            <a:ext cx="7623069" cy="58575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800" b="1" dirty="0">
                <a:solidFill>
                  <a:schemeClr val="accent2">
                    <a:lumMod val="50000"/>
                  </a:schemeClr>
                </a:solidFill>
                <a:latin typeface="+mn-lt"/>
                <a:ea typeface="+mn-ea"/>
                <a:cs typeface="+mn-cs"/>
              </a:rPr>
              <a:t>Web-service </a:t>
            </a:r>
            <a:r>
              <a:rPr lang="en-US" sz="2800" b="1" dirty="0" smtClean="0">
                <a:solidFill>
                  <a:schemeClr val="accent2">
                    <a:lumMod val="50000"/>
                  </a:schemeClr>
                </a:solidFill>
                <a:latin typeface="+mn-lt"/>
                <a:ea typeface="+mn-ea"/>
                <a:cs typeface="+mn-cs"/>
              </a:rPr>
              <a:t>“Quiz builder</a:t>
            </a:r>
            <a:r>
              <a:rPr lang="en-US" sz="2800" b="1" dirty="0">
                <a:solidFill>
                  <a:schemeClr val="accent2">
                    <a:lumMod val="50000"/>
                  </a:schemeClr>
                </a:solidFill>
                <a:latin typeface="+mn-lt"/>
                <a:ea typeface="+mn-ea"/>
                <a:cs typeface="+mn-cs"/>
              </a:rPr>
              <a:t>”</a:t>
            </a:r>
          </a:p>
        </p:txBody>
      </p:sp>
      <p:pic>
        <p:nvPicPr>
          <p:cNvPr id="8" name="Рисунок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9075" y="3527463"/>
            <a:ext cx="5004048" cy="3362095"/>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219075" y="1465598"/>
            <a:ext cx="968549" cy="224359"/>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19747195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364981" y="587180"/>
            <a:ext cx="7623069" cy="585754"/>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800" b="1" dirty="0" smtClean="0">
                <a:solidFill>
                  <a:schemeClr val="accent2">
                    <a:lumMod val="50000"/>
                  </a:schemeClr>
                </a:solidFill>
                <a:latin typeface="+mn-lt"/>
                <a:ea typeface="+mn-ea"/>
                <a:cs typeface="+mn-cs"/>
              </a:rPr>
              <a:t>Exhibitions  and </a:t>
            </a:r>
            <a:r>
              <a:rPr lang="en-US" sz="2800" b="1" dirty="0" smtClean="0">
                <a:solidFill>
                  <a:schemeClr val="accent2">
                    <a:lumMod val="50000"/>
                  </a:schemeClr>
                </a:solidFill>
                <a:latin typeface="+mn-lt"/>
                <a:ea typeface="+mn-ea"/>
                <a:cs typeface="+mn-cs"/>
              </a:rPr>
              <a:t>M</a:t>
            </a:r>
            <a:r>
              <a:rPr lang="en-US" sz="2800" b="1" dirty="0" smtClean="0">
                <a:solidFill>
                  <a:schemeClr val="accent2">
                    <a:lumMod val="50000"/>
                  </a:schemeClr>
                </a:solidFill>
                <a:latin typeface="+mn-lt"/>
                <a:ea typeface="+mn-ea"/>
                <a:cs typeface="+mn-cs"/>
              </a:rPr>
              <a:t>obile Applications</a:t>
            </a:r>
            <a:endParaRPr lang="en-US" sz="2800" b="1" dirty="0">
              <a:solidFill>
                <a:schemeClr val="accent2">
                  <a:lumMod val="50000"/>
                </a:schemeClr>
              </a:solidFill>
              <a:latin typeface="+mn-lt"/>
              <a:ea typeface="+mn-ea"/>
              <a:cs typeface="+mn-cs"/>
            </a:endParaRPr>
          </a:p>
        </p:txBody>
      </p:sp>
      <p:pic>
        <p:nvPicPr>
          <p:cNvPr id="6" name="Рисунок 5" descr="D:\2012_summary_МГПУ\invitation_preview.pn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t="49624"/>
          <a:stretch>
            <a:fillRect/>
          </a:stretch>
        </p:blipFill>
        <p:spPr bwMode="auto">
          <a:xfrm>
            <a:off x="647564" y="1340768"/>
            <a:ext cx="7848872" cy="3600400"/>
          </a:xfrm>
          <a:prstGeom prst="rect">
            <a:avLst/>
          </a:prstGeom>
          <a:noFill/>
          <a:ln w="9525">
            <a:noFill/>
            <a:miter lim="800000"/>
            <a:headEnd/>
            <a:tailEnd/>
          </a:ln>
        </p:spPr>
      </p:pic>
      <p:pic>
        <p:nvPicPr>
          <p:cNvPr id="7" name="Рисунок 6"/>
          <p:cNvPicPr/>
          <p:nvPr/>
        </p:nvPicPr>
        <p:blipFill>
          <a:blip r:embed="rId3" cstate="print"/>
          <a:stretch>
            <a:fillRect/>
          </a:stretch>
        </p:blipFill>
        <p:spPr>
          <a:xfrm>
            <a:off x="647564" y="5085184"/>
            <a:ext cx="7848872" cy="14127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1029833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1332</TotalTime>
  <Words>778</Words>
  <Application>Microsoft Office PowerPoint</Application>
  <PresentationFormat>Экран (4:3)</PresentationFormat>
  <Paragraphs>72</Paragraphs>
  <Slides>16</Slides>
  <Notes>5</Notes>
  <HiddenSlides>1</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Городская</vt:lpstr>
      <vt:lpstr>Слайд 1</vt:lpstr>
      <vt:lpstr>Слайд 2</vt:lpstr>
      <vt:lpstr>The library of the web-based builder includes the following types of media resources:</vt:lpstr>
      <vt:lpstr>Слайд 4</vt:lpstr>
      <vt:lpstr>Слайд 5</vt:lpstr>
      <vt:lpstr>Слайд 6</vt:lpstr>
      <vt:lpstr>Слайд 7</vt:lpstr>
      <vt:lpstr>Слайд 8</vt:lpstr>
      <vt:lpstr>Слайд 9</vt:lpstr>
      <vt:lpstr>Слайд 10</vt:lpstr>
      <vt:lpstr>We have developed the full spectra of educational resources for school grades: from 5 to 9 on the following subjects:</vt:lpstr>
      <vt:lpstr>Слайд 12</vt:lpstr>
      <vt:lpstr>Слайд 13</vt:lpstr>
      <vt:lpstr>Слайд 14</vt:lpstr>
      <vt:lpstr>Слайд 15</vt:lpstr>
      <vt:lpstr>Слайд 16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PCQ</cp:lastModifiedBy>
  <cp:revision>79</cp:revision>
  <dcterms:created xsi:type="dcterms:W3CDTF">2014-07-15T08:01:12Z</dcterms:created>
  <dcterms:modified xsi:type="dcterms:W3CDTF">2015-10-02T10:24:03Z</dcterms:modified>
</cp:coreProperties>
</file>