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87" r:id="rId3"/>
    <p:sldId id="296" r:id="rId4"/>
    <p:sldId id="297" r:id="rId5"/>
    <p:sldId id="298" r:id="rId6"/>
    <p:sldId id="316" r:id="rId7"/>
    <p:sldId id="310" r:id="rId8"/>
    <p:sldId id="311" r:id="rId9"/>
    <p:sldId id="299" r:id="rId10"/>
    <p:sldId id="309" r:id="rId11"/>
    <p:sldId id="314" r:id="rId12"/>
    <p:sldId id="315" r:id="rId13"/>
    <p:sldId id="312" r:id="rId14"/>
    <p:sldId id="318" r:id="rId15"/>
    <p:sldId id="320" r:id="rId16"/>
    <p:sldId id="302" r:id="rId17"/>
    <p:sldId id="303" r:id="rId18"/>
    <p:sldId id="304" r:id="rId19"/>
    <p:sldId id="285" r:id="rId20"/>
    <p:sldId id="300" r:id="rId21"/>
    <p:sldId id="286" r:id="rId22"/>
    <p:sldId id="264" r:id="rId23"/>
    <p:sldId id="257" r:id="rId24"/>
    <p:sldId id="258" r:id="rId25"/>
    <p:sldId id="321" r:id="rId26"/>
    <p:sldId id="322" r:id="rId27"/>
  </p:sldIdLst>
  <p:sldSz cx="9144000" cy="6858000" type="screen4x3"/>
  <p:notesSz cx="6985000" cy="9283700"/>
  <p:custDataLst>
    <p:tags r:id="rId3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6600"/>
    <a:srgbClr val="FFFF66"/>
    <a:srgbClr val="FFCC00"/>
    <a:srgbClr val="996633"/>
    <a:srgbClr val="FF5050"/>
    <a:srgbClr val="FF0066"/>
    <a:srgbClr val="00FF00"/>
    <a:srgbClr val="BEC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2115" autoAdjust="0"/>
  </p:normalViewPr>
  <p:slideViewPr>
    <p:cSldViewPr>
      <p:cViewPr>
        <p:scale>
          <a:sx n="70" d="100"/>
          <a:sy n="70" d="100"/>
        </p:scale>
        <p:origin x="-1404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4" tIns="46477" rIns="92954" bIns="46477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4" tIns="46477" rIns="92954" bIns="46477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4" tIns="46477" rIns="92954" bIns="46477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4" tIns="46477" rIns="92954" bIns="46477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3A3C97D-03E8-4B71-A4BB-26792B55B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57638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DEF909B-64C3-4D67-A79B-09D5F30C87C5}" type="datetime1">
              <a:rPr lang="en-US"/>
              <a:pPr>
                <a:defRPr/>
              </a:pPr>
              <a:t>9/24/2015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934" tIns="45967" rIns="91934" bIns="4596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8500" y="4410075"/>
            <a:ext cx="5588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4" tIns="45967" rIns="91934" bIns="45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16975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57638" y="8816975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34" tIns="45967" rIns="91934" bIns="4596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A79C5EF6-50E8-4BB8-8507-C99CA77F2A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639AC-94F4-4BC8-9BA8-A7179C78EADE}" type="slidenum">
              <a:rPr lang="en-GB" smtClean="0">
                <a:ea typeface="ＭＳ Ｐゴシック" pitchFamily="34" charset="-128"/>
              </a:rPr>
              <a:pPr/>
              <a:t>1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 defTabSz="465138" eaLnBrk="1" hangingPunct="1"/>
            <a:fld id="{7089C756-41AD-48EC-B10D-7C3D3F77D79F}" type="slidenum">
              <a:rPr kumimoji="0" lang="en-US" sz="1200">
                <a:latin typeface="Calibri" pitchFamily="34" charset="0"/>
              </a:rPr>
              <a:pPr algn="r" defTabSz="465138" eaLnBrk="1" hangingPunct="1"/>
              <a:t>13</a:t>
            </a:fld>
            <a:endParaRPr kumimoji="0" lang="en-US" sz="1200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noFill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noFill/>
          <a:ln/>
        </p:spPr>
        <p:txBody>
          <a:bodyPr lIns="92958" tIns="46479" rIns="92958" bIns="46479"/>
          <a:lstStyle/>
          <a:p>
            <a:pPr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 defTabSz="465138" eaLnBrk="1" hangingPunct="1"/>
            <a:fld id="{37BE33A7-9D9E-43A2-B8F2-DF6DC4EE308B}" type="slidenum">
              <a:rPr kumimoji="0" lang="en-US" sz="1200">
                <a:latin typeface="Calibri" pitchFamily="34" charset="0"/>
              </a:rPr>
              <a:pPr algn="r" defTabSz="465138" eaLnBrk="1" hangingPunct="1"/>
              <a:t>14</a:t>
            </a:fld>
            <a:endParaRPr kumimoji="0" lang="en-US" sz="1200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noFill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588000" cy="4176713"/>
          </a:xfrm>
          <a:noFill/>
          <a:ln/>
        </p:spPr>
        <p:txBody>
          <a:bodyPr lIns="92958" tIns="46479" rIns="92958" bIns="46479"/>
          <a:lstStyle/>
          <a:p>
            <a:pPr>
              <a:spcBef>
                <a:spcPct val="0"/>
              </a:spcBef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4572000" y="5275263"/>
            <a:ext cx="4603750" cy="685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0" y="268288"/>
            <a:ext cx="8915400" cy="6589712"/>
          </a:xfrm>
          <a:prstGeom prst="rtTriangl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875" y="1524000"/>
            <a:ext cx="9128125" cy="1320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kumimoji="0" lang="ru-RU">
              <a:latin typeface="Times New Roman" charset="0"/>
              <a:ea typeface="+mn-ea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2925" y="3228975"/>
            <a:ext cx="0" cy="3627438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837363" y="-9525"/>
            <a:ext cx="330200" cy="6875463"/>
            <a:chOff x="4307" y="-6"/>
            <a:chExt cx="208" cy="4331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325" y="4234"/>
              <a:ext cx="48" cy="9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307" y="1920"/>
              <a:ext cx="48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499" y="2112"/>
              <a:ext cx="16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307" y="2688"/>
              <a:ext cx="48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307" y="3456"/>
              <a:ext cx="48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499" y="2880"/>
              <a:ext cx="16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499" y="3648"/>
              <a:ext cx="16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4307" y="-6"/>
              <a:ext cx="48" cy="65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499" y="-5"/>
              <a:ext cx="16" cy="256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307" y="300"/>
              <a:ext cx="48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307" y="1068"/>
              <a:ext cx="48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499" y="492"/>
              <a:ext cx="16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499" y="1260"/>
              <a:ext cx="16" cy="527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ea typeface="+mn-ea"/>
              </a:endParaRPr>
            </a:p>
          </p:txBody>
        </p:sp>
      </p:grpSp>
      <p:sp>
        <p:nvSpPr>
          <p:cNvPr id="22" name="AutoShape 3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5400000">
            <a:off x="7456488" y="5510212"/>
            <a:ext cx="939800" cy="244475"/>
          </a:xfrm>
          <a:prstGeom prst="triangle">
            <a:avLst>
              <a:gd name="adj" fmla="val 49995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vert="eaVert"/>
          <a:lstStyle/>
          <a:p>
            <a:pPr algn="l">
              <a:defRPr/>
            </a:pPr>
            <a:endParaRPr kumimoji="0" lang="ru-RU">
              <a:latin typeface="Times New Roman" charset="0"/>
              <a:ea typeface="+mn-ea"/>
            </a:endParaRPr>
          </a:p>
        </p:txBody>
      </p:sp>
      <p:sp>
        <p:nvSpPr>
          <p:cNvPr id="23" name="Freeform 50"/>
          <p:cNvSpPr>
            <a:spLocks/>
          </p:cNvSpPr>
          <p:nvPr/>
        </p:nvSpPr>
        <p:spPr bwMode="auto">
          <a:xfrm>
            <a:off x="187325" y="404813"/>
            <a:ext cx="7489825" cy="5541962"/>
          </a:xfrm>
          <a:custGeom>
            <a:avLst/>
            <a:gdLst/>
            <a:ahLst/>
            <a:cxnLst>
              <a:cxn ang="0">
                <a:pos x="4718" y="3491"/>
              </a:cxn>
              <a:cxn ang="0">
                <a:pos x="4718" y="0"/>
              </a:cxn>
              <a:cxn ang="0">
                <a:pos x="0" y="0"/>
              </a:cxn>
            </a:cxnLst>
            <a:rect l="0" t="0" r="r" b="b"/>
            <a:pathLst>
              <a:path w="4718" h="3491">
                <a:moveTo>
                  <a:pt x="4718" y="3491"/>
                </a:moveTo>
                <a:lnTo>
                  <a:pt x="471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20638" y="1676400"/>
            <a:ext cx="9128125" cy="1320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25" name="Arc 42"/>
          <p:cNvSpPr>
            <a:spLocks/>
          </p:cNvSpPr>
          <p:nvPr/>
        </p:nvSpPr>
        <p:spPr bwMode="auto">
          <a:xfrm flipH="1">
            <a:off x="5867400" y="3175"/>
            <a:ext cx="3429000" cy="6851650"/>
          </a:xfrm>
          <a:custGeom>
            <a:avLst/>
            <a:gdLst>
              <a:gd name="G0" fmla="+- 0 0 0"/>
              <a:gd name="G1" fmla="+- 21577 0 0"/>
              <a:gd name="G2" fmla="+- 21600 0 0"/>
              <a:gd name="T0" fmla="*/ 1003 w 21600"/>
              <a:gd name="T1" fmla="*/ 0 h 43161"/>
              <a:gd name="T2" fmla="*/ 820 w 21600"/>
              <a:gd name="T3" fmla="*/ 43161 h 43161"/>
              <a:gd name="T4" fmla="*/ 0 w 21600"/>
              <a:gd name="T5" fmla="*/ 21577 h 4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61" fill="none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</a:path>
              <a:path w="21600" h="43161" stroke="0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  <a:lnTo>
                  <a:pt x="0" y="2157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8650" y="3171825"/>
            <a:ext cx="4970463" cy="2044700"/>
          </a:xfrm>
        </p:spPr>
        <p:txBody>
          <a:bodyPr/>
          <a:lstStyle>
            <a:lvl1pPr marL="0" indent="0">
              <a:lnSpc>
                <a:spcPct val="85000"/>
              </a:lnSpc>
              <a:buFont typeface="Wingdings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419100" y="1524000"/>
            <a:ext cx="847725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26" name="Rectangle 2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5257800"/>
            <a:ext cx="3908425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82895BA-3A75-4061-B592-E44F816F0070}" type="datetime1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27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5638800"/>
            <a:ext cx="3908425" cy="30480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356350"/>
            <a:ext cx="1908175" cy="501650"/>
          </a:xfrm>
        </p:spPr>
        <p:txBody>
          <a:bodyPr wrap="none" lIns="46038" tIns="46038" rIns="46038" bIns="46038"/>
          <a:lstStyle>
            <a:lvl2pPr lvl="1" algn="r">
              <a:lnSpc>
                <a:spcPct val="110000"/>
              </a:lnSpc>
              <a:defRPr sz="1400">
                <a:ea typeface="ＭＳ Ｐゴシック" charset="-128"/>
              </a:defRPr>
            </a:lvl2pPr>
          </a:lstStyle>
          <a:p>
            <a:pPr lvl="1">
              <a:defRPr/>
            </a:pPr>
            <a:fld id="{A3DC73E6-6529-4E6E-AAC8-E34EB1294112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A49A-A6F1-4539-BC08-18D6CCDE0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081088"/>
            <a:ext cx="2105025" cy="4910137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525" y="1081088"/>
            <a:ext cx="6164263" cy="4910137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110B-9A0E-48EA-B848-6AEA556E5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081088"/>
            <a:ext cx="8421688" cy="12414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9925" y="2574925"/>
            <a:ext cx="2397125" cy="163195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19450" y="2574925"/>
            <a:ext cx="2398713" cy="163195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9925" y="4359275"/>
            <a:ext cx="4948238" cy="163195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AD86E-0C73-4161-B134-B5819825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081088"/>
            <a:ext cx="8421688" cy="12414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2574925"/>
            <a:ext cx="2397125" cy="34163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450" y="2574925"/>
            <a:ext cx="2398713" cy="34163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F539-325F-49CD-96AC-737121225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4F6-6E57-4513-A9CF-39A562A7E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7449-8681-4128-9503-5D832CBFF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2574925"/>
            <a:ext cx="2397125" cy="341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9450" y="2574925"/>
            <a:ext cx="2398713" cy="341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455E-D1F4-47DE-8E9B-7ABDC5D0D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00CF-C7D5-497E-B07A-A0837EEA5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F3BA-0484-4F1F-A263-5CDCCE4B5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4067-6065-42F2-A4A2-CE06E3B2C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CA64-AB1A-4555-8647-46EE6FA1B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2FFB-6F7E-4A3C-BC7A-8C247E20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AutoShape 58"/>
          <p:cNvSpPr>
            <a:spLocks noChangeArrowheads="1"/>
          </p:cNvSpPr>
          <p:nvPr/>
        </p:nvSpPr>
        <p:spPr bwMode="auto">
          <a:xfrm>
            <a:off x="0" y="265113"/>
            <a:ext cx="8915400" cy="6589712"/>
          </a:xfrm>
          <a:prstGeom prst="rtTriangle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5638800" y="5275263"/>
            <a:ext cx="3389313" cy="685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15875" y="1066800"/>
            <a:ext cx="9128125" cy="13208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229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1081088"/>
            <a:ext cx="84216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2294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574925"/>
            <a:ext cx="49482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55" name="AutoShape 3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16200000" flipH="1">
            <a:off x="6965951" y="5510212"/>
            <a:ext cx="939800" cy="244475"/>
          </a:xfrm>
          <a:prstGeom prst="triangle">
            <a:avLst>
              <a:gd name="adj" fmla="val 4999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57" name="AutoShape 33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 rot="16200000" flipH="1">
            <a:off x="6537326" y="5510212"/>
            <a:ext cx="939800" cy="244475"/>
          </a:xfrm>
          <a:prstGeom prst="triangle">
            <a:avLst>
              <a:gd name="adj" fmla="val 4999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59" name="AutoShape 35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 rot="16200000" flipH="1">
            <a:off x="6403976" y="5510212"/>
            <a:ext cx="939800" cy="244475"/>
          </a:xfrm>
          <a:prstGeom prst="triangle">
            <a:avLst>
              <a:gd name="adj" fmla="val 4999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6119813"/>
            <a:ext cx="3908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98336B51-5647-4C28-8412-F01D8AEE0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9" name="Arc 55"/>
          <p:cNvSpPr>
            <a:spLocks/>
          </p:cNvSpPr>
          <p:nvPr/>
        </p:nvSpPr>
        <p:spPr bwMode="auto">
          <a:xfrm flipH="1">
            <a:off x="5719763" y="3175"/>
            <a:ext cx="3429000" cy="6851650"/>
          </a:xfrm>
          <a:custGeom>
            <a:avLst/>
            <a:gdLst>
              <a:gd name="G0" fmla="+- 0 0 0"/>
              <a:gd name="G1" fmla="+- 21577 0 0"/>
              <a:gd name="G2" fmla="+- 21600 0 0"/>
              <a:gd name="T0" fmla="*/ 1003 w 21600"/>
              <a:gd name="T1" fmla="*/ 0 h 43161"/>
              <a:gd name="T2" fmla="*/ 820 w 21600"/>
              <a:gd name="T3" fmla="*/ 43161 h 43161"/>
              <a:gd name="T4" fmla="*/ 0 w 21600"/>
              <a:gd name="T5" fmla="*/ 21577 h 4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61" fill="none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</a:path>
              <a:path w="21600" h="43161" stroke="0" extrusionOk="0">
                <a:moveTo>
                  <a:pt x="1002" y="0"/>
                </a:moveTo>
                <a:cubicBezTo>
                  <a:pt x="12529" y="536"/>
                  <a:pt x="21600" y="10037"/>
                  <a:pt x="21600" y="21577"/>
                </a:cubicBezTo>
                <a:cubicBezTo>
                  <a:pt x="21600" y="33187"/>
                  <a:pt x="12421" y="42720"/>
                  <a:pt x="820" y="43161"/>
                </a:cubicBezTo>
                <a:lnTo>
                  <a:pt x="0" y="21577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53" name="AutoShape 2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5400000">
            <a:off x="7456488" y="5510212"/>
            <a:ext cx="939800" cy="244475"/>
          </a:xfrm>
          <a:prstGeom prst="triangle">
            <a:avLst>
              <a:gd name="adj" fmla="val 49995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92" name="Arc 68"/>
          <p:cNvSpPr>
            <a:spLocks/>
          </p:cNvSpPr>
          <p:nvPr/>
        </p:nvSpPr>
        <p:spPr bwMode="auto">
          <a:xfrm flipV="1">
            <a:off x="6932613" y="-838200"/>
            <a:ext cx="2211387" cy="2362200"/>
          </a:xfrm>
          <a:custGeom>
            <a:avLst/>
            <a:gdLst>
              <a:gd name="G0" fmla="+- 20223 0 0"/>
              <a:gd name="G1" fmla="+- 21599 0 0"/>
              <a:gd name="G2" fmla="+- 21600 0 0"/>
              <a:gd name="T0" fmla="*/ 0 w 20223"/>
              <a:gd name="T1" fmla="*/ 14009 h 21599"/>
              <a:gd name="T2" fmla="*/ 19986 w 20223"/>
              <a:gd name="T3" fmla="*/ 0 h 21599"/>
              <a:gd name="T4" fmla="*/ 20223 w 20223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23" h="21599" fill="none" extrusionOk="0">
                <a:moveTo>
                  <a:pt x="0" y="14009"/>
                </a:moveTo>
                <a:cubicBezTo>
                  <a:pt x="3132" y="5662"/>
                  <a:pt x="11071" y="98"/>
                  <a:pt x="19986" y="0"/>
                </a:cubicBezTo>
              </a:path>
              <a:path w="20223" h="21599" stroke="0" extrusionOk="0">
                <a:moveTo>
                  <a:pt x="0" y="14009"/>
                </a:moveTo>
                <a:cubicBezTo>
                  <a:pt x="3132" y="5662"/>
                  <a:pt x="11071" y="98"/>
                  <a:pt x="19986" y="0"/>
                </a:cubicBezTo>
                <a:lnTo>
                  <a:pt x="20223" y="21599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93" name="Line 69"/>
          <p:cNvSpPr>
            <a:spLocks noChangeShapeType="1"/>
          </p:cNvSpPr>
          <p:nvPr/>
        </p:nvSpPr>
        <p:spPr bwMode="auto">
          <a:xfrm rot="2975352" flipH="1">
            <a:off x="6092825" y="1331913"/>
            <a:ext cx="3608388" cy="30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>
            <a:off x="7243763" y="-12700"/>
            <a:ext cx="1587" cy="68119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1095" name="Line 71"/>
          <p:cNvSpPr>
            <a:spLocks noChangeShapeType="1"/>
          </p:cNvSpPr>
          <p:nvPr/>
        </p:nvSpPr>
        <p:spPr bwMode="auto">
          <a:xfrm>
            <a:off x="0" y="5969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 spd="med">
    <p:wipe dir="r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u"/>
        <a:defRPr kumimoji="1"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u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u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u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u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357188" y="2514600"/>
            <a:ext cx="8858250" cy="9144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simulations of neutron spectrometers and experiments by</a:t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VITESS software package</a:t>
            </a:r>
            <a:r>
              <a:rPr lang="en-US" sz="3200" dirty="0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endParaRPr lang="de-DE" sz="3200" dirty="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26628" name="Line 36"/>
          <p:cNvSpPr>
            <a:spLocks noChangeShapeType="1"/>
          </p:cNvSpPr>
          <p:nvPr/>
        </p:nvSpPr>
        <p:spPr bwMode="auto">
          <a:xfrm>
            <a:off x="0" y="857250"/>
            <a:ext cx="9144000" cy="0"/>
          </a:xfrm>
          <a:prstGeom prst="line">
            <a:avLst/>
          </a:prstGeom>
          <a:noFill/>
          <a:ln w="28575">
            <a:solidFill>
              <a:srgbClr val="0F63B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85" name="Picture 21" descr="Vitess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325304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Primary authors : Dr. MANOSHIN, Sergey (FLNP JINR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Co-authors : Dr. BELUSHKIN, Alexander (FLNP JINR) ; Dr. BODNARCHUK, Viktor (FLNP JINR) ;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Dr. ALEXANDER,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Ioffe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(JCNS FZ-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Juelich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; Dr. ERHAN, Raul (FLNP JINR,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Horia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Hulubei</a:t>
            </a:r>
            <a:endParaRPr lang="en-US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Institute of Physics and Nuclear </a:t>
            </a:r>
            <a:r>
              <a:rPr lang="en-US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Energineering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Presenter : Dr. MANOSHIN, Sergey (FLNP JINR)</a:t>
            </a:r>
            <a:endParaRPr lang="en-US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611188" y="1700213"/>
            <a:ext cx="3382962" cy="2952750"/>
            <a:chOff x="6408" y="6887"/>
            <a:chExt cx="3904" cy="3653"/>
          </a:xfrm>
        </p:grpSpPr>
        <p:pic>
          <p:nvPicPr>
            <p:cNvPr id="3380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08" y="6887"/>
              <a:ext cx="3904" cy="3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AutoShape 6"/>
            <p:cNvSpPr>
              <a:spLocks noChangeArrowheads="1"/>
            </p:cNvSpPr>
            <p:nvPr/>
          </p:nvSpPr>
          <p:spPr bwMode="auto">
            <a:xfrm>
              <a:off x="7599" y="7288"/>
              <a:ext cx="1453" cy="668"/>
            </a:xfrm>
            <a:prstGeom prst="wedgeRectCallout">
              <a:avLst>
                <a:gd name="adj1" fmla="val -106338"/>
                <a:gd name="adj2" fmla="val -3824"/>
              </a:avLst>
            </a:prstGeom>
            <a:noFill/>
            <a:ln w="19050">
              <a:noFill/>
              <a:miter lim="800000"/>
              <a:headEnd/>
              <a:tailEnd/>
            </a:ln>
            <a:effectLst>
              <a:outerShdw dist="25400" dir="5400000" algn="ctr" rotWithShape="0">
                <a:srgbClr val="808080">
                  <a:alpha val="35001"/>
                </a:srgbClr>
              </a:outerShdw>
            </a:effectLst>
          </p:spPr>
          <p:txBody>
            <a:bodyPr tIns="91440" bIns="91440"/>
            <a:lstStyle/>
            <a:p>
              <a:pPr algn="l">
                <a:defRPr/>
              </a:pPr>
              <a:r>
                <a:rPr lang="en-US" sz="600">
                  <a:solidFill>
                    <a:schemeClr val="bg2"/>
                  </a:solidFill>
                  <a:ea typeface="ＭＳ Ｐゴシック" charset="-128"/>
                </a:rPr>
                <a:t>Sample</a:t>
              </a:r>
              <a:endParaRPr lang="en-US">
                <a:solidFill>
                  <a:schemeClr val="bg2"/>
                </a:solidFill>
                <a:ea typeface="ＭＳ Ｐゴシック" charset="-128"/>
              </a:endParaRPr>
            </a:p>
          </p:txBody>
        </p:sp>
        <p:sp>
          <p:nvSpPr>
            <p:cNvPr id="33803" name="Text Box 7"/>
            <p:cNvSpPr txBox="1">
              <a:spLocks noChangeArrowheads="1"/>
            </p:cNvSpPr>
            <p:nvPr/>
          </p:nvSpPr>
          <p:spPr bwMode="auto">
            <a:xfrm>
              <a:off x="7029" y="7351"/>
              <a:ext cx="5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l"/>
              <a:r>
                <a:rPr lang="en-US" sz="600">
                  <a:solidFill>
                    <a:schemeClr val="bg2"/>
                  </a:solidFill>
                  <a:sym typeface="Symbol" pitchFamily="18" charset="2"/>
                </a:rPr>
                <a:t></a:t>
              </a:r>
              <a:endParaRPr lang="en-US" sz="1200">
                <a:solidFill>
                  <a:schemeClr val="bg2"/>
                </a:solidFill>
              </a:endParaRPr>
            </a:p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3804" name="Text Box 8"/>
            <p:cNvSpPr txBox="1">
              <a:spLocks noChangeArrowheads="1"/>
            </p:cNvSpPr>
            <p:nvPr/>
          </p:nvSpPr>
          <p:spPr bwMode="auto">
            <a:xfrm>
              <a:off x="7317" y="7615"/>
              <a:ext cx="570" cy="2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l"/>
              <a:r>
                <a:rPr lang="en-US" sz="600">
                  <a:solidFill>
                    <a:schemeClr val="bg2"/>
                  </a:solidFill>
                  <a:sym typeface="Symbol" pitchFamily="18" charset="2"/>
                </a:rPr>
                <a:t></a:t>
              </a:r>
              <a:endParaRPr lang="en-US" sz="1200">
                <a:solidFill>
                  <a:schemeClr val="bg2"/>
                </a:solidFill>
              </a:endParaRPr>
            </a:p>
            <a:p>
              <a:endParaRPr lang="en-US">
                <a:solidFill>
                  <a:schemeClr val="bg2"/>
                </a:solidFill>
              </a:endParaRPr>
            </a:p>
          </p:txBody>
        </p:sp>
      </p:grpSp>
      <p:pic>
        <p:nvPicPr>
          <p:cNvPr id="33795" name="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00213"/>
            <a:ext cx="410368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179388" y="4721225"/>
            <a:ext cx="4495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600">
                <a:solidFill>
                  <a:schemeClr val="bg2"/>
                </a:solidFill>
              </a:rPr>
              <a:t>The NSE signal an uncollimated incident beam.</a:t>
            </a:r>
          </a:p>
          <a:p>
            <a:pPr algn="l"/>
            <a:endParaRPr lang="en-US" sz="1600">
              <a:solidFill>
                <a:schemeClr val="bg2"/>
              </a:solidFill>
            </a:endParaRPr>
          </a:p>
          <a:p>
            <a:pPr algn="l"/>
            <a:r>
              <a:rPr lang="en-US" sz="1600">
                <a:solidFill>
                  <a:schemeClr val="bg2"/>
                </a:solidFill>
              </a:rPr>
              <a:t>Black curve -straight beam</a:t>
            </a:r>
          </a:p>
          <a:p>
            <a:pPr algn="l"/>
            <a:r>
              <a:rPr lang="en-US" sz="1600">
                <a:solidFill>
                  <a:schemeClr val="bg2"/>
                </a:solidFill>
              </a:rPr>
              <a:t>Red curve - beam deflected on 0.006° </a:t>
            </a: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5086350" y="4602163"/>
            <a:ext cx="3536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The MIEZE signals for a quasielastic </a:t>
            </a:r>
          </a:p>
          <a:p>
            <a:r>
              <a:rPr lang="en-US" sz="1600">
                <a:solidFill>
                  <a:schemeClr val="bg2"/>
                </a:solidFill>
              </a:rPr>
              <a:t>scattering samples</a:t>
            </a:r>
          </a:p>
          <a:p>
            <a:endParaRPr lang="en-US" sz="1600">
              <a:solidFill>
                <a:schemeClr val="bg2"/>
              </a:solidFill>
            </a:endParaRPr>
          </a:p>
          <a:p>
            <a:r>
              <a:rPr lang="en-US" sz="1600">
                <a:solidFill>
                  <a:schemeClr val="bg2"/>
                </a:solidFill>
              </a:rPr>
              <a:t>Red curve – elastic scattering case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23850" y="260350"/>
            <a:ext cx="84216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VITESS </a:t>
            </a:r>
            <a:r>
              <a:rPr kumimoji="0" lang="de-DE" sz="3600" dirty="0" err="1">
                <a:solidFill>
                  <a:srgbClr val="FF0000"/>
                </a:solidFill>
                <a:latin typeface="Arial Narrow" pitchFamily="34" charset="0"/>
              </a:rPr>
              <a:t>polarized</a:t>
            </a:r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600" dirty="0" err="1">
                <a:solidFill>
                  <a:srgbClr val="FF0000"/>
                </a:solidFill>
                <a:latin typeface="Arial Narrow" pitchFamily="34" charset="0"/>
              </a:rPr>
              <a:t>neutron</a:t>
            </a:r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600" dirty="0" err="1">
                <a:solidFill>
                  <a:srgbClr val="FF0000"/>
                </a:solidFill>
                <a:latin typeface="Arial Narrow" pitchFamily="34" charset="0"/>
              </a:rPr>
              <a:t>suite</a:t>
            </a:r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:</a:t>
            </a:r>
            <a:b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            </a:t>
            </a:r>
          </a:p>
          <a:p>
            <a:pPr algn="l"/>
            <a:r>
              <a:rPr kumimoji="0" lang="de-DE" sz="3200" dirty="0">
                <a:solidFill>
                  <a:schemeClr val="bg2"/>
                </a:solidFill>
                <a:latin typeface="Arial Narrow" pitchFamily="34" charset="0"/>
              </a:rPr>
              <a:t>            SESANS             </a:t>
            </a:r>
            <a:r>
              <a:rPr kumimoji="0" lang="de-DE" sz="3200" dirty="0" err="1">
                <a:solidFill>
                  <a:schemeClr val="bg2"/>
                </a:solidFill>
                <a:latin typeface="Arial Narrow" pitchFamily="34" charset="0"/>
              </a:rPr>
              <a:t>and</a:t>
            </a:r>
            <a:r>
              <a:rPr kumimoji="0" lang="de-DE" sz="3200" dirty="0">
                <a:solidFill>
                  <a:schemeClr val="bg2"/>
                </a:solidFill>
                <a:latin typeface="Arial Narrow" pitchFamily="34" charset="0"/>
              </a:rPr>
              <a:t>                 MIEZE </a:t>
            </a:r>
            <a:endParaRPr kumimoji="0" lang="en-GB" sz="3200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6948488" y="2349500"/>
            <a:ext cx="17748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sz="800">
                <a:solidFill>
                  <a:schemeClr val="bg2"/>
                </a:solidFill>
              </a:rPr>
              <a:t>First flipper f=50kHz</a:t>
            </a:r>
          </a:p>
          <a:p>
            <a:pPr algn="l"/>
            <a:r>
              <a:rPr lang="en-GB" sz="800">
                <a:solidFill>
                  <a:schemeClr val="bg2"/>
                </a:solidFill>
              </a:rPr>
              <a:t>Second flipper f=51kHz </a:t>
            </a:r>
          </a:p>
          <a:p>
            <a:pPr algn="l"/>
            <a:r>
              <a:rPr lang="en-GB" sz="800">
                <a:solidFill>
                  <a:schemeClr val="bg2"/>
                </a:solidFill>
              </a:rPr>
              <a:t>Neutron beam  </a:t>
            </a:r>
            <a:r>
              <a:rPr lang="en-US" sz="800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800">
                <a:solidFill>
                  <a:schemeClr val="bg2"/>
                </a:solidFill>
              </a:rPr>
              <a:t>=4</a:t>
            </a:r>
            <a:r>
              <a:rPr lang="en-GB" sz="800">
                <a:solidFill>
                  <a:schemeClr val="bg2"/>
                </a:solidFill>
                <a:sym typeface="Symbol" pitchFamily="18" charset="2"/>
              </a:rPr>
              <a:t>Å</a:t>
            </a:r>
            <a:r>
              <a:rPr lang="en-US" sz="800">
                <a:solidFill>
                  <a:schemeClr val="bg2"/>
                </a:solidFill>
                <a:sym typeface="Symbol" pitchFamily="18" charset="2"/>
              </a:rPr>
              <a:t> (</a:t>
            </a:r>
            <a:r>
              <a:rPr lang="en-US" sz="800">
                <a:solidFill>
                  <a:schemeClr val="bg2"/>
                </a:solidFill>
              </a:rPr>
              <a:t>/</a:t>
            </a:r>
            <a:r>
              <a:rPr lang="en-US" sz="800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800">
                <a:solidFill>
                  <a:schemeClr val="bg2"/>
                </a:solidFill>
              </a:rPr>
              <a:t> = 20%).</a:t>
            </a:r>
          </a:p>
        </p:txBody>
      </p:sp>
      <p:pic>
        <p:nvPicPr>
          <p:cNvPr id="12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34"/>
          <p:cNvSpPr>
            <a:spLocks noChangeArrowheads="1"/>
          </p:cNvSpPr>
          <p:nvPr/>
        </p:nvSpPr>
        <p:spPr bwMode="auto">
          <a:xfrm>
            <a:off x="285750" y="714375"/>
            <a:ext cx="8358188" cy="1928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8" name="Rectangle 134"/>
          <p:cNvSpPr>
            <a:spLocks noChangeArrowheads="1"/>
          </p:cNvSpPr>
          <p:nvPr/>
        </p:nvSpPr>
        <p:spPr bwMode="auto">
          <a:xfrm>
            <a:off x="1714500" y="2786063"/>
            <a:ext cx="5929313" cy="3500437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77" name="Rectangle 718"/>
          <p:cNvSpPr>
            <a:spLocks noGrp="1" noChangeArrowheads="1"/>
          </p:cNvSpPr>
          <p:nvPr>
            <p:ph type="title"/>
          </p:nvPr>
        </p:nvSpPr>
        <p:spPr>
          <a:xfrm>
            <a:off x="833438" y="71438"/>
            <a:ext cx="7167562" cy="615950"/>
          </a:xfr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a typeface="ＭＳ Ｐゴシック" pitchFamily="34" charset="-128"/>
              </a:rPr>
              <a:t>SESANS (SERGIS) </a:t>
            </a:r>
            <a:r>
              <a:rPr lang="de-DE" b="1" dirty="0" err="1" smtClean="0">
                <a:solidFill>
                  <a:srgbClr val="FF0000"/>
                </a:solidFill>
                <a:ea typeface="ＭＳ Ｐゴシック" pitchFamily="34" charset="-128"/>
              </a:rPr>
              <a:t>with</a:t>
            </a:r>
            <a:r>
              <a:rPr lang="de-DE" b="1" dirty="0" smtClean="0">
                <a:solidFill>
                  <a:srgbClr val="FF0000"/>
                </a:solidFill>
                <a:ea typeface="ＭＳ Ｐゴシック" pitchFamily="34" charset="-128"/>
              </a:rPr>
              <a:t> RF </a:t>
            </a:r>
            <a:r>
              <a:rPr lang="de-DE" b="1" dirty="0" err="1" smtClean="0">
                <a:solidFill>
                  <a:srgbClr val="FF0000"/>
                </a:solidFill>
                <a:ea typeface="ＭＳ Ｐゴシック" pitchFamily="34" charset="-128"/>
              </a:rPr>
              <a:t>flippers</a:t>
            </a:r>
            <a:endParaRPr lang="en-AU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078" name="TextBox 62"/>
          <p:cNvSpPr txBox="1">
            <a:spLocks noChangeArrowheads="1"/>
          </p:cNvSpPr>
          <p:nvPr/>
        </p:nvSpPr>
        <p:spPr bwMode="auto">
          <a:xfrm>
            <a:off x="857250" y="24288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4244300" y="40686038"/>
          <a:ext cx="7456488" cy="5453062"/>
        </p:xfrm>
        <a:graphic>
          <a:graphicData uri="http://schemas.openxmlformats.org/presentationml/2006/ole">
            <p:oleObj spid="_x0000_s3074" name="Graph" r:id="rId3" imgW="3955680" imgH="3041280" progId="Origin50.Graph">
              <p:embed/>
            </p:oleObj>
          </a:graphicData>
        </a:graphic>
      </p:graphicFrame>
      <p:grpSp>
        <p:nvGrpSpPr>
          <p:cNvPr id="3079" name="Group 728"/>
          <p:cNvGrpSpPr>
            <a:grpSpLocks/>
          </p:cNvGrpSpPr>
          <p:nvPr/>
        </p:nvGrpSpPr>
        <p:grpSpPr bwMode="auto">
          <a:xfrm>
            <a:off x="642938" y="785813"/>
            <a:ext cx="7358062" cy="1824037"/>
            <a:chOff x="1330" y="23592"/>
            <a:chExt cx="4766" cy="1198"/>
          </a:xfrm>
        </p:grpSpPr>
        <p:sp>
          <p:nvSpPr>
            <p:cNvPr id="3082" name="Rectangle 719"/>
            <p:cNvSpPr>
              <a:spLocks noChangeArrowheads="1"/>
            </p:cNvSpPr>
            <p:nvPr/>
          </p:nvSpPr>
          <p:spPr bwMode="auto">
            <a:xfrm>
              <a:off x="3564" y="24012"/>
              <a:ext cx="306" cy="324"/>
            </a:xfrm>
            <a:prstGeom prst="rect">
              <a:avLst/>
            </a:prstGeom>
            <a:pattFill prst="dkHorz">
              <a:fgClr>
                <a:srgbClr val="33CC33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83" name="Line 20"/>
            <p:cNvSpPr>
              <a:spLocks noChangeShapeType="1"/>
            </p:cNvSpPr>
            <p:nvPr/>
          </p:nvSpPr>
          <p:spPr bwMode="auto">
            <a:xfrm>
              <a:off x="1330" y="24166"/>
              <a:ext cx="46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23"/>
            <p:cNvSpPr>
              <a:spLocks noChangeShapeType="1"/>
            </p:cNvSpPr>
            <p:nvPr/>
          </p:nvSpPr>
          <p:spPr bwMode="auto">
            <a:xfrm>
              <a:off x="1653" y="24419"/>
              <a:ext cx="9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TextBox 500"/>
            <p:cNvSpPr txBox="1">
              <a:spLocks noChangeArrowheads="1"/>
            </p:cNvSpPr>
            <p:nvPr/>
          </p:nvSpPr>
          <p:spPr bwMode="auto">
            <a:xfrm>
              <a:off x="2030" y="24430"/>
              <a:ext cx="390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endParaRPr lang="en-GB" sz="2800" baseline="-25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86" name="TextBox 500"/>
            <p:cNvSpPr txBox="1">
              <a:spLocks noChangeArrowheads="1"/>
            </p:cNvSpPr>
            <p:nvPr/>
          </p:nvSpPr>
          <p:spPr bwMode="auto">
            <a:xfrm>
              <a:off x="2156" y="23884"/>
              <a:ext cx="38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chemeClr val="bg2"/>
                  </a:solidFill>
                  <a:latin typeface="Times New Roman" pitchFamily="18" charset="0"/>
                </a:rPr>
                <a:t>α</a:t>
              </a:r>
              <a:endParaRPr lang="en-GB" sz="2800" baseline="-25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6" name="Arc 93"/>
            <p:cNvSpPr/>
            <p:nvPr/>
          </p:nvSpPr>
          <p:spPr bwMode="auto">
            <a:xfrm>
              <a:off x="1723" y="23986"/>
              <a:ext cx="454" cy="335"/>
            </a:xfrm>
            <a:prstGeom prst="arc">
              <a:avLst>
                <a:gd name="adj1" fmla="val 18482903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914295">
                <a:defRPr/>
              </a:pPr>
              <a:endParaRPr lang="en-GB" dirty="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127" name="Rectangle 94"/>
            <p:cNvSpPr/>
            <p:nvPr/>
          </p:nvSpPr>
          <p:spPr bwMode="auto">
            <a:xfrm>
              <a:off x="1850" y="23612"/>
              <a:ext cx="83" cy="1045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914295">
                <a:defRPr/>
              </a:pPr>
              <a:endParaRPr lang="en-GB" dirty="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128" name="Rectangle 95"/>
            <p:cNvSpPr/>
            <p:nvPr/>
          </p:nvSpPr>
          <p:spPr bwMode="auto">
            <a:xfrm>
              <a:off x="2910" y="23612"/>
              <a:ext cx="82" cy="1045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914295">
                <a:defRPr/>
              </a:pPr>
              <a:endParaRPr lang="en-GB" dirty="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3090" name="Line 23"/>
            <p:cNvSpPr>
              <a:spLocks noChangeShapeType="1"/>
            </p:cNvSpPr>
            <p:nvPr/>
          </p:nvSpPr>
          <p:spPr bwMode="auto">
            <a:xfrm>
              <a:off x="4197" y="24419"/>
              <a:ext cx="9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24"/>
            <p:cNvSpPr>
              <a:spLocks noChangeShapeType="1"/>
            </p:cNvSpPr>
            <p:nvPr/>
          </p:nvSpPr>
          <p:spPr bwMode="auto">
            <a:xfrm flipV="1">
              <a:off x="3734" y="23843"/>
              <a:ext cx="2282" cy="31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Oval 25"/>
            <p:cNvSpPr>
              <a:spLocks noChangeArrowheads="1"/>
            </p:cNvSpPr>
            <p:nvPr/>
          </p:nvSpPr>
          <p:spPr bwMode="auto">
            <a:xfrm>
              <a:off x="3586" y="24042"/>
              <a:ext cx="267" cy="24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3" name="Rectangle 26"/>
            <p:cNvSpPr>
              <a:spLocks noChangeArrowheads="1"/>
            </p:cNvSpPr>
            <p:nvPr/>
          </p:nvSpPr>
          <p:spPr bwMode="auto">
            <a:xfrm>
              <a:off x="6017" y="23592"/>
              <a:ext cx="79" cy="1169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4" name="TextBox 499"/>
            <p:cNvSpPr txBox="1">
              <a:spLocks noChangeArrowheads="1"/>
            </p:cNvSpPr>
            <p:nvPr/>
          </p:nvSpPr>
          <p:spPr bwMode="auto">
            <a:xfrm>
              <a:off x="4942" y="23651"/>
              <a:ext cx="38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r>
                <a:rPr lang="en-GB" sz="2800" baseline="-250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095" name="TextBox 500"/>
            <p:cNvSpPr txBox="1">
              <a:spLocks noChangeArrowheads="1"/>
            </p:cNvSpPr>
            <p:nvPr/>
          </p:nvSpPr>
          <p:spPr bwMode="auto">
            <a:xfrm>
              <a:off x="4499" y="24430"/>
              <a:ext cx="38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endParaRPr lang="en-GB" sz="2800" baseline="-25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6" name="TextBox 500"/>
            <p:cNvSpPr txBox="1">
              <a:spLocks noChangeArrowheads="1"/>
            </p:cNvSpPr>
            <p:nvPr/>
          </p:nvSpPr>
          <p:spPr bwMode="auto">
            <a:xfrm>
              <a:off x="4095" y="23774"/>
              <a:ext cx="390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chemeClr val="bg2"/>
                  </a:solidFill>
                  <a:latin typeface="Times New Roman" pitchFamily="18" charset="0"/>
                </a:rPr>
                <a:t>  θ</a:t>
              </a:r>
              <a:endParaRPr lang="en-GB" sz="2800" baseline="-25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36" name="Arc 103"/>
            <p:cNvSpPr/>
            <p:nvPr/>
          </p:nvSpPr>
          <p:spPr bwMode="auto">
            <a:xfrm>
              <a:off x="3648" y="23997"/>
              <a:ext cx="454" cy="341"/>
            </a:xfrm>
            <a:prstGeom prst="arc">
              <a:avLst>
                <a:gd name="adj1" fmla="val 20358659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914295">
                <a:defRPr/>
              </a:pPr>
              <a:endParaRPr lang="en-GB" dirty="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3098" name="Line 17"/>
            <p:cNvSpPr>
              <a:spLocks noChangeShapeType="1"/>
            </p:cNvSpPr>
            <p:nvPr/>
          </p:nvSpPr>
          <p:spPr bwMode="auto">
            <a:xfrm rot="2439405" flipH="1">
              <a:off x="4205" y="23987"/>
              <a:ext cx="3" cy="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Rectangle 105"/>
            <p:cNvSpPr/>
            <p:nvPr/>
          </p:nvSpPr>
          <p:spPr bwMode="auto">
            <a:xfrm>
              <a:off x="4388" y="23612"/>
              <a:ext cx="82" cy="1045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914295">
                <a:defRPr/>
              </a:pPr>
              <a:endParaRPr lang="en-GB" dirty="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139" name="Rectangle 106"/>
            <p:cNvSpPr/>
            <p:nvPr/>
          </p:nvSpPr>
          <p:spPr bwMode="auto">
            <a:xfrm>
              <a:off x="5447" y="23612"/>
              <a:ext cx="82" cy="1045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900000"/>
              </a:camera>
              <a:lightRig rig="threePt" dir="t"/>
            </a:scene3d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 defTabSz="914295">
                <a:defRPr/>
              </a:pPr>
              <a:endParaRPr lang="en-GB" dirty="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3101" name="TextBox 500"/>
            <p:cNvSpPr txBox="1">
              <a:spLocks noChangeArrowheads="1"/>
            </p:cNvSpPr>
            <p:nvPr/>
          </p:nvSpPr>
          <p:spPr bwMode="auto">
            <a:xfrm>
              <a:off x="5331" y="24446"/>
              <a:ext cx="629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chemeClr val="bg2"/>
                  </a:solidFill>
                  <a:latin typeface="Times New Roman" pitchFamily="18" charset="0"/>
                </a:rPr>
                <a:t>B=0</a:t>
              </a:r>
              <a:endParaRPr lang="en-GB" sz="2800" baseline="-25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102" name="TextBox 500"/>
            <p:cNvSpPr txBox="1">
              <a:spLocks noChangeArrowheads="1"/>
            </p:cNvSpPr>
            <p:nvPr/>
          </p:nvSpPr>
          <p:spPr bwMode="auto">
            <a:xfrm>
              <a:off x="2929" y="24406"/>
              <a:ext cx="627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chemeClr val="bg2"/>
                  </a:solidFill>
                  <a:latin typeface="Times New Roman" pitchFamily="18" charset="0"/>
                </a:rPr>
                <a:t>B=0</a:t>
              </a:r>
              <a:endParaRPr lang="en-GB" sz="2800" baseline="-25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3103" name="Group 748"/>
            <p:cNvGrpSpPr>
              <a:grpSpLocks/>
            </p:cNvGrpSpPr>
            <p:nvPr/>
          </p:nvGrpSpPr>
          <p:grpSpPr bwMode="auto">
            <a:xfrm>
              <a:off x="2449" y="24446"/>
              <a:ext cx="154" cy="154"/>
              <a:chOff x="6199671" y="16491971"/>
              <a:chExt cx="328484" cy="328483"/>
            </a:xfrm>
          </p:grpSpPr>
          <p:cxnSp>
            <p:nvCxnSpPr>
              <p:cNvPr id="3106" name="Straight Connector 6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199671" y="16491971"/>
                <a:ext cx="204390" cy="204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3107" name="Straight Connector 66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765" y="16616064"/>
                <a:ext cx="204390" cy="204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143" name="Rectangle 110"/>
            <p:cNvSpPr/>
            <p:nvPr/>
          </p:nvSpPr>
          <p:spPr bwMode="auto">
            <a:xfrm>
              <a:off x="3936" y="23614"/>
              <a:ext cx="1994" cy="1109"/>
            </a:xfrm>
            <a:prstGeom prst="rect">
              <a:avLst/>
            </a:prstGeom>
            <a:solidFill>
              <a:schemeClr val="bg1">
                <a:lumMod val="75000"/>
                <a:alpha val="2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GB" sz="320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144" name="Rectangle 111"/>
            <p:cNvSpPr/>
            <p:nvPr/>
          </p:nvSpPr>
          <p:spPr bwMode="auto">
            <a:xfrm>
              <a:off x="1442" y="23614"/>
              <a:ext cx="1986" cy="1109"/>
            </a:xfrm>
            <a:prstGeom prst="rect">
              <a:avLst/>
            </a:prstGeom>
            <a:solidFill>
              <a:schemeClr val="bg1">
                <a:lumMod val="75000"/>
                <a:alpha val="22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de-DE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  <a:cs typeface="+mn-cs"/>
                </a:defRPr>
              </a:lvl9pPr>
            </a:lstStyle>
            <a:p>
              <a:pPr>
                <a:defRPr/>
              </a:pPr>
              <a:endParaRPr lang="en-GB" sz="320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</p:grpSp>
      <p:pic>
        <p:nvPicPr>
          <p:cNvPr id="3080" name="Рисунок 1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6388" y="2576513"/>
            <a:ext cx="555148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1" descr="VitessBan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5805264"/>
            <a:ext cx="129687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34"/>
          <p:cNvSpPr>
            <a:spLocks noChangeArrowheads="1"/>
          </p:cNvSpPr>
          <p:nvPr/>
        </p:nvSpPr>
        <p:spPr bwMode="auto">
          <a:xfrm>
            <a:off x="357188" y="642938"/>
            <a:ext cx="8358187" cy="2500312"/>
          </a:xfrm>
          <a:prstGeom prst="rect">
            <a:avLst/>
          </a:prstGeom>
          <a:solidFill>
            <a:srgbClr val="FFFF66"/>
          </a:soli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571500" y="-571500"/>
            <a:ext cx="8421688" cy="1241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Rotating magnetic field NSE spectrometer</a:t>
            </a:r>
          </a:p>
        </p:txBody>
      </p:sp>
      <p:sp>
        <p:nvSpPr>
          <p:cNvPr id="96" name="Rectangle 134"/>
          <p:cNvSpPr>
            <a:spLocks noChangeArrowheads="1"/>
          </p:cNvSpPr>
          <p:nvPr/>
        </p:nvSpPr>
        <p:spPr bwMode="auto">
          <a:xfrm>
            <a:off x="214313" y="3286125"/>
            <a:ext cx="4857750" cy="331152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102" name="Group 59"/>
          <p:cNvGrpSpPr>
            <a:grpSpLocks/>
          </p:cNvGrpSpPr>
          <p:nvPr/>
        </p:nvGrpSpPr>
        <p:grpSpPr bwMode="auto">
          <a:xfrm>
            <a:off x="1016000" y="708025"/>
            <a:ext cx="7127875" cy="2363788"/>
            <a:chOff x="144" y="1198"/>
            <a:chExt cx="4490" cy="1489"/>
          </a:xfrm>
        </p:grpSpPr>
        <p:sp>
          <p:nvSpPr>
            <p:cNvPr id="4106" name="Rectangle 60"/>
            <p:cNvSpPr>
              <a:spLocks noChangeArrowheads="1"/>
            </p:cNvSpPr>
            <p:nvPr/>
          </p:nvSpPr>
          <p:spPr bwMode="auto">
            <a:xfrm>
              <a:off x="144" y="1198"/>
              <a:ext cx="4490" cy="148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07" name="Text Box 61"/>
            <p:cNvSpPr txBox="1">
              <a:spLocks noChangeArrowheads="1"/>
            </p:cNvSpPr>
            <p:nvPr/>
          </p:nvSpPr>
          <p:spPr bwMode="auto">
            <a:xfrm>
              <a:off x="739" y="1371"/>
              <a:ext cx="215" cy="2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08" name="Text Box 62"/>
            <p:cNvSpPr txBox="1">
              <a:spLocks noChangeArrowheads="1"/>
            </p:cNvSpPr>
            <p:nvPr/>
          </p:nvSpPr>
          <p:spPr bwMode="auto">
            <a:xfrm>
              <a:off x="1062" y="1332"/>
              <a:ext cx="596" cy="2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200">
                  <a:solidFill>
                    <a:schemeClr val="bg2"/>
                  </a:solidFill>
                  <a:latin typeface="Times New Roman" pitchFamily="18" charset="0"/>
                </a:rPr>
                <a:t>Spin flipper F1</a:t>
              </a:r>
            </a:p>
          </p:txBody>
        </p:sp>
        <p:sp>
          <p:nvSpPr>
            <p:cNvPr id="4109" name="Rectangle 63"/>
            <p:cNvSpPr>
              <a:spLocks noChangeArrowheads="1"/>
            </p:cNvSpPr>
            <p:nvPr/>
          </p:nvSpPr>
          <p:spPr bwMode="auto">
            <a:xfrm>
              <a:off x="505" y="1703"/>
              <a:ext cx="722" cy="520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7400000" rev="0"/>
              </a:camera>
              <a:lightRig rig="legacyFlat3" dir="b"/>
            </a:scene3d>
            <a:sp3d extrusionH="111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10" name="Line 64"/>
            <p:cNvSpPr>
              <a:spLocks noChangeShapeType="1"/>
            </p:cNvSpPr>
            <p:nvPr/>
          </p:nvSpPr>
          <p:spPr bwMode="auto">
            <a:xfrm flipH="1" flipV="1">
              <a:off x="762" y="1999"/>
              <a:ext cx="0" cy="5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Oval 65"/>
            <p:cNvSpPr>
              <a:spLocks noChangeArrowheads="1"/>
            </p:cNvSpPr>
            <p:nvPr/>
          </p:nvSpPr>
          <p:spPr bwMode="auto">
            <a:xfrm rot="1105392" flipH="1" flipV="1">
              <a:off x="769" y="1717"/>
              <a:ext cx="219" cy="46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12" name="Line 66"/>
            <p:cNvSpPr>
              <a:spLocks noChangeShapeType="1"/>
            </p:cNvSpPr>
            <p:nvPr/>
          </p:nvSpPr>
          <p:spPr bwMode="auto">
            <a:xfrm flipV="1">
              <a:off x="481" y="1745"/>
              <a:ext cx="729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67"/>
            <p:cNvSpPr>
              <a:spLocks noChangeShapeType="1"/>
            </p:cNvSpPr>
            <p:nvPr/>
          </p:nvSpPr>
          <p:spPr bwMode="auto">
            <a:xfrm flipV="1">
              <a:off x="876" y="1478"/>
              <a:ext cx="0" cy="1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68"/>
            <p:cNvSpPr>
              <a:spLocks noChangeShapeType="1"/>
            </p:cNvSpPr>
            <p:nvPr/>
          </p:nvSpPr>
          <p:spPr bwMode="auto">
            <a:xfrm flipV="1">
              <a:off x="877" y="1745"/>
              <a:ext cx="72" cy="21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AutoShape 69"/>
            <p:cNvSpPr>
              <a:spLocks noChangeArrowheads="1"/>
            </p:cNvSpPr>
            <p:nvPr/>
          </p:nvSpPr>
          <p:spPr bwMode="auto">
            <a:xfrm>
              <a:off x="385" y="1742"/>
              <a:ext cx="53" cy="218"/>
            </a:xfrm>
            <a:prstGeom prst="upArrow">
              <a:avLst>
                <a:gd name="adj1" fmla="val 50000"/>
                <a:gd name="adj2" fmla="val 10283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16" name="Text Box 70"/>
            <p:cNvSpPr txBox="1">
              <a:spLocks noChangeArrowheads="1"/>
            </p:cNvSpPr>
            <p:nvPr/>
          </p:nvSpPr>
          <p:spPr bwMode="auto">
            <a:xfrm>
              <a:off x="306" y="2223"/>
              <a:ext cx="215" cy="2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117" name="Text Box 71"/>
            <p:cNvSpPr txBox="1">
              <a:spLocks noChangeArrowheads="1"/>
            </p:cNvSpPr>
            <p:nvPr/>
          </p:nvSpPr>
          <p:spPr bwMode="auto">
            <a:xfrm>
              <a:off x="1244" y="2202"/>
              <a:ext cx="269" cy="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r>
                <a:rPr kumimoji="0" lang="en-US" sz="1400" baseline="-25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118" name="Line 72"/>
            <p:cNvSpPr>
              <a:spLocks noChangeShapeType="1"/>
            </p:cNvSpPr>
            <p:nvPr/>
          </p:nvSpPr>
          <p:spPr bwMode="auto">
            <a:xfrm>
              <a:off x="885" y="2441"/>
              <a:ext cx="10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9" name="Group 73"/>
            <p:cNvGrpSpPr>
              <a:grpSpLocks/>
            </p:cNvGrpSpPr>
            <p:nvPr/>
          </p:nvGrpSpPr>
          <p:grpSpPr bwMode="auto">
            <a:xfrm>
              <a:off x="1541" y="1296"/>
              <a:ext cx="1226" cy="1247"/>
              <a:chOff x="3319" y="192"/>
              <a:chExt cx="1572" cy="1299"/>
            </a:xfrm>
          </p:grpSpPr>
          <p:sp>
            <p:nvSpPr>
              <p:cNvPr id="4145" name="Rectangle 74"/>
              <p:cNvSpPr>
                <a:spLocks noChangeArrowheads="1"/>
              </p:cNvSpPr>
              <p:nvPr/>
            </p:nvSpPr>
            <p:spPr bwMode="auto">
              <a:xfrm>
                <a:off x="3367" y="625"/>
                <a:ext cx="923" cy="542"/>
              </a:xfrm>
              <a:prstGeom prst="rect">
                <a:avLst/>
              </a:pr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ObliqueTopRight">
                  <a:rot lat="0" lon="17400000" rev="0"/>
                </a:camera>
                <a:lightRig rig="legacyFlat3" dir="b"/>
              </a:scene3d>
              <a:sp3d extrusionH="111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4146" name="Group 75"/>
              <p:cNvGrpSpPr>
                <a:grpSpLocks/>
              </p:cNvGrpSpPr>
              <p:nvPr/>
            </p:nvGrpSpPr>
            <p:grpSpPr bwMode="auto">
              <a:xfrm>
                <a:off x="3697" y="646"/>
                <a:ext cx="289" cy="483"/>
                <a:chOff x="3697" y="646"/>
                <a:chExt cx="289" cy="483"/>
              </a:xfrm>
            </p:grpSpPr>
            <p:sp>
              <p:nvSpPr>
                <p:cNvPr id="4152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3697" y="939"/>
                  <a:ext cx="0" cy="5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Oval 77"/>
                <p:cNvSpPr>
                  <a:spLocks noChangeArrowheads="1"/>
                </p:cNvSpPr>
                <p:nvPr/>
              </p:nvSpPr>
              <p:spPr bwMode="auto">
                <a:xfrm rot="1105392" flipH="1" flipV="1">
                  <a:off x="3705" y="646"/>
                  <a:ext cx="281" cy="483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4147" name="Line 78"/>
              <p:cNvSpPr>
                <a:spLocks noChangeShapeType="1"/>
              </p:cNvSpPr>
              <p:nvPr/>
            </p:nvSpPr>
            <p:spPr bwMode="auto">
              <a:xfrm flipV="1">
                <a:off x="3319" y="675"/>
                <a:ext cx="931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79"/>
              <p:cNvSpPr>
                <a:spLocks noChangeShapeType="1"/>
              </p:cNvSpPr>
              <p:nvPr/>
            </p:nvSpPr>
            <p:spPr bwMode="auto">
              <a:xfrm>
                <a:off x="3843" y="397"/>
                <a:ext cx="0" cy="10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Line 80"/>
              <p:cNvSpPr>
                <a:spLocks noChangeShapeType="1"/>
              </p:cNvSpPr>
              <p:nvPr/>
            </p:nvSpPr>
            <p:spPr bwMode="auto">
              <a:xfrm flipV="1">
                <a:off x="3844" y="675"/>
                <a:ext cx="92" cy="220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Text Box 81"/>
              <p:cNvSpPr txBox="1">
                <a:spLocks noChangeArrowheads="1"/>
              </p:cNvSpPr>
              <p:nvPr/>
            </p:nvSpPr>
            <p:spPr bwMode="auto">
              <a:xfrm>
                <a:off x="3756" y="192"/>
                <a:ext cx="763" cy="2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kumimoji="0" lang="en-US" sz="1200">
                    <a:solidFill>
                      <a:schemeClr val="bg2"/>
                    </a:solidFill>
                    <a:latin typeface="Times New Roman" pitchFamily="18" charset="0"/>
                  </a:rPr>
                  <a:t>Spin flipper F2</a:t>
                </a:r>
              </a:p>
            </p:txBody>
          </p:sp>
          <p:sp>
            <p:nvSpPr>
              <p:cNvPr id="4151" name="Text Box 82"/>
              <p:cNvSpPr txBox="1">
                <a:spLocks noChangeArrowheads="1"/>
              </p:cNvSpPr>
              <p:nvPr/>
            </p:nvSpPr>
            <p:spPr bwMode="auto">
              <a:xfrm>
                <a:off x="4615" y="819"/>
                <a:ext cx="276" cy="2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kumimoji="0" lang="en-US" sz="1400">
                    <a:solidFill>
                      <a:schemeClr val="bg2"/>
                    </a:solidFill>
                    <a:latin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4120" name="Text Box 83"/>
            <p:cNvSpPr txBox="1">
              <a:spLocks noChangeArrowheads="1"/>
            </p:cNvSpPr>
            <p:nvPr/>
          </p:nvSpPr>
          <p:spPr bwMode="auto">
            <a:xfrm>
              <a:off x="2584" y="1377"/>
              <a:ext cx="215" cy="2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21" name="Text Box 84"/>
            <p:cNvSpPr txBox="1">
              <a:spLocks noChangeArrowheads="1"/>
            </p:cNvSpPr>
            <p:nvPr/>
          </p:nvSpPr>
          <p:spPr bwMode="auto">
            <a:xfrm>
              <a:off x="2959" y="1331"/>
              <a:ext cx="596" cy="2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200">
                  <a:solidFill>
                    <a:schemeClr val="bg2"/>
                  </a:solidFill>
                  <a:latin typeface="Times New Roman" pitchFamily="18" charset="0"/>
                </a:rPr>
                <a:t>Spin flipper F3</a:t>
              </a:r>
            </a:p>
          </p:txBody>
        </p:sp>
        <p:sp>
          <p:nvSpPr>
            <p:cNvPr id="4122" name="Rectangle 85"/>
            <p:cNvSpPr>
              <a:spLocks noChangeArrowheads="1"/>
            </p:cNvSpPr>
            <p:nvPr/>
          </p:nvSpPr>
          <p:spPr bwMode="auto">
            <a:xfrm>
              <a:off x="2403" y="1702"/>
              <a:ext cx="721" cy="521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7400000" rev="0"/>
              </a:camera>
              <a:lightRig rig="legacyFlat3" dir="b"/>
            </a:scene3d>
            <a:sp3d extrusionH="111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23" name="Line 86"/>
            <p:cNvSpPr>
              <a:spLocks noChangeShapeType="1"/>
            </p:cNvSpPr>
            <p:nvPr/>
          </p:nvSpPr>
          <p:spPr bwMode="auto">
            <a:xfrm flipH="1" flipV="1">
              <a:off x="2660" y="1999"/>
              <a:ext cx="0" cy="5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Oval 87"/>
            <p:cNvSpPr>
              <a:spLocks noChangeArrowheads="1"/>
            </p:cNvSpPr>
            <p:nvPr/>
          </p:nvSpPr>
          <p:spPr bwMode="auto">
            <a:xfrm rot="1105392" flipH="1" flipV="1">
              <a:off x="2665" y="1715"/>
              <a:ext cx="220" cy="46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25" name="Line 88"/>
            <p:cNvSpPr>
              <a:spLocks noChangeShapeType="1"/>
            </p:cNvSpPr>
            <p:nvPr/>
          </p:nvSpPr>
          <p:spPr bwMode="auto">
            <a:xfrm flipV="1">
              <a:off x="2379" y="1745"/>
              <a:ext cx="72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89"/>
            <p:cNvSpPr>
              <a:spLocks noChangeShapeType="1"/>
            </p:cNvSpPr>
            <p:nvPr/>
          </p:nvSpPr>
          <p:spPr bwMode="auto">
            <a:xfrm flipV="1">
              <a:off x="2773" y="1478"/>
              <a:ext cx="1" cy="1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90"/>
            <p:cNvSpPr>
              <a:spLocks noChangeShapeType="1"/>
            </p:cNvSpPr>
            <p:nvPr/>
          </p:nvSpPr>
          <p:spPr bwMode="auto">
            <a:xfrm flipV="1">
              <a:off x="2774" y="1745"/>
              <a:ext cx="73" cy="21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AutoShape 91"/>
            <p:cNvSpPr>
              <a:spLocks noChangeArrowheads="1"/>
            </p:cNvSpPr>
            <p:nvPr/>
          </p:nvSpPr>
          <p:spPr bwMode="auto">
            <a:xfrm>
              <a:off x="4306" y="1729"/>
              <a:ext cx="54" cy="219"/>
            </a:xfrm>
            <a:prstGeom prst="upArrow">
              <a:avLst>
                <a:gd name="adj1" fmla="val 50000"/>
                <a:gd name="adj2" fmla="val 101389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29" name="Text Box 92"/>
            <p:cNvSpPr txBox="1">
              <a:spLocks noChangeArrowheads="1"/>
            </p:cNvSpPr>
            <p:nvPr/>
          </p:nvSpPr>
          <p:spPr bwMode="auto">
            <a:xfrm>
              <a:off x="2241" y="2197"/>
              <a:ext cx="216" cy="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130" name="Text Box 93"/>
            <p:cNvSpPr txBox="1">
              <a:spLocks noChangeArrowheads="1"/>
            </p:cNvSpPr>
            <p:nvPr/>
          </p:nvSpPr>
          <p:spPr bwMode="auto">
            <a:xfrm>
              <a:off x="3093" y="2197"/>
              <a:ext cx="459" cy="2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L</a:t>
              </a:r>
              <a:r>
                <a:rPr kumimoji="0" lang="en-US" sz="1400" baseline="-250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  <a:r>
                <a:rPr kumimoji="0" lang="en-US" sz="14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131" name="Line 94"/>
            <p:cNvSpPr>
              <a:spLocks noChangeShapeType="1"/>
            </p:cNvSpPr>
            <p:nvPr/>
          </p:nvSpPr>
          <p:spPr bwMode="auto">
            <a:xfrm>
              <a:off x="2789" y="2409"/>
              <a:ext cx="10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Rectangle 95"/>
            <p:cNvSpPr>
              <a:spLocks noChangeArrowheads="1"/>
            </p:cNvSpPr>
            <p:nvPr/>
          </p:nvSpPr>
          <p:spPr bwMode="auto">
            <a:xfrm>
              <a:off x="3490" y="1713"/>
              <a:ext cx="721" cy="519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ObliqueTopRight">
                <a:rot lat="0" lon="17400000" rev="0"/>
              </a:camera>
              <a:lightRig rig="legacyFlat3" dir="b"/>
            </a:scene3d>
            <a:sp3d extrusionH="111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33" name="Line 96"/>
            <p:cNvSpPr>
              <a:spLocks noChangeShapeType="1"/>
            </p:cNvSpPr>
            <p:nvPr/>
          </p:nvSpPr>
          <p:spPr bwMode="auto">
            <a:xfrm flipH="1" flipV="1">
              <a:off x="3749" y="2015"/>
              <a:ext cx="0" cy="5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Oval 97"/>
            <p:cNvSpPr>
              <a:spLocks noChangeArrowheads="1"/>
            </p:cNvSpPr>
            <p:nvPr/>
          </p:nvSpPr>
          <p:spPr bwMode="auto">
            <a:xfrm rot="1105392" flipH="1" flipV="1">
              <a:off x="3755" y="1732"/>
              <a:ext cx="219" cy="465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35" name="Line 98"/>
            <p:cNvSpPr>
              <a:spLocks noChangeShapeType="1"/>
            </p:cNvSpPr>
            <p:nvPr/>
          </p:nvSpPr>
          <p:spPr bwMode="auto">
            <a:xfrm flipV="1">
              <a:off x="3453" y="1760"/>
              <a:ext cx="727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99"/>
            <p:cNvSpPr>
              <a:spLocks noChangeShapeType="1"/>
            </p:cNvSpPr>
            <p:nvPr/>
          </p:nvSpPr>
          <p:spPr bwMode="auto">
            <a:xfrm>
              <a:off x="3862" y="1493"/>
              <a:ext cx="0" cy="1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100"/>
            <p:cNvSpPr>
              <a:spLocks noChangeShapeType="1"/>
            </p:cNvSpPr>
            <p:nvPr/>
          </p:nvSpPr>
          <p:spPr bwMode="auto">
            <a:xfrm flipV="1">
              <a:off x="3863" y="1760"/>
              <a:ext cx="71" cy="21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Text Box 101"/>
            <p:cNvSpPr txBox="1">
              <a:spLocks noChangeArrowheads="1"/>
            </p:cNvSpPr>
            <p:nvPr/>
          </p:nvSpPr>
          <p:spPr bwMode="auto">
            <a:xfrm>
              <a:off x="3794" y="1298"/>
              <a:ext cx="596" cy="2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200">
                  <a:solidFill>
                    <a:schemeClr val="bg2"/>
                  </a:solidFill>
                  <a:latin typeface="Times New Roman" pitchFamily="18" charset="0"/>
                </a:rPr>
                <a:t>Spin flipper F4</a:t>
              </a:r>
            </a:p>
          </p:txBody>
        </p:sp>
        <p:sp>
          <p:nvSpPr>
            <p:cNvPr id="4139" name="Line 102"/>
            <p:cNvSpPr>
              <a:spLocks noChangeShapeType="1"/>
            </p:cNvSpPr>
            <p:nvPr/>
          </p:nvSpPr>
          <p:spPr bwMode="auto">
            <a:xfrm>
              <a:off x="528" y="1953"/>
              <a:ext cx="390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Text Box 103"/>
            <p:cNvSpPr txBox="1">
              <a:spLocks noChangeArrowheads="1"/>
            </p:cNvSpPr>
            <p:nvPr/>
          </p:nvSpPr>
          <p:spPr bwMode="auto">
            <a:xfrm>
              <a:off x="154" y="1254"/>
              <a:ext cx="573" cy="4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200">
                  <a:solidFill>
                    <a:schemeClr val="bg2"/>
                  </a:solidFill>
                  <a:latin typeface="Times New Roman" pitchFamily="18" charset="0"/>
                </a:rPr>
                <a:t>Initial polarisation Pz=1</a:t>
              </a:r>
            </a:p>
          </p:txBody>
        </p:sp>
        <p:sp>
          <p:nvSpPr>
            <p:cNvPr id="4141" name="Rectangle 104"/>
            <p:cNvSpPr>
              <a:spLocks noChangeArrowheads="1"/>
            </p:cNvSpPr>
            <p:nvPr/>
          </p:nvSpPr>
          <p:spPr bwMode="auto">
            <a:xfrm>
              <a:off x="2256" y="1812"/>
              <a:ext cx="201" cy="278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142" name="Text Box 105"/>
            <p:cNvSpPr txBox="1">
              <a:spLocks noChangeArrowheads="1"/>
            </p:cNvSpPr>
            <p:nvPr/>
          </p:nvSpPr>
          <p:spPr bwMode="auto">
            <a:xfrm>
              <a:off x="3998" y="2133"/>
              <a:ext cx="607" cy="4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200">
                  <a:solidFill>
                    <a:schemeClr val="bg2"/>
                  </a:solidFill>
                  <a:latin typeface="Times New Roman" pitchFamily="18" charset="0"/>
                </a:rPr>
                <a:t>Final</a:t>
              </a:r>
            </a:p>
            <a:p>
              <a:r>
                <a:rPr kumimoji="0" lang="en-US" sz="1200">
                  <a:solidFill>
                    <a:schemeClr val="bg2"/>
                  </a:solidFill>
                  <a:latin typeface="Times New Roman" pitchFamily="18" charset="0"/>
                </a:rPr>
                <a:t>polarisation Pz</a:t>
              </a:r>
            </a:p>
          </p:txBody>
        </p:sp>
        <p:sp>
          <p:nvSpPr>
            <p:cNvPr id="4143" name="Line 106"/>
            <p:cNvSpPr>
              <a:spLocks noChangeShapeType="1"/>
            </p:cNvSpPr>
            <p:nvPr/>
          </p:nvSpPr>
          <p:spPr bwMode="auto">
            <a:xfrm flipV="1">
              <a:off x="2151" y="1954"/>
              <a:ext cx="181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107"/>
            <p:cNvSpPr txBox="1">
              <a:spLocks noChangeArrowheads="1"/>
            </p:cNvSpPr>
            <p:nvPr/>
          </p:nvSpPr>
          <p:spPr bwMode="auto">
            <a:xfrm>
              <a:off x="2017" y="2450"/>
              <a:ext cx="596" cy="1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kumimoji="0" lang="en-US" sz="1200">
                  <a:solidFill>
                    <a:schemeClr val="bg2"/>
                  </a:solidFill>
                  <a:latin typeface="Times New Roman" pitchFamily="18" charset="0"/>
                </a:rPr>
                <a:t>Sample </a:t>
              </a:r>
            </a:p>
          </p:txBody>
        </p:sp>
      </p:grp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2863" y="3286125"/>
          <a:ext cx="4886325" cy="3467100"/>
        </p:xfrm>
        <a:graphic>
          <a:graphicData uri="http://schemas.openxmlformats.org/presentationml/2006/ole">
            <p:oleObj spid="_x0000_s4098" r:id="rId3" imgW="3588106" imgH="2556662" progId="Origin50.Graph">
              <p:embed/>
            </p:oleObj>
          </a:graphicData>
        </a:graphic>
      </p:graphicFrame>
      <p:sp>
        <p:nvSpPr>
          <p:cNvPr id="4103" name="Rectangle 132"/>
          <p:cNvSpPr>
            <a:spLocks noChangeArrowheads="1"/>
          </p:cNvSpPr>
          <p:nvPr/>
        </p:nvSpPr>
        <p:spPr bwMode="auto">
          <a:xfrm>
            <a:off x="5357813" y="3286125"/>
            <a:ext cx="3352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400">
                <a:solidFill>
                  <a:schemeClr val="bg2"/>
                </a:solidFill>
                <a:cs typeface="Times New Roman" pitchFamily="18" charset="0"/>
              </a:rPr>
              <a:t>NSE signal obtained for </a:t>
            </a:r>
            <a:r>
              <a:rPr lang="en-US" sz="1400" i="1">
                <a:solidFill>
                  <a:schemeClr val="bg2"/>
                </a:solidFill>
                <a:cs typeface="Times New Roman" pitchFamily="18" charset="0"/>
              </a:rPr>
              <a:t>f</a:t>
            </a:r>
            <a:r>
              <a:rPr lang="en-US" sz="1400">
                <a:solidFill>
                  <a:schemeClr val="bg2"/>
                </a:solidFill>
                <a:cs typeface="Times New Roman" pitchFamily="18" charset="0"/>
              </a:rPr>
              <a:t> = 50 kHz and </a:t>
            </a:r>
          </a:p>
          <a:p>
            <a:pPr algn="just"/>
            <a:r>
              <a:rPr lang="en-US" sz="1400" i="1">
                <a:solidFill>
                  <a:schemeClr val="bg2"/>
                </a:solidFill>
                <a:cs typeface="Times New Roman" pitchFamily="18" charset="0"/>
              </a:rPr>
              <a:t>L</a:t>
            </a:r>
            <a:r>
              <a:rPr lang="en-US" sz="1400" i="1" baseline="-30000">
                <a:solidFill>
                  <a:schemeClr val="bg2"/>
                </a:solidFill>
                <a:cs typeface="Times New Roman" pitchFamily="18" charset="0"/>
              </a:rPr>
              <a:t>1 </a:t>
            </a:r>
            <a:r>
              <a:rPr lang="en-US" sz="1400" i="1">
                <a:solidFill>
                  <a:schemeClr val="bg2"/>
                </a:solidFill>
                <a:cs typeface="Times New Roman" pitchFamily="18" charset="0"/>
              </a:rPr>
              <a:t>= L</a:t>
            </a:r>
            <a:r>
              <a:rPr lang="en-US" sz="1400" i="1" baseline="-30000">
                <a:solidFill>
                  <a:schemeClr val="bg2"/>
                </a:solidFill>
                <a:cs typeface="Times New Roman" pitchFamily="18" charset="0"/>
              </a:rPr>
              <a:t>2</a:t>
            </a:r>
            <a:r>
              <a:rPr lang="en-US" sz="1400" baseline="-3000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en-US" sz="1400">
                <a:solidFill>
                  <a:schemeClr val="bg2"/>
                </a:solidFill>
                <a:cs typeface="Times New Roman" pitchFamily="18" charset="0"/>
              </a:rPr>
              <a:t>= 1 m. Neutron wavelength </a:t>
            </a:r>
          </a:p>
          <a:p>
            <a:pPr algn="just"/>
            <a:r>
              <a:rPr lang="en-US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1400" baseline="-30000">
                <a:solidFill>
                  <a:schemeClr val="bg2"/>
                </a:solidFill>
                <a:cs typeface="Times New Roman" pitchFamily="18" charset="0"/>
              </a:rPr>
              <a:t>0</a:t>
            </a:r>
            <a:r>
              <a:rPr lang="en-US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20 Å (</a:t>
            </a:r>
            <a:r>
              <a:rPr lang="en-US" sz="1400">
                <a:solidFill>
                  <a:schemeClr val="bg2"/>
                </a:solidFill>
                <a:cs typeface="Times New Roman" pitchFamily="18" charset="0"/>
              </a:rPr>
              <a:t>/</a:t>
            </a:r>
            <a:r>
              <a:rPr lang="en-US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1400" baseline="-30000">
                <a:solidFill>
                  <a:schemeClr val="bg2"/>
                </a:solidFill>
                <a:cs typeface="Times New Roman" pitchFamily="18" charset="0"/>
              </a:rPr>
              <a:t>0</a:t>
            </a:r>
            <a:r>
              <a:rPr lang="en-US" sz="1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20%).</a:t>
            </a:r>
            <a:endParaRPr lang="en-US" sz="120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140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4" name="Rectangle 134"/>
          <p:cNvSpPr>
            <a:spLocks noChangeArrowheads="1"/>
          </p:cNvSpPr>
          <p:nvPr/>
        </p:nvSpPr>
        <p:spPr bwMode="auto">
          <a:xfrm>
            <a:off x="4572000" y="4143375"/>
            <a:ext cx="49149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solidFill>
                  <a:schemeClr val="bg2"/>
                </a:solidFill>
                <a:cs typeface="Times New Roman" pitchFamily="18" charset="0"/>
              </a:rPr>
              <a:t>The foils’ thickness </a:t>
            </a:r>
            <a:r>
              <a:rPr lang="en-GB" sz="1600" i="1">
                <a:solidFill>
                  <a:schemeClr val="bg2"/>
                </a:solidFill>
                <a:cs typeface="Times New Roman" pitchFamily="18" charset="0"/>
              </a:rPr>
              <a:t>d </a:t>
            </a:r>
            <a:r>
              <a:rPr lang="en-GB" sz="1600">
                <a:solidFill>
                  <a:schemeClr val="bg2"/>
                </a:solidFill>
                <a:cs typeface="Times New Roman" pitchFamily="18" charset="0"/>
              </a:rPr>
              <a:t>= 0.001 cm and </a:t>
            </a:r>
          </a:p>
          <a:p>
            <a:r>
              <a:rPr lang="en-GB" sz="1600">
                <a:solidFill>
                  <a:schemeClr val="bg2"/>
                </a:solidFill>
                <a:cs typeface="Times New Roman" pitchFamily="18" charset="0"/>
              </a:rPr>
              <a:t>the field magnitude </a:t>
            </a:r>
            <a:r>
              <a:rPr lang="en-GB" sz="1600" i="1">
                <a:solidFill>
                  <a:schemeClr val="bg2"/>
                </a:solidFill>
                <a:cs typeface="Times New Roman" pitchFamily="18" charset="0"/>
              </a:rPr>
              <a:t>B </a:t>
            </a:r>
            <a:r>
              <a:rPr lang="en-GB" sz="1600">
                <a:solidFill>
                  <a:schemeClr val="bg2"/>
                </a:solidFill>
                <a:cs typeface="Times New Roman" pitchFamily="18" charset="0"/>
              </a:rPr>
              <a:t>= 3392 Oe are </a:t>
            </a:r>
          </a:p>
          <a:p>
            <a:r>
              <a:rPr lang="en-GB" sz="1600">
                <a:solidFill>
                  <a:schemeClr val="bg2"/>
                </a:solidFill>
                <a:cs typeface="Times New Roman" pitchFamily="18" charset="0"/>
              </a:rPr>
              <a:t>selected to satisfy the spin flip condition </a:t>
            </a:r>
          </a:p>
          <a:p>
            <a:pPr>
              <a:buFont typeface="Symbol" pitchFamily="18" charset="2"/>
              <a:buChar char="j"/>
            </a:pPr>
            <a:r>
              <a:rPr lang="en-GB" sz="1600" i="1">
                <a:solidFill>
                  <a:schemeClr val="bg2"/>
                </a:solidFill>
                <a:cs typeface="Times New Roman" pitchFamily="18" charset="0"/>
              </a:rPr>
              <a:t>= </a:t>
            </a:r>
            <a:r>
              <a:rPr lang="en-GB" sz="16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GB" sz="1600" i="1">
                <a:solidFill>
                  <a:schemeClr val="bg2"/>
                </a:solidFill>
                <a:cs typeface="Times New Roman" pitchFamily="18" charset="0"/>
              </a:rPr>
              <a:t>  </a:t>
            </a:r>
            <a:r>
              <a:rPr lang="en-GB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only</a:t>
            </a:r>
            <a:r>
              <a:rPr lang="en-GB" sz="16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 the central wavelength </a:t>
            </a:r>
          </a:p>
          <a:p>
            <a:pPr>
              <a:buFont typeface="Symbol" pitchFamily="18" charset="2"/>
              <a:buNone/>
            </a:pPr>
            <a:r>
              <a:rPr lang="en-GB" sz="16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GB" sz="1600" i="1" baseline="-30000">
                <a:solidFill>
                  <a:schemeClr val="bg2"/>
                </a:solidFill>
                <a:cs typeface="Times New Roman" pitchFamily="18" charset="0"/>
              </a:rPr>
              <a:t>0</a:t>
            </a:r>
            <a:r>
              <a:rPr lang="en-GB" sz="1600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20 Å. </a:t>
            </a:r>
            <a:r>
              <a:rPr lang="en-GB" sz="16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result of the simulations</a:t>
            </a:r>
          </a:p>
          <a:p>
            <a:pPr>
              <a:buFont typeface="Symbol" pitchFamily="18" charset="2"/>
              <a:buNone/>
            </a:pPr>
            <a:r>
              <a:rPr lang="en-GB" sz="1600" b="1" i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of  the spin-echo signal  </a:t>
            </a:r>
            <a:r>
              <a:rPr lang="en-GB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show the </a:t>
            </a:r>
          </a:p>
          <a:p>
            <a:pPr>
              <a:buFont typeface="Symbol" pitchFamily="18" charset="2"/>
              <a:buNone/>
            </a:pPr>
            <a:r>
              <a:rPr lang="en-GB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well-known spin-echo signal </a:t>
            </a:r>
          </a:p>
          <a:p>
            <a:pPr>
              <a:buFont typeface="Symbol" pitchFamily="18" charset="2"/>
              <a:buNone/>
            </a:pPr>
            <a:r>
              <a:rPr lang="en-GB" sz="16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of a high quality</a:t>
            </a:r>
            <a:r>
              <a:rPr lang="en-US" sz="16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1600" i="1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7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09" y="6165304"/>
            <a:ext cx="129687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5300" y="1095375"/>
            <a:ext cx="5746750" cy="782638"/>
          </a:xfrm>
          <a:noFill/>
        </p:spPr>
        <p:txBody>
          <a:bodyPr lIns="91440" tIns="45720" rIns="91440" bIns="45720" anchor="t"/>
          <a:lstStyle/>
          <a:p>
            <a:r>
              <a:rPr lang="en-US" sz="2000" b="1" smtClean="0">
                <a:solidFill>
                  <a:schemeClr val="bg2"/>
                </a:solidFill>
                <a:ea typeface="ＭＳ Ｐゴシック" pitchFamily="34" charset="-128"/>
              </a:rPr>
              <a:t>VITESS module “</a:t>
            </a:r>
            <a:r>
              <a:rPr lang="de-DE" sz="2000" b="1" smtClean="0">
                <a:solidFill>
                  <a:schemeClr val="bg2"/>
                </a:solidFill>
                <a:ea typeface="ＭＳ Ｐゴシック" pitchFamily="34" charset="-128"/>
              </a:rPr>
              <a:t>Lenses“</a:t>
            </a:r>
            <a:r>
              <a:rPr lang="en-US" sz="3600" smtClean="0">
                <a:solidFill>
                  <a:schemeClr val="bg2"/>
                </a:solidFill>
                <a:ea typeface="ＭＳ Ｐゴシック" pitchFamily="34" charset="-128"/>
              </a:rPr>
              <a:t> </a:t>
            </a:r>
            <a:endParaRPr lang="en-GB" sz="3600" smtClean="0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3433763" y="30718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 eaLnBrk="1" hangingPunct="1"/>
            <a:endParaRPr kumimoji="0" lang="en-GB" sz="1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5" name="Text Box 14"/>
          <p:cNvSpPr txBox="1">
            <a:spLocks noChangeArrowheads="1"/>
          </p:cNvSpPr>
          <p:nvPr/>
        </p:nvSpPr>
        <p:spPr bwMode="auto">
          <a:xfrm>
            <a:off x="1285875" y="4143375"/>
            <a:ext cx="67691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l" defTabSz="457200" eaLnBrk="1" hangingPunct="1">
              <a:lnSpc>
                <a:spcPct val="120000"/>
              </a:lnSpc>
              <a:buFontTx/>
              <a:buChar char="•"/>
            </a:pP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the intersection point at the 1</a:t>
            </a:r>
            <a:r>
              <a:rPr kumimoji="0" lang="en-US" sz="1800" baseline="30000">
                <a:solidFill>
                  <a:schemeClr val="bg2"/>
                </a:solidFill>
                <a:latin typeface="Calibri" pitchFamily="34" charset="0"/>
              </a:rPr>
              <a:t>st</a:t>
            </a: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 surface, </a:t>
            </a:r>
          </a:p>
          <a:p>
            <a:pPr marL="288925" indent="-288925" algn="l" defTabSz="457200" eaLnBrk="1" hangingPunct="1">
              <a:lnSpc>
                <a:spcPct val="120000"/>
              </a:lnSpc>
              <a:buFontTx/>
              <a:buChar char="•"/>
            </a:pP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the normal to the 1</a:t>
            </a:r>
            <a:r>
              <a:rPr kumimoji="0" lang="en-US" sz="1800" baseline="30000">
                <a:solidFill>
                  <a:schemeClr val="bg2"/>
                </a:solidFill>
                <a:latin typeface="Calibri" pitchFamily="34" charset="0"/>
              </a:rPr>
              <a:t>st</a:t>
            </a: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 surface, </a:t>
            </a:r>
          </a:p>
          <a:p>
            <a:pPr marL="288925" indent="-288925" algn="l" defTabSz="457200" eaLnBrk="1" hangingPunct="1">
              <a:lnSpc>
                <a:spcPct val="120000"/>
              </a:lnSpc>
              <a:buFontTx/>
              <a:buChar char="•"/>
            </a:pP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the incident angle on the 1</a:t>
            </a:r>
            <a:r>
              <a:rPr kumimoji="0" lang="en-US" sz="1800" baseline="30000">
                <a:solidFill>
                  <a:schemeClr val="bg2"/>
                </a:solidFill>
                <a:latin typeface="Calibri" pitchFamily="34" charset="0"/>
              </a:rPr>
              <a:t>st</a:t>
            </a: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 surface, </a:t>
            </a:r>
          </a:p>
          <a:p>
            <a:pPr marL="288925" indent="-288925" algn="l" defTabSz="457200" eaLnBrk="1" hangingPunct="1">
              <a:lnSpc>
                <a:spcPct val="120000"/>
              </a:lnSpc>
              <a:buFontTx/>
              <a:buChar char="•"/>
            </a:pP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the refraction angle by the Snell*s law, the intersection point at the 2</a:t>
            </a:r>
            <a:r>
              <a:rPr kumimoji="0" lang="en-US" sz="1800" baseline="30000">
                <a:solidFill>
                  <a:schemeClr val="bg2"/>
                </a:solidFill>
                <a:latin typeface="Calibri" pitchFamily="34" charset="0"/>
              </a:rPr>
              <a:t>nd</a:t>
            </a: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 surface,</a:t>
            </a:r>
            <a:r>
              <a:rPr kumimoji="0" lang="ru-RU" sz="1800">
                <a:solidFill>
                  <a:schemeClr val="bg2"/>
                </a:solidFill>
                <a:latin typeface="Calibri" pitchFamily="34" charset="0"/>
              </a:rPr>
              <a:t> </a:t>
            </a:r>
            <a:endParaRPr kumimoji="0" lang="de-DE" sz="1800">
              <a:solidFill>
                <a:schemeClr val="bg2"/>
              </a:solidFill>
              <a:latin typeface="Calibri" pitchFamily="34" charset="0"/>
            </a:endParaRPr>
          </a:p>
          <a:p>
            <a:pPr marL="288925" indent="-288925" algn="l" defTabSz="457200" eaLnBrk="1" hangingPunct="1">
              <a:lnSpc>
                <a:spcPct val="120000"/>
              </a:lnSpc>
              <a:buFontTx/>
              <a:buChar char="•"/>
            </a:pPr>
            <a:r>
              <a:rPr kumimoji="0" lang="de-DE" sz="1800">
                <a:solidFill>
                  <a:schemeClr val="bg2"/>
                </a:solidFill>
                <a:latin typeface="Calibri" pitchFamily="34" charset="0"/>
              </a:rPr>
              <a:t>the propagation length in the lense, the attenuation factor, </a:t>
            </a:r>
          </a:p>
          <a:p>
            <a:pPr marL="288925" indent="-288925" algn="l" defTabSz="457200" eaLnBrk="1" hangingPunct="1">
              <a:lnSpc>
                <a:spcPct val="120000"/>
              </a:lnSpc>
              <a:buFontTx/>
              <a:buChar char="•"/>
            </a:pP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the refraction angle at the 2</a:t>
            </a:r>
            <a:r>
              <a:rPr kumimoji="0" lang="en-US" sz="1800" baseline="30000">
                <a:solidFill>
                  <a:schemeClr val="bg2"/>
                </a:solidFill>
                <a:latin typeface="Calibri" pitchFamily="34" charset="0"/>
              </a:rPr>
              <a:t>nd</a:t>
            </a:r>
            <a:r>
              <a:rPr kumimoji="0" lang="en-US" sz="1800">
                <a:solidFill>
                  <a:schemeClr val="bg2"/>
                </a:solidFill>
                <a:latin typeface="Calibri" pitchFamily="34" charset="0"/>
              </a:rPr>
              <a:t> surface</a:t>
            </a:r>
            <a:r>
              <a:rPr kumimoji="0" lang="ru-RU" sz="1800">
                <a:solidFill>
                  <a:schemeClr val="bg2"/>
                </a:solidFill>
                <a:latin typeface="Calibri" pitchFamily="34" charset="0"/>
              </a:rPr>
              <a:t> </a:t>
            </a:r>
            <a:endParaRPr kumimoji="0" lang="en-GB" sz="1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5126" name="Rectangle 58"/>
          <p:cNvSpPr>
            <a:spLocks noChangeArrowheads="1"/>
          </p:cNvSpPr>
          <p:nvPr/>
        </p:nvSpPr>
        <p:spPr bwMode="auto">
          <a:xfrm>
            <a:off x="0" y="25733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defTabSz="457200" eaLnBrk="1" hangingPunct="1"/>
            <a:endParaRPr kumimoji="0" lang="en-GB" sz="1800">
              <a:solidFill>
                <a:schemeClr val="bg2"/>
              </a:solidFill>
              <a:latin typeface="Calibri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1188" y="981075"/>
          <a:ext cx="3887787" cy="2305050"/>
        </p:xfrm>
        <a:graphic>
          <a:graphicData uri="http://schemas.openxmlformats.org/presentationml/2006/ole">
            <p:oleObj spid="_x0000_s5122" name="Picture" r:id="rId4" imgW="2741570" imgH="1308313" progId="Word.Picture.8">
              <p:embed/>
            </p:oleObj>
          </a:graphicData>
        </a:graphic>
      </p:graphicFrame>
      <p:sp>
        <p:nvSpPr>
          <p:cNvPr id="5127" name="Rectangle 59"/>
          <p:cNvSpPr>
            <a:spLocks noChangeArrowheads="1"/>
          </p:cNvSpPr>
          <p:nvPr/>
        </p:nvSpPr>
        <p:spPr bwMode="auto">
          <a:xfrm>
            <a:off x="4643438" y="1412875"/>
            <a:ext cx="417671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57200" eaLnBrk="1" hangingPunct="1"/>
            <a:r>
              <a:rPr kumimoji="0" lang="de-DE" sz="2000" u="sng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kumimoji="0" lang="ru-RU" sz="2000" u="sng">
                <a:solidFill>
                  <a:schemeClr val="bg2"/>
                </a:solidFill>
                <a:latin typeface="Times New Roman" pitchFamily="18" charset="0"/>
              </a:rPr>
              <a:t>efractive index for neutron</a:t>
            </a:r>
            <a:r>
              <a:rPr kumimoji="0" lang="en-US" sz="2000" u="sng">
                <a:solidFill>
                  <a:schemeClr val="bg2"/>
                </a:solidFill>
                <a:latin typeface="Times New Roman" pitchFamily="18" charset="0"/>
              </a:rPr>
              <a:t>s:</a:t>
            </a:r>
            <a:r>
              <a:rPr kumimoji="0" lang="ru-RU" sz="200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kumimoji="0" lang="en-US" sz="2000">
              <a:solidFill>
                <a:schemeClr val="bg2"/>
              </a:solidFill>
              <a:latin typeface="Times New Roman" pitchFamily="18" charset="0"/>
            </a:endParaRPr>
          </a:p>
          <a:p>
            <a:pPr algn="l" defTabSz="457200" eaLnBrk="1" hangingPunct="1"/>
            <a:r>
              <a:rPr kumimoji="0" lang="ru-RU" sz="1800" b="1" i="1">
                <a:solidFill>
                  <a:schemeClr val="bg2"/>
                </a:solidFill>
                <a:latin typeface="Calibri" pitchFamily="34" charset="0"/>
              </a:rPr>
              <a:t>n = 1 – </a:t>
            </a:r>
            <a:r>
              <a:rPr kumimoji="0" lang="el-GR" sz="1800" b="1" i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δ</a:t>
            </a:r>
            <a:r>
              <a:rPr kumimoji="0" lang="de-DE" sz="1800" b="1" i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,   </a:t>
            </a:r>
            <a:r>
              <a:rPr kumimoji="0" lang="el-GR" sz="1800" b="1" i="1">
                <a:solidFill>
                  <a:schemeClr val="bg2"/>
                </a:solidFill>
                <a:latin typeface="Calibri" pitchFamily="34" charset="0"/>
              </a:rPr>
              <a:t>δ</a:t>
            </a:r>
            <a:r>
              <a:rPr kumimoji="0" lang="en-US" sz="2000" b="1" i="1">
                <a:solidFill>
                  <a:schemeClr val="bg2"/>
                </a:solidFill>
                <a:latin typeface="Calibri" pitchFamily="34" charset="0"/>
              </a:rPr>
              <a:t> ~ 10</a:t>
            </a:r>
            <a:r>
              <a:rPr kumimoji="0" lang="en-US" sz="2000" b="1" i="1" baseline="30000">
                <a:solidFill>
                  <a:schemeClr val="bg2"/>
                </a:solidFill>
                <a:latin typeface="Calibri" pitchFamily="34" charset="0"/>
              </a:rPr>
              <a:t>-5</a:t>
            </a:r>
            <a:r>
              <a:rPr kumimoji="0" lang="en-US" sz="2000" b="1" i="1">
                <a:solidFill>
                  <a:schemeClr val="bg2"/>
                </a:solidFill>
                <a:latin typeface="Calibri" pitchFamily="34" charset="0"/>
              </a:rPr>
              <a:t>,   </a:t>
            </a:r>
            <a:r>
              <a:rPr kumimoji="0" lang="ru-RU" sz="1800" b="1" i="1">
                <a:solidFill>
                  <a:schemeClr val="bg2"/>
                </a:solidFill>
                <a:latin typeface="Calibri" pitchFamily="34" charset="0"/>
              </a:rPr>
              <a:t>n</a:t>
            </a:r>
            <a:r>
              <a:rPr kumimoji="0" lang="en-US" sz="2000" b="1" i="1">
                <a:solidFill>
                  <a:schemeClr val="bg2"/>
                </a:solidFill>
                <a:latin typeface="Calibri" pitchFamily="34" charset="0"/>
              </a:rPr>
              <a:t> &lt; 1</a:t>
            </a:r>
          </a:p>
          <a:p>
            <a:pPr algn="l" defTabSz="457200" eaLnBrk="1" hangingPunct="1"/>
            <a:r>
              <a:rPr kumimoji="0" lang="ru-RU" sz="1800" b="1">
                <a:solidFill>
                  <a:schemeClr val="bg2"/>
                </a:solidFill>
                <a:latin typeface="Calibri" pitchFamily="34" charset="0"/>
              </a:rPr>
              <a:t>Hence concave lenses must be generally used to focus neutron beams</a:t>
            </a:r>
          </a:p>
        </p:txBody>
      </p:sp>
      <p:sp>
        <p:nvSpPr>
          <p:cNvPr id="5128" name="Text Box 61"/>
          <p:cNvSpPr txBox="1">
            <a:spLocks noChangeArrowheads="1"/>
          </p:cNvSpPr>
          <p:nvPr/>
        </p:nvSpPr>
        <p:spPr bwMode="auto">
          <a:xfrm>
            <a:off x="611188" y="3213100"/>
            <a:ext cx="8208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1423988" eaLnBrk="1" hangingPunct="1"/>
            <a:r>
              <a:rPr kumimoji="0" lang="de-DE" sz="2000" u="sng">
                <a:solidFill>
                  <a:schemeClr val="bg2"/>
                </a:solidFill>
                <a:latin typeface="Calibri" pitchFamily="34" charset="0"/>
              </a:rPr>
              <a:t>Algorithm:</a:t>
            </a:r>
            <a:r>
              <a:rPr kumimoji="0" lang="de-DE" sz="2000">
                <a:solidFill>
                  <a:schemeClr val="bg2"/>
                </a:solidFill>
                <a:latin typeface="Calibri" pitchFamily="34" charset="0"/>
              </a:rPr>
              <a:t>    c</a:t>
            </a: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alculations from the “first principles”:  - the Snell’s law - 	subsequent calculations of neutron refraction (the Snell’s 	law) on the lens surfaces:</a:t>
            </a:r>
          </a:p>
        </p:txBody>
      </p:sp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684213" y="2873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4000" dirty="0">
                <a:solidFill>
                  <a:srgbClr val="FF0000"/>
                </a:solidFill>
                <a:latin typeface="Arial Narrow" pitchFamily="34" charset="0"/>
              </a:rPr>
              <a:t>A neutron refractive lens</a:t>
            </a:r>
            <a:br>
              <a:rPr lang="en-US" sz="4000" dirty="0">
                <a:solidFill>
                  <a:srgbClr val="FF0000"/>
                </a:solidFill>
                <a:latin typeface="Arial Narrow" pitchFamily="34" charset="0"/>
              </a:rPr>
            </a:br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" name="Picture 21" descr="VitessBan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ChangeArrowheads="1"/>
          </p:cNvSpPr>
          <p:nvPr/>
        </p:nvSpPr>
        <p:spPr bwMode="auto">
          <a:xfrm>
            <a:off x="395288" y="331788"/>
            <a:ext cx="8424862" cy="2305050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eaLnBrk="1" hangingPunct="1"/>
            <a:endParaRPr kumimoji="0" lang="en-GB" sz="1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8313" y="331788"/>
            <a:ext cx="8137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>
            <a:spAutoFit/>
          </a:bodyPr>
          <a:lstStyle/>
          <a:p>
            <a:pPr algn="just" defTabSz="915988" eaLnBrk="1" hangingPunct="1">
              <a:spcBef>
                <a:spcPct val="50000"/>
              </a:spcBef>
            </a:pPr>
            <a:r>
              <a:rPr kumimoji="0" lang="en-US" sz="2200" b="1" dirty="0" err="1">
                <a:solidFill>
                  <a:schemeClr val="bg2"/>
                </a:solidFill>
                <a:latin typeface="Calibri" pitchFamily="34" charset="0"/>
              </a:rPr>
              <a:t>McStas</a:t>
            </a:r>
            <a:r>
              <a:rPr kumimoji="0" lang="en-US" sz="2200" b="1" dirty="0">
                <a:solidFill>
                  <a:schemeClr val="bg2"/>
                </a:solidFill>
                <a:latin typeface="Calibri" pitchFamily="34" charset="0"/>
              </a:rPr>
              <a:t> component “LENS”</a:t>
            </a:r>
            <a:r>
              <a:rPr kumimoji="0" lang="en-US" sz="2200" u="sng" dirty="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pPr algn="just" defTabSz="915988" eaLnBrk="1" hangingPunct="1">
              <a:spcBef>
                <a:spcPct val="50000"/>
              </a:spcBef>
            </a:pPr>
            <a:r>
              <a:rPr kumimoji="0" lang="en-US" sz="2000" dirty="0">
                <a:solidFill>
                  <a:schemeClr val="bg2"/>
                </a:solidFill>
                <a:latin typeface="Calibri" pitchFamily="34" charset="0"/>
              </a:rPr>
              <a:t>                                 </a:t>
            </a:r>
            <a:r>
              <a:rPr kumimoji="0" lang="en-US" sz="2000" i="1" dirty="0">
                <a:solidFill>
                  <a:schemeClr val="bg2"/>
                </a:solidFill>
                <a:latin typeface="Calibri" pitchFamily="34" charset="0"/>
              </a:rPr>
              <a:t>(H. </a:t>
            </a:r>
            <a:r>
              <a:rPr kumimoji="0" lang="en-US" sz="2000" i="1" dirty="0" err="1">
                <a:solidFill>
                  <a:schemeClr val="bg2"/>
                </a:solidFill>
                <a:latin typeface="Calibri" pitchFamily="34" charset="0"/>
              </a:rPr>
              <a:t>Frielinghaus</a:t>
            </a:r>
            <a:r>
              <a:rPr kumimoji="0" lang="en-US" sz="2000" i="1" dirty="0">
                <a:solidFill>
                  <a:schemeClr val="bg2"/>
                </a:solidFill>
                <a:latin typeface="Calibri" pitchFamily="34" charset="0"/>
              </a:rPr>
              <a:t> et </a:t>
            </a:r>
            <a:r>
              <a:rPr kumimoji="0" lang="en-US" sz="2000" i="1" dirty="0" err="1">
                <a:solidFill>
                  <a:schemeClr val="bg2"/>
                </a:solidFill>
                <a:latin typeface="Calibri" pitchFamily="34" charset="0"/>
              </a:rPr>
              <a:t>al.,submitted</a:t>
            </a:r>
            <a:r>
              <a:rPr kumimoji="0" lang="en-US" sz="2000" i="1" dirty="0">
                <a:solidFill>
                  <a:schemeClr val="bg2"/>
                </a:solidFill>
                <a:latin typeface="Calibri" pitchFamily="34" charset="0"/>
              </a:rPr>
              <a:t> to </a:t>
            </a:r>
            <a:r>
              <a:rPr kumimoji="0" lang="en-US" sz="2000" i="1" dirty="0" err="1">
                <a:solidFill>
                  <a:schemeClr val="bg2"/>
                </a:solidFill>
                <a:latin typeface="Calibri" pitchFamily="34" charset="0"/>
              </a:rPr>
              <a:t>J.Appl</a:t>
            </a:r>
            <a:r>
              <a:rPr kumimoji="0" lang="en-US" sz="2000" i="1" dirty="0">
                <a:solidFill>
                  <a:schemeClr val="bg2"/>
                </a:solidFill>
                <a:latin typeface="Calibri" pitchFamily="34" charset="0"/>
              </a:rPr>
              <a:t>. </a:t>
            </a:r>
            <a:r>
              <a:rPr kumimoji="0" lang="en-US" sz="2000" i="1" dirty="0" err="1">
                <a:solidFill>
                  <a:schemeClr val="bg2"/>
                </a:solidFill>
                <a:latin typeface="Calibri" pitchFamily="34" charset="0"/>
              </a:rPr>
              <a:t>Cryst</a:t>
            </a:r>
            <a:r>
              <a:rPr kumimoji="0" lang="en-US" sz="2000" i="1" dirty="0">
                <a:solidFill>
                  <a:schemeClr val="bg2"/>
                </a:solidFill>
                <a:latin typeface="Calibri" pitchFamily="34" charset="0"/>
              </a:rPr>
              <a:t>.)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74168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>
            <a:spAutoFit/>
          </a:bodyPr>
          <a:lstStyle/>
          <a:p>
            <a:pPr marL="288925" indent="-288925" algn="just" defTabSz="915988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describes the basic functionality of the neutron lens</a:t>
            </a:r>
          </a:p>
          <a:p>
            <a:pPr marL="288925" indent="-288925" algn="l" defTabSz="915988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The set of N lenses is considered  as one equivalent lens	          with focal length F/N (F- the focal length of the single lens)  </a:t>
            </a:r>
          </a:p>
          <a:p>
            <a:pPr marL="288925" indent="-288925" algn="just" defTabSz="915988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Gravitational effects inside/between the lenses are neglected</a:t>
            </a: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95288" y="2708275"/>
            <a:ext cx="8497887" cy="3863975"/>
          </a:xfrm>
          <a:prstGeom prst="rect">
            <a:avLst/>
          </a:prstGeom>
          <a:solidFill>
            <a:srgbClr val="3366FF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457200" eaLnBrk="1" hangingPunct="1"/>
            <a:endParaRPr kumimoji="0" lang="en-GB" sz="18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571500" y="2714625"/>
            <a:ext cx="81375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>
            <a:spAutoFit/>
          </a:bodyPr>
          <a:lstStyle/>
          <a:p>
            <a:pPr algn="just" defTabSz="915988"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0" lang="en-US" sz="2200" b="1">
                <a:solidFill>
                  <a:schemeClr val="bg2"/>
                </a:solidFill>
                <a:latin typeface="Calibri" pitchFamily="34" charset="0"/>
              </a:rPr>
              <a:t>VITESS module “</a:t>
            </a:r>
            <a:r>
              <a:rPr kumimoji="0" lang="de-DE" sz="2200" b="1">
                <a:solidFill>
                  <a:schemeClr val="bg2"/>
                </a:solidFill>
                <a:latin typeface="Calibri" pitchFamily="34" charset="0"/>
              </a:rPr>
              <a:t>Lenses“</a:t>
            </a:r>
            <a:r>
              <a:rPr kumimoji="0" lang="en-US" sz="220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pPr algn="just" defTabSz="915988"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0" lang="en-US" sz="2200">
                <a:solidFill>
                  <a:schemeClr val="bg2"/>
                </a:solidFill>
                <a:latin typeface="Calibri" pitchFamily="34" charset="0"/>
              </a:rPr>
              <a:t>		               </a:t>
            </a:r>
            <a:r>
              <a:rPr kumimoji="0" lang="en-US" sz="2000" i="1">
                <a:solidFill>
                  <a:schemeClr val="bg2"/>
                </a:solidFill>
                <a:latin typeface="Calibri" pitchFamily="34" charset="0"/>
              </a:rPr>
              <a:t>(S.Manoshin, A.Ioffe , </a:t>
            </a:r>
            <a:r>
              <a:rPr kumimoji="0" lang="en-GB" sz="2000" i="1">
                <a:solidFill>
                  <a:schemeClr val="bg2"/>
                </a:solidFill>
                <a:latin typeface="Calibri" pitchFamily="34" charset="0"/>
              </a:rPr>
              <a:t>NIM A586 (2008) 81)</a:t>
            </a: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928688" y="3357563"/>
            <a:ext cx="7345362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>
            <a:spAutoFit/>
          </a:bodyPr>
          <a:lstStyle/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Calculations from the “first principles” </a:t>
            </a:r>
          </a:p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Gravitational effects included (both inside and outside of lenses)</a:t>
            </a:r>
          </a:p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Arbitrary number of subsequent lenses</a:t>
            </a:r>
          </a:p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Accounting for shape deviations and surface waviness</a:t>
            </a:r>
          </a:p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Attenuation of neutron fluxes inside the lens can be taken into account</a:t>
            </a:r>
          </a:p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Visualization of trajectories (under Linux – PGPLOT lib)</a:t>
            </a:r>
          </a:p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Trajectories can be saved in a file</a:t>
            </a:r>
            <a:endParaRPr kumimoji="0" lang="en-US" sz="2000">
              <a:solidFill>
                <a:schemeClr val="bg2"/>
              </a:solidFill>
              <a:latin typeface="Calibri" pitchFamily="34" charset="0"/>
            </a:endParaRPr>
          </a:p>
          <a:p>
            <a:pPr marL="288925" indent="-288925" algn="just" defTabSz="915988" eaLnBrk="1" hangingPunct="1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kumimoji="0" lang="en-US" sz="2000">
                <a:solidFill>
                  <a:schemeClr val="bg2"/>
                </a:solidFill>
                <a:latin typeface="Calibri" pitchFamily="34" charset="0"/>
              </a:rPr>
              <a:t>Parabolic and spherical geometries of lenses are included</a:t>
            </a:r>
          </a:p>
          <a:p>
            <a:pPr marL="288925" indent="-288925" algn="l" defTabSz="915988">
              <a:lnSpc>
                <a:spcPct val="125000"/>
              </a:lnSpc>
              <a:buFontTx/>
              <a:buChar char="•"/>
            </a:pPr>
            <a:r>
              <a:rPr lang="en-US" sz="2000">
                <a:solidFill>
                  <a:schemeClr val="bg2"/>
                </a:solidFill>
                <a:latin typeface="Calibri" pitchFamily="34" charset="0"/>
              </a:rPr>
              <a:t>Incorporated refraction indices for 15 materials</a:t>
            </a:r>
            <a:endParaRPr kumimoji="0" lang="en-US" sz="20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8" name="Picture 21" descr="Vitess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774" y="0"/>
            <a:ext cx="146708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8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21687" cy="1241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0"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Additional modules for module</a:t>
            </a:r>
            <a:br>
              <a:rPr kumimoji="0" lang="en-US" sz="36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kumimoji="0" 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lenses</a:t>
            </a:r>
            <a:endParaRPr kumimoji="0" lang="en-GB" sz="3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5843" name="Text Box 28"/>
          <p:cNvSpPr txBox="1">
            <a:spLocks noChangeArrowheads="1"/>
          </p:cNvSpPr>
          <p:nvPr/>
        </p:nvSpPr>
        <p:spPr bwMode="auto">
          <a:xfrm>
            <a:off x="107950" y="1668463"/>
            <a:ext cx="896461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500">
                <a:solidFill>
                  <a:schemeClr val="bg2"/>
                </a:solidFill>
              </a:rPr>
              <a:t>Several additional modules have been written to make simulations easier</a:t>
            </a:r>
          </a:p>
          <a:p>
            <a:pPr marL="457200" indent="-457200"/>
            <a:endParaRPr lang="en-GB" sz="2500">
              <a:solidFill>
                <a:schemeClr val="bg2"/>
              </a:solidFill>
            </a:endParaRPr>
          </a:p>
          <a:p>
            <a:pPr marL="457200" indent="-457200" algn="l">
              <a:buFontTx/>
              <a:buAutoNum type="arabicParenR"/>
            </a:pPr>
            <a:r>
              <a:rPr lang="en-GB" sz="2300">
                <a:solidFill>
                  <a:schemeClr val="bg2"/>
                </a:solidFill>
              </a:rPr>
              <a:t>Module </a:t>
            </a:r>
            <a:r>
              <a:rPr lang="en-GB" sz="2300" i="1">
                <a:solidFill>
                  <a:schemeClr val="bg2"/>
                </a:solidFill>
              </a:rPr>
              <a:t>“</a:t>
            </a:r>
            <a:r>
              <a:rPr lang="en-GB" sz="2300" i="1" u="sng">
                <a:solidFill>
                  <a:schemeClr val="bg2"/>
                </a:solidFill>
              </a:rPr>
              <a:t>ImageSearch</a:t>
            </a:r>
            <a:r>
              <a:rPr lang="en-GB" sz="2300" i="1">
                <a:solidFill>
                  <a:schemeClr val="bg2"/>
                </a:solidFill>
              </a:rPr>
              <a:t>”</a:t>
            </a:r>
            <a:r>
              <a:rPr lang="en-GB" sz="2300">
                <a:solidFill>
                  <a:schemeClr val="bg2"/>
                </a:solidFill>
              </a:rPr>
              <a:t>  – automatically finds the cross-section with minimal FWHM in the focused beam. </a:t>
            </a:r>
          </a:p>
          <a:p>
            <a:pPr marL="457200" indent="-457200" algn="l">
              <a:spcAft>
                <a:spcPts val="1200"/>
              </a:spcAft>
            </a:pPr>
            <a:r>
              <a:rPr lang="en-GB" sz="1800">
                <a:solidFill>
                  <a:schemeClr val="bg2"/>
                </a:solidFill>
              </a:rPr>
              <a:t>       Two optimisation methods are incorporated: Golden section search and Brent’s method (parabolic interpolation)  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300">
                <a:solidFill>
                  <a:schemeClr val="bg2"/>
                </a:solidFill>
              </a:rPr>
              <a:t>2) Module </a:t>
            </a:r>
            <a:r>
              <a:rPr lang="en-GB" sz="2300" i="1" u="sng">
                <a:solidFill>
                  <a:schemeClr val="bg2"/>
                </a:solidFill>
              </a:rPr>
              <a:t>“Grating”</a:t>
            </a:r>
            <a:r>
              <a:rPr lang="en-GB" sz="2300">
                <a:solidFill>
                  <a:schemeClr val="bg2"/>
                </a:solidFill>
              </a:rPr>
              <a:t>  –  simulate the amplitude diffraction grating as an object </a:t>
            </a:r>
          </a:p>
          <a:p>
            <a:pPr marL="457200" indent="-457200" algn="l"/>
            <a:r>
              <a:rPr lang="en-GB" sz="2300">
                <a:solidFill>
                  <a:schemeClr val="bg2"/>
                </a:solidFill>
              </a:rPr>
              <a:t>3) Module </a:t>
            </a:r>
            <a:r>
              <a:rPr lang="en-GB" sz="2300" i="1" u="sng">
                <a:solidFill>
                  <a:schemeClr val="bg2"/>
                </a:solidFill>
              </a:rPr>
              <a:t>“Monitor1sans”</a:t>
            </a:r>
            <a:r>
              <a:rPr lang="en-GB" sz="2300">
                <a:solidFill>
                  <a:schemeClr val="bg2"/>
                </a:solidFill>
              </a:rPr>
              <a:t>  –  intensity distribution in polar coordinates Intensity= F</a:t>
            </a:r>
            <a:r>
              <a:rPr lang="ru-RU" sz="2300">
                <a:solidFill>
                  <a:schemeClr val="bg2"/>
                </a:solidFill>
              </a:rPr>
              <a:t>(</a:t>
            </a:r>
            <a:r>
              <a:rPr lang="en-US" sz="2300">
                <a:solidFill>
                  <a:schemeClr val="bg2"/>
                </a:solidFill>
              </a:rPr>
              <a:t>r,</a:t>
            </a:r>
            <a:r>
              <a:rPr lang="el-GR" sz="2300">
                <a:solidFill>
                  <a:schemeClr val="bg2"/>
                </a:solidFill>
                <a:cs typeface="Arial" charset="0"/>
              </a:rPr>
              <a:t>θ</a:t>
            </a:r>
            <a:r>
              <a:rPr lang="en-US" sz="2300">
                <a:solidFill>
                  <a:schemeClr val="bg2"/>
                </a:solidFill>
              </a:rPr>
              <a:t>)</a:t>
            </a:r>
            <a:r>
              <a:rPr lang="en-GB" sz="2300">
                <a:solidFill>
                  <a:schemeClr val="bg2"/>
                </a:solidFill>
              </a:rPr>
              <a:t> and in Q– space (Intensity= F</a:t>
            </a:r>
            <a:r>
              <a:rPr lang="ru-RU" sz="2300">
                <a:solidFill>
                  <a:schemeClr val="bg2"/>
                </a:solidFill>
              </a:rPr>
              <a:t>(</a:t>
            </a:r>
            <a:r>
              <a:rPr lang="en-US" sz="2300">
                <a:solidFill>
                  <a:schemeClr val="bg2"/>
                </a:solidFill>
              </a:rPr>
              <a:t>Q</a:t>
            </a:r>
            <a:r>
              <a:rPr lang="ru-RU" sz="2300">
                <a:solidFill>
                  <a:schemeClr val="bg2"/>
                </a:solidFill>
              </a:rPr>
              <a:t>)</a:t>
            </a:r>
            <a:r>
              <a:rPr lang="en-US" sz="2300">
                <a:solidFill>
                  <a:schemeClr val="bg2"/>
                </a:solidFill>
              </a:rPr>
              <a:t> </a:t>
            </a:r>
            <a:r>
              <a:rPr lang="en-GB" sz="2300">
                <a:solidFill>
                  <a:schemeClr val="bg2"/>
                </a:solidFill>
              </a:rPr>
              <a:t>)</a:t>
            </a:r>
          </a:p>
          <a:p>
            <a:pPr marL="457200" indent="-457200" algn="l"/>
            <a:r>
              <a:rPr lang="en-GB" sz="1800">
                <a:solidFill>
                  <a:schemeClr val="bg2"/>
                </a:solidFill>
              </a:rPr>
              <a:t>       </a:t>
            </a:r>
            <a:endParaRPr lang="en-GB" sz="2300">
              <a:solidFill>
                <a:schemeClr val="bg2"/>
              </a:solidFill>
            </a:endParaRPr>
          </a:p>
        </p:txBody>
      </p:sp>
      <p:pic>
        <p:nvPicPr>
          <p:cNvPr id="4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88950"/>
            <a:ext cx="5562600" cy="563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VITESS Module “Lenses”</a:t>
            </a:r>
            <a:b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visualization</a:t>
            </a:r>
            <a:endParaRPr lang="en-GB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228600" y="1905000"/>
          <a:ext cx="5181600" cy="3886200"/>
        </p:xfrm>
        <a:graphic>
          <a:graphicData uri="http://schemas.openxmlformats.org/presentationml/2006/ole">
            <p:oleObj spid="_x0000_s6146" name="Точечный рисунок" r:id="rId3" imgW="9752381" imgH="7314286" progId="PBrush">
              <p:embed/>
            </p:oleObj>
          </a:graphicData>
        </a:graphic>
      </p:graphicFrame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447800" y="1219200"/>
            <a:ext cx="384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chemeClr val="bg2"/>
                </a:solidFill>
              </a:rPr>
              <a:t>Two concave surfaces</a:t>
            </a:r>
            <a:endParaRPr lang="en-GB" u="sng">
              <a:solidFill>
                <a:schemeClr val="bg2"/>
              </a:solidFill>
            </a:endParaRP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562600" y="2420938"/>
            <a:ext cx="358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u="sng">
                <a:solidFill>
                  <a:schemeClr val="bg2"/>
                </a:solidFill>
              </a:rPr>
              <a:t>Visualisation:</a:t>
            </a:r>
          </a:p>
          <a:p>
            <a:endParaRPr lang="de-DE" u="sng">
              <a:solidFill>
                <a:schemeClr val="bg2"/>
              </a:solidFill>
            </a:endParaRPr>
          </a:p>
          <a:p>
            <a:r>
              <a:rPr lang="de-DE">
                <a:solidFill>
                  <a:schemeClr val="bg2"/>
                </a:solidFill>
              </a:rPr>
              <a:t>Points are intersections with lens‘ surfaces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2057400" y="5410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2"/>
                </a:solidFill>
              </a:rPr>
              <a:t>N</a:t>
            </a:r>
            <a:endParaRPr lang="en-GB">
              <a:solidFill>
                <a:schemeClr val="bg2"/>
              </a:solidFill>
            </a:endParaRPr>
          </a:p>
        </p:txBody>
      </p:sp>
      <p:pic>
        <p:nvPicPr>
          <p:cNvPr id="7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486400" y="1892300"/>
            <a:ext cx="36941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chemeClr val="bg2"/>
                </a:solidFill>
              </a:rPr>
              <a:t>1</a:t>
            </a:r>
            <a:r>
              <a:rPr lang="de-DE" sz="1600" baseline="30000">
                <a:solidFill>
                  <a:schemeClr val="bg2"/>
                </a:solidFill>
              </a:rPr>
              <a:t>st</a:t>
            </a:r>
            <a:r>
              <a:rPr lang="de-DE" sz="1600">
                <a:solidFill>
                  <a:schemeClr val="bg2"/>
                </a:solidFill>
              </a:rPr>
              <a:t>  and 2</a:t>
            </a:r>
            <a:r>
              <a:rPr lang="de-DE" sz="1600" baseline="30000">
                <a:solidFill>
                  <a:schemeClr val="bg2"/>
                </a:solidFill>
              </a:rPr>
              <a:t>nd </a:t>
            </a:r>
            <a:r>
              <a:rPr lang="de-DE" sz="1600">
                <a:solidFill>
                  <a:schemeClr val="bg2"/>
                </a:solidFill>
              </a:rPr>
              <a:t>surfaces: 		</a:t>
            </a:r>
          </a:p>
          <a:p>
            <a:r>
              <a:rPr lang="de-DE" sz="1600">
                <a:solidFill>
                  <a:schemeClr val="bg2"/>
                </a:solidFill>
              </a:rPr>
              <a:t>radius of curvatures = 1.27cm</a:t>
            </a:r>
          </a:p>
          <a:p>
            <a:endParaRPr lang="de-DE" sz="1600">
              <a:solidFill>
                <a:schemeClr val="bg2"/>
              </a:solidFill>
            </a:endParaRPr>
          </a:p>
          <a:p>
            <a:r>
              <a:rPr lang="de-DE" sz="1600">
                <a:solidFill>
                  <a:schemeClr val="bg2"/>
                </a:solidFill>
              </a:rPr>
              <a:t>Radius of a lense = 1.0 cm </a:t>
            </a:r>
          </a:p>
          <a:p>
            <a:endParaRPr lang="de-DE" sz="1600">
              <a:solidFill>
                <a:schemeClr val="bg2"/>
              </a:solidFill>
            </a:endParaRPr>
          </a:p>
          <a:p>
            <a:r>
              <a:rPr lang="de-DE" sz="1600">
                <a:solidFill>
                  <a:schemeClr val="bg2"/>
                </a:solidFill>
              </a:rPr>
              <a:t>Thickness of a lense = 0.01 cm</a:t>
            </a:r>
          </a:p>
          <a:p>
            <a:endParaRPr lang="de-DE" sz="1600">
              <a:solidFill>
                <a:schemeClr val="bg2"/>
              </a:solidFill>
            </a:endParaRPr>
          </a:p>
          <a:p>
            <a:r>
              <a:rPr lang="de-DE" sz="1600">
                <a:solidFill>
                  <a:schemeClr val="bg2"/>
                </a:solidFill>
              </a:rPr>
              <a:t>Refraction coefficient = 0.5</a:t>
            </a:r>
          </a:p>
          <a:p>
            <a:endParaRPr lang="de-DE" sz="1600" i="1">
              <a:solidFill>
                <a:schemeClr val="bg2"/>
              </a:solidFill>
            </a:endParaRPr>
          </a:p>
          <a:p>
            <a:endParaRPr lang="en-GB" sz="1600">
              <a:solidFill>
                <a:schemeClr val="bg2"/>
              </a:solidFill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76200" y="1524000"/>
          <a:ext cx="5486400" cy="4116388"/>
        </p:xfrm>
        <a:graphic>
          <a:graphicData uri="http://schemas.openxmlformats.org/presentationml/2006/ole">
            <p:oleObj spid="_x0000_s7170" name="Точечный рисунок" r:id="rId3" imgW="9752381" imgH="7314286" progId="PBrush">
              <p:embed/>
            </p:oleObj>
          </a:graphicData>
        </a:graphic>
      </p:graphicFrame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900113" y="333375"/>
            <a:ext cx="5562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>
                <a:solidFill>
                  <a:srgbClr val="FF0000"/>
                </a:solidFill>
                <a:latin typeface="Arial Narrow" pitchFamily="34" charset="0"/>
              </a:rPr>
              <a:t>Another example of simulations and visualization</a:t>
            </a:r>
            <a:endParaRPr lang="en-GB" sz="4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1371600" y="5943600"/>
            <a:ext cx="696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2"/>
                </a:solidFill>
              </a:rPr>
              <a:t>Visualisation is useful for the check of geometry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539750" y="333375"/>
            <a:ext cx="5562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>
                <a:solidFill>
                  <a:srgbClr val="FF0000"/>
                </a:solidFill>
                <a:latin typeface="Arial Narrow" pitchFamily="34" charset="0"/>
              </a:rPr>
              <a:t>Example of simulations</a:t>
            </a:r>
            <a:endParaRPr lang="en-GB" sz="4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5638800" y="4305300"/>
            <a:ext cx="28082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b="1">
              <a:solidFill>
                <a:schemeClr val="bg2"/>
              </a:solidFill>
            </a:endParaRPr>
          </a:p>
          <a:p>
            <a:r>
              <a:rPr lang="en-US" b="1">
                <a:solidFill>
                  <a:schemeClr val="bg2"/>
                </a:solidFill>
              </a:rPr>
              <a:t>Focusing !</a:t>
            </a:r>
          </a:p>
          <a:p>
            <a:endParaRPr lang="en-US" b="1">
              <a:solidFill>
                <a:schemeClr val="bg2"/>
              </a:solidFill>
            </a:endParaRPr>
          </a:p>
          <a:p>
            <a:endParaRPr lang="en-GB">
              <a:solidFill>
                <a:schemeClr val="bg2"/>
              </a:solidFill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idx="1"/>
          </p:nvPr>
        </p:nvGraphicFramePr>
        <p:xfrm>
          <a:off x="0" y="2943225"/>
          <a:ext cx="5922963" cy="3914775"/>
        </p:xfrm>
        <a:graphic>
          <a:graphicData uri="http://schemas.openxmlformats.org/presentationml/2006/ole">
            <p:oleObj spid="_x0000_s8194" name="Graph" r:id="rId3" imgW="4377600" imgH="2894400" progId="Origin50.Graph">
              <p:embed/>
            </p:oleObj>
          </a:graphicData>
        </a:graphic>
      </p:graphicFrame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4678363" y="1219200"/>
            <a:ext cx="2557462" cy="1143000"/>
            <a:chOff x="2160" y="2256"/>
            <a:chExt cx="1824" cy="816"/>
          </a:xfrm>
        </p:grpSpPr>
        <p:sp>
          <p:nvSpPr>
            <p:cNvPr id="8227" name="Rectangle 16"/>
            <p:cNvSpPr>
              <a:spLocks noChangeArrowheads="1"/>
            </p:cNvSpPr>
            <p:nvPr/>
          </p:nvSpPr>
          <p:spPr bwMode="auto">
            <a:xfrm>
              <a:off x="2592" y="2256"/>
              <a:ext cx="960" cy="8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8228" name="AutoShape 17"/>
            <p:cNvSpPr>
              <a:spLocks noChangeArrowheads="1"/>
            </p:cNvSpPr>
            <p:nvPr/>
          </p:nvSpPr>
          <p:spPr bwMode="auto">
            <a:xfrm rot="-5400000">
              <a:off x="3168" y="2256"/>
              <a:ext cx="816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7" y="10800"/>
                  </a:moveTo>
                  <a:cubicBezTo>
                    <a:pt x="10747" y="10770"/>
                    <a:pt x="10770" y="10747"/>
                    <a:pt x="10800" y="10747"/>
                  </a:cubicBezTo>
                  <a:cubicBezTo>
                    <a:pt x="10829" y="10747"/>
                    <a:pt x="10852" y="10770"/>
                    <a:pt x="1085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29" name="AutoShape 18"/>
            <p:cNvSpPr>
              <a:spLocks noChangeArrowheads="1"/>
            </p:cNvSpPr>
            <p:nvPr/>
          </p:nvSpPr>
          <p:spPr bwMode="auto">
            <a:xfrm rot="5400000">
              <a:off x="2160" y="2256"/>
              <a:ext cx="816" cy="8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7" y="10800"/>
                  </a:moveTo>
                  <a:cubicBezTo>
                    <a:pt x="10747" y="10770"/>
                    <a:pt x="10770" y="10747"/>
                    <a:pt x="10800" y="10747"/>
                  </a:cubicBezTo>
                  <a:cubicBezTo>
                    <a:pt x="10829" y="10747"/>
                    <a:pt x="10852" y="10770"/>
                    <a:pt x="10852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8198" name="Line 19"/>
          <p:cNvSpPr>
            <a:spLocks noChangeShapeType="1"/>
          </p:cNvSpPr>
          <p:nvPr/>
        </p:nvSpPr>
        <p:spPr bwMode="auto">
          <a:xfrm flipV="1">
            <a:off x="5254625" y="1393825"/>
            <a:ext cx="407988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20"/>
          <p:cNvSpPr>
            <a:spLocks noChangeShapeType="1"/>
          </p:cNvSpPr>
          <p:nvPr/>
        </p:nvSpPr>
        <p:spPr bwMode="auto">
          <a:xfrm>
            <a:off x="4267200" y="180022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21"/>
          <p:cNvSpPr>
            <a:spLocks noChangeShapeType="1"/>
          </p:cNvSpPr>
          <p:nvPr/>
        </p:nvSpPr>
        <p:spPr bwMode="auto">
          <a:xfrm flipH="1" flipV="1">
            <a:off x="6184900" y="1450975"/>
            <a:ext cx="465138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5197475" y="1335088"/>
            <a:ext cx="39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</a:rPr>
              <a:t>R</a:t>
            </a:r>
            <a:r>
              <a:rPr lang="en-US" sz="1400" baseline="-25000">
                <a:solidFill>
                  <a:schemeClr val="bg2"/>
                </a:solidFill>
              </a:rPr>
              <a:t>1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202" name="Text Box 23"/>
          <p:cNvSpPr txBox="1">
            <a:spLocks noChangeArrowheads="1"/>
          </p:cNvSpPr>
          <p:nvPr/>
        </p:nvSpPr>
        <p:spPr bwMode="auto">
          <a:xfrm>
            <a:off x="6359525" y="1393825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R</a:t>
            </a:r>
            <a:r>
              <a:rPr lang="en-US" sz="1600" baseline="-25000">
                <a:solidFill>
                  <a:schemeClr val="bg2"/>
                </a:solidFill>
              </a:rPr>
              <a:t>2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8203" name="Line 24"/>
          <p:cNvSpPr>
            <a:spLocks noChangeShapeType="1"/>
          </p:cNvSpPr>
          <p:nvPr/>
        </p:nvSpPr>
        <p:spPr bwMode="auto">
          <a:xfrm>
            <a:off x="4383088" y="2206625"/>
            <a:ext cx="12207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25"/>
          <p:cNvSpPr>
            <a:spLocks noChangeShapeType="1"/>
          </p:cNvSpPr>
          <p:nvPr/>
        </p:nvSpPr>
        <p:spPr bwMode="auto">
          <a:xfrm>
            <a:off x="4383088" y="1335088"/>
            <a:ext cx="12207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26"/>
          <p:cNvSpPr>
            <a:spLocks noChangeShapeType="1"/>
          </p:cNvSpPr>
          <p:nvPr/>
        </p:nvSpPr>
        <p:spPr bwMode="auto">
          <a:xfrm>
            <a:off x="6243638" y="1393825"/>
            <a:ext cx="1858962" cy="3857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27"/>
          <p:cNvSpPr>
            <a:spLocks noChangeShapeType="1"/>
          </p:cNvSpPr>
          <p:nvPr/>
        </p:nvSpPr>
        <p:spPr bwMode="auto">
          <a:xfrm flipV="1">
            <a:off x="6278563" y="1820863"/>
            <a:ext cx="1824037" cy="3286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28"/>
          <p:cNvSpPr>
            <a:spLocks noChangeShapeType="1"/>
          </p:cNvSpPr>
          <p:nvPr/>
        </p:nvSpPr>
        <p:spPr bwMode="auto">
          <a:xfrm>
            <a:off x="4356100" y="1773238"/>
            <a:ext cx="13954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9"/>
          <p:cNvSpPr>
            <a:spLocks noChangeShapeType="1"/>
          </p:cNvSpPr>
          <p:nvPr/>
        </p:nvSpPr>
        <p:spPr bwMode="auto">
          <a:xfrm>
            <a:off x="6126163" y="1800225"/>
            <a:ext cx="20351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9" name="Arc 30"/>
          <p:cNvSpPr>
            <a:spLocks/>
          </p:cNvSpPr>
          <p:nvPr/>
        </p:nvSpPr>
        <p:spPr bwMode="auto">
          <a:xfrm flipV="1">
            <a:off x="5662613" y="2125663"/>
            <a:ext cx="581025" cy="80962"/>
          </a:xfrm>
          <a:custGeom>
            <a:avLst/>
            <a:gdLst>
              <a:gd name="T0" fmla="*/ 0 w 17052"/>
              <a:gd name="T1" fmla="*/ 0 h 21600"/>
              <a:gd name="T2" fmla="*/ 2147483647 w 17052"/>
              <a:gd name="T3" fmla="*/ 2147483647 h 21600"/>
              <a:gd name="T4" fmla="*/ 0 w 17052"/>
              <a:gd name="T5" fmla="*/ 2147483647 h 21600"/>
              <a:gd name="T6" fmla="*/ 0 60000 65536"/>
              <a:gd name="T7" fmla="*/ 0 60000 65536"/>
              <a:gd name="T8" fmla="*/ 0 60000 65536"/>
              <a:gd name="T9" fmla="*/ 0 w 17052"/>
              <a:gd name="T10" fmla="*/ 0 h 21600"/>
              <a:gd name="T11" fmla="*/ 17052 w 170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2" h="21600" fill="none" extrusionOk="0">
                <a:moveTo>
                  <a:pt x="0" y="-1"/>
                </a:moveTo>
                <a:cubicBezTo>
                  <a:pt x="6666" y="-1"/>
                  <a:pt x="12959" y="3078"/>
                  <a:pt x="17051" y="8341"/>
                </a:cubicBezTo>
              </a:path>
              <a:path w="17052" h="21600" stroke="0" extrusionOk="0">
                <a:moveTo>
                  <a:pt x="0" y="-1"/>
                </a:moveTo>
                <a:cubicBezTo>
                  <a:pt x="6666" y="-1"/>
                  <a:pt x="12959" y="3078"/>
                  <a:pt x="17051" y="834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rc 31"/>
          <p:cNvSpPr>
            <a:spLocks/>
          </p:cNvSpPr>
          <p:nvPr/>
        </p:nvSpPr>
        <p:spPr bwMode="auto">
          <a:xfrm>
            <a:off x="5603875" y="1335088"/>
            <a:ext cx="581025" cy="82550"/>
          </a:xfrm>
          <a:custGeom>
            <a:avLst/>
            <a:gdLst>
              <a:gd name="T0" fmla="*/ 0 w 17052"/>
              <a:gd name="T1" fmla="*/ 0 h 21600"/>
              <a:gd name="T2" fmla="*/ 2147483647 w 17052"/>
              <a:gd name="T3" fmla="*/ 2147483647 h 21600"/>
              <a:gd name="T4" fmla="*/ 0 w 17052"/>
              <a:gd name="T5" fmla="*/ 2147483647 h 21600"/>
              <a:gd name="T6" fmla="*/ 0 60000 65536"/>
              <a:gd name="T7" fmla="*/ 0 60000 65536"/>
              <a:gd name="T8" fmla="*/ 0 60000 65536"/>
              <a:gd name="T9" fmla="*/ 0 w 17052"/>
              <a:gd name="T10" fmla="*/ 0 h 21600"/>
              <a:gd name="T11" fmla="*/ 17052 w 170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52" h="21600" fill="none" extrusionOk="0">
                <a:moveTo>
                  <a:pt x="0" y="-1"/>
                </a:moveTo>
                <a:cubicBezTo>
                  <a:pt x="6666" y="-1"/>
                  <a:pt x="12959" y="3078"/>
                  <a:pt x="17051" y="8341"/>
                </a:cubicBezTo>
              </a:path>
              <a:path w="17052" h="21600" stroke="0" extrusionOk="0">
                <a:moveTo>
                  <a:pt x="0" y="-1"/>
                </a:moveTo>
                <a:cubicBezTo>
                  <a:pt x="6666" y="-1"/>
                  <a:pt x="12959" y="3078"/>
                  <a:pt x="17051" y="834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32"/>
          <p:cNvSpPr>
            <a:spLocks noChangeShapeType="1"/>
          </p:cNvSpPr>
          <p:nvPr/>
        </p:nvSpPr>
        <p:spPr bwMode="auto">
          <a:xfrm>
            <a:off x="5835650" y="1800225"/>
            <a:ext cx="233363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33"/>
          <p:cNvSpPr>
            <a:spLocks noChangeShapeType="1"/>
          </p:cNvSpPr>
          <p:nvPr/>
        </p:nvSpPr>
        <p:spPr bwMode="auto">
          <a:xfrm>
            <a:off x="5835650" y="1684338"/>
            <a:ext cx="0" cy="928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34"/>
          <p:cNvSpPr>
            <a:spLocks noChangeShapeType="1"/>
          </p:cNvSpPr>
          <p:nvPr/>
        </p:nvSpPr>
        <p:spPr bwMode="auto">
          <a:xfrm>
            <a:off x="6069013" y="1684338"/>
            <a:ext cx="0" cy="928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35"/>
          <p:cNvSpPr>
            <a:spLocks noChangeShapeType="1"/>
          </p:cNvSpPr>
          <p:nvPr/>
        </p:nvSpPr>
        <p:spPr bwMode="auto">
          <a:xfrm>
            <a:off x="5835650" y="2555875"/>
            <a:ext cx="233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Text Box 36"/>
          <p:cNvSpPr txBox="1">
            <a:spLocks noChangeArrowheads="1"/>
          </p:cNvSpPr>
          <p:nvPr/>
        </p:nvSpPr>
        <p:spPr bwMode="auto">
          <a:xfrm>
            <a:off x="5835650" y="2613025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8216" name="Line 37"/>
          <p:cNvSpPr>
            <a:spLocks noChangeShapeType="1"/>
          </p:cNvSpPr>
          <p:nvPr/>
        </p:nvSpPr>
        <p:spPr bwMode="auto">
          <a:xfrm flipV="1">
            <a:off x="8275638" y="1393825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38"/>
          <p:cNvSpPr>
            <a:spLocks noChangeShapeType="1"/>
          </p:cNvSpPr>
          <p:nvPr/>
        </p:nvSpPr>
        <p:spPr bwMode="auto">
          <a:xfrm>
            <a:off x="8159750" y="1219200"/>
            <a:ext cx="0" cy="116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Text Box 39"/>
          <p:cNvSpPr txBox="1">
            <a:spLocks noChangeArrowheads="1"/>
          </p:cNvSpPr>
          <p:nvPr/>
        </p:nvSpPr>
        <p:spPr bwMode="auto">
          <a:xfrm>
            <a:off x="8229600" y="1447800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8219" name="Text Box 40"/>
          <p:cNvSpPr txBox="1">
            <a:spLocks noChangeArrowheads="1"/>
          </p:cNvSpPr>
          <p:nvPr/>
        </p:nvSpPr>
        <p:spPr bwMode="auto">
          <a:xfrm>
            <a:off x="7637463" y="2381250"/>
            <a:ext cx="1277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Focal plane</a:t>
            </a:r>
          </a:p>
        </p:txBody>
      </p:sp>
      <p:sp>
        <p:nvSpPr>
          <p:cNvPr id="8220" name="Rectangle 41"/>
          <p:cNvSpPr>
            <a:spLocks noChangeArrowheads="1"/>
          </p:cNvSpPr>
          <p:nvPr/>
        </p:nvSpPr>
        <p:spPr bwMode="auto">
          <a:xfrm>
            <a:off x="398463" y="2062163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sz="2000">
                <a:solidFill>
                  <a:schemeClr val="bg2"/>
                </a:solidFill>
              </a:rPr>
              <a:t>Radial distributions of the intensity for different  positions along OX</a:t>
            </a:r>
          </a:p>
        </p:txBody>
      </p:sp>
      <p:sp>
        <p:nvSpPr>
          <p:cNvPr id="8221" name="Line 42"/>
          <p:cNvSpPr>
            <a:spLocks noChangeShapeType="1"/>
          </p:cNvSpPr>
          <p:nvPr/>
        </p:nvSpPr>
        <p:spPr bwMode="auto">
          <a:xfrm flipH="1" flipV="1">
            <a:off x="2819400" y="40386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AutoShape 43"/>
          <p:cNvSpPr>
            <a:spLocks noChangeArrowheads="1"/>
          </p:cNvSpPr>
          <p:nvPr/>
        </p:nvSpPr>
        <p:spPr bwMode="auto">
          <a:xfrm>
            <a:off x="4940300" y="47244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8223" name="Text Box 44"/>
          <p:cNvSpPr txBox="1">
            <a:spLocks noChangeArrowheads="1"/>
          </p:cNvSpPr>
          <p:nvPr/>
        </p:nvSpPr>
        <p:spPr bwMode="auto">
          <a:xfrm>
            <a:off x="8670925" y="1828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X</a:t>
            </a:r>
          </a:p>
        </p:txBody>
      </p:sp>
      <p:sp>
        <p:nvSpPr>
          <p:cNvPr id="8224" name="Text Box 45"/>
          <p:cNvSpPr txBox="1">
            <a:spLocks noChangeArrowheads="1"/>
          </p:cNvSpPr>
          <p:nvPr/>
        </p:nvSpPr>
        <p:spPr bwMode="auto">
          <a:xfrm>
            <a:off x="3924300" y="170021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O</a:t>
            </a:r>
          </a:p>
        </p:txBody>
      </p:sp>
      <p:sp>
        <p:nvSpPr>
          <p:cNvPr id="8225" name="Text Box 46"/>
          <p:cNvSpPr txBox="1">
            <a:spLocks noChangeArrowheads="1"/>
          </p:cNvSpPr>
          <p:nvPr/>
        </p:nvSpPr>
        <p:spPr bwMode="auto">
          <a:xfrm>
            <a:off x="8534400" y="1773238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X</a:t>
            </a:r>
          </a:p>
        </p:txBody>
      </p:sp>
      <p:pic>
        <p:nvPicPr>
          <p:cNvPr id="37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2320" y="188640"/>
            <a:ext cx="1503610" cy="63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5"/>
          <p:cNvSpPr>
            <a:spLocks noChangeArrowheads="1"/>
          </p:cNvSpPr>
          <p:nvPr/>
        </p:nvSpPr>
        <p:spPr bwMode="auto">
          <a:xfrm>
            <a:off x="250825" y="44450"/>
            <a:ext cx="88931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>
              <a:lnSpc>
                <a:spcPct val="85000"/>
              </a:lnSpc>
            </a:pP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Beam size effects: diaphragm before the stack of lenses</a:t>
            </a:r>
            <a:endParaRPr lang="en-GB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220" name="Text Box 28"/>
          <p:cNvSpPr txBox="1">
            <a:spLocks noChangeArrowheads="1"/>
          </p:cNvSpPr>
          <p:nvPr/>
        </p:nvSpPr>
        <p:spPr bwMode="auto">
          <a:xfrm>
            <a:off x="5676900" y="1676400"/>
            <a:ext cx="34671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/>
            <a:endParaRPr lang="en-US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r>
              <a:rPr lang="en-US" sz="2000" i="1">
                <a:solidFill>
                  <a:schemeClr val="bg2"/>
                </a:solidFill>
              </a:rPr>
              <a:t>Distribution in the focal plane in polar coordinates</a:t>
            </a:r>
          </a:p>
          <a:p>
            <a:pPr indent="266700" algn="l">
              <a:buFont typeface="Arial" charset="0"/>
              <a:buChar char="•"/>
            </a:pPr>
            <a:endParaRPr lang="de-DE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r>
              <a:rPr lang="de-DE" sz="2000" i="1">
                <a:solidFill>
                  <a:schemeClr val="bg2"/>
                </a:solidFill>
              </a:rPr>
              <a:t>Sphrerical abberation!</a:t>
            </a:r>
          </a:p>
          <a:p>
            <a:pPr indent="266700" algn="l">
              <a:buFont typeface="Arial" charset="0"/>
              <a:buChar char="•"/>
            </a:pPr>
            <a:endParaRPr lang="de-DE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r>
              <a:rPr lang="de-DE" sz="2000" i="1">
                <a:solidFill>
                  <a:schemeClr val="bg2"/>
                </a:solidFill>
              </a:rPr>
              <a:t>Incoming wavelength 20 </a:t>
            </a:r>
            <a:r>
              <a:rPr lang="en-US" sz="2000" i="1">
                <a:solidFill>
                  <a:schemeClr val="bg2"/>
                </a:solidFill>
              </a:rPr>
              <a:t>Å</a:t>
            </a:r>
            <a:endParaRPr lang="de-DE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r>
              <a:rPr lang="de-DE" sz="2000" i="1">
                <a:solidFill>
                  <a:schemeClr val="bg2"/>
                </a:solidFill>
              </a:rPr>
              <a:t>Incoming divergence = 0 </a:t>
            </a:r>
          </a:p>
          <a:p>
            <a:pPr indent="266700" algn="l"/>
            <a:endParaRPr lang="de-DE" sz="2000" i="1">
              <a:solidFill>
                <a:schemeClr val="bg2"/>
              </a:solidFill>
            </a:endParaRPr>
          </a:p>
          <a:p>
            <a:pPr indent="266700" algn="l"/>
            <a:endParaRPr lang="de-DE" sz="1800" i="1">
              <a:solidFill>
                <a:schemeClr val="bg2"/>
              </a:solidFill>
            </a:endParaRP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0" y="1412875"/>
            <a:ext cx="5638800" cy="4576763"/>
            <a:chOff x="0" y="1412875"/>
            <a:chExt cx="5899150" cy="4576763"/>
          </a:xfrm>
        </p:grpSpPr>
        <p:sp>
          <p:nvSpPr>
            <p:cNvPr id="64541" name="Rectangle 29"/>
            <p:cNvSpPr>
              <a:spLocks noChangeArrowheads="1"/>
            </p:cNvSpPr>
            <p:nvPr/>
          </p:nvSpPr>
          <p:spPr bwMode="auto">
            <a:xfrm>
              <a:off x="250781" y="1628775"/>
              <a:ext cx="5648369" cy="4248150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3366CC">
                  <a:alpha val="74998"/>
                </a:srgbClr>
              </a:outerShdw>
            </a:effectLst>
          </p:spPr>
          <p:txBody>
            <a:bodyPr lIns="456716" tIns="456716" rIns="456716" bIns="456716"/>
            <a:lstStyle/>
            <a:p>
              <a:pPr algn="l" defTabSz="3867150">
                <a:defRPr/>
              </a:pPr>
              <a:endParaRPr kumimoji="0" lang="en-GB" sz="360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graphicFrame>
          <p:nvGraphicFramePr>
            <p:cNvPr id="9218" name="Object 2"/>
            <p:cNvGraphicFramePr>
              <a:graphicFrameLocks noChangeAspect="1"/>
            </p:cNvGraphicFramePr>
            <p:nvPr/>
          </p:nvGraphicFramePr>
          <p:xfrm>
            <a:off x="0" y="1412875"/>
            <a:ext cx="5761038" cy="4576763"/>
          </p:xfrm>
          <a:graphic>
            <a:graphicData uri="http://schemas.openxmlformats.org/presentationml/2006/ole">
              <p:oleObj spid="_x0000_s9218" name="Graph" r:id="rId3" imgW="3837600" imgH="3048480" progId="Origin50.Graph">
                <p:embed/>
              </p:oleObj>
            </a:graphicData>
          </a:graphic>
        </p:graphicFrame>
      </p:grp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295400" y="9906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/>
            <a:r>
              <a:rPr lang="en-US" i="1">
                <a:solidFill>
                  <a:schemeClr val="bg2"/>
                </a:solidFill>
              </a:rPr>
              <a:t>10 sphrerical lenses</a:t>
            </a:r>
          </a:p>
        </p:txBody>
      </p:sp>
      <p:pic>
        <p:nvPicPr>
          <p:cNvPr id="8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5733256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2"/>
          <p:cNvSpPr txBox="1">
            <a:spLocks noChangeArrowheads="1"/>
          </p:cNvSpPr>
          <p:nvPr/>
        </p:nvSpPr>
        <p:spPr bwMode="auto">
          <a:xfrm>
            <a:off x="441325" y="549275"/>
            <a:ext cx="741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NEW VITESS MODULES*</a:t>
            </a:r>
          </a:p>
          <a:p>
            <a:endParaRPr lang="en-US" sz="3200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Scientific interests of JCNS/FLNP have been defining the choice of developed modules</a:t>
            </a:r>
          </a:p>
        </p:txBody>
      </p:sp>
      <p:sp>
        <p:nvSpPr>
          <p:cNvPr id="27651" name="Text Box 64"/>
          <p:cNvSpPr txBox="1">
            <a:spLocks noChangeArrowheads="1"/>
          </p:cNvSpPr>
          <p:nvPr/>
        </p:nvSpPr>
        <p:spPr bwMode="auto">
          <a:xfrm>
            <a:off x="323850" y="2643188"/>
            <a:ext cx="89646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arenR"/>
            </a:pPr>
            <a:r>
              <a:rPr lang="en-GB" sz="2300">
                <a:solidFill>
                  <a:schemeClr val="bg2"/>
                </a:solidFill>
              </a:rPr>
              <a:t>New NSE technique based on time dependent magnetic fields:            RF flippers, adiabatic gradient flipper, spin turners with rotating and linear rising magnetic fields,…) </a:t>
            </a:r>
          </a:p>
          <a:p>
            <a:pPr marL="457200" indent="-457200" algn="l"/>
            <a:r>
              <a:rPr lang="en-GB" sz="2300">
                <a:solidFill>
                  <a:schemeClr val="bg2"/>
                </a:solidFill>
              </a:rPr>
              <a:t>2)  Polarized neutron technique (Spin echo spectrometry for example)</a:t>
            </a:r>
          </a:p>
          <a:p>
            <a:pPr marL="457200" indent="-457200" algn="l">
              <a:buFontTx/>
              <a:buAutoNum type="arabicParenR" startAt="3"/>
            </a:pPr>
            <a:r>
              <a:rPr lang="en-GB" sz="2300">
                <a:solidFill>
                  <a:schemeClr val="bg2"/>
                </a:solidFill>
              </a:rPr>
              <a:t>Focussing SANS: refractive lenses or focussing guides and elliptical mirrors </a:t>
            </a:r>
            <a:endParaRPr lang="en-GB" sz="1800">
              <a:solidFill>
                <a:schemeClr val="bg2"/>
              </a:solidFill>
            </a:endParaRPr>
          </a:p>
          <a:p>
            <a:pPr marL="457200" indent="-457200" algn="l"/>
            <a:r>
              <a:rPr lang="en-GB" sz="2300">
                <a:solidFill>
                  <a:schemeClr val="bg2"/>
                </a:solidFill>
              </a:rPr>
              <a:t>4)  Backscattering spectroscopy:  phase space transformer</a:t>
            </a:r>
          </a:p>
          <a:p>
            <a:pPr marL="457200" indent="-457200" algn="l"/>
            <a:r>
              <a:rPr lang="en-GB" sz="1800">
                <a:solidFill>
                  <a:schemeClr val="bg2"/>
                </a:solidFill>
              </a:rPr>
              <a:t>       </a:t>
            </a:r>
            <a:endParaRPr lang="en-GB" sz="2300">
              <a:solidFill>
                <a:schemeClr val="bg2"/>
              </a:solidFill>
            </a:endParaRPr>
          </a:p>
        </p:txBody>
      </p:sp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428625" y="5805488"/>
            <a:ext cx="8501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* Future modules = developed within last few years,</a:t>
            </a:r>
          </a:p>
          <a:p>
            <a:pPr algn="l"/>
            <a:r>
              <a:rPr lang="en-US">
                <a:solidFill>
                  <a:schemeClr val="bg2"/>
                </a:solidFill>
              </a:rPr>
              <a:t>but not release officially in the VITESS versions</a:t>
            </a:r>
          </a:p>
        </p:txBody>
      </p:sp>
      <p:pic>
        <p:nvPicPr>
          <p:cNvPr id="5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0"/>
            <a:ext cx="146708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323850" y="188913"/>
            <a:ext cx="95059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>
              <a:lnSpc>
                <a:spcPct val="85000"/>
              </a:lnSpc>
            </a:pPr>
            <a:r>
              <a:rPr lang="en-US" sz="3200" dirty="0">
                <a:solidFill>
                  <a:srgbClr val="FF0000"/>
                </a:solidFill>
                <a:latin typeface="Arial Narrow" pitchFamily="34" charset="0"/>
              </a:rPr>
              <a:t>Beam size effects: diaphragm before the stack of lenses</a:t>
            </a:r>
            <a:endParaRPr lang="en-GB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638800" y="2060575"/>
            <a:ext cx="3505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>
              <a:buFont typeface="Arial" charset="0"/>
              <a:buChar char="•"/>
            </a:pPr>
            <a:r>
              <a:rPr lang="en-US" sz="2000" i="1">
                <a:solidFill>
                  <a:schemeClr val="bg2"/>
                </a:solidFill>
              </a:rPr>
              <a:t>Distribution at the focal plane in polarcoordinates</a:t>
            </a:r>
            <a:endParaRPr lang="de-DE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endParaRPr lang="de-DE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r>
              <a:rPr lang="de-DE" sz="2000" i="1">
                <a:solidFill>
                  <a:schemeClr val="bg2"/>
                </a:solidFill>
              </a:rPr>
              <a:t>Incoming wavelength  20 </a:t>
            </a:r>
            <a:r>
              <a:rPr lang="en-US" sz="2000" i="1">
                <a:solidFill>
                  <a:schemeClr val="bg2"/>
                </a:solidFill>
              </a:rPr>
              <a:t>Å</a:t>
            </a:r>
            <a:endParaRPr lang="de-DE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endParaRPr lang="de-DE" sz="2000" i="1">
              <a:solidFill>
                <a:schemeClr val="bg2"/>
              </a:solidFill>
            </a:endParaRPr>
          </a:p>
          <a:p>
            <a:pPr indent="266700" algn="l">
              <a:buFont typeface="Arial" charset="0"/>
              <a:buChar char="•"/>
            </a:pPr>
            <a:r>
              <a:rPr lang="de-DE" sz="2000" i="1">
                <a:solidFill>
                  <a:schemeClr val="bg2"/>
                </a:solidFill>
              </a:rPr>
              <a:t>Incoming divergences = 0</a:t>
            </a:r>
          </a:p>
          <a:p>
            <a:pPr indent="266700" algn="l"/>
            <a:endParaRPr lang="de-DE" sz="2000" i="1">
              <a:solidFill>
                <a:schemeClr val="bg2"/>
              </a:solidFill>
            </a:endParaRPr>
          </a:p>
          <a:p>
            <a:pPr indent="266700" algn="l"/>
            <a:endParaRPr lang="de-DE" sz="1800" i="1">
              <a:solidFill>
                <a:schemeClr val="bg2"/>
              </a:solidFill>
            </a:endParaRP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0" y="1989138"/>
            <a:ext cx="5486400" cy="4371975"/>
            <a:chOff x="0" y="1989138"/>
            <a:chExt cx="5899150" cy="4371975"/>
          </a:xfrm>
        </p:grpSpPr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250919" y="1989138"/>
              <a:ext cx="5648231" cy="4248150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3366CC">
                  <a:alpha val="74998"/>
                </a:srgbClr>
              </a:outerShdw>
            </a:effectLst>
          </p:spPr>
          <p:txBody>
            <a:bodyPr lIns="456716" tIns="456716" rIns="456716" bIns="456716"/>
            <a:lstStyle/>
            <a:p>
              <a:pPr algn="l" defTabSz="3867150">
                <a:defRPr/>
              </a:pPr>
              <a:endParaRPr kumimoji="0" lang="en-GB" sz="3600">
                <a:solidFill>
                  <a:schemeClr val="bg2"/>
                </a:solidFill>
                <a:latin typeface="Times New Roman" charset="0"/>
                <a:ea typeface="+mn-ea"/>
              </a:endParaRPr>
            </a:p>
          </p:txBody>
        </p: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0" y="2060575"/>
            <a:ext cx="5616575" cy="4300538"/>
          </p:xfrm>
          <a:graphic>
            <a:graphicData uri="http://schemas.openxmlformats.org/presentationml/2006/ole">
              <p:oleObj spid="_x0000_s10242" name="Graph" r:id="rId3" imgW="3892320" imgH="2980800" progId="Origin50.Graph">
                <p:embed/>
              </p:oleObj>
            </a:graphicData>
          </a:graphic>
        </p:graphicFrame>
      </p:grp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1295400" y="11430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chemeClr val="bg2"/>
                </a:solidFill>
              </a:rPr>
              <a:t>3 parabolical lenses</a:t>
            </a:r>
          </a:p>
        </p:txBody>
      </p:sp>
      <p:pic>
        <p:nvPicPr>
          <p:cNvPr id="8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5805264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09" name="Rectangle 73"/>
          <p:cNvSpPr>
            <a:spLocks noChangeArrowheads="1"/>
          </p:cNvSpPr>
          <p:nvPr/>
        </p:nvSpPr>
        <p:spPr bwMode="auto">
          <a:xfrm>
            <a:off x="5724525" y="1952625"/>
            <a:ext cx="3276600" cy="32766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228600" y="1447800"/>
            <a:ext cx="84216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endParaRPr kumimoji="0" lang="en-GB" sz="400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1269" name="Rectangle 23"/>
          <p:cNvSpPr>
            <a:spLocks noGrp="1" noChangeArrowheads="1"/>
          </p:cNvSpPr>
          <p:nvPr>
            <p:ph type="title"/>
          </p:nvPr>
        </p:nvSpPr>
        <p:spPr>
          <a:xfrm>
            <a:off x="179388" y="-620713"/>
            <a:ext cx="8421687" cy="1241426"/>
          </a:xfrm>
        </p:spPr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  <a:ea typeface="ＭＳ Ｐゴシック" pitchFamily="34" charset="-128"/>
              </a:rPr>
              <a:t>New module: Phase Space Transformer (PST)</a:t>
            </a:r>
          </a:p>
        </p:txBody>
      </p:sp>
      <p:sp>
        <p:nvSpPr>
          <p:cNvPr id="11270" name="Rectangle 28"/>
          <p:cNvSpPr>
            <a:spLocks noChangeArrowheads="1"/>
          </p:cNvSpPr>
          <p:nvPr/>
        </p:nvSpPr>
        <p:spPr bwMode="auto">
          <a:xfrm>
            <a:off x="4479925" y="23415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179388" y="765175"/>
            <a:ext cx="5383212" cy="502602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1272" name="Group 31"/>
          <p:cNvGrpSpPr>
            <a:grpSpLocks noChangeAspect="1"/>
          </p:cNvGrpSpPr>
          <p:nvPr/>
        </p:nvGrpSpPr>
        <p:grpSpPr bwMode="auto">
          <a:xfrm>
            <a:off x="179388" y="630238"/>
            <a:ext cx="8948737" cy="4878387"/>
            <a:chOff x="2527" y="-705"/>
            <a:chExt cx="11945" cy="6223"/>
          </a:xfrm>
        </p:grpSpPr>
        <p:sp>
          <p:nvSpPr>
            <p:cNvPr id="11276" name="AutoShape 32"/>
            <p:cNvSpPr>
              <a:spLocks noChangeAspect="1" noChangeArrowheads="1"/>
            </p:cNvSpPr>
            <p:nvPr/>
          </p:nvSpPr>
          <p:spPr bwMode="auto">
            <a:xfrm>
              <a:off x="2527" y="-705"/>
              <a:ext cx="7884" cy="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77" name="Oval 33"/>
            <p:cNvSpPr>
              <a:spLocks noChangeArrowheads="1"/>
            </p:cNvSpPr>
            <p:nvPr/>
          </p:nvSpPr>
          <p:spPr bwMode="auto">
            <a:xfrm>
              <a:off x="2874" y="2414"/>
              <a:ext cx="433" cy="434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78" name="Line 34"/>
            <p:cNvSpPr>
              <a:spLocks noChangeShapeType="1"/>
            </p:cNvSpPr>
            <p:nvPr/>
          </p:nvSpPr>
          <p:spPr bwMode="auto">
            <a:xfrm>
              <a:off x="3047" y="2617"/>
              <a:ext cx="6349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35"/>
            <p:cNvSpPr>
              <a:spLocks noChangeShapeType="1"/>
            </p:cNvSpPr>
            <p:nvPr/>
          </p:nvSpPr>
          <p:spPr bwMode="auto">
            <a:xfrm flipV="1">
              <a:off x="3047" y="-70"/>
              <a:ext cx="0" cy="545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Text Box 36"/>
            <p:cNvSpPr txBox="1">
              <a:spLocks noChangeArrowheads="1"/>
            </p:cNvSpPr>
            <p:nvPr/>
          </p:nvSpPr>
          <p:spPr bwMode="auto">
            <a:xfrm>
              <a:off x="2527" y="-156"/>
              <a:ext cx="38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281" name="Text Box 37"/>
            <p:cNvSpPr txBox="1">
              <a:spLocks noChangeArrowheads="1"/>
            </p:cNvSpPr>
            <p:nvPr/>
          </p:nvSpPr>
          <p:spPr bwMode="auto">
            <a:xfrm>
              <a:off x="2527" y="2443"/>
              <a:ext cx="35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0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282" name="Text Box 38"/>
            <p:cNvSpPr txBox="1">
              <a:spLocks noChangeArrowheads="1"/>
            </p:cNvSpPr>
            <p:nvPr/>
          </p:nvSpPr>
          <p:spPr bwMode="auto">
            <a:xfrm>
              <a:off x="9294" y="2607"/>
              <a:ext cx="383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X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283" name="Rectangle 39"/>
            <p:cNvSpPr>
              <a:spLocks noChangeArrowheads="1"/>
            </p:cNvSpPr>
            <p:nvPr/>
          </p:nvSpPr>
          <p:spPr bwMode="auto">
            <a:xfrm rot="-2362446">
              <a:off x="5559" y="1057"/>
              <a:ext cx="87" cy="320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84" name="Line 40"/>
            <p:cNvSpPr>
              <a:spLocks noChangeShapeType="1"/>
            </p:cNvSpPr>
            <p:nvPr/>
          </p:nvSpPr>
          <p:spPr bwMode="auto">
            <a:xfrm>
              <a:off x="5559" y="1577"/>
              <a:ext cx="0" cy="38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AutoShape 41"/>
            <p:cNvSpPr>
              <a:spLocks noChangeArrowheads="1"/>
            </p:cNvSpPr>
            <p:nvPr/>
          </p:nvSpPr>
          <p:spPr bwMode="auto">
            <a:xfrm>
              <a:off x="6266" y="4202"/>
              <a:ext cx="693" cy="346"/>
            </a:xfrm>
            <a:prstGeom prst="rightArrow">
              <a:avLst>
                <a:gd name="adj1" fmla="val 50000"/>
                <a:gd name="adj2" fmla="val 50072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86" name="AutoShape 42"/>
            <p:cNvSpPr>
              <a:spLocks noChangeArrowheads="1"/>
            </p:cNvSpPr>
            <p:nvPr/>
          </p:nvSpPr>
          <p:spPr bwMode="auto">
            <a:xfrm>
              <a:off x="3202" y="1636"/>
              <a:ext cx="1320" cy="291"/>
            </a:xfrm>
            <a:prstGeom prst="rightArrow">
              <a:avLst>
                <a:gd name="adj1" fmla="val 50000"/>
                <a:gd name="adj2" fmla="val 49918"/>
              </a:avLst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87" name="Line 44"/>
            <p:cNvSpPr>
              <a:spLocks noChangeShapeType="1"/>
            </p:cNvSpPr>
            <p:nvPr/>
          </p:nvSpPr>
          <p:spPr bwMode="auto">
            <a:xfrm flipH="1">
              <a:off x="5126" y="277"/>
              <a:ext cx="173" cy="17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5"/>
            <p:cNvSpPr>
              <a:spLocks noChangeShapeType="1"/>
            </p:cNvSpPr>
            <p:nvPr/>
          </p:nvSpPr>
          <p:spPr bwMode="auto">
            <a:xfrm flipV="1">
              <a:off x="5299" y="277"/>
              <a:ext cx="12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Text Box 47"/>
            <p:cNvSpPr txBox="1">
              <a:spLocks noChangeArrowheads="1"/>
            </p:cNvSpPr>
            <p:nvPr/>
          </p:nvSpPr>
          <p:spPr bwMode="auto">
            <a:xfrm>
              <a:off x="7882" y="-562"/>
              <a:ext cx="283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800" b="1" u="sng">
                  <a:solidFill>
                    <a:schemeClr val="bg2"/>
                  </a:solidFill>
                </a:rPr>
                <a:t>Top view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290" name="AutoShape 48"/>
            <p:cNvSpPr>
              <a:spLocks noChangeArrowheads="1"/>
            </p:cNvSpPr>
            <p:nvPr/>
          </p:nvSpPr>
          <p:spPr bwMode="auto">
            <a:xfrm rot="1740000">
              <a:off x="4124" y="1809"/>
              <a:ext cx="260" cy="1299"/>
            </a:xfrm>
            <a:prstGeom prst="downArrow">
              <a:avLst>
                <a:gd name="adj1" fmla="val 50000"/>
                <a:gd name="adj2" fmla="val 124904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91" name="AutoShape 50"/>
            <p:cNvSpPr>
              <a:spLocks noChangeArrowheads="1"/>
            </p:cNvSpPr>
            <p:nvPr/>
          </p:nvSpPr>
          <p:spPr bwMode="auto">
            <a:xfrm>
              <a:off x="6451" y="4998"/>
              <a:ext cx="260" cy="5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92" name="Rectangle 51"/>
            <p:cNvSpPr>
              <a:spLocks noChangeArrowheads="1"/>
            </p:cNvSpPr>
            <p:nvPr/>
          </p:nvSpPr>
          <p:spPr bwMode="auto">
            <a:xfrm rot="-2343868">
              <a:off x="4606" y="1403"/>
              <a:ext cx="87" cy="5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293" name="Line 52"/>
            <p:cNvSpPr>
              <a:spLocks noChangeShapeType="1"/>
            </p:cNvSpPr>
            <p:nvPr/>
          </p:nvSpPr>
          <p:spPr bwMode="auto">
            <a:xfrm>
              <a:off x="4606" y="710"/>
              <a:ext cx="0" cy="9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53"/>
            <p:cNvSpPr>
              <a:spLocks noChangeShapeType="1"/>
            </p:cNvSpPr>
            <p:nvPr/>
          </p:nvSpPr>
          <p:spPr bwMode="auto">
            <a:xfrm>
              <a:off x="4086" y="710"/>
              <a:ext cx="1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Text Box 54"/>
            <p:cNvSpPr txBox="1">
              <a:spLocks noChangeArrowheads="1"/>
            </p:cNvSpPr>
            <p:nvPr/>
          </p:nvSpPr>
          <p:spPr bwMode="auto">
            <a:xfrm>
              <a:off x="4173" y="328"/>
              <a:ext cx="1174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Crystal</a:t>
              </a:r>
              <a:endParaRPr lang="en-US" sz="3600">
                <a:solidFill>
                  <a:schemeClr val="bg2"/>
                </a:solidFill>
              </a:endParaRPr>
            </a:p>
          </p:txBody>
        </p:sp>
        <p:sp>
          <p:nvSpPr>
            <p:cNvPr id="11296" name="Text Box 55"/>
            <p:cNvSpPr txBox="1">
              <a:spLocks noChangeArrowheads="1"/>
            </p:cNvSpPr>
            <p:nvPr/>
          </p:nvSpPr>
          <p:spPr bwMode="auto">
            <a:xfrm>
              <a:off x="6857" y="4160"/>
              <a:ext cx="28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r>
                <a:rPr lang="en-US" sz="1600">
                  <a:solidFill>
                    <a:schemeClr val="bg2"/>
                  </a:solidFill>
                </a:rPr>
                <a:t>Incident neutron beam</a:t>
              </a:r>
              <a:endParaRPr lang="en-US" sz="3600">
                <a:solidFill>
                  <a:schemeClr val="bg2"/>
                </a:solidFill>
              </a:endParaRPr>
            </a:p>
          </p:txBody>
        </p:sp>
        <p:sp>
          <p:nvSpPr>
            <p:cNvPr id="11297" name="Text Box 56"/>
            <p:cNvSpPr txBox="1">
              <a:spLocks noChangeArrowheads="1"/>
            </p:cNvSpPr>
            <p:nvPr/>
          </p:nvSpPr>
          <p:spPr bwMode="auto">
            <a:xfrm>
              <a:off x="6841" y="5130"/>
              <a:ext cx="28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r>
                <a:rPr lang="en-US" sz="1600">
                  <a:solidFill>
                    <a:schemeClr val="bg2"/>
                  </a:solidFill>
                </a:rPr>
                <a:t>Diffracted neutron beam</a:t>
              </a:r>
              <a:endParaRPr lang="en-US" sz="3600">
                <a:solidFill>
                  <a:schemeClr val="bg2"/>
                </a:solidFill>
              </a:endParaRPr>
            </a:p>
          </p:txBody>
        </p:sp>
        <p:sp>
          <p:nvSpPr>
            <p:cNvPr id="11298" name="Line 57"/>
            <p:cNvSpPr>
              <a:spLocks noChangeShapeType="1"/>
            </p:cNvSpPr>
            <p:nvPr/>
          </p:nvSpPr>
          <p:spPr bwMode="auto">
            <a:xfrm flipH="1">
              <a:off x="5559" y="2316"/>
              <a:ext cx="1603" cy="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8"/>
            <p:cNvSpPr>
              <a:spLocks noChangeShapeType="1"/>
            </p:cNvSpPr>
            <p:nvPr/>
          </p:nvSpPr>
          <p:spPr bwMode="auto">
            <a:xfrm flipV="1">
              <a:off x="7162" y="2316"/>
              <a:ext cx="12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Text Box 59"/>
            <p:cNvSpPr txBox="1">
              <a:spLocks noChangeArrowheads="1"/>
            </p:cNvSpPr>
            <p:nvPr/>
          </p:nvSpPr>
          <p:spPr bwMode="auto">
            <a:xfrm>
              <a:off x="10106" y="-305"/>
              <a:ext cx="436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r>
                <a:rPr lang="en-US" sz="1800">
                  <a:solidFill>
                    <a:schemeClr val="bg2"/>
                  </a:solidFill>
                </a:rPr>
                <a:t>Intensity gain vs. the crystal velocity for the system       “PST transformer  with crystal”</a:t>
              </a:r>
              <a:endParaRPr lang="en-US" sz="4000">
                <a:solidFill>
                  <a:schemeClr val="bg2"/>
                </a:solidFill>
              </a:endParaRPr>
            </a:p>
          </p:txBody>
        </p:sp>
        <p:sp>
          <p:nvSpPr>
            <p:cNvPr id="11301" name="Freeform 60"/>
            <p:cNvSpPr>
              <a:spLocks/>
            </p:cNvSpPr>
            <p:nvPr/>
          </p:nvSpPr>
          <p:spPr bwMode="auto">
            <a:xfrm>
              <a:off x="5559" y="3050"/>
              <a:ext cx="347" cy="173"/>
            </a:xfrm>
            <a:custGeom>
              <a:avLst/>
              <a:gdLst>
                <a:gd name="T0" fmla="*/ 0 w 192"/>
                <a:gd name="T1" fmla="*/ 62550 h 96"/>
                <a:gd name="T2" fmla="*/ 128974 w 192"/>
                <a:gd name="T3" fmla="*/ 0 h 96"/>
                <a:gd name="T4" fmla="*/ 0 60000 65536"/>
                <a:gd name="T5" fmla="*/ 0 60000 65536"/>
                <a:gd name="T6" fmla="*/ 0 w 192"/>
                <a:gd name="T7" fmla="*/ 0 h 96"/>
                <a:gd name="T8" fmla="*/ 192 w 192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96">
                  <a:moveTo>
                    <a:pt x="0" y="96"/>
                  </a:moveTo>
                  <a:cubicBezTo>
                    <a:pt x="80" y="56"/>
                    <a:pt x="160" y="16"/>
                    <a:pt x="19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61"/>
            <p:cNvSpPr>
              <a:spLocks noChangeShapeType="1"/>
            </p:cNvSpPr>
            <p:nvPr/>
          </p:nvSpPr>
          <p:spPr bwMode="auto">
            <a:xfrm flipV="1">
              <a:off x="4866" y="3223"/>
              <a:ext cx="953" cy="1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62"/>
            <p:cNvSpPr>
              <a:spLocks noChangeShapeType="1"/>
            </p:cNvSpPr>
            <p:nvPr/>
          </p:nvSpPr>
          <p:spPr bwMode="auto">
            <a:xfrm flipV="1">
              <a:off x="3393" y="4523"/>
              <a:ext cx="14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63"/>
            <p:cNvSpPr>
              <a:spLocks noChangeShapeType="1"/>
            </p:cNvSpPr>
            <p:nvPr/>
          </p:nvSpPr>
          <p:spPr bwMode="auto">
            <a:xfrm>
              <a:off x="5733" y="3050"/>
              <a:ext cx="1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64"/>
            <p:cNvSpPr>
              <a:spLocks noChangeShapeType="1"/>
            </p:cNvSpPr>
            <p:nvPr/>
          </p:nvSpPr>
          <p:spPr bwMode="auto">
            <a:xfrm flipH="1">
              <a:off x="5819" y="3050"/>
              <a:ext cx="87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Text Box 65"/>
            <p:cNvSpPr txBox="1">
              <a:spLocks noChangeArrowheads="1"/>
            </p:cNvSpPr>
            <p:nvPr/>
          </p:nvSpPr>
          <p:spPr bwMode="auto">
            <a:xfrm>
              <a:off x="3179" y="4095"/>
              <a:ext cx="235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Horizontal offset, deg</a:t>
              </a:r>
              <a:endParaRPr lang="en-US" sz="3600">
                <a:solidFill>
                  <a:schemeClr val="bg2"/>
                </a:solidFill>
              </a:endParaRPr>
            </a:p>
          </p:txBody>
        </p:sp>
        <p:sp>
          <p:nvSpPr>
            <p:cNvPr id="11307" name="Text Box 66"/>
            <p:cNvSpPr txBox="1">
              <a:spLocks noChangeArrowheads="1"/>
            </p:cNvSpPr>
            <p:nvPr/>
          </p:nvSpPr>
          <p:spPr bwMode="auto">
            <a:xfrm>
              <a:off x="6857" y="957"/>
              <a:ext cx="3554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   Center of disk:</a:t>
              </a:r>
              <a:endParaRPr lang="en-US" sz="3600">
                <a:solidFill>
                  <a:schemeClr val="bg2"/>
                </a:solidFill>
              </a:endParaRPr>
            </a:p>
            <a:p>
              <a:pPr algn="l"/>
              <a:r>
                <a:rPr lang="en-US" sz="1600">
                  <a:solidFill>
                    <a:schemeClr val="bg2"/>
                  </a:solidFill>
                </a:rPr>
                <a:t>“position center X”, “position center Y”, “position center Z” </a:t>
              </a:r>
              <a:endParaRPr lang="en-US" sz="3600">
                <a:solidFill>
                  <a:schemeClr val="bg2"/>
                </a:solidFill>
              </a:endParaRPr>
            </a:p>
          </p:txBody>
        </p:sp>
        <p:cxnSp>
          <p:nvCxnSpPr>
            <p:cNvPr id="11308" name="AutoShape 67"/>
            <p:cNvCxnSpPr>
              <a:cxnSpLocks noChangeShapeType="1"/>
              <a:stCxn id="11279" idx="0"/>
            </p:cNvCxnSpPr>
            <p:nvPr/>
          </p:nvCxnSpPr>
          <p:spPr bwMode="auto">
            <a:xfrm flipV="1">
              <a:off x="3047" y="5390"/>
              <a:ext cx="2512" cy="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1309" name="Rectangle 68"/>
            <p:cNvSpPr>
              <a:spLocks noChangeArrowheads="1"/>
            </p:cNvSpPr>
            <p:nvPr/>
          </p:nvSpPr>
          <p:spPr bwMode="auto">
            <a:xfrm>
              <a:off x="3110" y="5011"/>
              <a:ext cx="384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“position center X”,</a:t>
              </a:r>
              <a:endParaRPr lang="en-US" sz="3600">
                <a:solidFill>
                  <a:schemeClr val="bg2"/>
                </a:solidFill>
              </a:endParaRPr>
            </a:p>
          </p:txBody>
        </p:sp>
        <p:sp>
          <p:nvSpPr>
            <p:cNvPr id="11310" name="Oval 69"/>
            <p:cNvSpPr>
              <a:spLocks noChangeArrowheads="1"/>
            </p:cNvSpPr>
            <p:nvPr/>
          </p:nvSpPr>
          <p:spPr bwMode="auto">
            <a:xfrm>
              <a:off x="3047" y="2588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1311" name="Text Box 70"/>
            <p:cNvSpPr txBox="1">
              <a:spLocks noChangeArrowheads="1"/>
            </p:cNvSpPr>
            <p:nvPr/>
          </p:nvSpPr>
          <p:spPr bwMode="auto">
            <a:xfrm>
              <a:off x="3133" y="2934"/>
              <a:ext cx="36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210" tIns="41605" rIns="83210" bIns="41605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Z</a:t>
              </a:r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11273" name="Rectangle 72"/>
          <p:cNvSpPr>
            <a:spLocks noChangeArrowheads="1"/>
          </p:cNvSpPr>
          <p:nvPr/>
        </p:nvSpPr>
        <p:spPr bwMode="auto">
          <a:xfrm>
            <a:off x="4479925" y="1758950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518150" y="1868488"/>
          <a:ext cx="3590925" cy="3505200"/>
        </p:xfrm>
        <a:graphic>
          <a:graphicData uri="http://schemas.openxmlformats.org/presentationml/2006/ole">
            <p:oleObj spid="_x0000_s11266" name="Graph" r:id="rId3" imgW="3657600" imgH="3127248" progId="Origin50.Graph">
              <p:embed/>
            </p:oleObj>
          </a:graphicData>
        </a:graphic>
      </p:graphicFrame>
      <p:sp>
        <p:nvSpPr>
          <p:cNvPr id="11274" name="Text Box 48"/>
          <p:cNvSpPr txBox="1">
            <a:spLocks noChangeArrowheads="1"/>
          </p:cNvSpPr>
          <p:nvPr/>
        </p:nvSpPr>
        <p:spPr bwMode="auto">
          <a:xfrm>
            <a:off x="-23813" y="5867400"/>
            <a:ext cx="9167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bg2"/>
                </a:solidFill>
              </a:rPr>
              <a:t>PST:  transforms the beam divergence in the wavelength band </a:t>
            </a:r>
          </a:p>
          <a:p>
            <a:pPr algn="l"/>
            <a:r>
              <a:rPr lang="en-US" sz="1600">
                <a:solidFill>
                  <a:schemeClr val="bg2"/>
                </a:solidFill>
              </a:rPr>
              <a:t>(e.g. to improve the monochromatization of the diffracted neutron  beam by the price         of increased beam divergence). </a:t>
            </a:r>
          </a:p>
        </p:txBody>
      </p:sp>
      <p:pic>
        <p:nvPicPr>
          <p:cNvPr id="47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0"/>
            <a:ext cx="1503610" cy="63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2"/>
          <p:cNvSpPr>
            <a:spLocks noChangeArrowheads="1"/>
          </p:cNvSpPr>
          <p:nvPr/>
        </p:nvSpPr>
        <p:spPr bwMode="auto">
          <a:xfrm>
            <a:off x="0" y="-458788"/>
            <a:ext cx="8421688" cy="12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>
              <a:lnSpc>
                <a:spcPct val="85000"/>
              </a:lnSpc>
            </a:pPr>
            <a:r>
              <a:rPr lang="en-GB" sz="3200" dirty="0">
                <a:solidFill>
                  <a:srgbClr val="FF0000"/>
                </a:solidFill>
                <a:latin typeface="Arial Narrow" pitchFamily="34" charset="0"/>
              </a:rPr>
              <a:t>New module: Phase Space Transformer</a:t>
            </a:r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323850" y="1052513"/>
            <a:ext cx="6769100" cy="525621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6868" name="Group 65"/>
          <p:cNvGrpSpPr>
            <a:grpSpLocks noChangeAspect="1"/>
          </p:cNvGrpSpPr>
          <p:nvPr/>
        </p:nvGrpSpPr>
        <p:grpSpPr bwMode="auto">
          <a:xfrm>
            <a:off x="381000" y="1243013"/>
            <a:ext cx="6418263" cy="4778375"/>
            <a:chOff x="2402" y="1800"/>
            <a:chExt cx="9195" cy="6845"/>
          </a:xfrm>
        </p:grpSpPr>
        <p:sp>
          <p:nvSpPr>
            <p:cNvPr id="36870" name="AutoShape 66"/>
            <p:cNvSpPr>
              <a:spLocks noChangeAspect="1" noChangeArrowheads="1"/>
            </p:cNvSpPr>
            <p:nvPr/>
          </p:nvSpPr>
          <p:spPr bwMode="auto">
            <a:xfrm>
              <a:off x="2527" y="1800"/>
              <a:ext cx="9070" cy="6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871" name="Oval 67"/>
            <p:cNvSpPr>
              <a:spLocks noChangeArrowheads="1"/>
            </p:cNvSpPr>
            <p:nvPr/>
          </p:nvSpPr>
          <p:spPr bwMode="auto">
            <a:xfrm>
              <a:off x="5473" y="4486"/>
              <a:ext cx="1819" cy="346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872" name="Line 68"/>
            <p:cNvSpPr>
              <a:spLocks noChangeShapeType="1"/>
            </p:cNvSpPr>
            <p:nvPr/>
          </p:nvSpPr>
          <p:spPr bwMode="auto">
            <a:xfrm flipV="1">
              <a:off x="4087" y="2349"/>
              <a:ext cx="0" cy="517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Text Box 69"/>
            <p:cNvSpPr txBox="1">
              <a:spLocks noChangeArrowheads="1"/>
            </p:cNvSpPr>
            <p:nvPr/>
          </p:nvSpPr>
          <p:spPr bwMode="auto">
            <a:xfrm>
              <a:off x="3740" y="4226"/>
              <a:ext cx="354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400">
                  <a:solidFill>
                    <a:schemeClr val="bg2"/>
                  </a:solidFill>
                </a:rPr>
                <a:t>0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874" name="Text Box 70"/>
            <p:cNvSpPr txBox="1">
              <a:spLocks noChangeArrowheads="1"/>
            </p:cNvSpPr>
            <p:nvPr/>
          </p:nvSpPr>
          <p:spPr bwMode="auto">
            <a:xfrm>
              <a:off x="10671" y="4486"/>
              <a:ext cx="38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400">
                  <a:solidFill>
                    <a:schemeClr val="bg2"/>
                  </a:solidFill>
                </a:rPr>
                <a:t>X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875" name="Line 71"/>
            <p:cNvSpPr>
              <a:spLocks noChangeShapeType="1"/>
            </p:cNvSpPr>
            <p:nvPr/>
          </p:nvSpPr>
          <p:spPr bwMode="auto">
            <a:xfrm flipH="1">
              <a:off x="6946" y="3273"/>
              <a:ext cx="173" cy="173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Line 72"/>
            <p:cNvSpPr>
              <a:spLocks noChangeShapeType="1"/>
            </p:cNvSpPr>
            <p:nvPr/>
          </p:nvSpPr>
          <p:spPr bwMode="auto">
            <a:xfrm flipV="1">
              <a:off x="7119" y="3273"/>
              <a:ext cx="1213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7" name="Text Box 73"/>
            <p:cNvSpPr txBox="1">
              <a:spLocks noChangeArrowheads="1"/>
            </p:cNvSpPr>
            <p:nvPr/>
          </p:nvSpPr>
          <p:spPr bwMode="auto">
            <a:xfrm>
              <a:off x="5386" y="1800"/>
              <a:ext cx="531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600" b="1" u="sng">
                  <a:solidFill>
                    <a:schemeClr val="bg2"/>
                  </a:solidFill>
                </a:rPr>
                <a:t>Rotating disk with 4 crystals</a:t>
              </a:r>
              <a:endParaRPr lang="en-US" sz="3600">
                <a:solidFill>
                  <a:schemeClr val="bg2"/>
                </a:solidFill>
              </a:endParaRPr>
            </a:p>
          </p:txBody>
        </p:sp>
        <p:sp>
          <p:nvSpPr>
            <p:cNvPr id="36878" name="Rectangle 74"/>
            <p:cNvSpPr>
              <a:spLocks noChangeArrowheads="1"/>
            </p:cNvSpPr>
            <p:nvPr/>
          </p:nvSpPr>
          <p:spPr bwMode="auto">
            <a:xfrm>
              <a:off x="6253" y="4053"/>
              <a:ext cx="346" cy="86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879" name="Text Box 76"/>
            <p:cNvSpPr txBox="1">
              <a:spLocks noChangeArrowheads="1"/>
            </p:cNvSpPr>
            <p:nvPr/>
          </p:nvSpPr>
          <p:spPr bwMode="auto">
            <a:xfrm>
              <a:off x="7642" y="3403"/>
              <a:ext cx="1965" cy="43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Rotating disk</a:t>
              </a:r>
              <a:endParaRPr lang="en-US" sz="4800">
                <a:solidFill>
                  <a:schemeClr val="bg2"/>
                </a:solidFill>
              </a:endParaRPr>
            </a:p>
          </p:txBody>
        </p:sp>
        <p:sp>
          <p:nvSpPr>
            <p:cNvPr id="36880" name="Text Box 77"/>
            <p:cNvSpPr txBox="1">
              <a:spLocks noChangeArrowheads="1"/>
            </p:cNvSpPr>
            <p:nvPr/>
          </p:nvSpPr>
          <p:spPr bwMode="auto">
            <a:xfrm>
              <a:off x="3740" y="2147"/>
              <a:ext cx="38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400">
                  <a:solidFill>
                    <a:schemeClr val="bg2"/>
                  </a:solidFill>
                </a:rPr>
                <a:t>Z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881" name="Line 78"/>
            <p:cNvSpPr>
              <a:spLocks noChangeShapeType="1"/>
            </p:cNvSpPr>
            <p:nvPr/>
          </p:nvSpPr>
          <p:spPr bwMode="auto">
            <a:xfrm>
              <a:off x="4087" y="4486"/>
              <a:ext cx="6844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Line 79"/>
            <p:cNvSpPr>
              <a:spLocks noChangeShapeType="1"/>
            </p:cNvSpPr>
            <p:nvPr/>
          </p:nvSpPr>
          <p:spPr bwMode="auto">
            <a:xfrm flipV="1">
              <a:off x="6426" y="5439"/>
              <a:ext cx="780" cy="86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Rectangle 80"/>
            <p:cNvSpPr>
              <a:spLocks noChangeArrowheads="1"/>
            </p:cNvSpPr>
            <p:nvPr/>
          </p:nvSpPr>
          <p:spPr bwMode="auto">
            <a:xfrm>
              <a:off x="6253" y="7519"/>
              <a:ext cx="346" cy="779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884" name="Rectangle 81"/>
            <p:cNvSpPr>
              <a:spLocks noChangeArrowheads="1"/>
            </p:cNvSpPr>
            <p:nvPr/>
          </p:nvSpPr>
          <p:spPr bwMode="auto">
            <a:xfrm>
              <a:off x="7032" y="6132"/>
              <a:ext cx="520" cy="34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885" name="Rectangle 82"/>
            <p:cNvSpPr>
              <a:spLocks noChangeArrowheads="1"/>
            </p:cNvSpPr>
            <p:nvPr/>
          </p:nvSpPr>
          <p:spPr bwMode="auto">
            <a:xfrm>
              <a:off x="5213" y="6132"/>
              <a:ext cx="520" cy="34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886" name="Line 83"/>
            <p:cNvSpPr>
              <a:spLocks noChangeShapeType="1"/>
            </p:cNvSpPr>
            <p:nvPr/>
          </p:nvSpPr>
          <p:spPr bwMode="auto">
            <a:xfrm flipH="1" flipV="1">
              <a:off x="7466" y="6392"/>
              <a:ext cx="953" cy="433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Line 84"/>
            <p:cNvSpPr>
              <a:spLocks noChangeShapeType="1"/>
            </p:cNvSpPr>
            <p:nvPr/>
          </p:nvSpPr>
          <p:spPr bwMode="auto">
            <a:xfrm flipV="1">
              <a:off x="8419" y="6825"/>
              <a:ext cx="1213" cy="0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Text Box 85"/>
            <p:cNvSpPr txBox="1">
              <a:spLocks noChangeArrowheads="1"/>
            </p:cNvSpPr>
            <p:nvPr/>
          </p:nvSpPr>
          <p:spPr bwMode="auto">
            <a:xfrm>
              <a:off x="8679" y="6350"/>
              <a:ext cx="21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Crystal</a:t>
              </a:r>
              <a:endParaRPr lang="en-US" sz="4800">
                <a:solidFill>
                  <a:schemeClr val="bg2"/>
                </a:solidFill>
              </a:endParaRPr>
            </a:p>
          </p:txBody>
        </p:sp>
        <p:sp>
          <p:nvSpPr>
            <p:cNvPr id="36889" name="Line 86"/>
            <p:cNvSpPr>
              <a:spLocks noChangeShapeType="1"/>
            </p:cNvSpPr>
            <p:nvPr/>
          </p:nvSpPr>
          <p:spPr bwMode="auto">
            <a:xfrm>
              <a:off x="4953" y="630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0" name="Line 87"/>
            <p:cNvSpPr>
              <a:spLocks noChangeShapeType="1"/>
            </p:cNvSpPr>
            <p:nvPr/>
          </p:nvSpPr>
          <p:spPr bwMode="auto">
            <a:xfrm>
              <a:off x="3827" y="6306"/>
              <a:ext cx="50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88"/>
            <p:cNvSpPr>
              <a:spLocks noChangeShapeType="1"/>
            </p:cNvSpPr>
            <p:nvPr/>
          </p:nvSpPr>
          <p:spPr bwMode="auto">
            <a:xfrm flipV="1">
              <a:off x="6426" y="4486"/>
              <a:ext cx="0" cy="182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Line 89"/>
            <p:cNvSpPr>
              <a:spLocks noChangeShapeType="1"/>
            </p:cNvSpPr>
            <p:nvPr/>
          </p:nvSpPr>
          <p:spPr bwMode="auto">
            <a:xfrm flipV="1">
              <a:off x="6426" y="3013"/>
              <a:ext cx="0" cy="5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Line 90"/>
            <p:cNvSpPr>
              <a:spLocks noChangeShapeType="1"/>
            </p:cNvSpPr>
            <p:nvPr/>
          </p:nvSpPr>
          <p:spPr bwMode="auto">
            <a:xfrm>
              <a:off x="5473" y="7952"/>
              <a:ext cx="1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Line 91"/>
            <p:cNvSpPr>
              <a:spLocks noChangeShapeType="1"/>
            </p:cNvSpPr>
            <p:nvPr/>
          </p:nvSpPr>
          <p:spPr bwMode="auto">
            <a:xfrm>
              <a:off x="5473" y="5699"/>
              <a:ext cx="0" cy="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5" name="Line 92"/>
            <p:cNvSpPr>
              <a:spLocks noChangeShapeType="1"/>
            </p:cNvSpPr>
            <p:nvPr/>
          </p:nvSpPr>
          <p:spPr bwMode="auto">
            <a:xfrm>
              <a:off x="7292" y="5699"/>
              <a:ext cx="0" cy="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Line 93"/>
            <p:cNvSpPr>
              <a:spLocks noChangeShapeType="1"/>
            </p:cNvSpPr>
            <p:nvPr/>
          </p:nvSpPr>
          <p:spPr bwMode="auto">
            <a:xfrm>
              <a:off x="5559" y="4486"/>
              <a:ext cx="18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AutoShape 95"/>
            <p:cNvSpPr>
              <a:spLocks noChangeArrowheads="1"/>
            </p:cNvSpPr>
            <p:nvPr/>
          </p:nvSpPr>
          <p:spPr bwMode="auto">
            <a:xfrm>
              <a:off x="5300" y="4226"/>
              <a:ext cx="779" cy="520"/>
            </a:xfrm>
            <a:prstGeom prst="rightArrow">
              <a:avLst>
                <a:gd name="adj1" fmla="val 50000"/>
                <a:gd name="adj2" fmla="val 3745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898" name="Line 96"/>
            <p:cNvSpPr>
              <a:spLocks noChangeShapeType="1"/>
            </p:cNvSpPr>
            <p:nvPr/>
          </p:nvSpPr>
          <p:spPr bwMode="auto">
            <a:xfrm flipV="1">
              <a:off x="3133" y="2840"/>
              <a:ext cx="1993" cy="3206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Text Box 97"/>
            <p:cNvSpPr txBox="1">
              <a:spLocks noChangeArrowheads="1"/>
            </p:cNvSpPr>
            <p:nvPr/>
          </p:nvSpPr>
          <p:spPr bwMode="auto">
            <a:xfrm>
              <a:off x="5126" y="2666"/>
              <a:ext cx="383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400">
                  <a:solidFill>
                    <a:schemeClr val="bg2"/>
                  </a:solidFill>
                </a:rPr>
                <a:t>Y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900" name="Text Box 98"/>
            <p:cNvSpPr txBox="1">
              <a:spLocks noChangeArrowheads="1"/>
            </p:cNvSpPr>
            <p:nvPr/>
          </p:nvSpPr>
          <p:spPr bwMode="auto">
            <a:xfrm>
              <a:off x="7533" y="5477"/>
              <a:ext cx="1434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Radius</a:t>
              </a:r>
              <a:endParaRPr lang="en-US" sz="4800">
                <a:solidFill>
                  <a:schemeClr val="bg2"/>
                </a:solidFill>
              </a:endParaRPr>
            </a:p>
          </p:txBody>
        </p:sp>
        <p:sp>
          <p:nvSpPr>
            <p:cNvPr id="36901" name="AutoShape 99"/>
            <p:cNvSpPr>
              <a:spLocks noChangeArrowheads="1"/>
            </p:cNvSpPr>
            <p:nvPr/>
          </p:nvSpPr>
          <p:spPr bwMode="auto">
            <a:xfrm>
              <a:off x="8592" y="7259"/>
              <a:ext cx="780" cy="52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902" name="Text Box 100"/>
            <p:cNvSpPr txBox="1">
              <a:spLocks noChangeArrowheads="1"/>
            </p:cNvSpPr>
            <p:nvPr/>
          </p:nvSpPr>
          <p:spPr bwMode="auto">
            <a:xfrm>
              <a:off x="9545" y="7345"/>
              <a:ext cx="202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900">
                  <a:solidFill>
                    <a:schemeClr val="bg2"/>
                  </a:solidFill>
                </a:rPr>
                <a:t>Incoming neutron beam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903" name="Line 101"/>
            <p:cNvSpPr>
              <a:spLocks noChangeShapeType="1"/>
            </p:cNvSpPr>
            <p:nvPr/>
          </p:nvSpPr>
          <p:spPr bwMode="auto">
            <a:xfrm flipH="1">
              <a:off x="6426" y="3879"/>
              <a:ext cx="1126" cy="6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102"/>
            <p:cNvSpPr>
              <a:spLocks noChangeShapeType="1"/>
            </p:cNvSpPr>
            <p:nvPr/>
          </p:nvSpPr>
          <p:spPr bwMode="auto">
            <a:xfrm>
              <a:off x="7552" y="3879"/>
              <a:ext cx="2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Line 103"/>
            <p:cNvSpPr>
              <a:spLocks noChangeShapeType="1"/>
            </p:cNvSpPr>
            <p:nvPr/>
          </p:nvSpPr>
          <p:spPr bwMode="auto">
            <a:xfrm flipH="1">
              <a:off x="6426" y="5179"/>
              <a:ext cx="1559" cy="1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Line 104"/>
            <p:cNvSpPr>
              <a:spLocks noChangeShapeType="1"/>
            </p:cNvSpPr>
            <p:nvPr/>
          </p:nvSpPr>
          <p:spPr bwMode="auto">
            <a:xfrm>
              <a:off x="7985" y="5179"/>
              <a:ext cx="2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AutoShape 105"/>
            <p:cNvSpPr>
              <a:spLocks noChangeArrowheads="1"/>
            </p:cNvSpPr>
            <p:nvPr/>
          </p:nvSpPr>
          <p:spPr bwMode="auto">
            <a:xfrm rot="-2960892">
              <a:off x="3913" y="5613"/>
              <a:ext cx="2773" cy="519"/>
            </a:xfrm>
            <a:prstGeom prst="leftArrow">
              <a:avLst>
                <a:gd name="adj1" fmla="val 50000"/>
                <a:gd name="adj2" fmla="val 133574"/>
              </a:avLst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908" name="AutoShape 106"/>
            <p:cNvSpPr>
              <a:spLocks noChangeArrowheads="1"/>
            </p:cNvSpPr>
            <p:nvPr/>
          </p:nvSpPr>
          <p:spPr bwMode="auto">
            <a:xfrm rot="10800000">
              <a:off x="8505" y="7952"/>
              <a:ext cx="867" cy="346"/>
            </a:xfrm>
            <a:prstGeom prst="leftArrow">
              <a:avLst>
                <a:gd name="adj1" fmla="val 50000"/>
                <a:gd name="adj2" fmla="val 62645"/>
              </a:avLst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909" name="Text Box 107"/>
            <p:cNvSpPr txBox="1">
              <a:spLocks noChangeArrowheads="1"/>
            </p:cNvSpPr>
            <p:nvPr/>
          </p:nvSpPr>
          <p:spPr bwMode="auto">
            <a:xfrm>
              <a:off x="9545" y="7952"/>
              <a:ext cx="2052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900">
                  <a:solidFill>
                    <a:schemeClr val="bg2"/>
                  </a:solidFill>
                </a:rPr>
                <a:t>Reflected neutron beam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6910" name="AutoShape 108"/>
            <p:cNvSpPr>
              <a:spLocks/>
            </p:cNvSpPr>
            <p:nvPr/>
          </p:nvSpPr>
          <p:spPr bwMode="auto">
            <a:xfrm>
              <a:off x="3220" y="4486"/>
              <a:ext cx="867" cy="1820"/>
            </a:xfrm>
            <a:prstGeom prst="leftBrace">
              <a:avLst>
                <a:gd name="adj1" fmla="val 17493"/>
                <a:gd name="adj2" fmla="val 50000"/>
              </a:avLst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911" name="Text Box 109"/>
            <p:cNvSpPr txBox="1">
              <a:spLocks noChangeArrowheads="1"/>
            </p:cNvSpPr>
            <p:nvPr/>
          </p:nvSpPr>
          <p:spPr bwMode="auto">
            <a:xfrm>
              <a:off x="2402" y="4822"/>
              <a:ext cx="1222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2238" tIns="36119" rIns="72238" bIns="36119"/>
            <a:lstStyle/>
            <a:p>
              <a:pPr algn="l"/>
              <a:r>
                <a:rPr lang="en-US" sz="1600">
                  <a:solidFill>
                    <a:schemeClr val="bg2"/>
                  </a:solidFill>
                </a:rPr>
                <a:t>Radius</a:t>
              </a:r>
              <a:endParaRPr lang="en-US" sz="4800">
                <a:solidFill>
                  <a:schemeClr val="bg2"/>
                </a:solidFill>
              </a:endParaRPr>
            </a:p>
          </p:txBody>
        </p:sp>
        <p:sp>
          <p:nvSpPr>
            <p:cNvPr id="36912" name="AutoShape 110"/>
            <p:cNvSpPr>
              <a:spLocks noChangeArrowheads="1"/>
            </p:cNvSpPr>
            <p:nvPr/>
          </p:nvSpPr>
          <p:spPr bwMode="auto">
            <a:xfrm rot="-4158273">
              <a:off x="7119" y="7259"/>
              <a:ext cx="347" cy="173"/>
            </a:xfrm>
            <a:prstGeom prst="rightArrow">
              <a:avLst>
                <a:gd name="adj1" fmla="val 50000"/>
                <a:gd name="adj2" fmla="val 5014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913" name="AutoShape 111"/>
            <p:cNvSpPr>
              <a:spLocks noChangeArrowheads="1"/>
            </p:cNvSpPr>
            <p:nvPr/>
          </p:nvSpPr>
          <p:spPr bwMode="auto">
            <a:xfrm rot="6355909">
              <a:off x="5300" y="5092"/>
              <a:ext cx="346" cy="1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914" name="AutoShape 112"/>
            <p:cNvSpPr>
              <a:spLocks noChangeArrowheads="1"/>
            </p:cNvSpPr>
            <p:nvPr/>
          </p:nvSpPr>
          <p:spPr bwMode="auto">
            <a:xfrm rot="3338893">
              <a:off x="5387" y="7345"/>
              <a:ext cx="346" cy="1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6915" name="AutoShape 113"/>
            <p:cNvSpPr>
              <a:spLocks noChangeArrowheads="1"/>
            </p:cNvSpPr>
            <p:nvPr/>
          </p:nvSpPr>
          <p:spPr bwMode="auto">
            <a:xfrm rot="-6548958">
              <a:off x="7120" y="5092"/>
              <a:ext cx="346" cy="1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pic>
        <p:nvPicPr>
          <p:cNvPr id="51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4" name="Rectangle 134"/>
          <p:cNvSpPr>
            <a:spLocks noChangeArrowheads="1"/>
          </p:cNvSpPr>
          <p:nvPr/>
        </p:nvSpPr>
        <p:spPr bwMode="auto">
          <a:xfrm>
            <a:off x="250825" y="836613"/>
            <a:ext cx="7200900" cy="56642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37891" name="Group 135"/>
          <p:cNvGrpSpPr>
            <a:grpSpLocks noChangeAspect="1"/>
          </p:cNvGrpSpPr>
          <p:nvPr/>
        </p:nvGrpSpPr>
        <p:grpSpPr bwMode="auto">
          <a:xfrm>
            <a:off x="684213" y="981075"/>
            <a:ext cx="6178550" cy="5486400"/>
            <a:chOff x="2527" y="11895"/>
            <a:chExt cx="7025" cy="6238"/>
          </a:xfrm>
        </p:grpSpPr>
        <p:sp>
          <p:nvSpPr>
            <p:cNvPr id="37894" name="AutoShape 136"/>
            <p:cNvSpPr>
              <a:spLocks noChangeAspect="1" noChangeArrowheads="1"/>
            </p:cNvSpPr>
            <p:nvPr/>
          </p:nvSpPr>
          <p:spPr bwMode="auto">
            <a:xfrm>
              <a:off x="2527" y="11895"/>
              <a:ext cx="7025" cy="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895" name="Oval 137"/>
            <p:cNvSpPr>
              <a:spLocks noChangeArrowheads="1"/>
            </p:cNvSpPr>
            <p:nvPr/>
          </p:nvSpPr>
          <p:spPr bwMode="auto">
            <a:xfrm>
              <a:off x="3913" y="13455"/>
              <a:ext cx="3986" cy="381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896" name="Rectangle 138"/>
            <p:cNvSpPr>
              <a:spLocks noChangeArrowheads="1"/>
            </p:cNvSpPr>
            <p:nvPr/>
          </p:nvSpPr>
          <p:spPr bwMode="auto">
            <a:xfrm rot="1950240">
              <a:off x="5646" y="13108"/>
              <a:ext cx="520" cy="780"/>
            </a:xfrm>
            <a:prstGeom prst="rect">
              <a:avLst/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897" name="Rectangle 139"/>
            <p:cNvSpPr>
              <a:spLocks noChangeArrowheads="1"/>
            </p:cNvSpPr>
            <p:nvPr/>
          </p:nvSpPr>
          <p:spPr bwMode="auto">
            <a:xfrm>
              <a:off x="5646" y="13108"/>
              <a:ext cx="520" cy="78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898" name="Line 140"/>
            <p:cNvSpPr>
              <a:spLocks noChangeShapeType="1"/>
            </p:cNvSpPr>
            <p:nvPr/>
          </p:nvSpPr>
          <p:spPr bwMode="auto">
            <a:xfrm>
              <a:off x="2527" y="15303"/>
              <a:ext cx="6845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41"/>
            <p:cNvSpPr>
              <a:spLocks noChangeShapeType="1"/>
            </p:cNvSpPr>
            <p:nvPr/>
          </p:nvSpPr>
          <p:spPr bwMode="auto">
            <a:xfrm flipV="1">
              <a:off x="5906" y="12415"/>
              <a:ext cx="0" cy="528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Text Box 142"/>
            <p:cNvSpPr txBox="1">
              <a:spLocks noChangeArrowheads="1"/>
            </p:cNvSpPr>
            <p:nvPr/>
          </p:nvSpPr>
          <p:spPr bwMode="auto">
            <a:xfrm>
              <a:off x="5559" y="15274"/>
              <a:ext cx="354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solidFill>
                    <a:schemeClr val="bg2"/>
                  </a:solidFill>
                </a:rPr>
                <a:t>0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7901" name="Text Box 143"/>
            <p:cNvSpPr txBox="1">
              <a:spLocks noChangeArrowheads="1"/>
            </p:cNvSpPr>
            <p:nvPr/>
          </p:nvSpPr>
          <p:spPr bwMode="auto">
            <a:xfrm>
              <a:off x="9112" y="15274"/>
              <a:ext cx="440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solidFill>
                    <a:schemeClr val="bg2"/>
                  </a:solidFill>
                </a:rPr>
                <a:t>X’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7902" name="Text Box 144"/>
            <p:cNvSpPr txBox="1">
              <a:spLocks noChangeArrowheads="1"/>
            </p:cNvSpPr>
            <p:nvPr/>
          </p:nvSpPr>
          <p:spPr bwMode="auto">
            <a:xfrm>
              <a:off x="4433" y="11895"/>
              <a:ext cx="3415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solidFill>
                    <a:schemeClr val="bg2"/>
                  </a:solidFill>
                </a:rPr>
                <a:t>Rotating disk with 4 crystals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7903" name="Text Box 145"/>
            <p:cNvSpPr txBox="1">
              <a:spLocks noChangeArrowheads="1"/>
            </p:cNvSpPr>
            <p:nvPr/>
          </p:nvSpPr>
          <p:spPr bwMode="auto">
            <a:xfrm>
              <a:off x="5559" y="12328"/>
              <a:ext cx="36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solidFill>
                    <a:schemeClr val="bg2"/>
                  </a:solidFill>
                </a:rPr>
                <a:t>Z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7904" name="Rectangle 146"/>
            <p:cNvSpPr>
              <a:spLocks noChangeArrowheads="1"/>
            </p:cNvSpPr>
            <p:nvPr/>
          </p:nvSpPr>
          <p:spPr bwMode="auto">
            <a:xfrm>
              <a:off x="5646" y="16920"/>
              <a:ext cx="520" cy="78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905" name="Rectangle 147"/>
            <p:cNvSpPr>
              <a:spLocks noChangeArrowheads="1"/>
            </p:cNvSpPr>
            <p:nvPr/>
          </p:nvSpPr>
          <p:spPr bwMode="auto">
            <a:xfrm rot="5400000">
              <a:off x="7595" y="14884"/>
              <a:ext cx="520" cy="780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906" name="Rectangle 148"/>
            <p:cNvSpPr>
              <a:spLocks noChangeArrowheads="1"/>
            </p:cNvSpPr>
            <p:nvPr/>
          </p:nvSpPr>
          <p:spPr bwMode="auto">
            <a:xfrm rot="5400000">
              <a:off x="3697" y="14884"/>
              <a:ext cx="520" cy="77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907" name="Rectangle 149"/>
            <p:cNvSpPr>
              <a:spLocks noChangeArrowheads="1"/>
            </p:cNvSpPr>
            <p:nvPr/>
          </p:nvSpPr>
          <p:spPr bwMode="auto">
            <a:xfrm rot="5400000">
              <a:off x="7769" y="17483"/>
              <a:ext cx="520" cy="779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37908" name="Text Box 150"/>
            <p:cNvSpPr txBox="1">
              <a:spLocks noChangeArrowheads="1"/>
            </p:cNvSpPr>
            <p:nvPr/>
          </p:nvSpPr>
          <p:spPr bwMode="auto">
            <a:xfrm>
              <a:off x="8505" y="17700"/>
              <a:ext cx="1018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solidFill>
                    <a:schemeClr val="bg2"/>
                  </a:solidFill>
                </a:rPr>
                <a:t>Crystal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7909" name="Line 151"/>
            <p:cNvSpPr>
              <a:spLocks noChangeShapeType="1"/>
            </p:cNvSpPr>
            <p:nvPr/>
          </p:nvSpPr>
          <p:spPr bwMode="auto">
            <a:xfrm flipV="1">
              <a:off x="5906" y="14234"/>
              <a:ext cx="1646" cy="104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152"/>
            <p:cNvSpPr>
              <a:spLocks noChangeShapeType="1"/>
            </p:cNvSpPr>
            <p:nvPr/>
          </p:nvSpPr>
          <p:spPr bwMode="auto">
            <a:xfrm>
              <a:off x="5646" y="13888"/>
              <a:ext cx="0" cy="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153"/>
            <p:cNvSpPr>
              <a:spLocks noChangeShapeType="1"/>
            </p:cNvSpPr>
            <p:nvPr/>
          </p:nvSpPr>
          <p:spPr bwMode="auto">
            <a:xfrm>
              <a:off x="6166" y="13888"/>
              <a:ext cx="0" cy="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154"/>
            <p:cNvSpPr>
              <a:spLocks noChangeShapeType="1"/>
            </p:cNvSpPr>
            <p:nvPr/>
          </p:nvSpPr>
          <p:spPr bwMode="auto">
            <a:xfrm>
              <a:off x="6166" y="1310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155"/>
            <p:cNvSpPr>
              <a:spLocks noChangeShapeType="1"/>
            </p:cNvSpPr>
            <p:nvPr/>
          </p:nvSpPr>
          <p:spPr bwMode="auto">
            <a:xfrm>
              <a:off x="6166" y="13888"/>
              <a:ext cx="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156"/>
            <p:cNvSpPr>
              <a:spLocks noChangeShapeType="1"/>
            </p:cNvSpPr>
            <p:nvPr/>
          </p:nvSpPr>
          <p:spPr bwMode="auto">
            <a:xfrm>
              <a:off x="5646" y="14061"/>
              <a:ext cx="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157"/>
            <p:cNvSpPr>
              <a:spLocks noChangeShapeType="1"/>
            </p:cNvSpPr>
            <p:nvPr/>
          </p:nvSpPr>
          <p:spPr bwMode="auto">
            <a:xfrm>
              <a:off x="6339" y="13108"/>
              <a:ext cx="0" cy="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158"/>
            <p:cNvSpPr>
              <a:spLocks noChangeShapeType="1"/>
            </p:cNvSpPr>
            <p:nvPr/>
          </p:nvSpPr>
          <p:spPr bwMode="auto">
            <a:xfrm>
              <a:off x="4780" y="12675"/>
              <a:ext cx="2252" cy="1559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159"/>
            <p:cNvSpPr>
              <a:spLocks noChangeShapeType="1"/>
            </p:cNvSpPr>
            <p:nvPr/>
          </p:nvSpPr>
          <p:spPr bwMode="auto">
            <a:xfrm rot="21341259" flipV="1">
              <a:off x="4953" y="12501"/>
              <a:ext cx="1733" cy="2080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160"/>
            <p:cNvSpPr>
              <a:spLocks noChangeShapeType="1"/>
            </p:cNvSpPr>
            <p:nvPr/>
          </p:nvSpPr>
          <p:spPr bwMode="auto">
            <a:xfrm>
              <a:off x="4173" y="13455"/>
              <a:ext cx="407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Text Box 161"/>
            <p:cNvSpPr txBox="1">
              <a:spLocks noChangeArrowheads="1"/>
            </p:cNvSpPr>
            <p:nvPr/>
          </p:nvSpPr>
          <p:spPr bwMode="auto">
            <a:xfrm>
              <a:off x="6341" y="13119"/>
              <a:ext cx="99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bg2"/>
                  </a:solidFill>
                </a:rPr>
                <a:t>Height</a:t>
              </a:r>
              <a:endParaRPr lang="en-US" sz="2800">
                <a:solidFill>
                  <a:schemeClr val="bg2"/>
                </a:solidFill>
              </a:endParaRPr>
            </a:p>
          </p:txBody>
        </p:sp>
        <p:sp>
          <p:nvSpPr>
            <p:cNvPr id="37920" name="Text Box 162"/>
            <p:cNvSpPr txBox="1">
              <a:spLocks noChangeArrowheads="1"/>
            </p:cNvSpPr>
            <p:nvPr/>
          </p:nvSpPr>
          <p:spPr bwMode="auto">
            <a:xfrm>
              <a:off x="5908" y="1415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bg2"/>
                  </a:solidFill>
                </a:rPr>
                <a:t>Width</a:t>
              </a:r>
              <a:endParaRPr lang="en-US" sz="2800">
                <a:solidFill>
                  <a:schemeClr val="bg2"/>
                </a:solidFill>
              </a:endParaRPr>
            </a:p>
          </p:txBody>
        </p:sp>
        <p:sp>
          <p:nvSpPr>
            <p:cNvPr id="37921" name="AutoShape 163"/>
            <p:cNvSpPr>
              <a:spLocks noChangeArrowheads="1"/>
            </p:cNvSpPr>
            <p:nvPr/>
          </p:nvSpPr>
          <p:spPr bwMode="auto">
            <a:xfrm rot="2887178">
              <a:off x="3696" y="16531"/>
              <a:ext cx="693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6 w 21600"/>
                <a:gd name="T13" fmla="*/ 5400 h 21600"/>
                <a:gd name="T14" fmla="*/ 1888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22" name="AutoShape 164"/>
            <p:cNvSpPr>
              <a:spLocks noChangeArrowheads="1"/>
            </p:cNvSpPr>
            <p:nvPr/>
          </p:nvSpPr>
          <p:spPr bwMode="auto">
            <a:xfrm rot="-7663777">
              <a:off x="7422" y="13845"/>
              <a:ext cx="693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6 w 21600"/>
                <a:gd name="T13" fmla="*/ 5400 h 21600"/>
                <a:gd name="T14" fmla="*/ 1888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23" name="Line 165"/>
            <p:cNvSpPr>
              <a:spLocks noChangeShapeType="1"/>
            </p:cNvSpPr>
            <p:nvPr/>
          </p:nvSpPr>
          <p:spPr bwMode="auto">
            <a:xfrm>
              <a:off x="4606" y="13455"/>
              <a:ext cx="0" cy="1819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Text Box 166"/>
            <p:cNvSpPr txBox="1">
              <a:spLocks noChangeArrowheads="1"/>
            </p:cNvSpPr>
            <p:nvPr/>
          </p:nvSpPr>
          <p:spPr bwMode="auto">
            <a:xfrm>
              <a:off x="4608" y="14852"/>
              <a:ext cx="149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bg2"/>
                  </a:solidFill>
                </a:rPr>
                <a:t>Radius</a:t>
              </a:r>
              <a:endParaRPr lang="en-US" sz="2800">
                <a:solidFill>
                  <a:schemeClr val="bg2"/>
                </a:solidFill>
              </a:endParaRPr>
            </a:p>
          </p:txBody>
        </p:sp>
        <p:sp>
          <p:nvSpPr>
            <p:cNvPr id="37925" name="AutoShape 167"/>
            <p:cNvSpPr>
              <a:spLocks noChangeArrowheads="1"/>
            </p:cNvSpPr>
            <p:nvPr/>
          </p:nvSpPr>
          <p:spPr bwMode="auto">
            <a:xfrm rot="-2730831">
              <a:off x="7248" y="16704"/>
              <a:ext cx="693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6 w 21600"/>
                <a:gd name="T13" fmla="*/ 5400 h 21600"/>
                <a:gd name="T14" fmla="*/ 1888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26" name="Text Box 168"/>
            <p:cNvSpPr txBox="1">
              <a:spLocks noChangeArrowheads="1"/>
            </p:cNvSpPr>
            <p:nvPr/>
          </p:nvSpPr>
          <p:spPr bwMode="auto">
            <a:xfrm>
              <a:off x="6859" y="14592"/>
              <a:ext cx="190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solidFill>
                    <a:schemeClr val="bg2"/>
                  </a:solidFill>
                </a:rPr>
                <a:t>Radius</a:t>
              </a:r>
              <a:endParaRPr lang="en-US" sz="2800">
                <a:solidFill>
                  <a:schemeClr val="bg2"/>
                </a:solidFill>
              </a:endParaRPr>
            </a:p>
          </p:txBody>
        </p:sp>
        <p:sp>
          <p:nvSpPr>
            <p:cNvPr id="37927" name="AutoShape 169"/>
            <p:cNvSpPr>
              <a:spLocks noChangeArrowheads="1"/>
            </p:cNvSpPr>
            <p:nvPr/>
          </p:nvSpPr>
          <p:spPr bwMode="auto">
            <a:xfrm rot="7482291">
              <a:off x="3696" y="13672"/>
              <a:ext cx="693" cy="2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66 w 21600"/>
                <a:gd name="T13" fmla="*/ 5400 h 21600"/>
                <a:gd name="T14" fmla="*/ 18888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28" name="Text Box 170"/>
            <p:cNvSpPr txBox="1">
              <a:spLocks noChangeArrowheads="1"/>
            </p:cNvSpPr>
            <p:nvPr/>
          </p:nvSpPr>
          <p:spPr bwMode="auto">
            <a:xfrm>
              <a:off x="7985" y="13455"/>
              <a:ext cx="383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solidFill>
                    <a:schemeClr val="bg2"/>
                  </a:solidFill>
                </a:rPr>
                <a:t>X</a:t>
              </a:r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37892" name="Rectangle 62"/>
          <p:cNvSpPr>
            <a:spLocks noChangeArrowheads="1"/>
          </p:cNvSpPr>
          <p:nvPr/>
        </p:nvSpPr>
        <p:spPr bwMode="auto">
          <a:xfrm>
            <a:off x="0" y="-458788"/>
            <a:ext cx="8421688" cy="12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>
              <a:lnSpc>
                <a:spcPct val="85000"/>
              </a:lnSpc>
            </a:pPr>
            <a:r>
              <a:rPr lang="en-GB" sz="3200" dirty="0">
                <a:solidFill>
                  <a:srgbClr val="FF0000"/>
                </a:solidFill>
                <a:latin typeface="Arial Narrow" pitchFamily="34" charset="0"/>
              </a:rPr>
              <a:t>New module: Phase Space Transformer</a:t>
            </a:r>
          </a:p>
        </p:txBody>
      </p:sp>
      <p:pic>
        <p:nvPicPr>
          <p:cNvPr id="40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323850" y="981075"/>
            <a:ext cx="7632700" cy="496252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3600">
              <a:solidFill>
                <a:schemeClr val="bg2"/>
              </a:solidFill>
              <a:latin typeface="Times New Roman" charset="0"/>
              <a:ea typeface="+mn-ea"/>
            </a:endParaRPr>
          </a:p>
        </p:txBody>
      </p:sp>
      <p:sp>
        <p:nvSpPr>
          <p:cNvPr id="38915" name="Rectangle 29"/>
          <p:cNvSpPr>
            <a:spLocks noGrp="1" noChangeArrowheads="1"/>
          </p:cNvSpPr>
          <p:nvPr>
            <p:ph type="title"/>
          </p:nvPr>
        </p:nvSpPr>
        <p:spPr>
          <a:xfrm>
            <a:off x="182563" y="-476250"/>
            <a:ext cx="8421687" cy="12414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Modules Phase Space Transformer</a:t>
            </a:r>
            <a:endParaRPr lang="en-GB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8916" name="Text Box 43"/>
          <p:cNvSpPr txBox="1">
            <a:spLocks noChangeArrowheads="1"/>
          </p:cNvSpPr>
          <p:nvPr/>
        </p:nvSpPr>
        <p:spPr bwMode="auto">
          <a:xfrm>
            <a:off x="609600" y="1219200"/>
            <a:ext cx="70199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l">
              <a:buFont typeface="Arial" charset="0"/>
              <a:buChar char="•"/>
            </a:pPr>
            <a:r>
              <a:rPr lang="de-DE" sz="2000">
                <a:solidFill>
                  <a:schemeClr val="bg2"/>
                </a:solidFill>
              </a:rPr>
              <a:t>Module „</a:t>
            </a:r>
            <a:r>
              <a:rPr lang="de-DE" sz="2000" i="1">
                <a:solidFill>
                  <a:schemeClr val="bg2"/>
                </a:solidFill>
              </a:rPr>
              <a:t>PhaseSpace</a:t>
            </a:r>
            <a:r>
              <a:rPr lang="de-DE" sz="2000">
                <a:solidFill>
                  <a:schemeClr val="bg2"/>
                </a:solidFill>
              </a:rPr>
              <a:t>“: existing VITESS module </a:t>
            </a:r>
            <a:r>
              <a:rPr lang="de-DE" sz="2000" i="1" u="sng">
                <a:solidFill>
                  <a:schemeClr val="bg2"/>
                </a:solidFill>
              </a:rPr>
              <a:t>monochromator_flat</a:t>
            </a:r>
            <a:r>
              <a:rPr lang="de-DE" sz="2000">
                <a:solidFill>
                  <a:schemeClr val="bg2"/>
                </a:solidFill>
              </a:rPr>
              <a:t> can be used to simulate the monochromator crystal </a:t>
            </a:r>
          </a:p>
          <a:p>
            <a:pPr marL="266700" indent="-266700" algn="l">
              <a:buFont typeface="Arial" charset="0"/>
              <a:buChar char="•"/>
            </a:pPr>
            <a:endParaRPr lang="de-DE" sz="2000">
              <a:solidFill>
                <a:schemeClr val="bg2"/>
              </a:solidFill>
            </a:endParaRPr>
          </a:p>
          <a:p>
            <a:pPr marL="266700" indent="-266700" algn="l">
              <a:buFont typeface="Arial" charset="0"/>
              <a:buChar char="•"/>
            </a:pPr>
            <a:r>
              <a:rPr lang="de-DE" sz="2000">
                <a:solidFill>
                  <a:schemeClr val="bg2"/>
                </a:solidFill>
              </a:rPr>
              <a:t>Any external VITESS module can be used to simulate monochromator</a:t>
            </a:r>
          </a:p>
          <a:p>
            <a:pPr marL="266700" indent="-266700" algn="l">
              <a:buFont typeface="Arial" charset="0"/>
              <a:buChar char="•"/>
            </a:pPr>
            <a:endParaRPr lang="de-DE" sz="2000">
              <a:solidFill>
                <a:schemeClr val="bg2"/>
              </a:solidFill>
            </a:endParaRPr>
          </a:p>
          <a:p>
            <a:pPr marL="266700" indent="-266700" algn="l">
              <a:buFont typeface="Arial" charset="0"/>
              <a:buChar char="•"/>
            </a:pPr>
            <a:r>
              <a:rPr lang="de-DE" sz="2000">
                <a:solidFill>
                  <a:schemeClr val="bg2"/>
                </a:solidFill>
              </a:rPr>
              <a:t>Any number of crystals at the disk</a:t>
            </a:r>
          </a:p>
          <a:p>
            <a:pPr marL="266700" indent="-266700" algn="l">
              <a:buFont typeface="Arial" charset="0"/>
              <a:buChar char="•"/>
            </a:pPr>
            <a:endParaRPr lang="de-DE" sz="2000">
              <a:solidFill>
                <a:schemeClr val="bg2"/>
              </a:solidFill>
            </a:endParaRPr>
          </a:p>
          <a:p>
            <a:pPr marL="266700" indent="-266700" algn="l">
              <a:buFont typeface="Arial" charset="0"/>
              <a:buChar char="•"/>
            </a:pPr>
            <a:r>
              <a:rPr lang="de-DE" sz="2000">
                <a:solidFill>
                  <a:schemeClr val="bg2"/>
                </a:solidFill>
              </a:rPr>
              <a:t>Simulation of the translational motion of crystals  </a:t>
            </a:r>
          </a:p>
          <a:p>
            <a:pPr marL="266700" indent="-266700" algn="l">
              <a:buFont typeface="Arial" charset="0"/>
              <a:buChar char="•"/>
            </a:pPr>
            <a:endParaRPr lang="de-DE" sz="2000">
              <a:solidFill>
                <a:schemeClr val="bg2"/>
              </a:solidFill>
            </a:endParaRPr>
          </a:p>
          <a:p>
            <a:pPr marL="266700" indent="-266700" algn="l">
              <a:buFont typeface="Arial" charset="0"/>
              <a:buChar char="•"/>
            </a:pPr>
            <a:r>
              <a:rPr lang="de-DE" sz="2000">
                <a:solidFill>
                  <a:schemeClr val="bg2"/>
                </a:solidFill>
              </a:rPr>
              <a:t>Simulation of the rotating disk with crystals </a:t>
            </a:r>
          </a:p>
          <a:p>
            <a:pPr marL="266700" indent="-266700" algn="l">
              <a:buFont typeface="Arial" charset="0"/>
              <a:buChar char="•"/>
            </a:pPr>
            <a:endParaRPr lang="de-DE" sz="2000">
              <a:solidFill>
                <a:schemeClr val="bg2"/>
              </a:solidFill>
            </a:endParaRPr>
          </a:p>
          <a:p>
            <a:pPr marL="266700" indent="-266700" algn="l">
              <a:buFont typeface="Arial" charset="0"/>
              <a:buChar char="•"/>
            </a:pPr>
            <a:r>
              <a:rPr lang="de-DE" sz="2000">
                <a:solidFill>
                  <a:schemeClr val="bg2"/>
                </a:solidFill>
              </a:rPr>
              <a:t>It is possible to use any crystal monochromator using Module „</a:t>
            </a:r>
            <a:r>
              <a:rPr lang="de-DE" sz="2000" i="1">
                <a:solidFill>
                  <a:schemeClr val="bg2"/>
                </a:solidFill>
              </a:rPr>
              <a:t>PST</a:t>
            </a:r>
            <a:r>
              <a:rPr lang="de-DE" sz="2000">
                <a:solidFill>
                  <a:schemeClr val="bg2"/>
                </a:solidFill>
              </a:rPr>
              <a:t>“</a:t>
            </a:r>
            <a:endParaRPr lang="en-GB" sz="2000">
              <a:solidFill>
                <a:schemeClr val="bg2"/>
              </a:solidFill>
            </a:endParaRPr>
          </a:p>
        </p:txBody>
      </p:sp>
      <p:pic>
        <p:nvPicPr>
          <p:cNvPr id="5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21688" cy="6794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Acknowledgments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928688"/>
            <a:ext cx="8101012" cy="571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This work was supported </a:t>
            </a:r>
            <a:r>
              <a:rPr lang="en-GB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European Commission 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under the </a:t>
            </a:r>
            <a:r>
              <a:rPr lang="en-GB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baseline="30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Framework Programme through the 'Research Infrastructures' action of the 'Capacities' Programme, Contract No: CP-CSA_INFRA-2008-1.1.1 Number 226507-NMI3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This effort was supported by grants of the Romanian Plenipotentiary at JINR-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GB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Thanks for valuable scientific advices:</a:t>
            </a:r>
          </a:p>
          <a:p>
            <a:pPr marL="341313" indent="-341313" algn="just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Dr. A.V.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Belushkin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FLNP, JINR-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Dr. V.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Bodnarchuck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FLNP, JINR-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spcBef>
                <a:spcPts val="45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Thanks for the additional efforts of:</a:t>
            </a:r>
          </a:p>
          <a:p>
            <a:pPr marL="341313" indent="-341313" algn="just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Dr. R.V.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Erhan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NIPNE and JINR-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just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A. B. 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Rubtsov</a:t>
            </a:r>
            <a:r>
              <a:rPr lang="en-US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JINR-</a:t>
            </a:r>
            <a:r>
              <a:rPr lang="en-US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Dubna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0"/>
            <a:ext cx="1431602" cy="6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357188" y="1052736"/>
            <a:ext cx="8421687" cy="1241425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2"/>
                </a:solidFill>
                <a:ea typeface="ＭＳ Ｐゴシック" pitchFamily="34" charset="-128"/>
              </a:rPr>
              <a:t>Thank you!</a:t>
            </a:r>
          </a:p>
        </p:txBody>
      </p:sp>
      <p:pic>
        <p:nvPicPr>
          <p:cNvPr id="6" name="Picture 13" descr="fln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5013176"/>
            <a:ext cx="2808312" cy="102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67" descr="jcns_300dpi_trans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869160"/>
            <a:ext cx="273353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1267" y="2564904"/>
            <a:ext cx="3502941" cy="148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323850" y="-387350"/>
            <a:ext cx="84216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VITESS </a:t>
            </a:r>
            <a:r>
              <a:rPr kumimoji="0" lang="de-DE" sz="3600" dirty="0" err="1">
                <a:solidFill>
                  <a:srgbClr val="FF0000"/>
                </a:solidFill>
                <a:latin typeface="Arial Narrow" pitchFamily="34" charset="0"/>
              </a:rPr>
              <a:t>polarized</a:t>
            </a:r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600" dirty="0" err="1">
                <a:solidFill>
                  <a:srgbClr val="FF0000"/>
                </a:solidFill>
                <a:latin typeface="Arial Narrow" pitchFamily="34" charset="0"/>
              </a:rPr>
              <a:t>neutron</a:t>
            </a:r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600" dirty="0" err="1">
                <a:solidFill>
                  <a:srgbClr val="FF0000"/>
                </a:solidFill>
                <a:latin typeface="Arial Narrow" pitchFamily="34" charset="0"/>
              </a:rPr>
              <a:t>suite</a:t>
            </a:r>
            <a:endParaRPr kumimoji="0" lang="en-GB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57158" y="785794"/>
            <a:ext cx="8639176" cy="29238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numCol="2" spcCol="450000">
            <a:spAutoFit/>
          </a:bodyPr>
          <a:lstStyle/>
          <a:p>
            <a:pPr algn="l">
              <a:defRPr/>
            </a:pPr>
            <a:r>
              <a:rPr lang="de-DE" sz="1800" dirty="0">
                <a:solidFill>
                  <a:schemeClr val="bg2"/>
                </a:solidFill>
                <a:ea typeface="+mn-ea"/>
              </a:rPr>
              <a:t>Developed by the central                  VITESS Team (HMI)				</a:t>
            </a: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indent="723900" algn="l">
              <a:defRPr/>
            </a:pP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Coil</a:t>
            </a:r>
            <a:r>
              <a:rPr lang="de-DE" sz="1600" b="1" u="sng" dirty="0">
                <a:solidFill>
                  <a:schemeClr val="bg2"/>
                </a:solidFill>
                <a:ea typeface="+mn-ea"/>
              </a:rPr>
              <a:t> flipper </a:t>
            </a:r>
          </a:p>
          <a:p>
            <a:pPr indent="723900" algn="l">
              <a:defRPr/>
            </a:pP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Polariser_sm</a:t>
            </a: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indent="723900" algn="l">
              <a:defRPr/>
            </a:pPr>
            <a:r>
              <a:rPr lang="de-DE" sz="1600" b="1" u="sng" dirty="0">
                <a:solidFill>
                  <a:schemeClr val="bg2"/>
                </a:solidFill>
                <a:ea typeface="+mn-ea"/>
              </a:rPr>
              <a:t>Polariser_He3 </a:t>
            </a:r>
          </a:p>
          <a:p>
            <a:pPr indent="723900" algn="l">
              <a:defRPr/>
            </a:pP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Polarizer_mirror</a:t>
            </a: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indent="723900" algn="l">
              <a:defRPr/>
            </a:pP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Precession</a:t>
            </a:r>
            <a:r>
              <a:rPr lang="de-DE" sz="1600" b="1" u="sng" dirty="0">
                <a:solidFill>
                  <a:schemeClr val="bg2"/>
                </a:solidFill>
                <a:ea typeface="+mn-ea"/>
              </a:rPr>
              <a:t> </a:t>
            </a: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field</a:t>
            </a: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algn="l">
              <a:defRPr/>
            </a:pP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marL="622300" indent="101600" algn="l">
              <a:defRPr/>
            </a:pPr>
            <a:endParaRPr lang="de-DE" sz="1800" dirty="0">
              <a:solidFill>
                <a:schemeClr val="bg2"/>
              </a:solidFill>
              <a:ea typeface="+mn-ea"/>
            </a:endParaRPr>
          </a:p>
          <a:p>
            <a:pPr marL="88900" algn="r">
              <a:defRPr/>
            </a:pPr>
            <a:r>
              <a:rPr lang="de-DE" sz="1800" dirty="0">
                <a:solidFill>
                  <a:schemeClr val="bg2"/>
                </a:solidFill>
                <a:ea typeface="+mn-ea"/>
              </a:rPr>
              <a:t> </a:t>
            </a:r>
            <a:r>
              <a:rPr lang="de-DE" sz="1800" dirty="0" err="1">
                <a:solidFill>
                  <a:schemeClr val="bg2"/>
                </a:solidFill>
                <a:ea typeface="+mn-ea"/>
              </a:rPr>
              <a:t>Developed</a:t>
            </a:r>
            <a:r>
              <a:rPr lang="de-DE" sz="1800" dirty="0">
                <a:solidFill>
                  <a:schemeClr val="bg2"/>
                </a:solidFill>
                <a:ea typeface="+mn-ea"/>
              </a:rPr>
              <a:t> </a:t>
            </a:r>
            <a:r>
              <a:rPr lang="de-DE" sz="1800" dirty="0" err="1">
                <a:solidFill>
                  <a:schemeClr val="bg2"/>
                </a:solidFill>
                <a:ea typeface="+mn-ea"/>
              </a:rPr>
              <a:t>by</a:t>
            </a:r>
            <a:r>
              <a:rPr lang="de-DE" sz="1800" dirty="0">
                <a:solidFill>
                  <a:schemeClr val="bg2"/>
                </a:solidFill>
                <a:ea typeface="+mn-ea"/>
              </a:rPr>
              <a:t> </a:t>
            </a:r>
            <a:r>
              <a:rPr lang="de-DE" sz="1800" dirty="0" err="1">
                <a:solidFill>
                  <a:schemeClr val="bg2"/>
                </a:solidFill>
                <a:ea typeface="+mn-ea"/>
              </a:rPr>
              <a:t>the</a:t>
            </a:r>
            <a:r>
              <a:rPr lang="de-DE" sz="1800" dirty="0">
                <a:solidFill>
                  <a:schemeClr val="bg2"/>
                </a:solidFill>
                <a:ea typeface="+mn-ea"/>
              </a:rPr>
              <a:t> JCNS/Dubna Team</a:t>
            </a:r>
          </a:p>
          <a:p>
            <a:pPr marL="622300" indent="101600" algn="l">
              <a:defRPr/>
            </a:pP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marL="622300" indent="101600" algn="l">
              <a:defRPr/>
            </a:pP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marL="622300" indent="101600" algn="l">
              <a:defRPr/>
            </a:pP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Rotating</a:t>
            </a:r>
            <a:r>
              <a:rPr lang="de-DE" sz="1600" b="1" u="sng" dirty="0">
                <a:solidFill>
                  <a:schemeClr val="bg2"/>
                </a:solidFill>
                <a:ea typeface="+mn-ea"/>
              </a:rPr>
              <a:t> </a:t>
            </a: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field</a:t>
            </a:r>
            <a:r>
              <a:rPr lang="de-DE" sz="1600" b="1" u="sng" dirty="0">
                <a:solidFill>
                  <a:schemeClr val="bg2"/>
                </a:solidFill>
                <a:ea typeface="+mn-ea"/>
              </a:rPr>
              <a:t>, </a:t>
            </a: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import_magnfield</a:t>
            </a: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marL="622300" indent="101600" algn="l">
              <a:defRPr/>
            </a:pPr>
            <a:r>
              <a:rPr lang="de-DE" sz="1600" b="1" u="sng" dirty="0" err="1">
                <a:solidFill>
                  <a:schemeClr val="bg2"/>
                </a:solidFill>
                <a:ea typeface="+mn-ea"/>
              </a:rPr>
              <a:t>Drabkin</a:t>
            </a:r>
            <a:r>
              <a:rPr lang="de-DE" sz="1600" b="1" u="sng" dirty="0">
                <a:solidFill>
                  <a:schemeClr val="bg2"/>
                </a:solidFill>
                <a:ea typeface="+mn-ea"/>
              </a:rPr>
              <a:t> Resonator </a:t>
            </a:r>
          </a:p>
          <a:p>
            <a:pPr marL="622300" indent="101600" algn="l">
              <a:defRPr/>
            </a:pPr>
            <a:r>
              <a:rPr lang="de-DE" sz="1600" b="1" u="sng" dirty="0">
                <a:solidFill>
                  <a:schemeClr val="bg2"/>
                </a:solidFill>
                <a:ea typeface="+mn-ea"/>
              </a:rPr>
              <a:t>Adiabatic Gradient flipper</a:t>
            </a:r>
          </a:p>
          <a:p>
            <a:pPr>
              <a:defRPr/>
            </a:pP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>
              <a:defRPr/>
            </a:pP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algn="l">
              <a:defRPr/>
            </a:pP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algn="l">
              <a:defRPr/>
            </a:pPr>
            <a:endParaRPr lang="de-DE" sz="1600" b="1" u="sng" dirty="0">
              <a:solidFill>
                <a:schemeClr val="bg2"/>
              </a:solidFill>
              <a:ea typeface="+mn-ea"/>
            </a:endParaRPr>
          </a:p>
          <a:p>
            <a:pPr algn="l">
              <a:defRPr/>
            </a:pPr>
            <a:endParaRPr lang="de-DE" sz="1600" dirty="0">
              <a:solidFill>
                <a:schemeClr val="bg2"/>
              </a:solidFill>
              <a:ea typeface="+mn-ea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28600" y="3068638"/>
            <a:ext cx="8458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de-DE" sz="1800" dirty="0">
              <a:solidFill>
                <a:schemeClr val="bg2"/>
              </a:solidFill>
            </a:endParaRPr>
          </a:p>
          <a:p>
            <a:r>
              <a:rPr lang="de-DE" sz="1800" u="sng" dirty="0">
                <a:solidFill>
                  <a:schemeClr val="bg2"/>
                </a:solidFill>
              </a:rPr>
              <a:t>New </a:t>
            </a:r>
            <a:r>
              <a:rPr lang="de-DE" sz="1800" u="sng" dirty="0" err="1">
                <a:solidFill>
                  <a:schemeClr val="bg2"/>
                </a:solidFill>
              </a:rPr>
              <a:t>modules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and</a:t>
            </a:r>
            <a:r>
              <a:rPr lang="de-DE" sz="1800" u="sng" dirty="0">
                <a:solidFill>
                  <a:schemeClr val="bg2"/>
                </a:solidFill>
              </a:rPr>
              <a:t>/</a:t>
            </a:r>
            <a:r>
              <a:rPr lang="de-DE" sz="1800" u="sng" dirty="0" err="1">
                <a:solidFill>
                  <a:schemeClr val="bg2"/>
                </a:solidFill>
              </a:rPr>
              <a:t>or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versions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of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modules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already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come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for</a:t>
            </a:r>
            <a:r>
              <a:rPr lang="de-DE" sz="1800" u="sng" dirty="0">
                <a:solidFill>
                  <a:schemeClr val="bg2"/>
                </a:solidFill>
              </a:rPr>
              <a:t> JINR </a:t>
            </a:r>
            <a:r>
              <a:rPr lang="de-DE" sz="1800" u="sng" dirty="0" err="1">
                <a:solidFill>
                  <a:schemeClr val="bg2"/>
                </a:solidFill>
              </a:rPr>
              <a:t>and</a:t>
            </a:r>
            <a:r>
              <a:rPr lang="de-DE" sz="1800" u="sng" dirty="0">
                <a:solidFill>
                  <a:schemeClr val="bg2"/>
                </a:solidFill>
              </a:rPr>
              <a:t> JCNS </a:t>
            </a:r>
            <a:r>
              <a:rPr lang="de-DE" sz="1800" u="sng" dirty="0" err="1">
                <a:solidFill>
                  <a:schemeClr val="bg2"/>
                </a:solidFill>
              </a:rPr>
              <a:t>using</a:t>
            </a:r>
            <a:r>
              <a:rPr lang="de-DE" sz="1800" u="sng" dirty="0">
                <a:solidFill>
                  <a:schemeClr val="bg2"/>
                </a:solidFill>
              </a:rPr>
              <a:t>:</a:t>
            </a:r>
            <a:endParaRPr lang="de-DE" sz="1800" dirty="0">
              <a:solidFill>
                <a:schemeClr val="bg2"/>
              </a:solidFill>
            </a:endParaRP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de-DE" sz="1800" b="1" u="sng" dirty="0" err="1">
                <a:solidFill>
                  <a:schemeClr val="bg2"/>
                </a:solidFill>
              </a:rPr>
              <a:t>Rotating</a:t>
            </a:r>
            <a:r>
              <a:rPr lang="de-DE" sz="1800" b="1" u="sng" dirty="0">
                <a:solidFill>
                  <a:schemeClr val="bg2"/>
                </a:solidFill>
              </a:rPr>
              <a:t> </a:t>
            </a:r>
            <a:r>
              <a:rPr lang="de-DE" sz="1800" b="1" u="sng" dirty="0" err="1">
                <a:solidFill>
                  <a:schemeClr val="bg2"/>
                </a:solidFill>
              </a:rPr>
              <a:t>field</a:t>
            </a:r>
            <a:r>
              <a:rPr lang="de-DE" sz="1800" b="1" dirty="0">
                <a:solidFill>
                  <a:schemeClr val="bg2"/>
                </a:solidFill>
              </a:rPr>
              <a:t> </a:t>
            </a:r>
            <a:r>
              <a:rPr lang="de-DE" sz="1800" dirty="0">
                <a:solidFill>
                  <a:schemeClr val="bg2"/>
                </a:solidFill>
              </a:rPr>
              <a:t>– </a:t>
            </a:r>
            <a:r>
              <a:rPr lang="de-DE" sz="1800" dirty="0" err="1">
                <a:solidFill>
                  <a:schemeClr val="bg2"/>
                </a:solidFill>
              </a:rPr>
              <a:t>now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is</a:t>
            </a:r>
            <a:r>
              <a:rPr lang="de-DE" sz="1800" dirty="0">
                <a:solidFill>
                  <a:schemeClr val="bg2"/>
                </a:solidFill>
              </a:rPr>
              <a:t> a </a:t>
            </a:r>
            <a:r>
              <a:rPr lang="de-DE" sz="1800" dirty="0" err="1">
                <a:solidFill>
                  <a:schemeClr val="bg2"/>
                </a:solidFill>
              </a:rPr>
              <a:t>complex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module</a:t>
            </a:r>
            <a:r>
              <a:rPr lang="de-DE" sz="1800" dirty="0">
                <a:solidFill>
                  <a:schemeClr val="bg2"/>
                </a:solidFill>
              </a:rPr>
              <a:t>  (</a:t>
            </a:r>
            <a:r>
              <a:rPr lang="de-DE" sz="1800" dirty="0" err="1">
                <a:solidFill>
                  <a:schemeClr val="bg2"/>
                </a:solidFill>
              </a:rPr>
              <a:t>significant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changes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since</a:t>
            </a:r>
            <a:r>
              <a:rPr lang="de-DE" sz="1800" dirty="0">
                <a:solidFill>
                  <a:schemeClr val="bg2"/>
                </a:solidFill>
              </a:rPr>
              <a:t> 2005)</a:t>
            </a: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de-DE" sz="1800" b="1" u="sng" dirty="0" err="1">
                <a:solidFill>
                  <a:schemeClr val="bg2"/>
                </a:solidFill>
              </a:rPr>
              <a:t>Import_magnfield</a:t>
            </a:r>
            <a:r>
              <a:rPr lang="de-DE" sz="1800" dirty="0">
                <a:solidFill>
                  <a:schemeClr val="bg2"/>
                </a:solidFill>
              </a:rPr>
              <a:t>: </a:t>
            </a:r>
            <a:r>
              <a:rPr lang="de-DE" sz="1800" dirty="0" err="1">
                <a:solidFill>
                  <a:schemeClr val="bg2"/>
                </a:solidFill>
              </a:rPr>
              <a:t>to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move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simulations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from</a:t>
            </a:r>
            <a:r>
              <a:rPr lang="de-DE" sz="1800" dirty="0">
                <a:solidFill>
                  <a:schemeClr val="bg2"/>
                </a:solidFill>
              </a:rPr>
              <a:t> „ideal </a:t>
            </a:r>
            <a:r>
              <a:rPr lang="de-DE" sz="1800" dirty="0" err="1">
                <a:solidFill>
                  <a:schemeClr val="bg2"/>
                </a:solidFill>
              </a:rPr>
              <a:t>systems</a:t>
            </a:r>
            <a:r>
              <a:rPr lang="de-DE" sz="1800" dirty="0">
                <a:solidFill>
                  <a:schemeClr val="bg2"/>
                </a:solidFill>
              </a:rPr>
              <a:t>“ </a:t>
            </a:r>
            <a:r>
              <a:rPr lang="de-DE" sz="1800" dirty="0" err="1">
                <a:solidFill>
                  <a:schemeClr val="bg2"/>
                </a:solidFill>
              </a:rPr>
              <a:t>to</a:t>
            </a:r>
            <a:r>
              <a:rPr lang="de-DE" sz="1800" dirty="0">
                <a:solidFill>
                  <a:schemeClr val="bg2"/>
                </a:solidFill>
              </a:rPr>
              <a:t> „real </a:t>
            </a:r>
            <a:r>
              <a:rPr lang="de-DE" sz="1800" dirty="0" err="1">
                <a:solidFill>
                  <a:schemeClr val="bg2"/>
                </a:solidFill>
              </a:rPr>
              <a:t>systems</a:t>
            </a:r>
            <a:r>
              <a:rPr lang="de-DE" sz="1800" dirty="0">
                <a:solidFill>
                  <a:schemeClr val="bg2"/>
                </a:solidFill>
              </a:rPr>
              <a:t> (</a:t>
            </a:r>
            <a:r>
              <a:rPr lang="de-DE" sz="1800" dirty="0" err="1">
                <a:solidFill>
                  <a:schemeClr val="bg2"/>
                </a:solidFill>
              </a:rPr>
              <a:t>close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to</a:t>
            </a:r>
            <a:r>
              <a:rPr lang="de-DE" sz="1800" dirty="0">
                <a:solidFill>
                  <a:schemeClr val="bg2"/>
                </a:solidFill>
              </a:rPr>
              <a:t> experimental </a:t>
            </a:r>
            <a:r>
              <a:rPr lang="de-DE" sz="1800" dirty="0" err="1">
                <a:solidFill>
                  <a:schemeClr val="bg2"/>
                </a:solidFill>
              </a:rPr>
              <a:t>one</a:t>
            </a:r>
            <a:r>
              <a:rPr lang="de-DE" sz="1800" dirty="0">
                <a:solidFill>
                  <a:schemeClr val="bg2"/>
                </a:solidFill>
              </a:rPr>
              <a:t>)“: </a:t>
            </a:r>
            <a:r>
              <a:rPr lang="de-DE" sz="1800" dirty="0" err="1">
                <a:solidFill>
                  <a:schemeClr val="bg2"/>
                </a:solidFill>
              </a:rPr>
              <a:t>input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of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extermal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data</a:t>
            </a:r>
            <a:r>
              <a:rPr lang="de-DE" sz="1800" dirty="0">
                <a:solidFill>
                  <a:schemeClr val="bg2"/>
                </a:solidFill>
              </a:rPr>
              <a:t> (B(</a:t>
            </a:r>
            <a:r>
              <a:rPr lang="de-DE" sz="1800" dirty="0" err="1">
                <a:solidFill>
                  <a:schemeClr val="bg2"/>
                </a:solidFill>
              </a:rPr>
              <a:t>x,y,z</a:t>
            </a:r>
            <a:r>
              <a:rPr lang="de-DE" sz="1800" dirty="0">
                <a:solidFill>
                  <a:schemeClr val="bg2"/>
                </a:solidFill>
              </a:rPr>
              <a:t>) - </a:t>
            </a:r>
            <a:r>
              <a:rPr lang="de-DE" sz="1800" dirty="0" err="1">
                <a:solidFill>
                  <a:schemeClr val="bg2"/>
                </a:solidFill>
              </a:rPr>
              <a:t>measured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or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simulatated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by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MagNet</a:t>
            </a:r>
            <a:r>
              <a:rPr lang="de-DE" sz="1800" dirty="0">
                <a:solidFill>
                  <a:schemeClr val="bg2"/>
                </a:solidFill>
              </a:rPr>
              <a:t>, ANSYS, RADIA, Maxwell, etc.)</a:t>
            </a: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de-DE" sz="1800" dirty="0" err="1">
                <a:solidFill>
                  <a:schemeClr val="bg2"/>
                </a:solidFill>
              </a:rPr>
              <a:t>Prism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shaped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constant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magnetic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fields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are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included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as</a:t>
            </a:r>
            <a:r>
              <a:rPr lang="de-DE" sz="1800" dirty="0">
                <a:solidFill>
                  <a:schemeClr val="bg2"/>
                </a:solidFill>
              </a:rPr>
              <a:t> well (</a:t>
            </a:r>
            <a:r>
              <a:rPr lang="de-DE" sz="1800" dirty="0" err="1">
                <a:solidFill>
                  <a:schemeClr val="bg2"/>
                </a:solidFill>
              </a:rPr>
              <a:t>for</a:t>
            </a:r>
            <a:r>
              <a:rPr lang="de-DE" sz="1800" dirty="0">
                <a:solidFill>
                  <a:schemeClr val="bg2"/>
                </a:solidFill>
              </a:rPr>
              <a:t> SESANS)</a:t>
            </a:r>
            <a:endParaRPr lang="de-DE" sz="1800" u="sng" dirty="0">
              <a:solidFill>
                <a:schemeClr val="bg2"/>
              </a:solidFill>
            </a:endParaRP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de-DE" sz="1800" b="1" u="sng" dirty="0" err="1">
                <a:solidFill>
                  <a:schemeClr val="bg2"/>
                </a:solidFill>
              </a:rPr>
              <a:t>Pulsed</a:t>
            </a:r>
            <a:r>
              <a:rPr lang="de-DE" sz="1800" b="1" u="sng" dirty="0">
                <a:solidFill>
                  <a:schemeClr val="bg2"/>
                </a:solidFill>
              </a:rPr>
              <a:t> </a:t>
            </a:r>
            <a:r>
              <a:rPr lang="de-DE" sz="1800" b="1" u="sng" dirty="0" err="1">
                <a:solidFill>
                  <a:schemeClr val="bg2"/>
                </a:solidFill>
              </a:rPr>
              <a:t>field</a:t>
            </a:r>
            <a:r>
              <a:rPr lang="de-DE" sz="1800" b="1" u="sng" dirty="0">
                <a:solidFill>
                  <a:schemeClr val="bg2"/>
                </a:solidFill>
              </a:rPr>
              <a:t> </a:t>
            </a:r>
            <a:r>
              <a:rPr lang="de-DE" sz="1800" dirty="0">
                <a:solidFill>
                  <a:schemeClr val="bg2"/>
                </a:solidFill>
              </a:rPr>
              <a:t>(linear-</a:t>
            </a:r>
            <a:r>
              <a:rPr lang="de-DE" sz="1800" dirty="0" err="1">
                <a:solidFill>
                  <a:schemeClr val="bg2"/>
                </a:solidFill>
              </a:rPr>
              <a:t>dependent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and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triangle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magnetic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fields</a:t>
            </a:r>
            <a:r>
              <a:rPr lang="de-DE" sz="1800" dirty="0">
                <a:solidFill>
                  <a:schemeClr val="bg2"/>
                </a:solidFill>
              </a:rPr>
              <a:t>)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de-DE" sz="1800" b="1" u="sng" dirty="0">
                <a:solidFill>
                  <a:schemeClr val="bg2"/>
                </a:solidFill>
              </a:rPr>
              <a:t>Time </a:t>
            </a:r>
            <a:r>
              <a:rPr lang="de-DE" sz="1800" b="1" u="sng" dirty="0" err="1">
                <a:solidFill>
                  <a:schemeClr val="bg2"/>
                </a:solidFill>
              </a:rPr>
              <a:t>gate</a:t>
            </a:r>
            <a:r>
              <a:rPr lang="de-DE" sz="1800" b="1" u="sng" dirty="0">
                <a:solidFill>
                  <a:schemeClr val="bg2"/>
                </a:solidFill>
              </a:rPr>
              <a:t> – </a:t>
            </a:r>
            <a:r>
              <a:rPr lang="de-DE" sz="1800" dirty="0" err="1">
                <a:solidFill>
                  <a:schemeClr val="bg2"/>
                </a:solidFill>
              </a:rPr>
              <a:t>the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gating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of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the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neutron</a:t>
            </a:r>
            <a:r>
              <a:rPr lang="de-DE" sz="1800" dirty="0">
                <a:solidFill>
                  <a:schemeClr val="bg2"/>
                </a:solidFill>
              </a:rPr>
              <a:t> </a:t>
            </a:r>
            <a:r>
              <a:rPr lang="de-DE" sz="1800" dirty="0" err="1">
                <a:solidFill>
                  <a:schemeClr val="bg2"/>
                </a:solidFill>
              </a:rPr>
              <a:t>detector</a:t>
            </a:r>
            <a:endParaRPr lang="de-DE" sz="1800" b="1" u="sng" dirty="0">
              <a:solidFill>
                <a:schemeClr val="bg2"/>
              </a:solidFill>
            </a:endParaRPr>
          </a:p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de-DE" sz="1800" u="sng" dirty="0">
                <a:solidFill>
                  <a:schemeClr val="bg2"/>
                </a:solidFill>
              </a:rPr>
              <a:t>Adiabatic </a:t>
            </a:r>
            <a:r>
              <a:rPr lang="de-DE" sz="1800" u="sng" dirty="0" err="1">
                <a:solidFill>
                  <a:schemeClr val="bg2"/>
                </a:solidFill>
              </a:rPr>
              <a:t>gradient</a:t>
            </a:r>
            <a:r>
              <a:rPr lang="de-DE" sz="1800" u="sng" dirty="0">
                <a:solidFill>
                  <a:schemeClr val="bg2"/>
                </a:solidFill>
              </a:rPr>
              <a:t> flipper</a:t>
            </a:r>
            <a:r>
              <a:rPr lang="ru-RU" sz="1800" u="sng" dirty="0">
                <a:solidFill>
                  <a:schemeClr val="bg2"/>
                </a:solidFill>
              </a:rPr>
              <a:t>, </a:t>
            </a:r>
            <a:r>
              <a:rPr lang="en-US" sz="1800" u="sng" dirty="0" err="1">
                <a:solidFill>
                  <a:schemeClr val="bg2"/>
                </a:solidFill>
              </a:rPr>
              <a:t>Drabkin</a:t>
            </a:r>
            <a:r>
              <a:rPr lang="en-US" sz="1800" u="sng" dirty="0">
                <a:solidFill>
                  <a:schemeClr val="bg2"/>
                </a:solidFill>
              </a:rPr>
              <a:t> resonator</a:t>
            </a:r>
            <a:r>
              <a:rPr lang="de-DE" sz="1800" u="sng" dirty="0">
                <a:solidFill>
                  <a:schemeClr val="bg2"/>
                </a:solidFill>
              </a:rPr>
              <a:t> </a:t>
            </a:r>
            <a:r>
              <a:rPr lang="de-DE" sz="1800" u="sng" dirty="0" err="1">
                <a:solidFill>
                  <a:schemeClr val="bg2"/>
                </a:solidFill>
              </a:rPr>
              <a:t>and</a:t>
            </a:r>
            <a:r>
              <a:rPr lang="de-DE" sz="1800" u="sng" dirty="0">
                <a:solidFill>
                  <a:schemeClr val="bg2"/>
                </a:solidFill>
              </a:rPr>
              <a:t> RF flipper</a:t>
            </a:r>
            <a:endParaRPr lang="de-DE" sz="1800" dirty="0">
              <a:solidFill>
                <a:schemeClr val="bg2"/>
              </a:solidFill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435600" y="2444750"/>
            <a:ext cx="3508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u="sng">
                <a:solidFill>
                  <a:schemeClr val="bg2"/>
                </a:solidFill>
              </a:rPr>
              <a:t>RF flipper   </a:t>
            </a:r>
          </a:p>
          <a:p>
            <a:pPr algn="l"/>
            <a:r>
              <a:rPr lang="en-US" sz="1600" b="1" u="sng">
                <a:solidFill>
                  <a:schemeClr val="bg2"/>
                </a:solidFill>
              </a:rPr>
              <a:t>Pulsed field (linear and triangular)</a:t>
            </a:r>
          </a:p>
        </p:txBody>
      </p:sp>
      <p:pic>
        <p:nvPicPr>
          <p:cNvPr id="6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6720" y="0"/>
            <a:ext cx="16372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323850" y="171450"/>
            <a:ext cx="84216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VITESS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polarized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neutron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suite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:</a:t>
            </a:r>
            <a:b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completed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tasks</a:t>
            </a:r>
            <a:endParaRPr kumimoji="0" lang="en-GB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179388" y="1524000"/>
            <a:ext cx="8964612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1) Radio-Frequency (RF) flipper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2) Adiabatic gradient flipper  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3) Generic NSE (constant magnetic fields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</a:t>
            </a:r>
            <a:r>
              <a:rPr lang="en-GB" sz="2000">
                <a:solidFill>
                  <a:schemeClr val="bg2"/>
                </a:solidFill>
              </a:rPr>
              <a:t>Mezei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),                                      NRSE (RF magnetic fields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</a:t>
            </a:r>
            <a:r>
              <a:rPr lang="en-GB" sz="2000">
                <a:solidFill>
                  <a:schemeClr val="bg2"/>
                </a:solidFill>
              </a:rPr>
              <a:t>Golub &amp; Gähler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)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4) Generic SESANS (constant magnetic fields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</a:t>
            </a:r>
            <a:r>
              <a:rPr lang="en-GB" sz="2000">
                <a:solidFill>
                  <a:schemeClr val="bg2"/>
                </a:solidFill>
              </a:rPr>
              <a:t>Rekveldt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) and                    SERGIS (RF magnetic fields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</a:t>
            </a:r>
            <a:r>
              <a:rPr lang="en-GB" sz="2000">
                <a:solidFill>
                  <a:schemeClr val="bg2"/>
                </a:solidFill>
              </a:rPr>
              <a:t>Felcher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)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5) NSE with rotating fields (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A. </a:t>
            </a:r>
            <a:r>
              <a:rPr lang="en-GB" sz="2000">
                <a:solidFill>
                  <a:schemeClr val="bg2"/>
                </a:solidFill>
              </a:rPr>
              <a:t>Ioffe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) including SESANS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6) NSE with linear dependent magnetic fields (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A. </a:t>
            </a:r>
            <a:r>
              <a:rPr lang="en-GB" sz="2000">
                <a:solidFill>
                  <a:schemeClr val="bg2"/>
                </a:solidFill>
              </a:rPr>
              <a:t>Ioffe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) including SESANS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7) MIEZE technique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</a:t>
            </a:r>
            <a:r>
              <a:rPr lang="en-GB" sz="2000">
                <a:solidFill>
                  <a:schemeClr val="bg2"/>
                </a:solidFill>
              </a:rPr>
              <a:t>Golub &amp; Gähler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, 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2000">
                <a:solidFill>
                  <a:schemeClr val="bg2"/>
                </a:solidFill>
              </a:rPr>
              <a:t>8) Drabkin resonator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</a:t>
            </a:r>
            <a:r>
              <a:rPr lang="en-GB" sz="2000">
                <a:solidFill>
                  <a:schemeClr val="bg2"/>
                </a:solidFill>
                <a:sym typeface="Symbol" pitchFamily="18" charset="2"/>
              </a:rPr>
              <a:t>Drabkin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</a:t>
            </a:r>
            <a:r>
              <a:rPr lang="en-GB" sz="2000">
                <a:solidFill>
                  <a:schemeClr val="bg2"/>
                </a:solidFill>
              </a:rPr>
              <a:t> , Multiple-polarizing cavities</a:t>
            </a:r>
          </a:p>
          <a:p>
            <a:pPr marL="457200" indent="-457200" algn="l">
              <a:spcAft>
                <a:spcPts val="1800"/>
              </a:spcAft>
            </a:pPr>
            <a:r>
              <a:rPr lang="en-GB" sz="1800">
                <a:solidFill>
                  <a:schemeClr val="bg2"/>
                </a:solidFill>
              </a:rPr>
              <a:t>       </a:t>
            </a:r>
            <a:endParaRPr lang="en-GB" sz="2300">
              <a:solidFill>
                <a:schemeClr val="bg2"/>
              </a:solidFill>
            </a:endParaRPr>
          </a:p>
        </p:txBody>
      </p:sp>
      <p:pic>
        <p:nvPicPr>
          <p:cNvPr id="4" name="Picture 21" descr="VitessBan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18864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11375"/>
            <a:ext cx="8421688" cy="1241425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28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28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A general principle for simulations                                        of time-dependent magnetic fields</a:t>
            </a:r>
            <a:r>
              <a:rPr lang="en-US" sz="3200" dirty="0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2800" dirty="0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28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a) Presentation of the field area with </a:t>
            </a:r>
            <a:r>
              <a:rPr lang="en-US" sz="2400" i="1" dirty="0" smtClean="0">
                <a:solidFill>
                  <a:schemeClr val="bg2"/>
                </a:solidFill>
                <a:ea typeface="ＭＳ Ｐゴシック" pitchFamily="34" charset="-128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 sub-layers and                                  </a:t>
            </a:r>
            <a:r>
              <a:rPr lang="en-US" sz="2400" i="1" dirty="0" smtClean="0">
                <a:solidFill>
                  <a:schemeClr val="bg2"/>
                </a:solidFill>
                <a:ea typeface="ＭＳ Ｐゴシック" pitchFamily="34" charset="-128"/>
              </a:rPr>
              <a:t>K</a:t>
            </a: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×</a:t>
            </a:r>
            <a:r>
              <a:rPr lang="en-US" sz="2400" i="1" dirty="0" smtClean="0">
                <a:solidFill>
                  <a:schemeClr val="bg2"/>
                </a:solidFill>
                <a:ea typeface="ＭＳ Ｐゴシック" pitchFamily="34" charset="-128"/>
              </a:rPr>
              <a:t>M</a:t>
            </a: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 in-plane domains. </a:t>
            </a:r>
            <a:b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/>
            </a:r>
            <a:b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(b) Magnitudes of the simulated outgoing spin components                              in dependency on </a:t>
            </a:r>
            <a:r>
              <a:rPr lang="en-US" sz="2400" i="1" dirty="0" smtClean="0">
                <a:solidFill>
                  <a:schemeClr val="bg2"/>
                </a:solidFill>
                <a:ea typeface="ＭＳ Ｐゴシック" pitchFamily="34" charset="-128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ea typeface="ＭＳ Ｐゴシック" pitchFamily="34" charset="-128"/>
              </a:rPr>
              <a:t> (to achieve the “saturation”)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479925" y="270351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chemeClr val="bg2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825" y="3860800"/>
          <a:ext cx="4105275" cy="2124075"/>
        </p:xfrm>
        <a:graphic>
          <a:graphicData uri="http://schemas.openxmlformats.org/presentationml/2006/ole">
            <p:oleObj spid="_x0000_s1026" name="Рисунок" r:id="rId3" imgW="2794000" imgH="1638300" progId="Word.Picture.8">
              <p:embed/>
            </p:oleObj>
          </a:graphicData>
        </a:graphic>
      </p:graphicFrame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24288"/>
            <a:ext cx="424973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857375" y="5786438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a)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6572250" y="5786438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b)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755650" y="3429000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Simplified FEM method </a:t>
            </a:r>
          </a:p>
        </p:txBody>
      </p:sp>
      <p:pic>
        <p:nvPicPr>
          <p:cNvPr id="9" name="Picture 21" descr="VitessBan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214313" y="-500063"/>
            <a:ext cx="8421687" cy="124142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RF (radio-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frequenced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) flipper</a:t>
            </a:r>
          </a:p>
        </p:txBody>
      </p:sp>
      <p:sp>
        <p:nvSpPr>
          <p:cNvPr id="4" name="Rectangle 134"/>
          <p:cNvSpPr>
            <a:spLocks noChangeArrowheads="1"/>
          </p:cNvSpPr>
          <p:nvPr/>
        </p:nvSpPr>
        <p:spPr bwMode="auto">
          <a:xfrm>
            <a:off x="285750" y="714375"/>
            <a:ext cx="4429125" cy="2786063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054" name="Group 743"/>
          <p:cNvGrpSpPr>
            <a:grpSpLocks/>
          </p:cNvGrpSpPr>
          <p:nvPr/>
        </p:nvGrpSpPr>
        <p:grpSpPr bwMode="auto">
          <a:xfrm>
            <a:off x="14288" y="857250"/>
            <a:ext cx="4557712" cy="2286000"/>
            <a:chOff x="725" y="11874"/>
            <a:chExt cx="2871" cy="1440"/>
          </a:xfrm>
        </p:grpSpPr>
        <p:grpSp>
          <p:nvGrpSpPr>
            <p:cNvPr id="2081" name="Group 385"/>
            <p:cNvGrpSpPr>
              <a:grpSpLocks/>
            </p:cNvGrpSpPr>
            <p:nvPr/>
          </p:nvGrpSpPr>
          <p:grpSpPr bwMode="auto">
            <a:xfrm>
              <a:off x="1189" y="11874"/>
              <a:ext cx="1956" cy="1440"/>
              <a:chOff x="14903450" y="28930600"/>
              <a:chExt cx="4235450" cy="2286000"/>
            </a:xfrm>
          </p:grpSpPr>
          <p:sp>
            <p:nvSpPr>
              <p:cNvPr id="29" name="Rectangle 386"/>
              <p:cNvSpPr/>
              <p:nvPr/>
            </p:nvSpPr>
            <p:spPr bwMode="auto">
              <a:xfrm>
                <a:off x="14903450" y="28930600"/>
                <a:ext cx="4235450" cy="88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chemeClr val="bg2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30" name="Rectangle 387"/>
              <p:cNvSpPr/>
              <p:nvPr/>
            </p:nvSpPr>
            <p:spPr bwMode="auto">
              <a:xfrm>
                <a:off x="14903450" y="31127700"/>
                <a:ext cx="4235450" cy="889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chemeClr val="bg2"/>
                  </a:solidFill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2082" name="Line 1053"/>
            <p:cNvSpPr>
              <a:spLocks noChangeShapeType="1"/>
            </p:cNvSpPr>
            <p:nvPr/>
          </p:nvSpPr>
          <p:spPr bwMode="auto">
            <a:xfrm>
              <a:off x="1195" y="11890"/>
              <a:ext cx="0" cy="1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Oval 1055"/>
            <p:cNvSpPr>
              <a:spLocks noChangeArrowheads="1"/>
            </p:cNvSpPr>
            <p:nvPr/>
          </p:nvSpPr>
          <p:spPr bwMode="auto">
            <a:xfrm>
              <a:off x="1777" y="12374"/>
              <a:ext cx="161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84" name="Oval 1056"/>
            <p:cNvSpPr>
              <a:spLocks noChangeArrowheads="1"/>
            </p:cNvSpPr>
            <p:nvPr/>
          </p:nvSpPr>
          <p:spPr bwMode="auto">
            <a:xfrm>
              <a:off x="1858" y="12374"/>
              <a:ext cx="160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85" name="Oval 1057"/>
            <p:cNvSpPr>
              <a:spLocks noChangeArrowheads="1"/>
            </p:cNvSpPr>
            <p:nvPr/>
          </p:nvSpPr>
          <p:spPr bwMode="auto">
            <a:xfrm>
              <a:off x="1938" y="12374"/>
              <a:ext cx="161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86" name="Oval 1058"/>
            <p:cNvSpPr>
              <a:spLocks noChangeArrowheads="1"/>
            </p:cNvSpPr>
            <p:nvPr/>
          </p:nvSpPr>
          <p:spPr bwMode="auto">
            <a:xfrm>
              <a:off x="2018" y="12374"/>
              <a:ext cx="162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87" name="Oval 1059"/>
            <p:cNvSpPr>
              <a:spLocks noChangeArrowheads="1"/>
            </p:cNvSpPr>
            <p:nvPr/>
          </p:nvSpPr>
          <p:spPr bwMode="auto">
            <a:xfrm>
              <a:off x="2099" y="12374"/>
              <a:ext cx="161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88" name="Oval 1060"/>
            <p:cNvSpPr>
              <a:spLocks noChangeArrowheads="1"/>
            </p:cNvSpPr>
            <p:nvPr/>
          </p:nvSpPr>
          <p:spPr bwMode="auto">
            <a:xfrm>
              <a:off x="2180" y="12374"/>
              <a:ext cx="161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89" name="Oval 1061"/>
            <p:cNvSpPr>
              <a:spLocks noChangeArrowheads="1"/>
            </p:cNvSpPr>
            <p:nvPr/>
          </p:nvSpPr>
          <p:spPr bwMode="auto">
            <a:xfrm>
              <a:off x="2421" y="12374"/>
              <a:ext cx="161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90" name="Oval 1062"/>
            <p:cNvSpPr>
              <a:spLocks noChangeArrowheads="1"/>
            </p:cNvSpPr>
            <p:nvPr/>
          </p:nvSpPr>
          <p:spPr bwMode="auto">
            <a:xfrm>
              <a:off x="2341" y="12374"/>
              <a:ext cx="160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91" name="Oval 1063"/>
            <p:cNvSpPr>
              <a:spLocks noChangeArrowheads="1"/>
            </p:cNvSpPr>
            <p:nvPr/>
          </p:nvSpPr>
          <p:spPr bwMode="auto">
            <a:xfrm>
              <a:off x="2260" y="12374"/>
              <a:ext cx="161" cy="48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92" name="Line 1064"/>
            <p:cNvSpPr>
              <a:spLocks noChangeShapeType="1"/>
            </p:cNvSpPr>
            <p:nvPr/>
          </p:nvSpPr>
          <p:spPr bwMode="auto">
            <a:xfrm flipV="1">
              <a:off x="1412" y="12596"/>
              <a:ext cx="1580" cy="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Text Box 1085"/>
            <p:cNvSpPr txBox="1">
              <a:spLocks noChangeArrowheads="1"/>
            </p:cNvSpPr>
            <p:nvPr/>
          </p:nvSpPr>
          <p:spPr bwMode="auto">
            <a:xfrm>
              <a:off x="1299" y="11898"/>
              <a:ext cx="1807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>
                  <a:solidFill>
                    <a:schemeClr val="bg2"/>
                  </a:solidFill>
                  <a:latin typeface="Times New Roman" pitchFamily="18" charset="0"/>
                </a:rPr>
                <a:t>RF-field = Two counter rotating fields</a:t>
              </a:r>
              <a:endParaRPr lang="ru-RU" sz="4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pSp>
          <p:nvGrpSpPr>
            <p:cNvPr id="2094" name="Group 360"/>
            <p:cNvGrpSpPr>
              <a:grpSpLocks/>
            </p:cNvGrpSpPr>
            <p:nvPr/>
          </p:nvGrpSpPr>
          <p:grpSpPr bwMode="auto">
            <a:xfrm>
              <a:off x="1561" y="12399"/>
              <a:ext cx="1246" cy="378"/>
              <a:chOff x="2702559" y="22890480"/>
              <a:chExt cx="1686561" cy="436880"/>
            </a:xfrm>
          </p:grpSpPr>
          <p:sp>
            <p:nvSpPr>
              <p:cNvPr id="27" name="Arc 375"/>
              <p:cNvSpPr/>
              <p:nvPr/>
            </p:nvSpPr>
            <p:spPr bwMode="auto">
              <a:xfrm>
                <a:off x="2702559" y="22981785"/>
                <a:ext cx="1686561" cy="345575"/>
              </a:xfrm>
              <a:prstGeom prst="arc">
                <a:avLst>
                  <a:gd name="adj1" fmla="val 20761283"/>
                  <a:gd name="adj2" fmla="val 20693144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chemeClr val="bg2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28" name="Arc 376"/>
              <p:cNvSpPr/>
              <p:nvPr/>
            </p:nvSpPr>
            <p:spPr bwMode="auto">
              <a:xfrm>
                <a:off x="2702559" y="22890480"/>
                <a:ext cx="1686561" cy="345574"/>
              </a:xfrm>
              <a:prstGeom prst="arc">
                <a:avLst>
                  <a:gd name="adj1" fmla="val 817619"/>
                  <a:gd name="adj2" fmla="val 775146"/>
                </a:avLst>
              </a:prstGeom>
              <a:noFill/>
              <a:ln w="25400" cap="flat" cmpd="sng" algn="ctr">
                <a:solidFill>
                  <a:srgbClr val="0000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de-DE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en-GB">
                  <a:solidFill>
                    <a:schemeClr val="bg2"/>
                  </a:solidFill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2095" name="Line 1069"/>
            <p:cNvSpPr>
              <a:spLocks noChangeShapeType="1"/>
            </p:cNvSpPr>
            <p:nvPr/>
          </p:nvSpPr>
          <p:spPr bwMode="auto">
            <a:xfrm>
              <a:off x="2157" y="12268"/>
              <a:ext cx="0" cy="667"/>
            </a:xfrm>
            <a:prstGeom prst="line">
              <a:avLst/>
            </a:prstGeom>
            <a:noFill/>
            <a:ln w="38100" cmpd="dbl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Text Box 1072"/>
            <p:cNvSpPr txBox="1">
              <a:spLocks noChangeArrowheads="1"/>
            </p:cNvSpPr>
            <p:nvPr/>
          </p:nvSpPr>
          <p:spPr bwMode="auto">
            <a:xfrm>
              <a:off x="1956" y="12886"/>
              <a:ext cx="61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r>
                <a:rPr lang="en-US" sz="1600" b="1" baseline="-25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  <a:endParaRPr lang="ru-RU" sz="36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97" name="Line 1053"/>
            <p:cNvSpPr>
              <a:spLocks noChangeShapeType="1"/>
            </p:cNvSpPr>
            <p:nvPr/>
          </p:nvSpPr>
          <p:spPr bwMode="auto">
            <a:xfrm>
              <a:off x="3139" y="11890"/>
              <a:ext cx="0" cy="13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098" name="Straight Connector 353"/>
            <p:cNvCxnSpPr>
              <a:cxnSpLocks noChangeShapeType="1"/>
            </p:cNvCxnSpPr>
            <p:nvPr/>
          </p:nvCxnSpPr>
          <p:spPr bwMode="auto">
            <a:xfrm flipV="1">
              <a:off x="725" y="12606"/>
              <a:ext cx="58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99" name="Up Arrow 354"/>
            <p:cNvSpPr>
              <a:spLocks noChangeArrowheads="1"/>
            </p:cNvSpPr>
            <p:nvPr/>
          </p:nvSpPr>
          <p:spPr bwMode="auto">
            <a:xfrm>
              <a:off x="909" y="12422"/>
              <a:ext cx="185" cy="351"/>
            </a:xfrm>
            <a:prstGeom prst="upArrow">
              <a:avLst>
                <a:gd name="adj1" fmla="val 50000"/>
                <a:gd name="adj2" fmla="val 4980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100" name="Up Arrow 355"/>
            <p:cNvSpPr>
              <a:spLocks noChangeArrowheads="1"/>
            </p:cNvSpPr>
            <p:nvPr/>
          </p:nvSpPr>
          <p:spPr bwMode="auto">
            <a:xfrm rot="10800000">
              <a:off x="3271" y="12419"/>
              <a:ext cx="185" cy="351"/>
            </a:xfrm>
            <a:prstGeom prst="upArrow">
              <a:avLst>
                <a:gd name="adj1" fmla="val 50000"/>
                <a:gd name="adj2" fmla="val 49804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GB" sz="28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cxnSp>
          <p:nvCxnSpPr>
            <p:cNvPr id="26" name="Straight Connector 356"/>
            <p:cNvCxnSpPr>
              <a:cxnSpLocks noChangeShapeType="1"/>
            </p:cNvCxnSpPr>
            <p:nvPr/>
          </p:nvCxnSpPr>
          <p:spPr bwMode="auto">
            <a:xfrm flipV="1">
              <a:off x="3008" y="12594"/>
              <a:ext cx="588" cy="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5" name="Группа 31"/>
          <p:cNvGrpSpPr>
            <a:grpSpLocks/>
          </p:cNvGrpSpPr>
          <p:nvPr/>
        </p:nvGrpSpPr>
        <p:grpSpPr bwMode="auto">
          <a:xfrm>
            <a:off x="1271588" y="3286125"/>
            <a:ext cx="2514600" cy="3214688"/>
            <a:chOff x="6477000" y="1676400"/>
            <a:chExt cx="2514600" cy="3429000"/>
          </a:xfrm>
        </p:grpSpPr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6477000" y="1676400"/>
              <a:ext cx="2514600" cy="3429000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25400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3366CC"/>
              </a:outerShdw>
            </a:effectLst>
          </p:spPr>
          <p:txBody>
            <a:bodyPr lIns="456716" tIns="456716" rIns="456716" bIns="456716"/>
            <a:lstStyle/>
            <a:p>
              <a:pPr defTabSz="3867150">
                <a:defRPr/>
              </a:pPr>
              <a:endParaRPr kumimoji="0" lang="en-GB" sz="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3867150">
                <a:defRPr/>
              </a:pPr>
              <a:endParaRPr kumimoji="0" lang="en-GB" sz="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3867150">
                <a:defRPr/>
              </a:pPr>
              <a:endParaRPr kumimoji="0" lang="en-GB" sz="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3867150">
                <a:defRPr/>
              </a:pPr>
              <a:endParaRPr kumimoji="0" lang="en-GB" sz="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3867150">
                <a:defRPr/>
              </a:pPr>
              <a:endParaRPr kumimoji="0" lang="en-GB" sz="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3867150">
                <a:defRPr/>
              </a:pPr>
              <a:endParaRPr kumimoji="0" lang="en-GB" sz="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3867150">
                <a:defRPr/>
              </a:pPr>
              <a:endParaRPr kumimoji="0" lang="en-GB" sz="9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defTabSz="3867150">
                <a:defRPr/>
              </a:pPr>
              <a:r>
                <a:rPr kumimoji="0" lang="en-GB" sz="9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where </a:t>
              </a:r>
              <a:r>
                <a:rPr kumimoji="0" lang="en-GB" sz="9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</a:t>
              </a:r>
              <a:r>
                <a:rPr kumimoji="0" lang="en-GB" sz="9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- velocity of neutron, d – thickness of flipper in the X-direction, </a:t>
              </a:r>
              <a:r>
                <a:rPr kumimoji="0" lang="en-GB" sz="9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GB" sz="9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- gyromagnetic ratio.</a:t>
              </a:r>
              <a:r>
                <a:rPr kumimoji="0" lang="en-GB" sz="120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7010400" y="2466975"/>
            <a:ext cx="1066800" cy="504825"/>
          </p:xfrm>
          <a:graphic>
            <a:graphicData uri="http://schemas.openxmlformats.org/presentationml/2006/ole">
              <p:oleObj spid="_x0000_s2050" r:id="rId3" imgW="889000" imgH="419100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6858000" y="3619500"/>
            <a:ext cx="1438275" cy="571500"/>
          </p:xfrm>
          <a:graphic>
            <a:graphicData uri="http://schemas.openxmlformats.org/presentationml/2006/ole">
              <p:oleObj spid="_x0000_s2051" r:id="rId4" imgW="1193800" imgH="469900" progId="Equation.3">
                <p:embed/>
              </p:oleObj>
            </a:graphicData>
          </a:graphic>
        </p:graphicFrame>
        <p:sp>
          <p:nvSpPr>
            <p:cNvPr id="2080" name="Text Box 53"/>
            <p:cNvSpPr txBox="1">
              <a:spLocks noChangeArrowheads="1"/>
            </p:cNvSpPr>
            <p:nvPr/>
          </p:nvSpPr>
          <p:spPr bwMode="auto">
            <a:xfrm>
              <a:off x="6858000" y="1830388"/>
              <a:ext cx="14922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solidFill>
                    <a:schemeClr val="bg2"/>
                  </a:solidFill>
                  <a:latin typeface="Times New Roman" pitchFamily="18" charset="0"/>
                </a:rPr>
                <a:t>RESONANCE</a:t>
              </a:r>
            </a:p>
            <a:p>
              <a:r>
                <a:rPr lang="de-DE" sz="1600" b="1">
                  <a:solidFill>
                    <a:schemeClr val="bg2"/>
                  </a:solidFill>
                  <a:latin typeface="Times New Roman" pitchFamily="18" charset="0"/>
                </a:rPr>
                <a:t>CONDITIONS</a:t>
              </a:r>
              <a:endParaRPr lang="en-GB" sz="1600" b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56" name="Group 32"/>
          <p:cNvGrpSpPr>
            <a:grpSpLocks/>
          </p:cNvGrpSpPr>
          <p:nvPr/>
        </p:nvGrpSpPr>
        <p:grpSpPr bwMode="auto">
          <a:xfrm>
            <a:off x="4981575" y="2509838"/>
            <a:ext cx="4106863" cy="3633787"/>
            <a:chOff x="205" y="909"/>
            <a:chExt cx="2942" cy="2692"/>
          </a:xfrm>
        </p:grpSpPr>
        <p:sp>
          <p:nvSpPr>
            <p:cNvPr id="2059" name="Arc 33"/>
            <p:cNvSpPr>
              <a:spLocks/>
            </p:cNvSpPr>
            <p:nvPr/>
          </p:nvSpPr>
          <p:spPr bwMode="auto">
            <a:xfrm rot="1690266">
              <a:off x="939" y="1803"/>
              <a:ext cx="1293" cy="532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9246" y="34055"/>
                  </a:moveTo>
                  <a:cubicBezTo>
                    <a:pt x="35199" y="39789"/>
                    <a:pt x="2861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39246" y="34055"/>
                  </a:moveTo>
                  <a:cubicBezTo>
                    <a:pt x="35199" y="39789"/>
                    <a:pt x="28618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AutoShape 34"/>
            <p:cNvSpPr>
              <a:spLocks noChangeArrowheads="1"/>
            </p:cNvSpPr>
            <p:nvPr/>
          </p:nvSpPr>
          <p:spPr bwMode="auto">
            <a:xfrm>
              <a:off x="467" y="1128"/>
              <a:ext cx="2245" cy="2473"/>
            </a:xfrm>
            <a:prstGeom prst="cube">
              <a:avLst>
                <a:gd name="adj" fmla="val 15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61" name="Text Box 35"/>
            <p:cNvSpPr txBox="1">
              <a:spLocks noChangeArrowheads="1"/>
            </p:cNvSpPr>
            <p:nvPr/>
          </p:nvSpPr>
          <p:spPr bwMode="auto">
            <a:xfrm>
              <a:off x="1839" y="1510"/>
              <a:ext cx="303" cy="3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0" lang="en-US" sz="2800" b="1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kumimoji="0" lang="en-US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62" name="Text Box 36"/>
            <p:cNvSpPr txBox="1">
              <a:spLocks noChangeArrowheads="1"/>
            </p:cNvSpPr>
            <p:nvPr/>
          </p:nvSpPr>
          <p:spPr bwMode="auto">
            <a:xfrm>
              <a:off x="746" y="1701"/>
              <a:ext cx="232" cy="3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0" lang="en-US" sz="2800" b="1">
                  <a:solidFill>
                    <a:schemeClr val="bg2"/>
                  </a:solidFill>
                  <a:latin typeface="Times New Roman" pitchFamily="18" charset="0"/>
                </a:rPr>
                <a:t>s</a:t>
              </a:r>
              <a:endParaRPr kumimoji="0"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 rot="1690266">
              <a:off x="939" y="1803"/>
              <a:ext cx="1293" cy="5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64" name="Line 38"/>
            <p:cNvSpPr>
              <a:spLocks noChangeShapeType="1"/>
            </p:cNvSpPr>
            <p:nvPr/>
          </p:nvSpPr>
          <p:spPr bwMode="auto">
            <a:xfrm rot="1690266" flipH="1">
              <a:off x="1262" y="2292"/>
              <a:ext cx="419" cy="102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Line 39"/>
            <p:cNvSpPr>
              <a:spLocks noChangeShapeType="1"/>
            </p:cNvSpPr>
            <p:nvPr/>
          </p:nvSpPr>
          <p:spPr bwMode="auto">
            <a:xfrm rot="1690266">
              <a:off x="1224" y="2253"/>
              <a:ext cx="38" cy="99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40"/>
            <p:cNvSpPr>
              <a:spLocks noChangeShapeType="1"/>
            </p:cNvSpPr>
            <p:nvPr/>
          </p:nvSpPr>
          <p:spPr bwMode="auto">
            <a:xfrm rot="1690266">
              <a:off x="1019" y="2164"/>
              <a:ext cx="266" cy="1027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 rot="1690266">
              <a:off x="849" y="2083"/>
              <a:ext cx="456" cy="106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 rot="1690266" flipH="1">
              <a:off x="1264" y="2283"/>
              <a:ext cx="229" cy="99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 rot="1690266" flipH="1">
              <a:off x="1287" y="2155"/>
              <a:ext cx="609" cy="125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44"/>
            <p:cNvSpPr>
              <a:spLocks noChangeArrowheads="1"/>
            </p:cNvSpPr>
            <p:nvPr/>
          </p:nvSpPr>
          <p:spPr bwMode="auto">
            <a:xfrm rot="1690266">
              <a:off x="939" y="1803"/>
              <a:ext cx="1293" cy="53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71" name="Rectangle 45"/>
            <p:cNvSpPr>
              <a:spLocks noChangeArrowheads="1"/>
            </p:cNvSpPr>
            <p:nvPr/>
          </p:nvSpPr>
          <p:spPr bwMode="auto">
            <a:xfrm rot="1670758">
              <a:off x="1006" y="1705"/>
              <a:ext cx="1407" cy="41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1010" y="909"/>
              <a:ext cx="1" cy="24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 rot="1690266" flipV="1">
              <a:off x="1406" y="1676"/>
              <a:ext cx="1" cy="161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rc 48"/>
            <p:cNvSpPr>
              <a:spLocks/>
            </p:cNvSpPr>
            <p:nvPr/>
          </p:nvSpPr>
          <p:spPr bwMode="auto">
            <a:xfrm rot="1587522">
              <a:off x="898" y="2060"/>
              <a:ext cx="1293" cy="278"/>
            </a:xfrm>
            <a:custGeom>
              <a:avLst/>
              <a:gdLst>
                <a:gd name="T0" fmla="*/ 0 w 43200"/>
                <a:gd name="T1" fmla="*/ 0 h 22969"/>
                <a:gd name="T2" fmla="*/ 0 w 43200"/>
                <a:gd name="T3" fmla="*/ 0 h 22969"/>
                <a:gd name="T4" fmla="*/ 0 w 43200"/>
                <a:gd name="T5" fmla="*/ 0 h 2296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969"/>
                <a:gd name="T11" fmla="*/ 43200 w 43200"/>
                <a:gd name="T12" fmla="*/ 22969 h 22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969" fill="none" extrusionOk="0">
                  <a:moveTo>
                    <a:pt x="43190" y="729"/>
                  </a:moveTo>
                  <a:cubicBezTo>
                    <a:pt x="43196" y="942"/>
                    <a:pt x="43200" y="1155"/>
                    <a:pt x="43200" y="1369"/>
                  </a:cubicBezTo>
                  <a:cubicBezTo>
                    <a:pt x="43200" y="13298"/>
                    <a:pt x="33529" y="22969"/>
                    <a:pt x="21600" y="22969"/>
                  </a:cubicBezTo>
                  <a:cubicBezTo>
                    <a:pt x="9670" y="22969"/>
                    <a:pt x="0" y="13298"/>
                    <a:pt x="0" y="1369"/>
                  </a:cubicBezTo>
                  <a:cubicBezTo>
                    <a:pt x="-1" y="912"/>
                    <a:pt x="14" y="455"/>
                    <a:pt x="43" y="0"/>
                  </a:cubicBezTo>
                </a:path>
                <a:path w="43200" h="22969" stroke="0" extrusionOk="0">
                  <a:moveTo>
                    <a:pt x="43190" y="729"/>
                  </a:moveTo>
                  <a:cubicBezTo>
                    <a:pt x="43196" y="942"/>
                    <a:pt x="43200" y="1155"/>
                    <a:pt x="43200" y="1369"/>
                  </a:cubicBezTo>
                  <a:cubicBezTo>
                    <a:pt x="43200" y="13298"/>
                    <a:pt x="33529" y="22969"/>
                    <a:pt x="21600" y="22969"/>
                  </a:cubicBezTo>
                  <a:cubicBezTo>
                    <a:pt x="9670" y="22969"/>
                    <a:pt x="0" y="13298"/>
                    <a:pt x="0" y="1369"/>
                  </a:cubicBezTo>
                  <a:cubicBezTo>
                    <a:pt x="-1" y="912"/>
                    <a:pt x="14" y="455"/>
                    <a:pt x="43" y="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rgbClr val="FFCCCC"/>
            </a:solidFill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205" y="3210"/>
              <a:ext cx="28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Text Box 50"/>
            <p:cNvSpPr txBox="1">
              <a:spLocks noChangeArrowheads="1"/>
            </p:cNvSpPr>
            <p:nvPr/>
          </p:nvSpPr>
          <p:spPr bwMode="auto">
            <a:xfrm>
              <a:off x="2886" y="2873"/>
              <a:ext cx="261" cy="3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0" lang="en-US" sz="280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endParaRPr kumimoji="0"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77" name="Line 51"/>
            <p:cNvSpPr>
              <a:spLocks noChangeShapeType="1"/>
            </p:cNvSpPr>
            <p:nvPr/>
          </p:nvSpPr>
          <p:spPr bwMode="auto">
            <a:xfrm rot="1690266" flipV="1">
              <a:off x="829" y="2070"/>
              <a:ext cx="1635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Line 52"/>
            <p:cNvSpPr>
              <a:spLocks noChangeShapeType="1"/>
            </p:cNvSpPr>
            <p:nvPr/>
          </p:nvSpPr>
          <p:spPr bwMode="auto">
            <a:xfrm rot="1690266">
              <a:off x="679" y="1851"/>
              <a:ext cx="684" cy="12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7" name="TextBox 57"/>
          <p:cNvSpPr txBox="1">
            <a:spLocks noChangeArrowheads="1"/>
          </p:cNvSpPr>
          <p:nvPr/>
        </p:nvSpPr>
        <p:spPr bwMode="auto">
          <a:xfrm>
            <a:off x="5143500" y="1228725"/>
            <a:ext cx="3590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Spin precession </a:t>
            </a:r>
            <a:r>
              <a:rPr lang="en-US" b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 in the </a:t>
            </a:r>
          </a:p>
          <a:p>
            <a:r>
              <a:rPr lang="en-US">
                <a:solidFill>
                  <a:schemeClr val="bg2"/>
                </a:solidFill>
              </a:rPr>
              <a:t>magnetic field </a:t>
            </a:r>
            <a:r>
              <a:rPr lang="en-US" b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 </a:t>
            </a:r>
          </a:p>
          <a:p>
            <a:r>
              <a:rPr lang="en-US">
                <a:solidFill>
                  <a:schemeClr val="bg2"/>
                </a:solidFill>
              </a:rPr>
              <a:t>(classical treatment)</a:t>
            </a:r>
          </a:p>
        </p:txBody>
      </p:sp>
      <p:pic>
        <p:nvPicPr>
          <p:cNvPr id="57" name="Picture 21" descr="VitessBan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09" name="Rectangle 73"/>
          <p:cNvSpPr>
            <a:spLocks noChangeArrowheads="1"/>
          </p:cNvSpPr>
          <p:nvPr/>
        </p:nvSpPr>
        <p:spPr bwMode="auto">
          <a:xfrm>
            <a:off x="3059113" y="1052513"/>
            <a:ext cx="2665412" cy="273685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0723" name="P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2592387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O 5"/>
          <p:cNvPicPr>
            <a:picLocks noChangeArrowheads="1"/>
          </p:cNvPicPr>
          <p:nvPr/>
        </p:nvPicPr>
        <p:blipFill>
          <a:blip r:embed="rId3"/>
          <a:srcRect l="-6306" t="-4558" r="-4012" b="-8701"/>
          <a:stretch>
            <a:fillRect/>
          </a:stretch>
        </p:blipFill>
        <p:spPr bwMode="auto">
          <a:xfrm>
            <a:off x="2916238" y="1341438"/>
            <a:ext cx="2781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Group 6"/>
          <p:cNvGrpSpPr>
            <a:grpSpLocks/>
          </p:cNvGrpSpPr>
          <p:nvPr/>
        </p:nvGrpSpPr>
        <p:grpSpPr bwMode="auto">
          <a:xfrm>
            <a:off x="6013450" y="1052513"/>
            <a:ext cx="2879725" cy="2736850"/>
            <a:chOff x="1229" y="6612"/>
            <a:chExt cx="4080" cy="3591"/>
          </a:xfrm>
        </p:grpSpPr>
        <p:pic>
          <p:nvPicPr>
            <p:cNvPr id="30739" name="Picture 2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9" y="6651"/>
              <a:ext cx="4080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0" name="Text Box 8"/>
            <p:cNvSpPr txBox="1">
              <a:spLocks noChangeArrowheads="1"/>
            </p:cNvSpPr>
            <p:nvPr/>
          </p:nvSpPr>
          <p:spPr bwMode="auto">
            <a:xfrm>
              <a:off x="3311" y="6612"/>
              <a:ext cx="640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l"/>
              <a:r>
                <a:rPr lang="en-US" sz="1200">
                  <a:solidFill>
                    <a:schemeClr val="bg2"/>
                  </a:solidFill>
                </a:rPr>
                <a:t>Up</a:t>
              </a: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741" name="Text Box 9"/>
            <p:cNvSpPr txBox="1">
              <a:spLocks noChangeArrowheads="1"/>
            </p:cNvSpPr>
            <p:nvPr/>
          </p:nvSpPr>
          <p:spPr bwMode="auto">
            <a:xfrm>
              <a:off x="3272" y="9114"/>
              <a:ext cx="982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91440" bIns="91440"/>
            <a:lstStyle/>
            <a:p>
              <a:pPr algn="l"/>
              <a:r>
                <a:rPr lang="en-US" sz="1200">
                  <a:solidFill>
                    <a:schemeClr val="bg2"/>
                  </a:solidFill>
                </a:rPr>
                <a:t>Down</a:t>
              </a:r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138113" y="5805488"/>
            <a:ext cx="479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>
                <a:solidFill>
                  <a:schemeClr val="bg2"/>
                </a:solidFill>
              </a:rPr>
              <a:t>c) The evolution of the spin vector in the RF-flipper.</a:t>
            </a: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107950" y="4681538"/>
            <a:ext cx="8382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GB" sz="1600">
                <a:solidFill>
                  <a:schemeClr val="bg2"/>
                </a:solidFill>
              </a:rPr>
              <a:t>(a) The resonance curve for the RF flipper with resonance  frequency of 290 kHz.</a:t>
            </a:r>
          </a:p>
          <a:p>
            <a:pPr algn="just"/>
            <a:endParaRPr lang="en-GB" sz="1600">
              <a:solidFill>
                <a:schemeClr val="bg2"/>
              </a:solidFill>
            </a:endParaRPr>
          </a:p>
          <a:p>
            <a:pPr algn="just"/>
            <a:r>
              <a:rPr lang="en-GB" sz="1600">
                <a:solidFill>
                  <a:schemeClr val="bg2"/>
                </a:solidFill>
              </a:rPr>
              <a:t>(b) Resonance curves for different monochromatizations of the neutron beam of Maxwell distribution.  The blue curve corresponds to the  flat spectral distribution.  </a:t>
            </a:r>
          </a:p>
        </p:txBody>
      </p:sp>
      <p:sp>
        <p:nvSpPr>
          <p:cNvPr id="30728" name="Rectangle 4"/>
          <p:cNvSpPr>
            <a:spLocks noChangeArrowheads="1"/>
          </p:cNvSpPr>
          <p:nvPr/>
        </p:nvSpPr>
        <p:spPr bwMode="auto">
          <a:xfrm>
            <a:off x="471488" y="-315913"/>
            <a:ext cx="8421687" cy="12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kumimoji="0" lang="de-DE" sz="3600" dirty="0">
                <a:solidFill>
                  <a:srgbClr val="FF0000"/>
                </a:solidFill>
                <a:latin typeface="Arial Narrow" pitchFamily="34" charset="0"/>
              </a:rPr>
              <a:t>RF flipper </a:t>
            </a:r>
            <a:r>
              <a:rPr kumimoji="0" lang="de-DE" sz="3600" dirty="0" err="1">
                <a:solidFill>
                  <a:srgbClr val="FF0000"/>
                </a:solidFill>
                <a:latin typeface="Arial Narrow" pitchFamily="34" charset="0"/>
              </a:rPr>
              <a:t>simulations</a:t>
            </a:r>
            <a:endParaRPr kumimoji="0" lang="en-GB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729" name="Text Box 7"/>
          <p:cNvSpPr txBox="1">
            <a:spLocks noChangeArrowheads="1"/>
          </p:cNvSpPr>
          <p:nvPr/>
        </p:nvSpPr>
        <p:spPr bwMode="auto">
          <a:xfrm>
            <a:off x="1042988" y="386080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a)</a:t>
            </a:r>
          </a:p>
        </p:txBody>
      </p:sp>
      <p:sp>
        <p:nvSpPr>
          <p:cNvPr id="30730" name="Text Box 7"/>
          <p:cNvSpPr txBox="1">
            <a:spLocks noChangeArrowheads="1"/>
          </p:cNvSpPr>
          <p:nvPr/>
        </p:nvSpPr>
        <p:spPr bwMode="auto">
          <a:xfrm>
            <a:off x="4140200" y="3917950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b)</a:t>
            </a:r>
          </a:p>
        </p:txBody>
      </p:sp>
      <p:sp>
        <p:nvSpPr>
          <p:cNvPr id="30731" name="Text Box 7"/>
          <p:cNvSpPr txBox="1">
            <a:spLocks noChangeArrowheads="1"/>
          </p:cNvSpPr>
          <p:nvPr/>
        </p:nvSpPr>
        <p:spPr bwMode="auto">
          <a:xfrm>
            <a:off x="7318375" y="38608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c)</a:t>
            </a:r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4384675" y="1062038"/>
            <a:ext cx="1322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900" b="1">
                <a:solidFill>
                  <a:schemeClr val="bg2"/>
                </a:solidFill>
              </a:rPr>
              <a:t>Black line - </a:t>
            </a:r>
            <a:r>
              <a:rPr lang="en-GB" sz="900" b="1">
                <a:solidFill>
                  <a:schemeClr val="bg2"/>
                </a:solidFill>
                <a:sym typeface="Symbol" pitchFamily="18" charset="2"/>
              </a:rPr>
              <a:t></a:t>
            </a:r>
            <a:r>
              <a:rPr lang="en-GB" sz="900" b="1">
                <a:solidFill>
                  <a:schemeClr val="bg2"/>
                </a:solidFill>
              </a:rPr>
              <a:t>/</a:t>
            </a:r>
            <a:r>
              <a:rPr lang="en-GB" sz="900" b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GB" sz="900" b="1">
                <a:solidFill>
                  <a:schemeClr val="bg2"/>
                </a:solidFill>
              </a:rPr>
              <a:t>=6% </a:t>
            </a:r>
          </a:p>
          <a:p>
            <a:pPr algn="l"/>
            <a:r>
              <a:rPr lang="en-GB" sz="900" b="1">
                <a:solidFill>
                  <a:schemeClr val="bg2"/>
                </a:solidFill>
              </a:rPr>
              <a:t>Red line -</a:t>
            </a:r>
            <a:r>
              <a:rPr lang="en-GB" sz="900" b="1">
                <a:solidFill>
                  <a:schemeClr val="bg2"/>
                </a:solidFill>
                <a:sym typeface="Symbol" pitchFamily="18" charset="2"/>
              </a:rPr>
              <a:t></a:t>
            </a:r>
            <a:r>
              <a:rPr lang="en-GB" sz="900" b="1">
                <a:solidFill>
                  <a:schemeClr val="bg2"/>
                </a:solidFill>
              </a:rPr>
              <a:t>/</a:t>
            </a:r>
            <a:r>
              <a:rPr lang="en-GB" sz="900" b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GB" sz="900" b="1">
                <a:solidFill>
                  <a:schemeClr val="bg2"/>
                </a:solidFill>
              </a:rPr>
              <a:t>=10%</a:t>
            </a:r>
            <a:r>
              <a:rPr lang="en-GB" sz="900">
                <a:solidFill>
                  <a:schemeClr val="bg2"/>
                </a:solidFill>
              </a:rPr>
              <a:t> </a:t>
            </a:r>
          </a:p>
          <a:p>
            <a:pPr algn="l"/>
            <a:r>
              <a:rPr lang="en-GB" sz="900" b="1">
                <a:solidFill>
                  <a:schemeClr val="bg2"/>
                </a:solidFill>
              </a:rPr>
              <a:t>Green</a:t>
            </a:r>
            <a:r>
              <a:rPr lang="en-GB" sz="900">
                <a:solidFill>
                  <a:schemeClr val="bg2"/>
                </a:solidFill>
              </a:rPr>
              <a:t> </a:t>
            </a:r>
            <a:r>
              <a:rPr lang="en-GB" sz="900" b="1">
                <a:solidFill>
                  <a:schemeClr val="bg2"/>
                </a:solidFill>
              </a:rPr>
              <a:t>and blue</a:t>
            </a:r>
            <a:r>
              <a:rPr lang="en-GB" sz="900">
                <a:solidFill>
                  <a:schemeClr val="bg2"/>
                </a:solidFill>
              </a:rPr>
              <a:t> </a:t>
            </a:r>
          </a:p>
          <a:p>
            <a:pPr algn="l"/>
            <a:r>
              <a:rPr lang="en-GB" sz="900" b="1">
                <a:solidFill>
                  <a:schemeClr val="bg2"/>
                </a:solidFill>
              </a:rPr>
              <a:t>lines - </a:t>
            </a:r>
            <a:r>
              <a:rPr lang="en-GB" sz="900" b="1">
                <a:solidFill>
                  <a:schemeClr val="bg2"/>
                </a:solidFill>
                <a:sym typeface="Symbol" pitchFamily="18" charset="2"/>
              </a:rPr>
              <a:t></a:t>
            </a:r>
            <a:r>
              <a:rPr lang="en-GB" sz="900" b="1">
                <a:solidFill>
                  <a:schemeClr val="bg2"/>
                </a:solidFill>
              </a:rPr>
              <a:t>/</a:t>
            </a:r>
            <a:r>
              <a:rPr lang="en-GB" sz="900" b="1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GB" sz="900" b="1">
                <a:solidFill>
                  <a:schemeClr val="bg2"/>
                </a:solidFill>
              </a:rPr>
              <a:t>=20% </a:t>
            </a:r>
            <a:endParaRPr lang="en-US" sz="900" b="1">
              <a:solidFill>
                <a:schemeClr val="bg2"/>
              </a:solidFill>
            </a:endParaRPr>
          </a:p>
        </p:txBody>
      </p:sp>
      <p:sp>
        <p:nvSpPr>
          <p:cNvPr id="30733" name="Rectangle 17"/>
          <p:cNvSpPr>
            <a:spLocks noChangeArrowheads="1"/>
          </p:cNvSpPr>
          <p:nvPr/>
        </p:nvSpPr>
        <p:spPr bwMode="auto">
          <a:xfrm>
            <a:off x="1673225" y="2420938"/>
            <a:ext cx="1098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bg2"/>
                </a:solidFill>
              </a:rPr>
              <a:t>Thickness  3 cm</a:t>
            </a:r>
          </a:p>
          <a:p>
            <a:pPr algn="l"/>
            <a:r>
              <a:rPr lang="en-GB" sz="1000" i="1">
                <a:solidFill>
                  <a:schemeClr val="bg2"/>
                </a:solidFill>
              </a:rPr>
              <a:t>B</a:t>
            </a:r>
            <a:r>
              <a:rPr lang="en-GB" sz="1000">
                <a:solidFill>
                  <a:schemeClr val="bg2"/>
                </a:solidFill>
              </a:rPr>
              <a:t> = 100G  </a:t>
            </a:r>
          </a:p>
          <a:p>
            <a:pPr algn="l"/>
            <a:r>
              <a:rPr lang="en-GB" sz="1000">
                <a:solidFill>
                  <a:schemeClr val="bg2"/>
                </a:solidFill>
                <a:sym typeface="Symbol" pitchFamily="18" charset="2"/>
              </a:rPr>
              <a:t> </a:t>
            </a:r>
            <a:r>
              <a:rPr lang="en-GB" sz="1000">
                <a:solidFill>
                  <a:schemeClr val="bg2"/>
                </a:solidFill>
                <a:latin typeface="Arial Narrow" pitchFamily="34" charset="0"/>
              </a:rPr>
              <a:t>=</a:t>
            </a:r>
            <a:r>
              <a:rPr lang="en-GB" sz="1000">
                <a:solidFill>
                  <a:schemeClr val="bg2"/>
                </a:solidFill>
              </a:rPr>
              <a:t> 2.35Å </a:t>
            </a: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30734" name="Line 18"/>
          <p:cNvSpPr>
            <a:spLocks noChangeShapeType="1"/>
          </p:cNvSpPr>
          <p:nvPr/>
        </p:nvSpPr>
        <p:spPr bwMode="auto">
          <a:xfrm flipH="1">
            <a:off x="4356100" y="1341438"/>
            <a:ext cx="7143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9"/>
          <p:cNvSpPr>
            <a:spLocks noChangeShapeType="1"/>
          </p:cNvSpPr>
          <p:nvPr/>
        </p:nvSpPr>
        <p:spPr bwMode="auto">
          <a:xfrm>
            <a:off x="4787900" y="1700213"/>
            <a:ext cx="433388" cy="3619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Line 20"/>
          <p:cNvSpPr>
            <a:spLocks noChangeShapeType="1"/>
          </p:cNvSpPr>
          <p:nvPr/>
        </p:nvSpPr>
        <p:spPr bwMode="auto">
          <a:xfrm>
            <a:off x="5003800" y="1700213"/>
            <a:ext cx="288925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21"/>
          <p:cNvSpPr>
            <a:spLocks noChangeShapeType="1"/>
          </p:cNvSpPr>
          <p:nvPr/>
        </p:nvSpPr>
        <p:spPr bwMode="auto">
          <a:xfrm flipH="1">
            <a:off x="5364163" y="1268413"/>
            <a:ext cx="21590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21" descr="VitessBan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304" y="0"/>
            <a:ext cx="146708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250825" y="1412875"/>
            <a:ext cx="3959225" cy="3097213"/>
            <a:chOff x="1382" y="9125"/>
            <a:chExt cx="4350" cy="3096"/>
          </a:xfrm>
        </p:grpSpPr>
        <p:pic>
          <p:nvPicPr>
            <p:cNvPr id="3175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2" y="9125"/>
              <a:ext cx="4350" cy="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0" y="9254"/>
              <a:ext cx="2762" cy="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7" name="P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3188"/>
            <a:ext cx="52927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23850" y="-26988"/>
            <a:ext cx="8421688" cy="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Adiabatic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gradient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flipper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and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NSE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spectrometer</a:t>
            </a:r>
            <a:endParaRPr kumimoji="0" lang="en-GB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5609" name="Rectangle 73"/>
          <p:cNvSpPr>
            <a:spLocks noChangeArrowheads="1"/>
          </p:cNvSpPr>
          <p:nvPr/>
        </p:nvSpPr>
        <p:spPr bwMode="auto">
          <a:xfrm>
            <a:off x="5508625" y="3573463"/>
            <a:ext cx="3276600" cy="298767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tint val="15294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3366CC">
                <a:alpha val="74998"/>
              </a:srgbClr>
            </a:outerShdw>
          </a:effectLst>
        </p:spPr>
        <p:txBody>
          <a:bodyPr lIns="456716" tIns="456716" rIns="456716" bIns="456716"/>
          <a:lstStyle/>
          <a:p>
            <a:pPr algn="l" defTabSz="3867150">
              <a:defRPr/>
            </a:pPr>
            <a:endParaRPr kumimoji="0" lang="en-GB" sz="90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1750" name="P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638550"/>
            <a:ext cx="3529012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4294188" y="1052513"/>
            <a:ext cx="4849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 sz="1600">
              <a:solidFill>
                <a:schemeClr val="bg2"/>
              </a:solidFill>
            </a:endParaRPr>
          </a:p>
          <a:p>
            <a:pPr algn="l"/>
            <a:r>
              <a:rPr lang="en-US" sz="1600">
                <a:solidFill>
                  <a:schemeClr val="bg2"/>
                </a:solidFill>
              </a:rPr>
              <a:t>10cm long magnetic field area (B=100G, </a:t>
            </a:r>
            <a:r>
              <a:rPr lang="en-US" sz="1600">
                <a:solidFill>
                  <a:schemeClr val="bg2"/>
                </a:solidFill>
                <a:sym typeface="Symbol" pitchFamily="18" charset="2"/>
              </a:rPr>
              <a:t></a:t>
            </a:r>
            <a:r>
              <a:rPr lang="en-US" sz="1600">
                <a:solidFill>
                  <a:schemeClr val="bg2"/>
                </a:solidFill>
              </a:rPr>
              <a:t>B=15G)</a:t>
            </a:r>
          </a:p>
          <a:p>
            <a:pPr algn="l"/>
            <a:r>
              <a:rPr lang="en-US" sz="1600">
                <a:solidFill>
                  <a:schemeClr val="bg2"/>
                </a:solidFill>
              </a:rPr>
              <a:t>5cm long RF coil:  </a:t>
            </a:r>
            <a:r>
              <a:rPr lang="en-US" sz="1600">
                <a:solidFill>
                  <a:schemeClr val="bg2"/>
                </a:solidFill>
                <a:sym typeface="Symbol" pitchFamily="18" charset="2"/>
              </a:rPr>
              <a:t>f=289 kHz,  </a:t>
            </a:r>
            <a:r>
              <a:rPr lang="en-US" sz="1600">
                <a:solidFill>
                  <a:schemeClr val="bg2"/>
                </a:solidFill>
              </a:rPr>
              <a:t>B</a:t>
            </a:r>
            <a:r>
              <a:rPr lang="en-US" sz="1600" baseline="-25000">
                <a:solidFill>
                  <a:schemeClr val="bg2"/>
                </a:solidFill>
                <a:sym typeface="Symbol" pitchFamily="18" charset="2"/>
              </a:rPr>
              <a:t>RF</a:t>
            </a:r>
            <a:r>
              <a:rPr lang="en-US" sz="1600">
                <a:solidFill>
                  <a:schemeClr val="bg2"/>
                </a:solidFill>
                <a:sym typeface="Symbol" pitchFamily="18" charset="2"/>
              </a:rPr>
              <a:t>=15G.</a:t>
            </a:r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5334000" y="2852738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The NSE signal for </a:t>
            </a:r>
            <a:r>
              <a:rPr lang="en-US" sz="1600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1600">
                <a:solidFill>
                  <a:schemeClr val="bg2"/>
                </a:solidFill>
              </a:rPr>
              <a:t>=4Å neutron beam (</a:t>
            </a:r>
            <a:r>
              <a:rPr lang="en-US" sz="1600">
                <a:solidFill>
                  <a:schemeClr val="bg2"/>
                </a:solidFill>
                <a:sym typeface="Symbol" pitchFamily="18" charset="2"/>
              </a:rPr>
              <a:t></a:t>
            </a:r>
            <a:r>
              <a:rPr lang="en-US" sz="1600">
                <a:solidFill>
                  <a:schemeClr val="bg2"/>
                </a:solidFill>
              </a:rPr>
              <a:t>/</a:t>
            </a:r>
            <a:r>
              <a:rPr lang="en-US" sz="1600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1600">
                <a:solidFill>
                  <a:schemeClr val="bg2"/>
                </a:solidFill>
              </a:rPr>
              <a:t>=10%).</a:t>
            </a:r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241300" y="4724400"/>
            <a:ext cx="5092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solidFill>
                  <a:schemeClr val="bg2"/>
                </a:solidFill>
              </a:rPr>
              <a:t>NSE spectrometer using adiabatic gradient flippers 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-468313" y="836613"/>
            <a:ext cx="48498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1600">
                <a:solidFill>
                  <a:schemeClr val="bg2"/>
                </a:solidFill>
              </a:rPr>
              <a:t>	The reversal of the neutron polarization                             	   in the adiabatic gradient spin flipper: </a:t>
            </a:r>
          </a:p>
          <a:p>
            <a:pPr algn="l"/>
            <a:r>
              <a:rPr lang="en-US" sz="1600">
                <a:solidFill>
                  <a:schemeClr val="bg2"/>
                </a:solidFill>
                <a:sym typeface="Symbol" pitchFamily="18" charset="2"/>
              </a:rPr>
              <a:t>,.</a:t>
            </a:r>
          </a:p>
        </p:txBody>
      </p:sp>
      <p:pic>
        <p:nvPicPr>
          <p:cNvPr id="13" name="Picture 21" descr="VitessBann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4406" y="0"/>
            <a:ext cx="1359594" cy="5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23850" y="-98425"/>
            <a:ext cx="84216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l"/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VITESS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polarized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neutron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suite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:</a:t>
            </a:r>
            <a:b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simulations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of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the</a:t>
            </a:r>
            <a:r>
              <a:rPr kumimoji="0" lang="de-DE" sz="3200" dirty="0">
                <a:solidFill>
                  <a:srgbClr val="FF0000"/>
                </a:solidFill>
                <a:latin typeface="Arial Narrow" pitchFamily="34" charset="0"/>
              </a:rPr>
              <a:t> NRSE </a:t>
            </a:r>
            <a:r>
              <a:rPr kumimoji="0" lang="de-DE" sz="3200" dirty="0" err="1">
                <a:solidFill>
                  <a:srgbClr val="FF0000"/>
                </a:solidFill>
                <a:latin typeface="Arial Narrow" pitchFamily="34" charset="0"/>
              </a:rPr>
              <a:t>spectrometer</a:t>
            </a:r>
            <a:endParaRPr kumimoji="0" lang="en-GB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250825" y="1700213"/>
            <a:ext cx="5184775" cy="4824412"/>
            <a:chOff x="1278" y="1553"/>
            <a:chExt cx="3960" cy="3732"/>
          </a:xfrm>
        </p:grpSpPr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8" y="2324"/>
              <a:ext cx="3960" cy="2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29" y="1553"/>
              <a:ext cx="2624" cy="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5867400" y="1524000"/>
            <a:ext cx="3048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>
                <a:solidFill>
                  <a:schemeClr val="bg2"/>
                </a:solidFill>
              </a:rPr>
              <a:t>4 RF-flippers: 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thickness a=3cm </a:t>
            </a:r>
          </a:p>
          <a:p>
            <a:pPr algn="l"/>
            <a:r>
              <a:rPr lang="en-US" sz="1800">
                <a:solidFill>
                  <a:schemeClr val="bg2"/>
                </a:solidFill>
              </a:rPr>
              <a:t>Bo=171G</a:t>
            </a:r>
            <a:r>
              <a:rPr lang="en-US" sz="2000">
                <a:solidFill>
                  <a:schemeClr val="bg2"/>
                </a:solidFill>
              </a:rPr>
              <a:t> 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B</a:t>
            </a:r>
            <a:r>
              <a:rPr lang="en-US" sz="2000" baseline="-25000">
                <a:solidFill>
                  <a:schemeClr val="bg2"/>
                </a:solidFill>
              </a:rPr>
              <a:t>RF</a:t>
            </a:r>
            <a:r>
              <a:rPr lang="en-US" sz="2000">
                <a:solidFill>
                  <a:schemeClr val="bg2"/>
                </a:solidFill>
              </a:rPr>
              <a:t>=5.6G </a:t>
            </a:r>
          </a:p>
          <a:p>
            <a:pPr algn="l"/>
            <a:r>
              <a:rPr lang="en-US" sz="2000">
                <a:solidFill>
                  <a:schemeClr val="bg2"/>
                </a:solidFill>
              </a:rPr>
              <a:t>f=500kHz</a:t>
            </a:r>
          </a:p>
          <a:p>
            <a:pPr algn="l"/>
            <a:endParaRPr lang="en-US" sz="2000">
              <a:solidFill>
                <a:schemeClr val="bg2"/>
              </a:solidFill>
            </a:endParaRPr>
          </a:p>
          <a:p>
            <a:pPr algn="l"/>
            <a:endParaRPr lang="en-US" sz="2000">
              <a:solidFill>
                <a:schemeClr val="bg2"/>
              </a:solidFill>
            </a:endParaRPr>
          </a:p>
          <a:p>
            <a:pPr algn="l"/>
            <a:endParaRPr lang="en-US" sz="2000">
              <a:solidFill>
                <a:schemeClr val="bg2"/>
              </a:solidFill>
            </a:endParaRPr>
          </a:p>
          <a:p>
            <a:pPr algn="l"/>
            <a:endParaRPr lang="en-US" sz="2000">
              <a:solidFill>
                <a:schemeClr val="bg2"/>
              </a:solidFill>
            </a:endParaRPr>
          </a:p>
          <a:p>
            <a:pPr algn="l"/>
            <a:r>
              <a:rPr lang="en-US" sz="2000">
                <a:solidFill>
                  <a:schemeClr val="bg2"/>
                </a:solidFill>
              </a:rPr>
              <a:t>Incoming neutron beam: </a:t>
            </a:r>
          </a:p>
          <a:p>
            <a:pPr algn="l"/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000">
                <a:solidFill>
                  <a:schemeClr val="bg2"/>
                </a:solidFill>
              </a:rPr>
              <a:t>=4Å and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</a:t>
            </a:r>
            <a:r>
              <a:rPr lang="en-US" sz="2000">
                <a:solidFill>
                  <a:schemeClr val="bg2"/>
                </a:solidFill>
              </a:rPr>
              <a:t>/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</a:t>
            </a:r>
            <a:r>
              <a:rPr lang="en-US" sz="2000">
                <a:solidFill>
                  <a:schemeClr val="bg2"/>
                </a:solidFill>
              </a:rPr>
              <a:t>=10%.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3429000" y="3124200"/>
            <a:ext cx="1793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>
                <a:solidFill>
                  <a:schemeClr val="bg2"/>
                </a:solidFill>
              </a:rPr>
              <a:t>NSE signal </a:t>
            </a:r>
          </a:p>
        </p:txBody>
      </p:sp>
      <p:pic>
        <p:nvPicPr>
          <p:cNvPr id="8" name="Picture 21" descr="VitessBan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0"/>
            <a:ext cx="1857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Предлагая стратегию (интерактивная)">
  <a:themeElements>
    <a:clrScheme name="Предлагая стратегию (интерактивная) 1">
      <a:dk1>
        <a:srgbClr val="000000"/>
      </a:dk1>
      <a:lt1>
        <a:srgbClr val="FFFFFF"/>
      </a:lt1>
      <a:dk2>
        <a:srgbClr val="996633"/>
      </a:dk2>
      <a:lt2>
        <a:srgbClr val="FF9900"/>
      </a:lt2>
      <a:accent1>
        <a:srgbClr val="D60093"/>
      </a:accent1>
      <a:accent2>
        <a:srgbClr val="FFFF66"/>
      </a:accent2>
      <a:accent3>
        <a:srgbClr val="CAB8AD"/>
      </a:accent3>
      <a:accent4>
        <a:srgbClr val="DADADA"/>
      </a:accent4>
      <a:accent5>
        <a:srgbClr val="E8AAC8"/>
      </a:accent5>
      <a:accent6>
        <a:srgbClr val="E7E75C"/>
      </a:accent6>
      <a:hlink>
        <a:srgbClr val="FF9933"/>
      </a:hlink>
      <a:folHlink>
        <a:srgbClr val="FFCCFF"/>
      </a:folHlink>
    </a:clrScheme>
    <a:fontScheme name="Предлагая стратегию (интерактивная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длагая стратегию (интерактивная) 1">
        <a:dk1>
          <a:srgbClr val="000000"/>
        </a:dk1>
        <a:lt1>
          <a:srgbClr val="FFFFFF"/>
        </a:lt1>
        <a:dk2>
          <a:srgbClr val="996633"/>
        </a:dk2>
        <a:lt2>
          <a:srgbClr val="FF9900"/>
        </a:lt2>
        <a:accent1>
          <a:srgbClr val="D60093"/>
        </a:accent1>
        <a:accent2>
          <a:srgbClr val="FFFF66"/>
        </a:accent2>
        <a:accent3>
          <a:srgbClr val="CAB8AD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длагая стратегию (интерактивная) 2">
        <a:dk1>
          <a:srgbClr val="FFFFCC"/>
        </a:dk1>
        <a:lt1>
          <a:srgbClr val="FFFFFF"/>
        </a:lt1>
        <a:dk2>
          <a:srgbClr val="FFFFCC"/>
        </a:dk2>
        <a:lt2>
          <a:srgbClr val="996600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DADADA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длагая стратегию (интерактивная)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длагая стратегию (интерактивная) 4">
        <a:dk1>
          <a:srgbClr val="000000"/>
        </a:dk1>
        <a:lt1>
          <a:srgbClr val="FFFFFF"/>
        </a:lt1>
        <a:dk2>
          <a:srgbClr val="990066"/>
        </a:dk2>
        <a:lt2>
          <a:srgbClr val="008080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Office\Шаблоны\Презентации\Предлагая стратегию (интерактивная).pot</Template>
  <TotalTime>7239</TotalTime>
  <Words>1537</Words>
  <Application>Microsoft Office PowerPoint</Application>
  <PresentationFormat>Экран (4:3)</PresentationFormat>
  <Paragraphs>314</Paragraphs>
  <Slides>26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Предлагая стратегию (интерактивная)</vt:lpstr>
      <vt:lpstr>Рисунок</vt:lpstr>
      <vt:lpstr>Microsoft Equation 3.0</vt:lpstr>
      <vt:lpstr>Graph</vt:lpstr>
      <vt:lpstr>Origin Graph</vt:lpstr>
      <vt:lpstr>Picture</vt:lpstr>
      <vt:lpstr>Точечный рисунок</vt:lpstr>
      <vt:lpstr>Professional simulations of neutron spectrometers and experiments by VITESS software package </vt:lpstr>
      <vt:lpstr>Слайд 2</vt:lpstr>
      <vt:lpstr>Слайд 3</vt:lpstr>
      <vt:lpstr>Слайд 4</vt:lpstr>
      <vt:lpstr>  A general principle for simulations                                        of time-dependent magnetic fields  a) Presentation of the field area with N sub-layers and                                  K×M in-plane domains.   (b) Magnitudes of the simulated outgoing spin components                              in dependency on N (to achieve the “saturation”)</vt:lpstr>
      <vt:lpstr>RF (radio-frequenced) flipper</vt:lpstr>
      <vt:lpstr>Слайд 7</vt:lpstr>
      <vt:lpstr>Слайд 8</vt:lpstr>
      <vt:lpstr>Слайд 9</vt:lpstr>
      <vt:lpstr>Слайд 10</vt:lpstr>
      <vt:lpstr>SESANS (SERGIS) with RF flippers</vt:lpstr>
      <vt:lpstr>Rotating magnetic field NSE spectrometer</vt:lpstr>
      <vt:lpstr>VITESS module “Lenses“ </vt:lpstr>
      <vt:lpstr>Слайд 14</vt:lpstr>
      <vt:lpstr>Additional modules for module lenses</vt:lpstr>
      <vt:lpstr>VITESS Module “Lenses” visualization</vt:lpstr>
      <vt:lpstr>Слайд 17</vt:lpstr>
      <vt:lpstr>Слайд 18</vt:lpstr>
      <vt:lpstr>Слайд 19</vt:lpstr>
      <vt:lpstr>Слайд 20</vt:lpstr>
      <vt:lpstr>New module: Phase Space Transformer (PST)</vt:lpstr>
      <vt:lpstr>Слайд 22</vt:lpstr>
      <vt:lpstr>Слайд 23</vt:lpstr>
      <vt:lpstr>Modules Phase Space Transformer</vt:lpstr>
      <vt:lpstr>Acknowledgments</vt:lpstr>
      <vt:lpstr>Thank you!</vt:lpstr>
    </vt:vector>
  </TitlesOfParts>
  <Company>ОИЯИ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SCANS Talk 2002</dc:title>
  <dc:creator>Serguei Manochine</dc:creator>
  <cp:lastModifiedBy>manoshin</cp:lastModifiedBy>
  <cp:revision>906</cp:revision>
  <cp:lastPrinted>2001-06-21T19:43:31Z</cp:lastPrinted>
  <dcterms:created xsi:type="dcterms:W3CDTF">2011-06-14T15:01:22Z</dcterms:created>
  <dcterms:modified xsi:type="dcterms:W3CDTF">2015-09-24T15:19:35Z</dcterms:modified>
</cp:coreProperties>
</file>