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4"/>
  </p:notesMasterIdLst>
  <p:handoutMasterIdLst>
    <p:handoutMasterId r:id="rId15"/>
  </p:handoutMasterIdLst>
  <p:sldIdLst>
    <p:sldId id="292" r:id="rId2"/>
    <p:sldId id="278" r:id="rId3"/>
    <p:sldId id="258" r:id="rId4"/>
    <p:sldId id="259" r:id="rId5"/>
    <p:sldId id="274" r:id="rId6"/>
    <p:sldId id="295" r:id="rId7"/>
    <p:sldId id="296" r:id="rId8"/>
    <p:sldId id="284" r:id="rId9"/>
    <p:sldId id="281" r:id="rId10"/>
    <p:sldId id="300" r:id="rId11"/>
    <p:sldId id="301" r:id="rId12"/>
    <p:sldId id="29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7DDD6-8E15-4BD0-88B2-79CC61BE7ED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EXON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6EFBC-F9F8-42B9-95A7-1F2A68A916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555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2BC47-7FAE-4213-85B5-BE959D4B24A2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EXON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974BB-C9C8-498F-8589-6AA0FC56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290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1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7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84055C-F744-4E53-B26B-2A6C6C783FF1}" type="datetime1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967214-7475-455B-9738-107135F91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142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E55C-2736-433C-B66F-F2053DDEF9DB}" type="datetime1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7214-7475-455B-9738-107135F91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8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6B28-5779-47B5-8830-6A72982DD9CE}" type="datetime1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7214-7475-455B-9738-107135F91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18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B934-979A-4981-B92C-B7AD7B3AFEE7}" type="datetime1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7214-7475-455B-9738-107135F91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0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9F53-368A-4F25-8A61-DEABF6A6310F}" type="datetime1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7214-7475-455B-9738-107135F91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4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238AB57-AAFB-40F7-988E-37E0FDCE0831}" type="datetime1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1967214-7475-455B-9738-107135F9181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34351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C1F5-985C-4532-BE98-ECFB30165CA8}" type="datetime1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7214-7475-455B-9738-107135F91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7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202A-A93E-409F-84C1-E9F5A5B0BA6C}" type="datetime1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7214-7475-455B-9738-107135F91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074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46DD-362C-476C-AE44-4109F80A394D}" type="datetime1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7214-7475-455B-9738-107135F91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2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630A-AEB2-4D8B-B327-8B0681F88845}" type="datetime1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7214-7475-455B-9738-107135F91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2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0C746D8-7CB9-4860-8C0C-A485DD73CC8C}" type="datetime1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1967214-7475-455B-9738-107135F91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75254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A66DEFE-4011-45D8-B9A4-56FA9B035805}" type="datetime1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1967214-7475-455B-9738-107135F91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5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86F12B4-27AD-43EA-A340-D1CF190D7290}" type="datetime1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1967214-7475-455B-9738-107135F91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739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140" y="362035"/>
            <a:ext cx="10041900" cy="4024924"/>
          </a:xfrm>
          <a:noFill/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1"/>
                </a:solidFill>
              </a:rPr>
              <a:t>Fusion-fission and quasi-fission in the 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near-barrier reaction of 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baseline="30000" dirty="0">
                <a:solidFill>
                  <a:schemeClr val="tx1"/>
                </a:solidFill>
              </a:rPr>
              <a:t>32</a:t>
            </a:r>
            <a:r>
              <a:rPr lang="en-US" sz="3400" dirty="0">
                <a:solidFill>
                  <a:schemeClr val="tx1"/>
                </a:solidFill>
              </a:rPr>
              <a:t>S + </a:t>
            </a:r>
            <a:r>
              <a:rPr lang="en-US" sz="3400" baseline="30000" dirty="0">
                <a:solidFill>
                  <a:schemeClr val="tx1"/>
                </a:solidFill>
              </a:rPr>
              <a:t>197</a:t>
            </a:r>
            <a:r>
              <a:rPr lang="en-US" sz="3400" dirty="0">
                <a:solidFill>
                  <a:schemeClr val="tx1"/>
                </a:solidFill>
              </a:rPr>
              <a:t>Au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4592" y="3761642"/>
            <a:ext cx="9007522" cy="593307"/>
          </a:xfrm>
        </p:spPr>
        <p:txBody>
          <a:bodyPr>
            <a:noAutofit/>
          </a:bodyPr>
          <a:lstStyle/>
          <a:p>
            <a:r>
              <a:rPr lang="en-US" sz="1600" u="sng" dirty="0">
                <a:solidFill>
                  <a:schemeClr val="tx1"/>
                </a:solidFill>
              </a:rPr>
              <a:t>I.M. </a:t>
            </a:r>
            <a:r>
              <a:rPr lang="en-US" sz="1600" u="sng" dirty="0" err="1">
                <a:solidFill>
                  <a:schemeClr val="tx1"/>
                </a:solidFill>
              </a:rPr>
              <a:t>Harca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1239" y="4091411"/>
            <a:ext cx="6096000" cy="10224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0430" algn="ctr">
              <a:lnSpc>
                <a:spcPct val="115000"/>
              </a:lnSpc>
              <a:tabLst>
                <a:tab pos="1440815" algn="l"/>
              </a:tabLst>
            </a:pP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FLNR, JINR, </a:t>
            </a:r>
            <a:r>
              <a:rPr lang="en-US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Russia</a:t>
            </a:r>
            <a:endParaRPr lang="en-US" baseline="30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430" algn="ctr">
              <a:lnSpc>
                <a:spcPct val="115000"/>
              </a:lnSpc>
              <a:spcAft>
                <a:spcPts val="0"/>
              </a:spcAft>
              <a:tabLst>
                <a:tab pos="1440815" algn="l"/>
              </a:tabLst>
            </a:pP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IFIN-HH,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Bucharest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Magurele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Romania</a:t>
            </a:r>
            <a:endParaRPr lang="en-US" sz="240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430" algn="ctr">
              <a:lnSpc>
                <a:spcPct val="115000"/>
              </a:lnSpc>
              <a:spcAft>
                <a:spcPts val="0"/>
              </a:spcAft>
              <a:tabLst>
                <a:tab pos="1440815" algn="l"/>
              </a:tabLst>
            </a:pP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FF-UB, Bucharest, Romania</a:t>
            </a:r>
            <a:endParaRPr lang="en-US" sz="240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29" y="5600615"/>
            <a:ext cx="1381125" cy="89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552" y="4804503"/>
            <a:ext cx="1905000" cy="1905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08826" y="6422181"/>
            <a:ext cx="1459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harca@jinr.ru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7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E7BD79B-EB79-45CF-800E-49CB4AD3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262" y="131261"/>
            <a:ext cx="11620870" cy="149213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</a:t>
            </a:r>
            <a:r>
              <a:rPr lang="en-US" dirty="0"/>
              <a:t> neutron Multiplicity in PARIS</a:t>
            </a:r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854AF535-AE4A-47F8-860B-027E4FB6E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96" y="913287"/>
            <a:ext cx="5202304" cy="3276973"/>
          </a:xfrm>
          <a:prstGeom prst="rect">
            <a:avLst/>
          </a:prstGeom>
        </p:spPr>
      </p:pic>
      <p:pic>
        <p:nvPicPr>
          <p:cNvPr id="25" name="Imagine 24">
            <a:extLst>
              <a:ext uri="{FF2B5EF4-FFF2-40B4-BE49-F238E27FC236}">
                <a16:creationId xmlns:a16="http://schemas.microsoft.com/office/drawing/2014/main" id="{86866040-9ED4-4E2F-BFF8-E925B861E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91" y="2713957"/>
            <a:ext cx="5415379" cy="4144044"/>
          </a:xfrm>
          <a:prstGeom prst="rect">
            <a:avLst/>
          </a:prstGeom>
        </p:spPr>
      </p:pic>
      <p:cxnSp>
        <p:nvCxnSpPr>
          <p:cNvPr id="28" name="Conector: cotit 27">
            <a:extLst>
              <a:ext uri="{FF2B5EF4-FFF2-40B4-BE49-F238E27FC236}">
                <a16:creationId xmlns:a16="http://schemas.microsoft.com/office/drawing/2014/main" id="{EB3BD82B-FF1D-4C85-B3FC-2617EF95DE16}"/>
              </a:ext>
            </a:extLst>
          </p:cNvPr>
          <p:cNvCxnSpPr>
            <a:cxnSpLocks/>
          </p:cNvCxnSpPr>
          <p:nvPr/>
        </p:nvCxnSpPr>
        <p:spPr>
          <a:xfrm>
            <a:off x="5855397" y="2527171"/>
            <a:ext cx="2268597" cy="498722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tăText 28">
            <a:extLst>
              <a:ext uri="{FF2B5EF4-FFF2-40B4-BE49-F238E27FC236}">
                <a16:creationId xmlns:a16="http://schemas.microsoft.com/office/drawing/2014/main" id="{72CC7948-F847-4AB3-9BA6-0BB2C585F825}"/>
              </a:ext>
            </a:extLst>
          </p:cNvPr>
          <p:cNvSpPr txBox="1"/>
          <p:nvPr/>
        </p:nvSpPr>
        <p:spPr>
          <a:xfrm rot="1236441">
            <a:off x="7655412" y="2061341"/>
            <a:ext cx="2064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Preliminary</a:t>
            </a:r>
          </a:p>
        </p:txBody>
      </p:sp>
      <p:pic>
        <p:nvPicPr>
          <p:cNvPr id="30" name="Picture 6" descr="C:\Users\Yulia26\Desktop\mspin.PNG">
            <a:extLst>
              <a:ext uri="{FF2B5EF4-FFF2-40B4-BE49-F238E27FC236}">
                <a16:creationId xmlns:a16="http://schemas.microsoft.com/office/drawing/2014/main" id="{B26A4752-8510-4BC7-AF17-6B4904633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6985" y="5333250"/>
            <a:ext cx="3837304" cy="611463"/>
          </a:xfrm>
          <a:prstGeom prst="rect">
            <a:avLst/>
          </a:prstGeom>
          <a:noFill/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9C8E516F-835B-46E2-8132-1A3EDFFCCE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65" y="4768471"/>
            <a:ext cx="687143" cy="674956"/>
          </a:xfrm>
          <a:prstGeom prst="rect">
            <a:avLst/>
          </a:prstGeom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1DFA004D-8B67-477E-AA39-B261B30B82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09" y="4785979"/>
            <a:ext cx="687143" cy="674956"/>
          </a:xfrm>
          <a:prstGeom prst="rect">
            <a:avLst/>
          </a:prstGeom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0DA86D47-9110-418A-8C67-FAE40C235F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21" y="4878648"/>
            <a:ext cx="687143" cy="67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9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0D3229D-CB89-4C77-AC1B-7F4EAF87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160443"/>
            <a:ext cx="10178322" cy="1492132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8EA506C-9D85-46D8-918C-966AC69F7E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485" y="1128451"/>
            <a:ext cx="10394707" cy="331118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The 3 detection systems CORSET + ORGAM + PARIS were successfully coupled at IPNO in an experimental investigation of the near barrier heavy ion collision </a:t>
            </a:r>
            <a:r>
              <a:rPr lang="en-US" baseline="30000" dirty="0"/>
              <a:t>32</a:t>
            </a:r>
            <a:r>
              <a:rPr lang="en-US" dirty="0"/>
              <a:t>S+</a:t>
            </a:r>
            <a:r>
              <a:rPr lang="en-US" baseline="30000" dirty="0"/>
              <a:t>197</a:t>
            </a:r>
            <a:r>
              <a:rPr lang="en-US" dirty="0"/>
              <a:t>Au;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Mass-TKE correlation was obtained within a very good resolution ( 2-3 </a:t>
            </a:r>
            <a:r>
              <a:rPr lang="en-US" dirty="0" err="1"/>
              <a:t>amu</a:t>
            </a:r>
            <a:r>
              <a:rPr lang="en-US" dirty="0"/>
              <a:t>, 5 MeV);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Towards obtaining the total average spin of the fission-like fragments, the excitation energy and the neutrons emitted by fragments were derived -&gt; Which seems to be in agreement with the neutrons registered in PARIS;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spin inducement in fission-like fragments should help to experimentally distinguish between two different mechanisms(compound nucleus decay and non-compound nucleus decay), for which distinctly different patterns are expected.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4D111-DC3C-4DA2-8FA3-39623F529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22" y="4309123"/>
            <a:ext cx="4598156" cy="5097754"/>
          </a:xfrm>
          <a:prstGeom prst="rect">
            <a:avLst/>
          </a:prstGeom>
        </p:spPr>
      </p:pic>
      <p:sp>
        <p:nvSpPr>
          <p:cNvPr id="6" name="Titlu 1">
            <a:extLst>
              <a:ext uri="{FF2B5EF4-FFF2-40B4-BE49-F238E27FC236}">
                <a16:creationId xmlns:a16="http://schemas.microsoft.com/office/drawing/2014/main" id="{72C7CF2B-E0AD-4AE2-A6C3-7E12CC2C79E0}"/>
              </a:ext>
            </a:extLst>
          </p:cNvPr>
          <p:cNvSpPr txBox="1">
            <a:spLocks/>
          </p:cNvSpPr>
          <p:nvPr/>
        </p:nvSpPr>
        <p:spPr>
          <a:xfrm>
            <a:off x="1904005" y="6111934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264538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59" y="31993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/>
              <a:t>Our team and collaborators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0952B8E-7706-46DD-B96E-B92207679C86}"/>
              </a:ext>
            </a:extLst>
          </p:cNvPr>
          <p:cNvSpPr txBox="1">
            <a:spLocks/>
          </p:cNvSpPr>
          <p:nvPr/>
        </p:nvSpPr>
        <p:spPr>
          <a:xfrm>
            <a:off x="1592239" y="1479217"/>
            <a:ext cx="9007522" cy="22190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u="sng" dirty="0">
                <a:solidFill>
                  <a:schemeClr val="tx1"/>
                </a:solidFill>
              </a:rPr>
              <a:t>I.M. Harca</a:t>
            </a:r>
            <a:r>
              <a:rPr lang="en-US" sz="1600" baseline="30000" dirty="0">
                <a:solidFill>
                  <a:schemeClr val="tx1"/>
                </a:solidFill>
              </a:rPr>
              <a:t>†1,9,11</a:t>
            </a:r>
            <a:r>
              <a:rPr lang="en-US" sz="1600" dirty="0">
                <a:solidFill>
                  <a:schemeClr val="tx1"/>
                </a:solidFill>
              </a:rPr>
              <a:t>, E. Kozulin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, G. Knyazheva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fr-FR" sz="1600" dirty="0">
                <a:solidFill>
                  <a:schemeClr val="tx1"/>
                </a:solidFill>
              </a:rPr>
              <a:t>O. </a:t>
            </a:r>
            <a:r>
              <a:rPr lang="fr-FR" sz="1600" dirty="0" err="1">
                <a:solidFill>
                  <a:schemeClr val="tx1"/>
                </a:solidFill>
              </a:rPr>
              <a:t>Dorvaux</a:t>
            </a:r>
            <a:r>
              <a:rPr lang="en-US" sz="1600" baseline="30000" dirty="0">
                <a:solidFill>
                  <a:schemeClr val="tx1"/>
                </a:solidFill>
              </a:rPr>
              <a:t>7</a:t>
            </a:r>
            <a:r>
              <a:rPr lang="pl-PL" sz="1600" dirty="0">
                <a:solidFill>
                  <a:schemeClr val="tx1"/>
                </a:solidFill>
              </a:rPr>
              <a:t>,</a:t>
            </a:r>
            <a:r>
              <a:rPr lang="en-US" sz="1600" dirty="0">
                <a:solidFill>
                  <a:schemeClr val="tx1"/>
                </a:solidFill>
              </a:rPr>
              <a:t> C. Schmitt</a:t>
            </a:r>
            <a:r>
              <a:rPr lang="en-US" sz="1600" baseline="30000" dirty="0">
                <a:solidFill>
                  <a:schemeClr val="tx1"/>
                </a:solidFill>
              </a:rPr>
              <a:t>7</a:t>
            </a:r>
            <a:r>
              <a:rPr lang="en-US" sz="1600" dirty="0">
                <a:solidFill>
                  <a:schemeClr val="tx1"/>
                </a:solidFill>
              </a:rPr>
              <a:t>, I. Matea</a:t>
            </a:r>
            <a:r>
              <a:rPr lang="en-US" sz="1600" baseline="30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pl-PL" sz="1600" dirty="0">
                <a:solidFill>
                  <a:schemeClr val="tx1"/>
                </a:solidFill>
              </a:rPr>
              <a:t>E. Vardaci</a:t>
            </a:r>
            <a:r>
              <a:rPr lang="en-US" sz="1600" baseline="30000" dirty="0">
                <a:solidFill>
                  <a:schemeClr val="tx1"/>
                </a:solidFill>
              </a:rPr>
              <a:t>3</a:t>
            </a:r>
            <a:r>
              <a:rPr lang="pl-PL" sz="1600" dirty="0">
                <a:solidFill>
                  <a:schemeClr val="tx1"/>
                </a:solidFill>
              </a:rPr>
              <a:t>,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</a:rPr>
              <a:t>Maj</a:t>
            </a:r>
            <a:r>
              <a:rPr lang="en-US" sz="1600" baseline="30000" dirty="0">
                <a:solidFill>
                  <a:schemeClr val="tx1"/>
                </a:solidFill>
              </a:rPr>
              <a:t>4</a:t>
            </a:r>
            <a:r>
              <a:rPr lang="en-US" sz="1600" dirty="0">
                <a:solidFill>
                  <a:schemeClr val="tx1"/>
                </a:solidFill>
              </a:rPr>
              <a:t>, J. Itkis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, K. Novikov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, N. Kozulina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, I.V. Kolesov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, E. Saveleva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fr-FR" sz="1600" dirty="0">
                <a:solidFill>
                  <a:schemeClr val="tx1"/>
                </a:solidFill>
              </a:rPr>
              <a:t>C. </a:t>
            </a:r>
            <a:r>
              <a:rPr lang="fr-FR" sz="1600" dirty="0" err="1">
                <a:solidFill>
                  <a:schemeClr val="tx1"/>
                </a:solidFill>
              </a:rPr>
              <a:t>Borcea</a:t>
            </a:r>
            <a:r>
              <a:rPr lang="en-US" sz="1600" baseline="30000" dirty="0">
                <a:solidFill>
                  <a:schemeClr val="tx1"/>
                </a:solidFill>
              </a:rPr>
              <a:t>9</a:t>
            </a:r>
            <a:r>
              <a:rPr lang="fr-FR" sz="1600" dirty="0">
                <a:solidFill>
                  <a:schemeClr val="tx1"/>
                </a:solidFill>
              </a:rPr>
              <a:t>, A. </a:t>
            </a:r>
            <a:r>
              <a:rPr lang="fr-FR" sz="1600" dirty="0" err="1">
                <a:solidFill>
                  <a:schemeClr val="tx1"/>
                </a:solidFill>
              </a:rPr>
              <a:t>Bracco</a:t>
            </a:r>
            <a:r>
              <a:rPr lang="en-US" sz="1600" baseline="30000" dirty="0">
                <a:solidFill>
                  <a:schemeClr val="tx1"/>
                </a:solidFill>
              </a:rPr>
              <a:t>5</a:t>
            </a:r>
            <a:r>
              <a:rPr lang="fr-FR" sz="1600" dirty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S. Brambilla</a:t>
            </a:r>
            <a:r>
              <a:rPr lang="en-US" sz="1600" baseline="30000" dirty="0">
                <a:solidFill>
                  <a:schemeClr val="tx1"/>
                </a:solidFill>
              </a:rPr>
              <a:t>5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pl-PL" sz="1600" dirty="0">
                <a:solidFill>
                  <a:schemeClr val="tx1"/>
                </a:solidFill>
              </a:rPr>
              <a:t>M. Ashaduzzaman</a:t>
            </a:r>
            <a:r>
              <a:rPr lang="en-US" sz="1600" baseline="30000" dirty="0">
                <a:solidFill>
                  <a:schemeClr val="tx1"/>
                </a:solidFill>
              </a:rPr>
              <a:t>3</a:t>
            </a:r>
            <a:r>
              <a:rPr lang="en-US" sz="1600" dirty="0">
                <a:solidFill>
                  <a:schemeClr val="tx1"/>
                </a:solidFill>
              </a:rPr>
              <a:t>, S. </a:t>
            </a:r>
            <a:r>
              <a:rPr lang="fr-FR" sz="1600" dirty="0">
                <a:solidFill>
                  <a:schemeClr val="tx1"/>
                </a:solidFill>
              </a:rPr>
              <a:t>Calinescu</a:t>
            </a:r>
            <a:r>
              <a:rPr lang="en-US" sz="1600" baseline="30000" dirty="0">
                <a:solidFill>
                  <a:schemeClr val="tx1"/>
                </a:solidFill>
              </a:rPr>
              <a:t>9</a:t>
            </a:r>
            <a:r>
              <a:rPr lang="fr-FR" sz="1600" dirty="0">
                <a:solidFill>
                  <a:schemeClr val="tx1"/>
                </a:solidFill>
              </a:rPr>
              <a:t>, F. Camera</a:t>
            </a:r>
            <a:r>
              <a:rPr lang="en-US" sz="1600" baseline="30000" dirty="0">
                <a:solidFill>
                  <a:schemeClr val="tx1"/>
                </a:solidFill>
              </a:rPr>
              <a:t>5</a:t>
            </a:r>
            <a:r>
              <a:rPr lang="fr-FR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</a:rPr>
              <a:t>M. Ciemala</a:t>
            </a:r>
            <a:r>
              <a:rPr lang="en-US" sz="1600" baseline="30000" dirty="0">
                <a:solidFill>
                  <a:schemeClr val="tx1"/>
                </a:solidFill>
              </a:rPr>
              <a:t>4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pl-PL" sz="1600" dirty="0">
                <a:solidFill>
                  <a:schemeClr val="tx1"/>
                </a:solidFill>
              </a:rPr>
              <a:t>B. DeCanditiis</a:t>
            </a:r>
            <a:r>
              <a:rPr lang="en-US" sz="1600" baseline="30000" dirty="0">
                <a:solidFill>
                  <a:schemeClr val="tx1"/>
                </a:solidFill>
              </a:rPr>
              <a:t>7</a:t>
            </a:r>
            <a:r>
              <a:rPr lang="pl-PL" sz="1600" dirty="0">
                <a:solidFill>
                  <a:schemeClr val="tx1"/>
                </a:solidFill>
              </a:rPr>
              <a:t>,</a:t>
            </a:r>
            <a:r>
              <a:rPr lang="en-US" sz="1600" dirty="0">
                <a:solidFill>
                  <a:schemeClr val="tx1"/>
                </a:solidFill>
              </a:rPr>
              <a:t> G. La Rana, </a:t>
            </a:r>
            <a:r>
              <a:rPr lang="fr-FR" sz="1600" dirty="0">
                <a:solidFill>
                  <a:schemeClr val="tx1"/>
                </a:solidFill>
              </a:rPr>
              <a:t>C. </a:t>
            </a:r>
            <a:r>
              <a:rPr lang="fr-FR" sz="1600" dirty="0" err="1">
                <a:solidFill>
                  <a:schemeClr val="tx1"/>
                </a:solidFill>
              </a:rPr>
              <a:t>Petrone</a:t>
            </a:r>
            <a:r>
              <a:rPr lang="en-US" sz="1600" baseline="30000" dirty="0">
                <a:solidFill>
                  <a:schemeClr val="tx1"/>
                </a:solidFill>
              </a:rPr>
              <a:t>9</a:t>
            </a:r>
            <a:r>
              <a:rPr lang="fr-FR" sz="1600" dirty="0">
                <a:solidFill>
                  <a:schemeClr val="tx1"/>
                </a:solidFill>
              </a:rPr>
              <a:t>, </a:t>
            </a:r>
            <a:r>
              <a:rPr lang="pl-PL" sz="1600" dirty="0">
                <a:solidFill>
                  <a:schemeClr val="tx1"/>
                </a:solidFill>
              </a:rPr>
              <a:t>A. Pulcini</a:t>
            </a:r>
            <a:r>
              <a:rPr lang="en-US" sz="1600" baseline="30000" dirty="0">
                <a:solidFill>
                  <a:schemeClr val="tx1"/>
                </a:solidFill>
              </a:rPr>
              <a:t>3</a:t>
            </a:r>
            <a:r>
              <a:rPr lang="pl-PL" sz="1600" dirty="0">
                <a:solidFill>
                  <a:schemeClr val="tx1"/>
                </a:solidFill>
              </a:rPr>
              <a:t>, D. Quero</a:t>
            </a:r>
            <a:r>
              <a:rPr lang="en-US" sz="1600" baseline="30000" dirty="0">
                <a:solidFill>
                  <a:schemeClr val="tx1"/>
                </a:solidFill>
              </a:rPr>
              <a:t>3</a:t>
            </a:r>
            <a:r>
              <a:rPr lang="pl-PL" sz="1600" dirty="0">
                <a:solidFill>
                  <a:schemeClr val="tx1"/>
                </a:solidFill>
              </a:rPr>
              <a:t>, P. Rath</a:t>
            </a:r>
            <a:r>
              <a:rPr lang="en-US" sz="1600" baseline="30000" dirty="0">
                <a:solidFill>
                  <a:schemeClr val="tx1"/>
                </a:solidFill>
              </a:rPr>
              <a:t>3</a:t>
            </a:r>
            <a:r>
              <a:rPr lang="pl-PL" sz="1600" dirty="0">
                <a:solidFill>
                  <a:schemeClr val="tx1"/>
                </a:solidFill>
              </a:rPr>
              <a:t>, G. Sposito</a:t>
            </a:r>
            <a:r>
              <a:rPr lang="en-US" sz="1600" baseline="30000" dirty="0">
                <a:solidFill>
                  <a:schemeClr val="tx1"/>
                </a:solidFill>
              </a:rPr>
              <a:t>3</a:t>
            </a:r>
            <a:r>
              <a:rPr lang="pl-PL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</a:rPr>
              <a:t>O. Stezowski</a:t>
            </a:r>
            <a:r>
              <a:rPr lang="en-US" sz="1600" baseline="30000" dirty="0">
                <a:solidFill>
                  <a:schemeClr val="tx1"/>
                </a:solidFill>
              </a:rPr>
              <a:t>6</a:t>
            </a:r>
            <a:r>
              <a:rPr lang="fr-FR" sz="1600" dirty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pl-PL" sz="1600" dirty="0">
                <a:solidFill>
                  <a:schemeClr val="tx1"/>
                </a:solidFill>
              </a:rPr>
              <a:t>W.H. Trzaska</a:t>
            </a:r>
            <a:r>
              <a:rPr lang="en-US" sz="1600" baseline="30000" dirty="0">
                <a:solidFill>
                  <a:schemeClr val="tx1"/>
                </a:solidFill>
              </a:rPr>
              <a:t>10</a:t>
            </a:r>
            <a:r>
              <a:rPr lang="pl-PL" sz="1600" dirty="0">
                <a:solidFill>
                  <a:schemeClr val="tx1"/>
                </a:solidFill>
              </a:rPr>
              <a:t>, J. Wilson</a:t>
            </a:r>
            <a:r>
              <a:rPr lang="en-US" sz="1600" baseline="30000" dirty="0">
                <a:solidFill>
                  <a:schemeClr val="tx1"/>
                </a:solidFill>
              </a:rPr>
              <a:t>2</a:t>
            </a:r>
          </a:p>
          <a:p>
            <a:pPr marL="0" indent="0" algn="ctr">
              <a:buNone/>
            </a:pPr>
            <a:r>
              <a:rPr lang="en-US" sz="1600" i="1" baseline="30000" dirty="0">
                <a:solidFill>
                  <a:schemeClr val="tx1"/>
                </a:solidFill>
              </a:rPr>
              <a:t>And the PARIS collaboration</a:t>
            </a:r>
            <a:endParaRPr lang="en-US" sz="16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22C5A77-DA74-4EF2-A3BB-E9E82707FD6A}"/>
              </a:ext>
            </a:extLst>
          </p:cNvPr>
          <p:cNvSpPr/>
          <p:nvPr/>
        </p:nvSpPr>
        <p:spPr>
          <a:xfrm>
            <a:off x="185480" y="3436744"/>
            <a:ext cx="4783015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430" algn="ctr">
              <a:lnSpc>
                <a:spcPct val="115000"/>
              </a:lnSpc>
              <a:spcAft>
                <a:spcPts val="0"/>
              </a:spcAft>
              <a:tabLst>
                <a:tab pos="1440815" algn="l"/>
              </a:tabLst>
            </a:pPr>
            <a:r>
              <a:rPr lang="en-US" baseline="30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FLNR, JINR, </a:t>
            </a:r>
            <a:r>
              <a:rPr lang="en-US" i="1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Russia</a:t>
            </a:r>
            <a:endParaRPr lang="en-US" sz="240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430" algn="ctr">
              <a:lnSpc>
                <a:spcPct val="115000"/>
              </a:lnSpc>
              <a:spcAft>
                <a:spcPts val="0"/>
              </a:spcAft>
              <a:tabLst>
                <a:tab pos="1440815" algn="l"/>
              </a:tabLst>
            </a:pPr>
            <a:r>
              <a:rPr lang="en-US" baseline="30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IPN, CNRS/IN2P3, </a:t>
            </a:r>
            <a:r>
              <a:rPr lang="en-US" i="1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Orsay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France</a:t>
            </a:r>
            <a:endParaRPr lang="en-US" sz="240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430" algn="ctr">
              <a:lnSpc>
                <a:spcPct val="115000"/>
              </a:lnSpc>
              <a:spcAft>
                <a:spcPts val="0"/>
              </a:spcAft>
              <a:tabLst>
                <a:tab pos="1440815" algn="l"/>
              </a:tabLst>
            </a:pPr>
            <a:r>
              <a:rPr lang="en-US" baseline="30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INFN (INFN-Na),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Napoli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lang="en-US" sz="240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430" algn="ctr">
              <a:lnSpc>
                <a:spcPct val="115000"/>
              </a:lnSpc>
              <a:spcAft>
                <a:spcPts val="0"/>
              </a:spcAft>
              <a:tabLst>
                <a:tab pos="1440815" algn="l"/>
              </a:tabLst>
            </a:pPr>
            <a:r>
              <a:rPr lang="en-US" baseline="30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 PAS, Krakow, Poland</a:t>
            </a:r>
            <a:endParaRPr lang="en-US" sz="240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430" algn="ctr">
              <a:lnSpc>
                <a:spcPct val="115000"/>
              </a:lnSpc>
              <a:spcAft>
                <a:spcPts val="0"/>
              </a:spcAft>
              <a:tabLst>
                <a:tab pos="1440815" algn="l"/>
              </a:tabLst>
            </a:pPr>
            <a:r>
              <a:rPr lang="en-US" baseline="30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I.N.F.N. and Univ. di Milano, Italy</a:t>
            </a:r>
            <a:endParaRPr lang="en-US" sz="240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F967A50-B96B-42F0-873D-12E9B2FFDF47}"/>
              </a:ext>
            </a:extLst>
          </p:cNvPr>
          <p:cNvSpPr/>
          <p:nvPr/>
        </p:nvSpPr>
        <p:spPr>
          <a:xfrm>
            <a:off x="5910520" y="3436744"/>
            <a:ext cx="6096000" cy="16595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0430" algn="ctr">
              <a:lnSpc>
                <a:spcPct val="115000"/>
              </a:lnSpc>
              <a:spcAft>
                <a:spcPts val="0"/>
              </a:spcAft>
              <a:tabLst>
                <a:tab pos="1440815" algn="l"/>
              </a:tabLst>
            </a:pPr>
            <a:r>
              <a:rPr lang="en-US" baseline="30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Univ. de Lyon, CNRS/IN2P3, IPNL, France</a:t>
            </a:r>
            <a:endParaRPr lang="en-US" sz="240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430" algn="ctr">
              <a:lnSpc>
                <a:spcPct val="115000"/>
              </a:lnSpc>
              <a:spcAft>
                <a:spcPts val="0"/>
              </a:spcAft>
              <a:tabLst>
                <a:tab pos="1440815" algn="l"/>
              </a:tabLst>
            </a:pPr>
            <a:r>
              <a:rPr lang="en-US" baseline="30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IPHC, CNRS/IN2P3,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de Strasbourg, France</a:t>
            </a:r>
            <a:endParaRPr lang="en-US" sz="240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430" algn="ctr">
              <a:lnSpc>
                <a:spcPct val="115000"/>
              </a:lnSpc>
              <a:spcAft>
                <a:spcPts val="0"/>
              </a:spcAft>
              <a:tabLst>
                <a:tab pos="1440815" algn="l"/>
              </a:tabLst>
            </a:pPr>
            <a:r>
              <a:rPr lang="en-US" baseline="30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IFIN-HH,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Bucharest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fr-FR" i="1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Magurele</a:t>
            </a:r>
            <a:r>
              <a:rPr lang="fr-FR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Romania</a:t>
            </a:r>
            <a:endParaRPr lang="en-US" sz="240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430" algn="ctr">
              <a:lnSpc>
                <a:spcPct val="115000"/>
              </a:lnSpc>
              <a:spcAft>
                <a:spcPts val="0"/>
              </a:spcAft>
              <a:tabLst>
                <a:tab pos="1440815" algn="l"/>
              </a:tabLst>
            </a:pPr>
            <a:r>
              <a:rPr lang="en-US" baseline="30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JYFL, </a:t>
            </a:r>
            <a:r>
              <a:rPr lang="en-US" i="1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Jyväskylä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Finland</a:t>
            </a:r>
            <a:endParaRPr lang="en-US" sz="240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430" algn="ctr">
              <a:lnSpc>
                <a:spcPct val="115000"/>
              </a:lnSpc>
              <a:spcAft>
                <a:spcPts val="0"/>
              </a:spcAft>
              <a:tabLst>
                <a:tab pos="1440815" algn="l"/>
              </a:tabLst>
            </a:pPr>
            <a:r>
              <a:rPr lang="en-US" baseline="30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FF-UB, Bucharest, Romania</a:t>
            </a:r>
            <a:endParaRPr lang="en-US" sz="240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DE806C73-4B7E-4134-BE8C-D848AE1B617A}"/>
              </a:ext>
            </a:extLst>
          </p:cNvPr>
          <p:cNvSpPr/>
          <p:nvPr/>
        </p:nvSpPr>
        <p:spPr>
          <a:xfrm>
            <a:off x="851568" y="6363084"/>
            <a:ext cx="16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harca@jinr.ru</a:t>
            </a:r>
            <a:r>
              <a:rPr lang="en-US" baseline="30000" dirty="0">
                <a:solidFill>
                  <a:schemeClr val="tx1"/>
                </a:solidFill>
              </a:rPr>
              <a:t>†</a:t>
            </a:r>
            <a:endParaRPr lang="en-US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B6ED22F-8AA0-460B-89A5-79E56C737A70}"/>
              </a:ext>
            </a:extLst>
          </p:cNvPr>
          <p:cNvSpPr/>
          <p:nvPr/>
        </p:nvSpPr>
        <p:spPr>
          <a:xfrm>
            <a:off x="2180112" y="5385591"/>
            <a:ext cx="81592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CMR10"/>
              </a:rPr>
              <a:t>This work was supported by FLNR, JINR, the IN2P3-JINR Agreement</a:t>
            </a:r>
          </a:p>
          <a:p>
            <a:pPr algn="ctr"/>
            <a:r>
              <a:rPr lang="en-US" sz="1200" b="1" dirty="0">
                <a:latin typeface="CMR10"/>
              </a:rPr>
              <a:t>No 14-90 and 00-50, the ENSAR2 project "N-SI-88", by the financial contribution of</a:t>
            </a:r>
          </a:p>
          <a:p>
            <a:pPr algn="ctr"/>
            <a:r>
              <a:rPr lang="en-US" sz="1200" b="1" dirty="0">
                <a:latin typeface="CMR10"/>
              </a:rPr>
              <a:t>Romania to the Joint Institute of Nuclear Research, </a:t>
            </a:r>
            <a:r>
              <a:rPr lang="en-US" sz="1200" b="1" dirty="0" err="1">
                <a:latin typeface="CMR10"/>
              </a:rPr>
              <a:t>Dubna</a:t>
            </a:r>
            <a:r>
              <a:rPr lang="en-US" sz="1200" b="1" dirty="0">
                <a:latin typeface="CMR10"/>
              </a:rPr>
              <a:t>, Russia to the</a:t>
            </a:r>
          </a:p>
          <a:p>
            <a:pPr algn="ctr"/>
            <a:r>
              <a:rPr lang="en-US" sz="1200" b="1" dirty="0">
                <a:latin typeface="CMR10"/>
              </a:rPr>
              <a:t>project no. 03-5-1094-2010/2016, by the Polish National Science Centre</a:t>
            </a:r>
          </a:p>
          <a:p>
            <a:pPr algn="ctr"/>
            <a:r>
              <a:rPr lang="en-US" sz="1200" b="1" dirty="0">
                <a:latin typeface="CMR10"/>
              </a:rPr>
              <a:t>under Contract No. 2013/08/M/ST2/00257 and the French LEA COPIGAL</a:t>
            </a:r>
          </a:p>
          <a:p>
            <a:pPr algn="ctr"/>
            <a:r>
              <a:rPr lang="en-US" sz="1200" b="1" dirty="0">
                <a:latin typeface="CMR10"/>
              </a:rPr>
              <a:t>project.</a:t>
            </a:r>
            <a:endParaRPr lang="en-US" sz="1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82840" y="1610292"/>
                <a:ext cx="10891295" cy="38807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Coupling of 3 detection systems: CORSET + ORGAM + PARIS;</a:t>
                </a:r>
              </a:p>
              <a:p>
                <a:r>
                  <a:rPr lang="en-US" dirty="0"/>
                  <a:t>Extracting details on the shell effects characterizing two competing processes </a:t>
                </a:r>
                <a:r>
                  <a:rPr lang="en-US" b="1" dirty="0">
                    <a:solidFill>
                      <a:schemeClr val="tx1"/>
                    </a:solidFill>
                  </a:rPr>
                  <a:t>fusion-fission (CNF)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chemeClr val="tx1"/>
                    </a:solidFill>
                  </a:rPr>
                  <a:t>quasi-fission (QF) </a:t>
                </a:r>
                <a:r>
                  <a:rPr lang="en-US" dirty="0"/>
                  <a:t>: (A, TKE) correlation;</a:t>
                </a:r>
              </a:p>
              <a:p>
                <a:r>
                  <a:rPr lang="en-US" dirty="0"/>
                  <a:t>Measurement of prompt </a:t>
                </a:r>
                <a:r>
                  <a:rPr lang="el-GR" dirty="0"/>
                  <a:t>γ</a:t>
                </a:r>
                <a:r>
                  <a:rPr lang="en-US" dirty="0"/>
                  <a:t>-rays in coincidence with binary reaction fragments obtained in the reactions 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h𝑖𝑔h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𝑒𝑛𝑒𝑟𝑔𝑦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γ</a:t>
                </a:r>
                <a:r>
                  <a:rPr lang="en-US" dirty="0"/>
                  <a:t>-rays for further insight;</a:t>
                </a:r>
              </a:p>
              <a:p>
                <a:r>
                  <a:rPr lang="en-US" dirty="0"/>
                  <a:t>Extract the average total Spin of fission-like fragments correlated with A and TKE.</a:t>
                </a: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40" y="1610292"/>
                <a:ext cx="10891295" cy="3880773"/>
              </a:xfrm>
              <a:prstGeom prst="rect">
                <a:avLst/>
              </a:prstGeom>
              <a:blipFill>
                <a:blip r:embed="rId3"/>
                <a:stretch>
                  <a:fillRect l="-112" t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381" y="0"/>
            <a:ext cx="692727" cy="4490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1" y="823765"/>
            <a:ext cx="5534797" cy="781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913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Motivation and Goal :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fission around the interaction barrier </a:t>
            </a: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9FE13062-65E1-42CE-8D44-85504F0469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3870960"/>
            <a:ext cx="5720973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8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59442" y="703384"/>
            <a:ext cx="6032557" cy="3657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17" y="4527966"/>
            <a:ext cx="1933664" cy="216978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878" y="0"/>
            <a:ext cx="12192000" cy="70338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Experimental Setup: CORSET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4602" y="1525366"/>
                <a:ext cx="5427958" cy="212903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dirty="0"/>
                  <a:t>	2 arms, each composed of:</a:t>
                </a:r>
              </a:p>
              <a:p>
                <a:pPr marL="0" indent="0" algn="ctr">
                  <a:buNone/>
                </a:pPr>
                <a:r>
                  <a:rPr lang="en-US" sz="1600" dirty="0"/>
                  <a:t> 1 Micro Channel Plate (MCP) start detector (20x30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n-US" sz="1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) </a:t>
                </a:r>
              </a:p>
              <a:p>
                <a:pPr marL="0" indent="0" algn="ctr">
                  <a:buNone/>
                </a:pPr>
                <a:r>
                  <a:rPr lang="en-US" sz="1600" dirty="0"/>
                  <a:t> 1 position-sensitive MCP stop detector (60x40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n-US" sz="1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)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	Extracted parameters:</a:t>
                </a:r>
              </a:p>
              <a:p>
                <a:pPr marL="742950" lvl="1" indent="0" algn="ctr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Velocity,  Energy,  Angles, Mass of fission-like fragments</a:t>
                </a:r>
                <a:endParaRPr lang="ro-RO" altLang="en-US" sz="1600" dirty="0">
                  <a:latin typeface="Calibri" panose="020F0502020204030204" pitchFamily="34" charset="0"/>
                </a:endParaRPr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4602" y="1525366"/>
                <a:ext cx="5427958" cy="2129038"/>
              </a:xfrm>
              <a:blipFill>
                <a:blip r:embed="rId3"/>
                <a:stretch>
                  <a:fillRect t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9670015"/>
                  </p:ext>
                </p:extLst>
              </p:nvPr>
            </p:nvGraphicFramePr>
            <p:xfrm>
              <a:off x="4064000" y="4367720"/>
              <a:ext cx="8128000" cy="2490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89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 Coulomb barrier (in lab. sys)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166 MeV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Irradiation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~4 days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Beam current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~ 90 </a:t>
                          </a:r>
                          <a:r>
                            <a:rPr lang="en-US" sz="1800" b="0" i="0" u="none" strike="noStrike" kern="1200" baseline="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nA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Collected statistics for fission fragments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  ~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Excitation energy of the CN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~43 MeV</a:t>
                          </a:r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9670015"/>
                  </p:ext>
                </p:extLst>
              </p:nvPr>
            </p:nvGraphicFramePr>
            <p:xfrm>
              <a:off x="4064000" y="4367720"/>
              <a:ext cx="8128000" cy="2490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 Coulomb barrier (in lab. sys)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166 MeV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Irradiation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~4 days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Beam current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~ 90 </a:t>
                          </a:r>
                          <a:r>
                            <a:rPr lang="en-US" sz="1800" b="0" i="0" u="none" strike="noStrike" kern="1200" baseline="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nA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Collected statistics for fission fragments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406557" r="-750" b="-177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Excitation energy of the CN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~43 MeV</a:t>
                          </a:r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7" y="703384"/>
            <a:ext cx="5534797" cy="781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16" y="914712"/>
            <a:ext cx="4352944" cy="3234573"/>
          </a:xfrm>
          <a:prstGeom prst="rect">
            <a:avLst/>
          </a:prstGeom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0E291232-B4F4-400C-A7C0-639608C44664}"/>
              </a:ext>
            </a:extLst>
          </p:cNvPr>
          <p:cNvSpPr/>
          <p:nvPr/>
        </p:nvSpPr>
        <p:spPr>
          <a:xfrm>
            <a:off x="986040" y="3472241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Time resolution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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t       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150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ps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Mass resolution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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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1.5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amu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Angular resolution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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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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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n-US" b="1" dirty="0">
              <a:cs typeface="Arial" panose="020B060402020202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576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9237" y="1003558"/>
            <a:ext cx="7130236" cy="3236697"/>
          </a:xfrm>
        </p:spPr>
        <p:txBody>
          <a:bodyPr>
            <a:normAutofit/>
          </a:bodyPr>
          <a:lstStyle/>
          <a:p>
            <a:r>
              <a:rPr lang="en-US" sz="2200" dirty="0"/>
              <a:t>ORGAM &amp; PARIS : </a:t>
            </a:r>
            <a:r>
              <a:rPr lang="en-US" sz="2200" dirty="0">
                <a:solidFill>
                  <a:schemeClr val="tx1"/>
                </a:solidFill>
              </a:rPr>
              <a:t>Prompt </a:t>
            </a:r>
            <a:r>
              <a:rPr lang="el-GR" sz="2400" cap="none" dirty="0">
                <a:solidFill>
                  <a:prstClr val="black"/>
                </a:solidFill>
              </a:rPr>
              <a:t>γ</a:t>
            </a:r>
            <a:r>
              <a:rPr lang="en-US" sz="2200" dirty="0">
                <a:solidFill>
                  <a:schemeClr val="tx1"/>
                </a:solidFill>
              </a:rPr>
              <a:t>–rays coincident </a:t>
            </a:r>
          </a:p>
          <a:p>
            <a:pPr marL="0" indent="0">
              <a:buNone/>
            </a:pPr>
            <a:r>
              <a:rPr lang="en-US" sz="2200" dirty="0"/>
              <a:t>			</a:t>
            </a:r>
            <a:r>
              <a:rPr lang="en-US" sz="2200" dirty="0">
                <a:solidFill>
                  <a:schemeClr val="tx1"/>
                </a:solidFill>
              </a:rPr>
              <a:t>with fission-like fragments.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703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Experimental Setup: Coincident </a:t>
            </a:r>
            <a:r>
              <a:rPr lang="el-GR" dirty="0">
                <a:solidFill>
                  <a:schemeClr val="tx1"/>
                </a:solidFill>
              </a:rPr>
              <a:t>γ</a:t>
            </a:r>
            <a:r>
              <a:rPr lang="en-US" dirty="0">
                <a:solidFill>
                  <a:schemeClr val="tx1"/>
                </a:solidFill>
              </a:rPr>
              <a:t>-rays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138582"/>
              </p:ext>
            </p:extLst>
          </p:nvPr>
        </p:nvGraphicFramePr>
        <p:xfrm>
          <a:off x="255303" y="2428032"/>
          <a:ext cx="6646985" cy="4160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8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179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ORGAM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PARIS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17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and type of Detectors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x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BGO shielding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x LaBr3(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)-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NaI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Tl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/>
                      <a:r>
                        <a:rPr lang="en-US" i="0" dirty="0"/>
                        <a:t>(</a:t>
                      </a:r>
                      <a:r>
                        <a:rPr lang="en-US" i="0" dirty="0" err="1"/>
                        <a:t>phoswich</a:t>
                      </a:r>
                      <a:r>
                        <a:rPr lang="en-US" i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Photo-peak Efficiency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~1.5% @1MeV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~1%@1MeV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Energy resolution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2.6(3.4)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keV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@121(1408)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62keV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@1332keV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1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Dynamical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0">
                      <a:blip r:embed="rId2"/>
                      <a:stretch>
                        <a:fillRect l="-109032" t="-437500" r="-144839" b="-156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0">
                      <a:blip r:embed="rId2"/>
                      <a:stretch>
                        <a:fillRect l="-145618" t="-437500" r="-899" b="-1563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381" y="0"/>
            <a:ext cx="692727" cy="449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38" y="59795"/>
            <a:ext cx="770743" cy="7707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562" y="924902"/>
            <a:ext cx="4831590" cy="589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31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526" y="0"/>
            <a:ext cx="12192000" cy="703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CORSET Data</a:t>
            </a:r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00AE2663-D4E3-4729-817B-BD92243DA8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785" y="0"/>
            <a:ext cx="321468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2" y="626165"/>
            <a:ext cx="5534797" cy="7811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65655" y="2496969"/>
            <a:ext cx="6501161" cy="416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Access to velocity vectors of fission-lie fragments and angles between fission-like fragments and emitted </a:t>
            </a:r>
            <a:r>
              <a:rPr lang="el-GR" sz="1600" dirty="0">
                <a:solidFill>
                  <a:schemeClr val="tx1"/>
                </a:solidFill>
              </a:rPr>
              <a:t>γ</a:t>
            </a:r>
            <a:r>
              <a:rPr lang="en-US" sz="1600" dirty="0">
                <a:solidFill>
                  <a:schemeClr val="tx1"/>
                </a:solidFill>
              </a:rPr>
              <a:t>-ray granted 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to be used for precise Doppler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corrections on </a:t>
            </a:r>
            <a:r>
              <a:rPr lang="el-GR" sz="1600" dirty="0">
                <a:solidFill>
                  <a:schemeClr val="tx1"/>
                </a:solidFill>
              </a:rPr>
              <a:t>γ</a:t>
            </a:r>
            <a:r>
              <a:rPr lang="en-US" sz="1600" dirty="0">
                <a:solidFill>
                  <a:schemeClr val="tx1"/>
                </a:solidFill>
              </a:rPr>
              <a:t>-ray energies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3" y="2408224"/>
            <a:ext cx="687143" cy="674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3" y="1404311"/>
            <a:ext cx="5307379" cy="795074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7213343" y="1878904"/>
            <a:ext cx="2995977" cy="5465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95555" y="1581320"/>
            <a:ext cx="163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LDM prediction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7248479" y="1878903"/>
            <a:ext cx="2685634" cy="1865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ine 16">
            <a:extLst>
              <a:ext uri="{FF2B5EF4-FFF2-40B4-BE49-F238E27FC236}">
                <a16:creationId xmlns:a16="http://schemas.microsoft.com/office/drawing/2014/main" id="{9143DE44-87B9-4887-8332-A852D3AC16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446" y="3555657"/>
            <a:ext cx="4313294" cy="27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9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957952" y="4616752"/>
            <a:ext cx="5159161" cy="15439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Good time resolution allowing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discrimination of </a:t>
            </a:r>
            <a:r>
              <a:rPr lang="el-GR" sz="2200" dirty="0">
                <a:solidFill>
                  <a:schemeClr val="tx1"/>
                </a:solidFill>
              </a:rPr>
              <a:t>γ</a:t>
            </a:r>
            <a:r>
              <a:rPr lang="en-US" sz="2200" dirty="0">
                <a:solidFill>
                  <a:schemeClr val="tx1"/>
                </a:solidFill>
              </a:rPr>
              <a:t>–rays against neutrons.</a:t>
            </a:r>
          </a:p>
          <a:p>
            <a:r>
              <a:rPr lang="en-US" sz="2200" dirty="0">
                <a:solidFill>
                  <a:schemeClr val="tx1"/>
                </a:solidFill>
              </a:rPr>
              <a:t>Wide energy range.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381" y="0"/>
            <a:ext cx="692727" cy="449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" y="609085"/>
            <a:ext cx="6082291" cy="39044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38440" y="849926"/>
            <a:ext cx="720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PARIS</a:t>
            </a:r>
          </a:p>
        </p:txBody>
      </p:sp>
      <p:pic>
        <p:nvPicPr>
          <p:cNvPr id="8193" name="Picture 1" descr="C:\Users\Yulia26\Dropbox\teza Doctorat\teza\rapoarte si descrieri\Pictures\time_gen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9456" y="514905"/>
            <a:ext cx="4861392" cy="330615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493148" y="849926"/>
            <a:ext cx="1420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ORGAM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EA63DFC2-257A-4D5E-B33A-9DA61AD39A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084" y="3827439"/>
            <a:ext cx="4281201" cy="3030561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4294967295"/>
          </p:nvPr>
        </p:nvSpPr>
        <p:spPr>
          <a:xfrm>
            <a:off x="9551675" y="3658782"/>
            <a:ext cx="2497021" cy="518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BGO Suppression</a:t>
            </a: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828E101E-3529-4484-BEF2-4D26E97DF7D8}"/>
              </a:ext>
            </a:extLst>
          </p:cNvPr>
          <p:cNvSpPr txBox="1"/>
          <p:nvPr/>
        </p:nvSpPr>
        <p:spPr>
          <a:xfrm>
            <a:off x="10800185" y="4346025"/>
            <a:ext cx="7970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aseline="30000" dirty="0"/>
              <a:t>197</a:t>
            </a:r>
            <a:r>
              <a:rPr lang="en-US" sz="2200" dirty="0"/>
              <a:t>Au</a:t>
            </a: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C57F4932-231B-41C0-8275-0C3990C8FED2}"/>
              </a:ext>
            </a:extLst>
          </p:cNvPr>
          <p:cNvSpPr txBox="1"/>
          <p:nvPr/>
        </p:nvSpPr>
        <p:spPr>
          <a:xfrm rot="18874685">
            <a:off x="4700889" y="4513388"/>
            <a:ext cx="4377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coincidence between</a:t>
            </a:r>
          </a:p>
          <a:p>
            <a:pPr algn="ctr"/>
            <a:r>
              <a:rPr lang="en-US" dirty="0"/>
              <a:t>CORSET and ORGAM</a:t>
            </a:r>
          </a:p>
          <a:p>
            <a:pPr algn="ctr"/>
            <a:r>
              <a:rPr lang="en-US" dirty="0"/>
              <a:t>Checked with the elastically scattered events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19E4F554-FB35-43CC-A823-A083D25B1B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835" y="4044657"/>
            <a:ext cx="687143" cy="67495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98486" y="0"/>
            <a:ext cx="12192000" cy="60908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>
                <a:solidFill>
                  <a:schemeClr val="tx1"/>
                </a:solidFill>
                <a:latin typeface="Trebuchet MS" panose="020B0603020202020204" pitchFamily="34" charset="0"/>
              </a:rPr>
              <a:t>γ</a:t>
            </a:r>
            <a:r>
              <a:rPr lang="en-US" dirty="0">
                <a:solidFill>
                  <a:schemeClr val="tx1"/>
                </a:solidFill>
              </a:rPr>
              <a:t>– Coincident with </a:t>
            </a:r>
            <a:r>
              <a:rPr lang="en-US" dirty="0" err="1">
                <a:solidFill>
                  <a:schemeClr val="tx1"/>
                </a:solidFill>
              </a:rPr>
              <a:t>Fision</a:t>
            </a:r>
            <a:r>
              <a:rPr lang="en-US" dirty="0">
                <a:solidFill>
                  <a:schemeClr val="tx1"/>
                </a:solidFill>
              </a:rPr>
              <a:t>-like </a:t>
            </a:r>
            <a:r>
              <a:rPr lang="en-US" dirty="0" err="1">
                <a:solidFill>
                  <a:schemeClr val="tx1"/>
                </a:solidFill>
              </a:rPr>
              <a:t>fagments</a:t>
            </a:r>
            <a:r>
              <a:rPr lang="en-US" dirty="0">
                <a:solidFill>
                  <a:schemeClr val="tx1"/>
                </a:solidFill>
              </a:rPr>
              <a:t>						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057" y="188271"/>
            <a:ext cx="770743" cy="77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5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61" y="2426563"/>
            <a:ext cx="9887211" cy="41489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6297" y="1278811"/>
            <a:ext cx="6779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MR10"/>
              </a:rPr>
              <a:t>The high energy component of the </a:t>
            </a:r>
            <a:r>
              <a:rPr lang="el-GR" dirty="0"/>
              <a:t>γ </a:t>
            </a:r>
            <a:r>
              <a:rPr lang="en-US" dirty="0">
                <a:latin typeface="CMR10"/>
              </a:rPr>
              <a:t>-ray spectrum</a:t>
            </a:r>
          </a:p>
          <a:p>
            <a:r>
              <a:rPr lang="en-US" dirty="0">
                <a:latin typeface="CMR10"/>
              </a:rPr>
              <a:t>shows a dependency on the fragment mass split, particularly in the region of masses 120::132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703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High energy </a:t>
            </a:r>
            <a:r>
              <a:rPr lang="el-GR" dirty="0">
                <a:solidFill>
                  <a:schemeClr val="tx1"/>
                </a:solidFill>
              </a:rPr>
              <a:t>γ</a:t>
            </a:r>
            <a:r>
              <a:rPr lang="en-US" dirty="0">
                <a:solidFill>
                  <a:schemeClr val="tx1"/>
                </a:solidFill>
              </a:rPr>
              <a:t>-rays– Coincident with Fission like fragments</a:t>
            </a:r>
          </a:p>
        </p:txBody>
      </p:sp>
      <p:sp>
        <p:nvSpPr>
          <p:cNvPr id="8" name="Down Arrow 7"/>
          <p:cNvSpPr/>
          <p:nvPr/>
        </p:nvSpPr>
        <p:spPr>
          <a:xfrm>
            <a:off x="9017745" y="2202141"/>
            <a:ext cx="350729" cy="1478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88991" y="1760354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Z=50 ?</a:t>
            </a:r>
          </a:p>
        </p:txBody>
      </p:sp>
    </p:spTree>
    <p:extLst>
      <p:ext uri="{BB962C8B-B14F-4D97-AF65-F5344CB8AC3E}">
        <p14:creationId xmlns:p14="http://schemas.microsoft.com/office/powerpoint/2010/main" val="244724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>
          <a:xfrm>
            <a:off x="1086279" y="248227"/>
            <a:ext cx="11585542" cy="716436"/>
          </a:xfrm>
        </p:spPr>
        <p:txBody>
          <a:bodyPr>
            <a:normAutofit/>
          </a:bodyPr>
          <a:lstStyle/>
          <a:p>
            <a:r>
              <a:rPr lang="en-US" sz="3200" dirty="0"/>
              <a:t>From Fold to gamma multiplicity</a:t>
            </a:r>
          </a:p>
        </p:txBody>
      </p:sp>
      <p:pic>
        <p:nvPicPr>
          <p:cNvPr id="1026" name="Picture 2" descr="C:\Users\Yulia26\Desktop\ATKE20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7076"/>
            <a:ext cx="6032500" cy="4663039"/>
          </a:xfrm>
          <a:prstGeom prst="rect">
            <a:avLst/>
          </a:prstGeom>
          <a:noFill/>
        </p:spPr>
      </p:pic>
      <p:pic>
        <p:nvPicPr>
          <p:cNvPr id="7" name="Picture 6" descr="C:\Users\Yulia26\Desktop\msp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2345" y="5960366"/>
            <a:ext cx="3837304" cy="611463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21523" y="6579795"/>
            <a:ext cx="3393649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R.P. Schmitt 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et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al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.,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Nucl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. Phys. A 592, 130 (1995).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4A41AA6F-546D-4B2D-A4D9-EA9F99166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692" y="5850598"/>
            <a:ext cx="4876322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dirty="0">
                <a:latin typeface="Times" panose="02020603050405020304" pitchFamily="18" charset="0"/>
                <a:cs typeface="Times" panose="02020603050405020304" pitchFamily="18" charset="0"/>
              </a:rPr>
              <a:t>Frances </a:t>
            </a:r>
            <a:r>
              <a:rPr lang="en-US" sz="1200" dirty="0" err="1">
                <a:latin typeface="Times" panose="02020603050405020304" pitchFamily="18" charset="0"/>
                <a:cs typeface="Times" panose="02020603050405020304" pitchFamily="18" charset="0"/>
              </a:rPr>
              <a:t>Pleasonton</a:t>
            </a:r>
            <a:r>
              <a:rPr lang="en-US" sz="1200" dirty="0">
                <a:latin typeface="Times" panose="02020603050405020304" pitchFamily="18" charset="0"/>
                <a:cs typeface="Times" panose="02020603050405020304" pitchFamily="18" charset="0"/>
              </a:rPr>
              <a:t>, Robert L. Ferguson, and H. W. Schmitt, PRC  (1973)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dirty="0">
                <a:latin typeface="Times" panose="02020603050405020304" pitchFamily="18" charset="0"/>
                <a:cs typeface="Times" panose="02020603050405020304" pitchFamily="18" charset="0"/>
              </a:rPr>
              <a:t>K.-H. Schmidt, B. Jurado, Ch. </a:t>
            </a:r>
            <a:r>
              <a:rPr lang="en-US" sz="1200" dirty="0" err="1">
                <a:latin typeface="Times" panose="02020603050405020304" pitchFamily="18" charset="0"/>
                <a:cs typeface="Times" panose="02020603050405020304" pitchFamily="18" charset="0"/>
              </a:rPr>
              <a:t>Amouroux</a:t>
            </a:r>
            <a:r>
              <a:rPr lang="en-US" sz="1200" dirty="0">
                <a:latin typeface="Times" panose="02020603050405020304" pitchFamily="18" charset="0"/>
                <a:cs typeface="Times" panose="02020603050405020304" pitchFamily="18" charset="0"/>
              </a:rPr>
              <a:t>, and C. Schmitt, </a:t>
            </a:r>
            <a:r>
              <a:rPr lang="en-US" sz="1200" dirty="0" err="1">
                <a:latin typeface="Times" panose="02020603050405020304" pitchFamily="18" charset="0"/>
                <a:cs typeface="Times" panose="02020603050405020304" pitchFamily="18" charset="0"/>
              </a:rPr>
              <a:t>Nucl</a:t>
            </a:r>
            <a:r>
              <a:rPr lang="en-US" sz="1200" dirty="0">
                <a:latin typeface="Times" panose="02020603050405020304" pitchFamily="18" charset="0"/>
                <a:cs typeface="Times" panose="02020603050405020304" pitchFamily="18" charset="0"/>
              </a:rPr>
              <a:t>. Data Sheets 131, 107 (2016)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dirty="0">
                <a:latin typeface="Times" panose="02020603050405020304" pitchFamily="18" charset="0"/>
                <a:cs typeface="Times" panose="02020603050405020304" pitchFamily="18" charset="0"/>
              </a:rPr>
              <a:t>R. J. Charity, Physics Review C 82 014610 (2010)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65A24CB2-9331-47D5-A483-CD4EDEAE0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59" y="1077075"/>
            <a:ext cx="6344721" cy="4663039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77648F91-3AD6-4FD1-BD23-E1ECC4950C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88" y="5443446"/>
            <a:ext cx="687143" cy="67495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EB63291-30A9-4B33-B237-F4E92CCE98CE}"/>
              </a:ext>
            </a:extLst>
          </p:cNvPr>
          <p:cNvSpPr/>
          <p:nvPr/>
        </p:nvSpPr>
        <p:spPr>
          <a:xfrm>
            <a:off x="4271974" y="5884299"/>
            <a:ext cx="896645" cy="827261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ine 30">
            <a:extLst>
              <a:ext uri="{FF2B5EF4-FFF2-40B4-BE49-F238E27FC236}">
                <a16:creationId xmlns:a16="http://schemas.microsoft.com/office/drawing/2014/main" id="{5384562E-1DDC-4A2C-9F31-4CFB4A502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02" y="1228121"/>
            <a:ext cx="4591598" cy="3513657"/>
          </a:xfrm>
          <a:prstGeom prst="rect">
            <a:avLst/>
          </a:prstGeom>
        </p:spPr>
      </p:pic>
      <p:pic>
        <p:nvPicPr>
          <p:cNvPr id="4100" name="Imagine 4099">
            <a:extLst>
              <a:ext uri="{FF2B5EF4-FFF2-40B4-BE49-F238E27FC236}">
                <a16:creationId xmlns:a16="http://schemas.microsoft.com/office/drawing/2014/main" id="{1DF3140B-5AA2-4574-8335-9B9661768C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922" y="3058452"/>
            <a:ext cx="4571470" cy="3799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983" y="90149"/>
            <a:ext cx="10647123" cy="1320800"/>
          </a:xfrm>
        </p:spPr>
        <p:txBody>
          <a:bodyPr>
            <a:normAutofit/>
          </a:bodyPr>
          <a:lstStyle/>
          <a:p>
            <a:r>
              <a:rPr lang="en-US" sz="3400" dirty="0"/>
              <a:t>The excitation energy of Fission Fragments:</a:t>
            </a:r>
            <a:br>
              <a:rPr lang="en-US" sz="3400" dirty="0"/>
            </a:br>
            <a:r>
              <a:rPr lang="en-US" sz="3400" dirty="0"/>
              <a:t>From Primary Fragments to Final Fragments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352408C4-D861-480C-9D90-23262FB2D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9" y="1909671"/>
            <a:ext cx="3716385" cy="28532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tăText 5">
                <a:extLst>
                  <a:ext uri="{FF2B5EF4-FFF2-40B4-BE49-F238E27FC236}">
                    <a16:creationId xmlns:a16="http://schemas.microsoft.com/office/drawing/2014/main" id="{6E406157-B7CE-423B-9501-FFBBF7520185}"/>
                  </a:ext>
                </a:extLst>
              </p:cNvPr>
              <p:cNvSpPr txBox="1"/>
              <p:nvPr/>
            </p:nvSpPr>
            <p:spPr>
              <a:xfrm>
                <a:off x="875334" y="1015591"/>
                <a:ext cx="6954148" cy="784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/>
                      <m:sup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b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/>
                      <m:sup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beam</m:t>
                        </m:r>
                      </m:sup>
                    </m:sSub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TKE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sz="320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  <m:sup>
                        <m:r>
                          <a:rPr lang="en-US" sz="3200" i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/>
                      <m:sup>
                        <m:r>
                          <a:rPr lang="en-US" sz="3200" i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f>
                      <m:fPr>
                        <m:ctrlPr>
                          <a:rPr lang="en-US" sz="32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CN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6" name="CasetăText 5">
                <a:extLst>
                  <a:ext uri="{FF2B5EF4-FFF2-40B4-BE49-F238E27FC236}">
                    <a16:creationId xmlns:a16="http://schemas.microsoft.com/office/drawing/2014/main" id="{6E406157-B7CE-423B-9501-FFBBF7520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34" y="1015591"/>
                <a:ext cx="6954148" cy="784317"/>
              </a:xfrm>
              <a:prstGeom prst="rect">
                <a:avLst/>
              </a:prstGeom>
              <a:blipFill>
                <a:blip r:embed="rId5"/>
                <a:stretch>
                  <a:fillRect t="-1563" b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 drept cu săgeată 11">
            <a:extLst>
              <a:ext uri="{FF2B5EF4-FFF2-40B4-BE49-F238E27FC236}">
                <a16:creationId xmlns:a16="http://schemas.microsoft.com/office/drawing/2014/main" id="{AECCF027-981D-4A7A-B8A3-F5C655A00841}"/>
              </a:ext>
            </a:extLst>
          </p:cNvPr>
          <p:cNvCxnSpPr>
            <a:cxnSpLocks/>
          </p:cNvCxnSpPr>
          <p:nvPr/>
        </p:nvCxnSpPr>
        <p:spPr>
          <a:xfrm>
            <a:off x="1014983" y="1668330"/>
            <a:ext cx="651257" cy="15015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cotit 23">
            <a:extLst>
              <a:ext uri="{FF2B5EF4-FFF2-40B4-BE49-F238E27FC236}">
                <a16:creationId xmlns:a16="http://schemas.microsoft.com/office/drawing/2014/main" id="{AD32BE74-C236-4C05-9895-9A9495A85A10}"/>
              </a:ext>
            </a:extLst>
          </p:cNvPr>
          <p:cNvCxnSpPr>
            <a:cxnSpLocks/>
          </p:cNvCxnSpPr>
          <p:nvPr/>
        </p:nvCxnSpPr>
        <p:spPr>
          <a:xfrm>
            <a:off x="3827403" y="2749113"/>
            <a:ext cx="2268597" cy="498722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rept cu săgeată 28">
            <a:extLst>
              <a:ext uri="{FF2B5EF4-FFF2-40B4-BE49-F238E27FC236}">
                <a16:creationId xmlns:a16="http://schemas.microsoft.com/office/drawing/2014/main" id="{7F594E7C-BC6A-449C-9074-D8A0B07A09F0}"/>
              </a:ext>
            </a:extLst>
          </p:cNvPr>
          <p:cNvCxnSpPr/>
          <p:nvPr/>
        </p:nvCxnSpPr>
        <p:spPr>
          <a:xfrm>
            <a:off x="3915052" y="2419125"/>
            <a:ext cx="40393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976757"/>
      </p:ext>
    </p:extLst>
  </p:cSld>
  <p:clrMapOvr>
    <a:masterClrMapping/>
  </p:clrMapOvr>
</p:sld>
</file>

<file path=ppt/theme/theme1.xml><?xml version="1.0" encoding="utf-8"?>
<a:theme xmlns:a="http://schemas.openxmlformats.org/drawingml/2006/main" name="Ecuson">
  <a:themeElements>
    <a:clrScheme name="Ecuson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Ecuson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cuson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TM10001106[[fn=Insignă]]</Template>
  <TotalTime>28868</TotalTime>
  <Words>907</Words>
  <Application>Microsoft Office PowerPoint</Application>
  <PresentationFormat>Ecran lat</PresentationFormat>
  <Paragraphs>116</Paragraphs>
  <Slides>12</Slides>
  <Notes>2</Notes>
  <HiddenSlides>0</HiddenSlides>
  <MMClips>0</MMClips>
  <ScaleCrop>false</ScaleCrop>
  <HeadingPairs>
    <vt:vector size="6" baseType="variant">
      <vt:variant>
        <vt:lpstr>Fonturi utilizate</vt:lpstr>
      </vt:variant>
      <vt:variant>
        <vt:i4>13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26" baseType="lpstr">
      <vt:lpstr>Arial</vt:lpstr>
      <vt:lpstr>Calibri</vt:lpstr>
      <vt:lpstr>Cambria Math</vt:lpstr>
      <vt:lpstr>Century Schoolbook</vt:lpstr>
      <vt:lpstr>CMR10</vt:lpstr>
      <vt:lpstr>Corbel</vt:lpstr>
      <vt:lpstr>Gill Sans MT</vt:lpstr>
      <vt:lpstr>Impact</vt:lpstr>
      <vt:lpstr>Symbol</vt:lpstr>
      <vt:lpstr>Times</vt:lpstr>
      <vt:lpstr>Times New Roman</vt:lpstr>
      <vt:lpstr>Trebuchet MS</vt:lpstr>
      <vt:lpstr>Wingdings 3</vt:lpstr>
      <vt:lpstr>Ecuson</vt:lpstr>
      <vt:lpstr>Fusion-fission and quasi-fission in the  near-barrier reaction of  32S + 197Au</vt:lpstr>
      <vt:lpstr>Motivation and Goal :  fission around the interaction barrier </vt:lpstr>
      <vt:lpstr>Experimental Setup: CORSET</vt:lpstr>
      <vt:lpstr>Prezentare PowerPoint</vt:lpstr>
      <vt:lpstr>Prezentare PowerPoint</vt:lpstr>
      <vt:lpstr>Prezentare PowerPoint</vt:lpstr>
      <vt:lpstr>Prezentare PowerPoint</vt:lpstr>
      <vt:lpstr>From Fold to gamma multiplicity</vt:lpstr>
      <vt:lpstr>The excitation energy of Fission Fragments: From Primary Fragments to Final Fragments</vt:lpstr>
      <vt:lpstr>The neutron Multiplicity in PARIS</vt:lpstr>
      <vt:lpstr>conclusions</vt:lpstr>
      <vt:lpstr>Our team and collaborators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DYNAMICS IN THE REACTION  32S + 197AU NEAR THE INTERACTION BARRIER</dc:title>
  <dc:creator>Nr</dc:creator>
  <cp:lastModifiedBy>Yulia26</cp:lastModifiedBy>
  <cp:revision>156</cp:revision>
  <dcterms:created xsi:type="dcterms:W3CDTF">2016-08-26T10:42:52Z</dcterms:created>
  <dcterms:modified xsi:type="dcterms:W3CDTF">2018-09-21T05:32:23Z</dcterms:modified>
</cp:coreProperties>
</file>