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6" r:id="rId2"/>
    <p:sldId id="347" r:id="rId3"/>
    <p:sldId id="350" r:id="rId4"/>
    <p:sldId id="362" r:id="rId5"/>
    <p:sldId id="351" r:id="rId6"/>
    <p:sldId id="352" r:id="rId7"/>
    <p:sldId id="353" r:id="rId8"/>
    <p:sldId id="354" r:id="rId9"/>
    <p:sldId id="355" r:id="rId10"/>
    <p:sldId id="356" r:id="rId11"/>
    <p:sldId id="373" r:id="rId12"/>
    <p:sldId id="374" r:id="rId13"/>
    <p:sldId id="357" r:id="rId14"/>
    <p:sldId id="358" r:id="rId15"/>
    <p:sldId id="365" r:id="rId16"/>
    <p:sldId id="366" r:id="rId17"/>
    <p:sldId id="369" r:id="rId18"/>
    <p:sldId id="370" r:id="rId19"/>
    <p:sldId id="367" r:id="rId20"/>
    <p:sldId id="304" r:id="rId21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rpova Elena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B0BF"/>
    <a:srgbClr val="0F3041"/>
    <a:srgbClr val="006666"/>
    <a:srgbClr val="FDC00F"/>
    <a:srgbClr val="000066"/>
    <a:srgbClr val="EBEBEB"/>
    <a:srgbClr val="FF6600"/>
    <a:srgbClr val="D9D9D9"/>
    <a:srgbClr val="FFCC66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26" autoAdjust="0"/>
    <p:restoredTop sz="87981" autoAdjust="0"/>
  </p:normalViewPr>
  <p:slideViewPr>
    <p:cSldViewPr>
      <p:cViewPr varScale="1">
        <p:scale>
          <a:sx n="111" d="100"/>
          <a:sy n="111" d="100"/>
        </p:scale>
        <p:origin x="192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756987322635367E-2"/>
          <c:y val="1.6022706920494716E-2"/>
          <c:w val="0.63933244375520448"/>
          <c:h val="0.9312500000000000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0066CC"/>
              </a:solidFill>
            </c:spPr>
            <c:extLst>
              <c:ext xmlns:c16="http://schemas.microsoft.com/office/drawing/2014/chart" uri="{C3380CC4-5D6E-409C-BE32-E72D297353CC}">
                <c16:uniqueId val="{00000001-E370-4E3C-8ED0-E860D9092280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E370-4E3C-8ED0-E860D9092280}"/>
              </c:ext>
            </c:extLst>
          </c:dPt>
          <c:dPt>
            <c:idx val="2"/>
            <c:bubble3D val="0"/>
            <c:spPr>
              <a:solidFill>
                <a:srgbClr val="00CC99"/>
              </a:solidFill>
            </c:spPr>
            <c:extLst>
              <c:ext xmlns:c16="http://schemas.microsoft.com/office/drawing/2014/chart" uri="{C3380CC4-5D6E-409C-BE32-E72D297353CC}">
                <c16:uniqueId val="{00000005-E370-4E3C-8ED0-E860D9092280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7-E370-4E3C-8ED0-E860D9092280}"/>
              </c:ext>
            </c:extLst>
          </c:dPt>
          <c:dPt>
            <c:idx val="4"/>
            <c:bubble3D val="0"/>
            <c:spPr>
              <a:solidFill>
                <a:srgbClr val="002060"/>
              </a:solidFill>
            </c:spPr>
            <c:extLst>
              <c:ext xmlns:c16="http://schemas.microsoft.com/office/drawing/2014/chart" uri="{C3380CC4-5D6E-409C-BE32-E72D297353CC}">
                <c16:uniqueId val="{00000009-E370-4E3C-8ED0-E860D9092280}"/>
              </c:ext>
            </c:extLst>
          </c:dPt>
          <c:dPt>
            <c:idx val="5"/>
            <c:bubble3D val="0"/>
            <c:spPr>
              <a:solidFill>
                <a:srgbClr val="008000"/>
              </a:solidFill>
            </c:spPr>
            <c:extLst>
              <c:ext xmlns:c16="http://schemas.microsoft.com/office/drawing/2014/chart" uri="{C3380CC4-5D6E-409C-BE32-E72D297353CC}">
                <c16:uniqueId val="{0000000B-E370-4E3C-8ED0-E860D9092280}"/>
              </c:ext>
            </c:extLst>
          </c:dPt>
          <c:dPt>
            <c:idx val="7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D-E370-4E3C-8ED0-E860D9092280}"/>
              </c:ext>
            </c:extLst>
          </c:dPt>
          <c:dPt>
            <c:idx val="8"/>
            <c:bubble3D val="0"/>
            <c:spPr>
              <a:solidFill>
                <a:srgbClr val="660033"/>
              </a:solidFill>
            </c:spPr>
            <c:extLst>
              <c:ext xmlns:c16="http://schemas.microsoft.com/office/drawing/2014/chart" uri="{C3380CC4-5D6E-409C-BE32-E72D297353CC}">
                <c16:uniqueId val="{0000000F-E370-4E3C-8ED0-E860D9092280}"/>
              </c:ext>
            </c:extLst>
          </c:dPt>
          <c:dPt>
            <c:idx val="9"/>
            <c:bubble3D val="0"/>
            <c:spPr>
              <a:solidFill>
                <a:srgbClr val="CC99FF"/>
              </a:solidFill>
            </c:spPr>
            <c:extLst>
              <c:ext xmlns:c16="http://schemas.microsoft.com/office/drawing/2014/chart" uri="{C3380CC4-5D6E-409C-BE32-E72D297353CC}">
                <c16:uniqueId val="{00000011-E370-4E3C-8ED0-E860D9092280}"/>
              </c:ext>
            </c:extLst>
          </c:dPt>
          <c:dPt>
            <c:idx val="10"/>
            <c:bubble3D val="0"/>
            <c:spPr>
              <a:solidFill>
                <a:srgbClr val="FF3300"/>
              </a:solidFill>
            </c:spPr>
            <c:extLst>
              <c:ext xmlns:c16="http://schemas.microsoft.com/office/drawing/2014/chart" uri="{C3380CC4-5D6E-409C-BE32-E72D297353CC}">
                <c16:uniqueId val="{00000013-E370-4E3C-8ED0-E860D9092280}"/>
              </c:ext>
            </c:extLst>
          </c:dPt>
          <c:dPt>
            <c:idx val="11"/>
            <c:bubble3D val="0"/>
            <c:spPr>
              <a:solidFill>
                <a:srgbClr val="006666"/>
              </a:solidFill>
            </c:spPr>
            <c:extLst>
              <c:ext xmlns:c16="http://schemas.microsoft.com/office/drawing/2014/chart" uri="{C3380CC4-5D6E-409C-BE32-E72D297353CC}">
                <c16:uniqueId val="{00000016-E370-4E3C-8ED0-E860D9092280}"/>
              </c:ext>
            </c:extLst>
          </c:dPt>
          <c:dPt>
            <c:idx val="14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7-E370-4E3C-8ED0-E860D9092280}"/>
              </c:ext>
            </c:extLst>
          </c:dPt>
          <c:dPt>
            <c:idx val="15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15-E370-4E3C-8ED0-E860D9092280}"/>
              </c:ext>
            </c:extLst>
          </c:dPt>
          <c:cat>
            <c:strRef>
              <c:f>Лист1!$A$2:$A$19</c:f>
              <c:strCache>
                <c:ptCount val="15"/>
                <c:pt idx="0">
                  <c:v>Dubna State University</c:v>
                </c:pt>
                <c:pt idx="1">
                  <c:v>MSU n.a. Lomonosov</c:v>
                </c:pt>
                <c:pt idx="2">
                  <c:v>MIPT</c:v>
                </c:pt>
                <c:pt idx="3">
                  <c:v>MEPhI</c:v>
                </c:pt>
                <c:pt idx="4">
                  <c:v>Tomsk Polytechnic University</c:v>
                </c:pt>
                <c:pt idx="5">
                  <c:v>St.Petersburg State University</c:v>
                </c:pt>
                <c:pt idx="6">
                  <c:v>Tomsk State University</c:v>
                </c:pt>
                <c:pt idx="7">
                  <c:v>Gumilyov Eurasian National University</c:v>
                </c:pt>
                <c:pt idx="8">
                  <c:v>Belarusian SU of Informatics and Radioelectronics</c:v>
                </c:pt>
                <c:pt idx="9">
                  <c:v>Ural Federal University</c:v>
                </c:pt>
                <c:pt idx="10">
                  <c:v>Kazan Federal University</c:v>
                </c:pt>
                <c:pt idx="11">
                  <c:v>Al-Farabi Kazakh National University</c:v>
                </c:pt>
                <c:pt idx="12">
                  <c:v>Bauman Moscow State Technical University</c:v>
                </c:pt>
                <c:pt idx="13">
                  <c:v>Karazin Kharkiv National University </c:v>
                </c:pt>
                <c:pt idx="14">
                  <c:v>Other</c:v>
                </c:pt>
              </c:strCache>
            </c:strRef>
          </c:cat>
          <c:val>
            <c:numRef>
              <c:f>Лист1!$B$2:$B$20</c:f>
              <c:numCache>
                <c:formatCode>General</c:formatCode>
                <c:ptCount val="19"/>
                <c:pt idx="0">
                  <c:v>429</c:v>
                </c:pt>
                <c:pt idx="1">
                  <c:v>37</c:v>
                </c:pt>
                <c:pt idx="2">
                  <c:v>35</c:v>
                </c:pt>
                <c:pt idx="3">
                  <c:v>25</c:v>
                </c:pt>
                <c:pt idx="4">
                  <c:v>18</c:v>
                </c:pt>
                <c:pt idx="5">
                  <c:v>16</c:v>
                </c:pt>
                <c:pt idx="6">
                  <c:v>12</c:v>
                </c:pt>
                <c:pt idx="7">
                  <c:v>10</c:v>
                </c:pt>
                <c:pt idx="8">
                  <c:v>6</c:v>
                </c:pt>
                <c:pt idx="9">
                  <c:v>4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E370-4E3C-8ED0-E860D90922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00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00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00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00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00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00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7"/>
        <c:txPr>
          <a:bodyPr/>
          <a:lstStyle/>
          <a:p>
            <a:pPr>
              <a:defRPr sz="100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00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9"/>
        <c:txPr>
          <a:bodyPr/>
          <a:lstStyle/>
          <a:p>
            <a:pPr>
              <a:defRPr sz="100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10"/>
        <c:txPr>
          <a:bodyPr/>
          <a:lstStyle/>
          <a:p>
            <a:pPr>
              <a:defRPr sz="100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15"/>
        <c:delete val="1"/>
      </c:legendEntry>
      <c:legendEntry>
        <c:idx val="16"/>
        <c:delete val="1"/>
      </c:legendEntry>
      <c:legendEntry>
        <c:idx val="17"/>
        <c:delete val="1"/>
      </c:legendEntry>
      <c:legendEntry>
        <c:idx val="18"/>
        <c:delete val="1"/>
      </c:legendEntry>
      <c:layout>
        <c:manualLayout>
          <c:xMode val="edge"/>
          <c:yMode val="edge"/>
          <c:x val="0.6458113391417335"/>
          <c:y val="0"/>
          <c:w val="0.34544302240063318"/>
          <c:h val="0.97611333938336675"/>
        </c:manualLayout>
      </c:layout>
      <c:overlay val="0"/>
      <c:spPr>
        <a:effectLst/>
      </c:spPr>
      <c:txPr>
        <a:bodyPr/>
        <a:lstStyle/>
        <a:p>
          <a:pPr>
            <a:defRPr sz="100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756987322635367E-2"/>
          <c:y val="1.6022706920494716E-2"/>
          <c:w val="0.63933244375520448"/>
          <c:h val="0.9312500000000000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0066CC"/>
              </a:solidFill>
            </c:spPr>
            <c:extLst>
              <c:ext xmlns:c16="http://schemas.microsoft.com/office/drawing/2014/chart" uri="{C3380CC4-5D6E-409C-BE32-E72D297353CC}">
                <c16:uniqueId val="{00000001-58A3-460D-B48B-9D208778E454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58A3-460D-B48B-9D208778E454}"/>
              </c:ext>
            </c:extLst>
          </c:dPt>
          <c:dPt>
            <c:idx val="2"/>
            <c:bubble3D val="0"/>
            <c:spPr>
              <a:solidFill>
                <a:srgbClr val="00CC99"/>
              </a:solidFill>
            </c:spPr>
            <c:extLst>
              <c:ext xmlns:c16="http://schemas.microsoft.com/office/drawing/2014/chart" uri="{C3380CC4-5D6E-409C-BE32-E72D297353CC}">
                <c16:uniqueId val="{00000005-58A3-460D-B48B-9D208778E454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7-58A3-460D-B48B-9D208778E454}"/>
              </c:ext>
            </c:extLst>
          </c:dPt>
          <c:dPt>
            <c:idx val="4"/>
            <c:bubble3D val="0"/>
            <c:spPr>
              <a:solidFill>
                <a:srgbClr val="002060"/>
              </a:solidFill>
            </c:spPr>
            <c:extLst>
              <c:ext xmlns:c16="http://schemas.microsoft.com/office/drawing/2014/chart" uri="{C3380CC4-5D6E-409C-BE32-E72D297353CC}">
                <c16:uniqueId val="{00000009-58A3-460D-B48B-9D208778E454}"/>
              </c:ext>
            </c:extLst>
          </c:dPt>
          <c:dPt>
            <c:idx val="5"/>
            <c:bubble3D val="0"/>
            <c:spPr>
              <a:solidFill>
                <a:srgbClr val="008000"/>
              </a:solidFill>
            </c:spPr>
            <c:extLst>
              <c:ext xmlns:c16="http://schemas.microsoft.com/office/drawing/2014/chart" uri="{C3380CC4-5D6E-409C-BE32-E72D297353CC}">
                <c16:uniqueId val="{0000000B-58A3-460D-B48B-9D208778E454}"/>
              </c:ext>
            </c:extLst>
          </c:dPt>
          <c:dPt>
            <c:idx val="7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D-58A3-460D-B48B-9D208778E454}"/>
              </c:ext>
            </c:extLst>
          </c:dPt>
          <c:dPt>
            <c:idx val="8"/>
            <c:bubble3D val="0"/>
            <c:spPr>
              <a:solidFill>
                <a:srgbClr val="660033"/>
              </a:solidFill>
            </c:spPr>
            <c:extLst>
              <c:ext xmlns:c16="http://schemas.microsoft.com/office/drawing/2014/chart" uri="{C3380CC4-5D6E-409C-BE32-E72D297353CC}">
                <c16:uniqueId val="{0000000F-58A3-460D-B48B-9D208778E454}"/>
              </c:ext>
            </c:extLst>
          </c:dPt>
          <c:dPt>
            <c:idx val="9"/>
            <c:bubble3D val="0"/>
            <c:spPr>
              <a:solidFill>
                <a:srgbClr val="CC99FF"/>
              </a:solidFill>
            </c:spPr>
            <c:extLst>
              <c:ext xmlns:c16="http://schemas.microsoft.com/office/drawing/2014/chart" uri="{C3380CC4-5D6E-409C-BE32-E72D297353CC}">
                <c16:uniqueId val="{00000011-58A3-460D-B48B-9D208778E454}"/>
              </c:ext>
            </c:extLst>
          </c:dPt>
          <c:dPt>
            <c:idx val="10"/>
            <c:bubble3D val="0"/>
            <c:spPr>
              <a:solidFill>
                <a:srgbClr val="FF3300"/>
              </a:solidFill>
            </c:spPr>
            <c:extLst>
              <c:ext xmlns:c16="http://schemas.microsoft.com/office/drawing/2014/chart" uri="{C3380CC4-5D6E-409C-BE32-E72D297353CC}">
                <c16:uniqueId val="{00000013-58A3-460D-B48B-9D208778E454}"/>
              </c:ext>
            </c:extLst>
          </c:dPt>
          <c:cat>
            <c:strRef>
              <c:f>Лист1!$A$2:$A$13</c:f>
              <c:strCache>
                <c:ptCount val="12"/>
                <c:pt idx="0">
                  <c:v>Poland </c:v>
                </c:pt>
                <c:pt idx="1">
                  <c:v>Egypt </c:v>
                </c:pt>
                <c:pt idx="2">
                  <c:v>RSA </c:v>
                </c:pt>
                <c:pt idx="3">
                  <c:v>Romania </c:v>
                </c:pt>
                <c:pt idx="4">
                  <c:v>Czech Republic </c:v>
                </c:pt>
                <c:pt idx="5">
                  <c:v>Belarus </c:v>
                </c:pt>
                <c:pt idx="6">
                  <c:v>Serbia </c:v>
                </c:pt>
                <c:pt idx="7">
                  <c:v>Slovakia </c:v>
                </c:pt>
                <c:pt idx="8">
                  <c:v>Azerbaijan</c:v>
                </c:pt>
                <c:pt idx="9">
                  <c:v>Cuba</c:v>
                </c:pt>
                <c:pt idx="10">
                  <c:v>Bulgaria </c:v>
                </c:pt>
                <c:pt idx="11">
                  <c:v>Mongolia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64</c:v>
                </c:pt>
                <c:pt idx="1">
                  <c:v>59</c:v>
                </c:pt>
                <c:pt idx="2">
                  <c:v>44</c:v>
                </c:pt>
                <c:pt idx="3">
                  <c:v>40</c:v>
                </c:pt>
                <c:pt idx="4">
                  <c:v>33</c:v>
                </c:pt>
                <c:pt idx="5">
                  <c:v>25</c:v>
                </c:pt>
                <c:pt idx="6">
                  <c:v>15</c:v>
                </c:pt>
                <c:pt idx="7">
                  <c:v>13</c:v>
                </c:pt>
                <c:pt idx="8">
                  <c:v>7</c:v>
                </c:pt>
                <c:pt idx="9">
                  <c:v>5</c:v>
                </c:pt>
                <c:pt idx="10">
                  <c:v>3</c:v>
                </c:pt>
                <c:pt idx="1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58A3-460D-B48B-9D208778E4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60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60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60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60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60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60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7"/>
        <c:txPr>
          <a:bodyPr/>
          <a:lstStyle/>
          <a:p>
            <a:pPr>
              <a:defRPr sz="160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60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9"/>
        <c:txPr>
          <a:bodyPr/>
          <a:lstStyle/>
          <a:p>
            <a:pPr>
              <a:defRPr sz="160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10"/>
        <c:txPr>
          <a:bodyPr/>
          <a:lstStyle/>
          <a:p>
            <a:pPr>
              <a:defRPr sz="160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70045939144006464"/>
          <c:y val="6.5375206089234583E-2"/>
          <c:w val="0.20178831029395999"/>
          <c:h val="0.76239919892218067"/>
        </c:manualLayout>
      </c:layout>
      <c:overlay val="0"/>
      <c:spPr>
        <a:effectLst/>
      </c:spPr>
      <c:txPr>
        <a:bodyPr/>
        <a:lstStyle/>
        <a:p>
          <a:pPr>
            <a:defRPr sz="160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5013359037694256E-2"/>
          <c:y val="5.6213783534843582E-2"/>
          <c:w val="0.5899707299426733"/>
          <c:h val="0.8593292948001524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0066CC"/>
              </a:solidFill>
            </c:spPr>
            <c:extLst>
              <c:ext xmlns:c16="http://schemas.microsoft.com/office/drawing/2014/chart" uri="{C3380CC4-5D6E-409C-BE32-E72D297353CC}">
                <c16:uniqueId val="{00000001-374C-455F-BF9D-71F1B4B510A2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374C-455F-BF9D-71F1B4B510A2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5-374C-455F-BF9D-71F1B4B510A2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7-374C-455F-BF9D-71F1B4B510A2}"/>
              </c:ext>
            </c:extLst>
          </c:dPt>
          <c:dPt>
            <c:idx val="4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9-374C-455F-BF9D-71F1B4B510A2}"/>
              </c:ext>
            </c:extLst>
          </c:dPt>
          <c:dPt>
            <c:idx val="5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B-374C-455F-BF9D-71F1B4B510A2}"/>
              </c:ext>
            </c:extLst>
          </c:dPt>
          <c:dPt>
            <c:idx val="6"/>
            <c:bubble3D val="0"/>
            <c:spPr>
              <a:solidFill>
                <a:srgbClr val="002060"/>
              </a:solidFill>
            </c:spPr>
            <c:extLst>
              <c:ext xmlns:c16="http://schemas.microsoft.com/office/drawing/2014/chart" uri="{C3380CC4-5D6E-409C-BE32-E72D297353CC}">
                <c16:uniqueId val="{00000018-A07D-4303-90AC-6FBB0105C4AE}"/>
              </c:ext>
            </c:extLst>
          </c:dPt>
          <c:dPt>
            <c:idx val="7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D-374C-455F-BF9D-71F1B4B510A2}"/>
              </c:ext>
            </c:extLst>
          </c:dPt>
          <c:dPt>
            <c:idx val="8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F-374C-455F-BF9D-71F1B4B510A2}"/>
              </c:ext>
            </c:extLst>
          </c:dPt>
          <c:dPt>
            <c:idx val="9"/>
            <c:bubble3D val="0"/>
            <c:spPr>
              <a:solidFill>
                <a:srgbClr val="CC99FF"/>
              </a:solidFill>
            </c:spPr>
            <c:extLst>
              <c:ext xmlns:c16="http://schemas.microsoft.com/office/drawing/2014/chart" uri="{C3380CC4-5D6E-409C-BE32-E72D297353CC}">
                <c16:uniqueId val="{00000011-374C-455F-BF9D-71F1B4B510A2}"/>
              </c:ext>
            </c:extLst>
          </c:dPt>
          <c:dPt>
            <c:idx val="10"/>
            <c:bubble3D val="0"/>
            <c:spPr>
              <a:solidFill>
                <a:srgbClr val="006666"/>
              </a:solidFill>
            </c:spPr>
            <c:extLst>
              <c:ext xmlns:c16="http://schemas.microsoft.com/office/drawing/2014/chart" uri="{C3380CC4-5D6E-409C-BE32-E72D297353CC}">
                <c16:uniqueId val="{00000013-374C-455F-BF9D-71F1B4B510A2}"/>
              </c:ext>
            </c:extLst>
          </c:dPt>
          <c:dPt>
            <c:idx val="1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15-374C-455F-BF9D-71F1B4B510A2}"/>
              </c:ext>
            </c:extLst>
          </c:dPt>
          <c:dPt>
            <c:idx val="13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7-374C-455F-BF9D-71F1B4B510A2}"/>
              </c:ext>
            </c:extLst>
          </c:dPt>
          <c:cat>
            <c:strRef>
              <c:f>Лист1!$A$2:$A$18</c:f>
              <c:strCache>
                <c:ptCount val="17"/>
                <c:pt idx="0">
                  <c:v>Russia</c:v>
                </c:pt>
                <c:pt idx="1">
                  <c:v>Poland </c:v>
                </c:pt>
                <c:pt idx="2">
                  <c:v>Egypt </c:v>
                </c:pt>
                <c:pt idx="3">
                  <c:v>Serbia</c:v>
                </c:pt>
                <c:pt idx="4">
                  <c:v>Mexico</c:v>
                </c:pt>
                <c:pt idx="5">
                  <c:v>Cuba</c:v>
                </c:pt>
                <c:pt idx="6">
                  <c:v>Belarus </c:v>
                </c:pt>
                <c:pt idx="7">
                  <c:v>Italy</c:v>
                </c:pt>
                <c:pt idx="8">
                  <c:v>Romania </c:v>
                </c:pt>
                <c:pt idx="9">
                  <c:v>Kazakhstan</c:v>
                </c:pt>
                <c:pt idx="10">
                  <c:v>Bulgaria</c:v>
                </c:pt>
                <c:pt idx="11">
                  <c:v>Brazil</c:v>
                </c:pt>
                <c:pt idx="12">
                  <c:v>Uzbekistan</c:v>
                </c:pt>
                <c:pt idx="13">
                  <c:v>Ukraine</c:v>
                </c:pt>
                <c:pt idx="14">
                  <c:v>China</c:v>
                </c:pt>
                <c:pt idx="15">
                  <c:v>Germany</c:v>
                </c:pt>
                <c:pt idx="16">
                  <c:v>Spain</c:v>
                </c:pt>
              </c:strCache>
            </c:strRef>
          </c:cat>
          <c:val>
            <c:numRef>
              <c:f>Лист1!$B$2:$B$18</c:f>
              <c:numCache>
                <c:formatCode>General</c:formatCode>
                <c:ptCount val="17"/>
                <c:pt idx="0">
                  <c:v>54</c:v>
                </c:pt>
                <c:pt idx="1">
                  <c:v>8</c:v>
                </c:pt>
                <c:pt idx="2">
                  <c:v>6</c:v>
                </c:pt>
                <c:pt idx="3">
                  <c:v>6</c:v>
                </c:pt>
                <c:pt idx="4">
                  <c:v>6</c:v>
                </c:pt>
                <c:pt idx="5">
                  <c:v>5</c:v>
                </c:pt>
                <c:pt idx="6">
                  <c:v>4</c:v>
                </c:pt>
                <c:pt idx="7">
                  <c:v>4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2</c:v>
                </c:pt>
                <c:pt idx="13">
                  <c:v>2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374C-455F-BF9D-71F1B4B510A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Лист1!$A$2:$A$18</c:f>
              <c:strCache>
                <c:ptCount val="17"/>
                <c:pt idx="0">
                  <c:v>Russia</c:v>
                </c:pt>
                <c:pt idx="1">
                  <c:v>Poland </c:v>
                </c:pt>
                <c:pt idx="2">
                  <c:v>Egypt </c:v>
                </c:pt>
                <c:pt idx="3">
                  <c:v>Serbia</c:v>
                </c:pt>
                <c:pt idx="4">
                  <c:v>Mexico</c:v>
                </c:pt>
                <c:pt idx="5">
                  <c:v>Cuba</c:v>
                </c:pt>
                <c:pt idx="6">
                  <c:v>Belarus </c:v>
                </c:pt>
                <c:pt idx="7">
                  <c:v>Italy</c:v>
                </c:pt>
                <c:pt idx="8">
                  <c:v>Romania </c:v>
                </c:pt>
                <c:pt idx="9">
                  <c:v>Kazakhstan</c:v>
                </c:pt>
                <c:pt idx="10">
                  <c:v>Bulgaria</c:v>
                </c:pt>
                <c:pt idx="11">
                  <c:v>Brazil</c:v>
                </c:pt>
                <c:pt idx="12">
                  <c:v>Uzbekistan</c:v>
                </c:pt>
                <c:pt idx="13">
                  <c:v>Ukraine</c:v>
                </c:pt>
                <c:pt idx="14">
                  <c:v>China</c:v>
                </c:pt>
                <c:pt idx="15">
                  <c:v>Germany</c:v>
                </c:pt>
                <c:pt idx="16">
                  <c:v>Spain</c:v>
                </c:pt>
              </c:strCache>
            </c:strRef>
          </c:cat>
          <c:val>
            <c:numRef>
              <c:f>Лист1!$C$2:$C$18</c:f>
              <c:numCache>
                <c:formatCode>General</c:formatCode>
                <c:ptCount val="17"/>
              </c:numCache>
            </c:numRef>
          </c:val>
          <c:extLst>
            <c:ext xmlns:c16="http://schemas.microsoft.com/office/drawing/2014/chart" uri="{C3380CC4-5D6E-409C-BE32-E72D297353CC}">
              <c16:uniqueId val="{00000019-374C-455F-BF9D-71F1B4B510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7"/>
        <c:txPr>
          <a:bodyPr/>
          <a:lstStyle/>
          <a:p>
            <a: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9"/>
        <c:txPr>
          <a:bodyPr/>
          <a:lstStyle/>
          <a:p>
            <a: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10"/>
        <c:txPr>
          <a:bodyPr/>
          <a:lstStyle/>
          <a:p>
            <a: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4267456907299836"/>
          <c:y val="1.0776457310304741E-3"/>
          <c:w val="0.24520107301938945"/>
          <c:h val="0.66253656703733188"/>
        </c:manualLayout>
      </c:layout>
      <c:overlay val="0"/>
      <c:txPr>
        <a:bodyPr/>
        <a:lstStyle/>
        <a:p>
          <a:pPr>
            <a:defRPr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2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2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r">
              <a:defRPr sz="1300"/>
            </a:lvl1pPr>
          </a:lstStyle>
          <a:p>
            <a:fld id="{A5ED5DB0-DA67-4F8E-87B2-B4CE7D0785AA}" type="datetimeFigureOut">
              <a:rPr lang="ru-RU" smtClean="0"/>
              <a:pPr/>
              <a:t>20.09.2018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71" tIns="47786" rIns="95571" bIns="47786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5571" tIns="47786" rIns="95571" bIns="47786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2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2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r">
              <a:defRPr sz="1300"/>
            </a:lvl1pPr>
          </a:lstStyle>
          <a:p>
            <a:fld id="{95D1B2E7-E870-41C3-BAD7-0A46B89659C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3289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1B2E7-E870-41C3-BAD7-0A46B89659CB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1B2E7-E870-41C3-BAD7-0A46B89659CB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542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1B2E7-E870-41C3-BAD7-0A46B89659CB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8268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1B2E7-E870-41C3-BAD7-0A46B89659CB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5049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1B2E7-E870-41C3-BAD7-0A46B89659CB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695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Electronics: in two years 7 students, 4 from RSA, 1 each from Azerbaijan, Czech Republic and Romania. Max 6 working places.</a:t>
            </a:r>
          </a:p>
          <a:p>
            <a:r>
              <a:rPr lang="en-US" dirty="0"/>
              <a:t>Automation: in two years 2 students, 1 each from Egypt and Czech Republic. Max 3 working places.</a:t>
            </a:r>
          </a:p>
          <a:p>
            <a:r>
              <a:rPr lang="en-US" dirty="0"/>
              <a:t>ISP-3-2018: 1 student registered for electronics, 1 for automation (both from Egypt).</a:t>
            </a:r>
            <a:endParaRPr lang="ru-RU" dirty="0"/>
          </a:p>
          <a:p>
            <a:r>
              <a:rPr lang="en-US" dirty="0"/>
              <a:t>RF technology hands-on training is also ready, but no students yet. Max 3 working places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CB7A60-8FAA-41B9-9989-A9333D6546B0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307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SzPct val="45000"/>
              <a:buFont typeface="Wingdings" panose="05000000000000000000" pitchFamily="2" charset="2"/>
              <a:buNone/>
            </a:pPr>
            <a:endParaRPr lang="en-US" altLang="ru-RU" sz="2000" dirty="0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CB7A60-8FAA-41B9-9989-A9333D6546B0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412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1B2E7-E870-41C3-BAD7-0A46B89659CB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91C9F-3A8E-4394-940C-D26E71C43C43}" type="datetimeFigureOut">
              <a:rPr lang="ru-RU" smtClean="0"/>
              <a:pPr/>
              <a:t>20.09.2018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30363-86C4-4A03-B75E-93D64F5672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91C9F-3A8E-4394-940C-D26E71C43C43}" type="datetimeFigureOut">
              <a:rPr lang="ru-RU" smtClean="0"/>
              <a:pPr/>
              <a:t>20.09.2018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30363-86C4-4A03-B75E-93D64F5672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91C9F-3A8E-4394-940C-D26E71C43C43}" type="datetimeFigureOut">
              <a:rPr lang="ru-RU" smtClean="0"/>
              <a:pPr/>
              <a:t>20.09.2018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30363-86C4-4A03-B75E-93D64F5672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91C9F-3A8E-4394-940C-D26E71C43C43}" type="datetimeFigureOut">
              <a:rPr lang="ru-RU" smtClean="0"/>
              <a:pPr/>
              <a:t>20.09.2018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30363-86C4-4A03-B75E-93D64F5672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91C9F-3A8E-4394-940C-D26E71C43C43}" type="datetimeFigureOut">
              <a:rPr lang="ru-RU" smtClean="0"/>
              <a:pPr/>
              <a:t>20.09.2018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30363-86C4-4A03-B75E-93D64F5672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91C9F-3A8E-4394-940C-D26E71C43C43}" type="datetimeFigureOut">
              <a:rPr lang="ru-RU" smtClean="0"/>
              <a:pPr/>
              <a:t>20.09.2018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30363-86C4-4A03-B75E-93D64F5672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91C9F-3A8E-4394-940C-D26E71C43C43}" type="datetimeFigureOut">
              <a:rPr lang="ru-RU" smtClean="0"/>
              <a:pPr/>
              <a:t>20.09.2018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30363-86C4-4A03-B75E-93D64F5672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91C9F-3A8E-4394-940C-D26E71C43C43}" type="datetimeFigureOut">
              <a:rPr lang="ru-RU" smtClean="0"/>
              <a:pPr/>
              <a:t>20.09.2018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30363-86C4-4A03-B75E-93D64F5672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91C9F-3A8E-4394-940C-D26E71C43C43}" type="datetimeFigureOut">
              <a:rPr lang="ru-RU" smtClean="0"/>
              <a:pPr/>
              <a:t>20.09.2018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30363-86C4-4A03-B75E-93D64F5672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91C9F-3A8E-4394-940C-D26E71C43C43}" type="datetimeFigureOut">
              <a:rPr lang="ru-RU" smtClean="0"/>
              <a:pPr/>
              <a:t>20.09.2018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30363-86C4-4A03-B75E-93D64F5672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91C9F-3A8E-4394-940C-D26E71C43C43}" type="datetimeFigureOut">
              <a:rPr lang="ru-RU" smtClean="0"/>
              <a:pPr/>
              <a:t>20.09.2018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30363-86C4-4A03-B75E-93D64F5672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91C9F-3A8E-4394-940C-D26E71C43C43}" type="datetimeFigureOut">
              <a:rPr lang="ru-RU" smtClean="0"/>
              <a:pPr/>
              <a:t>20.09.2018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30363-86C4-4A03-B75E-93D64F5672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11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2.gif"/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gif"/><Relationship Id="rId5" Type="http://schemas.openxmlformats.org/officeDocument/2006/relationships/image" Target="../media/image14.gif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gif"/><Relationship Id="rId14" Type="http://schemas.openxmlformats.org/officeDocument/2006/relationships/image" Target="../media/image23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" t="4476" r="11478" b="18597"/>
          <a:stretch/>
        </p:blipFill>
        <p:spPr>
          <a:xfrm>
            <a:off x="0" y="-6583"/>
            <a:ext cx="9144000" cy="5307791"/>
          </a:xfrm>
          <a:prstGeom prst="rect">
            <a:avLst/>
          </a:prstGeom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357158" y="5000636"/>
            <a:ext cx="3000396" cy="8985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1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uLnTx/>
              <a:uFillTx/>
              <a:latin typeface="Century Gothic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27152" y="433367"/>
            <a:ext cx="3286148" cy="11652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itchFamily="34" charset="0"/>
              <a:ea typeface="+mj-ea"/>
              <a:cs typeface="Arial" pitchFamily="34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785786" y="4857760"/>
            <a:ext cx="2857520" cy="1714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endParaRPr lang="en-US" altLang="ja-JP" sz="1400" dirty="0">
              <a:solidFill>
                <a:srgbClr val="006666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5854" y="5420918"/>
            <a:ext cx="5657145" cy="1437082"/>
          </a:xfrm>
          <a:prstGeom prst="rect">
            <a:avLst/>
          </a:prstGeom>
          <a:solidFill>
            <a:srgbClr val="0F3041"/>
          </a:solidFill>
          <a:ln w="1174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169588" y="5471577"/>
            <a:ext cx="5317967" cy="1335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DC00F"/>
                </a:solidFill>
                <a:latin typeface="Arial Narrow" panose="020B0606020202030204" pitchFamily="34" charset="0"/>
                <a:ea typeface="+mj-ea"/>
                <a:cs typeface="+mj-cs"/>
              </a:rPr>
              <a:t>EDUCATIONAL and TRAINING PROGRAMMES </a:t>
            </a:r>
            <a:br>
              <a:rPr lang="en-US" sz="2800" dirty="0">
                <a:solidFill>
                  <a:srgbClr val="FDC00F"/>
                </a:solidFill>
                <a:latin typeface="Arial Narrow" panose="020B0606020202030204" pitchFamily="34" charset="0"/>
                <a:ea typeface="+mj-ea"/>
                <a:cs typeface="+mj-cs"/>
              </a:rPr>
            </a:br>
            <a:r>
              <a:rPr lang="en-US" sz="2800" dirty="0">
                <a:solidFill>
                  <a:srgbClr val="FDC00F"/>
                </a:solidFill>
                <a:latin typeface="Arial Narrow" panose="020B0606020202030204" pitchFamily="34" charset="0"/>
                <a:ea typeface="+mj-ea"/>
                <a:cs typeface="+mj-cs"/>
              </a:rPr>
              <a:t>at </a:t>
            </a:r>
            <a:r>
              <a:rPr lang="en-US" sz="2800" b="1" dirty="0">
                <a:solidFill>
                  <a:srgbClr val="FDC00F"/>
                </a:solidFill>
                <a:latin typeface="Arial Narrow" panose="020B0606020202030204" pitchFamily="34" charset="0"/>
                <a:ea typeface="+mj-ea"/>
                <a:cs typeface="+mj-cs"/>
              </a:rPr>
              <a:t>JINR</a:t>
            </a:r>
            <a:r>
              <a:rPr lang="en-US" sz="2800" dirty="0">
                <a:solidFill>
                  <a:srgbClr val="FDC00F"/>
                </a:solidFill>
                <a:latin typeface="Arial Narrow" panose="020B0606020202030204" pitchFamily="34" charset="0"/>
                <a:ea typeface="+mj-ea"/>
                <a:cs typeface="+mj-cs"/>
              </a:rPr>
              <a:t> in 2017-2018</a:t>
            </a:r>
            <a:endParaRPr lang="ru-RU" sz="2800" dirty="0">
              <a:solidFill>
                <a:srgbClr val="FDC00F"/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790564" y="5420918"/>
            <a:ext cx="3367749" cy="1437082"/>
          </a:xfrm>
          <a:prstGeom prst="rect">
            <a:avLst/>
          </a:prstGeom>
          <a:solidFill>
            <a:srgbClr val="FFC000"/>
          </a:solidFill>
          <a:ln w="203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6025693" y="5565664"/>
            <a:ext cx="3071834" cy="11475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400" dirty="0">
                <a:solidFill>
                  <a:srgbClr val="0F3041"/>
                </a:solidFill>
                <a:latin typeface="Arial Narrow" panose="020B0606020202030204" pitchFamily="34" charset="0"/>
                <a:ea typeface="+mj-ea"/>
                <a:cs typeface="+mj-cs"/>
              </a:rPr>
              <a:t>Stanislav Pakuliak</a:t>
            </a:r>
            <a:r>
              <a:rPr lang="ru-RU" sz="2400" dirty="0">
                <a:solidFill>
                  <a:srgbClr val="0F3041"/>
                </a:solidFill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endParaRPr lang="en-US" sz="2400" dirty="0">
              <a:solidFill>
                <a:srgbClr val="0F3041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 lvl="0">
              <a:spcBef>
                <a:spcPct val="0"/>
              </a:spcBef>
              <a:defRPr/>
            </a:pPr>
            <a:r>
              <a:rPr lang="en-US" sz="2400" b="1" dirty="0">
                <a:solidFill>
                  <a:srgbClr val="0F3041"/>
                </a:solidFill>
                <a:latin typeface="Arial Narrow" panose="020B0606020202030204" pitchFamily="34" charset="0"/>
                <a:ea typeface="+mj-ea"/>
                <a:cs typeface="+mj-cs"/>
              </a:rPr>
              <a:t>UC Director</a:t>
            </a:r>
            <a:endParaRPr lang="ru-RU" sz="2400" b="1" dirty="0">
              <a:solidFill>
                <a:srgbClr val="0F3041"/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005064"/>
            <a:ext cx="2318992" cy="116137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3059832" y="3290917"/>
            <a:ext cx="6083245" cy="1649531"/>
          </a:xfrm>
          <a:prstGeom prst="rect">
            <a:avLst/>
          </a:prstGeom>
          <a:solidFill>
            <a:srgbClr val="FFC000"/>
          </a:solidFill>
          <a:ln w="203200">
            <a:noFill/>
          </a:ln>
          <a:effectLst>
            <a:outerShdw blurRad="63500" dist="38100" dir="2700000" sx="104000" sy="104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09677" y="111705"/>
            <a:ext cx="8833400" cy="1326624"/>
          </a:xfrm>
          <a:prstGeom prst="rect">
            <a:avLst/>
          </a:prstGeom>
          <a:solidFill>
            <a:srgbClr val="13B0BF"/>
          </a:solidFill>
          <a:ln w="203200">
            <a:noFill/>
          </a:ln>
          <a:effectLst>
            <a:outerShdw blurRad="63500" dist="38100" dir="2700000" sx="104000" sy="104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39552" y="320234"/>
            <a:ext cx="8229600" cy="9302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2600" dirty="0">
                <a:solidFill>
                  <a:srgbClr val="0F3041"/>
                </a:solidFill>
                <a:latin typeface="Arial Narrow" panose="020B0606020202030204" pitchFamily="34" charset="0"/>
              </a:rPr>
              <a:t>Popularisation of science</a:t>
            </a:r>
            <a:r>
              <a:rPr lang="ru-RU" sz="2600" dirty="0">
                <a:solidFill>
                  <a:srgbClr val="0F3041"/>
                </a:solidFill>
                <a:latin typeface="Arial Narrow" panose="020B0606020202030204" pitchFamily="34" charset="0"/>
              </a:rPr>
              <a:t> </a:t>
            </a:r>
            <a:r>
              <a:rPr lang="en-US" sz="2600" dirty="0">
                <a:solidFill>
                  <a:srgbClr val="0F3041"/>
                </a:solidFill>
                <a:latin typeface="Arial Narrow" panose="020B0606020202030204" pitchFamily="34" charset="0"/>
              </a:rPr>
              <a:t>2017-2018</a:t>
            </a:r>
            <a:br>
              <a:rPr lang="ru-RU" sz="2600" b="1" dirty="0">
                <a:solidFill>
                  <a:srgbClr val="0F3041"/>
                </a:solidFill>
                <a:latin typeface="Arial Narrow" panose="020B0606020202030204" pitchFamily="34" charset="0"/>
              </a:rPr>
            </a:br>
            <a:r>
              <a:rPr lang="en-US" sz="4300" b="1" dirty="0">
                <a:solidFill>
                  <a:srgbClr val="0F3041"/>
                </a:solidFill>
                <a:latin typeface="Arial Narrow" panose="020B0606020202030204" pitchFamily="34" charset="0"/>
              </a:rPr>
              <a:t>Open education at JINR </a:t>
            </a:r>
            <a:r>
              <a:rPr lang="en-US" sz="4300" dirty="0">
                <a:solidFill>
                  <a:srgbClr val="0F3041"/>
                </a:solidFill>
                <a:latin typeface="Arial Narrow" panose="020B0606020202030204" pitchFamily="34" charset="0"/>
              </a:rPr>
              <a:t>edu.jinr.ru</a:t>
            </a:r>
            <a:endParaRPr lang="ru-RU" sz="43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60720" y="5174672"/>
            <a:ext cx="5862721" cy="1225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Clr>
                <a:srgbClr val="0F3041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Multimedia exposition about JINR facilities</a:t>
            </a:r>
          </a:p>
          <a:p>
            <a:pPr marL="342900" indent="-342900">
              <a:spcAft>
                <a:spcPts val="1000"/>
              </a:spcAft>
              <a:buClr>
                <a:srgbClr val="0F3041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Video lessons for university and school  students</a:t>
            </a:r>
          </a:p>
          <a:p>
            <a:pPr marL="342900" indent="-342900">
              <a:spcAft>
                <a:spcPts val="1000"/>
              </a:spcAft>
              <a:buClr>
                <a:srgbClr val="0F3041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Virtual Laboratories for students</a:t>
            </a:r>
          </a:p>
        </p:txBody>
      </p:sp>
      <p:pic>
        <p:nvPicPr>
          <p:cNvPr id="12" name="Picture 2" descr="Main facilities of JINR exposi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41386"/>
            <a:ext cx="2356472" cy="164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NICA Open Less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90917"/>
            <a:ext cx="2356472" cy="164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Virtual Laborator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962896"/>
            <a:ext cx="2356472" cy="164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962" y="1641386"/>
            <a:ext cx="1301415" cy="127055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31840" y="3607850"/>
            <a:ext cx="56373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 continue to develop </a:t>
            </a:r>
            <a:br>
              <a:rPr lang="ru-RU" sz="200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00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</a:t>
            </a:r>
            <a:r>
              <a:rPr lang="en-US" sz="2000" b="1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Educational Web Portal</a:t>
            </a:r>
            <a:r>
              <a:rPr lang="ru-RU" sz="2000" b="1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where we publish</a:t>
            </a:r>
            <a:br>
              <a:rPr lang="en-US" sz="200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00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educational multimedia resources such as:</a:t>
            </a:r>
          </a:p>
        </p:txBody>
      </p:sp>
    </p:spTree>
    <p:extLst>
      <p:ext uri="{BB962C8B-B14F-4D97-AF65-F5344CB8AC3E}">
        <p14:creationId xmlns:p14="http://schemas.microsoft.com/office/powerpoint/2010/main" val="1317432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ourse Image ÐÐ²ÐµÐ´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403" y="2509165"/>
            <a:ext cx="2212369" cy="147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44" y="2870949"/>
            <a:ext cx="2053928" cy="1369285"/>
          </a:xfrm>
          <a:prstGeom prst="rect">
            <a:avLst/>
          </a:prstGeom>
        </p:spPr>
      </p:pic>
      <p:pic>
        <p:nvPicPr>
          <p:cNvPr id="1030" name="Picture 6" descr="Course Image Introduction to Quantum Computation and Quantum Inform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44" y="4240233"/>
            <a:ext cx="2053928" cy="136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072" y="3957276"/>
            <a:ext cx="2053928" cy="13692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973" y="3323239"/>
            <a:ext cx="3533810" cy="24894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08115" y="1795676"/>
            <a:ext cx="399081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We started to do video lectures from our colleagues: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Experimental high energy physics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Detectors in the nuclear and high energy physics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Heavy ions and the synthesis of heavy elements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 err="1"/>
              <a:t>Megascience</a:t>
            </a:r>
            <a:r>
              <a:rPr lang="en-US" sz="1350" dirty="0"/>
              <a:t> project NICA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Quantum Computation and Quantum Information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3896058" y="3969570"/>
            <a:ext cx="180049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We are in the JINR,</a:t>
            </a:r>
          </a:p>
          <a:p>
            <a:r>
              <a:rPr lang="en-US" sz="1350" dirty="0"/>
              <a:t>Bldg.  #</a:t>
            </a:r>
            <a:r>
              <a:rPr lang="ru-RU" sz="1350" dirty="0"/>
              <a:t>11</a:t>
            </a:r>
            <a:r>
              <a:rPr lang="en-US" sz="1350" dirty="0"/>
              <a:t>3, Studio 510</a:t>
            </a:r>
            <a:endParaRPr lang="ru-RU" sz="1350" dirty="0"/>
          </a:p>
        </p:txBody>
      </p:sp>
      <p:sp>
        <p:nvSpPr>
          <p:cNvPr id="19" name="TextBox 18"/>
          <p:cNvSpPr txBox="1"/>
          <p:nvPr/>
        </p:nvSpPr>
        <p:spPr>
          <a:xfrm>
            <a:off x="498467" y="1985944"/>
            <a:ext cx="4217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Video lectures</a:t>
            </a:r>
            <a:endParaRPr lang="ru-RU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10572" y="5789332"/>
            <a:ext cx="4827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Planning to do more with English </a:t>
            </a:r>
          </a:p>
          <a:p>
            <a:r>
              <a:rPr lang="en-US" b="1" dirty="0"/>
              <a:t>voice-over and/or subtitles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48064" y="6106727"/>
            <a:ext cx="25733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b="1" dirty="0">
                <a:solidFill>
                  <a:srgbClr val="C00000"/>
                </a:solidFill>
              </a:rPr>
              <a:t>http://edu.jinr.ru/courses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32" y="6032073"/>
            <a:ext cx="436664" cy="4263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44" y="1602026"/>
            <a:ext cx="1083519" cy="102119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10600" y="235052"/>
            <a:ext cx="8833400" cy="1326624"/>
          </a:xfrm>
          <a:prstGeom prst="rect">
            <a:avLst/>
          </a:prstGeom>
          <a:solidFill>
            <a:srgbClr val="13B0BF"/>
          </a:solidFill>
          <a:ln w="203200">
            <a:noFill/>
          </a:ln>
          <a:effectLst>
            <a:outerShdw blurRad="63500" dist="38100" dir="2700000" sx="104000" sy="104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569330" y="457129"/>
            <a:ext cx="8229600" cy="9302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2600" dirty="0">
                <a:solidFill>
                  <a:srgbClr val="0F3041"/>
                </a:solidFill>
                <a:latin typeface="Arial Narrow" panose="020B0606020202030204" pitchFamily="34" charset="0"/>
              </a:rPr>
              <a:t>Popularisation of science</a:t>
            </a:r>
            <a:r>
              <a:rPr lang="ru-RU" sz="2600" dirty="0">
                <a:solidFill>
                  <a:srgbClr val="0F3041"/>
                </a:solidFill>
                <a:latin typeface="Arial Narrow" panose="020B0606020202030204" pitchFamily="34" charset="0"/>
              </a:rPr>
              <a:t> </a:t>
            </a:r>
            <a:r>
              <a:rPr lang="en-US" sz="2600" dirty="0">
                <a:solidFill>
                  <a:srgbClr val="0F3041"/>
                </a:solidFill>
                <a:latin typeface="Arial Narrow" panose="020B0606020202030204" pitchFamily="34" charset="0"/>
              </a:rPr>
              <a:t>2017-2018</a:t>
            </a:r>
            <a:br>
              <a:rPr lang="ru-RU" sz="2600" b="1" dirty="0">
                <a:solidFill>
                  <a:srgbClr val="0F3041"/>
                </a:solidFill>
                <a:latin typeface="Arial Narrow" panose="020B0606020202030204" pitchFamily="34" charset="0"/>
              </a:rPr>
            </a:br>
            <a:r>
              <a:rPr lang="en-US" sz="4300" b="1" dirty="0">
                <a:solidFill>
                  <a:srgbClr val="0F3041"/>
                </a:solidFill>
                <a:latin typeface="Arial Narrow" panose="020B0606020202030204" pitchFamily="34" charset="0"/>
              </a:rPr>
              <a:t>Open education at JINR </a:t>
            </a:r>
            <a:r>
              <a:rPr lang="en-US" sz="4300" dirty="0">
                <a:solidFill>
                  <a:srgbClr val="0F3041"/>
                </a:solidFill>
                <a:latin typeface="Arial Narrow" panose="020B0606020202030204" pitchFamily="34" charset="0"/>
              </a:rPr>
              <a:t>edu.jinr.ru</a:t>
            </a:r>
            <a:endParaRPr lang="ru-RU" sz="4300" dirty="0"/>
          </a:p>
        </p:txBody>
      </p:sp>
    </p:spTree>
    <p:extLst>
      <p:ext uri="{BB962C8B-B14F-4D97-AF65-F5344CB8AC3E}">
        <p14:creationId xmlns:p14="http://schemas.microsoft.com/office/powerpoint/2010/main" val="2337136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96535" y="4598931"/>
            <a:ext cx="2061146" cy="144897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" name="TextBox 3"/>
          <p:cNvSpPr txBox="1"/>
          <p:nvPr/>
        </p:nvSpPr>
        <p:spPr>
          <a:xfrm>
            <a:off x="663153" y="1688495"/>
            <a:ext cx="53048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/>
              <a:t>Educational Project “Virtual Laboratory”</a:t>
            </a:r>
            <a:endParaRPr lang="ru-RU" sz="21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59" y="2260484"/>
            <a:ext cx="2700000" cy="1469638"/>
          </a:xfrm>
          <a:prstGeom prst="rect">
            <a:avLst/>
          </a:prstGeom>
        </p:spPr>
      </p:pic>
      <p:pic>
        <p:nvPicPr>
          <p:cNvPr id="6" name="Picture 2" descr="D:\PAVEL\DOCS\commander\HSCE2018\Presentation\2_1.jpg"/>
          <p:cNvPicPr>
            <a:picLocks noChangeAspect="1" noChangeArrowheads="1"/>
          </p:cNvPicPr>
          <p:nvPr/>
        </p:nvPicPr>
        <p:blipFill rotWithShape="1">
          <a:blip r:embed="rId3" cstate="print"/>
          <a:srcRect t="8445" b="8247"/>
          <a:stretch/>
        </p:blipFill>
        <p:spPr bwMode="auto">
          <a:xfrm>
            <a:off x="706759" y="4285187"/>
            <a:ext cx="2700000" cy="15015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3153" y="3771727"/>
            <a:ext cx="27872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Virtual Laboratory of Nuclear Fission</a:t>
            </a:r>
            <a:endParaRPr lang="ru-RU" sz="105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26082" y="5794412"/>
            <a:ext cx="27872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Hands-on Practicum on Experimental Nuclear Physics for Students</a:t>
            </a:r>
            <a:endParaRPr lang="ru-RU" sz="105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681" y="2242362"/>
            <a:ext cx="2700000" cy="15058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59421" y="3771726"/>
            <a:ext cx="29596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 dirty="0"/>
              <a:t>Interactive Environment for Nuclear</a:t>
            </a:r>
          </a:p>
          <a:p>
            <a:pPr algn="r"/>
            <a:r>
              <a:rPr lang="en-US" sz="1050" b="1" dirty="0"/>
              <a:t>Experiment Modeling </a:t>
            </a:r>
            <a:endParaRPr lang="ru-RU" sz="1050" b="1" dirty="0"/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238" y="2551871"/>
            <a:ext cx="3051536" cy="187180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89885" y="4530061"/>
            <a:ext cx="3317981" cy="1673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Future plans: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75" dirty="0"/>
              <a:t>Virtual Laboratory of Gamma Spectrometry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75" dirty="0"/>
              <a:t>Virtual educational research laboratory based on real data obtained from digitizers</a:t>
            </a:r>
            <a:endParaRPr lang="ru-RU" sz="1275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75" dirty="0"/>
              <a:t>Development of hands-on practicum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75" dirty="0"/>
              <a:t>Creation of set of qualification works for university students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ru-RU" sz="1275" dirty="0"/>
          </a:p>
        </p:txBody>
      </p:sp>
      <p:pic>
        <p:nvPicPr>
          <p:cNvPr id="17" name="Picture 2" descr="D:\PAVEL\DOCS\commander\HSCE2018\Presentation\map_of_vla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56632" y="4733183"/>
            <a:ext cx="1825114" cy="81777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71820" y="5544357"/>
            <a:ext cx="19998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0070C0"/>
                </a:solidFill>
              </a:rPr>
              <a:t>12 countries are involved</a:t>
            </a:r>
          </a:p>
          <a:p>
            <a:pPr algn="ctr"/>
            <a:r>
              <a:rPr lang="en-US" sz="1350" dirty="0">
                <a:solidFill>
                  <a:srgbClr val="0070C0"/>
                </a:solidFill>
              </a:rPr>
              <a:t>In the project</a:t>
            </a:r>
            <a:endParaRPr lang="ru-RU" sz="135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95" y="1667880"/>
            <a:ext cx="456728" cy="45672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208371" y="6296977"/>
            <a:ext cx="25733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b="1" dirty="0">
                <a:solidFill>
                  <a:srgbClr val="C00000"/>
                </a:solidFill>
              </a:rPr>
              <a:t>http://edu.jinr.ru/vlabs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239" y="6222323"/>
            <a:ext cx="436664" cy="4263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82" y="6257378"/>
            <a:ext cx="4833339" cy="42526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10600" y="169718"/>
            <a:ext cx="8833400" cy="1326624"/>
          </a:xfrm>
          <a:prstGeom prst="rect">
            <a:avLst/>
          </a:prstGeom>
          <a:solidFill>
            <a:srgbClr val="13B0BF"/>
          </a:solidFill>
          <a:ln w="203200">
            <a:noFill/>
          </a:ln>
          <a:effectLst>
            <a:outerShdw blurRad="63500" dist="38100" dir="2700000" sx="104000" sy="104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569330" y="391795"/>
            <a:ext cx="8229600" cy="9302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2600" dirty="0">
                <a:solidFill>
                  <a:srgbClr val="0F3041"/>
                </a:solidFill>
                <a:latin typeface="Arial Narrow" panose="020B0606020202030204" pitchFamily="34" charset="0"/>
              </a:rPr>
              <a:t>Popularisation of science</a:t>
            </a:r>
            <a:r>
              <a:rPr lang="ru-RU" sz="2600" dirty="0">
                <a:solidFill>
                  <a:srgbClr val="0F3041"/>
                </a:solidFill>
                <a:latin typeface="Arial Narrow" panose="020B0606020202030204" pitchFamily="34" charset="0"/>
              </a:rPr>
              <a:t> </a:t>
            </a:r>
            <a:r>
              <a:rPr lang="en-US" sz="2600" dirty="0">
                <a:solidFill>
                  <a:srgbClr val="0F3041"/>
                </a:solidFill>
                <a:latin typeface="Arial Narrow" panose="020B0606020202030204" pitchFamily="34" charset="0"/>
              </a:rPr>
              <a:t>2017-2018</a:t>
            </a:r>
            <a:br>
              <a:rPr lang="ru-RU" sz="2600" b="1" dirty="0">
                <a:solidFill>
                  <a:srgbClr val="0F3041"/>
                </a:solidFill>
                <a:latin typeface="Arial Narrow" panose="020B0606020202030204" pitchFamily="34" charset="0"/>
              </a:rPr>
            </a:br>
            <a:r>
              <a:rPr lang="en-US" sz="4300" b="1" dirty="0">
                <a:solidFill>
                  <a:srgbClr val="0F3041"/>
                </a:solidFill>
                <a:latin typeface="Arial Narrow" panose="020B0606020202030204" pitchFamily="34" charset="0"/>
              </a:rPr>
              <a:t>Open education at JINR </a:t>
            </a:r>
            <a:r>
              <a:rPr lang="en-US" sz="4300" dirty="0">
                <a:solidFill>
                  <a:srgbClr val="0F3041"/>
                </a:solidFill>
                <a:latin typeface="Arial Narrow" panose="020B0606020202030204" pitchFamily="34" charset="0"/>
              </a:rPr>
              <a:t>edu.jinr.ru</a:t>
            </a:r>
            <a:endParaRPr lang="ru-RU" sz="4300" dirty="0"/>
          </a:p>
        </p:txBody>
      </p:sp>
      <p:pic>
        <p:nvPicPr>
          <p:cNvPr id="21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956" y="6317320"/>
            <a:ext cx="246790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57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6" r="7747"/>
          <a:stretch/>
        </p:blipFill>
        <p:spPr>
          <a:xfrm>
            <a:off x="308754" y="1438328"/>
            <a:ext cx="4063608" cy="530304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438329"/>
            <a:ext cx="4716016" cy="3070791"/>
          </a:xfrm>
        </p:spPr>
      </p:pic>
      <p:sp>
        <p:nvSpPr>
          <p:cNvPr id="8" name="Прямоугольник 7"/>
          <p:cNvSpPr/>
          <p:nvPr/>
        </p:nvSpPr>
        <p:spPr>
          <a:xfrm>
            <a:off x="309677" y="111705"/>
            <a:ext cx="8833400" cy="1326624"/>
          </a:xfrm>
          <a:prstGeom prst="rect">
            <a:avLst/>
          </a:prstGeom>
          <a:solidFill>
            <a:srgbClr val="13B0BF"/>
          </a:solidFill>
          <a:ln w="203200">
            <a:noFill/>
          </a:ln>
          <a:effectLst>
            <a:outerShdw blurRad="63500" dist="38100" dir="2700000" sx="104000" sy="104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39552" y="320234"/>
            <a:ext cx="8229600" cy="9302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2600" dirty="0">
                <a:solidFill>
                  <a:srgbClr val="0F3041"/>
                </a:solidFill>
                <a:latin typeface="Arial Narrow" panose="020B0606020202030204" pitchFamily="34" charset="0"/>
              </a:rPr>
              <a:t>Popularisation of science</a:t>
            </a:r>
            <a:r>
              <a:rPr lang="ru-RU" sz="2600" dirty="0">
                <a:solidFill>
                  <a:srgbClr val="0F3041"/>
                </a:solidFill>
                <a:latin typeface="Arial Narrow" panose="020B0606020202030204" pitchFamily="34" charset="0"/>
              </a:rPr>
              <a:t> </a:t>
            </a:r>
            <a:r>
              <a:rPr lang="en-US" sz="2600" dirty="0">
                <a:solidFill>
                  <a:srgbClr val="0F3041"/>
                </a:solidFill>
                <a:latin typeface="Arial Narrow" panose="020B0606020202030204" pitchFamily="34" charset="0"/>
              </a:rPr>
              <a:t>2017-2018 (Outreach)</a:t>
            </a:r>
            <a:br>
              <a:rPr lang="ru-RU" sz="2600" b="1" dirty="0">
                <a:solidFill>
                  <a:srgbClr val="0F3041"/>
                </a:solidFill>
                <a:latin typeface="Arial Narrow" panose="020B0606020202030204" pitchFamily="34" charset="0"/>
              </a:rPr>
            </a:br>
            <a:r>
              <a:rPr lang="en-US" sz="4300" b="1" dirty="0">
                <a:solidFill>
                  <a:srgbClr val="0F3041"/>
                </a:solidFill>
                <a:latin typeface="Arial Narrow" panose="020B0606020202030204" pitchFamily="34" charset="0"/>
              </a:rPr>
              <a:t>Science festivals</a:t>
            </a:r>
            <a:endParaRPr lang="ru-RU" sz="4000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587135" y="4869160"/>
            <a:ext cx="4341168" cy="15197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3525" indent="-263525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F30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 of physics,</a:t>
            </a:r>
            <a:r>
              <a:rPr lang="en-US" sz="2000" dirty="0">
                <a:solidFill>
                  <a:srgbClr val="0F30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Dubna</a:t>
            </a:r>
          </a:p>
          <a:p>
            <a:pPr marL="263525" indent="-263525" algn="l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F30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525" indent="-263525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F30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NAUKA 0+,</a:t>
            </a:r>
            <a:r>
              <a:rPr lang="en-US" sz="2000" dirty="0">
                <a:solidFill>
                  <a:srgbClr val="0F30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Moscow</a:t>
            </a:r>
          </a:p>
          <a:p>
            <a:pPr marL="263525" indent="-263525" algn="l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F30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525" indent="-263525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F30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 Festival </a:t>
            </a:r>
            <a:br>
              <a:rPr lang="en-US" sz="2000" b="1" dirty="0">
                <a:solidFill>
                  <a:srgbClr val="0F304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rgbClr val="0F30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Youth and Students,</a:t>
            </a:r>
            <a:r>
              <a:rPr lang="en-US" sz="2000" dirty="0">
                <a:solidFill>
                  <a:srgbClr val="0F30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Sochi</a:t>
            </a:r>
          </a:p>
        </p:txBody>
      </p:sp>
    </p:spTree>
    <p:extLst>
      <p:ext uri="{BB962C8B-B14F-4D97-AF65-F5344CB8AC3E}">
        <p14:creationId xmlns:p14="http://schemas.microsoft.com/office/powerpoint/2010/main" val="1628555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9" t="19976" r="3611" b="625"/>
          <a:stretch/>
        </p:blipFill>
        <p:spPr>
          <a:xfrm>
            <a:off x="309678" y="1378992"/>
            <a:ext cx="8833400" cy="54790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9677" y="111705"/>
            <a:ext cx="8833400" cy="1326624"/>
          </a:xfrm>
          <a:prstGeom prst="rect">
            <a:avLst/>
          </a:prstGeom>
          <a:solidFill>
            <a:srgbClr val="0F3041"/>
          </a:solidFill>
          <a:ln w="203200">
            <a:noFill/>
          </a:ln>
          <a:effectLst>
            <a:outerShdw blurRad="63500" dist="38100" dir="2700000" sx="104000" sy="104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39552" y="320234"/>
            <a:ext cx="8229600" cy="9302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2600" dirty="0">
                <a:solidFill>
                  <a:srgbClr val="FDC00F"/>
                </a:solidFill>
                <a:latin typeface="Arial Narrow" panose="020B0606020202030204" pitchFamily="34" charset="0"/>
              </a:rPr>
              <a:t>Skill improvement 2017-2018</a:t>
            </a:r>
            <a:br>
              <a:rPr lang="ru-RU" sz="2600" b="1" dirty="0">
                <a:solidFill>
                  <a:srgbClr val="FDC00F"/>
                </a:solidFill>
                <a:latin typeface="Arial Narrow" panose="020B0606020202030204" pitchFamily="34" charset="0"/>
              </a:rPr>
            </a:br>
            <a:r>
              <a:rPr lang="en-US" sz="4300" b="1" dirty="0">
                <a:solidFill>
                  <a:srgbClr val="FDC00F"/>
                </a:solidFill>
                <a:latin typeface="Arial Narrow" panose="020B0606020202030204" pitchFamily="34" charset="0"/>
              </a:rPr>
              <a:t>Advanced practices</a:t>
            </a:r>
          </a:p>
        </p:txBody>
      </p:sp>
    </p:spTree>
    <p:extLst>
      <p:ext uri="{BB962C8B-B14F-4D97-AF65-F5344CB8AC3E}">
        <p14:creationId xmlns:p14="http://schemas.microsoft.com/office/powerpoint/2010/main" val="590330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630016" y="2204864"/>
            <a:ext cx="6758408" cy="4446391"/>
            <a:chOff x="1475656" y="2485961"/>
            <a:chExt cx="6048672" cy="4086351"/>
          </a:xfrm>
        </p:grpSpPr>
        <p:pic>
          <p:nvPicPr>
            <p:cNvPr id="8" name="Изображение 2" descr="Снимок экрана 2017-09-11 в 19.29.08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0" r="2340"/>
            <a:stretch/>
          </p:blipFill>
          <p:spPr>
            <a:xfrm>
              <a:off x="1475656" y="2485961"/>
              <a:ext cx="6048672" cy="4086351"/>
            </a:xfrm>
            <a:prstGeom prst="rect">
              <a:avLst/>
            </a:prstGeom>
            <a:effectLst>
              <a:outerShdw blurRad="152400" dist="50800" dir="5400000" algn="ctr" rotWithShape="0">
                <a:srgbClr val="0F3041"/>
              </a:outerShdw>
            </a:effectLst>
          </p:spPr>
        </p:pic>
        <p:sp>
          <p:nvSpPr>
            <p:cNvPr id="9" name="Прямоугольник 8"/>
            <p:cNvSpPr/>
            <p:nvPr/>
          </p:nvSpPr>
          <p:spPr>
            <a:xfrm>
              <a:off x="1475656" y="6163880"/>
              <a:ext cx="5077515" cy="300503"/>
            </a:xfrm>
            <a:prstGeom prst="rect">
              <a:avLst/>
            </a:prstGeom>
            <a:solidFill>
              <a:srgbClr val="006666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ru-RU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309677" y="111705"/>
            <a:ext cx="8833400" cy="1138786"/>
          </a:xfrm>
          <a:prstGeom prst="rect">
            <a:avLst/>
          </a:prstGeom>
          <a:solidFill>
            <a:srgbClr val="0F3041"/>
          </a:solidFill>
          <a:ln w="203200">
            <a:noFill/>
          </a:ln>
          <a:effectLst>
            <a:outerShdw blurRad="63500" dist="38100" dir="2700000" sx="104000" sy="104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39552" y="320234"/>
            <a:ext cx="8229600" cy="9302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2600" dirty="0">
                <a:solidFill>
                  <a:srgbClr val="FDC00F"/>
                </a:solidFill>
                <a:latin typeface="Arial Narrow" panose="020B0606020202030204" pitchFamily="34" charset="0"/>
              </a:rPr>
              <a:t>Skill improvement 2017-2018</a:t>
            </a:r>
            <a:br>
              <a:rPr lang="ru-RU" sz="2600" b="1" dirty="0">
                <a:solidFill>
                  <a:srgbClr val="FDC00F"/>
                </a:solidFill>
                <a:latin typeface="Arial Narrow" panose="020B0606020202030204" pitchFamily="34" charset="0"/>
              </a:rPr>
            </a:br>
            <a:r>
              <a:rPr lang="en-US" sz="4300" b="1" dirty="0">
                <a:solidFill>
                  <a:srgbClr val="FDC00F"/>
                </a:solidFill>
                <a:latin typeface="Arial Narrow" panose="020B0606020202030204" pitchFamily="34" charset="0"/>
              </a:rPr>
              <a:t>Attachment of degree-seekers</a:t>
            </a:r>
          </a:p>
        </p:txBody>
      </p:sp>
      <p:sp>
        <p:nvSpPr>
          <p:cNvPr id="4" name="Объект 2"/>
          <p:cNvSpPr>
            <a:spLocks noGrp="1"/>
          </p:cNvSpPr>
          <p:nvPr/>
        </p:nvSpPr>
        <p:spPr>
          <a:xfrm>
            <a:off x="539552" y="1340768"/>
            <a:ext cx="8470428" cy="1824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indent="-268288">
              <a:spcBef>
                <a:spcPts val="0"/>
              </a:spcBef>
            </a:pPr>
            <a:r>
              <a:rPr lang="en-US" sz="190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Since</a:t>
            </a:r>
            <a:r>
              <a:rPr lang="ru-RU" sz="190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2015 </a:t>
            </a:r>
          </a:p>
          <a:p>
            <a:pPr marL="268288" indent="-268288">
              <a:spcBef>
                <a:spcPts val="0"/>
              </a:spcBef>
            </a:pPr>
            <a:r>
              <a:rPr lang="ru-RU" sz="190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28 </a:t>
            </a:r>
            <a:r>
              <a:rPr lang="en-US" sz="190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degree seekers</a:t>
            </a:r>
            <a:r>
              <a:rPr lang="ru-RU" sz="190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90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now</a:t>
            </a:r>
            <a:br>
              <a:rPr lang="en-US" sz="190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(Russia – 17, Kazakhstan – 6, Belarus – 1, Ukraine – 1, Mongolia – 1, USA – 1)</a:t>
            </a:r>
            <a:endParaRPr lang="ru-RU" sz="1600" dirty="0">
              <a:solidFill>
                <a:srgbClr val="0F304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8288" indent="-268288">
              <a:spcBef>
                <a:spcPts val="0"/>
              </a:spcBef>
            </a:pPr>
            <a:r>
              <a:rPr lang="en-US" sz="190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Attachment period is over for 5 people, </a:t>
            </a:r>
            <a:br>
              <a:rPr lang="en-US" sz="190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90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who work on  completing their theses</a:t>
            </a:r>
            <a:endParaRPr lang="ru-RU" sz="1900" dirty="0">
              <a:solidFill>
                <a:srgbClr val="0F304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841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9677" y="111705"/>
            <a:ext cx="8833400" cy="1229063"/>
          </a:xfrm>
          <a:prstGeom prst="rect">
            <a:avLst/>
          </a:prstGeom>
          <a:solidFill>
            <a:srgbClr val="0F3041"/>
          </a:solidFill>
          <a:ln w="203200">
            <a:noFill/>
          </a:ln>
          <a:effectLst>
            <a:outerShdw blurRad="63500" dist="38100" dir="2700000" sx="104000" sy="104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39552" y="320234"/>
            <a:ext cx="8229600" cy="9302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2600" dirty="0">
                <a:solidFill>
                  <a:srgbClr val="FDC00F"/>
                </a:solidFill>
                <a:latin typeface="Arial Narrow" panose="020B0606020202030204" pitchFamily="34" charset="0"/>
              </a:rPr>
              <a:t>Skill improvement 2017-2018</a:t>
            </a:r>
            <a:br>
              <a:rPr lang="ru-RU" sz="2600" b="1" dirty="0">
                <a:solidFill>
                  <a:srgbClr val="FDC00F"/>
                </a:solidFill>
                <a:latin typeface="Arial Narrow" panose="020B0606020202030204" pitchFamily="34" charset="0"/>
              </a:rPr>
            </a:br>
            <a:r>
              <a:rPr lang="en-US" sz="4300" b="1" dirty="0">
                <a:solidFill>
                  <a:srgbClr val="FDC00F"/>
                </a:solidFill>
                <a:latin typeface="Arial Narrow" panose="020B0606020202030204" pitchFamily="34" charset="0"/>
              </a:rPr>
              <a:t>Engineering training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92ED19A9-E0EB-4B0F-A1EB-EA36A0E68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477" y="1124744"/>
            <a:ext cx="8397800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4572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9144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1371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18288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ru-RU" b="1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Basic laboratory works</a:t>
            </a:r>
          </a:p>
          <a:p>
            <a:pPr marL="342900" lvl="4" indent="-342900">
              <a:buClrTx/>
              <a:buSzTx/>
              <a:buFont typeface="Arial" panose="020B0604020202020204" pitchFamily="34" charset="0"/>
              <a:buChar char="•"/>
            </a:pPr>
            <a:r>
              <a:rPr lang="en-US" altLang="ru-RU" sz="160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Basic electronics (two week course)</a:t>
            </a:r>
          </a:p>
          <a:p>
            <a:pPr marL="342900" lvl="4" indent="-342900">
              <a:buClrTx/>
              <a:buSzTx/>
              <a:buFont typeface="Arial" panose="020B0604020202020204" pitchFamily="34" charset="0"/>
              <a:buChar char="•"/>
            </a:pPr>
            <a:r>
              <a:rPr lang="en-US" altLang="ru-RU" sz="160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Vacuum technology (one day course)</a:t>
            </a:r>
          </a:p>
          <a:p>
            <a:pPr marL="342900" lvl="4" indent="-342900">
              <a:buClrTx/>
              <a:buSzTx/>
              <a:buFont typeface="Arial" panose="020B0604020202020204" pitchFamily="34" charset="0"/>
              <a:buChar char="•"/>
            </a:pPr>
            <a:r>
              <a:rPr lang="en-US" altLang="ru-RU" sz="160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Controls &amp; Automation (two week course, Vacuum technology included)</a:t>
            </a:r>
          </a:p>
          <a:p>
            <a:pPr marL="342900" lvl="4" indent="-342900">
              <a:buClrTx/>
              <a:buSzTx/>
              <a:buFont typeface="Arial" panose="020B0604020202020204" pitchFamily="34" charset="0"/>
              <a:buChar char="•"/>
            </a:pPr>
            <a:r>
              <a:rPr lang="en-US" altLang="ru-RU" sz="160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Nuclear physics (one week course)</a:t>
            </a:r>
          </a:p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en-US" altLang="ru-RU" b="1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Advanced laboratory works</a:t>
            </a:r>
          </a:p>
          <a:p>
            <a:pPr marL="342900" lvl="4" indent="-342900">
              <a:buClrTx/>
              <a:buSzTx/>
              <a:buFont typeface="Arial" panose="020B0604020202020204" pitchFamily="34" charset="0"/>
              <a:buChar char="•"/>
            </a:pPr>
            <a:r>
              <a:rPr lang="en-US" altLang="ru-RU" sz="160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RF technology (two week course)</a:t>
            </a:r>
          </a:p>
          <a:p>
            <a:pPr marL="342900" lvl="4" indent="-342900">
              <a:buClrTx/>
              <a:buSzTx/>
              <a:buFont typeface="Arial" panose="020B0604020202020204" pitchFamily="34" charset="0"/>
              <a:buChar char="•"/>
            </a:pPr>
            <a:r>
              <a:rPr lang="en-US" altLang="ru-RU" sz="160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Radiation protection and safety (one week course)</a:t>
            </a:r>
          </a:p>
          <a:p>
            <a:pPr marL="342900" lvl="4" indent="-342900">
              <a:buClrTx/>
              <a:buSzTx/>
              <a:buFont typeface="Arial" panose="020B0604020202020204" pitchFamily="34" charset="0"/>
              <a:buChar char="•"/>
            </a:pPr>
            <a:r>
              <a:rPr lang="en-US" altLang="ru-RU" sz="160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Advanced electronics (two week course, under development, 50% ready)</a:t>
            </a:r>
          </a:p>
          <a:p>
            <a:pPr marL="342900" indent="-342900">
              <a:buClrTx/>
              <a:buSzTx/>
              <a:buFont typeface="Arial" panose="020B0604020202020204" pitchFamily="34" charset="0"/>
              <a:buChar char="•"/>
            </a:pPr>
            <a:r>
              <a:rPr lang="en-US" altLang="ru-RU" sz="1600" dirty="0" err="1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Medipix</a:t>
            </a:r>
            <a:r>
              <a:rPr lang="en-US" altLang="ru-RU" sz="160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particle detectors (one week course, under development)</a:t>
            </a:r>
          </a:p>
          <a:p>
            <a:pPr marL="342900" indent="-342900">
              <a:buClrTx/>
              <a:buSzTx/>
              <a:buFont typeface="Arial" panose="020B0604020202020204" pitchFamily="34" charset="0"/>
              <a:buChar char="•"/>
            </a:pPr>
            <a:r>
              <a:rPr lang="en-US" altLang="ru-RU" sz="160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Plans: Magnets, Particle detectors, Neutron physics etc. </a:t>
            </a:r>
          </a:p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en-US" altLang="ru-RU" b="1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Laboratory works at the Linac-200 accelerator  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60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altLang="ru-RU" sz="160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will be available after Linac-200 commissioning</a:t>
            </a:r>
            <a:r>
              <a:rPr lang="ru-RU" altLang="ru-RU" sz="160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r>
              <a:rPr lang="en-US" altLang="ru-RU" sz="160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342900" indent="-342900">
              <a:buClrTx/>
              <a:buSzTx/>
              <a:buFont typeface="Arial" panose="020B0604020202020204" pitchFamily="34" charset="0"/>
              <a:buChar char="•"/>
            </a:pPr>
            <a:r>
              <a:rPr lang="en-US" altLang="ru-RU" sz="160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Accelerator operation and beam diagnostics</a:t>
            </a:r>
          </a:p>
          <a:p>
            <a:pPr marL="342900" indent="-342900">
              <a:buClrTx/>
              <a:buSzTx/>
              <a:buFont typeface="Arial" panose="020B0604020202020204" pitchFamily="34" charset="0"/>
              <a:buChar char="•"/>
            </a:pPr>
            <a:r>
              <a:rPr lang="en-US" altLang="ru-RU" sz="160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Detector characterization using particle beams</a:t>
            </a:r>
          </a:p>
          <a:p>
            <a:pPr>
              <a:buClrTx/>
              <a:buSzTx/>
            </a:pPr>
            <a:endParaRPr lang="en-US" altLang="ru-RU" sz="1600" dirty="0">
              <a:solidFill>
                <a:srgbClr val="0F304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CDCED2-4549-49F2-BCB2-10A60A985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054" y="5561570"/>
            <a:ext cx="2851793" cy="11407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56D76F-E30C-48E4-BE7B-A7048B179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31" y="5561569"/>
            <a:ext cx="2851793" cy="11407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E81E134-80F6-4157-9AB1-495EF667F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078" y="5575463"/>
            <a:ext cx="2851793" cy="114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55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10600" y="123302"/>
            <a:ext cx="8833400" cy="1229063"/>
          </a:xfrm>
          <a:prstGeom prst="rect">
            <a:avLst/>
          </a:prstGeom>
          <a:solidFill>
            <a:srgbClr val="0F3041"/>
          </a:solidFill>
          <a:ln w="203200">
            <a:noFill/>
          </a:ln>
          <a:effectLst>
            <a:outerShdw blurRad="63500" dist="38100" dir="2700000" sx="104000" sy="104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39552" y="320234"/>
            <a:ext cx="8229600" cy="9302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4300" b="1" dirty="0">
                <a:solidFill>
                  <a:srgbClr val="FDC00F"/>
                </a:solidFill>
                <a:latin typeface="Arial Narrow" panose="020B0606020202030204" pitchFamily="34" charset="0"/>
              </a:rPr>
              <a:t>Engineering training:</a:t>
            </a:r>
          </a:p>
          <a:p>
            <a:pPr algn="l">
              <a:lnSpc>
                <a:spcPct val="80000"/>
              </a:lnSpc>
            </a:pPr>
            <a:r>
              <a:rPr lang="en-US" sz="2600" dirty="0">
                <a:solidFill>
                  <a:srgbClr val="FDC00F"/>
                </a:solidFill>
                <a:latin typeface="Arial Narrow" panose="020B0606020202030204" pitchFamily="34" charset="0"/>
              </a:rPr>
              <a:t>International Student Practice Projects</a:t>
            </a:r>
            <a:endParaRPr lang="en-US" sz="4300" b="1" dirty="0">
              <a:solidFill>
                <a:srgbClr val="FDC00F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766CF357-AED8-034B-AC92-7524748F1EDD}"/>
              </a:ext>
            </a:extLst>
          </p:cNvPr>
          <p:cNvSpPr txBox="1">
            <a:spLocks/>
          </p:cNvSpPr>
          <p:nvPr/>
        </p:nvSpPr>
        <p:spPr>
          <a:xfrm>
            <a:off x="547440" y="1418916"/>
            <a:ext cx="4248472" cy="64800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tx1"/>
                </a:solidFill>
                <a:latin typeface="Lucida Sans Unicode" pitchFamily="34" charset="0"/>
                <a:ea typeface="+mj-ea"/>
                <a:cs typeface="Lucida Sans Unicode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dirty="0">
                <a:solidFill>
                  <a:srgbClr val="0F3041"/>
                </a:solidFill>
                <a:latin typeface="Arial Narrow" panose="020B0606020202030204" pitchFamily="34" charset="0"/>
                <a:cs typeface="+mj-cs"/>
              </a:rPr>
              <a:t>Electronics for scientific applications</a:t>
            </a:r>
            <a:endParaRPr lang="ru-RU" dirty="0">
              <a:solidFill>
                <a:srgbClr val="0F3041"/>
              </a:solidFill>
              <a:latin typeface="Arial Narrow" panose="020B0606020202030204" pitchFamily="34" charset="0"/>
              <a:cs typeface="+mj-cs"/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6893C642-F913-BD4A-8A08-764AF1109543}"/>
              </a:ext>
            </a:extLst>
          </p:cNvPr>
          <p:cNvSpPr txBox="1">
            <a:spLocks/>
          </p:cNvSpPr>
          <p:nvPr/>
        </p:nvSpPr>
        <p:spPr>
          <a:xfrm>
            <a:off x="4323544" y="1418844"/>
            <a:ext cx="4820456" cy="648072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tx1"/>
                </a:solidFill>
                <a:latin typeface="Lucida Sans Unicode" pitchFamily="34" charset="0"/>
                <a:ea typeface="+mj-ea"/>
                <a:cs typeface="Lucida Sans Unicode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>
                <a:solidFill>
                  <a:srgbClr val="0F3041"/>
                </a:solidFill>
                <a:latin typeface="Arial Narrow" panose="020B0606020202030204" pitchFamily="34" charset="0"/>
                <a:cs typeface="+mj-cs"/>
              </a:rPr>
              <a:t>Automation of the accelerator vacuum system</a:t>
            </a:r>
            <a:endParaRPr lang="ru-RU" dirty="0">
              <a:solidFill>
                <a:srgbClr val="0F3041"/>
              </a:solidFill>
              <a:latin typeface="Arial Narrow" panose="020B0606020202030204" pitchFamily="34" charset="0"/>
              <a:cs typeface="+mj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58F3A0-E160-4C1E-B6BE-8DFEFFA87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937129"/>
            <a:ext cx="4316400" cy="24279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B865A87-20CF-448C-A390-48337011DB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937129"/>
            <a:ext cx="4316400" cy="2427975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F5F021BF-DE88-4DB9-A2A1-2C4EC17AB9CB}"/>
              </a:ext>
            </a:extLst>
          </p:cNvPr>
          <p:cNvSpPr txBox="1">
            <a:spLocks/>
          </p:cNvSpPr>
          <p:nvPr/>
        </p:nvSpPr>
        <p:spPr>
          <a:xfrm>
            <a:off x="180000" y="4193704"/>
            <a:ext cx="4316400" cy="2664296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tx1"/>
                </a:solidFill>
                <a:latin typeface="Lucida Sans Unicode" pitchFamily="34" charset="0"/>
                <a:ea typeface="+mj-ea"/>
                <a:cs typeface="Lucida Sans Unicode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Minimum equipment: a signal generator, an oscilloscope, a multimeter and a soldering iron as the main tool.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Work not with specially designed training models, but with real radio components.</a:t>
            </a:r>
            <a:endParaRPr lang="ru-RU" sz="1600" b="0" dirty="0">
              <a:solidFill>
                <a:srgbClr val="0F304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Calculation and construction of the preamplifier for the cosmic rays detector as a final task.</a:t>
            </a:r>
            <a:endParaRPr lang="ru-RU" sz="1600" b="0" dirty="0">
              <a:solidFill>
                <a:srgbClr val="0F304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27552604-E48B-49E8-A03D-4357EE3258F7}"/>
              </a:ext>
            </a:extLst>
          </p:cNvPr>
          <p:cNvSpPr txBox="1">
            <a:spLocks/>
          </p:cNvSpPr>
          <p:nvPr/>
        </p:nvSpPr>
        <p:spPr>
          <a:xfrm>
            <a:off x="4644008" y="4437112"/>
            <a:ext cx="4316400" cy="2664296"/>
          </a:xfrm>
          <a:prstGeom prst="rect">
            <a:avLst/>
          </a:prstGeom>
        </p:spPr>
        <p:txBody>
          <a:bodyPr anchor="t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tx1"/>
                </a:solidFill>
                <a:latin typeface="Lucida Sans Unicode" pitchFamily="34" charset="0"/>
                <a:ea typeface="+mj-ea"/>
                <a:cs typeface="Lucida Sans Unicode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Studying of different control devices and learning the skills of the modern control systems design by assembling the automated control system for the model of the accelerator vacuum system.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Vacuum technology Lab Work aimed at studying the basic methods and technologies of vacuum equipment and operation is included.</a:t>
            </a:r>
            <a:endParaRPr lang="ru-RU" sz="1600" b="0" dirty="0">
              <a:solidFill>
                <a:srgbClr val="0F304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491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CDF36B-BA48-4260-A7AA-EA6A496D11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3"/>
          <a:stretch/>
        </p:blipFill>
        <p:spPr>
          <a:xfrm>
            <a:off x="310600" y="908720"/>
            <a:ext cx="8833400" cy="46019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0600" y="123302"/>
            <a:ext cx="8833400" cy="1229063"/>
          </a:xfrm>
          <a:prstGeom prst="rect">
            <a:avLst/>
          </a:prstGeom>
          <a:solidFill>
            <a:srgbClr val="0F3041"/>
          </a:solidFill>
          <a:ln w="203200">
            <a:noFill/>
          </a:ln>
          <a:effectLst>
            <a:outerShdw blurRad="63500" dist="38100" dir="2700000" sx="104000" sy="104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39552" y="320234"/>
            <a:ext cx="8229600" cy="9302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4300" b="1" dirty="0">
                <a:solidFill>
                  <a:srgbClr val="FDC00F"/>
                </a:solidFill>
                <a:latin typeface="Arial Narrow" panose="020B0606020202030204" pitchFamily="34" charset="0"/>
              </a:rPr>
              <a:t>Engineering training:</a:t>
            </a:r>
          </a:p>
          <a:p>
            <a:pPr algn="l">
              <a:lnSpc>
                <a:spcPct val="80000"/>
              </a:lnSpc>
            </a:pPr>
            <a:r>
              <a:rPr lang="en-US" sz="2600" dirty="0">
                <a:solidFill>
                  <a:srgbClr val="FDC00F"/>
                </a:solidFill>
                <a:latin typeface="Arial Narrow" panose="020B0606020202030204" pitchFamily="34" charset="0"/>
              </a:rPr>
              <a:t>Linac-200 Training Section</a:t>
            </a:r>
            <a:endParaRPr lang="en-US" sz="2600" b="1" dirty="0">
              <a:solidFill>
                <a:srgbClr val="FDC00F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215CB55-76D5-4141-94B9-1AF1F682BF18}"/>
              </a:ext>
            </a:extLst>
          </p:cNvPr>
          <p:cNvSpPr txBox="1">
            <a:spLocks/>
          </p:cNvSpPr>
          <p:nvPr/>
        </p:nvSpPr>
        <p:spPr>
          <a:xfrm>
            <a:off x="415872" y="5694255"/>
            <a:ext cx="8744400" cy="809761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tx1"/>
                </a:solidFill>
                <a:latin typeface="Lucida Sans Unicode" pitchFamily="34" charset="0"/>
                <a:ea typeface="+mj-ea"/>
                <a:cs typeface="Lucida Sans Unicode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Linac-200 accelerator: 200 MeV now, 800 MeV by 2020, 20 MeV training beam</a:t>
            </a:r>
          </a:p>
          <a:p>
            <a:pPr marL="285750" indent="-2857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Electron beam parameters: peak pulse current at 20 MeV – 10 mA, bunch length – 2 us, repetition rate – 1-25 Hz.</a:t>
            </a:r>
            <a:endParaRPr lang="ru-RU" b="0" dirty="0">
              <a:solidFill>
                <a:srgbClr val="0F304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081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88" y="1443256"/>
            <a:ext cx="8824912" cy="352996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9088" y="116632"/>
            <a:ext cx="8833400" cy="1326624"/>
          </a:xfrm>
          <a:prstGeom prst="rect">
            <a:avLst/>
          </a:prstGeom>
          <a:solidFill>
            <a:srgbClr val="0F3041"/>
          </a:solidFill>
          <a:ln w="203200">
            <a:noFill/>
          </a:ln>
          <a:effectLst>
            <a:outerShdw blurRad="63500" dist="38100" dir="2700000" sx="104000" sy="104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39552" y="320234"/>
            <a:ext cx="8424936" cy="9302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2600" dirty="0">
                <a:solidFill>
                  <a:srgbClr val="FDC00F"/>
                </a:solidFill>
                <a:latin typeface="Arial Narrow" panose="020B0606020202030204" pitchFamily="34" charset="0"/>
              </a:rPr>
              <a:t>Skill improvement 2018</a:t>
            </a:r>
            <a:br>
              <a:rPr lang="ru-RU" sz="2600" b="1" dirty="0">
                <a:solidFill>
                  <a:srgbClr val="FDC00F"/>
                </a:solidFill>
                <a:latin typeface="Arial Narrow" panose="020B0606020202030204" pitchFamily="34" charset="0"/>
              </a:rPr>
            </a:br>
            <a:r>
              <a:rPr lang="en-US" sz="3800" b="1" dirty="0">
                <a:solidFill>
                  <a:srgbClr val="FDC00F"/>
                </a:solidFill>
                <a:latin typeface="Arial Narrow" panose="020B0606020202030204" pitchFamily="34" charset="0"/>
              </a:rPr>
              <a:t>Professional and foreign language courses</a:t>
            </a:r>
            <a:endParaRPr lang="ru-RU" sz="3800" b="1" dirty="0">
              <a:solidFill>
                <a:srgbClr val="FDC00F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8872" y="5468848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149</a:t>
            </a:r>
            <a:r>
              <a:rPr lang="ru-RU" sz="200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staff members completed courses of professional training</a:t>
            </a:r>
          </a:p>
          <a:p>
            <a:pPr>
              <a:lnSpc>
                <a:spcPct val="80000"/>
              </a:lnSpc>
            </a:pPr>
            <a:endParaRPr lang="en-US" sz="2000" dirty="0">
              <a:solidFill>
                <a:srgbClr val="0F304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145</a:t>
            </a:r>
            <a:r>
              <a:rPr lang="en-US" sz="2000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people studied foreign languages </a:t>
            </a:r>
            <a:r>
              <a:rPr lang="en-US" dirty="0">
                <a:solidFill>
                  <a:srgbClr val="0F304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(English, German, French, Russian)</a:t>
            </a:r>
          </a:p>
        </p:txBody>
      </p:sp>
    </p:spTree>
    <p:extLst>
      <p:ext uri="{BB962C8B-B14F-4D97-AF65-F5344CB8AC3E}">
        <p14:creationId xmlns:p14="http://schemas.microsoft.com/office/powerpoint/2010/main" val="1266864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730996" y="444275"/>
            <a:ext cx="6408876" cy="1952301"/>
          </a:xfrm>
          <a:prstGeom prst="rect">
            <a:avLst/>
          </a:prstGeom>
          <a:solidFill>
            <a:srgbClr val="FFC000"/>
          </a:solidFill>
          <a:ln w="203200">
            <a:noFill/>
          </a:ln>
          <a:effectLst>
            <a:outerShdw blurRad="63500" dist="38100" dir="2700000" sx="104000" sy="104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744314" y="4620739"/>
            <a:ext cx="6399686" cy="1832597"/>
          </a:xfrm>
          <a:prstGeom prst="rect">
            <a:avLst/>
          </a:prstGeom>
          <a:solidFill>
            <a:srgbClr val="0F3041"/>
          </a:solidFill>
          <a:ln w="203200">
            <a:noFill/>
          </a:ln>
          <a:effectLst>
            <a:outerShdw blurRad="63500" dist="38100" dir="2700000" sx="104000" sy="104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740187" y="2618791"/>
            <a:ext cx="6399685" cy="1788539"/>
          </a:xfrm>
          <a:prstGeom prst="rect">
            <a:avLst/>
          </a:prstGeom>
          <a:solidFill>
            <a:srgbClr val="13B0BF"/>
          </a:solidFill>
          <a:ln w="203200">
            <a:noFill/>
          </a:ln>
          <a:effectLst>
            <a:outerShdw blurRad="63500" dist="38100" dir="2700000" sx="104000" sy="104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940998" y="538089"/>
            <a:ext cx="6156176" cy="15709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0F3041"/>
                </a:solidFill>
                <a:latin typeface="Arial Narrow" panose="020B0606020202030204" pitchFamily="34" charset="0"/>
              </a:rPr>
              <a:t>Student programmes</a:t>
            </a:r>
            <a:endParaRPr lang="ru-RU" sz="3200" b="1" dirty="0">
              <a:solidFill>
                <a:srgbClr val="0F3041"/>
              </a:solidFill>
              <a:latin typeface="Arial Narrow" panose="020B0606020202030204" pitchFamily="34" charset="0"/>
            </a:endParaRPr>
          </a:p>
          <a:p>
            <a:pPr marL="285750" indent="-28575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F3041"/>
                </a:solidFill>
                <a:latin typeface="Arial Narrow" panose="020B0606020202030204" pitchFamily="34" charset="0"/>
              </a:rPr>
              <a:t>BS and MS theses at JINR</a:t>
            </a:r>
            <a:endParaRPr lang="ru-RU" sz="1800" dirty="0">
              <a:solidFill>
                <a:srgbClr val="0F3041"/>
              </a:solidFill>
              <a:latin typeface="Arial Narrow" panose="020B0606020202030204" pitchFamily="34" charset="0"/>
            </a:endParaRPr>
          </a:p>
          <a:p>
            <a:pPr marL="285750" indent="-28575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F3041"/>
                </a:solidFill>
                <a:latin typeface="Arial Narrow" panose="020B0606020202030204" pitchFamily="34" charset="0"/>
              </a:rPr>
              <a:t>International Student Practices</a:t>
            </a:r>
            <a:endParaRPr lang="ru-RU" sz="1800" dirty="0">
              <a:solidFill>
                <a:srgbClr val="0F3041"/>
              </a:solidFill>
              <a:latin typeface="Arial Narrow" panose="020B0606020202030204" pitchFamily="34" charset="0"/>
            </a:endParaRPr>
          </a:p>
          <a:p>
            <a:pPr marL="285750" indent="-28575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F3041"/>
                </a:solidFill>
                <a:latin typeface="Arial Narrow" panose="020B0606020202030204" pitchFamily="34" charset="0"/>
              </a:rPr>
              <a:t>Summer Student Programme</a:t>
            </a:r>
          </a:p>
          <a:p>
            <a:pPr marL="285750" indent="-28575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F3041"/>
                </a:solidFill>
                <a:latin typeface="Arial Narrow" panose="020B0606020202030204" pitchFamily="34" charset="0"/>
              </a:rPr>
              <a:t>Schools and conferences for young scientists and specialists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940998" y="4725144"/>
            <a:ext cx="6023490" cy="16110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FDC00F"/>
                </a:solidFill>
                <a:latin typeface="Arial Narrow" panose="020B0606020202030204" pitchFamily="34" charset="0"/>
              </a:rPr>
              <a:t>Skill improvement</a:t>
            </a:r>
          </a:p>
          <a:p>
            <a:pPr marL="285750" indent="-28575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DC00F"/>
                </a:solidFill>
                <a:latin typeface="Arial Narrow" panose="020B0606020202030204" pitchFamily="34" charset="0"/>
              </a:rPr>
              <a:t>Advanced practices</a:t>
            </a:r>
          </a:p>
          <a:p>
            <a:pPr marL="285750" indent="-28575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DC00F"/>
                </a:solidFill>
                <a:latin typeface="Arial Narrow" panose="020B0606020202030204" pitchFamily="34" charset="0"/>
              </a:rPr>
              <a:t>Attachment of degree-seekers</a:t>
            </a:r>
          </a:p>
          <a:p>
            <a:pPr marL="285750" indent="-28575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DC00F"/>
                </a:solidFill>
                <a:latin typeface="Arial Narrow" panose="020B0606020202030204" pitchFamily="34" charset="0"/>
              </a:rPr>
              <a:t>Engineering training</a:t>
            </a:r>
          </a:p>
          <a:p>
            <a:pPr marL="285750" indent="-28575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DC00F"/>
                </a:solidFill>
                <a:latin typeface="Arial Narrow" panose="020B0606020202030204" pitchFamily="34" charset="0"/>
              </a:rPr>
              <a:t>Professional course</a:t>
            </a:r>
          </a:p>
          <a:p>
            <a:pPr marL="285750" indent="-28575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DC00F"/>
                </a:solidFill>
                <a:latin typeface="Arial Narrow" panose="020B0606020202030204" pitchFamily="34" charset="0"/>
              </a:rPr>
              <a:t>Foreign language course</a:t>
            </a:r>
            <a:endParaRPr lang="ru-RU" b="1" dirty="0">
              <a:solidFill>
                <a:srgbClr val="FDC00F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876114" y="2811386"/>
            <a:ext cx="6088373" cy="13999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3200" b="1" dirty="0">
                <a:solidFill>
                  <a:srgbClr val="0F3041"/>
                </a:solidFill>
                <a:latin typeface="Arial Narrow" panose="020B0606020202030204" pitchFamily="34" charset="0"/>
              </a:rPr>
              <a:t>Popularisation of science (outreach)</a:t>
            </a:r>
          </a:p>
          <a:p>
            <a:pPr marL="285750" indent="-28575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F3041"/>
                </a:solidFill>
                <a:latin typeface="Arial Narrow" panose="020B0606020202030204" pitchFamily="34" charset="0"/>
              </a:rPr>
              <a:t>Scientific Schools for physics teachers at JINR and CERN </a:t>
            </a:r>
          </a:p>
          <a:p>
            <a:pPr marL="285750" indent="-28575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F3041"/>
                </a:solidFill>
                <a:latin typeface="Arial Narrow" panose="020B0606020202030204" pitchFamily="34" charset="0"/>
              </a:rPr>
              <a:t>Visits to the JINR labs for students</a:t>
            </a:r>
          </a:p>
          <a:p>
            <a:pPr marL="285750" indent="-28575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F3041"/>
                </a:solidFill>
                <a:latin typeface="Arial Narrow" panose="020B0606020202030204" pitchFamily="34" charset="0"/>
              </a:rPr>
              <a:t>Open resource </a:t>
            </a:r>
            <a:r>
              <a:rPr lang="en-US" sz="1800" b="1" dirty="0">
                <a:solidFill>
                  <a:srgbClr val="0F3041"/>
                </a:solidFill>
                <a:latin typeface="Arial Narrow" panose="020B0606020202030204" pitchFamily="34" charset="0"/>
              </a:rPr>
              <a:t>edu.jinr.ru</a:t>
            </a:r>
          </a:p>
          <a:p>
            <a:pPr marL="285750" indent="-28575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F3041"/>
                </a:solidFill>
                <a:latin typeface="Arial Narrow" panose="020B0606020202030204" pitchFamily="34" charset="0"/>
              </a:rPr>
              <a:t>Science festivals</a:t>
            </a:r>
            <a:endParaRPr lang="ru-RU" sz="1800" dirty="0">
              <a:solidFill>
                <a:srgbClr val="0F3041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2" t="14023" r="17548"/>
          <a:stretch/>
        </p:blipFill>
        <p:spPr>
          <a:xfrm>
            <a:off x="453088" y="444275"/>
            <a:ext cx="2089275" cy="1952301"/>
          </a:xfrm>
          <a:prstGeom prst="rect">
            <a:avLst/>
          </a:prstGeom>
          <a:solidFill>
            <a:srgbClr val="FFC000"/>
          </a:solidFill>
          <a:ln w="203200">
            <a:noFill/>
          </a:ln>
          <a:effectLst>
            <a:outerShdw blurRad="63500" dist="38100" dir="2700000" sx="104000" sy="104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4" t="9722" b="9147"/>
          <a:stretch/>
        </p:blipFill>
        <p:spPr>
          <a:xfrm>
            <a:off x="453088" y="2618791"/>
            <a:ext cx="2089275" cy="1788539"/>
          </a:xfrm>
          <a:prstGeom prst="rect">
            <a:avLst/>
          </a:prstGeom>
          <a:solidFill>
            <a:srgbClr val="FFC000"/>
          </a:solidFill>
          <a:ln w="203200">
            <a:noFill/>
          </a:ln>
          <a:effectLst>
            <a:outerShdw blurRad="63500" dist="38100" dir="2700000" sx="104000" sy="104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2" t="20032" b="7100"/>
          <a:stretch/>
        </p:blipFill>
        <p:spPr>
          <a:xfrm>
            <a:off x="453088" y="4629545"/>
            <a:ext cx="2089275" cy="1823791"/>
          </a:xfrm>
          <a:prstGeom prst="rect">
            <a:avLst/>
          </a:prstGeom>
          <a:solidFill>
            <a:srgbClr val="FFC000"/>
          </a:solidFill>
          <a:ln w="203200">
            <a:noFill/>
          </a:ln>
          <a:effectLst>
            <a:outerShdw blurRad="63500" dist="38100" dir="2700000" sx="104000" sy="104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4821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66159"/>
            <a:ext cx="8387762" cy="559184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55576" y="382040"/>
            <a:ext cx="8388424" cy="1210880"/>
          </a:xfrm>
          <a:prstGeom prst="rect">
            <a:avLst/>
          </a:prstGeom>
          <a:solidFill>
            <a:srgbClr val="FFC000"/>
          </a:solidFill>
          <a:ln w="203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27152" y="500042"/>
            <a:ext cx="3286148" cy="11652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1391139"/>
              </p:ext>
            </p:extLst>
          </p:nvPr>
        </p:nvGraphicFramePr>
        <p:xfrm>
          <a:off x="987165" y="541431"/>
          <a:ext cx="1694947" cy="873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2" name="CorelDRAW" r:id="rId5" imgW="1220350" imgH="627584" progId="CorelDraw.Graphic.19">
                  <p:embed/>
                </p:oleObj>
              </mc:Choice>
              <mc:Fallback>
                <p:oleObj name="CorelDRAW" r:id="rId5" imgW="1220350" imgH="627584" progId="CorelDraw.Graphic.19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7165" y="541431"/>
                        <a:ext cx="1694947" cy="8733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Заголовок 1"/>
          <p:cNvSpPr txBox="1">
            <a:spLocks/>
          </p:cNvSpPr>
          <p:nvPr/>
        </p:nvSpPr>
        <p:spPr>
          <a:xfrm>
            <a:off x="2969189" y="1437408"/>
            <a:ext cx="5913073" cy="14286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endParaRPr lang="ru-RU" sz="2100" dirty="0">
              <a:solidFill>
                <a:schemeClr val="bg1"/>
              </a:solidFill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1696" y="412846"/>
            <a:ext cx="6000566" cy="1210880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dirty="0">
                <a:solidFill>
                  <a:srgbClr val="0F3041"/>
                </a:solidFill>
                <a:latin typeface="Arial Narrow" panose="020B0606020202030204" pitchFamily="34" charset="0"/>
              </a:rPr>
              <a:t>Thank you for your attention</a:t>
            </a:r>
            <a:endParaRPr lang="ru-RU" dirty="0">
              <a:solidFill>
                <a:srgbClr val="0F304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0600" y="188640"/>
            <a:ext cx="8833400" cy="1301006"/>
          </a:xfrm>
          <a:prstGeom prst="rect">
            <a:avLst/>
          </a:prstGeom>
          <a:solidFill>
            <a:srgbClr val="FFC000"/>
          </a:solidFill>
          <a:ln w="203200">
            <a:noFill/>
          </a:ln>
          <a:effectLst>
            <a:outerShdw blurRad="63500" dist="38100" dir="2700000" sx="104000" sy="104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2547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700" dirty="0">
                <a:solidFill>
                  <a:srgbClr val="0F3041"/>
                </a:solidFill>
                <a:latin typeface="Arial Narrow" panose="020B0606020202030204" pitchFamily="34" charset="0"/>
              </a:rPr>
              <a:t>Student programmes 2017-2018</a:t>
            </a:r>
            <a:br>
              <a:rPr lang="ru-RU" b="1" dirty="0">
                <a:solidFill>
                  <a:srgbClr val="0F3041"/>
                </a:solidFill>
                <a:latin typeface="Arial Narrow" panose="020B0606020202030204" pitchFamily="34" charset="0"/>
              </a:rPr>
            </a:br>
            <a:r>
              <a:rPr lang="en-US" b="1" dirty="0">
                <a:solidFill>
                  <a:srgbClr val="0F3041"/>
                </a:solidFill>
                <a:latin typeface="Arial Narrow" panose="020B0606020202030204" pitchFamily="34" charset="0"/>
              </a:rPr>
              <a:t>BS and MS theses at JINR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10599" y="1587167"/>
            <a:ext cx="66376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F30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JINR-based departments of the Russian universities</a:t>
            </a:r>
            <a:endParaRPr lang="en-GB" sz="2000" dirty="0">
              <a:solidFill>
                <a:srgbClr val="0F304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2" descr="C:\Documents and Settings\Admin\Мои документы\Презентации\mifi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2583" y="1970972"/>
            <a:ext cx="1004144" cy="986227"/>
          </a:xfrm>
          <a:prstGeom prst="rect">
            <a:avLst/>
          </a:prstGeom>
          <a:noFill/>
        </p:spPr>
      </p:pic>
      <p:pic>
        <p:nvPicPr>
          <p:cNvPr id="8" name="Picture 3" descr="C:\Documents and Settings\Admin\Мои документы\Презентации\mipt-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8711" y="1924513"/>
            <a:ext cx="1916018" cy="574805"/>
          </a:xfrm>
          <a:prstGeom prst="rect">
            <a:avLst/>
          </a:prstGeom>
          <a:noFill/>
        </p:spPr>
      </p:pic>
      <p:pic>
        <p:nvPicPr>
          <p:cNvPr id="9" name="Picture 6" descr="C:\Documents and Settings\Admin\Мои документы\Презентации\mgu-logo_прозр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688" y="2000683"/>
            <a:ext cx="1009599" cy="997271"/>
          </a:xfrm>
          <a:prstGeom prst="rect">
            <a:avLst/>
          </a:prstGeom>
          <a:noFill/>
        </p:spPr>
      </p:pic>
      <p:grpSp>
        <p:nvGrpSpPr>
          <p:cNvPr id="15" name="Группа 14"/>
          <p:cNvGrpSpPr/>
          <p:nvPr/>
        </p:nvGrpSpPr>
        <p:grpSpPr>
          <a:xfrm>
            <a:off x="4128610" y="1890475"/>
            <a:ext cx="2538710" cy="1197365"/>
            <a:chOff x="2831517" y="5443817"/>
            <a:chExt cx="2809092" cy="1408522"/>
          </a:xfrm>
        </p:grpSpPr>
        <p:pic>
          <p:nvPicPr>
            <p:cNvPr id="11" name="Picture 4" descr="C:\Documents and Settings\Admin\Мои документы\Презентации\CoA_preview_Medium_color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831517" y="5443817"/>
              <a:ext cx="1164419" cy="1408522"/>
            </a:xfrm>
            <a:prstGeom prst="rect">
              <a:avLst/>
            </a:prstGeom>
            <a:noFill/>
          </p:spPr>
        </p:pic>
        <p:sp>
          <p:nvSpPr>
            <p:cNvPr id="12" name="Прямоугольник 11"/>
            <p:cNvSpPr/>
            <p:nvPr/>
          </p:nvSpPr>
          <p:spPr>
            <a:xfrm>
              <a:off x="3783221" y="6331220"/>
              <a:ext cx="1857388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SAINT  PETERSBURG </a:t>
              </a:r>
              <a:br>
                <a:rPr lang="en-US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STATE  UNIVERSITY</a:t>
              </a:r>
              <a:endParaRPr lang="en-GB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 flipH="1">
              <a:off x="3811539" y="6381328"/>
              <a:ext cx="3651" cy="3205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6703245"/>
              </p:ext>
            </p:extLst>
          </p:nvPr>
        </p:nvGraphicFramePr>
        <p:xfrm>
          <a:off x="6834816" y="2503767"/>
          <a:ext cx="1862328" cy="643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8" name="CorelDRAW" r:id="rId7" imgW="3832812" imgH="1269754" progId="CorelDraw.Graphic.18">
                  <p:embed/>
                </p:oleObj>
              </mc:Choice>
              <mc:Fallback>
                <p:oleObj name="CorelDRAW" r:id="rId7" imgW="3832812" imgH="1269754" progId="CorelDraw.Graphic.18">
                  <p:embed/>
                  <p:pic>
                    <p:nvPicPr>
                      <p:cNvPr id="18" name="Объект 1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34816" y="2503767"/>
                        <a:ext cx="1862328" cy="6431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616295884"/>
              </p:ext>
            </p:extLst>
          </p:nvPr>
        </p:nvGraphicFramePr>
        <p:xfrm>
          <a:off x="76538" y="3616585"/>
          <a:ext cx="8784976" cy="3190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8000"/>
                    </a14:imgEffect>
                    <a14:imgEffect>
                      <a14:brightnessContrast bright="46000"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45" b="19254"/>
          <a:stretch/>
        </p:blipFill>
        <p:spPr>
          <a:xfrm>
            <a:off x="2843107" y="1988839"/>
            <a:ext cx="1167743" cy="1080121"/>
          </a:xfrm>
          <a:prstGeom prst="rect">
            <a:avLst/>
          </a:prstGeom>
        </p:spPr>
      </p:pic>
      <p:sp>
        <p:nvSpPr>
          <p:cNvPr id="19" name="Объект 2"/>
          <p:cNvSpPr>
            <a:spLocks noGrp="1"/>
          </p:cNvSpPr>
          <p:nvPr>
            <p:ph idx="1"/>
          </p:nvPr>
        </p:nvSpPr>
        <p:spPr>
          <a:xfrm>
            <a:off x="330270" y="3213061"/>
            <a:ext cx="7573769" cy="349892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spcBef>
                <a:spcPct val="0"/>
              </a:spcBef>
              <a:buNone/>
              <a:defRPr/>
            </a:pPr>
            <a:r>
              <a:rPr lang="ru-RU" sz="2000" b="1" dirty="0">
                <a:solidFill>
                  <a:srgbClr val="0F30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640</a:t>
            </a:r>
            <a:r>
              <a:rPr lang="en-US" sz="2000" dirty="0">
                <a:solidFill>
                  <a:srgbClr val="0F30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BS and MS students attached to JINR in 2017-2018</a:t>
            </a:r>
            <a:endParaRPr lang="en-US" sz="2400" dirty="0">
              <a:solidFill>
                <a:srgbClr val="0F3041"/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12354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" t="1335" r="-12" b="35933"/>
          <a:stretch/>
        </p:blipFill>
        <p:spPr>
          <a:xfrm>
            <a:off x="323528" y="1196752"/>
            <a:ext cx="8820472" cy="33843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0600" y="158160"/>
            <a:ext cx="8833400" cy="1301006"/>
          </a:xfrm>
          <a:prstGeom prst="rect">
            <a:avLst/>
          </a:prstGeom>
          <a:solidFill>
            <a:srgbClr val="FFC000"/>
          </a:solidFill>
          <a:ln w="203200">
            <a:noFill/>
          </a:ln>
          <a:effectLst>
            <a:outerShdw blurRad="63500" dist="38100" dir="2700000" sx="104000" sy="104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67544" y="325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700" dirty="0">
                <a:solidFill>
                  <a:srgbClr val="0F3041"/>
                </a:solidFill>
                <a:latin typeface="Arial Narrow" panose="020B0606020202030204" pitchFamily="34" charset="0"/>
              </a:rPr>
              <a:t>Student programmes 2017-2018</a:t>
            </a:r>
            <a:br>
              <a:rPr lang="ru-RU" b="1" dirty="0">
                <a:solidFill>
                  <a:srgbClr val="0F3041"/>
                </a:solidFill>
                <a:latin typeface="Arial Narrow" panose="020B0606020202030204" pitchFamily="34" charset="0"/>
              </a:rPr>
            </a:br>
            <a:r>
              <a:rPr lang="en-US" b="1" dirty="0">
                <a:solidFill>
                  <a:srgbClr val="0F3041"/>
                </a:solidFill>
                <a:latin typeface="Arial Narrow" panose="020B0606020202030204" pitchFamily="34" charset="0"/>
              </a:rPr>
              <a:t>International Student Practices</a:t>
            </a:r>
            <a:endParaRPr lang="ru-RU" b="1" dirty="0"/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251519" y="4663296"/>
            <a:ext cx="3734919" cy="2150687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spcBef>
                <a:spcPct val="0"/>
              </a:spcBef>
              <a:buNone/>
              <a:defRPr/>
            </a:pPr>
            <a:r>
              <a:rPr lang="en-US" sz="2200" b="1" dirty="0">
                <a:solidFill>
                  <a:srgbClr val="0F30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1st STAGE</a:t>
            </a:r>
            <a:r>
              <a:rPr lang="en-US" sz="2200" dirty="0">
                <a:solidFill>
                  <a:srgbClr val="0F30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June 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buNone/>
              <a:defRPr/>
            </a:pPr>
            <a:r>
              <a:rPr lang="en-US" sz="1800" dirty="0">
                <a:solidFill>
                  <a:srgbClr val="0F3041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South Africa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buNone/>
              <a:defRPr/>
            </a:pPr>
            <a:endParaRPr lang="en-US" sz="1000" dirty="0">
              <a:solidFill>
                <a:srgbClr val="0F304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buNone/>
              <a:defRPr/>
            </a:pPr>
            <a:r>
              <a:rPr lang="en-US" sz="2200" b="1" dirty="0">
                <a:solidFill>
                  <a:srgbClr val="0F30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2nd STAGE</a:t>
            </a:r>
            <a:r>
              <a:rPr lang="en-US" sz="2200" dirty="0">
                <a:solidFill>
                  <a:srgbClr val="0F30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July </a:t>
            </a:r>
          </a:p>
          <a:p>
            <a:pPr marL="0" lvl="0" indent="0">
              <a:lnSpc>
                <a:spcPct val="80000"/>
              </a:lnSpc>
              <a:spcBef>
                <a:spcPct val="0"/>
              </a:spcBef>
              <a:buNone/>
              <a:defRPr/>
            </a:pPr>
            <a:r>
              <a:rPr lang="en-US" sz="1800" dirty="0">
                <a:solidFill>
                  <a:srgbClr val="0F3041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Bulgaria</a:t>
            </a:r>
            <a:r>
              <a:rPr lang="ru-RU" sz="1800" dirty="0">
                <a:solidFill>
                  <a:srgbClr val="0F3041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lang="en-US" sz="1800" dirty="0">
                <a:solidFill>
                  <a:srgbClr val="0F3041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Czech Republic, Slovakia, Poland, Romania</a:t>
            </a:r>
            <a:r>
              <a:rPr lang="ru-RU" sz="1800" dirty="0">
                <a:solidFill>
                  <a:srgbClr val="0F3041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lang="en-US" sz="1800" dirty="0">
                <a:solidFill>
                  <a:srgbClr val="0F3041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Azerbaijan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buNone/>
              <a:defRPr/>
            </a:pPr>
            <a:endParaRPr lang="en-US" sz="1000" dirty="0">
              <a:solidFill>
                <a:srgbClr val="0F304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buNone/>
              <a:defRPr/>
            </a:pPr>
            <a:r>
              <a:rPr lang="en-US" sz="2200" b="1" dirty="0">
                <a:solidFill>
                  <a:srgbClr val="0F30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3rd STAGE</a:t>
            </a:r>
            <a:r>
              <a:rPr lang="en-US" sz="2200" dirty="0">
                <a:solidFill>
                  <a:srgbClr val="0F30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September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buNone/>
              <a:defRPr/>
            </a:pPr>
            <a:r>
              <a:rPr lang="en-US" sz="1800" dirty="0">
                <a:solidFill>
                  <a:srgbClr val="0F3041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Egypt, Belarus, Cuba</a:t>
            </a:r>
            <a:r>
              <a:rPr lang="ru-RU" sz="1800" dirty="0">
                <a:solidFill>
                  <a:srgbClr val="0F3041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lang="en-US" sz="1800" dirty="0">
                <a:solidFill>
                  <a:srgbClr val="0F3041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Serbia, Mongolia</a:t>
            </a:r>
          </a:p>
          <a:p>
            <a:pPr marL="0" indent="0">
              <a:lnSpc>
                <a:spcPts val="2800"/>
              </a:lnSpc>
              <a:spcBef>
                <a:spcPct val="0"/>
              </a:spcBef>
              <a:buNone/>
              <a:defRPr/>
            </a:pPr>
            <a:endParaRPr lang="en-US" sz="2600" dirty="0">
              <a:solidFill>
                <a:srgbClr val="0F3041"/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9" name="Picture 2" descr="http://www.flagsinformation.com/egyptian-flag.png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048" y="6216244"/>
            <a:ext cx="759258" cy="455555"/>
          </a:xfrm>
          <a:prstGeom prst="rect">
            <a:avLst/>
          </a:prstGeom>
          <a:noFill/>
          <a:ln w="31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avista.su/picture/flags/bolgaria.gif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430" y="5429437"/>
            <a:ext cx="759258" cy="455555"/>
          </a:xfrm>
          <a:prstGeom prst="rect">
            <a:avLst/>
          </a:prstGeom>
          <a:noFill/>
          <a:ln w="31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upload.wikimedia.org/wikipedia/commons/thumb/c/cb/Flag_of_the_Czech_Republic.svg/800px-Flag_of_the_Czech_Republic.svg.png"/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055" y="5429828"/>
            <a:ext cx="759258" cy="455555"/>
          </a:xfrm>
          <a:prstGeom prst="rect">
            <a:avLst/>
          </a:prstGeom>
          <a:noFill/>
          <a:ln w="31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://wallspaper.ru/uploads/gallery/main/25/slovakflag.jpg"/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810" y="5429829"/>
            <a:ext cx="759258" cy="455555"/>
          </a:xfrm>
          <a:prstGeom prst="rect">
            <a:avLst/>
          </a:prstGeom>
          <a:noFill/>
          <a:ln w="31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://www.koktelbar.ru/catalog/pictures/2010-07-09_285.jpg"/>
          <p:cNvPicPr preferRelativeResize="0"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435" y="5429829"/>
            <a:ext cx="759258" cy="455555"/>
          </a:xfrm>
          <a:prstGeom prst="rect">
            <a:avLst/>
          </a:prstGeom>
          <a:noFill/>
          <a:ln w="31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http://www.flagi-mira.ru/picture/rumynskiy-flag.gif"/>
          <p:cNvPicPr preferRelativeResize="0"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688" y="5429829"/>
            <a:ext cx="759258" cy="455555"/>
          </a:xfrm>
          <a:prstGeom prst="rect">
            <a:avLst/>
          </a:prstGeom>
          <a:noFill/>
          <a:ln w="31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ttp://rbcard.com/pic_site/inform_pic/azerbaidjan.png"/>
          <p:cNvPicPr preferRelativeResize="0"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230" y="5429829"/>
            <a:ext cx="759258" cy="455555"/>
          </a:xfrm>
          <a:prstGeom prst="rect">
            <a:avLst/>
          </a:prstGeom>
          <a:noFill/>
          <a:ln w="31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Documents and Settings\Admin\Мои документы\Летняя студенческая программа\2015\Постер ЛСП-15\cuba_flag.gif"/>
          <p:cNvPicPr preferRelativeResize="0"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660418" y="6220741"/>
            <a:ext cx="759258" cy="455555"/>
          </a:xfrm>
          <a:prstGeom prst="rect">
            <a:avLst/>
          </a:prstGeom>
          <a:noFill/>
          <a:ln w="31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8" descr="http://faesol.wikispaces.com/file/view/Flag_of_South_Africa_svg.png/210092652/518x291/Flag_of_South_Africa_svg.png"/>
          <p:cNvPicPr preferRelativeResize="0"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439" y="4697515"/>
            <a:ext cx="759258" cy="455555"/>
          </a:xfrm>
          <a:prstGeom prst="rect">
            <a:avLst/>
          </a:prstGeom>
          <a:noFill/>
          <a:ln w="31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http://www.flagi-mira.ru/picture/belorusskiy-flag.gif"/>
          <p:cNvPicPr preferRelativeResize="0"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124" y="6220741"/>
            <a:ext cx="759258" cy="455555"/>
          </a:xfrm>
          <a:prstGeom prst="rect">
            <a:avLst/>
          </a:prstGeom>
          <a:noFill/>
          <a:ln w="31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Похожее изображение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948" y="6216244"/>
            <a:ext cx="793366" cy="464549"/>
          </a:xfrm>
          <a:prstGeom prst="rect">
            <a:avLst/>
          </a:prstGeom>
          <a:noFill/>
          <a:ln w="31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544" y="6216244"/>
            <a:ext cx="759258" cy="460052"/>
          </a:xfrm>
          <a:prstGeom prst="rect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0346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0600" y="158160"/>
            <a:ext cx="8833400" cy="1301006"/>
          </a:xfrm>
          <a:prstGeom prst="rect">
            <a:avLst/>
          </a:prstGeom>
          <a:solidFill>
            <a:srgbClr val="FFC000"/>
          </a:solidFill>
          <a:ln w="203200">
            <a:noFill/>
          </a:ln>
          <a:effectLst>
            <a:outerShdw blurRad="63500" dist="38100" dir="2700000" sx="104000" sy="104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67544" y="325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700" dirty="0">
                <a:solidFill>
                  <a:srgbClr val="0F3041"/>
                </a:solidFill>
                <a:latin typeface="Arial Narrow" panose="020B0606020202030204" pitchFamily="34" charset="0"/>
              </a:rPr>
              <a:t>Student programmes 2017-2018</a:t>
            </a:r>
            <a:br>
              <a:rPr lang="ru-RU" b="1" dirty="0">
                <a:solidFill>
                  <a:srgbClr val="0F3041"/>
                </a:solidFill>
                <a:latin typeface="Arial Narrow" panose="020B0606020202030204" pitchFamily="34" charset="0"/>
              </a:rPr>
            </a:br>
            <a:r>
              <a:rPr lang="en-US" b="1" dirty="0">
                <a:solidFill>
                  <a:srgbClr val="0F3041"/>
                </a:solidFill>
                <a:latin typeface="Arial Narrow" panose="020B0606020202030204" pitchFamily="34" charset="0"/>
              </a:rPr>
              <a:t>International Student Practices</a:t>
            </a:r>
            <a:endParaRPr lang="ru-RU" b="1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065890935"/>
              </p:ext>
            </p:extLst>
          </p:nvPr>
        </p:nvGraphicFramePr>
        <p:xfrm>
          <a:off x="971600" y="1268760"/>
          <a:ext cx="8786842" cy="5214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Объект 2"/>
          <p:cNvSpPr txBox="1">
            <a:spLocks/>
          </p:cNvSpPr>
          <p:nvPr/>
        </p:nvSpPr>
        <p:spPr>
          <a:xfrm>
            <a:off x="693912" y="5634159"/>
            <a:ext cx="7776864" cy="8433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sz="2400" dirty="0">
                <a:solidFill>
                  <a:srgbClr val="0F30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participants in 2017-2018 – </a:t>
            </a:r>
            <a:r>
              <a:rPr lang="en-US" sz="2400" b="1" dirty="0">
                <a:solidFill>
                  <a:srgbClr val="0F30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400" b="1" dirty="0">
                <a:solidFill>
                  <a:srgbClr val="0F30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400" b="1" dirty="0">
                <a:solidFill>
                  <a:srgbClr val="0F30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endParaRPr lang="en-US" sz="2000" dirty="0">
              <a:solidFill>
                <a:srgbClr val="0F30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0F30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participants since 2004 – </a:t>
            </a:r>
            <a:r>
              <a:rPr lang="ru-RU" sz="2000" b="1" dirty="0">
                <a:solidFill>
                  <a:srgbClr val="0F30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b="1" dirty="0">
                <a:solidFill>
                  <a:srgbClr val="0F30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627</a:t>
            </a:r>
            <a:endParaRPr lang="en-US" sz="2400" b="1" dirty="0">
              <a:solidFill>
                <a:srgbClr val="0F30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ts val="2800"/>
              </a:lnSpc>
              <a:spcBef>
                <a:spcPct val="0"/>
              </a:spcBef>
              <a:buFont typeface="Arial" pitchFamily="34" charset="0"/>
              <a:buNone/>
              <a:defRPr/>
            </a:pP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049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" t="23581" r="20875" b="38903"/>
          <a:stretch/>
        </p:blipFill>
        <p:spPr>
          <a:xfrm>
            <a:off x="0" y="1196752"/>
            <a:ext cx="7740352" cy="2520280"/>
          </a:xfrm>
        </p:spPr>
      </p:pic>
      <p:sp>
        <p:nvSpPr>
          <p:cNvPr id="4" name="Прямоугольник 3"/>
          <p:cNvSpPr/>
          <p:nvPr/>
        </p:nvSpPr>
        <p:spPr>
          <a:xfrm>
            <a:off x="310600" y="158160"/>
            <a:ext cx="8833400" cy="1301006"/>
          </a:xfrm>
          <a:prstGeom prst="rect">
            <a:avLst/>
          </a:prstGeom>
          <a:solidFill>
            <a:srgbClr val="FFC000"/>
          </a:solidFill>
          <a:ln w="203200">
            <a:noFill/>
          </a:ln>
          <a:effectLst>
            <a:outerShdw blurRad="63500" dist="38100" dir="2700000" sx="104000" sy="104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67544" y="325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700" dirty="0">
                <a:solidFill>
                  <a:srgbClr val="0F3041"/>
                </a:solidFill>
                <a:latin typeface="Arial Narrow" panose="020B0606020202030204" pitchFamily="34" charset="0"/>
              </a:rPr>
              <a:t>Student programmes 2017-2018</a:t>
            </a:r>
            <a:br>
              <a:rPr lang="ru-RU" b="1" dirty="0">
                <a:solidFill>
                  <a:srgbClr val="0F3041"/>
                </a:solidFill>
                <a:latin typeface="Arial Narrow" panose="020B0606020202030204" pitchFamily="34" charset="0"/>
              </a:rPr>
            </a:br>
            <a:r>
              <a:rPr lang="en-US" b="1" dirty="0">
                <a:solidFill>
                  <a:srgbClr val="0F3041"/>
                </a:solidFill>
                <a:latin typeface="Arial Narrow" panose="020B0606020202030204" pitchFamily="34" charset="0"/>
              </a:rPr>
              <a:t>Summer Student Programme</a:t>
            </a:r>
            <a:endParaRPr lang="ru-RU" b="1" dirty="0"/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194277745"/>
              </p:ext>
            </p:extLst>
          </p:nvPr>
        </p:nvGraphicFramePr>
        <p:xfrm>
          <a:off x="2627784" y="1853903"/>
          <a:ext cx="7619620" cy="7042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Объект 2"/>
          <p:cNvSpPr txBox="1">
            <a:spLocks/>
          </p:cNvSpPr>
          <p:nvPr/>
        </p:nvSpPr>
        <p:spPr>
          <a:xfrm>
            <a:off x="467544" y="4509120"/>
            <a:ext cx="3747680" cy="2088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SSP</a:t>
            </a:r>
            <a:b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participants in </a:t>
            </a:r>
            <a:b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2017-2018 –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112</a:t>
            </a:r>
            <a:b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participants </a:t>
            </a:r>
            <a:b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 2004 –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888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43" b="5085"/>
          <a:stretch/>
        </p:blipFill>
        <p:spPr>
          <a:xfrm>
            <a:off x="0" y="4242287"/>
            <a:ext cx="9142040" cy="2612617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" t="15899" r="5523"/>
          <a:stretch/>
        </p:blipFill>
        <p:spPr>
          <a:xfrm>
            <a:off x="3234328" y="919335"/>
            <a:ext cx="5904656" cy="3239293"/>
          </a:xfrm>
        </p:spPr>
      </p:pic>
      <p:sp>
        <p:nvSpPr>
          <p:cNvPr id="5" name="Прямоугольник 4"/>
          <p:cNvSpPr/>
          <p:nvPr/>
        </p:nvSpPr>
        <p:spPr>
          <a:xfrm>
            <a:off x="310600" y="158160"/>
            <a:ext cx="8833400" cy="1326624"/>
          </a:xfrm>
          <a:prstGeom prst="rect">
            <a:avLst/>
          </a:prstGeom>
          <a:solidFill>
            <a:srgbClr val="FFC000"/>
          </a:solidFill>
          <a:ln w="203200">
            <a:noFill/>
          </a:ln>
          <a:effectLst>
            <a:outerShdw blurRad="63500" dist="38100" dir="2700000" sx="104000" sy="104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78828" y="153837"/>
            <a:ext cx="8663212" cy="1447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2600" dirty="0">
                <a:solidFill>
                  <a:srgbClr val="0F3041"/>
                </a:solidFill>
                <a:latin typeface="Arial Narrow" panose="020B0606020202030204" pitchFamily="34" charset="0"/>
              </a:rPr>
              <a:t>Student programmes 2017-2018</a:t>
            </a:r>
            <a:r>
              <a:rPr lang="ru-RU" sz="2600" dirty="0">
                <a:solidFill>
                  <a:srgbClr val="0F3041"/>
                </a:solidFill>
                <a:latin typeface="Arial Narrow" panose="020B0606020202030204" pitchFamily="34" charset="0"/>
              </a:rPr>
              <a:t> </a:t>
            </a:r>
            <a:br>
              <a:rPr lang="ru-RU" b="1" dirty="0">
                <a:solidFill>
                  <a:srgbClr val="0F3041"/>
                </a:solidFill>
                <a:latin typeface="Arial Narrow" panose="020B0606020202030204" pitchFamily="34" charset="0"/>
              </a:rPr>
            </a:br>
            <a:r>
              <a:rPr lang="en-US" sz="3600" b="1" dirty="0">
                <a:solidFill>
                  <a:srgbClr val="0F3041"/>
                </a:solidFill>
                <a:latin typeface="Arial Narrow" panose="020B0606020202030204" pitchFamily="34" charset="0"/>
              </a:rPr>
              <a:t>Conferences for young scientists &amp; specialists</a:t>
            </a:r>
            <a:endParaRPr lang="ru-RU" sz="3600" b="1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7136" y="1627549"/>
            <a:ext cx="3109272" cy="22534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defRPr/>
            </a:pPr>
            <a:endParaRPr lang="en-US" sz="2400" b="1" dirty="0">
              <a:solidFill>
                <a:srgbClr val="0F304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en-US" sz="1800" b="1" dirty="0">
                <a:solidFill>
                  <a:srgbClr val="0F30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NUCPHYS-SC&amp;APPL </a:t>
            </a:r>
            <a:r>
              <a:rPr lang="en-US" sz="1600" dirty="0">
                <a:solidFill>
                  <a:srgbClr val="0F30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Brasov, Romania</a:t>
            </a: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endParaRPr lang="en-US" sz="1800" b="1" dirty="0">
              <a:solidFill>
                <a:srgbClr val="0F304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en-US" sz="1800" b="1" dirty="0">
                <a:solidFill>
                  <a:srgbClr val="0F30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Nuclear Methods </a:t>
            </a:r>
            <a:br>
              <a:rPr lang="en-US" sz="2400" b="1" dirty="0">
                <a:solidFill>
                  <a:srgbClr val="0F30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1600" b="1" dirty="0">
                <a:solidFill>
                  <a:srgbClr val="0F30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for Environmental </a:t>
            </a:r>
            <a:br>
              <a:rPr lang="en-US" sz="1600" b="1" dirty="0">
                <a:solidFill>
                  <a:srgbClr val="0F30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1600" b="1" dirty="0">
                <a:solidFill>
                  <a:srgbClr val="0F30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and Life Sciences</a:t>
            </a:r>
            <a:endParaRPr lang="ru-RU" sz="1600" b="1" dirty="0">
              <a:solidFill>
                <a:srgbClr val="0F304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buNone/>
              <a:tabLst>
                <a:tab pos="355600" algn="l"/>
              </a:tabLst>
              <a:defRPr/>
            </a:pPr>
            <a:r>
              <a:rPr lang="en-US" sz="1600" dirty="0">
                <a:solidFill>
                  <a:srgbClr val="0F30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	Montenegro</a:t>
            </a:r>
          </a:p>
          <a:p>
            <a:pPr marL="355600" indent="0">
              <a:lnSpc>
                <a:spcPct val="80000"/>
              </a:lnSpc>
              <a:spcBef>
                <a:spcPct val="0"/>
              </a:spcBef>
              <a:buNone/>
              <a:defRPr/>
            </a:pPr>
            <a:endParaRPr lang="en-US" sz="800" b="1" dirty="0">
              <a:solidFill>
                <a:srgbClr val="0F304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en-US" sz="1800" b="1" dirty="0">
                <a:solidFill>
                  <a:srgbClr val="0F30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AYSS Conferences</a:t>
            </a:r>
          </a:p>
          <a:p>
            <a:pPr>
              <a:spcBef>
                <a:spcPct val="0"/>
              </a:spcBef>
              <a:defRPr/>
            </a:pPr>
            <a:endParaRPr lang="en-US" sz="800" b="1" dirty="0">
              <a:solidFill>
                <a:srgbClr val="0F304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endParaRPr lang="en-US" sz="2400" b="1" dirty="0">
              <a:solidFill>
                <a:srgbClr val="0F304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999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" t="25195" r="7234" b="9837"/>
          <a:stretch/>
        </p:blipFill>
        <p:spPr>
          <a:xfrm>
            <a:off x="3667264" y="1624828"/>
            <a:ext cx="5472608" cy="267191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0600" y="126531"/>
            <a:ext cx="8833400" cy="1542648"/>
          </a:xfrm>
          <a:prstGeom prst="rect">
            <a:avLst/>
          </a:prstGeom>
          <a:solidFill>
            <a:srgbClr val="13B0BF"/>
          </a:solidFill>
          <a:ln w="203200">
            <a:noFill/>
          </a:ln>
          <a:effectLst>
            <a:outerShdw blurRad="63500" dist="38100" dir="2700000" sx="104000" sy="104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57200" y="337200"/>
            <a:ext cx="8229600" cy="12364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2600" dirty="0">
                <a:solidFill>
                  <a:srgbClr val="0F3041"/>
                </a:solidFill>
                <a:latin typeface="Arial Narrow" panose="020B0606020202030204" pitchFamily="34" charset="0"/>
              </a:rPr>
              <a:t>Popularisation of science</a:t>
            </a:r>
            <a:r>
              <a:rPr lang="ru-RU" sz="2600" dirty="0">
                <a:solidFill>
                  <a:srgbClr val="0F3041"/>
                </a:solidFill>
                <a:latin typeface="Arial Narrow" panose="020B0606020202030204" pitchFamily="34" charset="0"/>
              </a:rPr>
              <a:t> </a:t>
            </a:r>
            <a:r>
              <a:rPr lang="en-US" sz="2600" dirty="0">
                <a:solidFill>
                  <a:srgbClr val="0F3041"/>
                </a:solidFill>
                <a:latin typeface="Arial Narrow" panose="020B0606020202030204" pitchFamily="34" charset="0"/>
              </a:rPr>
              <a:t>2017-2018 (Outreach)</a:t>
            </a:r>
            <a:br>
              <a:rPr lang="ru-RU" sz="2600" b="1" dirty="0">
                <a:solidFill>
                  <a:srgbClr val="0F3041"/>
                </a:solidFill>
                <a:latin typeface="Arial Narrow" panose="020B0606020202030204" pitchFamily="34" charset="0"/>
              </a:rPr>
            </a:br>
            <a:r>
              <a:rPr lang="en-US" sz="4300" b="1" dirty="0">
                <a:solidFill>
                  <a:srgbClr val="0F3041"/>
                </a:solidFill>
                <a:latin typeface="Arial Narrow" panose="020B0606020202030204" pitchFamily="34" charset="0"/>
              </a:rPr>
              <a:t>International</a:t>
            </a:r>
            <a:r>
              <a:rPr lang="en-US" sz="2600" b="1" dirty="0">
                <a:solidFill>
                  <a:srgbClr val="0F3041"/>
                </a:solidFill>
                <a:latin typeface="Arial Narrow" panose="020B0606020202030204" pitchFamily="34" charset="0"/>
              </a:rPr>
              <a:t> </a:t>
            </a:r>
            <a:r>
              <a:rPr lang="en-US" sz="4300" b="1" dirty="0">
                <a:solidFill>
                  <a:srgbClr val="0F3041"/>
                </a:solidFill>
                <a:latin typeface="Arial Narrow" panose="020B0606020202030204" pitchFamily="34" charset="0"/>
              </a:rPr>
              <a:t>Scientific Schools </a:t>
            </a:r>
            <a:br>
              <a:rPr lang="ru-RU" sz="4300" b="1" dirty="0">
                <a:solidFill>
                  <a:srgbClr val="0F3041"/>
                </a:solidFill>
                <a:latin typeface="Arial Narrow" panose="020B0606020202030204" pitchFamily="34" charset="0"/>
              </a:rPr>
            </a:br>
            <a:r>
              <a:rPr lang="en-US" sz="3200" b="1" dirty="0">
                <a:solidFill>
                  <a:srgbClr val="0F3041"/>
                </a:solidFill>
                <a:latin typeface="Arial Narrow" panose="020B0606020202030204" pitchFamily="34" charset="0"/>
              </a:rPr>
              <a:t>for physics teachers at JINR and CERN </a:t>
            </a:r>
            <a:endParaRPr lang="ru-RU" sz="40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1" t="30862" r="436" b="30561"/>
          <a:stretch/>
        </p:blipFill>
        <p:spPr>
          <a:xfrm>
            <a:off x="0" y="4365105"/>
            <a:ext cx="9144000" cy="2520280"/>
          </a:xfrm>
          <a:prstGeom prst="rect">
            <a:avLst/>
          </a:prstGeom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310600" y="1815738"/>
            <a:ext cx="3531864" cy="2512424"/>
          </a:xfrm>
          <a:prstGeom prst="rect">
            <a:avLst/>
          </a:prstGeom>
          <a:effectLst>
            <a:outerShdw blurRad="88900" dist="25400" dir="2700000" algn="tl" rotWithShape="0">
              <a:schemeClr val="bg1"/>
            </a:outerShdw>
          </a:effectLst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80000"/>
              </a:lnSpc>
              <a:spcAft>
                <a:spcPts val="0"/>
              </a:spcAft>
            </a:pPr>
            <a:r>
              <a:rPr lang="en-US" sz="2000" b="1" dirty="0">
                <a:solidFill>
                  <a:srgbClr val="0F3041"/>
                </a:solidFill>
                <a:latin typeface="Arial Narrow" panose="020B0606020202030204" pitchFamily="34" charset="0"/>
                <a:ea typeface="+mj-ea"/>
                <a:cs typeface="+mj-cs"/>
              </a:rPr>
              <a:t>Participants of Schools at JINR</a:t>
            </a:r>
          </a:p>
          <a:p>
            <a:pPr>
              <a:lnSpc>
                <a:spcPct val="80000"/>
              </a:lnSpc>
              <a:spcAft>
                <a:spcPts val="0"/>
              </a:spcAft>
              <a:tabLst>
                <a:tab pos="990600" algn="l"/>
                <a:tab pos="2419350" algn="l"/>
              </a:tabLst>
            </a:pPr>
            <a:r>
              <a:rPr lang="ru-RU" sz="2000" dirty="0">
                <a:solidFill>
                  <a:srgbClr val="0F3041"/>
                </a:solidFill>
                <a:latin typeface="Arial Narrow" panose="020B0606020202030204" pitchFamily="34" charset="0"/>
                <a:ea typeface="+mj-ea"/>
                <a:cs typeface="+mj-cs"/>
              </a:rPr>
              <a:t>40 </a:t>
            </a:r>
            <a:r>
              <a:rPr lang="en-US" sz="2000" dirty="0">
                <a:solidFill>
                  <a:srgbClr val="0F3041"/>
                </a:solidFill>
                <a:latin typeface="Arial Narrow" panose="020B0606020202030204" pitchFamily="34" charset="0"/>
                <a:ea typeface="+mj-ea"/>
                <a:cs typeface="+mj-cs"/>
              </a:rPr>
              <a:t>teachers &amp; 21 students </a:t>
            </a:r>
            <a:br>
              <a:rPr lang="en-US" sz="2000" dirty="0">
                <a:solidFill>
                  <a:srgbClr val="0F3041"/>
                </a:solidFill>
                <a:latin typeface="Arial Narrow" panose="020B0606020202030204" pitchFamily="34" charset="0"/>
                <a:ea typeface="+mj-ea"/>
                <a:cs typeface="+mj-cs"/>
              </a:rPr>
            </a:br>
            <a:r>
              <a:rPr lang="en-US" sz="2000" dirty="0">
                <a:solidFill>
                  <a:srgbClr val="0F3041"/>
                </a:solidFill>
                <a:latin typeface="Arial Narrow" panose="020B0606020202030204" pitchFamily="34" charset="0"/>
                <a:ea typeface="+mj-ea"/>
                <a:cs typeface="+mj-cs"/>
              </a:rPr>
              <a:t>from 7 countries</a:t>
            </a:r>
            <a:endParaRPr lang="ru-RU" sz="2000" dirty="0">
              <a:solidFill>
                <a:srgbClr val="0F3041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>
              <a:lnSpc>
                <a:spcPct val="80000"/>
              </a:lnSpc>
              <a:spcAft>
                <a:spcPts val="0"/>
              </a:spcAft>
              <a:tabLst>
                <a:tab pos="990600" algn="l"/>
              </a:tabLst>
            </a:pPr>
            <a:r>
              <a:rPr lang="en-US" dirty="0">
                <a:solidFill>
                  <a:srgbClr val="0F3041"/>
                </a:solidFill>
                <a:latin typeface="Arial Narrow" panose="020B0606020202030204" pitchFamily="34" charset="0"/>
                <a:ea typeface="+mj-ea"/>
                <a:cs typeface="+mj-cs"/>
              </a:rPr>
              <a:t>Total</a:t>
            </a:r>
            <a:r>
              <a:rPr lang="ru-RU" dirty="0">
                <a:solidFill>
                  <a:srgbClr val="0F3041"/>
                </a:solidFill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lang="en-US" dirty="0">
                <a:solidFill>
                  <a:srgbClr val="0F3041"/>
                </a:solidFill>
                <a:latin typeface="Arial Narrow" panose="020B0606020202030204" pitchFamily="34" charset="0"/>
                <a:ea typeface="+mj-ea"/>
                <a:cs typeface="+mj-cs"/>
              </a:rPr>
              <a:t>number of participants </a:t>
            </a:r>
            <a:br>
              <a:rPr lang="en-US" dirty="0">
                <a:solidFill>
                  <a:srgbClr val="0F3041"/>
                </a:solidFill>
                <a:latin typeface="Arial Narrow" panose="020B0606020202030204" pitchFamily="34" charset="0"/>
                <a:ea typeface="+mj-ea"/>
                <a:cs typeface="+mj-cs"/>
              </a:rPr>
            </a:br>
            <a:r>
              <a:rPr lang="en-US" dirty="0">
                <a:solidFill>
                  <a:srgbClr val="0F3041"/>
                </a:solidFill>
                <a:latin typeface="Arial Narrow" panose="020B0606020202030204" pitchFamily="34" charset="0"/>
                <a:ea typeface="+mj-ea"/>
                <a:cs typeface="+mj-cs"/>
              </a:rPr>
              <a:t>since 2010 </a:t>
            </a:r>
            <a:r>
              <a:rPr lang="ru-RU" dirty="0">
                <a:solidFill>
                  <a:srgbClr val="0F3041"/>
                </a:solidFill>
                <a:latin typeface="Arial Narrow" panose="020B0606020202030204" pitchFamily="34" charset="0"/>
                <a:ea typeface="+mj-ea"/>
                <a:cs typeface="+mj-cs"/>
              </a:rPr>
              <a:t>– 3</a:t>
            </a:r>
            <a:r>
              <a:rPr lang="en-US" dirty="0">
                <a:solidFill>
                  <a:srgbClr val="0F3041"/>
                </a:solidFill>
                <a:latin typeface="Arial Narrow" panose="020B0606020202030204" pitchFamily="34" charset="0"/>
                <a:ea typeface="+mj-ea"/>
                <a:cs typeface="+mj-cs"/>
              </a:rPr>
              <a:t>7</a:t>
            </a:r>
            <a:r>
              <a:rPr lang="ru-RU" dirty="0">
                <a:solidFill>
                  <a:srgbClr val="0F3041"/>
                </a:solidFill>
                <a:latin typeface="Arial Narrow" panose="020B0606020202030204" pitchFamily="34" charset="0"/>
                <a:ea typeface="+mj-ea"/>
                <a:cs typeface="+mj-cs"/>
              </a:rPr>
              <a:t>4</a:t>
            </a:r>
            <a:endParaRPr lang="en-US" dirty="0">
              <a:solidFill>
                <a:srgbClr val="0F3041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>
              <a:lnSpc>
                <a:spcPct val="80000"/>
              </a:lnSpc>
              <a:spcAft>
                <a:spcPts val="0"/>
              </a:spcAft>
              <a:tabLst>
                <a:tab pos="990600" algn="l"/>
              </a:tabLst>
            </a:pPr>
            <a:r>
              <a:rPr lang="en-US" sz="2000" dirty="0">
                <a:solidFill>
                  <a:srgbClr val="0F3041"/>
                </a:solidFill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br>
              <a:rPr lang="en-US" sz="500" dirty="0">
                <a:solidFill>
                  <a:srgbClr val="0F3041"/>
                </a:solidFill>
                <a:latin typeface="Arial Narrow" panose="020B0606020202030204" pitchFamily="34" charset="0"/>
                <a:ea typeface="+mj-ea"/>
                <a:cs typeface="+mj-cs"/>
              </a:rPr>
            </a:br>
            <a:endParaRPr lang="en-US" sz="200" dirty="0">
              <a:solidFill>
                <a:srgbClr val="0F3041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>
              <a:lnSpc>
                <a:spcPct val="80000"/>
              </a:lnSpc>
              <a:spcAft>
                <a:spcPts val="0"/>
              </a:spcAft>
              <a:tabLst>
                <a:tab pos="990600" algn="l"/>
              </a:tabLst>
            </a:pPr>
            <a:r>
              <a:rPr lang="en-US" sz="2000" b="1" dirty="0">
                <a:solidFill>
                  <a:srgbClr val="0F3041"/>
                </a:solidFill>
                <a:latin typeface="Arial Narrow" panose="020B0606020202030204" pitchFamily="34" charset="0"/>
                <a:ea typeface="+mj-ea"/>
                <a:cs typeface="+mj-cs"/>
              </a:rPr>
              <a:t>Participants of Schools at CERN</a:t>
            </a:r>
          </a:p>
          <a:p>
            <a:pPr>
              <a:lnSpc>
                <a:spcPct val="80000"/>
              </a:lnSpc>
              <a:spcAft>
                <a:spcPts val="0"/>
              </a:spcAft>
              <a:tabLst>
                <a:tab pos="990600" algn="l"/>
              </a:tabLst>
            </a:pPr>
            <a:r>
              <a:rPr lang="en-US" sz="2000" dirty="0">
                <a:solidFill>
                  <a:srgbClr val="0F3041"/>
                </a:solidFill>
                <a:latin typeface="Arial Narrow" panose="020B0606020202030204" pitchFamily="34" charset="0"/>
                <a:ea typeface="+mj-ea"/>
                <a:cs typeface="+mj-cs"/>
              </a:rPr>
              <a:t>47 teachers from 6 countries</a:t>
            </a:r>
          </a:p>
          <a:p>
            <a:pPr>
              <a:lnSpc>
                <a:spcPct val="80000"/>
              </a:lnSpc>
              <a:spcAft>
                <a:spcPts val="0"/>
              </a:spcAft>
              <a:tabLst>
                <a:tab pos="990600" algn="l"/>
              </a:tabLst>
            </a:pPr>
            <a:r>
              <a:rPr lang="en-US" dirty="0">
                <a:solidFill>
                  <a:srgbClr val="0F3041"/>
                </a:solidFill>
                <a:latin typeface="Arial Narrow" panose="020B0606020202030204" pitchFamily="34" charset="0"/>
                <a:ea typeface="+mj-ea"/>
                <a:cs typeface="+mj-cs"/>
              </a:rPr>
              <a:t>Total number of participants </a:t>
            </a:r>
            <a:br>
              <a:rPr lang="en-US" dirty="0">
                <a:solidFill>
                  <a:srgbClr val="0F3041"/>
                </a:solidFill>
                <a:latin typeface="Arial Narrow" panose="020B0606020202030204" pitchFamily="34" charset="0"/>
                <a:ea typeface="+mj-ea"/>
                <a:cs typeface="+mj-cs"/>
              </a:rPr>
            </a:br>
            <a:r>
              <a:rPr lang="en-US" dirty="0">
                <a:solidFill>
                  <a:srgbClr val="0F3041"/>
                </a:solidFill>
                <a:latin typeface="Arial Narrow" panose="020B0606020202030204" pitchFamily="34" charset="0"/>
                <a:ea typeface="+mj-ea"/>
                <a:cs typeface="+mj-cs"/>
              </a:rPr>
              <a:t>since 2009 – 379</a:t>
            </a:r>
          </a:p>
          <a:p>
            <a:pPr>
              <a:spcAft>
                <a:spcPts val="0"/>
              </a:spcAft>
              <a:tabLst>
                <a:tab pos="990600" algn="l"/>
              </a:tabLst>
            </a:pPr>
            <a:endParaRPr lang="ru-RU" sz="2000" dirty="0">
              <a:solidFill>
                <a:srgbClr val="0F3041"/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65632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" t="8232" r="7845" b="19048"/>
          <a:stretch/>
        </p:blipFill>
        <p:spPr>
          <a:xfrm>
            <a:off x="320760" y="1022256"/>
            <a:ext cx="8821176" cy="48245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0760" y="158160"/>
            <a:ext cx="8823240" cy="1326624"/>
          </a:xfrm>
          <a:prstGeom prst="rect">
            <a:avLst/>
          </a:prstGeom>
          <a:solidFill>
            <a:srgbClr val="13B0BF"/>
          </a:solidFill>
          <a:ln w="203200">
            <a:noFill/>
          </a:ln>
          <a:effectLst>
            <a:outerShdw blurRad="63500" dist="38100" dir="2700000" sx="104000" sy="104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77496" y="392520"/>
            <a:ext cx="8229600" cy="9302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2600" dirty="0">
                <a:solidFill>
                  <a:srgbClr val="0F3041"/>
                </a:solidFill>
                <a:latin typeface="Arial Narrow" panose="020B0606020202030204" pitchFamily="34" charset="0"/>
              </a:rPr>
              <a:t>Popularisation of science</a:t>
            </a:r>
            <a:r>
              <a:rPr lang="ru-RU" sz="2600" dirty="0">
                <a:solidFill>
                  <a:srgbClr val="0F3041"/>
                </a:solidFill>
                <a:latin typeface="Arial Narrow" panose="020B0606020202030204" pitchFamily="34" charset="0"/>
              </a:rPr>
              <a:t> </a:t>
            </a:r>
            <a:r>
              <a:rPr lang="en-US" sz="2600" dirty="0">
                <a:solidFill>
                  <a:srgbClr val="0F3041"/>
                </a:solidFill>
                <a:latin typeface="Arial Narrow" panose="020B0606020202030204" pitchFamily="34" charset="0"/>
              </a:rPr>
              <a:t>2017-2018</a:t>
            </a:r>
            <a:br>
              <a:rPr lang="ru-RU" sz="2600" b="1" dirty="0">
                <a:solidFill>
                  <a:srgbClr val="0F3041"/>
                </a:solidFill>
                <a:latin typeface="Arial Narrow" panose="020B0606020202030204" pitchFamily="34" charset="0"/>
              </a:rPr>
            </a:br>
            <a:r>
              <a:rPr lang="en-US" sz="4300" b="1" dirty="0">
                <a:solidFill>
                  <a:srgbClr val="0F3041"/>
                </a:solidFill>
                <a:latin typeface="Arial Narrow" panose="020B0606020202030204" pitchFamily="34" charset="0"/>
              </a:rPr>
              <a:t>Visits to the JINR labs for students</a:t>
            </a:r>
            <a:endParaRPr lang="ru-RU" sz="4000" b="1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788024" y="1719144"/>
            <a:ext cx="4149640" cy="318212"/>
          </a:xfrm>
          <a:prstGeom prst="rect">
            <a:avLst/>
          </a:prstGeom>
          <a:effectLst>
            <a:outerShdw blurRad="50800" dist="50800" dir="5400000" algn="ctr" rotWithShape="0">
              <a:schemeClr val="tx2">
                <a:lumMod val="50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80000"/>
              </a:lnSpc>
            </a:pPr>
            <a:r>
              <a:rPr lang="en-US" sz="2000" i="1" dirty="0">
                <a:solidFill>
                  <a:schemeClr val="bg1"/>
                </a:solidFill>
                <a:latin typeface="Arial Narrow" panose="020B0606020202030204" pitchFamily="34" charset="0"/>
              </a:rPr>
              <a:t>February, 2018 </a:t>
            </a:r>
            <a:r>
              <a:rPr lang="en-US" sz="2000" i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Kindai</a:t>
            </a:r>
            <a:r>
              <a:rPr lang="en-US" sz="2000" i="1" dirty="0">
                <a:solidFill>
                  <a:schemeClr val="bg1"/>
                </a:solidFill>
                <a:latin typeface="Arial Narrow" panose="020B0606020202030204" pitchFamily="34" charset="0"/>
              </a:rPr>
              <a:t> university students 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450672" y="5884433"/>
            <a:ext cx="8486992" cy="8025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2400" b="1" dirty="0">
                <a:solidFill>
                  <a:srgbClr val="0F30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1500 visitors </a:t>
            </a:r>
            <a:r>
              <a:rPr lang="en-US" sz="2400" dirty="0">
                <a:solidFill>
                  <a:srgbClr val="0F30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2017-2018, among them:</a:t>
            </a:r>
            <a:br>
              <a:rPr lang="en-US" sz="2400" dirty="0">
                <a:solidFill>
                  <a:srgbClr val="0F304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solidFill>
                  <a:srgbClr val="0F3041"/>
                </a:solidFill>
                <a:latin typeface="Arial Narrow" panose="020B0606020202030204" pitchFamily="34" charset="0"/>
              </a:rPr>
              <a:t>Israeli, German, Mongolian, Japanese, and French school and university students</a:t>
            </a:r>
            <a:endParaRPr lang="ru-RU" sz="2200" dirty="0">
              <a:solidFill>
                <a:srgbClr val="0F304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2054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6403</TotalTime>
  <Words>814</Words>
  <Application>Microsoft Macintosh PowerPoint</Application>
  <PresentationFormat>Экран (4:3)</PresentationFormat>
  <Paragraphs>149</Paragraphs>
  <Slides>20</Slides>
  <Notes>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1" baseType="lpstr">
      <vt:lpstr>ＭＳ Ｐゴシック</vt:lpstr>
      <vt:lpstr>Arial</vt:lpstr>
      <vt:lpstr>Arial Narrow</vt:lpstr>
      <vt:lpstr>Calibri</vt:lpstr>
      <vt:lpstr>Century Gothic</vt:lpstr>
      <vt:lpstr>Lucida Sans Unicode</vt:lpstr>
      <vt:lpstr>Segoe UI</vt:lpstr>
      <vt:lpstr>Times New Roman</vt:lpstr>
      <vt:lpstr>Wingdings</vt:lpstr>
      <vt:lpstr>Тема Office</vt:lpstr>
      <vt:lpstr>CorelDRAW</vt:lpstr>
      <vt:lpstr>Презентация PowerPoint</vt:lpstr>
      <vt:lpstr>Презентация PowerPoint</vt:lpstr>
      <vt:lpstr>Student programmes 2017-2018 BS and MS theses at JINR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Thank you for your attention</vt:lpstr>
    </vt:vector>
  </TitlesOfParts>
  <Company>Microsoft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Образовательные программы ОИЯИ</dc:title>
  <dc:creator>Karpova Elena</dc:creator>
  <cp:lastModifiedBy>Пакуляк Станислав</cp:lastModifiedBy>
  <cp:revision>746</cp:revision>
  <dcterms:created xsi:type="dcterms:W3CDTF">2016-10-24T06:30:26Z</dcterms:created>
  <dcterms:modified xsi:type="dcterms:W3CDTF">2018-09-20T06:51:06Z</dcterms:modified>
</cp:coreProperties>
</file>