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370" r:id="rId2"/>
    <p:sldId id="636" r:id="rId3"/>
    <p:sldId id="640" r:id="rId4"/>
    <p:sldId id="630" r:id="rId5"/>
    <p:sldId id="641" r:id="rId6"/>
    <p:sldId id="646" r:id="rId7"/>
    <p:sldId id="642" r:id="rId8"/>
    <p:sldId id="639" r:id="rId9"/>
    <p:sldId id="643" r:id="rId10"/>
    <p:sldId id="644" r:id="rId11"/>
    <p:sldId id="645" r:id="rId12"/>
    <p:sldId id="638" r:id="rId13"/>
    <p:sldId id="597" r:id="rId14"/>
    <p:sldId id="648" r:id="rId15"/>
    <p:sldId id="649" r:id="rId16"/>
    <p:sldId id="650" r:id="rId17"/>
    <p:sldId id="637" r:id="rId18"/>
    <p:sldId id="628" r:id="rId19"/>
    <p:sldId id="494" r:id="rId20"/>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tzhak" initials="IT"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70066"/>
    <a:srgbClr val="000066"/>
    <a:srgbClr val="0000FF"/>
    <a:srgbClr val="000000"/>
    <a:srgbClr val="E646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52" autoAdjust="0"/>
    <p:restoredTop sz="92436" autoAdjust="0"/>
  </p:normalViewPr>
  <p:slideViewPr>
    <p:cSldViewPr>
      <p:cViewPr varScale="1">
        <p:scale>
          <a:sx n="100" d="100"/>
          <a:sy n="100" d="100"/>
        </p:scale>
        <p:origin x="408" y="1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60" d="100"/>
        <a:sy n="160" d="100"/>
      </p:scale>
      <p:origin x="0" y="19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D57B11F-1872-FF4E-8417-E8326F7E5C7D}" type="datetimeFigureOut">
              <a:rPr lang="en-US" smtClean="0"/>
              <a:t>9/20/18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2F40A13-A293-E34A-9031-D4F6BB95F3F5}" type="slidenum">
              <a:rPr lang="en-US" smtClean="0"/>
              <a:t>‹#›</a:t>
            </a:fld>
            <a:endParaRPr lang="en-US"/>
          </a:p>
        </p:txBody>
      </p:sp>
    </p:spTree>
    <p:extLst>
      <p:ext uri="{BB962C8B-B14F-4D97-AF65-F5344CB8AC3E}">
        <p14:creationId xmlns:p14="http://schemas.microsoft.com/office/powerpoint/2010/main" val="20162236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E1E4A4F9-A070-414F-BF03-02A213254846}" type="datetimeFigureOut">
              <a:rPr lang="fr-FR"/>
              <a:pPr>
                <a:defRPr/>
              </a:pPr>
              <a:t>20/09/2018</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0E3898CE-70A6-4B1D-B309-B108AE0FB14F}" type="slidenum">
              <a:rPr lang="fr-FR"/>
              <a:pPr>
                <a:defRPr/>
              </a:pPr>
              <a:t>‹#›</a:t>
            </a:fld>
            <a:endParaRPr lang="fr-FR"/>
          </a:p>
        </p:txBody>
      </p:sp>
    </p:spTree>
    <p:extLst>
      <p:ext uri="{BB962C8B-B14F-4D97-AF65-F5344CB8AC3E}">
        <p14:creationId xmlns:p14="http://schemas.microsoft.com/office/powerpoint/2010/main" val="26781992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2</a:t>
            </a:fld>
            <a:endParaRPr lang="fr-FR"/>
          </a:p>
        </p:txBody>
      </p:sp>
    </p:spTree>
    <p:extLst>
      <p:ext uri="{BB962C8B-B14F-4D97-AF65-F5344CB8AC3E}">
        <p14:creationId xmlns:p14="http://schemas.microsoft.com/office/powerpoint/2010/main" val="470418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14</a:t>
            </a:fld>
            <a:endParaRPr lang="fr-FR"/>
          </a:p>
        </p:txBody>
      </p:sp>
    </p:spTree>
    <p:extLst>
      <p:ext uri="{BB962C8B-B14F-4D97-AF65-F5344CB8AC3E}">
        <p14:creationId xmlns:p14="http://schemas.microsoft.com/office/powerpoint/2010/main" val="3595567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15</a:t>
            </a:fld>
            <a:endParaRPr lang="fr-FR"/>
          </a:p>
        </p:txBody>
      </p:sp>
    </p:spTree>
    <p:extLst>
      <p:ext uri="{BB962C8B-B14F-4D97-AF65-F5344CB8AC3E}">
        <p14:creationId xmlns:p14="http://schemas.microsoft.com/office/powerpoint/2010/main" val="2508704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16</a:t>
            </a:fld>
            <a:endParaRPr lang="fr-FR"/>
          </a:p>
        </p:txBody>
      </p:sp>
    </p:spTree>
    <p:extLst>
      <p:ext uri="{BB962C8B-B14F-4D97-AF65-F5344CB8AC3E}">
        <p14:creationId xmlns:p14="http://schemas.microsoft.com/office/powerpoint/2010/main" val="888449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18</a:t>
            </a:fld>
            <a:endParaRPr lang="fr-FR"/>
          </a:p>
        </p:txBody>
      </p:sp>
    </p:spTree>
    <p:extLst>
      <p:ext uri="{BB962C8B-B14F-4D97-AF65-F5344CB8AC3E}">
        <p14:creationId xmlns:p14="http://schemas.microsoft.com/office/powerpoint/2010/main" val="1740650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a:solidFill>
                  <a:schemeClr val="tx1"/>
                </a:solidFill>
                <a:latin typeface="Arial" charset="0"/>
                <a:ea typeface="ＭＳ Ｐゴシック" charset="0"/>
                <a:cs typeface="Arial" charset="0"/>
              </a:defRPr>
            </a:lvl1pPr>
            <a:lvl2pPr marL="742950" indent="-285750">
              <a:defRPr sz="1600">
                <a:solidFill>
                  <a:schemeClr val="tx1"/>
                </a:solidFill>
                <a:latin typeface="Arial" charset="0"/>
                <a:ea typeface="Arial" charset="0"/>
                <a:cs typeface="Arial" charset="0"/>
              </a:defRPr>
            </a:lvl2pPr>
            <a:lvl3pPr marL="1143000" indent="-228600">
              <a:defRPr sz="1600">
                <a:solidFill>
                  <a:schemeClr val="tx1"/>
                </a:solidFill>
                <a:latin typeface="Arial" charset="0"/>
                <a:ea typeface="Arial" charset="0"/>
                <a:cs typeface="Arial" charset="0"/>
              </a:defRPr>
            </a:lvl3pPr>
            <a:lvl4pPr marL="1600200" indent="-228600">
              <a:defRPr sz="1600">
                <a:solidFill>
                  <a:schemeClr val="tx1"/>
                </a:solidFill>
                <a:latin typeface="Arial" charset="0"/>
                <a:ea typeface="Arial" charset="0"/>
                <a:cs typeface="Arial" charset="0"/>
              </a:defRPr>
            </a:lvl4pPr>
            <a:lvl5pPr marL="2057400" indent="-228600">
              <a:defRPr sz="1600">
                <a:solidFill>
                  <a:schemeClr val="tx1"/>
                </a:solidFill>
                <a:latin typeface="Arial" charset="0"/>
                <a:ea typeface="Arial" charset="0"/>
                <a:cs typeface="Arial" charset="0"/>
              </a:defRPr>
            </a:lvl5pPr>
            <a:lvl6pPr marL="2514600" indent="-228600" eaLnBrk="0" fontAlgn="base" hangingPunct="0">
              <a:spcBef>
                <a:spcPct val="0"/>
              </a:spcBef>
              <a:spcAft>
                <a:spcPts val="1050"/>
              </a:spcAft>
              <a:buClr>
                <a:srgbClr val="000000"/>
              </a:buClr>
              <a:buSzPct val="45000"/>
              <a:defRPr sz="1600">
                <a:solidFill>
                  <a:schemeClr val="tx1"/>
                </a:solidFill>
                <a:latin typeface="Arial" charset="0"/>
                <a:ea typeface="Arial" charset="0"/>
                <a:cs typeface="Arial" charset="0"/>
              </a:defRPr>
            </a:lvl6pPr>
            <a:lvl7pPr marL="2971800" indent="-228600" eaLnBrk="0" fontAlgn="base" hangingPunct="0">
              <a:spcBef>
                <a:spcPct val="0"/>
              </a:spcBef>
              <a:spcAft>
                <a:spcPts val="1050"/>
              </a:spcAft>
              <a:buClr>
                <a:srgbClr val="000000"/>
              </a:buClr>
              <a:buSzPct val="45000"/>
              <a:defRPr sz="1600">
                <a:solidFill>
                  <a:schemeClr val="tx1"/>
                </a:solidFill>
                <a:latin typeface="Arial" charset="0"/>
                <a:ea typeface="Arial" charset="0"/>
                <a:cs typeface="Arial" charset="0"/>
              </a:defRPr>
            </a:lvl7pPr>
            <a:lvl8pPr marL="3429000" indent="-228600" eaLnBrk="0" fontAlgn="base" hangingPunct="0">
              <a:spcBef>
                <a:spcPct val="0"/>
              </a:spcBef>
              <a:spcAft>
                <a:spcPts val="1050"/>
              </a:spcAft>
              <a:buClr>
                <a:srgbClr val="000000"/>
              </a:buClr>
              <a:buSzPct val="45000"/>
              <a:defRPr sz="1600">
                <a:solidFill>
                  <a:schemeClr val="tx1"/>
                </a:solidFill>
                <a:latin typeface="Arial" charset="0"/>
                <a:ea typeface="Arial" charset="0"/>
                <a:cs typeface="Arial" charset="0"/>
              </a:defRPr>
            </a:lvl8pPr>
            <a:lvl9pPr marL="3886200" indent="-228600" eaLnBrk="0" fontAlgn="base" hangingPunct="0">
              <a:spcBef>
                <a:spcPct val="0"/>
              </a:spcBef>
              <a:spcAft>
                <a:spcPts val="1050"/>
              </a:spcAft>
              <a:buClr>
                <a:srgbClr val="000000"/>
              </a:buClr>
              <a:buSzPct val="45000"/>
              <a:defRPr sz="1600">
                <a:solidFill>
                  <a:schemeClr val="tx1"/>
                </a:solidFill>
                <a:latin typeface="Arial" charset="0"/>
                <a:ea typeface="Arial" charset="0"/>
                <a:cs typeface="Arial" charset="0"/>
              </a:defRPr>
            </a:lvl9pPr>
          </a:lstStyle>
          <a:p>
            <a:fld id="{B9D2F29B-A39A-954A-9216-BC27B1EF4E6A}" type="slidenum">
              <a:rPr lang="en-US" sz="1200"/>
              <a:pPr/>
              <a:t>19</a:t>
            </a:fld>
            <a:endParaRPr lang="en-US" sz="120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charset="0"/>
                <a:cs typeface="Arial" charset="0"/>
              </a:rPr>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a:t>
            </a:r>
          </a:p>
          <a:p>
            <a:endParaRPr lang="en-US" dirty="0"/>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3</a:t>
            </a:fld>
            <a:endParaRPr lang="fr-FR"/>
          </a:p>
        </p:txBody>
      </p:sp>
    </p:spTree>
    <p:extLst>
      <p:ext uri="{BB962C8B-B14F-4D97-AF65-F5344CB8AC3E}">
        <p14:creationId xmlns:p14="http://schemas.microsoft.com/office/powerpoint/2010/main" val="178304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4</a:t>
            </a:fld>
            <a:endParaRPr lang="fr-FR"/>
          </a:p>
        </p:txBody>
      </p:sp>
    </p:spTree>
    <p:extLst>
      <p:ext uri="{BB962C8B-B14F-4D97-AF65-F5344CB8AC3E}">
        <p14:creationId xmlns:p14="http://schemas.microsoft.com/office/powerpoint/2010/main" val="1120604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5</a:t>
            </a:fld>
            <a:endParaRPr lang="fr-FR"/>
          </a:p>
        </p:txBody>
      </p:sp>
    </p:spTree>
    <p:extLst>
      <p:ext uri="{BB962C8B-B14F-4D97-AF65-F5344CB8AC3E}">
        <p14:creationId xmlns:p14="http://schemas.microsoft.com/office/powerpoint/2010/main" val="4028561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7</a:t>
            </a:fld>
            <a:endParaRPr lang="fr-FR"/>
          </a:p>
        </p:txBody>
      </p:sp>
    </p:spTree>
    <p:extLst>
      <p:ext uri="{BB962C8B-B14F-4D97-AF65-F5344CB8AC3E}">
        <p14:creationId xmlns:p14="http://schemas.microsoft.com/office/powerpoint/2010/main" val="1388534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8</a:t>
            </a:fld>
            <a:endParaRPr lang="fr-FR"/>
          </a:p>
        </p:txBody>
      </p:sp>
    </p:spTree>
    <p:extLst>
      <p:ext uri="{BB962C8B-B14F-4D97-AF65-F5344CB8AC3E}">
        <p14:creationId xmlns:p14="http://schemas.microsoft.com/office/powerpoint/2010/main" val="1959981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9</a:t>
            </a:fld>
            <a:endParaRPr lang="fr-FR"/>
          </a:p>
        </p:txBody>
      </p:sp>
    </p:spTree>
    <p:extLst>
      <p:ext uri="{BB962C8B-B14F-4D97-AF65-F5344CB8AC3E}">
        <p14:creationId xmlns:p14="http://schemas.microsoft.com/office/powerpoint/2010/main" val="3105850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12</a:t>
            </a:fld>
            <a:endParaRPr lang="fr-FR"/>
          </a:p>
        </p:txBody>
      </p:sp>
    </p:spTree>
    <p:extLst>
      <p:ext uri="{BB962C8B-B14F-4D97-AF65-F5344CB8AC3E}">
        <p14:creationId xmlns:p14="http://schemas.microsoft.com/office/powerpoint/2010/main" val="3279771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13</a:t>
            </a:fld>
            <a:endParaRPr lang="fr-FR"/>
          </a:p>
        </p:txBody>
      </p:sp>
    </p:spTree>
    <p:extLst>
      <p:ext uri="{BB962C8B-B14F-4D97-AF65-F5344CB8AC3E}">
        <p14:creationId xmlns:p14="http://schemas.microsoft.com/office/powerpoint/2010/main" val="2948778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en-US"/>
              <a:t>124 SC JINR, September 20, 2018</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52AA5F94-DAA2-4BB4-9AAA-475D9D2882F0}" type="slidenum">
              <a:rPr lang="fr-FR"/>
              <a:pPr>
                <a:defRPr/>
              </a:pPr>
              <a:t>‹#›</a:t>
            </a:fld>
            <a:endParaRPr lang="fr-FR"/>
          </a:p>
        </p:txBody>
      </p:sp>
    </p:spTree>
    <p:extLst>
      <p:ext uri="{BB962C8B-B14F-4D97-AF65-F5344CB8AC3E}">
        <p14:creationId xmlns:p14="http://schemas.microsoft.com/office/powerpoint/2010/main" val="1857184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en-US"/>
              <a:t>124 SC JINR, September 20, 2018</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B198D737-4228-4C38-B33A-4B49E5614A7B}" type="slidenum">
              <a:rPr lang="fr-FR"/>
              <a:pPr>
                <a:defRPr/>
              </a:pPr>
              <a:t>‹#›</a:t>
            </a:fld>
            <a:endParaRPr lang="fr-FR"/>
          </a:p>
        </p:txBody>
      </p:sp>
    </p:spTree>
    <p:extLst>
      <p:ext uri="{BB962C8B-B14F-4D97-AF65-F5344CB8AC3E}">
        <p14:creationId xmlns:p14="http://schemas.microsoft.com/office/powerpoint/2010/main" val="1355559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en-US"/>
              <a:t>124 SC JINR, September 20, 2018</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16DF4E4E-0493-4C8B-A2F2-AEEF986F6E52}" type="slidenum">
              <a:rPr lang="fr-FR"/>
              <a:pPr>
                <a:defRPr/>
              </a:pPr>
              <a:t>‹#›</a:t>
            </a:fld>
            <a:endParaRPr lang="fr-FR"/>
          </a:p>
        </p:txBody>
      </p:sp>
    </p:spTree>
    <p:extLst>
      <p:ext uri="{BB962C8B-B14F-4D97-AF65-F5344CB8AC3E}">
        <p14:creationId xmlns:p14="http://schemas.microsoft.com/office/powerpoint/2010/main" val="479163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en-US"/>
              <a:t>124 SC JINR, September 20, 2018</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16AAA047-8AEF-4C69-86C3-C9A280890182}" type="slidenum">
              <a:rPr lang="fr-FR"/>
              <a:pPr>
                <a:defRPr/>
              </a:pPr>
              <a:t>‹#›</a:t>
            </a:fld>
            <a:endParaRPr lang="fr-FR"/>
          </a:p>
        </p:txBody>
      </p:sp>
    </p:spTree>
    <p:extLst>
      <p:ext uri="{BB962C8B-B14F-4D97-AF65-F5344CB8AC3E}">
        <p14:creationId xmlns:p14="http://schemas.microsoft.com/office/powerpoint/2010/main" val="4145808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en-US"/>
              <a:t>124 SC JINR, September 20, 2018</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EF620F82-76D5-4D77-BC21-5A4268D496F6}" type="slidenum">
              <a:rPr lang="fr-FR"/>
              <a:pPr>
                <a:defRPr/>
              </a:pPr>
              <a:t>‹#›</a:t>
            </a:fld>
            <a:endParaRPr lang="fr-FR"/>
          </a:p>
        </p:txBody>
      </p:sp>
    </p:spTree>
    <p:extLst>
      <p:ext uri="{BB962C8B-B14F-4D97-AF65-F5344CB8AC3E}">
        <p14:creationId xmlns:p14="http://schemas.microsoft.com/office/powerpoint/2010/main" val="4241598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en-US"/>
              <a:t>124 SC JINR, September 20, 2018</a:t>
            </a: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B9240E01-1DDF-4704-8DDC-978A7A0AD2EC}" type="slidenum">
              <a:rPr lang="fr-FR"/>
              <a:pPr>
                <a:defRPr/>
              </a:pPr>
              <a:t>‹#›</a:t>
            </a:fld>
            <a:endParaRPr lang="fr-FR"/>
          </a:p>
        </p:txBody>
      </p:sp>
    </p:spTree>
    <p:extLst>
      <p:ext uri="{BB962C8B-B14F-4D97-AF65-F5344CB8AC3E}">
        <p14:creationId xmlns:p14="http://schemas.microsoft.com/office/powerpoint/2010/main" val="2850701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8" name="Espace réservé du pied de page 4"/>
          <p:cNvSpPr>
            <a:spLocks noGrp="1"/>
          </p:cNvSpPr>
          <p:nvPr>
            <p:ph type="ftr" sz="quarter" idx="11"/>
          </p:nvPr>
        </p:nvSpPr>
        <p:spPr/>
        <p:txBody>
          <a:bodyPr/>
          <a:lstStyle>
            <a:lvl1pPr>
              <a:defRPr/>
            </a:lvl1pPr>
          </a:lstStyle>
          <a:p>
            <a:pPr>
              <a:defRPr/>
            </a:pPr>
            <a:r>
              <a:rPr lang="en-US"/>
              <a:t>124 SC JINR, September 20, 2018</a:t>
            </a: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9718A4F5-7B53-4BFD-86F4-1EDCF116CB5F}" type="slidenum">
              <a:rPr lang="fr-FR"/>
              <a:pPr>
                <a:defRPr/>
              </a:pPr>
              <a:t>‹#›</a:t>
            </a:fld>
            <a:endParaRPr lang="fr-FR"/>
          </a:p>
        </p:txBody>
      </p:sp>
    </p:spTree>
    <p:extLst>
      <p:ext uri="{BB962C8B-B14F-4D97-AF65-F5344CB8AC3E}">
        <p14:creationId xmlns:p14="http://schemas.microsoft.com/office/powerpoint/2010/main" val="3861743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4" name="Espace réservé du pied de page 4"/>
          <p:cNvSpPr>
            <a:spLocks noGrp="1"/>
          </p:cNvSpPr>
          <p:nvPr>
            <p:ph type="ftr" sz="quarter" idx="11"/>
          </p:nvPr>
        </p:nvSpPr>
        <p:spPr/>
        <p:txBody>
          <a:bodyPr/>
          <a:lstStyle>
            <a:lvl1pPr>
              <a:defRPr/>
            </a:lvl1pPr>
          </a:lstStyle>
          <a:p>
            <a:pPr>
              <a:defRPr/>
            </a:pPr>
            <a:r>
              <a:rPr lang="en-US"/>
              <a:t>124 SC JINR, September 20, 2018</a:t>
            </a: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E51AD37E-EE59-41F9-9DC3-0CD03DC07E77}" type="slidenum">
              <a:rPr lang="fr-FR"/>
              <a:pPr>
                <a:defRPr/>
              </a:pPr>
              <a:t>‹#›</a:t>
            </a:fld>
            <a:endParaRPr lang="fr-FR"/>
          </a:p>
        </p:txBody>
      </p:sp>
    </p:spTree>
    <p:extLst>
      <p:ext uri="{BB962C8B-B14F-4D97-AF65-F5344CB8AC3E}">
        <p14:creationId xmlns:p14="http://schemas.microsoft.com/office/powerpoint/2010/main" val="1964795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3" name="Espace réservé du pied de page 4"/>
          <p:cNvSpPr>
            <a:spLocks noGrp="1"/>
          </p:cNvSpPr>
          <p:nvPr>
            <p:ph type="ftr" sz="quarter" idx="11"/>
          </p:nvPr>
        </p:nvSpPr>
        <p:spPr/>
        <p:txBody>
          <a:bodyPr/>
          <a:lstStyle>
            <a:lvl1pPr>
              <a:defRPr/>
            </a:lvl1pPr>
          </a:lstStyle>
          <a:p>
            <a:pPr>
              <a:defRPr/>
            </a:pPr>
            <a:r>
              <a:rPr lang="en-US"/>
              <a:t>124 SC JINR, September 20, 2018</a:t>
            </a: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2F10942A-3396-4E26-B660-1DA9C9F599E0}" type="slidenum">
              <a:rPr lang="fr-FR"/>
              <a:pPr>
                <a:defRPr/>
              </a:pPr>
              <a:t>‹#›</a:t>
            </a:fld>
            <a:endParaRPr lang="fr-FR"/>
          </a:p>
        </p:txBody>
      </p:sp>
    </p:spTree>
    <p:extLst>
      <p:ext uri="{BB962C8B-B14F-4D97-AF65-F5344CB8AC3E}">
        <p14:creationId xmlns:p14="http://schemas.microsoft.com/office/powerpoint/2010/main" val="1594335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en-US"/>
              <a:t>124 SC JINR, September 20, 2018</a:t>
            </a: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9B9DE9A2-7386-464B-8932-B8D904D0A66D}" type="slidenum">
              <a:rPr lang="fr-FR"/>
              <a:pPr>
                <a:defRPr/>
              </a:pPr>
              <a:t>‹#›</a:t>
            </a:fld>
            <a:endParaRPr lang="fr-FR"/>
          </a:p>
        </p:txBody>
      </p:sp>
    </p:spTree>
    <p:extLst>
      <p:ext uri="{BB962C8B-B14F-4D97-AF65-F5344CB8AC3E}">
        <p14:creationId xmlns:p14="http://schemas.microsoft.com/office/powerpoint/2010/main" val="2962299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en-US"/>
              <a:t>124 SC JINR, September 20, 2018</a:t>
            </a: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DFE13C74-01FF-4C14-995A-2652EA7BD551}" type="slidenum">
              <a:rPr lang="fr-FR"/>
              <a:pPr>
                <a:defRPr/>
              </a:pPr>
              <a:t>‹#›</a:t>
            </a:fld>
            <a:endParaRPr lang="fr-FR"/>
          </a:p>
        </p:txBody>
      </p:sp>
    </p:spTree>
    <p:extLst>
      <p:ext uri="{BB962C8B-B14F-4D97-AF65-F5344CB8AC3E}">
        <p14:creationId xmlns:p14="http://schemas.microsoft.com/office/powerpoint/2010/main" val="1673191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r>
              <a:rPr lang="en-US"/>
              <a:t>Itzhak Tserruya</a:t>
            </a:r>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r>
              <a:rPr lang="en-US"/>
              <a:t>124 SC JINR, September 20, 2018</a:t>
            </a: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A354CB46-E9BE-4A8A-A36A-EAF21D934587}" type="slidenum">
              <a:rPr lang="fr-FR"/>
              <a:pPr>
                <a:defRPr/>
              </a:pPr>
              <a:t>‹#›</a:t>
            </a:fld>
            <a:endParaRPr lang="fr-F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tiff"/><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JINR.jpg"/>
          <p:cNvPicPr>
            <a:picLocks noChangeAspect="1"/>
          </p:cNvPicPr>
          <p:nvPr/>
        </p:nvPicPr>
        <p:blipFill rotWithShape="1">
          <a:blip r:embed="rId2">
            <a:alphaModFix amt="34000"/>
            <a:extLst>
              <a:ext uri="{28A0092B-C50C-407E-A947-70E740481C1C}">
                <a14:useLocalDpi xmlns:a14="http://schemas.microsoft.com/office/drawing/2010/main" val="0"/>
              </a:ext>
            </a:extLst>
          </a:blip>
          <a:srcRect t="50230" r="71199"/>
          <a:stretch/>
        </p:blipFill>
        <p:spPr>
          <a:xfrm>
            <a:off x="0" y="0"/>
            <a:ext cx="9143999" cy="6858000"/>
          </a:xfrm>
          <a:prstGeom prst="rect">
            <a:avLst/>
          </a:prstGeom>
        </p:spPr>
      </p:pic>
      <p:sp>
        <p:nvSpPr>
          <p:cNvPr id="3" name="Subtitle 2"/>
          <p:cNvSpPr>
            <a:spLocks noGrp="1"/>
          </p:cNvSpPr>
          <p:nvPr>
            <p:ph type="subTitle" idx="1"/>
          </p:nvPr>
        </p:nvSpPr>
        <p:spPr>
          <a:xfrm>
            <a:off x="791579" y="4869160"/>
            <a:ext cx="7560840" cy="648072"/>
          </a:xfrm>
        </p:spPr>
        <p:txBody>
          <a:bodyPr/>
          <a:lstStyle/>
          <a:p>
            <a:r>
              <a:rPr lang="fr-FR" b="1" dirty="0">
                <a:solidFill>
                  <a:srgbClr val="000090"/>
                </a:solidFill>
              </a:rPr>
              <a:t>Itzhak </a:t>
            </a:r>
            <a:r>
              <a:rPr lang="fr-FR" b="1" dirty="0" err="1">
                <a:solidFill>
                  <a:srgbClr val="000090"/>
                </a:solidFill>
              </a:rPr>
              <a:t>Tserruya</a:t>
            </a:r>
            <a:endParaRPr lang="fr-FR" b="1" dirty="0">
              <a:solidFill>
                <a:srgbClr val="000090"/>
              </a:solidFill>
            </a:endParaRPr>
          </a:p>
        </p:txBody>
      </p:sp>
      <p:sp>
        <p:nvSpPr>
          <p:cNvPr id="8" name="TextBox 7"/>
          <p:cNvSpPr txBox="1"/>
          <p:nvPr/>
        </p:nvSpPr>
        <p:spPr>
          <a:xfrm>
            <a:off x="3059832" y="3041522"/>
            <a:ext cx="2916183" cy="369332"/>
          </a:xfrm>
          <a:prstGeom prst="rect">
            <a:avLst/>
          </a:prstGeom>
          <a:noFill/>
        </p:spPr>
        <p:txBody>
          <a:bodyPr wrap="none" rtlCol="0">
            <a:spAutoFit/>
          </a:bodyPr>
          <a:lstStyle/>
          <a:p>
            <a:r>
              <a:rPr lang="en-US" dirty="0"/>
              <a:t>JINR, September 20, 2018</a:t>
            </a:r>
          </a:p>
        </p:txBody>
      </p:sp>
      <p:sp>
        <p:nvSpPr>
          <p:cNvPr id="9" name="AutoShape 18"/>
          <p:cNvSpPr>
            <a:spLocks noChangeArrowheads="1"/>
          </p:cNvSpPr>
          <p:nvPr/>
        </p:nvSpPr>
        <p:spPr bwMode="auto">
          <a:xfrm>
            <a:off x="611560" y="404664"/>
            <a:ext cx="7920880" cy="2043113"/>
          </a:xfrm>
          <a:prstGeom prst="roundRect">
            <a:avLst>
              <a:gd name="adj" fmla="val 16667"/>
            </a:avLst>
          </a:prstGeom>
          <a:solidFill>
            <a:srgbClr val="000090"/>
          </a:solidFill>
          <a:ln w="38100">
            <a:solidFill>
              <a:srgbClr val="FF0000"/>
            </a:solidFill>
            <a:round/>
            <a:headEnd/>
            <a:tailEnd/>
          </a:ln>
          <a:effectLst/>
          <a:extLst/>
        </p:spPr>
        <p:txBody>
          <a:bodyPr wrap="square" lIns="0" tIns="0" rIns="0" bIns="0" anchor="ctr">
            <a:spAutoFit/>
          </a:bodyPr>
          <a:lstStyle/>
          <a:p>
            <a:pPr algn="ctr"/>
            <a:r>
              <a:rPr lang="en-US" sz="4000" dirty="0">
                <a:solidFill>
                  <a:srgbClr val="FFFF00"/>
                </a:solidFill>
              </a:rPr>
              <a:t>PAC  on Particle Physics</a:t>
            </a:r>
          </a:p>
          <a:p>
            <a:pPr algn="ctr"/>
            <a:r>
              <a:rPr lang="en-US" sz="4000" dirty="0">
                <a:solidFill>
                  <a:srgbClr val="FFFF00"/>
                </a:solidFill>
              </a:rPr>
              <a:t>49</a:t>
            </a:r>
            <a:r>
              <a:rPr lang="en-US" sz="4000" baseline="30000" dirty="0">
                <a:solidFill>
                  <a:srgbClr val="FFFF00"/>
                </a:solidFill>
              </a:rPr>
              <a:t>th</a:t>
            </a:r>
            <a:r>
              <a:rPr lang="en-US" sz="4000" dirty="0">
                <a:solidFill>
                  <a:srgbClr val="FFFF00"/>
                </a:solidFill>
              </a:rPr>
              <a:t> Meeting </a:t>
            </a:r>
          </a:p>
          <a:p>
            <a:pPr algn="ctr"/>
            <a:r>
              <a:rPr lang="en-US" sz="4000" dirty="0">
                <a:solidFill>
                  <a:srgbClr val="FFFF00"/>
                </a:solidFill>
              </a:rPr>
              <a:t>Report to Scientific Council</a:t>
            </a:r>
            <a:endParaRPr lang="fr-FR" sz="4000" dirty="0">
              <a:solidFill>
                <a:srgbClr val="FFFF00"/>
              </a:solidFill>
            </a:endParaRPr>
          </a:p>
        </p:txBody>
      </p:sp>
    </p:spTree>
    <p:extLst>
      <p:ext uri="{BB962C8B-B14F-4D97-AF65-F5344CB8AC3E}">
        <p14:creationId xmlns:p14="http://schemas.microsoft.com/office/powerpoint/2010/main" val="2011438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18"/>
          <p:cNvSpPr>
            <a:spLocks noGrp="1" noChangeArrowheads="1"/>
          </p:cNvSpPr>
          <p:nvPr>
            <p:ph type="title"/>
          </p:nvPr>
        </p:nvSpPr>
        <p:spPr bwMode="auto">
          <a:xfrm>
            <a:off x="2267744" y="116632"/>
            <a:ext cx="4464496" cy="612934"/>
          </a:xfrm>
          <a:prstGeom prst="roundRect">
            <a:avLst>
              <a:gd name="adj" fmla="val 16667"/>
            </a:avLst>
          </a:prstGeom>
          <a:solidFill>
            <a:srgbClr val="000090"/>
          </a:solidFill>
          <a:ln w="38100">
            <a:solidFill>
              <a:srgbClr val="FF0000"/>
            </a:solidFill>
            <a:round/>
            <a:headEnd/>
            <a:tailEnd/>
          </a:ln>
          <a:effectLst/>
          <a:extLst/>
        </p:spPr>
        <p:txBody>
          <a:bodyPr wrap="square" lIns="0" tIns="0" rIns="0" bIns="0" anchor="ctr">
            <a:spAutoFit/>
          </a:bodyPr>
          <a:lstStyle/>
          <a:p>
            <a:pPr algn="ctr"/>
            <a:r>
              <a:rPr lang="en-US" sz="3600" u="sng" dirty="0">
                <a:solidFill>
                  <a:srgbClr val="FFFF00"/>
                </a:solidFill>
              </a:rPr>
              <a:t>BM@N</a:t>
            </a:r>
          </a:p>
        </p:txBody>
      </p:sp>
      <p:sp>
        <p:nvSpPr>
          <p:cNvPr id="11" name="TextBox 10"/>
          <p:cNvSpPr txBox="1"/>
          <p:nvPr/>
        </p:nvSpPr>
        <p:spPr>
          <a:xfrm>
            <a:off x="7524328" y="332656"/>
            <a:ext cx="1525445" cy="307777"/>
          </a:xfrm>
          <a:prstGeom prst="rect">
            <a:avLst/>
          </a:prstGeom>
          <a:noFill/>
        </p:spPr>
        <p:txBody>
          <a:bodyPr wrap="none" rtlCol="0">
            <a:spAutoFit/>
          </a:bodyPr>
          <a:lstStyle/>
          <a:p>
            <a:r>
              <a:rPr lang="en-US" sz="1400" i="1" dirty="0"/>
              <a:t>Mikhail </a:t>
            </a:r>
            <a:r>
              <a:rPr lang="en-US" sz="1400" i="1" dirty="0" err="1"/>
              <a:t>Kapishin</a:t>
            </a:r>
            <a:endParaRPr lang="en-US" sz="1400" i="1" dirty="0"/>
          </a:p>
        </p:txBody>
      </p:sp>
      <p:sp>
        <p:nvSpPr>
          <p:cNvPr id="12" name="TextBox 11"/>
          <p:cNvSpPr txBox="1"/>
          <p:nvPr/>
        </p:nvSpPr>
        <p:spPr>
          <a:xfrm>
            <a:off x="251520" y="819673"/>
            <a:ext cx="8654237" cy="2215991"/>
          </a:xfrm>
          <a:prstGeom prst="rect">
            <a:avLst/>
          </a:prstGeom>
          <a:noFill/>
        </p:spPr>
        <p:txBody>
          <a:bodyPr wrap="square" rtlCol="0">
            <a:spAutoFit/>
          </a:bodyPr>
          <a:lstStyle/>
          <a:p>
            <a:pPr marL="342900" indent="-342900">
              <a:spcBef>
                <a:spcPts val="600"/>
              </a:spcBef>
              <a:buSzPct val="75000"/>
              <a:buFont typeface="Wingdings" charset="2"/>
              <a:buChar char="u"/>
            </a:pPr>
            <a:r>
              <a:rPr lang="en-US" sz="1600" dirty="0"/>
              <a:t>The PAC notes the successful commissioning of new equipment, including large area GEM detectors and the first silicon stations of the vertex detector. </a:t>
            </a:r>
          </a:p>
          <a:p>
            <a:pPr marL="342900" indent="-342900">
              <a:spcBef>
                <a:spcPts val="600"/>
              </a:spcBef>
              <a:buSzPct val="75000"/>
              <a:buFont typeface="Wingdings" charset="2"/>
              <a:buChar char="u"/>
            </a:pPr>
            <a:r>
              <a:rPr lang="en-US" sz="1600" dirty="0"/>
              <a:t>The PAC acknowledges the improved detector performance and large statistics of experimental data collected in the recent </a:t>
            </a:r>
            <a:r>
              <a:rPr lang="en-US" sz="1600" dirty="0" err="1"/>
              <a:t>Nuclotron</a:t>
            </a:r>
            <a:r>
              <a:rPr lang="en-US" sz="1600" dirty="0"/>
              <a:t> run with argon and krypton beams, and in the first run with carbon beam for the  short-range correlations studies. </a:t>
            </a:r>
          </a:p>
          <a:p>
            <a:pPr marL="342900" indent="-342900">
              <a:spcBef>
                <a:spcPts val="600"/>
              </a:spcBef>
              <a:buSzPct val="75000"/>
              <a:buFont typeface="Wingdings" charset="2"/>
              <a:buChar char="u"/>
            </a:pPr>
            <a:r>
              <a:rPr lang="en-US" sz="1600" dirty="0"/>
              <a:t>The PAC urges the team to concentrate on the analysis of the collected data, on the completion of the detector configuration, and on the installation of the vacuum pipe through the experimental set-up.</a:t>
            </a:r>
          </a:p>
        </p:txBody>
      </p:sp>
      <p:pic>
        <p:nvPicPr>
          <p:cNvPr id="5" name="Picture 4">
            <a:extLst>
              <a:ext uri="{FF2B5EF4-FFF2-40B4-BE49-F238E27FC236}">
                <a16:creationId xmlns:a16="http://schemas.microsoft.com/office/drawing/2014/main" id="{DE4828B0-CBE5-EB4F-961E-64FDA48C6942}"/>
              </a:ext>
            </a:extLst>
          </p:cNvPr>
          <p:cNvPicPr>
            <a:picLocks noChangeAspect="1"/>
          </p:cNvPicPr>
          <p:nvPr/>
        </p:nvPicPr>
        <p:blipFill rotWithShape="1">
          <a:blip r:embed="rId2"/>
          <a:srcRect t="20772"/>
          <a:stretch/>
        </p:blipFill>
        <p:spPr>
          <a:xfrm>
            <a:off x="1218466" y="3285443"/>
            <a:ext cx="6563052" cy="3573016"/>
          </a:xfrm>
          <a:prstGeom prst="rect">
            <a:avLst/>
          </a:prstGeom>
        </p:spPr>
      </p:pic>
      <p:sp>
        <p:nvSpPr>
          <p:cNvPr id="6" name="TextBox 5">
            <a:extLst>
              <a:ext uri="{FF2B5EF4-FFF2-40B4-BE49-F238E27FC236}">
                <a16:creationId xmlns:a16="http://schemas.microsoft.com/office/drawing/2014/main" id="{77886B74-3EF8-1C4C-ACB9-DA6525D7468A}"/>
              </a:ext>
            </a:extLst>
          </p:cNvPr>
          <p:cNvSpPr txBox="1"/>
          <p:nvPr/>
        </p:nvSpPr>
        <p:spPr>
          <a:xfrm>
            <a:off x="3563888" y="3035664"/>
            <a:ext cx="1755609" cy="369332"/>
          </a:xfrm>
          <a:prstGeom prst="rect">
            <a:avLst/>
          </a:prstGeom>
          <a:noFill/>
        </p:spPr>
        <p:txBody>
          <a:bodyPr wrap="none" rtlCol="0">
            <a:spAutoFit/>
          </a:bodyPr>
          <a:lstStyle/>
          <a:p>
            <a:r>
              <a:rPr lang="en-US" b="1" u="sng" dirty="0"/>
              <a:t>BM@N set-up </a:t>
            </a:r>
          </a:p>
        </p:txBody>
      </p:sp>
      <p:sp>
        <p:nvSpPr>
          <p:cNvPr id="16" name="Slide Number Placeholder 15">
            <a:extLst>
              <a:ext uri="{FF2B5EF4-FFF2-40B4-BE49-F238E27FC236}">
                <a16:creationId xmlns:a16="http://schemas.microsoft.com/office/drawing/2014/main" id="{7DD1F2C4-103C-EB42-BB27-9D4375712DDB}"/>
              </a:ext>
            </a:extLst>
          </p:cNvPr>
          <p:cNvSpPr>
            <a:spLocks noGrp="1"/>
          </p:cNvSpPr>
          <p:nvPr>
            <p:ph type="sldNum" sz="quarter" idx="12"/>
          </p:nvPr>
        </p:nvSpPr>
        <p:spPr/>
        <p:txBody>
          <a:bodyPr/>
          <a:lstStyle/>
          <a:p>
            <a:pPr>
              <a:defRPr/>
            </a:pPr>
            <a:fld id="{16AAA047-8AEF-4C69-86C3-C9A280890182}" type="slidenum">
              <a:rPr lang="fr-FR" smtClean="0"/>
              <a:pPr>
                <a:defRPr/>
              </a:pPr>
              <a:t>10</a:t>
            </a:fld>
            <a:endParaRPr lang="fr-FR"/>
          </a:p>
        </p:txBody>
      </p:sp>
    </p:spTree>
    <p:extLst>
      <p:ext uri="{BB962C8B-B14F-4D97-AF65-F5344CB8AC3E}">
        <p14:creationId xmlns:p14="http://schemas.microsoft.com/office/powerpoint/2010/main" val="531522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18"/>
          <p:cNvSpPr>
            <a:spLocks noGrp="1" noChangeArrowheads="1"/>
          </p:cNvSpPr>
          <p:nvPr>
            <p:ph type="title"/>
          </p:nvPr>
        </p:nvSpPr>
        <p:spPr bwMode="auto">
          <a:xfrm>
            <a:off x="1691680" y="116632"/>
            <a:ext cx="5040560" cy="612934"/>
          </a:xfrm>
          <a:prstGeom prst="roundRect">
            <a:avLst>
              <a:gd name="adj" fmla="val 16667"/>
            </a:avLst>
          </a:prstGeom>
          <a:solidFill>
            <a:srgbClr val="000090"/>
          </a:solidFill>
          <a:ln w="38100">
            <a:solidFill>
              <a:srgbClr val="FF0000"/>
            </a:solidFill>
            <a:round/>
            <a:headEnd/>
            <a:tailEnd/>
          </a:ln>
          <a:effectLst/>
          <a:extLst/>
        </p:spPr>
        <p:txBody>
          <a:bodyPr wrap="square" lIns="0" tIns="0" rIns="0" bIns="0" anchor="ctr">
            <a:spAutoFit/>
          </a:bodyPr>
          <a:lstStyle/>
          <a:p>
            <a:pPr algn="ctr"/>
            <a:r>
              <a:rPr lang="en-US" sz="3600" u="sng" dirty="0">
                <a:solidFill>
                  <a:srgbClr val="FFFF00"/>
                </a:solidFill>
              </a:rPr>
              <a:t>Short-range correlations</a:t>
            </a:r>
          </a:p>
        </p:txBody>
      </p:sp>
      <p:sp>
        <p:nvSpPr>
          <p:cNvPr id="11" name="TextBox 10"/>
          <p:cNvSpPr txBox="1"/>
          <p:nvPr/>
        </p:nvSpPr>
        <p:spPr>
          <a:xfrm>
            <a:off x="7236296" y="269210"/>
            <a:ext cx="1550424" cy="307777"/>
          </a:xfrm>
          <a:prstGeom prst="rect">
            <a:avLst/>
          </a:prstGeom>
          <a:noFill/>
        </p:spPr>
        <p:txBody>
          <a:bodyPr wrap="none" rtlCol="0">
            <a:spAutoFit/>
          </a:bodyPr>
          <a:lstStyle/>
          <a:p>
            <a:r>
              <a:rPr lang="en-US" sz="1400" i="1" dirty="0"/>
              <a:t>Eliezer </a:t>
            </a:r>
            <a:r>
              <a:rPr lang="en-US" sz="1400" i="1" dirty="0" err="1"/>
              <a:t>Piasetzky</a:t>
            </a:r>
            <a:endParaRPr lang="en-US" sz="1400" i="1" dirty="0"/>
          </a:p>
        </p:txBody>
      </p:sp>
      <p:sp>
        <p:nvSpPr>
          <p:cNvPr id="12" name="TextBox 11"/>
          <p:cNvSpPr txBox="1"/>
          <p:nvPr/>
        </p:nvSpPr>
        <p:spPr>
          <a:xfrm>
            <a:off x="166110" y="1052736"/>
            <a:ext cx="8654237" cy="1277273"/>
          </a:xfrm>
          <a:prstGeom prst="rect">
            <a:avLst/>
          </a:prstGeom>
          <a:noFill/>
        </p:spPr>
        <p:txBody>
          <a:bodyPr wrap="square" rtlCol="0">
            <a:spAutoFit/>
          </a:bodyPr>
          <a:lstStyle/>
          <a:p>
            <a:pPr marL="342900" indent="-342900">
              <a:spcBef>
                <a:spcPts val="600"/>
              </a:spcBef>
              <a:buSzPct val="75000"/>
              <a:buFont typeface="Wingdings" charset="2"/>
              <a:buChar char="u"/>
            </a:pPr>
            <a:r>
              <a:rPr lang="en-US" dirty="0"/>
              <a:t>The PAC heard with interest the report on the first measurement of short-range correlations in a carbon nucleus using reverse kinematics in the BM@N set-up.</a:t>
            </a:r>
          </a:p>
          <a:p>
            <a:pPr marL="342900" indent="-342900">
              <a:spcBef>
                <a:spcPts val="600"/>
              </a:spcBef>
              <a:buSzPct val="75000"/>
              <a:buFont typeface="Wingdings" charset="2"/>
              <a:buChar char="u"/>
            </a:pPr>
            <a:r>
              <a:rPr lang="en-US" dirty="0"/>
              <a:t>The PAC congratulates the Collaboration for the rapid realization of this project and looks forward to the results of the physics analysis.</a:t>
            </a:r>
          </a:p>
        </p:txBody>
      </p:sp>
      <p:sp>
        <p:nvSpPr>
          <p:cNvPr id="3" name="Footer Placeholder 2">
            <a:extLst>
              <a:ext uri="{FF2B5EF4-FFF2-40B4-BE49-F238E27FC236}">
                <a16:creationId xmlns:a16="http://schemas.microsoft.com/office/drawing/2014/main" id="{9AB8EC00-846F-2746-8887-298EAB0E2B71}"/>
              </a:ext>
            </a:extLst>
          </p:cNvPr>
          <p:cNvSpPr>
            <a:spLocks noGrp="1"/>
          </p:cNvSpPr>
          <p:nvPr>
            <p:ph type="ftr" sz="quarter" idx="11"/>
          </p:nvPr>
        </p:nvSpPr>
        <p:spPr/>
        <p:txBody>
          <a:bodyPr/>
          <a:lstStyle/>
          <a:p>
            <a:pPr>
              <a:defRPr/>
            </a:pPr>
            <a:r>
              <a:rPr lang="en-US"/>
              <a:t>124 SC JINR, September 20, 2018</a:t>
            </a:r>
            <a:endParaRPr lang="fr-FR"/>
          </a:p>
        </p:txBody>
      </p:sp>
      <p:sp>
        <p:nvSpPr>
          <p:cNvPr id="4" name="Slide Number Placeholder 3">
            <a:extLst>
              <a:ext uri="{FF2B5EF4-FFF2-40B4-BE49-F238E27FC236}">
                <a16:creationId xmlns:a16="http://schemas.microsoft.com/office/drawing/2014/main" id="{0E5FD432-D2D0-234A-9806-04E3D73D189D}"/>
              </a:ext>
            </a:extLst>
          </p:cNvPr>
          <p:cNvSpPr>
            <a:spLocks noGrp="1"/>
          </p:cNvSpPr>
          <p:nvPr>
            <p:ph type="sldNum" sz="quarter" idx="12"/>
          </p:nvPr>
        </p:nvSpPr>
        <p:spPr/>
        <p:txBody>
          <a:bodyPr/>
          <a:lstStyle/>
          <a:p>
            <a:pPr>
              <a:defRPr/>
            </a:pPr>
            <a:fld id="{16AAA047-8AEF-4C69-86C3-C9A280890182}" type="slidenum">
              <a:rPr lang="fr-FR" smtClean="0"/>
              <a:pPr>
                <a:defRPr/>
              </a:pPr>
              <a:t>11</a:t>
            </a:fld>
            <a:endParaRPr lang="fr-FR"/>
          </a:p>
        </p:txBody>
      </p:sp>
      <p:pic>
        <p:nvPicPr>
          <p:cNvPr id="8" name="Image" descr="Image">
            <a:extLst>
              <a:ext uri="{FF2B5EF4-FFF2-40B4-BE49-F238E27FC236}">
                <a16:creationId xmlns:a16="http://schemas.microsoft.com/office/drawing/2014/main" id="{7F8B4742-A72D-6149-AAEE-0329551CD290}"/>
              </a:ext>
            </a:extLst>
          </p:cNvPr>
          <p:cNvPicPr>
            <a:picLocks noChangeAspect="1"/>
          </p:cNvPicPr>
          <p:nvPr/>
        </p:nvPicPr>
        <p:blipFill rotWithShape="1">
          <a:blip r:embed="rId2">
            <a:extLst>
              <a:ext uri="{28A0092B-C50C-407E-A947-70E740481C1C}">
                <a14:useLocalDpi xmlns:a14="http://schemas.microsoft.com/office/drawing/2010/main" val="0"/>
              </a:ext>
            </a:extLst>
          </a:blip>
          <a:srcRect l="4496" t="3809" r="2381" b="3757"/>
          <a:stretch/>
        </p:blipFill>
        <p:spPr bwMode="auto">
          <a:xfrm>
            <a:off x="1115616" y="2371404"/>
            <a:ext cx="6552728" cy="443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3" name="AutoShape 7">
            <a:extLst>
              <a:ext uri="{FF2B5EF4-FFF2-40B4-BE49-F238E27FC236}">
                <a16:creationId xmlns:a16="http://schemas.microsoft.com/office/drawing/2014/main" id="{9401CF85-9560-124D-968C-D3BBCD95A29B}"/>
              </a:ext>
            </a:extLst>
          </p:cNvPr>
          <p:cNvSpPr>
            <a:spLocks noChangeArrowheads="1"/>
          </p:cNvSpPr>
          <p:nvPr/>
        </p:nvSpPr>
        <p:spPr bwMode="auto">
          <a:xfrm>
            <a:off x="292696" y="2751462"/>
            <a:ext cx="5256584" cy="432049"/>
          </a:xfrm>
          <a:prstGeom prst="flowChartAlternateProcess">
            <a:avLst/>
          </a:prstGeom>
          <a:solidFill>
            <a:srgbClr val="FFFF00"/>
          </a:solidFill>
          <a:ln w="57150">
            <a:solidFill>
              <a:srgbClr val="FF0000"/>
            </a:solidFill>
            <a:miter lim="800000"/>
            <a:headEnd/>
            <a:tailEnd/>
          </a:ln>
        </p:spPr>
        <p:txBody>
          <a:bodyPr anchor="ctr" anchorCtr="1"/>
          <a:lstStyle/>
          <a:p>
            <a:pPr>
              <a:spcAft>
                <a:spcPts val="600"/>
              </a:spcAft>
            </a:pPr>
            <a:r>
              <a:rPr lang="en-US" sz="2400" b="1" dirty="0"/>
              <a:t>SRC@ BM@N experimental set-up</a:t>
            </a:r>
          </a:p>
        </p:txBody>
      </p:sp>
    </p:spTree>
    <p:extLst>
      <p:ext uri="{BB962C8B-B14F-4D97-AF65-F5344CB8AC3E}">
        <p14:creationId xmlns:p14="http://schemas.microsoft.com/office/powerpoint/2010/main" val="1104754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18"/>
          <p:cNvSpPr>
            <a:spLocks noGrp="1" noChangeArrowheads="1"/>
          </p:cNvSpPr>
          <p:nvPr>
            <p:ph type="title"/>
          </p:nvPr>
        </p:nvSpPr>
        <p:spPr bwMode="auto">
          <a:xfrm>
            <a:off x="107504" y="116632"/>
            <a:ext cx="8928992" cy="1080000"/>
          </a:xfrm>
          <a:prstGeom prst="roundRect">
            <a:avLst>
              <a:gd name="adj" fmla="val 16667"/>
            </a:avLst>
          </a:prstGeom>
          <a:solidFill>
            <a:srgbClr val="000090"/>
          </a:solidFill>
          <a:ln w="38100">
            <a:solidFill>
              <a:srgbClr val="FF0000"/>
            </a:solidFill>
            <a:round/>
            <a:headEnd/>
            <a:tailEnd/>
          </a:ln>
          <a:effectLst/>
          <a:extLst/>
        </p:spPr>
        <p:txBody>
          <a:bodyPr wrap="square" lIns="0" tIns="0" rIns="0" bIns="0" anchor="ctr">
            <a:spAutoFit/>
          </a:bodyPr>
          <a:lstStyle/>
          <a:p>
            <a:pPr>
              <a:spcAft>
                <a:spcPts val="0"/>
              </a:spcAft>
            </a:pPr>
            <a:r>
              <a:rPr lang="en-US" sz="2800" u="sng" dirty="0">
                <a:solidFill>
                  <a:srgbClr val="FFFF00"/>
                </a:solidFill>
              </a:rPr>
              <a:t> Recommendations on projects approved for completion  in 2018 and proposed for continuation </a:t>
            </a:r>
          </a:p>
        </p:txBody>
      </p:sp>
      <p:sp>
        <p:nvSpPr>
          <p:cNvPr id="2" name="Date Placeholder 1"/>
          <p:cNvSpPr>
            <a:spLocks noGrp="1"/>
          </p:cNvSpPr>
          <p:nvPr>
            <p:ph type="dt" sz="half" idx="10"/>
          </p:nvPr>
        </p:nvSpPr>
        <p:spPr/>
        <p:txBody>
          <a:bodyPr/>
          <a:lstStyle/>
          <a:p>
            <a:pPr>
              <a:defRPr/>
            </a:pPr>
            <a:r>
              <a:rPr lang="en-US"/>
              <a:t>Itzhak Tserruya</a:t>
            </a:r>
            <a:endParaRPr lang="fr-FR" dirty="0"/>
          </a:p>
        </p:txBody>
      </p:sp>
      <p:sp>
        <p:nvSpPr>
          <p:cNvPr id="3" name="Footer Placeholder 2"/>
          <p:cNvSpPr>
            <a:spLocks noGrp="1"/>
          </p:cNvSpPr>
          <p:nvPr>
            <p:ph type="ftr" sz="quarter" idx="11"/>
          </p:nvPr>
        </p:nvSpPr>
        <p:spPr/>
        <p:txBody>
          <a:bodyPr/>
          <a:lstStyle/>
          <a:p>
            <a:pPr>
              <a:defRPr/>
            </a:pPr>
            <a:r>
              <a:rPr lang="en-US"/>
              <a:t>124 SC JINR, September 20, 2018</a:t>
            </a:r>
            <a:endParaRPr lang="fr-FR"/>
          </a:p>
        </p:txBody>
      </p:sp>
      <p:sp>
        <p:nvSpPr>
          <p:cNvPr id="6" name="Slide Number Placeholder 5"/>
          <p:cNvSpPr>
            <a:spLocks noGrp="1"/>
          </p:cNvSpPr>
          <p:nvPr>
            <p:ph type="sldNum" sz="quarter" idx="12"/>
          </p:nvPr>
        </p:nvSpPr>
        <p:spPr/>
        <p:txBody>
          <a:bodyPr/>
          <a:lstStyle/>
          <a:p>
            <a:pPr>
              <a:defRPr/>
            </a:pPr>
            <a:fld id="{16AAA047-8AEF-4C69-86C3-C9A280890182}" type="slidenum">
              <a:rPr lang="fr-FR" smtClean="0"/>
              <a:pPr>
                <a:defRPr/>
              </a:pPr>
              <a:t>12</a:t>
            </a:fld>
            <a:endParaRPr lang="fr-FR"/>
          </a:p>
        </p:txBody>
      </p:sp>
      <p:sp>
        <p:nvSpPr>
          <p:cNvPr id="9" name="Content Placeholder 7">
            <a:extLst>
              <a:ext uri="{FF2B5EF4-FFF2-40B4-BE49-F238E27FC236}">
                <a16:creationId xmlns:a16="http://schemas.microsoft.com/office/drawing/2014/main" id="{1AE26A72-1CA9-FC48-9DA5-1E0238E9E9E2}"/>
              </a:ext>
            </a:extLst>
          </p:cNvPr>
          <p:cNvSpPr txBox="1">
            <a:spLocks/>
          </p:cNvSpPr>
          <p:nvPr/>
        </p:nvSpPr>
        <p:spPr bwMode="auto">
          <a:xfrm>
            <a:off x="107504" y="4206940"/>
            <a:ext cx="8856984" cy="25145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600"/>
              </a:spcAft>
              <a:buFont typeface="Wingdings" charset="2"/>
              <a:buChar char="q"/>
            </a:pPr>
            <a:r>
              <a:rPr lang="en-US" sz="1800" b="1" dirty="0"/>
              <a:t>NA62 – </a:t>
            </a:r>
            <a:r>
              <a:rPr lang="en-US" sz="1800" i="1" dirty="0"/>
              <a:t>D. </a:t>
            </a:r>
            <a:r>
              <a:rPr lang="en-US" sz="1800" i="1" dirty="0" err="1"/>
              <a:t>Madigozhin</a:t>
            </a:r>
            <a:endParaRPr lang="en-US" sz="1800" i="1" dirty="0"/>
          </a:p>
          <a:p>
            <a:pPr marL="0" indent="0">
              <a:buNone/>
            </a:pPr>
            <a:r>
              <a:rPr lang="en-US" sz="1600" dirty="0"/>
              <a:t>The experiment aims at measuring the very rare kaon decay K</a:t>
            </a:r>
            <a:r>
              <a:rPr lang="en-US" sz="1600" baseline="30000" dirty="0"/>
              <a:t>+</a:t>
            </a:r>
            <a:r>
              <a:rPr lang="en-US" sz="1600" dirty="0"/>
              <a:t>→π</a:t>
            </a:r>
            <a:r>
              <a:rPr lang="en-US" sz="1600" baseline="30000" dirty="0"/>
              <a:t>+</a:t>
            </a:r>
            <a:r>
              <a:rPr lang="en-US" sz="1600" dirty="0" err="1"/>
              <a:t>νν</a:t>
            </a:r>
            <a:r>
              <a:rPr lang="en-US" sz="1600" dirty="0"/>
              <a:t>. The PAC appreciates the results of the 2016 dataset analysis, the observation of the first candidate event of π</a:t>
            </a:r>
            <a:r>
              <a:rPr lang="en-US" sz="1600" baseline="30000" dirty="0"/>
              <a:t>+</a:t>
            </a:r>
            <a:r>
              <a:rPr lang="en-US" sz="1600" dirty="0" err="1"/>
              <a:t>νν</a:t>
            </a:r>
            <a:r>
              <a:rPr lang="en-US" sz="1600" dirty="0"/>
              <a:t> decay and the publication of the first results on searches for heavy neutral leptons. To mitigate the effect of beam properties (background and intensity) that could impact on the final sensitivity of the experiment, the Collaboration is taking a series of corrective measures that are expected to still keep this unique experiment at the forefront of its research field. Therefore, the PAC recommends continuation of JINR’s participation in the NA62 experiment until the end of 2021 with first priority.</a:t>
            </a:r>
          </a:p>
          <a:p>
            <a:pPr marL="0" indent="0">
              <a:buFont typeface="Arial" pitchFamily="34" charset="0"/>
              <a:buNone/>
            </a:pPr>
            <a:r>
              <a:rPr lang="en-US" sz="1600" dirty="0"/>
              <a:t> </a:t>
            </a:r>
          </a:p>
        </p:txBody>
      </p:sp>
      <p:sp>
        <p:nvSpPr>
          <p:cNvPr id="11" name="Content Placeholder 7">
            <a:extLst>
              <a:ext uri="{FF2B5EF4-FFF2-40B4-BE49-F238E27FC236}">
                <a16:creationId xmlns:a16="http://schemas.microsoft.com/office/drawing/2014/main" id="{619BB777-7FA9-B243-89DD-6ECFCCE2F267}"/>
              </a:ext>
            </a:extLst>
          </p:cNvPr>
          <p:cNvSpPr txBox="1">
            <a:spLocks/>
          </p:cNvSpPr>
          <p:nvPr/>
        </p:nvSpPr>
        <p:spPr bwMode="auto">
          <a:xfrm>
            <a:off x="179512" y="1484784"/>
            <a:ext cx="8856984" cy="3050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600"/>
              </a:spcAft>
              <a:buFont typeface="Wingdings" charset="2"/>
              <a:buChar char="q"/>
            </a:pPr>
            <a:r>
              <a:rPr lang="en-US" sz="1800" b="1" dirty="0"/>
              <a:t>NA61 – </a:t>
            </a:r>
            <a:r>
              <a:rPr lang="en-US" sz="1800" i="1" dirty="0"/>
              <a:t>V. </a:t>
            </a:r>
            <a:r>
              <a:rPr lang="en-US" sz="1800" i="1" dirty="0" err="1"/>
              <a:t>Kireev</a:t>
            </a:r>
            <a:endParaRPr lang="en-US" sz="1800" i="1" dirty="0"/>
          </a:p>
          <a:p>
            <a:pPr marL="0" indent="0">
              <a:buNone/>
            </a:pPr>
            <a:r>
              <a:rPr lang="en-US" sz="1800" dirty="0"/>
              <a:t> It is proposed to continue studying hadron production and nuclear fragmentation processes in hadron-nucleus and nucleus-nucleus reactions. The PAC is pleased that the present project has been prepared taking into account recommendations of the 47th meeting of this PAC. However, the PAC considers that the travel budget, which represents most of the requested fund, is relatively high in particular keeping in mind that there will be no run in 2019 and 2020. Assuming that the travel request will be significantly reduced, the PAC recommends continuation of JINR’s participation in the NA61 experiment until the end of 2021 with second priority.</a:t>
            </a:r>
          </a:p>
          <a:p>
            <a:pPr marL="0" indent="0">
              <a:buNone/>
            </a:pPr>
            <a:r>
              <a:rPr lang="en-US" sz="1800" dirty="0"/>
              <a:t> </a:t>
            </a:r>
          </a:p>
        </p:txBody>
      </p:sp>
    </p:spTree>
    <p:extLst>
      <p:ext uri="{BB962C8B-B14F-4D97-AF65-F5344CB8AC3E}">
        <p14:creationId xmlns:p14="http://schemas.microsoft.com/office/powerpoint/2010/main" val="211792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18"/>
          <p:cNvSpPr>
            <a:spLocks noGrp="1" noChangeArrowheads="1"/>
          </p:cNvSpPr>
          <p:nvPr>
            <p:ph type="title"/>
          </p:nvPr>
        </p:nvSpPr>
        <p:spPr bwMode="auto">
          <a:xfrm>
            <a:off x="107504" y="116632"/>
            <a:ext cx="8928992" cy="1080000"/>
          </a:xfrm>
          <a:prstGeom prst="roundRect">
            <a:avLst>
              <a:gd name="adj" fmla="val 16667"/>
            </a:avLst>
          </a:prstGeom>
          <a:solidFill>
            <a:srgbClr val="000090"/>
          </a:solidFill>
          <a:ln w="38100">
            <a:solidFill>
              <a:srgbClr val="FF0000"/>
            </a:solidFill>
            <a:round/>
            <a:headEnd/>
            <a:tailEnd/>
          </a:ln>
          <a:effectLst/>
          <a:extLst/>
        </p:spPr>
        <p:txBody>
          <a:bodyPr wrap="square" lIns="0" tIns="0" rIns="0" bIns="0" anchor="ctr">
            <a:spAutoFit/>
          </a:bodyPr>
          <a:lstStyle/>
          <a:p>
            <a:pPr>
              <a:spcAft>
                <a:spcPts val="0"/>
              </a:spcAft>
            </a:pPr>
            <a:r>
              <a:rPr lang="en-US" sz="2800" u="sng" dirty="0">
                <a:solidFill>
                  <a:srgbClr val="FFFF00"/>
                </a:solidFill>
              </a:rPr>
              <a:t> Recommendations on projects approved for completion  in 2018 and proposed for continuation </a:t>
            </a:r>
          </a:p>
        </p:txBody>
      </p:sp>
      <p:sp>
        <p:nvSpPr>
          <p:cNvPr id="8" name="Content Placeholder 7"/>
          <p:cNvSpPr txBox="1">
            <a:spLocks noGrp="1"/>
          </p:cNvSpPr>
          <p:nvPr>
            <p:ph idx="1"/>
          </p:nvPr>
        </p:nvSpPr>
        <p:spPr>
          <a:xfrm>
            <a:off x="143508" y="1340768"/>
            <a:ext cx="8856984" cy="1677382"/>
          </a:xfrm>
          <a:prstGeom prst="rect">
            <a:avLst/>
          </a:prstGeom>
          <a:noFill/>
        </p:spPr>
        <p:txBody>
          <a:bodyPr wrap="square" rtlCol="0">
            <a:spAutoFit/>
          </a:bodyPr>
          <a:lstStyle/>
          <a:p>
            <a:pPr>
              <a:spcBef>
                <a:spcPts val="0"/>
              </a:spcBef>
              <a:spcAft>
                <a:spcPts val="600"/>
              </a:spcAft>
              <a:buFont typeface="Wingdings" charset="2"/>
              <a:buChar char="q"/>
            </a:pPr>
            <a:r>
              <a:rPr lang="en-US" sz="1800" b="1" dirty="0" err="1"/>
              <a:t>HyperNIS</a:t>
            </a:r>
            <a:r>
              <a:rPr lang="en-US" sz="1800" b="1" dirty="0"/>
              <a:t> – </a:t>
            </a:r>
            <a:r>
              <a:rPr lang="en-US" sz="1800" i="1" dirty="0"/>
              <a:t>D. </a:t>
            </a:r>
            <a:r>
              <a:rPr lang="en-US" sz="1800" i="1" dirty="0" err="1"/>
              <a:t>Krivenkov</a:t>
            </a:r>
            <a:endParaRPr lang="en-US" sz="1800" i="1" dirty="0"/>
          </a:p>
          <a:p>
            <a:pPr marL="0" indent="0">
              <a:spcBef>
                <a:spcPts val="0"/>
              </a:spcBef>
              <a:spcAft>
                <a:spcPts val="600"/>
              </a:spcAft>
              <a:buNone/>
            </a:pPr>
            <a:r>
              <a:rPr lang="en-US" sz="1600" dirty="0"/>
              <a:t> The first part of the experimental </a:t>
            </a:r>
            <a:r>
              <a:rPr lang="en-US" sz="1600" dirty="0" err="1"/>
              <a:t>programme</a:t>
            </a:r>
            <a:r>
              <a:rPr lang="en-US" sz="1600" dirty="0"/>
              <a:t> is the study of the lightest neutron-rich </a:t>
            </a:r>
            <a:r>
              <a:rPr lang="en-US" sz="1600" dirty="0" err="1"/>
              <a:t>hypernuclei</a:t>
            </a:r>
            <a:r>
              <a:rPr lang="en-US" sz="1600" dirty="0"/>
              <a:t>. The </a:t>
            </a:r>
            <a:r>
              <a:rPr lang="en-US" sz="1600" dirty="0" err="1"/>
              <a:t>HyperNIS</a:t>
            </a:r>
            <a:r>
              <a:rPr lang="en-US" sz="1600" dirty="0"/>
              <a:t> spectrometer upgrade has been successfully completed. Noting the importance of background studies, the PAC supports the proposed </a:t>
            </a:r>
            <a:r>
              <a:rPr lang="en-US" sz="1600" dirty="0" err="1"/>
              <a:t>hypernuclei</a:t>
            </a:r>
            <a:r>
              <a:rPr lang="en-US" sz="1600" dirty="0"/>
              <a:t> experiment to be carried out at the </a:t>
            </a:r>
            <a:r>
              <a:rPr lang="en-US" sz="1600" dirty="0" err="1"/>
              <a:t>Nuclotron</a:t>
            </a:r>
            <a:r>
              <a:rPr lang="en-US" sz="1600" dirty="0"/>
              <a:t> with light-ion beams of sufficient intensity and recommends continuation of the </a:t>
            </a:r>
            <a:r>
              <a:rPr lang="en-US" sz="1600" dirty="0" err="1"/>
              <a:t>HyperNIS</a:t>
            </a:r>
            <a:r>
              <a:rPr lang="en-US" sz="1600" dirty="0"/>
              <a:t> project until the end of 2021 with first priority.</a:t>
            </a:r>
          </a:p>
        </p:txBody>
      </p:sp>
      <p:sp>
        <p:nvSpPr>
          <p:cNvPr id="7" name="Content Placeholder 7">
            <a:extLst>
              <a:ext uri="{FF2B5EF4-FFF2-40B4-BE49-F238E27FC236}">
                <a16:creationId xmlns:a16="http://schemas.microsoft.com/office/drawing/2014/main" id="{05F535CA-AD74-1B4B-982A-F4C8B80B3151}"/>
              </a:ext>
            </a:extLst>
          </p:cNvPr>
          <p:cNvSpPr txBox="1">
            <a:spLocks/>
          </p:cNvSpPr>
          <p:nvPr/>
        </p:nvSpPr>
        <p:spPr bwMode="auto">
          <a:xfrm>
            <a:off x="121474" y="2996952"/>
            <a:ext cx="8856984" cy="19236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600"/>
              </a:spcAft>
              <a:buFont typeface="Wingdings" charset="2"/>
              <a:buChar char="q"/>
            </a:pPr>
            <a:r>
              <a:rPr lang="en-US" sz="1800" b="1" dirty="0"/>
              <a:t>ALPOM-2 – </a:t>
            </a:r>
            <a:r>
              <a:rPr lang="en-US" sz="1800" i="1" dirty="0"/>
              <a:t> N. </a:t>
            </a:r>
            <a:r>
              <a:rPr lang="en-US" sz="1800" i="1" dirty="0" err="1"/>
              <a:t>Piskonov</a:t>
            </a:r>
            <a:endParaRPr lang="en-US" sz="1800" i="1" dirty="0"/>
          </a:p>
          <a:p>
            <a:pPr marL="0" indent="0">
              <a:spcBef>
                <a:spcPts val="0"/>
              </a:spcBef>
              <a:spcAft>
                <a:spcPts val="600"/>
              </a:spcAft>
              <a:buNone/>
            </a:pPr>
            <a:r>
              <a:rPr lang="en-US" sz="1600" dirty="0"/>
              <a:t>To increase the </a:t>
            </a:r>
            <a:r>
              <a:rPr lang="en-US" sz="1600" dirty="0" err="1"/>
              <a:t>analysing</a:t>
            </a:r>
            <a:r>
              <a:rPr lang="en-US" sz="1600" dirty="0"/>
              <a:t> power, the set-up has been upgraded with installation of a large-size calorimeter. For the first time, data have been obtained on the azimuthal asymmetries for the charge exchange polarized-n+CH2→n+X reactions, as well as for C, CH (scintillator) and Cu polarimeter </a:t>
            </a:r>
            <a:r>
              <a:rPr lang="en-US" sz="1600" dirty="0" err="1"/>
              <a:t>analysers</a:t>
            </a:r>
            <a:r>
              <a:rPr lang="en-US" sz="1600" dirty="0"/>
              <a:t>. As expected, the charge-exchange </a:t>
            </a:r>
            <a:r>
              <a:rPr lang="en-US" sz="1600" dirty="0" err="1"/>
              <a:t>analysing</a:t>
            </a:r>
            <a:r>
              <a:rPr lang="en-US" sz="1600" dirty="0"/>
              <a:t> power is much larger for heavy targets than for the forward process, </a:t>
            </a:r>
            <a:r>
              <a:rPr lang="en-US" sz="1600" dirty="0" err="1"/>
              <a:t>np→pn</a:t>
            </a:r>
            <a:r>
              <a:rPr lang="en-US" sz="1600" dirty="0"/>
              <a:t>. The PAC considers these results to be very important for </a:t>
            </a:r>
            <a:r>
              <a:rPr lang="en-US" sz="1600" dirty="0" err="1"/>
              <a:t>JLab</a:t>
            </a:r>
            <a:r>
              <a:rPr lang="en-US" sz="1600" dirty="0"/>
              <a:t> experiments and recommends continuation of the ALPOM-2 project until the end of 2021 with first priority.</a:t>
            </a:r>
          </a:p>
        </p:txBody>
      </p:sp>
      <p:sp>
        <p:nvSpPr>
          <p:cNvPr id="9" name="Content Placeholder 7">
            <a:extLst>
              <a:ext uri="{FF2B5EF4-FFF2-40B4-BE49-F238E27FC236}">
                <a16:creationId xmlns:a16="http://schemas.microsoft.com/office/drawing/2014/main" id="{37F599C2-EEF9-AE48-A90B-EA82DCEB44A1}"/>
              </a:ext>
            </a:extLst>
          </p:cNvPr>
          <p:cNvSpPr txBox="1">
            <a:spLocks/>
          </p:cNvSpPr>
          <p:nvPr/>
        </p:nvSpPr>
        <p:spPr bwMode="auto">
          <a:xfrm>
            <a:off x="132491" y="4920556"/>
            <a:ext cx="8856984" cy="19236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600"/>
              </a:spcAft>
              <a:buFont typeface="Wingdings" charset="2"/>
              <a:buChar char="q"/>
            </a:pPr>
            <a:r>
              <a:rPr lang="en-US" sz="1800" b="1" dirty="0"/>
              <a:t>DSS – </a:t>
            </a:r>
            <a:r>
              <a:rPr lang="en-US" sz="1800" i="1" dirty="0"/>
              <a:t> M. </a:t>
            </a:r>
            <a:r>
              <a:rPr lang="en-US" sz="1800" i="1" dirty="0" err="1"/>
              <a:t>Janek</a:t>
            </a:r>
            <a:endParaRPr lang="en-US" sz="1800" i="1" dirty="0"/>
          </a:p>
          <a:p>
            <a:pPr marL="0" indent="0">
              <a:spcBef>
                <a:spcPts val="0"/>
              </a:spcBef>
              <a:spcAft>
                <a:spcPts val="600"/>
              </a:spcAft>
              <a:buNone/>
            </a:pPr>
            <a:r>
              <a:rPr lang="en-US" sz="1600" dirty="0"/>
              <a:t>The PAC recognizes the significant progress in obtaining experimental data on the </a:t>
            </a:r>
            <a:r>
              <a:rPr lang="en-US" sz="1600" dirty="0" err="1"/>
              <a:t>analysing</a:t>
            </a:r>
            <a:r>
              <a:rPr lang="en-US" sz="1600" dirty="0"/>
              <a:t> power in deuteron-proton elastic scattering. The advances in development of the deuteron and proton beam polarimetry for NICA by using the new source of polarized ions are also acknowledged. The Committee encourages the Collaboration to find funding for an appropriate upgrade of their experimental set-up to increase the phase space covered by the experiment. The PAC recommends continuation of the DSS project until the end of 2021 with first priority.</a:t>
            </a:r>
          </a:p>
        </p:txBody>
      </p:sp>
    </p:spTree>
    <p:extLst>
      <p:ext uri="{BB962C8B-B14F-4D97-AF65-F5344CB8AC3E}">
        <p14:creationId xmlns:p14="http://schemas.microsoft.com/office/powerpoint/2010/main" val="4174960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18"/>
          <p:cNvSpPr>
            <a:spLocks noGrp="1" noChangeArrowheads="1"/>
          </p:cNvSpPr>
          <p:nvPr>
            <p:ph type="title"/>
          </p:nvPr>
        </p:nvSpPr>
        <p:spPr bwMode="auto">
          <a:xfrm>
            <a:off x="107504" y="116632"/>
            <a:ext cx="8928992" cy="1080000"/>
          </a:xfrm>
          <a:prstGeom prst="roundRect">
            <a:avLst>
              <a:gd name="adj" fmla="val 16667"/>
            </a:avLst>
          </a:prstGeom>
          <a:solidFill>
            <a:srgbClr val="000090"/>
          </a:solidFill>
          <a:ln w="38100">
            <a:solidFill>
              <a:srgbClr val="FF0000"/>
            </a:solidFill>
            <a:round/>
            <a:headEnd/>
            <a:tailEnd/>
          </a:ln>
          <a:effectLst/>
          <a:extLst/>
        </p:spPr>
        <p:txBody>
          <a:bodyPr wrap="square" lIns="0" tIns="0" rIns="0" bIns="0" anchor="ctr">
            <a:spAutoFit/>
          </a:bodyPr>
          <a:lstStyle/>
          <a:p>
            <a:pPr>
              <a:spcAft>
                <a:spcPts val="0"/>
              </a:spcAft>
            </a:pPr>
            <a:r>
              <a:rPr lang="en-US" sz="2800" u="sng" dirty="0">
                <a:solidFill>
                  <a:srgbClr val="FFFF00"/>
                </a:solidFill>
              </a:rPr>
              <a:t> Recommendations on projects approved for completion  in 2018 and proposed for continuation </a:t>
            </a:r>
          </a:p>
        </p:txBody>
      </p:sp>
      <p:sp>
        <p:nvSpPr>
          <p:cNvPr id="6" name="Slide Number Placeholder 5"/>
          <p:cNvSpPr>
            <a:spLocks noGrp="1"/>
          </p:cNvSpPr>
          <p:nvPr>
            <p:ph type="sldNum" sz="quarter" idx="12"/>
          </p:nvPr>
        </p:nvSpPr>
        <p:spPr/>
        <p:txBody>
          <a:bodyPr/>
          <a:lstStyle/>
          <a:p>
            <a:pPr>
              <a:defRPr/>
            </a:pPr>
            <a:fld id="{16AAA047-8AEF-4C69-86C3-C9A280890182}" type="slidenum">
              <a:rPr lang="fr-FR" smtClean="0"/>
              <a:pPr>
                <a:defRPr/>
              </a:pPr>
              <a:t>14</a:t>
            </a:fld>
            <a:endParaRPr lang="fr-FR"/>
          </a:p>
        </p:txBody>
      </p:sp>
      <p:sp>
        <p:nvSpPr>
          <p:cNvPr id="7" name="Content Placeholder 7">
            <a:extLst>
              <a:ext uri="{FF2B5EF4-FFF2-40B4-BE49-F238E27FC236}">
                <a16:creationId xmlns:a16="http://schemas.microsoft.com/office/drawing/2014/main" id="{05F535CA-AD74-1B4B-982A-F4C8B80B3151}"/>
              </a:ext>
            </a:extLst>
          </p:cNvPr>
          <p:cNvSpPr txBox="1">
            <a:spLocks/>
          </p:cNvSpPr>
          <p:nvPr/>
        </p:nvSpPr>
        <p:spPr bwMode="auto">
          <a:xfrm>
            <a:off x="107504" y="5422342"/>
            <a:ext cx="8856984" cy="1431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600"/>
              </a:spcAft>
              <a:buFont typeface="Wingdings" charset="2"/>
              <a:buChar char="q"/>
            </a:pPr>
            <a:r>
              <a:rPr lang="en-US" sz="1800" dirty="0"/>
              <a:t>Precision laser metrology for accelerators and detector complexes </a:t>
            </a:r>
            <a:r>
              <a:rPr lang="en-US" sz="1800" b="1" dirty="0"/>
              <a:t> – </a:t>
            </a:r>
            <a:r>
              <a:rPr lang="en-US" sz="1800" i="1" dirty="0"/>
              <a:t> M. </a:t>
            </a:r>
            <a:r>
              <a:rPr lang="en-US" sz="1800" i="1" dirty="0" err="1"/>
              <a:t>Lyablin</a:t>
            </a:r>
            <a:r>
              <a:rPr lang="en-US" sz="1800" i="1" dirty="0"/>
              <a:t> </a:t>
            </a:r>
          </a:p>
          <a:p>
            <a:pPr marL="0" indent="0">
              <a:spcBef>
                <a:spcPts val="0"/>
              </a:spcBef>
              <a:spcAft>
                <a:spcPts val="600"/>
              </a:spcAft>
              <a:buNone/>
            </a:pPr>
            <a:r>
              <a:rPr lang="en-US" sz="1600" dirty="0"/>
              <a:t>The PAC  recognizes the important results achieved by the JINR group in collaboration with CERN. The PAC notes the further plan of the project’s integration in the CERN network of PLIs, but considers that the group should implement its expertise in the NICA project. The PAC recommends continuation of this project until the end of 2021 with second priority. </a:t>
            </a:r>
          </a:p>
        </p:txBody>
      </p:sp>
      <p:sp>
        <p:nvSpPr>
          <p:cNvPr id="9" name="Content Placeholder 7">
            <a:extLst>
              <a:ext uri="{FF2B5EF4-FFF2-40B4-BE49-F238E27FC236}">
                <a16:creationId xmlns:a16="http://schemas.microsoft.com/office/drawing/2014/main" id="{72F618EC-409A-404E-8DF8-D472B820DAA1}"/>
              </a:ext>
            </a:extLst>
          </p:cNvPr>
          <p:cNvSpPr txBox="1">
            <a:spLocks/>
          </p:cNvSpPr>
          <p:nvPr/>
        </p:nvSpPr>
        <p:spPr bwMode="auto">
          <a:xfrm>
            <a:off x="179512" y="1354866"/>
            <a:ext cx="8856984" cy="19236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600"/>
              </a:spcAft>
              <a:buFont typeface="Wingdings" charset="2"/>
              <a:buChar char="q"/>
            </a:pPr>
            <a:r>
              <a:rPr lang="en-US" sz="1800" b="1" dirty="0"/>
              <a:t>STAR – </a:t>
            </a:r>
            <a:r>
              <a:rPr lang="en-US" sz="1800" i="1" dirty="0"/>
              <a:t> Y. </a:t>
            </a:r>
            <a:r>
              <a:rPr lang="en-US" sz="1800" i="1" dirty="0" err="1"/>
              <a:t>Panebrattsev</a:t>
            </a:r>
            <a:endParaRPr lang="en-US" sz="1800" i="1" dirty="0"/>
          </a:p>
          <a:p>
            <a:pPr marL="0" indent="0">
              <a:spcBef>
                <a:spcPts val="0"/>
              </a:spcBef>
              <a:spcAft>
                <a:spcPts val="600"/>
              </a:spcAft>
              <a:buNone/>
            </a:pPr>
            <a:r>
              <a:rPr lang="en-US" sz="1600" dirty="0"/>
              <a:t>The PAC appreciates the results obtained by the JINR group in the study of antiproton-antiproton and Lambda-Lambda correlations performed with high statistics, the analysis of scaling properties of the charged hadrons spectra, and the JINR team’s participation in the event plane detector upgrade. The Committee also notes the preparations for the “Beam Energy Scan Phase II”. The PAC encourages the team to share its experience with the MPD team and recommends continuation of JINR’s participation in the STAR experiment until the end of 2021 with first priority.</a:t>
            </a:r>
          </a:p>
        </p:txBody>
      </p:sp>
      <p:sp>
        <p:nvSpPr>
          <p:cNvPr id="11" name="Content Placeholder 7">
            <a:extLst>
              <a:ext uri="{FF2B5EF4-FFF2-40B4-BE49-F238E27FC236}">
                <a16:creationId xmlns:a16="http://schemas.microsoft.com/office/drawing/2014/main" id="{3EE4F764-1E49-644A-A34D-7FCB1DDA6093}"/>
              </a:ext>
            </a:extLst>
          </p:cNvPr>
          <p:cNvSpPr txBox="1">
            <a:spLocks/>
          </p:cNvSpPr>
          <p:nvPr/>
        </p:nvSpPr>
        <p:spPr bwMode="auto">
          <a:xfrm>
            <a:off x="179512" y="3322590"/>
            <a:ext cx="8856984" cy="19236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600"/>
              </a:spcAft>
              <a:buFont typeface="Wingdings" charset="2"/>
              <a:buChar char="q"/>
            </a:pPr>
            <a:r>
              <a:rPr lang="en-US" sz="1800" dirty="0"/>
              <a:t>HADES </a:t>
            </a:r>
            <a:r>
              <a:rPr lang="en-US" sz="1800" b="1" dirty="0"/>
              <a:t> – </a:t>
            </a:r>
            <a:r>
              <a:rPr lang="en-US" sz="1800" i="1" dirty="0"/>
              <a:t> V. </a:t>
            </a:r>
            <a:r>
              <a:rPr lang="en-US" sz="1800" i="1" dirty="0" err="1"/>
              <a:t>Ladygin</a:t>
            </a:r>
            <a:endParaRPr lang="en-US" sz="1800" i="1" dirty="0"/>
          </a:p>
          <a:p>
            <a:pPr marL="0" indent="0">
              <a:spcBef>
                <a:spcPts val="0"/>
              </a:spcBef>
              <a:spcAft>
                <a:spcPts val="0"/>
              </a:spcAft>
              <a:buNone/>
            </a:pPr>
            <a:r>
              <a:rPr lang="en-US" sz="1600" dirty="0"/>
              <a:t>HADES is a versatile detector focused on the precise spectroscopy of </a:t>
            </a:r>
            <a:r>
              <a:rPr lang="en-US" sz="1600" dirty="0" err="1"/>
              <a:t>e</a:t>
            </a:r>
            <a:r>
              <a:rPr lang="en-US" sz="1600" baseline="30000" dirty="0" err="1"/>
              <a:t>+</a:t>
            </a:r>
            <a:r>
              <a:rPr lang="en-US" sz="1600" dirty="0" err="1"/>
              <a:t>e</a:t>
            </a:r>
            <a:r>
              <a:rPr lang="en-US" sz="1600" baseline="30000" dirty="0"/>
              <a:t>-</a:t>
            </a:r>
            <a:r>
              <a:rPr lang="en-US" sz="1600" dirty="0"/>
              <a:t> pairs produced in proton, pion and heavy-ion induced reactions in the beam kinetic energy range of 1-3.5 GeV. The main experimental goal is to investigate properties of dense nuclear matter created in the course of heavy-ion collisions and ultimately to learn about in-medium modification of hadron properties. The PAC encourages the JINR team to shift its focus to the measurement of dileptons at NICA. The PAC recommends continuation of JINR’s participation in the HADES experiment until the end of 2021 with second priority.</a:t>
            </a:r>
          </a:p>
        </p:txBody>
      </p:sp>
    </p:spTree>
    <p:extLst>
      <p:ext uri="{BB962C8B-B14F-4D97-AF65-F5344CB8AC3E}">
        <p14:creationId xmlns:p14="http://schemas.microsoft.com/office/powerpoint/2010/main" val="381126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18"/>
          <p:cNvSpPr>
            <a:spLocks noGrp="1" noChangeArrowheads="1"/>
          </p:cNvSpPr>
          <p:nvPr>
            <p:ph type="title"/>
          </p:nvPr>
        </p:nvSpPr>
        <p:spPr bwMode="auto">
          <a:xfrm>
            <a:off x="107504" y="418269"/>
            <a:ext cx="8928992" cy="476726"/>
          </a:xfrm>
          <a:prstGeom prst="roundRect">
            <a:avLst>
              <a:gd name="adj" fmla="val 16667"/>
            </a:avLst>
          </a:prstGeom>
          <a:solidFill>
            <a:srgbClr val="000090"/>
          </a:solidFill>
          <a:ln w="38100">
            <a:solidFill>
              <a:srgbClr val="FF0000"/>
            </a:solidFill>
            <a:round/>
            <a:headEnd/>
            <a:tailEnd/>
          </a:ln>
          <a:effectLst/>
          <a:extLst/>
        </p:spPr>
        <p:txBody>
          <a:bodyPr wrap="square" lIns="0" tIns="0" rIns="0" bIns="0" anchor="ctr">
            <a:spAutoFit/>
          </a:bodyPr>
          <a:lstStyle/>
          <a:p>
            <a:pPr>
              <a:spcAft>
                <a:spcPts val="0"/>
              </a:spcAft>
            </a:pPr>
            <a:r>
              <a:rPr lang="en-US" sz="2800" u="sng" dirty="0">
                <a:solidFill>
                  <a:srgbClr val="FFFF00"/>
                </a:solidFill>
              </a:rPr>
              <a:t> Proposal of a new project</a:t>
            </a:r>
          </a:p>
        </p:txBody>
      </p:sp>
      <p:sp>
        <p:nvSpPr>
          <p:cNvPr id="2" name="Date Placeholder 1"/>
          <p:cNvSpPr>
            <a:spLocks noGrp="1"/>
          </p:cNvSpPr>
          <p:nvPr>
            <p:ph type="dt" sz="half" idx="10"/>
          </p:nvPr>
        </p:nvSpPr>
        <p:spPr/>
        <p:txBody>
          <a:bodyPr/>
          <a:lstStyle/>
          <a:p>
            <a:pPr>
              <a:defRPr/>
            </a:pPr>
            <a:r>
              <a:rPr lang="en-US"/>
              <a:t>Itzhak Tserruya</a:t>
            </a:r>
            <a:endParaRPr lang="fr-FR" dirty="0"/>
          </a:p>
        </p:txBody>
      </p:sp>
      <p:sp>
        <p:nvSpPr>
          <p:cNvPr id="3" name="Footer Placeholder 2"/>
          <p:cNvSpPr>
            <a:spLocks noGrp="1"/>
          </p:cNvSpPr>
          <p:nvPr>
            <p:ph type="ftr" sz="quarter" idx="11"/>
          </p:nvPr>
        </p:nvSpPr>
        <p:spPr/>
        <p:txBody>
          <a:bodyPr/>
          <a:lstStyle/>
          <a:p>
            <a:pPr>
              <a:defRPr/>
            </a:pPr>
            <a:r>
              <a:rPr lang="en-US"/>
              <a:t>124 SC JINR, September 20, 2018</a:t>
            </a:r>
            <a:endParaRPr lang="fr-FR"/>
          </a:p>
        </p:txBody>
      </p:sp>
      <p:sp>
        <p:nvSpPr>
          <p:cNvPr id="6" name="Slide Number Placeholder 5"/>
          <p:cNvSpPr>
            <a:spLocks noGrp="1"/>
          </p:cNvSpPr>
          <p:nvPr>
            <p:ph type="sldNum" sz="quarter" idx="12"/>
          </p:nvPr>
        </p:nvSpPr>
        <p:spPr/>
        <p:txBody>
          <a:bodyPr/>
          <a:lstStyle/>
          <a:p>
            <a:pPr>
              <a:defRPr/>
            </a:pPr>
            <a:fld id="{16AAA047-8AEF-4C69-86C3-C9A280890182}" type="slidenum">
              <a:rPr lang="fr-FR" smtClean="0"/>
              <a:pPr>
                <a:defRPr/>
              </a:pPr>
              <a:t>15</a:t>
            </a:fld>
            <a:endParaRPr lang="fr-FR"/>
          </a:p>
        </p:txBody>
      </p:sp>
      <p:sp>
        <p:nvSpPr>
          <p:cNvPr id="9" name="Content Placeholder 7">
            <a:extLst>
              <a:ext uri="{FF2B5EF4-FFF2-40B4-BE49-F238E27FC236}">
                <a16:creationId xmlns:a16="http://schemas.microsoft.com/office/drawing/2014/main" id="{72F618EC-409A-404E-8DF8-D472B820DAA1}"/>
              </a:ext>
            </a:extLst>
          </p:cNvPr>
          <p:cNvSpPr txBox="1">
            <a:spLocks/>
          </p:cNvSpPr>
          <p:nvPr/>
        </p:nvSpPr>
        <p:spPr bwMode="auto">
          <a:xfrm>
            <a:off x="179512" y="1700808"/>
            <a:ext cx="8856984" cy="3016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600"/>
              </a:spcAft>
              <a:buFont typeface="Wingdings" charset="2"/>
              <a:buChar char="q"/>
            </a:pPr>
            <a:r>
              <a:rPr lang="en-US" sz="1800" b="1" dirty="0"/>
              <a:t>ARIeL: Physics at future </a:t>
            </a:r>
            <a:r>
              <a:rPr lang="en-US" sz="1800" b="1" dirty="0" err="1"/>
              <a:t>e</a:t>
            </a:r>
            <a:r>
              <a:rPr lang="en-US" sz="1800" b="1" baseline="30000" dirty="0" err="1"/>
              <a:t>+</a:t>
            </a:r>
            <a:r>
              <a:rPr lang="en-US" sz="1800" b="1" dirty="0" err="1"/>
              <a:t>e</a:t>
            </a:r>
            <a:r>
              <a:rPr lang="en-US" sz="1800" b="1" baseline="30000" dirty="0"/>
              <a:t>-</a:t>
            </a:r>
            <a:r>
              <a:rPr lang="en-US" sz="1800" b="1" dirty="0"/>
              <a:t> colliders – </a:t>
            </a:r>
            <a:r>
              <a:rPr lang="en-US" sz="1800" i="1" dirty="0"/>
              <a:t> I. </a:t>
            </a:r>
            <a:r>
              <a:rPr lang="en-US" sz="1800" i="1" dirty="0" err="1"/>
              <a:t>Boyko</a:t>
            </a:r>
            <a:endParaRPr lang="en-US" sz="1800" i="1" dirty="0"/>
          </a:p>
          <a:p>
            <a:pPr marL="0" indent="0">
              <a:spcBef>
                <a:spcPts val="0"/>
              </a:spcBef>
              <a:spcAft>
                <a:spcPts val="600"/>
              </a:spcAft>
              <a:buNone/>
            </a:pPr>
            <a:r>
              <a:rPr lang="en-US" sz="1600" dirty="0"/>
              <a:t>The main goal of the project is to develop the physics </a:t>
            </a:r>
            <a:r>
              <a:rPr lang="en-US" sz="1600" dirty="0" err="1"/>
              <a:t>programmes</a:t>
            </a:r>
            <a:r>
              <a:rPr lang="en-US" sz="1600" dirty="0"/>
              <a:t> for future electron-positron colliders, like CEPC, CLIC, FCC and ILC. These include precise measurement of the Higgs boson mass, measurement of the top polarization, study of the WW and ZZ couplings. The experimental part of the project has been developed within the CERN CLIC Collaboration. Although theoretical calculations performed within the project could be useful for any future electron-positron collider, there are serious points of concern: uncertainties on the choice of the future machine(s) beyond the HL-LHC; limited capacity of the CLIC to address Higgs studies; a harsh international competition on the proposed studies which would affect the expected impact of this research. The PAC recommends approval of this project until the end of 2021 with third priority.</a:t>
            </a:r>
          </a:p>
          <a:p>
            <a:pPr marL="0" indent="0">
              <a:spcBef>
                <a:spcPts val="0"/>
              </a:spcBef>
              <a:spcAft>
                <a:spcPts val="600"/>
              </a:spcAft>
              <a:buNone/>
            </a:pPr>
            <a:endParaRPr lang="en-US" sz="1800" dirty="0"/>
          </a:p>
        </p:txBody>
      </p:sp>
    </p:spTree>
    <p:extLst>
      <p:ext uri="{BB962C8B-B14F-4D97-AF65-F5344CB8AC3E}">
        <p14:creationId xmlns:p14="http://schemas.microsoft.com/office/powerpoint/2010/main" val="1307909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18"/>
          <p:cNvSpPr>
            <a:spLocks noGrp="1" noChangeArrowheads="1"/>
          </p:cNvSpPr>
          <p:nvPr>
            <p:ph type="title"/>
          </p:nvPr>
        </p:nvSpPr>
        <p:spPr bwMode="auto">
          <a:xfrm>
            <a:off x="107504" y="111803"/>
            <a:ext cx="8928992" cy="1089660"/>
          </a:xfrm>
          <a:prstGeom prst="roundRect">
            <a:avLst>
              <a:gd name="adj" fmla="val 16667"/>
            </a:avLst>
          </a:prstGeom>
          <a:solidFill>
            <a:srgbClr val="000090"/>
          </a:solidFill>
          <a:ln w="38100">
            <a:solidFill>
              <a:srgbClr val="FF0000"/>
            </a:solidFill>
            <a:round/>
            <a:headEnd/>
            <a:tailEnd/>
          </a:ln>
          <a:effectLst/>
          <a:extLst/>
        </p:spPr>
        <p:txBody>
          <a:bodyPr wrap="square" lIns="0" tIns="0" rIns="0" bIns="0" anchor="ctr">
            <a:spAutoFit/>
          </a:bodyPr>
          <a:lstStyle/>
          <a:p>
            <a:pPr>
              <a:spcAft>
                <a:spcPts val="0"/>
              </a:spcAft>
            </a:pPr>
            <a:r>
              <a:rPr lang="en-US" sz="3200" u="sng" dirty="0">
                <a:solidFill>
                  <a:srgbClr val="FFFF00"/>
                </a:solidFill>
              </a:rPr>
              <a:t>Reports and proposals on themes approved for completion in 2018</a:t>
            </a:r>
          </a:p>
        </p:txBody>
      </p:sp>
      <p:sp>
        <p:nvSpPr>
          <p:cNvPr id="2" name="Date Placeholder 1"/>
          <p:cNvSpPr>
            <a:spLocks noGrp="1"/>
          </p:cNvSpPr>
          <p:nvPr>
            <p:ph type="dt" sz="half" idx="10"/>
          </p:nvPr>
        </p:nvSpPr>
        <p:spPr/>
        <p:txBody>
          <a:bodyPr/>
          <a:lstStyle/>
          <a:p>
            <a:pPr>
              <a:defRPr/>
            </a:pPr>
            <a:r>
              <a:rPr lang="en-US"/>
              <a:t>Itzhak Tserruya</a:t>
            </a:r>
            <a:endParaRPr lang="fr-FR" dirty="0"/>
          </a:p>
        </p:txBody>
      </p:sp>
      <p:sp>
        <p:nvSpPr>
          <p:cNvPr id="3" name="Footer Placeholder 2"/>
          <p:cNvSpPr>
            <a:spLocks noGrp="1"/>
          </p:cNvSpPr>
          <p:nvPr>
            <p:ph type="ftr" sz="quarter" idx="11"/>
          </p:nvPr>
        </p:nvSpPr>
        <p:spPr/>
        <p:txBody>
          <a:bodyPr/>
          <a:lstStyle/>
          <a:p>
            <a:pPr>
              <a:defRPr/>
            </a:pPr>
            <a:r>
              <a:rPr lang="en-US"/>
              <a:t>124 SC JINR, September 20, 2018</a:t>
            </a:r>
            <a:endParaRPr lang="fr-FR"/>
          </a:p>
        </p:txBody>
      </p:sp>
      <p:sp>
        <p:nvSpPr>
          <p:cNvPr id="6" name="Slide Number Placeholder 5"/>
          <p:cNvSpPr>
            <a:spLocks noGrp="1"/>
          </p:cNvSpPr>
          <p:nvPr>
            <p:ph type="sldNum" sz="quarter" idx="12"/>
          </p:nvPr>
        </p:nvSpPr>
        <p:spPr/>
        <p:txBody>
          <a:bodyPr/>
          <a:lstStyle/>
          <a:p>
            <a:pPr>
              <a:defRPr/>
            </a:pPr>
            <a:fld id="{16AAA047-8AEF-4C69-86C3-C9A280890182}" type="slidenum">
              <a:rPr lang="fr-FR" smtClean="0"/>
              <a:pPr>
                <a:defRPr/>
              </a:pPr>
              <a:t>16</a:t>
            </a:fld>
            <a:endParaRPr lang="fr-FR"/>
          </a:p>
        </p:txBody>
      </p:sp>
      <p:sp>
        <p:nvSpPr>
          <p:cNvPr id="9" name="Content Placeholder 7">
            <a:extLst>
              <a:ext uri="{FF2B5EF4-FFF2-40B4-BE49-F238E27FC236}">
                <a16:creationId xmlns:a16="http://schemas.microsoft.com/office/drawing/2014/main" id="{72F618EC-409A-404E-8DF8-D472B820DAA1}"/>
              </a:ext>
            </a:extLst>
          </p:cNvPr>
          <p:cNvSpPr txBox="1">
            <a:spLocks/>
          </p:cNvSpPr>
          <p:nvPr/>
        </p:nvSpPr>
        <p:spPr bwMode="auto">
          <a:xfrm>
            <a:off x="179512" y="1155900"/>
            <a:ext cx="8856984" cy="6663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dirty="0"/>
              <a:t> </a:t>
            </a:r>
          </a:p>
          <a:p>
            <a:pPr>
              <a:spcBef>
                <a:spcPts val="0"/>
              </a:spcBef>
              <a:spcAft>
                <a:spcPts val="600"/>
              </a:spcAft>
              <a:buFont typeface="Wingdings" charset="2"/>
              <a:buChar char="q"/>
            </a:pPr>
            <a:r>
              <a:rPr lang="en-US" sz="1800" dirty="0"/>
              <a:t>International Advanced School of Theoretical Physics (DIAS-TH)</a:t>
            </a:r>
            <a:r>
              <a:rPr lang="en-US" sz="1800" b="1" dirty="0"/>
              <a:t> – </a:t>
            </a:r>
            <a:r>
              <a:rPr lang="en-US" sz="1800" i="1" dirty="0"/>
              <a:t> A. </a:t>
            </a:r>
            <a:r>
              <a:rPr lang="en-US" sz="1800" i="1" dirty="0" err="1"/>
              <a:t>Filippov</a:t>
            </a:r>
            <a:endParaRPr lang="en-US" sz="1800" i="1" dirty="0"/>
          </a:p>
          <a:p>
            <a:pPr marL="0" indent="0">
              <a:spcBef>
                <a:spcPts val="0"/>
              </a:spcBef>
              <a:spcAft>
                <a:spcPts val="600"/>
              </a:spcAft>
              <a:buNone/>
            </a:pPr>
            <a:r>
              <a:rPr lang="en-US" sz="1800" dirty="0"/>
              <a:t>The PAC appreciates the activities focused on the education of young scientists and students and the regular organization of dedicated training courses, lectures, workshops and schools. The PAC recommends continuation of the DIAS-TH activities within this theme until the end of 2023 with first priority. </a:t>
            </a:r>
          </a:p>
          <a:p>
            <a:pPr marL="0" indent="0">
              <a:spcBef>
                <a:spcPts val="0"/>
              </a:spcBef>
              <a:spcAft>
                <a:spcPts val="600"/>
              </a:spcAft>
              <a:buNone/>
            </a:pPr>
            <a:endParaRPr lang="en-US" sz="1800" dirty="0"/>
          </a:p>
          <a:p>
            <a:pPr>
              <a:spcBef>
                <a:spcPts val="0"/>
              </a:spcBef>
              <a:spcAft>
                <a:spcPts val="600"/>
              </a:spcAft>
              <a:buFont typeface="Wingdings" charset="2"/>
              <a:buChar char="q"/>
            </a:pPr>
            <a:r>
              <a:rPr lang="en-US" sz="1800" dirty="0"/>
              <a:t>Closing </a:t>
            </a:r>
            <a:r>
              <a:rPr lang="ru-RU" sz="1800" dirty="0"/>
              <a:t>the </a:t>
            </a:r>
            <a:r>
              <a:rPr lang="en-US" sz="1800" dirty="0"/>
              <a:t>theme “Theory of Fundamental Interactions” and proposal to open a new theme entitled “Fundamental Interactions of Fields and Particles” - </a:t>
            </a:r>
            <a:r>
              <a:rPr lang="en-US" sz="1800" i="1" dirty="0"/>
              <a:t>D. </a:t>
            </a:r>
            <a:r>
              <a:rPr lang="en-US" sz="1800" i="1" dirty="0" err="1"/>
              <a:t>Kazakov</a:t>
            </a:r>
            <a:r>
              <a:rPr lang="en-US" sz="1800" i="1" dirty="0"/>
              <a:t> </a:t>
            </a:r>
          </a:p>
          <a:p>
            <a:pPr marL="0" indent="0">
              <a:spcBef>
                <a:spcPts val="0"/>
              </a:spcBef>
              <a:spcAft>
                <a:spcPts val="600"/>
              </a:spcAft>
              <a:buNone/>
            </a:pPr>
            <a:r>
              <a:rPr lang="en-US" sz="1800" dirty="0"/>
              <a:t>Given the high quality of the scientific productivity of the groups and the sound plans for future research, the PAC recommends approval of the new theme with first priority.</a:t>
            </a:r>
          </a:p>
          <a:p>
            <a:pPr marL="0" indent="0">
              <a:spcBef>
                <a:spcPts val="0"/>
              </a:spcBef>
              <a:spcAft>
                <a:spcPts val="600"/>
              </a:spcAft>
              <a:buNone/>
            </a:pPr>
            <a:endParaRPr lang="en-US" sz="1800" dirty="0"/>
          </a:p>
          <a:p>
            <a:pPr>
              <a:spcBef>
                <a:spcPts val="0"/>
              </a:spcBef>
              <a:spcAft>
                <a:spcPts val="600"/>
              </a:spcAft>
              <a:buFont typeface="Wingdings" charset="2"/>
              <a:buChar char="q"/>
            </a:pPr>
            <a:r>
              <a:rPr lang="en-US" sz="1800" dirty="0"/>
              <a:t>Closing the theme “Modern Mathematical Physics: Strings and Gravity, Supersymmetry and Integrability” and proposal to open a new theme entitled “Modern Mathematical Physics: Gravity, Supersymmetry and Strings” - </a:t>
            </a:r>
            <a:r>
              <a:rPr lang="en-US" sz="1800" i="1" dirty="0"/>
              <a:t>A. </a:t>
            </a:r>
            <a:r>
              <a:rPr lang="en-US" sz="1800" i="1" dirty="0" err="1"/>
              <a:t>Isaev</a:t>
            </a:r>
            <a:r>
              <a:rPr lang="en-US" sz="1800" dirty="0"/>
              <a:t>  </a:t>
            </a:r>
          </a:p>
          <a:p>
            <a:pPr marL="0" indent="0">
              <a:spcBef>
                <a:spcPts val="0"/>
              </a:spcBef>
              <a:spcAft>
                <a:spcPts val="600"/>
              </a:spcAft>
              <a:buNone/>
            </a:pPr>
            <a:r>
              <a:rPr lang="en-US" sz="1800" dirty="0"/>
              <a:t>Given the high quality of the scientific productivity of the groups and the sound plans for future research, the PAC recommends approval of the new theme with first priority.</a:t>
            </a:r>
          </a:p>
          <a:p>
            <a:pPr>
              <a:spcBef>
                <a:spcPts val="0"/>
              </a:spcBef>
              <a:spcAft>
                <a:spcPts val="600"/>
              </a:spcAft>
              <a:buFont typeface="Wingdings" charset="2"/>
              <a:buChar char="q"/>
            </a:pPr>
            <a:endParaRPr lang="en-US" sz="1800" dirty="0"/>
          </a:p>
          <a:p>
            <a:pPr>
              <a:spcBef>
                <a:spcPts val="0"/>
              </a:spcBef>
              <a:spcAft>
                <a:spcPts val="600"/>
              </a:spcAft>
              <a:buFont typeface="Wingdings" charset="2"/>
              <a:buChar char="q"/>
            </a:pPr>
            <a:endParaRPr lang="en-US" sz="1800" i="1" dirty="0"/>
          </a:p>
          <a:p>
            <a:pPr>
              <a:spcBef>
                <a:spcPts val="0"/>
              </a:spcBef>
              <a:spcAft>
                <a:spcPts val="600"/>
              </a:spcAft>
              <a:buFont typeface="Wingdings" charset="2"/>
              <a:buChar char="q"/>
            </a:pPr>
            <a:endParaRPr lang="en-US" sz="1800" i="1" dirty="0"/>
          </a:p>
          <a:p>
            <a:pPr marL="0" indent="0">
              <a:spcBef>
                <a:spcPts val="0"/>
              </a:spcBef>
              <a:spcAft>
                <a:spcPts val="600"/>
              </a:spcAft>
              <a:buNone/>
            </a:pPr>
            <a:r>
              <a:rPr lang="en-US" sz="1600" dirty="0"/>
              <a:t> </a:t>
            </a:r>
            <a:endParaRPr lang="en-US" sz="1800" dirty="0"/>
          </a:p>
        </p:txBody>
      </p:sp>
    </p:spTree>
    <p:extLst>
      <p:ext uri="{BB962C8B-B14F-4D97-AF65-F5344CB8AC3E}">
        <p14:creationId xmlns:p14="http://schemas.microsoft.com/office/powerpoint/2010/main" val="1884738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Itzhak Tserruya</a:t>
            </a:r>
            <a:endParaRPr lang="fr-FR" dirty="0"/>
          </a:p>
        </p:txBody>
      </p:sp>
      <p:sp>
        <p:nvSpPr>
          <p:cNvPr id="3" name="Footer Placeholder 2"/>
          <p:cNvSpPr>
            <a:spLocks noGrp="1"/>
          </p:cNvSpPr>
          <p:nvPr>
            <p:ph type="ftr" sz="quarter" idx="11"/>
          </p:nvPr>
        </p:nvSpPr>
        <p:spPr/>
        <p:txBody>
          <a:bodyPr/>
          <a:lstStyle/>
          <a:p>
            <a:pPr>
              <a:defRPr/>
            </a:pPr>
            <a:r>
              <a:rPr lang="en-US"/>
              <a:t>124 SC JINR, September 20, 2018</a:t>
            </a:r>
            <a:endParaRPr lang="fr-FR"/>
          </a:p>
        </p:txBody>
      </p:sp>
      <p:sp>
        <p:nvSpPr>
          <p:cNvPr id="6" name="AutoShape 18"/>
          <p:cNvSpPr>
            <a:spLocks noGrp="1" noChangeArrowheads="1"/>
          </p:cNvSpPr>
          <p:nvPr>
            <p:ph type="title"/>
          </p:nvPr>
        </p:nvSpPr>
        <p:spPr bwMode="auto">
          <a:xfrm>
            <a:off x="467544" y="116632"/>
            <a:ext cx="8229600" cy="1143000"/>
          </a:xfrm>
          <a:prstGeom prst="roundRect">
            <a:avLst>
              <a:gd name="adj" fmla="val 16667"/>
            </a:avLst>
          </a:prstGeom>
          <a:solidFill>
            <a:srgbClr val="000090"/>
          </a:solidFill>
          <a:ln w="38100">
            <a:solidFill>
              <a:srgbClr val="FF0000"/>
            </a:solidFill>
            <a:round/>
            <a:headEnd/>
            <a:tailEnd/>
          </a:ln>
          <a:effectLst/>
          <a:extLst/>
        </p:spPr>
        <p:txBody>
          <a:bodyPr wrap="square" lIns="0" tIns="0" rIns="0" bIns="0" anchor="ctr">
            <a:spAutoFit/>
          </a:bodyPr>
          <a:lstStyle/>
          <a:p>
            <a:pPr algn="ctr"/>
            <a:r>
              <a:rPr lang="en-US" sz="3200" u="sng" dirty="0">
                <a:solidFill>
                  <a:srgbClr val="FFFF00"/>
                </a:solidFill>
              </a:rPr>
              <a:t>Presentations by young scientists</a:t>
            </a:r>
          </a:p>
        </p:txBody>
      </p:sp>
      <p:sp>
        <p:nvSpPr>
          <p:cNvPr id="8" name="AutoShape 18"/>
          <p:cNvSpPr>
            <a:spLocks noChangeArrowheads="1"/>
          </p:cNvSpPr>
          <p:nvPr/>
        </p:nvSpPr>
        <p:spPr bwMode="auto">
          <a:xfrm>
            <a:off x="315616" y="2348880"/>
            <a:ext cx="8533456" cy="1872853"/>
          </a:xfrm>
          <a:prstGeom prst="roundRect">
            <a:avLst>
              <a:gd name="adj" fmla="val 16667"/>
            </a:avLst>
          </a:prstGeom>
          <a:solidFill>
            <a:srgbClr val="FFFF00"/>
          </a:solidFill>
          <a:ln w="38100">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0" tIns="0" rIns="0" bIns="0" anchor="ctr">
            <a:spAutoFit/>
          </a:bodyPr>
          <a:lstStyle/>
          <a:p>
            <a:pPr marL="342900" indent="-342900">
              <a:spcBef>
                <a:spcPts val="1200"/>
              </a:spcBef>
              <a:buFont typeface="Wingdings" charset="2"/>
              <a:buChar char="v"/>
            </a:pPr>
            <a:r>
              <a:rPr lang="en-US" sz="2000" dirty="0"/>
              <a:t>The PAC reviewed 9 poster presentations in particle physics by young scientists from DLNP, LIT and  VBLHEP Laboratories.</a:t>
            </a:r>
          </a:p>
          <a:p>
            <a:pPr marL="342900" indent="-342900">
              <a:spcBef>
                <a:spcPts val="1200"/>
              </a:spcBef>
              <a:buFont typeface="Wingdings" charset="2"/>
              <a:buChar char="v"/>
            </a:pPr>
            <a:r>
              <a:rPr lang="en-US" sz="2000" dirty="0"/>
              <a:t>The PAC selected the poster “How robust is a third family of compact stars against pasta phase effects?” presented by A. </a:t>
            </a:r>
            <a:r>
              <a:rPr lang="en-US" sz="2000" dirty="0" err="1"/>
              <a:t>Ayriyan</a:t>
            </a:r>
            <a:r>
              <a:rPr lang="en-US" sz="2000" dirty="0"/>
              <a:t> to be reported at this session of the Scientific Council. </a:t>
            </a:r>
          </a:p>
        </p:txBody>
      </p:sp>
      <p:sp>
        <p:nvSpPr>
          <p:cNvPr id="4" name="Slide Number Placeholder 3"/>
          <p:cNvSpPr>
            <a:spLocks noGrp="1"/>
          </p:cNvSpPr>
          <p:nvPr>
            <p:ph type="sldNum" sz="quarter" idx="12"/>
          </p:nvPr>
        </p:nvSpPr>
        <p:spPr/>
        <p:txBody>
          <a:bodyPr/>
          <a:lstStyle/>
          <a:p>
            <a:pPr>
              <a:defRPr/>
            </a:pPr>
            <a:fld id="{16AAA047-8AEF-4C69-86C3-C9A280890182}" type="slidenum">
              <a:rPr lang="fr-FR" smtClean="0"/>
              <a:pPr>
                <a:defRPr/>
              </a:pPr>
              <a:t>17</a:t>
            </a:fld>
            <a:endParaRPr lang="fr-FR"/>
          </a:p>
        </p:txBody>
      </p:sp>
    </p:spTree>
    <p:extLst>
      <p:ext uri="{BB962C8B-B14F-4D97-AF65-F5344CB8AC3E}">
        <p14:creationId xmlns:p14="http://schemas.microsoft.com/office/powerpoint/2010/main" val="15442059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Itzhak Tserruya</a:t>
            </a:r>
            <a:endParaRPr lang="fr-FR" dirty="0"/>
          </a:p>
        </p:txBody>
      </p:sp>
      <p:sp>
        <p:nvSpPr>
          <p:cNvPr id="3" name="Footer Placeholder 2"/>
          <p:cNvSpPr>
            <a:spLocks noGrp="1"/>
          </p:cNvSpPr>
          <p:nvPr>
            <p:ph type="ftr" sz="quarter" idx="11"/>
          </p:nvPr>
        </p:nvSpPr>
        <p:spPr/>
        <p:txBody>
          <a:bodyPr/>
          <a:lstStyle/>
          <a:p>
            <a:pPr>
              <a:defRPr/>
            </a:pPr>
            <a:r>
              <a:rPr lang="en-US"/>
              <a:t>124 SC JINR, September 20, 2018</a:t>
            </a:r>
            <a:endParaRPr lang="fr-FR"/>
          </a:p>
        </p:txBody>
      </p:sp>
      <p:sp>
        <p:nvSpPr>
          <p:cNvPr id="9" name="AutoShape 18"/>
          <p:cNvSpPr>
            <a:spLocks noGrp="1" noChangeArrowheads="1"/>
          </p:cNvSpPr>
          <p:nvPr>
            <p:ph type="title"/>
          </p:nvPr>
        </p:nvSpPr>
        <p:spPr bwMode="auto">
          <a:xfrm>
            <a:off x="179512" y="349683"/>
            <a:ext cx="8784976" cy="510778"/>
          </a:xfrm>
          <a:prstGeom prst="roundRect">
            <a:avLst>
              <a:gd name="adj" fmla="val 16667"/>
            </a:avLst>
          </a:prstGeom>
          <a:solidFill>
            <a:srgbClr val="000090"/>
          </a:solidFill>
          <a:ln w="38100">
            <a:solidFill>
              <a:srgbClr val="FF0000"/>
            </a:solidFill>
            <a:round/>
            <a:headEnd/>
            <a:tailEnd/>
          </a:ln>
          <a:effectLst/>
          <a:extLst/>
        </p:spPr>
        <p:txBody>
          <a:bodyPr wrap="square" lIns="0" tIns="0" rIns="0" bIns="0" anchor="ctr">
            <a:spAutoFit/>
          </a:bodyPr>
          <a:lstStyle/>
          <a:p>
            <a:pPr algn="ctr"/>
            <a:r>
              <a:rPr lang="en-US" sz="3000" dirty="0">
                <a:solidFill>
                  <a:srgbClr val="FFFF00"/>
                </a:solidFill>
              </a:rPr>
              <a:t>Next PAC-PP  Meeting – June 18-19, 2018 </a:t>
            </a:r>
          </a:p>
        </p:txBody>
      </p:sp>
      <p:sp>
        <p:nvSpPr>
          <p:cNvPr id="10" name="Rectangle 9"/>
          <p:cNvSpPr/>
          <p:nvPr/>
        </p:nvSpPr>
        <p:spPr>
          <a:xfrm>
            <a:off x="0" y="1556792"/>
            <a:ext cx="9036496" cy="4262705"/>
          </a:xfrm>
          <a:prstGeom prst="rect">
            <a:avLst/>
          </a:prstGeom>
        </p:spPr>
        <p:txBody>
          <a:bodyPr wrap="square">
            <a:spAutoFit/>
          </a:bodyPr>
          <a:lstStyle/>
          <a:p>
            <a:pPr marL="285750" indent="-285750">
              <a:spcBef>
                <a:spcPts val="600"/>
              </a:spcBef>
              <a:spcAft>
                <a:spcPts val="600"/>
              </a:spcAft>
              <a:buFont typeface="Arial"/>
              <a:buChar char="•"/>
            </a:pPr>
            <a:r>
              <a:rPr lang="en-US" dirty="0">
                <a:latin typeface="Arial"/>
                <a:cs typeface="Arial"/>
              </a:rPr>
              <a:t>The next meeting of the PAC-PP will be held </a:t>
            </a:r>
            <a:r>
              <a:rPr lang="en-US" b="1" i="1" u="sng" dirty="0">
                <a:latin typeface="Arial"/>
                <a:cs typeface="Arial"/>
              </a:rPr>
              <a:t>on January 21-22, 2019</a:t>
            </a:r>
          </a:p>
          <a:p>
            <a:pPr marL="285750" indent="-285750">
              <a:spcBef>
                <a:spcPts val="600"/>
              </a:spcBef>
              <a:spcAft>
                <a:spcPts val="600"/>
              </a:spcAft>
              <a:buFont typeface="Arial"/>
              <a:buChar char="•"/>
            </a:pPr>
            <a:r>
              <a:rPr lang="en-US" dirty="0">
                <a:latin typeface="Arial"/>
                <a:cs typeface="Arial"/>
              </a:rPr>
              <a:t>The following items are proposed to be included in the agenda:</a:t>
            </a:r>
            <a:endParaRPr lang="en-US" dirty="0"/>
          </a:p>
          <a:p>
            <a:pPr marL="742950" lvl="1" indent="-285750">
              <a:spcAft>
                <a:spcPts val="600"/>
              </a:spcAft>
              <a:buFont typeface="Wingdings" charset="2"/>
              <a:buChar char="²"/>
            </a:pPr>
            <a:r>
              <a:rPr lang="en-US" dirty="0">
                <a:latin typeface="Arial"/>
                <a:cs typeface="Arial"/>
              </a:rPr>
              <a:t>Follow-up on the to-do-list from this PAC meeting </a:t>
            </a:r>
            <a:endParaRPr lang="en-US" b="1" i="1" dirty="0">
              <a:latin typeface="Arial"/>
              <a:cs typeface="Arial"/>
            </a:endParaRPr>
          </a:p>
          <a:p>
            <a:pPr marL="742950" lvl="1" indent="-285750">
              <a:spcAft>
                <a:spcPts val="600"/>
              </a:spcAft>
              <a:buFont typeface="Wingdings" charset="2"/>
              <a:buChar char="²"/>
            </a:pPr>
            <a:r>
              <a:rPr lang="en-US" dirty="0">
                <a:latin typeface="Arial"/>
                <a:cs typeface="Arial"/>
              </a:rPr>
              <a:t>Consideration of new projects</a:t>
            </a:r>
          </a:p>
          <a:p>
            <a:pPr marL="742950" lvl="1" indent="-285750">
              <a:spcAft>
                <a:spcPts val="600"/>
              </a:spcAft>
              <a:buFont typeface="Wingdings" charset="2"/>
              <a:buChar char="²"/>
            </a:pPr>
            <a:r>
              <a:rPr lang="en-US" dirty="0">
                <a:latin typeface="Arial"/>
                <a:cs typeface="Arial"/>
              </a:rPr>
              <a:t>Reports and recommendations on the projects to be completed in 2018</a:t>
            </a:r>
          </a:p>
          <a:p>
            <a:pPr marL="742950" lvl="1" indent="-285750">
              <a:spcAft>
                <a:spcPts val="600"/>
              </a:spcAft>
              <a:buFont typeface="Wingdings" charset="2"/>
              <a:buChar char="²"/>
            </a:pPr>
            <a:r>
              <a:rPr lang="en-US" dirty="0">
                <a:latin typeface="Arial"/>
                <a:cs typeface="Arial"/>
              </a:rPr>
              <a:t>Status Report on the </a:t>
            </a:r>
            <a:r>
              <a:rPr lang="en-US" dirty="0" err="1">
                <a:latin typeface="Arial"/>
                <a:cs typeface="Arial"/>
              </a:rPr>
              <a:t>Nuclotron</a:t>
            </a:r>
            <a:r>
              <a:rPr lang="en-US" dirty="0">
                <a:latin typeface="Arial"/>
                <a:cs typeface="Arial"/>
              </a:rPr>
              <a:t>-NICA project</a:t>
            </a:r>
          </a:p>
          <a:p>
            <a:pPr marL="742950" lvl="1" indent="-285750">
              <a:spcAft>
                <a:spcPts val="600"/>
              </a:spcAft>
              <a:buFont typeface="Wingdings" charset="2"/>
              <a:buChar char="²"/>
            </a:pPr>
            <a:r>
              <a:rPr lang="en-US" dirty="0">
                <a:latin typeface="Arial"/>
                <a:cs typeface="Arial"/>
              </a:rPr>
              <a:t>Status Report on infrastructure issues including </a:t>
            </a:r>
            <a:r>
              <a:rPr lang="en-US" dirty="0" err="1">
                <a:latin typeface="Arial"/>
                <a:cs typeface="Arial"/>
              </a:rPr>
              <a:t>Nuclotron</a:t>
            </a:r>
            <a:endParaRPr lang="en-US" dirty="0">
              <a:latin typeface="Arial"/>
              <a:cs typeface="Arial"/>
            </a:endParaRPr>
          </a:p>
          <a:p>
            <a:pPr marL="742950" lvl="1" indent="-285750">
              <a:spcAft>
                <a:spcPts val="600"/>
              </a:spcAft>
              <a:buFont typeface="Wingdings" charset="2"/>
              <a:buChar char="²"/>
            </a:pPr>
            <a:r>
              <a:rPr lang="en-US" dirty="0">
                <a:latin typeface="Arial"/>
                <a:cs typeface="Arial"/>
              </a:rPr>
              <a:t>Report from the Coordinator of the </a:t>
            </a:r>
            <a:r>
              <a:rPr lang="en-US" dirty="0" err="1">
                <a:latin typeface="Arial"/>
                <a:cs typeface="Arial"/>
              </a:rPr>
              <a:t>Nuclotron</a:t>
            </a:r>
            <a:r>
              <a:rPr lang="en-US" dirty="0">
                <a:latin typeface="Arial"/>
                <a:cs typeface="Arial"/>
              </a:rPr>
              <a:t> experimental </a:t>
            </a:r>
            <a:r>
              <a:rPr lang="en-US" dirty="0" err="1">
                <a:latin typeface="Arial"/>
                <a:cs typeface="Arial"/>
              </a:rPr>
              <a:t>programme</a:t>
            </a:r>
            <a:endParaRPr lang="en-US" dirty="0">
              <a:latin typeface="Arial"/>
              <a:cs typeface="Arial"/>
            </a:endParaRPr>
          </a:p>
          <a:p>
            <a:pPr marL="742950" lvl="1" indent="-285750">
              <a:spcAft>
                <a:spcPts val="600"/>
              </a:spcAft>
              <a:buFont typeface="Wingdings" charset="2"/>
              <a:buChar char="²"/>
            </a:pPr>
            <a:r>
              <a:rPr lang="en-US" dirty="0">
                <a:latin typeface="Arial"/>
                <a:cs typeface="Arial"/>
              </a:rPr>
              <a:t>Status report on the MPD project including simulation results</a:t>
            </a:r>
          </a:p>
          <a:p>
            <a:pPr marL="742950" lvl="1" indent="-285750">
              <a:spcAft>
                <a:spcPts val="600"/>
              </a:spcAft>
              <a:buFont typeface="Wingdings" charset="2"/>
              <a:buChar char="²"/>
            </a:pPr>
            <a:r>
              <a:rPr lang="en-US" dirty="0">
                <a:latin typeface="Arial"/>
                <a:cs typeface="Arial"/>
              </a:rPr>
              <a:t>Status report on the BM@N project including simulation results and first beam test of the SRC </a:t>
            </a:r>
            <a:r>
              <a:rPr lang="en-US" dirty="0" err="1">
                <a:latin typeface="Arial"/>
                <a:cs typeface="Arial"/>
              </a:rPr>
              <a:t>programme</a:t>
            </a:r>
            <a:endParaRPr lang="en-US" dirty="0">
              <a:latin typeface="Arial"/>
              <a:cs typeface="Arial"/>
            </a:endParaRPr>
          </a:p>
          <a:p>
            <a:pPr marL="742950" lvl="1" indent="-285750">
              <a:spcAft>
                <a:spcPts val="600"/>
              </a:spcAft>
              <a:buFont typeface="Wingdings" charset="2"/>
              <a:buChar char="²"/>
            </a:pPr>
            <a:r>
              <a:rPr lang="en-US" dirty="0">
                <a:latin typeface="Arial"/>
                <a:cs typeface="Arial"/>
              </a:rPr>
              <a:t> </a:t>
            </a:r>
            <a:r>
              <a:rPr lang="en-US" dirty="0"/>
              <a:t>Posters from young physicists</a:t>
            </a:r>
            <a:endParaRPr lang="en-US" dirty="0">
              <a:latin typeface="Arial"/>
              <a:cs typeface="Arial"/>
            </a:endParaRPr>
          </a:p>
        </p:txBody>
      </p:sp>
      <p:sp>
        <p:nvSpPr>
          <p:cNvPr id="4" name="Slide Number Placeholder 3"/>
          <p:cNvSpPr>
            <a:spLocks noGrp="1"/>
          </p:cNvSpPr>
          <p:nvPr>
            <p:ph type="sldNum" sz="quarter" idx="12"/>
          </p:nvPr>
        </p:nvSpPr>
        <p:spPr/>
        <p:txBody>
          <a:bodyPr/>
          <a:lstStyle/>
          <a:p>
            <a:pPr>
              <a:defRPr/>
            </a:pPr>
            <a:fld id="{16AAA047-8AEF-4C69-86C3-C9A280890182}" type="slidenum">
              <a:rPr lang="fr-FR" smtClean="0"/>
              <a:pPr>
                <a:defRPr/>
              </a:pPr>
              <a:t>18</a:t>
            </a:fld>
            <a:endParaRPr lang="fr-FR"/>
          </a:p>
        </p:txBody>
      </p:sp>
    </p:spTree>
    <p:extLst>
      <p:ext uri="{BB962C8B-B14F-4D97-AF65-F5344CB8AC3E}">
        <p14:creationId xmlns:p14="http://schemas.microsoft.com/office/powerpoint/2010/main" val="1693641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Rectangle 2"/>
          <p:cNvSpPr>
            <a:spLocks noGrp="1" noChangeArrowheads="1"/>
          </p:cNvSpPr>
          <p:nvPr>
            <p:ph type="title"/>
          </p:nvPr>
        </p:nvSpPr>
        <p:spPr/>
        <p:txBody>
          <a:bodyPr/>
          <a:lstStyle/>
          <a:p>
            <a:pPr eaLnBrk="1" hangingPunct="1">
              <a:defRPr/>
            </a:pPr>
            <a:endParaRPr lang="en-US" dirty="0">
              <a:ea typeface="+mj-ea"/>
            </a:endParaRPr>
          </a:p>
        </p:txBody>
      </p:sp>
      <p:sp>
        <p:nvSpPr>
          <p:cNvPr id="734211" name="Rectangle 3"/>
          <p:cNvSpPr>
            <a:spLocks noGrp="1" noChangeArrowheads="1"/>
          </p:cNvSpPr>
          <p:nvPr>
            <p:ph type="body" idx="1"/>
          </p:nvPr>
        </p:nvSpPr>
        <p:spPr>
          <a:xfrm>
            <a:off x="381000" y="2438400"/>
            <a:ext cx="8305800" cy="1828800"/>
          </a:xfrm>
        </p:spPr>
        <p:txBody>
          <a:bodyPr/>
          <a:lstStyle/>
          <a:p>
            <a:pPr marL="0" indent="0" algn="ctr" eaLnBrk="1" hangingPunct="1">
              <a:buNone/>
            </a:pPr>
            <a:r>
              <a:rPr lang="en-US" sz="8800" i="1" dirty="0">
                <a:latin typeface="Arial" charset="0"/>
                <a:cs typeface="Arial" charset="0"/>
              </a:rPr>
              <a:t>Thank you! </a:t>
            </a:r>
          </a:p>
          <a:p>
            <a:pPr algn="ctr" eaLnBrk="1" hangingPunct="1">
              <a:buFont typeface="Wingdings" charset="0"/>
              <a:buNone/>
            </a:pPr>
            <a:r>
              <a:rPr lang="en-US" sz="8800" i="1" dirty="0">
                <a:latin typeface="Arial" charset="0"/>
                <a:cs typeface="Arial" charset="0"/>
              </a:rPr>
              <a:t> </a:t>
            </a:r>
          </a:p>
        </p:txBody>
      </p:sp>
      <p:sp>
        <p:nvSpPr>
          <p:cNvPr id="2" name="Date Placeholder 1"/>
          <p:cNvSpPr>
            <a:spLocks noGrp="1"/>
          </p:cNvSpPr>
          <p:nvPr>
            <p:ph type="dt" sz="half" idx="10"/>
          </p:nvPr>
        </p:nvSpPr>
        <p:spPr/>
        <p:txBody>
          <a:bodyPr/>
          <a:lstStyle/>
          <a:p>
            <a:r>
              <a:rPr lang="en-US"/>
              <a:t>Itzhak Tserruya</a:t>
            </a:r>
          </a:p>
        </p:txBody>
      </p:sp>
      <p:sp>
        <p:nvSpPr>
          <p:cNvPr id="3" name="Footer Placeholder 2"/>
          <p:cNvSpPr>
            <a:spLocks noGrp="1"/>
          </p:cNvSpPr>
          <p:nvPr>
            <p:ph type="ftr" sz="quarter" idx="11"/>
          </p:nvPr>
        </p:nvSpPr>
        <p:spPr/>
        <p:txBody>
          <a:bodyPr/>
          <a:lstStyle/>
          <a:p>
            <a:r>
              <a:rPr lang="en-US"/>
              <a:t>124 SC JINR, September 20, 2018</a:t>
            </a:r>
          </a:p>
        </p:txBody>
      </p:sp>
      <p:sp>
        <p:nvSpPr>
          <p:cNvPr id="5" name="Slide Number Placeholder 4"/>
          <p:cNvSpPr>
            <a:spLocks noGrp="1"/>
          </p:cNvSpPr>
          <p:nvPr>
            <p:ph type="sldNum" sz="quarter" idx="12"/>
          </p:nvPr>
        </p:nvSpPr>
        <p:spPr/>
        <p:txBody>
          <a:bodyPr/>
          <a:lstStyle/>
          <a:p>
            <a:pPr>
              <a:defRPr/>
            </a:pPr>
            <a:fld id="{16AAA047-8AEF-4C69-86C3-C9A280890182}" type="slidenum">
              <a:rPr lang="fr-FR" smtClean="0"/>
              <a:pPr>
                <a:defRPr/>
              </a:pPr>
              <a:t>19</a:t>
            </a:fld>
            <a:endParaRPr lang="fr-FR"/>
          </a:p>
        </p:txBody>
      </p:sp>
    </p:spTree>
    <p:extLst>
      <p:ext uri="{BB962C8B-B14F-4D97-AF65-F5344CB8AC3E}">
        <p14:creationId xmlns:p14="http://schemas.microsoft.com/office/powerpoint/2010/main" val="3109304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8"/>
          <p:cNvSpPr>
            <a:spLocks noGrp="1" noChangeArrowheads="1"/>
          </p:cNvSpPr>
          <p:nvPr>
            <p:ph type="title"/>
          </p:nvPr>
        </p:nvSpPr>
        <p:spPr bwMode="auto">
          <a:xfrm>
            <a:off x="179512" y="132523"/>
            <a:ext cx="8784976" cy="762762"/>
          </a:xfrm>
          <a:prstGeom prst="roundRect">
            <a:avLst>
              <a:gd name="adj" fmla="val 16667"/>
            </a:avLst>
          </a:prstGeom>
          <a:solidFill>
            <a:srgbClr val="000090"/>
          </a:solidFill>
          <a:ln w="38100">
            <a:solidFill>
              <a:srgbClr val="FF0000"/>
            </a:solidFill>
            <a:round/>
            <a:headEnd/>
            <a:tailEnd/>
          </a:ln>
          <a:effectLst/>
          <a:extLst/>
        </p:spPr>
        <p:txBody>
          <a:bodyPr wrap="square" lIns="0" tIns="0" rIns="0" bIns="0" anchor="ctr">
            <a:spAutoFit/>
          </a:bodyPr>
          <a:lstStyle/>
          <a:p>
            <a:pPr>
              <a:lnSpc>
                <a:spcPct val="120000"/>
              </a:lnSpc>
              <a:spcAft>
                <a:spcPts val="1200"/>
              </a:spcAft>
            </a:pPr>
            <a:r>
              <a:rPr lang="en-US" sz="4000" u="sng" dirty="0">
                <a:solidFill>
                  <a:srgbClr val="FFFF00"/>
                </a:solidFill>
              </a:rPr>
              <a:t>49</a:t>
            </a:r>
            <a:r>
              <a:rPr lang="en-US" sz="4000" u="sng" baseline="30000" dirty="0">
                <a:solidFill>
                  <a:srgbClr val="FFFF00"/>
                </a:solidFill>
              </a:rPr>
              <a:t>th</a:t>
            </a:r>
            <a:r>
              <a:rPr lang="en-US" sz="4000" u="sng" dirty="0">
                <a:solidFill>
                  <a:srgbClr val="FFFF00"/>
                </a:solidFill>
              </a:rPr>
              <a:t> PAC-PP agenda June 18-19, 2018</a:t>
            </a:r>
          </a:p>
        </p:txBody>
      </p:sp>
      <p:pic>
        <p:nvPicPr>
          <p:cNvPr id="7" name="Picture 6">
            <a:extLst>
              <a:ext uri="{FF2B5EF4-FFF2-40B4-BE49-F238E27FC236}">
                <a16:creationId xmlns:a16="http://schemas.microsoft.com/office/drawing/2014/main" id="{F6FBB54D-C2BA-1C4C-9853-A400E437DDA4}"/>
              </a:ext>
            </a:extLst>
          </p:cNvPr>
          <p:cNvPicPr>
            <a:picLocks noChangeAspect="1"/>
          </p:cNvPicPr>
          <p:nvPr/>
        </p:nvPicPr>
        <p:blipFill rotWithShape="1">
          <a:blip r:embed="rId3">
            <a:extLst>
              <a:ext uri="{28A0092B-C50C-407E-A947-70E740481C1C}">
                <a14:useLocalDpi xmlns:a14="http://schemas.microsoft.com/office/drawing/2010/main" val="0"/>
              </a:ext>
            </a:extLst>
          </a:blip>
          <a:srcRect l="5766" t="5474" r="5811" b="7593"/>
          <a:stretch/>
        </p:blipFill>
        <p:spPr>
          <a:xfrm>
            <a:off x="323528" y="1052736"/>
            <a:ext cx="3985194" cy="5544616"/>
          </a:xfrm>
          <a:prstGeom prst="rect">
            <a:avLst/>
          </a:prstGeom>
          <a:ln w="19050">
            <a:solidFill>
              <a:schemeClr val="tx1"/>
            </a:solidFill>
          </a:ln>
        </p:spPr>
      </p:pic>
      <p:pic>
        <p:nvPicPr>
          <p:cNvPr id="16" name="Picture 15">
            <a:extLst>
              <a:ext uri="{FF2B5EF4-FFF2-40B4-BE49-F238E27FC236}">
                <a16:creationId xmlns:a16="http://schemas.microsoft.com/office/drawing/2014/main" id="{2B73E72E-3AE1-D34D-BC05-EE685553AB7C}"/>
              </a:ext>
            </a:extLst>
          </p:cNvPr>
          <p:cNvPicPr>
            <a:picLocks noChangeAspect="1"/>
          </p:cNvPicPr>
          <p:nvPr/>
        </p:nvPicPr>
        <p:blipFill rotWithShape="1">
          <a:blip r:embed="rId4">
            <a:extLst>
              <a:ext uri="{28A0092B-C50C-407E-A947-70E740481C1C}">
                <a14:useLocalDpi xmlns:a14="http://schemas.microsoft.com/office/drawing/2010/main" val="0"/>
              </a:ext>
            </a:extLst>
          </a:blip>
          <a:srcRect l="5677" t="5506" r="5172" b="11630"/>
          <a:stretch/>
        </p:blipFill>
        <p:spPr>
          <a:xfrm>
            <a:off x="4677691" y="1058559"/>
            <a:ext cx="4210989" cy="5538793"/>
          </a:xfrm>
          <a:prstGeom prst="rect">
            <a:avLst/>
          </a:prstGeom>
          <a:ln w="19050">
            <a:solidFill>
              <a:srgbClr val="000000"/>
            </a:solidFill>
          </a:ln>
        </p:spPr>
      </p:pic>
      <p:sp>
        <p:nvSpPr>
          <p:cNvPr id="17" name="AutoShape 18">
            <a:extLst>
              <a:ext uri="{FF2B5EF4-FFF2-40B4-BE49-F238E27FC236}">
                <a16:creationId xmlns:a16="http://schemas.microsoft.com/office/drawing/2014/main" id="{10A8A43D-1B77-7D4A-876F-34537ED06B2A}"/>
              </a:ext>
            </a:extLst>
          </p:cNvPr>
          <p:cNvSpPr>
            <a:spLocks noChangeArrowheads="1"/>
          </p:cNvSpPr>
          <p:nvPr/>
        </p:nvSpPr>
        <p:spPr bwMode="auto">
          <a:xfrm>
            <a:off x="611560" y="2083276"/>
            <a:ext cx="7992888" cy="3663130"/>
          </a:xfrm>
          <a:prstGeom prst="roundRect">
            <a:avLst>
              <a:gd name="adj" fmla="val 16667"/>
            </a:avLst>
          </a:prstGeom>
          <a:solidFill>
            <a:srgbClr val="FFFF00"/>
          </a:solidFill>
          <a:ln w="38100">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0" tIns="0" rIns="0" bIns="0" anchor="ctr">
            <a:spAutoFit/>
          </a:bodyPr>
          <a:lstStyle/>
          <a:p>
            <a:pPr algn="ctr">
              <a:lnSpc>
                <a:spcPct val="130000"/>
              </a:lnSpc>
            </a:pPr>
            <a:r>
              <a:rPr lang="en-US" sz="2400" b="1" i="1" dirty="0">
                <a:solidFill>
                  <a:srgbClr val="000090"/>
                </a:solidFill>
              </a:rPr>
              <a:t>Highlights of the 49</a:t>
            </a:r>
            <a:r>
              <a:rPr lang="en-US" sz="2400" b="1" i="1" baseline="30000" dirty="0">
                <a:solidFill>
                  <a:srgbClr val="000090"/>
                </a:solidFill>
              </a:rPr>
              <a:t>th</a:t>
            </a:r>
            <a:r>
              <a:rPr lang="en-US" sz="2400" b="1" i="1" dirty="0">
                <a:solidFill>
                  <a:srgbClr val="000090"/>
                </a:solidFill>
              </a:rPr>
              <a:t> PAC-PP meeting: </a:t>
            </a:r>
          </a:p>
          <a:p>
            <a:pPr marL="342900" indent="-342900">
              <a:lnSpc>
                <a:spcPct val="130000"/>
              </a:lnSpc>
              <a:buFont typeface="Wingdings" charset="2"/>
              <a:buChar char="v"/>
            </a:pPr>
            <a:r>
              <a:rPr lang="en-US" sz="2400" b="1" i="1" dirty="0">
                <a:solidFill>
                  <a:srgbClr val="000090"/>
                </a:solidFill>
              </a:rPr>
              <a:t>Update reports on NICA, MPD and BM@N</a:t>
            </a:r>
          </a:p>
          <a:p>
            <a:pPr marL="342900" indent="-342900">
              <a:lnSpc>
                <a:spcPct val="130000"/>
              </a:lnSpc>
              <a:buFont typeface="Wingdings" charset="2"/>
              <a:buChar char="v"/>
            </a:pPr>
            <a:r>
              <a:rPr lang="en-US" sz="2400" b="1" i="1" dirty="0">
                <a:solidFill>
                  <a:srgbClr val="000090"/>
                </a:solidFill>
              </a:rPr>
              <a:t>Report on the first Collaboration meeting of MPD and BM@N</a:t>
            </a:r>
          </a:p>
          <a:p>
            <a:pPr marL="342900" indent="-342900">
              <a:lnSpc>
                <a:spcPct val="130000"/>
              </a:lnSpc>
              <a:buFont typeface="Wingdings" charset="2"/>
              <a:buChar char="v"/>
            </a:pPr>
            <a:r>
              <a:rPr lang="en-US" sz="2400" b="1" i="1" dirty="0">
                <a:solidFill>
                  <a:srgbClr val="000090"/>
                </a:solidFill>
              </a:rPr>
              <a:t>Support to groups involved in NICA</a:t>
            </a:r>
          </a:p>
          <a:p>
            <a:pPr marL="342900" indent="-342900">
              <a:lnSpc>
                <a:spcPct val="130000"/>
              </a:lnSpc>
              <a:buFont typeface="Wingdings" charset="2"/>
              <a:buChar char="v"/>
            </a:pPr>
            <a:r>
              <a:rPr lang="en-US" sz="2400" b="1" i="1" dirty="0">
                <a:solidFill>
                  <a:srgbClr val="000090"/>
                </a:solidFill>
              </a:rPr>
              <a:t>Report on the </a:t>
            </a:r>
            <a:r>
              <a:rPr lang="en-US" sz="2400" b="1" i="1" dirty="0" err="1">
                <a:solidFill>
                  <a:srgbClr val="000090"/>
                </a:solidFill>
              </a:rPr>
              <a:t>Nuclotron</a:t>
            </a:r>
            <a:r>
              <a:rPr lang="en-US" sz="2400" b="1" i="1" dirty="0">
                <a:solidFill>
                  <a:srgbClr val="000090"/>
                </a:solidFill>
              </a:rPr>
              <a:t> Run 55</a:t>
            </a:r>
          </a:p>
          <a:p>
            <a:pPr marL="342900" indent="-342900">
              <a:lnSpc>
                <a:spcPct val="130000"/>
              </a:lnSpc>
              <a:buFont typeface="Wingdings" charset="2"/>
              <a:buChar char="v"/>
            </a:pPr>
            <a:r>
              <a:rPr lang="en-US" sz="2400" b="1" i="1" dirty="0">
                <a:solidFill>
                  <a:srgbClr val="000090"/>
                </a:solidFill>
              </a:rPr>
              <a:t>Projects seeking continuation</a:t>
            </a:r>
          </a:p>
        </p:txBody>
      </p:sp>
    </p:spTree>
    <p:extLst>
      <p:ext uri="{BB962C8B-B14F-4D97-AF65-F5344CB8AC3E}">
        <p14:creationId xmlns:p14="http://schemas.microsoft.com/office/powerpoint/2010/main" val="85988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3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18"/>
          <p:cNvSpPr>
            <a:spLocks noGrp="1" noChangeArrowheads="1"/>
          </p:cNvSpPr>
          <p:nvPr>
            <p:ph type="title"/>
          </p:nvPr>
        </p:nvSpPr>
        <p:spPr bwMode="auto">
          <a:xfrm>
            <a:off x="1008112" y="64145"/>
            <a:ext cx="6984776" cy="681038"/>
          </a:xfrm>
          <a:prstGeom prst="roundRect">
            <a:avLst>
              <a:gd name="adj" fmla="val 16667"/>
            </a:avLst>
          </a:prstGeom>
          <a:solidFill>
            <a:srgbClr val="000090"/>
          </a:solidFill>
          <a:ln w="38100">
            <a:solidFill>
              <a:srgbClr val="FF0000"/>
            </a:solidFill>
            <a:round/>
            <a:headEnd/>
            <a:tailEnd/>
          </a:ln>
          <a:effectLst/>
          <a:extLst/>
        </p:spPr>
        <p:txBody>
          <a:bodyPr wrap="square" lIns="0" tIns="0" rIns="0" bIns="0" anchor="ctr">
            <a:spAutoFit/>
          </a:bodyPr>
          <a:lstStyle/>
          <a:p>
            <a:pPr algn="ctr"/>
            <a:r>
              <a:rPr lang="en-US" sz="3200" u="sng" dirty="0">
                <a:solidFill>
                  <a:srgbClr val="FFFF00"/>
                </a:solidFill>
              </a:rPr>
              <a:t>Report on the </a:t>
            </a:r>
            <a:r>
              <a:rPr lang="en-US" sz="3200" u="sng" dirty="0" err="1">
                <a:solidFill>
                  <a:srgbClr val="FFFF00"/>
                </a:solidFill>
              </a:rPr>
              <a:t>Nuclotron</a:t>
            </a:r>
            <a:r>
              <a:rPr lang="en-US" sz="3200" u="sng" dirty="0">
                <a:solidFill>
                  <a:srgbClr val="FFFF00"/>
                </a:solidFill>
              </a:rPr>
              <a:t>-NICA project</a:t>
            </a:r>
          </a:p>
          <a:p>
            <a:pPr algn="ctr"/>
            <a:endParaRPr lang="en-US" sz="800" u="sng" dirty="0">
              <a:solidFill>
                <a:srgbClr val="FFFF00"/>
              </a:solidFill>
            </a:endParaRPr>
          </a:p>
        </p:txBody>
      </p:sp>
      <p:sp>
        <p:nvSpPr>
          <p:cNvPr id="13" name="AutoShape 7"/>
          <p:cNvSpPr>
            <a:spLocks noChangeArrowheads="1"/>
          </p:cNvSpPr>
          <p:nvPr/>
        </p:nvSpPr>
        <p:spPr bwMode="auto">
          <a:xfrm>
            <a:off x="20286" y="852352"/>
            <a:ext cx="9001000" cy="2368982"/>
          </a:xfrm>
          <a:prstGeom prst="flowChartAlternateProcess">
            <a:avLst/>
          </a:prstGeom>
          <a:solidFill>
            <a:srgbClr val="FFFF00"/>
          </a:solidFill>
          <a:ln w="57150">
            <a:solidFill>
              <a:srgbClr val="FF0000"/>
            </a:solidFill>
            <a:miter lim="800000"/>
            <a:headEnd/>
            <a:tailEnd/>
          </a:ln>
        </p:spPr>
        <p:txBody>
          <a:bodyPr anchor="ctr" anchorCtr="1"/>
          <a:lstStyle/>
          <a:p>
            <a:pPr marL="90900" indent="-342900">
              <a:spcAft>
                <a:spcPts val="600"/>
              </a:spcAft>
              <a:buFont typeface="Wingdings" charset="2"/>
              <a:buChar char="q"/>
            </a:pPr>
            <a:r>
              <a:rPr lang="en-US" dirty="0"/>
              <a:t>The PAC was very pleased to hear the report on the progress towards realization of the </a:t>
            </a:r>
            <a:r>
              <a:rPr lang="en-US" dirty="0" err="1"/>
              <a:t>Nuclotron</a:t>
            </a:r>
            <a:r>
              <a:rPr lang="en-US" dirty="0"/>
              <a:t>-NICA project.    </a:t>
            </a:r>
          </a:p>
          <a:p>
            <a:pPr marL="90900" indent="-342900">
              <a:spcAft>
                <a:spcPts val="600"/>
              </a:spcAft>
              <a:buFont typeface="Wingdings" charset="2"/>
              <a:buChar char="q"/>
            </a:pPr>
            <a:r>
              <a:rPr lang="en-US" dirty="0"/>
              <a:t>The PAC particularly notes the successful operation of the KRION-6T heavy-ion source and the significant improvements in the quality of the beam structure and the preparations for the Booster assembly .</a:t>
            </a:r>
          </a:p>
          <a:p>
            <a:pPr marL="90900" indent="-342900">
              <a:spcAft>
                <a:spcPts val="600"/>
              </a:spcAft>
              <a:buFont typeface="Wingdings" charset="2"/>
              <a:buChar char="q"/>
            </a:pPr>
            <a:r>
              <a:rPr lang="en-US" dirty="0"/>
              <a:t>The PAC encourages the accelerator team to improve on the emittance of the extracted beam.</a:t>
            </a:r>
          </a:p>
        </p:txBody>
      </p:sp>
      <p:sp>
        <p:nvSpPr>
          <p:cNvPr id="8" name="TextBox 7"/>
          <p:cNvSpPr txBox="1"/>
          <p:nvPr/>
        </p:nvSpPr>
        <p:spPr>
          <a:xfrm>
            <a:off x="8014726" y="250775"/>
            <a:ext cx="1006560" cy="307777"/>
          </a:xfrm>
          <a:prstGeom prst="rect">
            <a:avLst/>
          </a:prstGeom>
          <a:noFill/>
        </p:spPr>
        <p:txBody>
          <a:bodyPr wrap="none" rtlCol="0">
            <a:spAutoFit/>
          </a:bodyPr>
          <a:lstStyle/>
          <a:p>
            <a:r>
              <a:rPr lang="en-US" sz="1400" i="1" dirty="0"/>
              <a:t>A. </a:t>
            </a:r>
            <a:r>
              <a:rPr lang="en-US" sz="1400" i="1" dirty="0" err="1"/>
              <a:t>Sidorin</a:t>
            </a:r>
            <a:endParaRPr lang="en-US" sz="1400" i="1" dirty="0"/>
          </a:p>
        </p:txBody>
      </p:sp>
      <p:sp>
        <p:nvSpPr>
          <p:cNvPr id="4" name="Slide Number Placeholder 3"/>
          <p:cNvSpPr>
            <a:spLocks noGrp="1"/>
          </p:cNvSpPr>
          <p:nvPr>
            <p:ph type="sldNum" sz="quarter" idx="12"/>
          </p:nvPr>
        </p:nvSpPr>
        <p:spPr/>
        <p:txBody>
          <a:bodyPr/>
          <a:lstStyle/>
          <a:p>
            <a:pPr>
              <a:defRPr/>
            </a:pPr>
            <a:fld id="{16AAA047-8AEF-4C69-86C3-C9A280890182}" type="slidenum">
              <a:rPr lang="fr-FR" smtClean="0"/>
              <a:pPr>
                <a:defRPr/>
              </a:pPr>
              <a:t>3</a:t>
            </a:fld>
            <a:endParaRPr lang="fr-FR"/>
          </a:p>
        </p:txBody>
      </p:sp>
      <p:pic>
        <p:nvPicPr>
          <p:cNvPr id="14" name="Рисунок 1">
            <a:extLst>
              <a:ext uri="{FF2B5EF4-FFF2-40B4-BE49-F238E27FC236}">
                <a16:creationId xmlns:a16="http://schemas.microsoft.com/office/drawing/2014/main" id="{6CBAA923-9933-6947-BA6C-7C2215FBD597}"/>
              </a:ext>
            </a:extLst>
          </p:cNvPr>
          <p:cNvPicPr>
            <a:picLocks noChangeAspect="1"/>
          </p:cNvPicPr>
          <p:nvPr/>
        </p:nvPicPr>
        <p:blipFill>
          <a:blip r:embed="rId3">
            <a:extLst>
              <a:ext uri="{28A0092B-C50C-407E-A947-70E740481C1C}">
                <a14:useLocalDpi xmlns:a14="http://schemas.microsoft.com/office/drawing/2010/main" val="0"/>
              </a:ext>
            </a:extLst>
          </a:blip>
          <a:srcRect t="40511" r="14952" b="12540"/>
          <a:stretch>
            <a:fillRect/>
          </a:stretch>
        </p:blipFill>
        <p:spPr bwMode="auto">
          <a:xfrm>
            <a:off x="1187624" y="5081707"/>
            <a:ext cx="6402451" cy="1745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5">
            <a:extLst>
              <a:ext uri="{FF2B5EF4-FFF2-40B4-BE49-F238E27FC236}">
                <a16:creationId xmlns:a16="http://schemas.microsoft.com/office/drawing/2014/main" id="{75F144B4-8837-C04E-938A-D21997A94EA1}"/>
              </a:ext>
            </a:extLst>
          </p:cNvPr>
          <p:cNvSpPr txBox="1">
            <a:spLocks noChangeArrowheads="1"/>
          </p:cNvSpPr>
          <p:nvPr/>
        </p:nvSpPr>
        <p:spPr bwMode="auto">
          <a:xfrm>
            <a:off x="1723438" y="5391112"/>
            <a:ext cx="5544616" cy="400110"/>
          </a:xfrm>
          <a:prstGeom prst="rect">
            <a:avLst/>
          </a:prstGeom>
          <a:noFill/>
          <a:ln>
            <a:noFill/>
          </a:ln>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ru-RU" sz="2000" b="1" baseline="30000" dirty="0">
                <a:solidFill>
                  <a:srgbClr val="FFFF00"/>
                </a:solidFill>
                <a:effectLst>
                  <a:outerShdw blurRad="38100" dist="38100" dir="2700000" algn="tl">
                    <a:srgbClr val="000000">
                      <a:alpha val="43137"/>
                    </a:srgbClr>
                  </a:outerShdw>
                </a:effectLst>
                <a:cs typeface="Arial" charset="0"/>
              </a:rPr>
              <a:t>78</a:t>
            </a:r>
            <a:r>
              <a:rPr lang="en-US" altLang="ru-RU" sz="2000" b="1" dirty="0">
                <a:solidFill>
                  <a:srgbClr val="FFFF00"/>
                </a:solidFill>
                <a:effectLst>
                  <a:outerShdw blurRad="38100" dist="38100" dir="2700000" algn="tl">
                    <a:srgbClr val="000000">
                      <a:alpha val="43137"/>
                    </a:srgbClr>
                  </a:outerShdw>
                </a:effectLst>
                <a:cs typeface="Arial" charset="0"/>
              </a:rPr>
              <a:t>Kr, 2.8 </a:t>
            </a:r>
            <a:r>
              <a:rPr lang="en-US" altLang="ru-RU" sz="2000" b="1" dirty="0" err="1">
                <a:solidFill>
                  <a:srgbClr val="FFFF00"/>
                </a:solidFill>
                <a:effectLst>
                  <a:outerShdw blurRad="38100" dist="38100" dir="2700000" algn="tl">
                    <a:srgbClr val="000000">
                      <a:alpha val="43137"/>
                    </a:srgbClr>
                  </a:outerShdw>
                </a:effectLst>
                <a:cs typeface="Arial" charset="0"/>
              </a:rPr>
              <a:t>GeV</a:t>
            </a:r>
            <a:r>
              <a:rPr lang="en-US" altLang="ru-RU" sz="2000" b="1" dirty="0">
                <a:solidFill>
                  <a:srgbClr val="FFFF00"/>
                </a:solidFill>
                <a:effectLst>
                  <a:outerShdw blurRad="38100" dist="38100" dir="2700000" algn="tl">
                    <a:srgbClr val="000000">
                      <a:alpha val="43137"/>
                    </a:srgbClr>
                  </a:outerShdw>
                </a:effectLst>
                <a:cs typeface="Arial" charset="0"/>
              </a:rPr>
              <a:t>/u,  2*10</a:t>
            </a:r>
            <a:r>
              <a:rPr lang="en-US" altLang="ru-RU" sz="2000" b="1" baseline="30000" dirty="0">
                <a:solidFill>
                  <a:srgbClr val="FFFF00"/>
                </a:solidFill>
                <a:effectLst>
                  <a:outerShdw blurRad="38100" dist="38100" dir="2700000" algn="tl">
                    <a:srgbClr val="000000">
                      <a:alpha val="43137"/>
                    </a:srgbClr>
                  </a:outerShdw>
                </a:effectLst>
                <a:cs typeface="Arial" charset="0"/>
              </a:rPr>
              <a:t>5</a:t>
            </a:r>
            <a:r>
              <a:rPr lang="en-US" altLang="ru-RU" sz="2000" b="1" dirty="0">
                <a:solidFill>
                  <a:srgbClr val="FFFF00"/>
                </a:solidFill>
                <a:effectLst>
                  <a:outerShdw blurRad="38100" dist="38100" dir="2700000" algn="tl">
                    <a:srgbClr val="000000">
                      <a:alpha val="43137"/>
                    </a:srgbClr>
                  </a:outerShdw>
                </a:effectLst>
                <a:cs typeface="Arial" charset="0"/>
              </a:rPr>
              <a:t>  </a:t>
            </a:r>
            <a:r>
              <a:rPr lang="en-US" altLang="ru-RU" sz="2000" b="1" dirty="0" err="1">
                <a:solidFill>
                  <a:srgbClr val="FFFF00"/>
                </a:solidFill>
                <a:effectLst>
                  <a:outerShdw blurRad="38100" dist="38100" dir="2700000" algn="tl">
                    <a:srgbClr val="000000">
                      <a:alpha val="43137"/>
                    </a:srgbClr>
                  </a:outerShdw>
                </a:effectLst>
                <a:cs typeface="Arial" charset="0"/>
              </a:rPr>
              <a:t>T</a:t>
            </a:r>
            <a:r>
              <a:rPr lang="en-US" altLang="ru-RU" sz="2000" b="1" baseline="-25000" dirty="0" err="1">
                <a:solidFill>
                  <a:srgbClr val="FFFF00"/>
                </a:solidFill>
                <a:effectLst>
                  <a:outerShdw blurRad="38100" dist="38100" dir="2700000" algn="tl">
                    <a:srgbClr val="000000">
                      <a:alpha val="43137"/>
                    </a:srgbClr>
                  </a:outerShdw>
                </a:effectLst>
                <a:cs typeface="Arial" charset="0"/>
              </a:rPr>
              <a:t>spill</a:t>
            </a:r>
            <a:r>
              <a:rPr lang="en-US" altLang="ru-RU" sz="2000" b="1" baseline="-25000" dirty="0">
                <a:solidFill>
                  <a:srgbClr val="FFFF00"/>
                </a:solidFill>
                <a:effectLst>
                  <a:outerShdw blurRad="38100" dist="38100" dir="2700000" algn="tl">
                    <a:srgbClr val="000000">
                      <a:alpha val="43137"/>
                    </a:srgbClr>
                  </a:outerShdw>
                </a:effectLst>
                <a:cs typeface="Arial" charset="0"/>
              </a:rPr>
              <a:t> </a:t>
            </a:r>
            <a:r>
              <a:rPr lang="en-US" altLang="ru-RU" sz="2000" b="1" dirty="0">
                <a:solidFill>
                  <a:srgbClr val="FFFF00"/>
                </a:solidFill>
                <a:effectLst>
                  <a:outerShdw blurRad="38100" dist="38100" dir="2700000" algn="tl">
                    <a:srgbClr val="000000">
                      <a:alpha val="43137"/>
                    </a:srgbClr>
                  </a:outerShdw>
                </a:effectLst>
                <a:cs typeface="Arial" charset="0"/>
              </a:rPr>
              <a:t>= 10s, </a:t>
            </a:r>
            <a:r>
              <a:rPr lang="en-US" altLang="ru-RU" sz="2000" b="1" dirty="0" err="1">
                <a:solidFill>
                  <a:srgbClr val="FFFF00"/>
                </a:solidFill>
                <a:effectLst>
                  <a:outerShdw blurRad="38100" dist="38100" dir="2700000" algn="tl">
                    <a:srgbClr val="000000">
                      <a:alpha val="43137"/>
                    </a:srgbClr>
                  </a:outerShdw>
                </a:effectLst>
                <a:cs typeface="Arial" charset="0"/>
              </a:rPr>
              <a:t>k</a:t>
            </a:r>
            <a:r>
              <a:rPr lang="en-US" altLang="ru-RU" sz="2000" b="1" baseline="-25000" dirty="0" err="1">
                <a:solidFill>
                  <a:srgbClr val="FFFF00"/>
                </a:solidFill>
                <a:effectLst>
                  <a:outerShdw blurRad="38100" dist="38100" dir="2700000" algn="tl">
                    <a:srgbClr val="000000">
                      <a:alpha val="43137"/>
                    </a:srgbClr>
                  </a:outerShdw>
                </a:effectLst>
                <a:cs typeface="Arial" charset="0"/>
              </a:rPr>
              <a:t>dc</a:t>
            </a:r>
            <a:r>
              <a:rPr lang="en-US" altLang="ru-RU" sz="2000" b="1" dirty="0">
                <a:solidFill>
                  <a:srgbClr val="FFFF00"/>
                </a:solidFill>
                <a:effectLst>
                  <a:outerShdw blurRad="38100" dist="38100" dir="2700000" algn="tl">
                    <a:srgbClr val="000000">
                      <a:alpha val="43137"/>
                    </a:srgbClr>
                  </a:outerShdw>
                </a:effectLst>
                <a:cs typeface="Arial" charset="0"/>
              </a:rPr>
              <a:t>= 99,3%</a:t>
            </a:r>
            <a:endParaRPr lang="ru-RU" altLang="ru-RU" sz="2000" b="1" dirty="0">
              <a:solidFill>
                <a:srgbClr val="FFFF00"/>
              </a:solidFill>
              <a:effectLst>
                <a:outerShdw blurRad="38100" dist="38100" dir="2700000" algn="tl">
                  <a:srgbClr val="000000">
                    <a:alpha val="43137"/>
                  </a:srgbClr>
                </a:outerShdw>
              </a:effectLst>
              <a:cs typeface="Arial" charset="0"/>
            </a:endParaRPr>
          </a:p>
        </p:txBody>
      </p:sp>
      <p:pic>
        <p:nvPicPr>
          <p:cNvPr id="16" name="Рисунок 2">
            <a:extLst>
              <a:ext uri="{FF2B5EF4-FFF2-40B4-BE49-F238E27FC236}">
                <a16:creationId xmlns:a16="http://schemas.microsoft.com/office/drawing/2014/main" id="{8B204C8A-E740-1C46-A871-1A37BD124671}"/>
              </a:ext>
            </a:extLst>
          </p:cNvPr>
          <p:cNvPicPr>
            <a:picLocks noChangeAspect="1"/>
          </p:cNvPicPr>
          <p:nvPr/>
        </p:nvPicPr>
        <p:blipFill>
          <a:blip r:embed="rId4">
            <a:extLst>
              <a:ext uri="{28A0092B-C50C-407E-A947-70E740481C1C}">
                <a14:useLocalDpi xmlns:a14="http://schemas.microsoft.com/office/drawing/2010/main" val="0"/>
              </a:ext>
            </a:extLst>
          </a:blip>
          <a:srcRect l="681" t="47098" r="14960" b="5803"/>
          <a:stretch>
            <a:fillRect/>
          </a:stretch>
        </p:blipFill>
        <p:spPr bwMode="auto">
          <a:xfrm>
            <a:off x="1187624" y="3292222"/>
            <a:ext cx="6394475" cy="186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5">
            <a:extLst>
              <a:ext uri="{FF2B5EF4-FFF2-40B4-BE49-F238E27FC236}">
                <a16:creationId xmlns:a16="http://schemas.microsoft.com/office/drawing/2014/main" id="{879AC66C-D3BA-BD45-98DD-E60D5E359B1C}"/>
              </a:ext>
            </a:extLst>
          </p:cNvPr>
          <p:cNvSpPr txBox="1">
            <a:spLocks noChangeArrowheads="1"/>
          </p:cNvSpPr>
          <p:nvPr/>
        </p:nvSpPr>
        <p:spPr bwMode="auto">
          <a:xfrm>
            <a:off x="1691680" y="3494099"/>
            <a:ext cx="3971342" cy="400110"/>
          </a:xfrm>
          <a:prstGeom prst="rect">
            <a:avLst/>
          </a:prstGeom>
          <a:noFill/>
          <a:ln>
            <a:noFill/>
          </a:ln>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ru-RU" sz="2000" b="1" dirty="0">
                <a:solidFill>
                  <a:srgbClr val="FFFF00"/>
                </a:solidFill>
                <a:effectLst>
                  <a:outerShdw blurRad="38100" dist="38100" dir="2700000" algn="tl">
                    <a:srgbClr val="000000">
                      <a:alpha val="43137"/>
                    </a:srgbClr>
                  </a:outerShdw>
                </a:effectLst>
                <a:cs typeface="Arial" charset="0"/>
              </a:rPr>
              <a:t>RF kicker is Off   |   kicker is On</a:t>
            </a:r>
            <a:endParaRPr lang="ru-RU" altLang="ru-RU" sz="2000" b="1" dirty="0">
              <a:solidFill>
                <a:srgbClr val="FFFF00"/>
              </a:solidFill>
              <a:effectLst>
                <a:outerShdw blurRad="38100" dist="38100" dir="2700000" algn="tl">
                  <a:srgbClr val="000000">
                    <a:alpha val="43137"/>
                  </a:srgbClr>
                </a:outerShdw>
              </a:effectLst>
              <a:cs typeface="Arial" charset="0"/>
            </a:endParaRPr>
          </a:p>
        </p:txBody>
      </p:sp>
      <p:sp>
        <p:nvSpPr>
          <p:cNvPr id="9" name="AutoShape 7">
            <a:extLst>
              <a:ext uri="{FF2B5EF4-FFF2-40B4-BE49-F238E27FC236}">
                <a16:creationId xmlns:a16="http://schemas.microsoft.com/office/drawing/2014/main" id="{DC4289D8-29C8-514F-A83A-C3F1371D6B9B}"/>
              </a:ext>
            </a:extLst>
          </p:cNvPr>
          <p:cNvSpPr>
            <a:spLocks noChangeArrowheads="1"/>
          </p:cNvSpPr>
          <p:nvPr/>
        </p:nvSpPr>
        <p:spPr bwMode="auto">
          <a:xfrm>
            <a:off x="20286" y="4929970"/>
            <a:ext cx="2369432" cy="432049"/>
          </a:xfrm>
          <a:prstGeom prst="flowChartAlternateProcess">
            <a:avLst/>
          </a:prstGeom>
          <a:solidFill>
            <a:srgbClr val="FFFF00"/>
          </a:solidFill>
          <a:ln w="57150">
            <a:solidFill>
              <a:srgbClr val="FF0000"/>
            </a:solidFill>
            <a:miter lim="800000"/>
            <a:headEnd/>
            <a:tailEnd/>
          </a:ln>
        </p:spPr>
        <p:txBody>
          <a:bodyPr anchor="ctr" anchorCtr="1"/>
          <a:lstStyle/>
          <a:p>
            <a:pPr>
              <a:spcAft>
                <a:spcPts val="600"/>
              </a:spcAft>
            </a:pPr>
            <a:r>
              <a:rPr lang="en-US" b="1" dirty="0"/>
              <a:t>Slow extraction</a:t>
            </a:r>
          </a:p>
        </p:txBody>
      </p:sp>
    </p:spTree>
    <p:extLst>
      <p:ext uri="{BB962C8B-B14F-4D97-AF65-F5344CB8AC3E}">
        <p14:creationId xmlns:p14="http://schemas.microsoft.com/office/powerpoint/2010/main" val="1345789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18"/>
          <p:cNvSpPr>
            <a:spLocks noGrp="1" noChangeArrowheads="1"/>
          </p:cNvSpPr>
          <p:nvPr>
            <p:ph type="title"/>
          </p:nvPr>
        </p:nvSpPr>
        <p:spPr bwMode="auto">
          <a:xfrm>
            <a:off x="1619672" y="260648"/>
            <a:ext cx="5688632" cy="612934"/>
          </a:xfrm>
          <a:prstGeom prst="roundRect">
            <a:avLst>
              <a:gd name="adj" fmla="val 16667"/>
            </a:avLst>
          </a:prstGeom>
          <a:solidFill>
            <a:srgbClr val="000090"/>
          </a:solidFill>
          <a:ln w="38100">
            <a:solidFill>
              <a:srgbClr val="FF0000"/>
            </a:solidFill>
            <a:round/>
            <a:headEnd/>
            <a:tailEnd/>
          </a:ln>
          <a:effectLst/>
          <a:extLst/>
        </p:spPr>
        <p:txBody>
          <a:bodyPr wrap="square" lIns="0" tIns="0" rIns="0" bIns="0" anchor="ctr">
            <a:spAutoFit/>
          </a:bodyPr>
          <a:lstStyle/>
          <a:p>
            <a:pPr algn="ctr">
              <a:spcBef>
                <a:spcPts val="600"/>
              </a:spcBef>
              <a:spcAft>
                <a:spcPts val="600"/>
              </a:spcAft>
            </a:pPr>
            <a:r>
              <a:rPr lang="en-US" sz="3600" u="sng" dirty="0" err="1">
                <a:solidFill>
                  <a:srgbClr val="FFFF00"/>
                </a:solidFill>
              </a:rPr>
              <a:t>Nuclotron</a:t>
            </a:r>
            <a:r>
              <a:rPr lang="en-US" sz="3600" u="sng" dirty="0">
                <a:solidFill>
                  <a:srgbClr val="FFFF00"/>
                </a:solidFill>
              </a:rPr>
              <a:t> beam use – Run 55</a:t>
            </a:r>
          </a:p>
        </p:txBody>
      </p:sp>
      <p:sp>
        <p:nvSpPr>
          <p:cNvPr id="11" name="TextBox 10"/>
          <p:cNvSpPr txBox="1"/>
          <p:nvPr/>
        </p:nvSpPr>
        <p:spPr>
          <a:xfrm>
            <a:off x="7407694" y="359380"/>
            <a:ext cx="1281120" cy="307777"/>
          </a:xfrm>
          <a:prstGeom prst="rect">
            <a:avLst/>
          </a:prstGeom>
          <a:noFill/>
        </p:spPr>
        <p:txBody>
          <a:bodyPr wrap="none" rtlCol="0">
            <a:spAutoFit/>
          </a:bodyPr>
          <a:lstStyle/>
          <a:p>
            <a:r>
              <a:rPr lang="en-US" sz="1400" i="1" dirty="0"/>
              <a:t>E. </a:t>
            </a:r>
            <a:r>
              <a:rPr lang="en-US" sz="1400" i="1" dirty="0" err="1"/>
              <a:t>Strokovsky</a:t>
            </a:r>
            <a:endParaRPr lang="en-US" sz="1400" i="1" dirty="0"/>
          </a:p>
        </p:txBody>
      </p:sp>
      <p:sp>
        <p:nvSpPr>
          <p:cNvPr id="12" name="TextBox 11"/>
          <p:cNvSpPr txBox="1"/>
          <p:nvPr/>
        </p:nvSpPr>
        <p:spPr>
          <a:xfrm>
            <a:off x="287524" y="980728"/>
            <a:ext cx="8568952" cy="1508105"/>
          </a:xfrm>
          <a:prstGeom prst="rect">
            <a:avLst/>
          </a:prstGeom>
          <a:noFill/>
        </p:spPr>
        <p:txBody>
          <a:bodyPr wrap="square" rtlCol="0">
            <a:spAutoFit/>
          </a:bodyPr>
          <a:lstStyle/>
          <a:p>
            <a:pPr marL="342900" indent="-342900">
              <a:spcBef>
                <a:spcPts val="1200"/>
              </a:spcBef>
              <a:buSzPct val="75000"/>
              <a:buFont typeface="Wingdings" charset="2"/>
              <a:buChar char="u"/>
            </a:pPr>
            <a:r>
              <a:rPr lang="en-US" dirty="0"/>
              <a:t>The PAC congratulates the </a:t>
            </a:r>
            <a:r>
              <a:rPr lang="en-US" dirty="0" err="1"/>
              <a:t>Nuclotron</a:t>
            </a:r>
            <a:r>
              <a:rPr lang="en-US" dirty="0"/>
              <a:t> staff for the successful completion of Run 55. </a:t>
            </a:r>
          </a:p>
          <a:p>
            <a:pPr marL="342900" indent="-342900">
              <a:spcBef>
                <a:spcPts val="1200"/>
              </a:spcBef>
              <a:buSzPct val="75000"/>
              <a:buFont typeface="Wingdings" charset="2"/>
              <a:buChar char="u"/>
            </a:pPr>
            <a:r>
              <a:rPr lang="en-US" dirty="0"/>
              <a:t>The users of the argon and krypton beams have shown good performance </a:t>
            </a:r>
          </a:p>
          <a:p>
            <a:pPr marL="342900" indent="-342900">
              <a:spcBef>
                <a:spcPts val="1200"/>
              </a:spcBef>
              <a:buSzPct val="75000"/>
              <a:buFont typeface="Wingdings" charset="2"/>
              <a:buChar char="u"/>
            </a:pPr>
            <a:r>
              <a:rPr lang="en-US" dirty="0"/>
              <a:t>The PAC expects physics results to be presented at the next meeting.</a:t>
            </a:r>
          </a:p>
        </p:txBody>
      </p:sp>
      <p:sp>
        <p:nvSpPr>
          <p:cNvPr id="4" name="Slide Number Placeholder 3"/>
          <p:cNvSpPr>
            <a:spLocks noGrp="1"/>
          </p:cNvSpPr>
          <p:nvPr>
            <p:ph type="sldNum" sz="quarter" idx="12"/>
          </p:nvPr>
        </p:nvSpPr>
        <p:spPr/>
        <p:txBody>
          <a:bodyPr/>
          <a:lstStyle/>
          <a:p>
            <a:pPr>
              <a:defRPr/>
            </a:pPr>
            <a:fld id="{16AAA047-8AEF-4C69-86C3-C9A280890182}" type="slidenum">
              <a:rPr lang="fr-FR" smtClean="0"/>
              <a:pPr>
                <a:defRPr/>
              </a:pPr>
              <a:t>4</a:t>
            </a:fld>
            <a:endParaRPr lang="fr-FR"/>
          </a:p>
        </p:txBody>
      </p:sp>
      <p:grpSp>
        <p:nvGrpSpPr>
          <p:cNvPr id="14" name="Группа 44">
            <a:extLst>
              <a:ext uri="{FF2B5EF4-FFF2-40B4-BE49-F238E27FC236}">
                <a16:creationId xmlns:a16="http://schemas.microsoft.com/office/drawing/2014/main" id="{EAFE286F-8C3F-D34B-A8B9-8D4B7E4F633D}"/>
              </a:ext>
            </a:extLst>
          </p:cNvPr>
          <p:cNvGrpSpPr/>
          <p:nvPr/>
        </p:nvGrpSpPr>
        <p:grpSpPr>
          <a:xfrm>
            <a:off x="827584" y="3041779"/>
            <a:ext cx="6996241" cy="3679696"/>
            <a:chOff x="35496" y="204039"/>
            <a:chExt cx="8940457" cy="6256585"/>
          </a:xfrm>
        </p:grpSpPr>
        <p:grpSp>
          <p:nvGrpSpPr>
            <p:cNvPr id="16" name="Группа 42">
              <a:extLst>
                <a:ext uri="{FF2B5EF4-FFF2-40B4-BE49-F238E27FC236}">
                  <a16:creationId xmlns:a16="http://schemas.microsoft.com/office/drawing/2014/main" id="{B4A1993C-D994-CD46-85E3-F292544CF18B}"/>
                </a:ext>
              </a:extLst>
            </p:cNvPr>
            <p:cNvGrpSpPr/>
            <p:nvPr/>
          </p:nvGrpSpPr>
          <p:grpSpPr>
            <a:xfrm>
              <a:off x="35496" y="204039"/>
              <a:ext cx="8940457" cy="6256585"/>
              <a:chOff x="35496" y="204039"/>
              <a:chExt cx="8940457" cy="6256585"/>
            </a:xfrm>
          </p:grpSpPr>
          <p:grpSp>
            <p:nvGrpSpPr>
              <p:cNvPr id="18" name="Группа 39">
                <a:extLst>
                  <a:ext uri="{FF2B5EF4-FFF2-40B4-BE49-F238E27FC236}">
                    <a16:creationId xmlns:a16="http://schemas.microsoft.com/office/drawing/2014/main" id="{5CBCE4EA-E2D9-144D-9F56-8CB6BBCC51DA}"/>
                  </a:ext>
                </a:extLst>
              </p:cNvPr>
              <p:cNvGrpSpPr/>
              <p:nvPr/>
            </p:nvGrpSpPr>
            <p:grpSpPr>
              <a:xfrm>
                <a:off x="35496" y="204039"/>
                <a:ext cx="8940457" cy="6256585"/>
                <a:chOff x="35496" y="204039"/>
                <a:chExt cx="8940457" cy="6256585"/>
              </a:xfrm>
            </p:grpSpPr>
            <p:grpSp>
              <p:nvGrpSpPr>
                <p:cNvPr id="20" name="Группа 37">
                  <a:extLst>
                    <a:ext uri="{FF2B5EF4-FFF2-40B4-BE49-F238E27FC236}">
                      <a16:creationId xmlns:a16="http://schemas.microsoft.com/office/drawing/2014/main" id="{26630F3A-B4A4-5244-86F3-880E0A1276AF}"/>
                    </a:ext>
                  </a:extLst>
                </p:cNvPr>
                <p:cNvGrpSpPr/>
                <p:nvPr/>
              </p:nvGrpSpPr>
              <p:grpSpPr>
                <a:xfrm>
                  <a:off x="35496" y="204039"/>
                  <a:ext cx="8940457" cy="6256585"/>
                  <a:chOff x="35496" y="204039"/>
                  <a:chExt cx="8940457" cy="6256585"/>
                </a:xfrm>
              </p:grpSpPr>
              <p:grpSp>
                <p:nvGrpSpPr>
                  <p:cNvPr id="22" name="Группа 35">
                    <a:extLst>
                      <a:ext uri="{FF2B5EF4-FFF2-40B4-BE49-F238E27FC236}">
                        <a16:creationId xmlns:a16="http://schemas.microsoft.com/office/drawing/2014/main" id="{0B1325C3-8E89-3042-BF4F-1D3A758B3F88}"/>
                      </a:ext>
                    </a:extLst>
                  </p:cNvPr>
                  <p:cNvGrpSpPr/>
                  <p:nvPr/>
                </p:nvGrpSpPr>
                <p:grpSpPr>
                  <a:xfrm>
                    <a:off x="35496" y="204039"/>
                    <a:ext cx="8940457" cy="6256585"/>
                    <a:chOff x="35496" y="204039"/>
                    <a:chExt cx="8940457" cy="6256585"/>
                  </a:xfrm>
                </p:grpSpPr>
                <p:pic>
                  <p:nvPicPr>
                    <p:cNvPr id="24" name="Picture 4" descr="C:\DOCUME~1\str\LOCALS~1\Temp\msohtmlclip1\01\clip_image001.png">
                      <a:extLst>
                        <a:ext uri="{FF2B5EF4-FFF2-40B4-BE49-F238E27FC236}">
                          <a16:creationId xmlns:a16="http://schemas.microsoft.com/office/drawing/2014/main" id="{FDE994DC-1612-D94F-BAF0-5A9D2ACF9936}"/>
                        </a:ext>
                      </a:extLst>
                    </p:cNvPr>
                    <p:cNvPicPr>
                      <a:picLocks noChangeAspect="1" noChangeArrowheads="1"/>
                    </p:cNvPicPr>
                    <p:nvPr/>
                  </p:nvPicPr>
                  <p:blipFill>
                    <a:blip r:embed="rId3" cstate="print"/>
                    <a:srcRect/>
                    <a:stretch>
                      <a:fillRect/>
                    </a:stretch>
                  </p:blipFill>
                  <p:spPr bwMode="auto">
                    <a:xfrm>
                      <a:off x="467544" y="764704"/>
                      <a:ext cx="8343900" cy="5246370"/>
                    </a:xfrm>
                    <a:prstGeom prst="rect">
                      <a:avLst/>
                    </a:prstGeom>
                    <a:noFill/>
                  </p:spPr>
                </p:pic>
                <p:grpSp>
                  <p:nvGrpSpPr>
                    <p:cNvPr id="25" name="Группа 57">
                      <a:extLst>
                        <a:ext uri="{FF2B5EF4-FFF2-40B4-BE49-F238E27FC236}">
                          <a16:creationId xmlns:a16="http://schemas.microsoft.com/office/drawing/2014/main" id="{1E09F848-9D33-9146-8966-DD93AF4113E5}"/>
                        </a:ext>
                      </a:extLst>
                    </p:cNvPr>
                    <p:cNvGrpSpPr/>
                    <p:nvPr/>
                  </p:nvGrpSpPr>
                  <p:grpSpPr>
                    <a:xfrm>
                      <a:off x="35496" y="204039"/>
                      <a:ext cx="8940457" cy="6256585"/>
                      <a:chOff x="671947" y="1353600"/>
                      <a:chExt cx="7450381" cy="5213821"/>
                    </a:xfrm>
                  </p:grpSpPr>
                  <p:grpSp>
                    <p:nvGrpSpPr>
                      <p:cNvPr id="26" name="Группа 55">
                        <a:extLst>
                          <a:ext uri="{FF2B5EF4-FFF2-40B4-BE49-F238E27FC236}">
                            <a16:creationId xmlns:a16="http://schemas.microsoft.com/office/drawing/2014/main" id="{4E0E6602-453C-5749-A0D3-F63F14C61030}"/>
                          </a:ext>
                        </a:extLst>
                      </p:cNvPr>
                      <p:cNvGrpSpPr/>
                      <p:nvPr/>
                    </p:nvGrpSpPr>
                    <p:grpSpPr>
                      <a:xfrm>
                        <a:off x="671947" y="1353600"/>
                        <a:ext cx="7450381" cy="5213821"/>
                        <a:chOff x="671947" y="1353600"/>
                        <a:chExt cx="7450381" cy="5213821"/>
                      </a:xfrm>
                    </p:grpSpPr>
                    <p:grpSp>
                      <p:nvGrpSpPr>
                        <p:cNvPr id="28" name="Группа 52">
                          <a:extLst>
                            <a:ext uri="{FF2B5EF4-FFF2-40B4-BE49-F238E27FC236}">
                              <a16:creationId xmlns:a16="http://schemas.microsoft.com/office/drawing/2014/main" id="{C22AF317-1367-0C4E-9973-5C138A230905}"/>
                            </a:ext>
                          </a:extLst>
                        </p:cNvPr>
                        <p:cNvGrpSpPr/>
                        <p:nvPr/>
                      </p:nvGrpSpPr>
                      <p:grpSpPr>
                        <a:xfrm>
                          <a:off x="671947" y="1353600"/>
                          <a:ext cx="7450381" cy="5213821"/>
                          <a:chOff x="671947" y="1353600"/>
                          <a:chExt cx="7450381" cy="5213821"/>
                        </a:xfrm>
                      </p:grpSpPr>
                      <p:grpSp>
                        <p:nvGrpSpPr>
                          <p:cNvPr id="30" name="Группа 24">
                            <a:extLst>
                              <a:ext uri="{FF2B5EF4-FFF2-40B4-BE49-F238E27FC236}">
                                <a16:creationId xmlns:a16="http://schemas.microsoft.com/office/drawing/2014/main" id="{5D863111-1539-4C44-AD0E-9A6FE76EE2C3}"/>
                              </a:ext>
                            </a:extLst>
                          </p:cNvPr>
                          <p:cNvGrpSpPr>
                            <a:grpSpLocks noChangeAspect="1"/>
                          </p:cNvGrpSpPr>
                          <p:nvPr/>
                        </p:nvGrpSpPr>
                        <p:grpSpPr>
                          <a:xfrm>
                            <a:off x="671947" y="1886079"/>
                            <a:ext cx="7450381" cy="4681342"/>
                            <a:chOff x="611560" y="1629150"/>
                            <a:chExt cx="8278204" cy="5201490"/>
                          </a:xfrm>
                        </p:grpSpPr>
                        <p:grpSp>
                          <p:nvGrpSpPr>
                            <p:cNvPr id="32" name="Группа 22">
                              <a:extLst>
                                <a:ext uri="{FF2B5EF4-FFF2-40B4-BE49-F238E27FC236}">
                                  <a16:creationId xmlns:a16="http://schemas.microsoft.com/office/drawing/2014/main" id="{0262C656-C088-DF44-A279-E0A80CC1E6D8}"/>
                                </a:ext>
                              </a:extLst>
                            </p:cNvPr>
                            <p:cNvGrpSpPr/>
                            <p:nvPr/>
                          </p:nvGrpSpPr>
                          <p:grpSpPr>
                            <a:xfrm>
                              <a:off x="611560" y="1629150"/>
                              <a:ext cx="8278204" cy="5201490"/>
                              <a:chOff x="611560" y="1629150"/>
                              <a:chExt cx="8278204" cy="5201490"/>
                            </a:xfrm>
                          </p:grpSpPr>
                          <p:grpSp>
                            <p:nvGrpSpPr>
                              <p:cNvPr id="34" name="Группа 20">
                                <a:extLst>
                                  <a:ext uri="{FF2B5EF4-FFF2-40B4-BE49-F238E27FC236}">
                                    <a16:creationId xmlns:a16="http://schemas.microsoft.com/office/drawing/2014/main" id="{017019E2-C00F-734F-B691-FD955E13061C}"/>
                                  </a:ext>
                                </a:extLst>
                              </p:cNvPr>
                              <p:cNvGrpSpPr/>
                              <p:nvPr/>
                            </p:nvGrpSpPr>
                            <p:grpSpPr>
                              <a:xfrm>
                                <a:off x="611560" y="1629150"/>
                                <a:ext cx="8278204" cy="5201490"/>
                                <a:chOff x="611560" y="1629150"/>
                                <a:chExt cx="8278204" cy="5201490"/>
                              </a:xfrm>
                            </p:grpSpPr>
                            <p:grpSp>
                              <p:nvGrpSpPr>
                                <p:cNvPr id="36" name="Группа 18">
                                  <a:extLst>
                                    <a:ext uri="{FF2B5EF4-FFF2-40B4-BE49-F238E27FC236}">
                                      <a16:creationId xmlns:a16="http://schemas.microsoft.com/office/drawing/2014/main" id="{95233CA1-A616-DA4B-8541-D2DEED34C251}"/>
                                    </a:ext>
                                  </a:extLst>
                                </p:cNvPr>
                                <p:cNvGrpSpPr/>
                                <p:nvPr/>
                              </p:nvGrpSpPr>
                              <p:grpSpPr>
                                <a:xfrm>
                                  <a:off x="611560" y="1629150"/>
                                  <a:ext cx="8278204" cy="5201490"/>
                                  <a:chOff x="611560" y="1629150"/>
                                  <a:chExt cx="8278204" cy="5201490"/>
                                </a:xfrm>
                              </p:grpSpPr>
                              <p:grpSp>
                                <p:nvGrpSpPr>
                                  <p:cNvPr id="38" name="Группа 16">
                                    <a:extLst>
                                      <a:ext uri="{FF2B5EF4-FFF2-40B4-BE49-F238E27FC236}">
                                        <a16:creationId xmlns:a16="http://schemas.microsoft.com/office/drawing/2014/main" id="{002803AB-B925-0841-A179-A2E4AAB6FF64}"/>
                                      </a:ext>
                                    </a:extLst>
                                  </p:cNvPr>
                                  <p:cNvGrpSpPr/>
                                  <p:nvPr/>
                                </p:nvGrpSpPr>
                                <p:grpSpPr>
                                  <a:xfrm>
                                    <a:off x="611560" y="2023358"/>
                                    <a:ext cx="8278204" cy="4807282"/>
                                    <a:chOff x="611560" y="2023358"/>
                                    <a:chExt cx="8278204" cy="4807282"/>
                                  </a:xfrm>
                                </p:grpSpPr>
                                <p:grpSp>
                                  <p:nvGrpSpPr>
                                    <p:cNvPr id="40" name="Группа 14">
                                      <a:extLst>
                                        <a:ext uri="{FF2B5EF4-FFF2-40B4-BE49-F238E27FC236}">
                                          <a16:creationId xmlns:a16="http://schemas.microsoft.com/office/drawing/2014/main" id="{DCE9924C-AF79-E843-9995-51411AD6CAA4}"/>
                                        </a:ext>
                                      </a:extLst>
                                    </p:cNvPr>
                                    <p:cNvGrpSpPr/>
                                    <p:nvPr/>
                                  </p:nvGrpSpPr>
                                  <p:grpSpPr>
                                    <a:xfrm>
                                      <a:off x="971600" y="2023358"/>
                                      <a:ext cx="7918164" cy="4807282"/>
                                      <a:chOff x="971600" y="2023358"/>
                                      <a:chExt cx="7918164" cy="4807282"/>
                                    </a:xfrm>
                                  </p:grpSpPr>
                                  <p:grpSp>
                                    <p:nvGrpSpPr>
                                      <p:cNvPr id="42" name="Группа 12">
                                        <a:extLst>
                                          <a:ext uri="{FF2B5EF4-FFF2-40B4-BE49-F238E27FC236}">
                                            <a16:creationId xmlns:a16="http://schemas.microsoft.com/office/drawing/2014/main" id="{9B10F7C0-19E9-8C49-BB03-8C7D33DC0A87}"/>
                                          </a:ext>
                                        </a:extLst>
                                      </p:cNvPr>
                                      <p:cNvGrpSpPr/>
                                      <p:nvPr/>
                                    </p:nvGrpSpPr>
                                    <p:grpSpPr>
                                      <a:xfrm>
                                        <a:off x="2915816" y="2023358"/>
                                        <a:ext cx="5973948" cy="4807282"/>
                                        <a:chOff x="2915816" y="2023358"/>
                                        <a:chExt cx="5973948" cy="4807282"/>
                                      </a:xfrm>
                                    </p:grpSpPr>
                                    <p:grpSp>
                                      <p:nvGrpSpPr>
                                        <p:cNvPr id="44" name="Группа 10">
                                          <a:extLst>
                                            <a:ext uri="{FF2B5EF4-FFF2-40B4-BE49-F238E27FC236}">
                                              <a16:creationId xmlns:a16="http://schemas.microsoft.com/office/drawing/2014/main" id="{A51DE578-D23C-1D41-9C3D-8DF2176526F2}"/>
                                            </a:ext>
                                          </a:extLst>
                                        </p:cNvPr>
                                        <p:cNvGrpSpPr/>
                                        <p:nvPr/>
                                      </p:nvGrpSpPr>
                                      <p:grpSpPr>
                                        <a:xfrm>
                                          <a:off x="2915816" y="5557086"/>
                                          <a:ext cx="5597062" cy="1273554"/>
                                          <a:chOff x="2915816" y="5557086"/>
                                          <a:chExt cx="5597062" cy="1273554"/>
                                        </a:xfrm>
                                      </p:grpSpPr>
                                      <p:sp>
                                        <p:nvSpPr>
                                          <p:cNvPr id="46" name="TextBox 45">
                                            <a:extLst>
                                              <a:ext uri="{FF2B5EF4-FFF2-40B4-BE49-F238E27FC236}">
                                                <a16:creationId xmlns:a16="http://schemas.microsoft.com/office/drawing/2014/main" id="{BB2E1C31-4FA4-5E4F-A628-BBDCE62E6EDB}"/>
                                              </a:ext>
                                            </a:extLst>
                                          </p:cNvPr>
                                          <p:cNvSpPr txBox="1"/>
                                          <p:nvPr/>
                                        </p:nvSpPr>
                                        <p:spPr>
                                          <a:xfrm>
                                            <a:off x="7945711" y="5557086"/>
                                            <a:ext cx="567167" cy="341974"/>
                                          </a:xfrm>
                                          <a:prstGeom prst="rect">
                                            <a:avLst/>
                                          </a:prstGeom>
                                          <a:noFill/>
                                        </p:spPr>
                                        <p:txBody>
                                          <a:bodyPr wrap="none" rtlCol="0">
                                            <a:spAutoFit/>
                                          </a:bodyPr>
                                          <a:lstStyle/>
                                          <a:p>
                                            <a:r>
                                              <a:rPr lang="en-US" b="1" dirty="0">
                                                <a:solidFill>
                                                  <a:srgbClr val="002060"/>
                                                </a:solidFill>
                                              </a:rPr>
                                              <a:t>date</a:t>
                                            </a:r>
                                            <a:endParaRPr lang="ru-RU" b="1" dirty="0">
                                              <a:solidFill>
                                                <a:srgbClr val="002060"/>
                                              </a:solidFill>
                                            </a:endParaRPr>
                                          </a:p>
                                        </p:txBody>
                                      </p:sp>
                                      <p:sp>
                                        <p:nvSpPr>
                                          <p:cNvPr id="47" name="Прямоугольник 9">
                                            <a:extLst>
                                              <a:ext uri="{FF2B5EF4-FFF2-40B4-BE49-F238E27FC236}">
                                                <a16:creationId xmlns:a16="http://schemas.microsoft.com/office/drawing/2014/main" id="{D7D2A709-0164-2146-B859-8776D0E621D0}"/>
                                              </a:ext>
                                            </a:extLst>
                                          </p:cNvPr>
                                          <p:cNvSpPr/>
                                          <p:nvPr/>
                                        </p:nvSpPr>
                                        <p:spPr>
                                          <a:xfrm>
                                            <a:off x="2915816" y="6642000"/>
                                            <a:ext cx="360040" cy="188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45" name="TextBox 44">
                                          <a:extLst>
                                            <a:ext uri="{FF2B5EF4-FFF2-40B4-BE49-F238E27FC236}">
                                              <a16:creationId xmlns:a16="http://schemas.microsoft.com/office/drawing/2014/main" id="{6A767B89-0C67-3F4E-A84B-71A57AED9CA8}"/>
                                            </a:ext>
                                          </a:extLst>
                                        </p:cNvPr>
                                        <p:cNvSpPr txBox="1"/>
                                        <p:nvPr/>
                                      </p:nvSpPr>
                                      <p:spPr>
                                        <a:xfrm>
                                          <a:off x="8079059" y="2023358"/>
                                          <a:ext cx="810705" cy="284979"/>
                                        </a:xfrm>
                                        <a:prstGeom prst="rect">
                                          <a:avLst/>
                                        </a:prstGeom>
                                        <a:solidFill>
                                          <a:schemeClr val="bg1"/>
                                        </a:solidFill>
                                      </p:spPr>
                                      <p:txBody>
                                        <a:bodyPr wrap="none" rtlCol="0">
                                          <a:spAutoFit/>
                                        </a:bodyPr>
                                        <a:lstStyle/>
                                        <a:p>
                                          <a:r>
                                            <a:rPr lang="en-US" sz="1400" b="1" dirty="0">
                                              <a:solidFill>
                                                <a:srgbClr val="002060"/>
                                              </a:solidFill>
                                            </a:rPr>
                                            <a:t>field, </a:t>
                                          </a:r>
                                          <a:r>
                                            <a:rPr lang="en-US" sz="1400" b="1" dirty="0" err="1">
                                              <a:solidFill>
                                                <a:srgbClr val="002060"/>
                                              </a:solidFill>
                                            </a:rPr>
                                            <a:t>kGs</a:t>
                                          </a:r>
                                          <a:endParaRPr lang="ru-RU" sz="1400" b="1" dirty="0">
                                            <a:solidFill>
                                              <a:srgbClr val="002060"/>
                                            </a:solidFill>
                                          </a:endParaRPr>
                                        </a:p>
                                      </p:txBody>
                                    </p:sp>
                                  </p:grpSp>
                                  <p:sp>
                                    <p:nvSpPr>
                                      <p:cNvPr id="43" name="Прямоугольник 13">
                                        <a:extLst>
                                          <a:ext uri="{FF2B5EF4-FFF2-40B4-BE49-F238E27FC236}">
                                            <a16:creationId xmlns:a16="http://schemas.microsoft.com/office/drawing/2014/main" id="{139DB2ED-B6DA-BF4D-AF5A-E70BA6288C92}"/>
                                          </a:ext>
                                        </a:extLst>
                                      </p:cNvPr>
                                      <p:cNvSpPr/>
                                      <p:nvPr/>
                                    </p:nvSpPr>
                                    <p:spPr>
                                      <a:xfrm>
                                        <a:off x="971600" y="3429000"/>
                                        <a:ext cx="720080"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41" name="Прямоугольник 15">
                                      <a:extLst>
                                        <a:ext uri="{FF2B5EF4-FFF2-40B4-BE49-F238E27FC236}">
                                          <a16:creationId xmlns:a16="http://schemas.microsoft.com/office/drawing/2014/main" id="{7C124B47-B598-6D44-B34F-FAE6D468CF2B}"/>
                                        </a:ext>
                                      </a:extLst>
                                    </p:cNvPr>
                                    <p:cNvSpPr/>
                                    <p:nvPr/>
                                  </p:nvSpPr>
                                  <p:spPr>
                                    <a:xfrm>
                                      <a:off x="611560" y="3284984"/>
                                      <a:ext cx="1296144"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9" name="TextBox 38">
                                    <a:extLst>
                                      <a:ext uri="{FF2B5EF4-FFF2-40B4-BE49-F238E27FC236}">
                                        <a16:creationId xmlns:a16="http://schemas.microsoft.com/office/drawing/2014/main" id="{332BF855-C1BB-7E44-9904-14395CC23A83}"/>
                                      </a:ext>
                                    </a:extLst>
                                  </p:cNvPr>
                                  <p:cNvSpPr txBox="1"/>
                                  <p:nvPr/>
                                </p:nvSpPr>
                                <p:spPr>
                                  <a:xfrm>
                                    <a:off x="627641" y="1629150"/>
                                    <a:ext cx="3173687" cy="484549"/>
                                  </a:xfrm>
                                  <a:prstGeom prst="rect">
                                    <a:avLst/>
                                  </a:prstGeom>
                                  <a:solidFill>
                                    <a:schemeClr val="bg1"/>
                                  </a:solidFill>
                                </p:spPr>
                                <p:txBody>
                                  <a:bodyPr wrap="square" rtlCol="0">
                                    <a:spAutoFit/>
                                  </a:bodyPr>
                                  <a:lstStyle/>
                                  <a:p>
                                    <a:r>
                                      <a:rPr lang="en-US" sz="1400" b="1" dirty="0">
                                        <a:solidFill>
                                          <a:srgbClr val="002060"/>
                                        </a:solidFill>
                                      </a:rPr>
                                      <a:t> Intensity</a:t>
                                    </a:r>
                                    <a:endParaRPr lang="ru-RU" sz="1400" b="1" dirty="0">
                                      <a:solidFill>
                                        <a:srgbClr val="002060"/>
                                      </a:solidFill>
                                    </a:endParaRPr>
                                  </a:p>
                                </p:txBody>
                              </p:sp>
                            </p:grpSp>
                            <p:sp>
                              <p:nvSpPr>
                                <p:cNvPr id="37" name="Прямоугольник 19">
                                  <a:extLst>
                                    <a:ext uri="{FF2B5EF4-FFF2-40B4-BE49-F238E27FC236}">
                                      <a16:creationId xmlns:a16="http://schemas.microsoft.com/office/drawing/2014/main" id="{51D98428-58AC-4544-89D3-FFCF141F2AAE}"/>
                                    </a:ext>
                                  </a:extLst>
                                </p:cNvPr>
                                <p:cNvSpPr/>
                                <p:nvPr/>
                              </p:nvSpPr>
                              <p:spPr>
                                <a:xfrm>
                                  <a:off x="2051720" y="3429000"/>
                                  <a:ext cx="720080"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5" name="TextBox 34">
                                <a:extLst>
                                  <a:ext uri="{FF2B5EF4-FFF2-40B4-BE49-F238E27FC236}">
                                    <a16:creationId xmlns:a16="http://schemas.microsoft.com/office/drawing/2014/main" id="{4B65F95B-F8EA-4141-BCF5-D68B8B40423B}"/>
                                  </a:ext>
                                </a:extLst>
                              </p:cNvPr>
                              <p:cNvSpPr txBox="1"/>
                              <p:nvPr/>
                            </p:nvSpPr>
                            <p:spPr>
                              <a:xfrm>
                                <a:off x="5404983" y="1956686"/>
                                <a:ext cx="807201" cy="307777"/>
                              </a:xfrm>
                              <a:prstGeom prst="rect">
                                <a:avLst/>
                              </a:prstGeom>
                              <a:solidFill>
                                <a:schemeClr val="bg1"/>
                              </a:solidFill>
                            </p:spPr>
                            <p:txBody>
                              <a:bodyPr wrap="none" rtlCol="0">
                                <a:spAutoFit/>
                              </a:bodyPr>
                              <a:lstStyle/>
                              <a:p>
                                <a:r>
                                  <a:rPr lang="en-US" sz="1200" b="1" dirty="0">
                                    <a:solidFill>
                                      <a:schemeClr val="accent6"/>
                                    </a:solidFill>
                                  </a:rPr>
                                  <a:t>Field, Gs</a:t>
                                </a:r>
                                <a:endParaRPr lang="ru-RU" sz="1200" b="1" dirty="0">
                                  <a:solidFill>
                                    <a:schemeClr val="accent6"/>
                                  </a:solidFill>
                                </a:endParaRPr>
                              </a:p>
                            </p:txBody>
                          </p:sp>
                        </p:grpSp>
                        <p:sp>
                          <p:nvSpPr>
                            <p:cNvPr id="33" name="TextBox 32">
                              <a:extLst>
                                <a:ext uri="{FF2B5EF4-FFF2-40B4-BE49-F238E27FC236}">
                                  <a16:creationId xmlns:a16="http://schemas.microsoft.com/office/drawing/2014/main" id="{2CE45FAF-579C-7449-90BA-56886985E2EA}"/>
                                </a:ext>
                              </a:extLst>
                            </p:cNvPr>
                            <p:cNvSpPr txBox="1"/>
                            <p:nvPr/>
                          </p:nvSpPr>
                          <p:spPr>
                            <a:xfrm>
                              <a:off x="1731023" y="5815179"/>
                              <a:ext cx="3260860" cy="533003"/>
                            </a:xfrm>
                            <a:prstGeom prst="rect">
                              <a:avLst/>
                            </a:prstGeom>
                            <a:solidFill>
                              <a:schemeClr val="bg1"/>
                            </a:solidFill>
                          </p:spPr>
                          <p:txBody>
                            <a:bodyPr wrap="none" rtlCol="0">
                              <a:spAutoFit/>
                            </a:bodyPr>
                            <a:lstStyle/>
                            <a:p>
                              <a:r>
                                <a:rPr lang="en-US" sz="1600" b="1" dirty="0">
                                  <a:solidFill>
                                    <a:srgbClr val="002060"/>
                                  </a:solidFill>
                                  <a:sym typeface="Symbol"/>
                                </a:rPr>
                                <a:t>                C                   </a:t>
                              </a:r>
                              <a:endParaRPr lang="ru-RU" sz="1600" b="1" dirty="0">
                                <a:solidFill>
                                  <a:srgbClr val="002060"/>
                                </a:solidFill>
                              </a:endParaRPr>
                            </a:p>
                          </p:txBody>
                        </p:sp>
                      </p:grpSp>
                      <p:sp>
                        <p:nvSpPr>
                          <p:cNvPr id="31" name="Прямоугольник 49">
                            <a:extLst>
                              <a:ext uri="{FF2B5EF4-FFF2-40B4-BE49-F238E27FC236}">
                                <a16:creationId xmlns:a16="http://schemas.microsoft.com/office/drawing/2014/main" id="{E965B2CB-C396-6E4F-9010-0ACBB1F64667}"/>
                              </a:ext>
                            </a:extLst>
                          </p:cNvPr>
                          <p:cNvSpPr/>
                          <p:nvPr/>
                        </p:nvSpPr>
                        <p:spPr>
                          <a:xfrm>
                            <a:off x="1619672" y="1353600"/>
                            <a:ext cx="1440160"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9" name="TextBox 28">
                          <a:extLst>
                            <a:ext uri="{FF2B5EF4-FFF2-40B4-BE49-F238E27FC236}">
                              <a16:creationId xmlns:a16="http://schemas.microsoft.com/office/drawing/2014/main" id="{98391E8A-F7FE-1E46-9CAF-41FC4D4AF357}"/>
                            </a:ext>
                          </a:extLst>
                        </p:cNvPr>
                        <p:cNvSpPr txBox="1"/>
                        <p:nvPr/>
                      </p:nvSpPr>
                      <p:spPr>
                        <a:xfrm>
                          <a:off x="4671198" y="5653504"/>
                          <a:ext cx="1324264" cy="479703"/>
                        </a:xfrm>
                        <a:prstGeom prst="rect">
                          <a:avLst/>
                        </a:prstGeom>
                        <a:solidFill>
                          <a:schemeClr val="bg1"/>
                        </a:solidFill>
                      </p:spPr>
                      <p:txBody>
                        <a:bodyPr wrap="square" rtlCol="0">
                          <a:spAutoFit/>
                        </a:bodyPr>
                        <a:lstStyle/>
                        <a:p>
                          <a:r>
                            <a:rPr lang="en-US" sz="1600" b="1" dirty="0">
                              <a:solidFill>
                                <a:srgbClr val="002060"/>
                              </a:solidFill>
                              <a:sym typeface="Symbol"/>
                            </a:rPr>
                            <a:t>    </a:t>
                          </a:r>
                          <a:r>
                            <a:rPr lang="en-US" sz="1600" b="1" dirty="0" err="1">
                              <a:solidFill>
                                <a:srgbClr val="002060"/>
                              </a:solidFill>
                              <a:sym typeface="Symbol"/>
                            </a:rPr>
                            <a:t>Ar</a:t>
                          </a:r>
                          <a:r>
                            <a:rPr lang="en-US" sz="1600" b="1" dirty="0">
                              <a:solidFill>
                                <a:srgbClr val="002060"/>
                              </a:solidFill>
                              <a:sym typeface="Symbol"/>
                            </a:rPr>
                            <a:t>   </a:t>
                          </a:r>
                          <a:endParaRPr lang="ru-RU" sz="1600" b="1" dirty="0">
                            <a:solidFill>
                              <a:srgbClr val="002060"/>
                            </a:solidFill>
                          </a:endParaRPr>
                        </a:p>
                      </p:txBody>
                    </p:sp>
                  </p:grpSp>
                  <p:sp>
                    <p:nvSpPr>
                      <p:cNvPr id="27" name="TextBox 26">
                        <a:extLst>
                          <a:ext uri="{FF2B5EF4-FFF2-40B4-BE49-F238E27FC236}">
                            <a16:creationId xmlns:a16="http://schemas.microsoft.com/office/drawing/2014/main" id="{EB0B40F5-CCCA-674D-BF89-D90220A9E1EF}"/>
                          </a:ext>
                        </a:extLst>
                      </p:cNvPr>
                      <p:cNvSpPr txBox="1"/>
                      <p:nvPr/>
                    </p:nvSpPr>
                    <p:spPr>
                      <a:xfrm>
                        <a:off x="6132554" y="5661248"/>
                        <a:ext cx="1053595" cy="479703"/>
                      </a:xfrm>
                      <a:prstGeom prst="rect">
                        <a:avLst/>
                      </a:prstGeom>
                      <a:noFill/>
                    </p:spPr>
                    <p:txBody>
                      <a:bodyPr wrap="none" rtlCol="0">
                        <a:spAutoFit/>
                      </a:bodyPr>
                      <a:lstStyle/>
                      <a:p>
                        <a:r>
                          <a:rPr lang="en-US" sz="1600" b="1" dirty="0">
                            <a:solidFill>
                              <a:srgbClr val="002060"/>
                            </a:solidFill>
                            <a:sym typeface="Symbol"/>
                          </a:rPr>
                          <a:t>  Kr </a:t>
                        </a:r>
                        <a:endParaRPr lang="ru-RU" sz="1600" b="1" dirty="0">
                          <a:solidFill>
                            <a:srgbClr val="002060"/>
                          </a:solidFill>
                        </a:endParaRPr>
                      </a:p>
                    </p:txBody>
                  </p:sp>
                </p:grpSp>
              </p:grpSp>
              <p:sp>
                <p:nvSpPr>
                  <p:cNvPr id="23" name="TextBox 22">
                    <a:extLst>
                      <a:ext uri="{FF2B5EF4-FFF2-40B4-BE49-F238E27FC236}">
                        <a16:creationId xmlns:a16="http://schemas.microsoft.com/office/drawing/2014/main" id="{0DE32944-C135-5D48-89D4-C11177C6417E}"/>
                      </a:ext>
                    </a:extLst>
                  </p:cNvPr>
                  <p:cNvSpPr txBox="1"/>
                  <p:nvPr/>
                </p:nvSpPr>
                <p:spPr>
                  <a:xfrm>
                    <a:off x="3761361" y="1021800"/>
                    <a:ext cx="1428193" cy="523313"/>
                  </a:xfrm>
                  <a:prstGeom prst="rect">
                    <a:avLst/>
                  </a:prstGeom>
                  <a:solidFill>
                    <a:schemeClr val="bg1"/>
                  </a:solidFill>
                </p:spPr>
                <p:txBody>
                  <a:bodyPr wrap="none" rtlCol="0">
                    <a:spAutoFit/>
                  </a:bodyPr>
                  <a:lstStyle/>
                  <a:p>
                    <a:r>
                      <a:rPr lang="en-US" sz="1400" b="1" dirty="0">
                        <a:solidFill>
                          <a:srgbClr val="002060"/>
                        </a:solidFill>
                      </a:rPr>
                      <a:t>Intensity    </a:t>
                    </a:r>
                    <a:endParaRPr lang="ru-RU" sz="1400" dirty="0"/>
                  </a:p>
                </p:txBody>
              </p:sp>
            </p:grpSp>
            <p:sp>
              <p:nvSpPr>
                <p:cNvPr id="21" name="Прямоугольник 38">
                  <a:extLst>
                    <a:ext uri="{FF2B5EF4-FFF2-40B4-BE49-F238E27FC236}">
                      <a16:creationId xmlns:a16="http://schemas.microsoft.com/office/drawing/2014/main" id="{133B5667-9A7E-7443-B0F3-1ED157108C74}"/>
                    </a:ext>
                  </a:extLst>
                </p:cNvPr>
                <p:cNvSpPr/>
                <p:nvPr/>
              </p:nvSpPr>
              <p:spPr>
                <a:xfrm>
                  <a:off x="3419872" y="836712"/>
                  <a:ext cx="86409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9" name="TextBox 18">
                <a:extLst>
                  <a:ext uri="{FF2B5EF4-FFF2-40B4-BE49-F238E27FC236}">
                    <a16:creationId xmlns:a16="http://schemas.microsoft.com/office/drawing/2014/main" id="{631A65E4-49C8-0544-AD93-0F645CD66B04}"/>
                  </a:ext>
                </a:extLst>
              </p:cNvPr>
              <p:cNvSpPr txBox="1"/>
              <p:nvPr/>
            </p:nvSpPr>
            <p:spPr>
              <a:xfrm>
                <a:off x="1024236" y="404664"/>
                <a:ext cx="3808512" cy="627975"/>
              </a:xfrm>
              <a:prstGeom prst="rect">
                <a:avLst/>
              </a:prstGeom>
              <a:solidFill>
                <a:schemeClr val="bg1"/>
              </a:solidFill>
            </p:spPr>
            <p:txBody>
              <a:bodyPr wrap="none" rtlCol="0">
                <a:spAutoFit/>
              </a:bodyPr>
              <a:lstStyle/>
              <a:p>
                <a:r>
                  <a:rPr lang="en-US" b="1" i="1" dirty="0">
                    <a:solidFill>
                      <a:srgbClr val="800000"/>
                    </a:solidFill>
                    <a:sym typeface="Symbol"/>
                  </a:rPr>
                  <a:t>     SRC at BM@N       </a:t>
                </a:r>
                <a:endParaRPr lang="ru-RU" b="1" i="1" dirty="0">
                  <a:solidFill>
                    <a:srgbClr val="800000"/>
                  </a:solidFill>
                </a:endParaRPr>
              </a:p>
            </p:txBody>
          </p:sp>
        </p:grpSp>
        <p:sp>
          <p:nvSpPr>
            <p:cNvPr id="17" name="TextBox 16">
              <a:extLst>
                <a:ext uri="{FF2B5EF4-FFF2-40B4-BE49-F238E27FC236}">
                  <a16:creationId xmlns:a16="http://schemas.microsoft.com/office/drawing/2014/main" id="{3E058DB8-934E-2043-AFB0-B9C1F09B194C}"/>
                </a:ext>
              </a:extLst>
            </p:cNvPr>
            <p:cNvSpPr txBox="1"/>
            <p:nvPr/>
          </p:nvSpPr>
          <p:spPr>
            <a:xfrm>
              <a:off x="4881495" y="404664"/>
              <a:ext cx="3251329" cy="627975"/>
            </a:xfrm>
            <a:prstGeom prst="rect">
              <a:avLst/>
            </a:prstGeom>
            <a:solidFill>
              <a:schemeClr val="bg1"/>
            </a:solidFill>
          </p:spPr>
          <p:txBody>
            <a:bodyPr wrap="none" rtlCol="0">
              <a:spAutoFit/>
            </a:bodyPr>
            <a:lstStyle/>
            <a:p>
              <a:r>
                <a:rPr lang="en-US" b="1" i="1" dirty="0">
                  <a:solidFill>
                    <a:srgbClr val="800000"/>
                  </a:solidFill>
                  <a:sym typeface="Symbol"/>
                </a:rPr>
                <a:t>        BM@N          </a:t>
              </a:r>
              <a:endParaRPr lang="ru-RU" b="1" i="1" dirty="0">
                <a:solidFill>
                  <a:srgbClr val="800000"/>
                </a:solidFill>
              </a:endParaRPr>
            </a:p>
          </p:txBody>
        </p:sp>
      </p:grpSp>
    </p:spTree>
    <p:extLst>
      <p:ext uri="{BB962C8B-B14F-4D97-AF65-F5344CB8AC3E}">
        <p14:creationId xmlns:p14="http://schemas.microsoft.com/office/powerpoint/2010/main" val="3404508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8"/>
          <p:cNvSpPr>
            <a:spLocks noChangeArrowheads="1"/>
          </p:cNvSpPr>
          <p:nvPr/>
        </p:nvSpPr>
        <p:spPr bwMode="auto">
          <a:xfrm>
            <a:off x="683568" y="188640"/>
            <a:ext cx="7128792" cy="681038"/>
          </a:xfrm>
          <a:prstGeom prst="roundRect">
            <a:avLst>
              <a:gd name="adj" fmla="val 16667"/>
            </a:avLst>
          </a:prstGeom>
          <a:solidFill>
            <a:srgbClr val="000090"/>
          </a:solidFill>
          <a:ln w="38100">
            <a:solidFill>
              <a:srgbClr val="FF0000"/>
            </a:solidFill>
            <a:round/>
            <a:headEnd/>
            <a:tailEnd/>
          </a:ln>
          <a:effectLst/>
          <a:extLst/>
        </p:spPr>
        <p:txBody>
          <a:bodyPr wrap="square" lIns="0" tIns="0" rIns="0" bIns="0" anchor="ctr">
            <a:spAutoFit/>
          </a:bodyPr>
          <a:lstStyle/>
          <a:p>
            <a:pPr algn="ctr"/>
            <a:r>
              <a:rPr lang="en-US" sz="4000" u="sng" dirty="0">
                <a:solidFill>
                  <a:srgbClr val="FFFF00"/>
                </a:solidFill>
              </a:rPr>
              <a:t>Infrastructure Developments           </a:t>
            </a:r>
            <a:endParaRPr lang="en-US" sz="4000" u="sng" kern="100" dirty="0">
              <a:solidFill>
                <a:srgbClr val="FFFF00"/>
              </a:solidFill>
            </a:endParaRPr>
          </a:p>
        </p:txBody>
      </p:sp>
      <p:sp>
        <p:nvSpPr>
          <p:cNvPr id="2" name="TextBox 1"/>
          <p:cNvSpPr txBox="1"/>
          <p:nvPr/>
        </p:nvSpPr>
        <p:spPr>
          <a:xfrm>
            <a:off x="7812360" y="404664"/>
            <a:ext cx="1059860" cy="307777"/>
          </a:xfrm>
          <a:prstGeom prst="rect">
            <a:avLst/>
          </a:prstGeom>
          <a:noFill/>
        </p:spPr>
        <p:txBody>
          <a:bodyPr wrap="none" rtlCol="0">
            <a:spAutoFit/>
          </a:bodyPr>
          <a:lstStyle/>
          <a:p>
            <a:r>
              <a:rPr lang="en-US" sz="1400" i="1" dirty="0"/>
              <a:t>N. </a:t>
            </a:r>
            <a:r>
              <a:rPr lang="en-US" sz="1400" i="1" dirty="0" err="1"/>
              <a:t>Agapov</a:t>
            </a:r>
            <a:endParaRPr lang="en-US" sz="1400" i="1" dirty="0"/>
          </a:p>
        </p:txBody>
      </p:sp>
      <p:sp>
        <p:nvSpPr>
          <p:cNvPr id="8" name="Rectangle 7"/>
          <p:cNvSpPr>
            <a:spLocks noChangeArrowheads="1"/>
          </p:cNvSpPr>
          <p:nvPr/>
        </p:nvSpPr>
        <p:spPr bwMode="auto">
          <a:xfrm>
            <a:off x="35496" y="980728"/>
            <a:ext cx="9001000"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85750" indent="-285750">
              <a:spcBef>
                <a:spcPts val="0"/>
              </a:spcBef>
              <a:spcAft>
                <a:spcPts val="600"/>
              </a:spcAft>
              <a:buSzPct val="80000"/>
              <a:buFont typeface="Wingdings" charset="2"/>
              <a:buChar char="u"/>
              <a:defRPr/>
            </a:pPr>
            <a:r>
              <a:rPr lang="en-US" dirty="0"/>
              <a:t>The PAC acknowledges the progress achieved in the civil construction of the NICA collider complex, the efforts of the VBLHEP and JINR managements toward its timely completion and welcomes the steady progress in various other areas of this flagship project. </a:t>
            </a:r>
          </a:p>
        </p:txBody>
      </p:sp>
      <p:pic>
        <p:nvPicPr>
          <p:cNvPr id="7" name="Рисунок 3">
            <a:extLst>
              <a:ext uri="{FF2B5EF4-FFF2-40B4-BE49-F238E27FC236}">
                <a16:creationId xmlns:a16="http://schemas.microsoft.com/office/drawing/2014/main" id="{79B7D787-0F72-4140-B974-B367484D10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839" y="3837692"/>
            <a:ext cx="4287514" cy="3020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Рисунок 1">
            <a:extLst>
              <a:ext uri="{FF2B5EF4-FFF2-40B4-BE49-F238E27FC236}">
                <a16:creationId xmlns:a16="http://schemas.microsoft.com/office/drawing/2014/main" id="{F2C0B134-B07F-ED40-A97A-4A7C039E35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62" y="2443934"/>
            <a:ext cx="2664296" cy="1775104"/>
          </a:xfrm>
          <a:prstGeom prst="rect">
            <a:avLst/>
          </a:prstGeom>
        </p:spPr>
      </p:pic>
      <p:pic>
        <p:nvPicPr>
          <p:cNvPr id="12" name="Рисунок 1">
            <a:extLst>
              <a:ext uri="{FF2B5EF4-FFF2-40B4-BE49-F238E27FC236}">
                <a16:creationId xmlns:a16="http://schemas.microsoft.com/office/drawing/2014/main" id="{57916B6A-9D21-2149-AA19-F1EA6A0A8B4A}"/>
              </a:ext>
            </a:extLst>
          </p:cNvPr>
          <p:cNvPicPr>
            <a:picLocks noChangeAspect="1"/>
          </p:cNvPicPr>
          <p:nvPr/>
        </p:nvPicPr>
        <p:blipFill rotWithShape="1">
          <a:blip r:embed="rId5"/>
          <a:srcRect l="25585" r="18505"/>
          <a:stretch/>
        </p:blipFill>
        <p:spPr>
          <a:xfrm>
            <a:off x="4754816" y="2315914"/>
            <a:ext cx="4248472" cy="4274354"/>
          </a:xfrm>
          <a:prstGeom prst="rect">
            <a:avLst/>
          </a:prstGeom>
        </p:spPr>
      </p:pic>
      <p:sp>
        <p:nvSpPr>
          <p:cNvPr id="13" name="Прямоугольная выноска 15">
            <a:extLst>
              <a:ext uri="{FF2B5EF4-FFF2-40B4-BE49-F238E27FC236}">
                <a16:creationId xmlns:a16="http://schemas.microsoft.com/office/drawing/2014/main" id="{F64877AD-7C96-7245-B112-B689FEA99F48}"/>
              </a:ext>
            </a:extLst>
          </p:cNvPr>
          <p:cNvSpPr>
            <a:spLocks noChangeArrowheads="1"/>
          </p:cNvSpPr>
          <p:nvPr/>
        </p:nvSpPr>
        <p:spPr bwMode="auto">
          <a:xfrm>
            <a:off x="6372200" y="1991172"/>
            <a:ext cx="1915102" cy="314689"/>
          </a:xfrm>
          <a:prstGeom prst="wedgeRectCallout">
            <a:avLst>
              <a:gd name="adj1" fmla="val -81356"/>
              <a:gd name="adj2" fmla="val 158207"/>
            </a:avLst>
          </a:prstGeom>
          <a:gradFill rotWithShape="1">
            <a:gsLst>
              <a:gs pos="0">
                <a:srgbClr val="A8A8EA"/>
              </a:gs>
              <a:gs pos="35001">
                <a:srgbClr val="C3C3EF"/>
              </a:gs>
              <a:gs pos="100000">
                <a:srgbClr val="E8E8FA"/>
              </a:gs>
            </a:gsLst>
            <a:lin ang="16200000" scaled="1"/>
          </a:gradFill>
          <a:ln w="9525">
            <a:solidFill>
              <a:srgbClr val="2F2F98"/>
            </a:solidFill>
            <a:miter lim="800000"/>
            <a:headEnd/>
            <a:tailEnd/>
          </a:ln>
          <a:effectLst>
            <a:outerShdw blurRad="40000" dist="20000" dir="5400000" rotWithShape="0">
              <a:srgbClr val="000000">
                <a:alpha val="37999"/>
              </a:srgbClr>
            </a:outerShdw>
          </a:effectLst>
        </p:spPr>
        <p:txBody>
          <a:bodyPr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GB" sz="1600" b="1" dirty="0">
                <a:solidFill>
                  <a:srgbClr val="002060"/>
                </a:solidFill>
              </a:rPr>
              <a:t>Western half-ring</a:t>
            </a:r>
            <a:endParaRPr lang="ru-RU" altLang="ru-RU" sz="1600" b="1" dirty="0">
              <a:solidFill>
                <a:srgbClr val="002060"/>
              </a:solidFill>
            </a:endParaRPr>
          </a:p>
        </p:txBody>
      </p:sp>
      <p:sp>
        <p:nvSpPr>
          <p:cNvPr id="15" name="Прямоугольная выноска 15">
            <a:extLst>
              <a:ext uri="{FF2B5EF4-FFF2-40B4-BE49-F238E27FC236}">
                <a16:creationId xmlns:a16="http://schemas.microsoft.com/office/drawing/2014/main" id="{94ABB3BD-BF9A-9C4F-82FD-0DC7890D993A}"/>
              </a:ext>
            </a:extLst>
          </p:cNvPr>
          <p:cNvSpPr>
            <a:spLocks noChangeArrowheads="1"/>
          </p:cNvSpPr>
          <p:nvPr/>
        </p:nvSpPr>
        <p:spPr bwMode="auto">
          <a:xfrm>
            <a:off x="8028384" y="2649071"/>
            <a:ext cx="754746" cy="295563"/>
          </a:xfrm>
          <a:prstGeom prst="wedgeRectCallout">
            <a:avLst>
              <a:gd name="adj1" fmla="val -86475"/>
              <a:gd name="adj2" fmla="val 169525"/>
            </a:avLst>
          </a:prstGeom>
          <a:gradFill rotWithShape="1">
            <a:gsLst>
              <a:gs pos="0">
                <a:srgbClr val="A8A8EA"/>
              </a:gs>
              <a:gs pos="35001">
                <a:srgbClr val="C3C3EF"/>
              </a:gs>
              <a:gs pos="100000">
                <a:srgbClr val="E8E8FA"/>
              </a:gs>
            </a:gsLst>
            <a:lin ang="16200000" scaled="1"/>
          </a:gradFill>
          <a:ln w="9525">
            <a:solidFill>
              <a:srgbClr val="2F2F98"/>
            </a:solidFill>
            <a:miter lim="800000"/>
            <a:headEnd/>
            <a:tailEnd/>
          </a:ln>
          <a:effectLst>
            <a:outerShdw blurRad="40000" dist="20000" dir="5400000" rotWithShape="0">
              <a:srgbClr val="000000">
                <a:alpha val="37999"/>
              </a:srgbClr>
            </a:outerShdw>
          </a:effectLst>
        </p:spPr>
        <p:txBody>
          <a:bodyPr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GB" sz="1600" b="1" dirty="0">
                <a:solidFill>
                  <a:srgbClr val="002060"/>
                </a:solidFill>
              </a:rPr>
              <a:t>MPD </a:t>
            </a:r>
            <a:endParaRPr lang="ru-RU" altLang="ru-RU" sz="1600" b="1" dirty="0">
              <a:solidFill>
                <a:srgbClr val="002060"/>
              </a:solidFill>
            </a:endParaRPr>
          </a:p>
        </p:txBody>
      </p:sp>
      <p:sp>
        <p:nvSpPr>
          <p:cNvPr id="16" name="Прямоугольная выноска 15">
            <a:extLst>
              <a:ext uri="{FF2B5EF4-FFF2-40B4-BE49-F238E27FC236}">
                <a16:creationId xmlns:a16="http://schemas.microsoft.com/office/drawing/2014/main" id="{4CC0DD41-B2AD-184C-9D5B-610251856465}"/>
              </a:ext>
            </a:extLst>
          </p:cNvPr>
          <p:cNvSpPr>
            <a:spLocks noChangeArrowheads="1"/>
          </p:cNvSpPr>
          <p:nvPr/>
        </p:nvSpPr>
        <p:spPr bwMode="auto">
          <a:xfrm>
            <a:off x="4724234" y="5057871"/>
            <a:ext cx="717274" cy="334116"/>
          </a:xfrm>
          <a:prstGeom prst="wedgeRectCallout">
            <a:avLst>
              <a:gd name="adj1" fmla="val 61988"/>
              <a:gd name="adj2" fmla="val -278641"/>
            </a:avLst>
          </a:prstGeom>
          <a:gradFill rotWithShape="1">
            <a:gsLst>
              <a:gs pos="0">
                <a:srgbClr val="A8A8EA"/>
              </a:gs>
              <a:gs pos="35001">
                <a:srgbClr val="C3C3EF"/>
              </a:gs>
              <a:gs pos="100000">
                <a:srgbClr val="E8E8FA"/>
              </a:gs>
            </a:gsLst>
            <a:lin ang="16200000" scaled="1"/>
          </a:gradFill>
          <a:ln w="9525">
            <a:solidFill>
              <a:srgbClr val="2F2F98"/>
            </a:solidFill>
            <a:miter lim="800000"/>
            <a:headEnd/>
            <a:tailEnd/>
          </a:ln>
          <a:effectLst>
            <a:outerShdw blurRad="40000" dist="20000" dir="5400000" rotWithShape="0">
              <a:srgbClr val="000000">
                <a:alpha val="37999"/>
              </a:srgbClr>
            </a:outerShdw>
          </a:effectLst>
        </p:spPr>
        <p:txBody>
          <a:bodyPr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GB" sz="1600" b="1" dirty="0">
                <a:solidFill>
                  <a:srgbClr val="002060"/>
                </a:solidFill>
              </a:rPr>
              <a:t>SPD</a:t>
            </a:r>
            <a:endParaRPr lang="ru-RU" altLang="ru-RU" sz="1600" b="1" dirty="0">
              <a:solidFill>
                <a:srgbClr val="002060"/>
              </a:solidFill>
            </a:endParaRPr>
          </a:p>
        </p:txBody>
      </p:sp>
      <p:sp>
        <p:nvSpPr>
          <p:cNvPr id="17" name="Прямоугольная выноска 15">
            <a:extLst>
              <a:ext uri="{FF2B5EF4-FFF2-40B4-BE49-F238E27FC236}">
                <a16:creationId xmlns:a16="http://schemas.microsoft.com/office/drawing/2014/main" id="{1ABDEF49-53F4-7240-AE8A-D7424E1DF9CA}"/>
              </a:ext>
            </a:extLst>
          </p:cNvPr>
          <p:cNvSpPr>
            <a:spLocks noChangeArrowheads="1"/>
          </p:cNvSpPr>
          <p:nvPr/>
        </p:nvSpPr>
        <p:spPr bwMode="auto">
          <a:xfrm>
            <a:off x="6300192" y="6554689"/>
            <a:ext cx="1906874" cy="293258"/>
          </a:xfrm>
          <a:prstGeom prst="wedgeRectCallout">
            <a:avLst>
              <a:gd name="adj1" fmla="val 75000"/>
              <a:gd name="adj2" fmla="val -516427"/>
            </a:avLst>
          </a:prstGeom>
          <a:gradFill rotWithShape="1">
            <a:gsLst>
              <a:gs pos="0">
                <a:srgbClr val="A8A8EA"/>
              </a:gs>
              <a:gs pos="35001">
                <a:srgbClr val="C3C3EF"/>
              </a:gs>
              <a:gs pos="100000">
                <a:srgbClr val="E8E8FA"/>
              </a:gs>
            </a:gsLst>
            <a:lin ang="16200000" scaled="1"/>
          </a:gradFill>
          <a:ln w="9525">
            <a:solidFill>
              <a:srgbClr val="2F2F98"/>
            </a:solidFill>
            <a:miter lim="800000"/>
            <a:headEnd/>
            <a:tailEnd/>
          </a:ln>
          <a:effectLst>
            <a:outerShdw blurRad="40000" dist="20000" dir="5400000" rotWithShape="0">
              <a:srgbClr val="000000">
                <a:alpha val="37999"/>
              </a:srgbClr>
            </a:outerShdw>
          </a:effectLst>
        </p:spPr>
        <p:txBody>
          <a:bodyPr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GB" sz="1600" b="1" dirty="0">
                <a:solidFill>
                  <a:srgbClr val="002060"/>
                </a:solidFill>
              </a:rPr>
              <a:t>Eastern</a:t>
            </a:r>
            <a:r>
              <a:rPr lang="en-US" sz="1600" dirty="0">
                <a:solidFill>
                  <a:srgbClr val="002060"/>
                </a:solidFill>
              </a:rPr>
              <a:t> </a:t>
            </a:r>
            <a:r>
              <a:rPr lang="en-GB" sz="1600" b="1" dirty="0">
                <a:solidFill>
                  <a:srgbClr val="002060"/>
                </a:solidFill>
              </a:rPr>
              <a:t>half-ring</a:t>
            </a:r>
            <a:endParaRPr lang="ru-RU" altLang="ru-RU" sz="1600" b="1" dirty="0">
              <a:solidFill>
                <a:srgbClr val="002060"/>
              </a:solidFill>
            </a:endParaRPr>
          </a:p>
        </p:txBody>
      </p:sp>
      <p:sp>
        <p:nvSpPr>
          <p:cNvPr id="18" name="Rectangle 4">
            <a:extLst>
              <a:ext uri="{FF2B5EF4-FFF2-40B4-BE49-F238E27FC236}">
                <a16:creationId xmlns:a16="http://schemas.microsoft.com/office/drawing/2014/main" id="{41FFF870-DDDC-7A46-A43D-A9739E385BAF}"/>
              </a:ext>
            </a:extLst>
          </p:cNvPr>
          <p:cNvSpPr txBox="1">
            <a:spLocks noChangeArrowheads="1"/>
          </p:cNvSpPr>
          <p:nvPr/>
        </p:nvSpPr>
        <p:spPr bwMode="auto">
          <a:xfrm>
            <a:off x="264715" y="1933892"/>
            <a:ext cx="3960440" cy="68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ru-RU" sz="2400" b="1" dirty="0">
                <a:solidFill>
                  <a:srgbClr val="002060"/>
                </a:solidFill>
                <a:latin typeface="Arial" panose="020B0604020202020204" pitchFamily="34" charset="0"/>
                <a:ea typeface="Abadi MT Condensed Extra Bold" charset="0"/>
                <a:cs typeface="Arial" panose="020B0604020202020204" pitchFamily="34" charset="0"/>
              </a:rPr>
              <a:t>New buildings</a:t>
            </a:r>
            <a:endParaRPr lang="ru-RU" altLang="ru-RU" sz="2400" b="1" dirty="0">
              <a:solidFill>
                <a:srgbClr val="002060"/>
              </a:solidFill>
              <a:latin typeface="Arial" panose="020B0604020202020204" pitchFamily="34" charset="0"/>
              <a:ea typeface="Abadi MT Condensed Extra Bold" charset="0"/>
              <a:cs typeface="Arial" panose="020B0604020202020204" pitchFamily="34" charset="0"/>
            </a:endParaRPr>
          </a:p>
        </p:txBody>
      </p:sp>
      <p:sp>
        <p:nvSpPr>
          <p:cNvPr id="19" name="Прямоугольная выноска 14">
            <a:extLst>
              <a:ext uri="{FF2B5EF4-FFF2-40B4-BE49-F238E27FC236}">
                <a16:creationId xmlns:a16="http://schemas.microsoft.com/office/drawing/2014/main" id="{84057EF2-8AAA-244B-8A5D-3C52E678A4B6}"/>
              </a:ext>
            </a:extLst>
          </p:cNvPr>
          <p:cNvSpPr>
            <a:spLocks noChangeArrowheads="1"/>
          </p:cNvSpPr>
          <p:nvPr/>
        </p:nvSpPr>
        <p:spPr bwMode="auto">
          <a:xfrm>
            <a:off x="2203354" y="2473151"/>
            <a:ext cx="2483768" cy="244809"/>
          </a:xfrm>
          <a:prstGeom prst="wedgeRectCallout">
            <a:avLst>
              <a:gd name="adj1" fmla="val -37530"/>
              <a:gd name="adj2" fmla="val 140938"/>
            </a:avLst>
          </a:prstGeom>
          <a:gradFill rotWithShape="1">
            <a:gsLst>
              <a:gs pos="0">
                <a:srgbClr val="A8A8EA"/>
              </a:gs>
              <a:gs pos="35001">
                <a:srgbClr val="C3C3EF"/>
              </a:gs>
              <a:gs pos="100000">
                <a:srgbClr val="E8E8FA"/>
              </a:gs>
            </a:gsLst>
            <a:lin ang="16200000" scaled="1"/>
          </a:gradFill>
          <a:ln w="9525">
            <a:solidFill>
              <a:srgbClr val="2F2F98"/>
            </a:solidFill>
            <a:miter lim="800000"/>
            <a:headEnd/>
            <a:tailEnd/>
          </a:ln>
          <a:effectLst>
            <a:outerShdw blurRad="40000" dist="20000" dir="5400000" rotWithShape="0">
              <a:srgbClr val="000000">
                <a:alpha val="37999"/>
              </a:srgbClr>
            </a:outerShdw>
          </a:effectLst>
        </p:spPr>
        <p:txBody>
          <a:bodyPr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defRPr/>
            </a:pPr>
            <a:r>
              <a:rPr lang="en-US" altLang="en-US" sz="1600" b="1" dirty="0">
                <a:solidFill>
                  <a:srgbClr val="002060"/>
                </a:solidFill>
              </a:rPr>
              <a:t>NICA innovation center  </a:t>
            </a:r>
          </a:p>
        </p:txBody>
      </p:sp>
      <p:sp>
        <p:nvSpPr>
          <p:cNvPr id="20" name="Прямоугольная выноска 14">
            <a:extLst>
              <a:ext uri="{FF2B5EF4-FFF2-40B4-BE49-F238E27FC236}">
                <a16:creationId xmlns:a16="http://schemas.microsoft.com/office/drawing/2014/main" id="{E6171B15-7D8E-154A-A780-8A7631849E4E}"/>
              </a:ext>
            </a:extLst>
          </p:cNvPr>
          <p:cNvSpPr>
            <a:spLocks noChangeArrowheads="1"/>
          </p:cNvSpPr>
          <p:nvPr/>
        </p:nvSpPr>
        <p:spPr bwMode="auto">
          <a:xfrm>
            <a:off x="2708354" y="3356649"/>
            <a:ext cx="1835999" cy="289832"/>
          </a:xfrm>
          <a:prstGeom prst="wedgeRectCallout">
            <a:avLst>
              <a:gd name="adj1" fmla="val 33141"/>
              <a:gd name="adj2" fmla="val 703472"/>
            </a:avLst>
          </a:prstGeom>
          <a:gradFill rotWithShape="1">
            <a:gsLst>
              <a:gs pos="0">
                <a:srgbClr val="A8A8EA"/>
              </a:gs>
              <a:gs pos="35001">
                <a:srgbClr val="C3C3EF"/>
              </a:gs>
              <a:gs pos="100000">
                <a:srgbClr val="E8E8FA"/>
              </a:gs>
            </a:gsLst>
            <a:lin ang="16200000" scaled="1"/>
          </a:gradFill>
          <a:ln w="9525">
            <a:solidFill>
              <a:srgbClr val="2F2F98"/>
            </a:solidFill>
            <a:miter lim="800000"/>
            <a:headEnd/>
            <a:tailEnd/>
          </a:ln>
          <a:effectLst>
            <a:outerShdw blurRad="40000" dist="20000" dir="5400000" rotWithShape="0">
              <a:srgbClr val="000000">
                <a:alpha val="37999"/>
              </a:srgbClr>
            </a:outerShdw>
          </a:effectLst>
        </p:spPr>
        <p:txBody>
          <a:bodyPr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defRPr/>
            </a:pPr>
            <a:r>
              <a:rPr lang="en-US" altLang="en-US" sz="1600" b="1" dirty="0">
                <a:solidFill>
                  <a:srgbClr val="000066"/>
                </a:solidFill>
              </a:rPr>
              <a:t>Collider building </a:t>
            </a:r>
          </a:p>
        </p:txBody>
      </p:sp>
      <p:sp>
        <p:nvSpPr>
          <p:cNvPr id="21" name="Прямоугольная выноска 14">
            <a:extLst>
              <a:ext uri="{FF2B5EF4-FFF2-40B4-BE49-F238E27FC236}">
                <a16:creationId xmlns:a16="http://schemas.microsoft.com/office/drawing/2014/main" id="{5046CCE0-227A-6044-AE17-8602815A86E2}"/>
              </a:ext>
            </a:extLst>
          </p:cNvPr>
          <p:cNvSpPr>
            <a:spLocks noChangeArrowheads="1"/>
          </p:cNvSpPr>
          <p:nvPr/>
        </p:nvSpPr>
        <p:spPr bwMode="auto">
          <a:xfrm>
            <a:off x="1822482" y="6453336"/>
            <a:ext cx="1899566" cy="365427"/>
          </a:xfrm>
          <a:prstGeom prst="wedgeRectCallout">
            <a:avLst>
              <a:gd name="adj1" fmla="val -66132"/>
              <a:gd name="adj2" fmla="val -146500"/>
            </a:avLst>
          </a:prstGeom>
          <a:gradFill rotWithShape="1">
            <a:gsLst>
              <a:gs pos="0">
                <a:srgbClr val="A8A8EA"/>
              </a:gs>
              <a:gs pos="35001">
                <a:srgbClr val="C3C3EF"/>
              </a:gs>
              <a:gs pos="100000">
                <a:srgbClr val="E8E8FA"/>
              </a:gs>
            </a:gsLst>
            <a:lin ang="16200000" scaled="1"/>
          </a:gradFill>
          <a:ln w="9525">
            <a:solidFill>
              <a:srgbClr val="2F2F98"/>
            </a:solidFill>
            <a:miter lim="800000"/>
            <a:headEnd/>
            <a:tailEnd/>
          </a:ln>
          <a:effectLst>
            <a:outerShdw blurRad="40000" dist="20000" dir="5400000" rotWithShape="0">
              <a:srgbClr val="000000">
                <a:alpha val="37999"/>
              </a:srgbClr>
            </a:outerShdw>
          </a:effectLst>
        </p:spPr>
        <p:txBody>
          <a:bodyPr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defRPr/>
            </a:pPr>
            <a:r>
              <a:rPr lang="en-US" altLang="en-US" sz="1600" b="1" dirty="0">
                <a:solidFill>
                  <a:srgbClr val="000066"/>
                </a:solidFill>
              </a:rPr>
              <a:t>Compressor Hall </a:t>
            </a:r>
          </a:p>
        </p:txBody>
      </p:sp>
    </p:spTree>
    <p:extLst>
      <p:ext uri="{BB962C8B-B14F-4D97-AF65-F5344CB8AC3E}">
        <p14:creationId xmlns:p14="http://schemas.microsoft.com/office/powerpoint/2010/main" val="3769243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Itzhak Tserruya</a:t>
            </a:r>
            <a:endParaRPr lang="fr-FR" dirty="0"/>
          </a:p>
        </p:txBody>
      </p:sp>
      <p:sp>
        <p:nvSpPr>
          <p:cNvPr id="3" name="Footer Placeholder 2"/>
          <p:cNvSpPr>
            <a:spLocks noGrp="1"/>
          </p:cNvSpPr>
          <p:nvPr>
            <p:ph type="ftr" sz="quarter" idx="11"/>
          </p:nvPr>
        </p:nvSpPr>
        <p:spPr/>
        <p:txBody>
          <a:bodyPr/>
          <a:lstStyle/>
          <a:p>
            <a:pPr>
              <a:defRPr/>
            </a:pPr>
            <a:r>
              <a:rPr lang="en-US"/>
              <a:t>124 SC JINR, September 20, 2018</a:t>
            </a:r>
            <a:endParaRPr lang="fr-FR"/>
          </a:p>
        </p:txBody>
      </p:sp>
      <p:sp>
        <p:nvSpPr>
          <p:cNvPr id="6" name="AutoShape 18"/>
          <p:cNvSpPr>
            <a:spLocks noGrp="1" noChangeArrowheads="1"/>
          </p:cNvSpPr>
          <p:nvPr>
            <p:ph type="title"/>
          </p:nvPr>
        </p:nvSpPr>
        <p:spPr bwMode="auto">
          <a:xfrm>
            <a:off x="971600" y="669250"/>
            <a:ext cx="7200800" cy="749141"/>
          </a:xfrm>
          <a:prstGeom prst="roundRect">
            <a:avLst>
              <a:gd name="adj" fmla="val 16667"/>
            </a:avLst>
          </a:prstGeom>
          <a:solidFill>
            <a:srgbClr val="000090"/>
          </a:solidFill>
          <a:ln w="38100">
            <a:solidFill>
              <a:srgbClr val="FF0000"/>
            </a:solidFill>
            <a:round/>
            <a:headEnd/>
            <a:tailEnd/>
          </a:ln>
          <a:effectLst/>
          <a:extLst/>
        </p:spPr>
        <p:txBody>
          <a:bodyPr wrap="square" lIns="0" tIns="0" rIns="0" bIns="0" anchor="ctr">
            <a:spAutoFit/>
          </a:bodyPr>
          <a:lstStyle/>
          <a:p>
            <a:pPr algn="ctr"/>
            <a:r>
              <a:rPr lang="en-US" u="sng" dirty="0">
                <a:solidFill>
                  <a:srgbClr val="FFFF00"/>
                </a:solidFill>
                <a:latin typeface="Arial" panose="020B0604020202020204" pitchFamily="34" charset="0"/>
                <a:cs typeface="Arial" panose="020B0604020202020204" pitchFamily="34" charset="0"/>
              </a:rPr>
              <a:t>Strategic long-range plans</a:t>
            </a:r>
          </a:p>
        </p:txBody>
      </p:sp>
      <p:sp>
        <p:nvSpPr>
          <p:cNvPr id="4" name="Slide Number Placeholder 3"/>
          <p:cNvSpPr>
            <a:spLocks noGrp="1"/>
          </p:cNvSpPr>
          <p:nvPr>
            <p:ph type="sldNum" sz="quarter" idx="12"/>
          </p:nvPr>
        </p:nvSpPr>
        <p:spPr/>
        <p:txBody>
          <a:bodyPr/>
          <a:lstStyle/>
          <a:p>
            <a:pPr>
              <a:defRPr/>
            </a:pPr>
            <a:fld id="{16AAA047-8AEF-4C69-86C3-C9A280890182}" type="slidenum">
              <a:rPr lang="fr-FR" smtClean="0"/>
              <a:pPr>
                <a:defRPr/>
              </a:pPr>
              <a:t>6</a:t>
            </a:fld>
            <a:endParaRPr lang="fr-FR"/>
          </a:p>
        </p:txBody>
      </p:sp>
      <p:sp>
        <p:nvSpPr>
          <p:cNvPr id="5" name="Rectangle 4"/>
          <p:cNvSpPr/>
          <p:nvPr/>
        </p:nvSpPr>
        <p:spPr>
          <a:xfrm>
            <a:off x="470790" y="2420888"/>
            <a:ext cx="7992888" cy="2616101"/>
          </a:xfrm>
          <a:prstGeom prst="rect">
            <a:avLst/>
          </a:prstGeom>
        </p:spPr>
        <p:txBody>
          <a:bodyPr wrap="square">
            <a:spAutoFit/>
          </a:bodyPr>
          <a:lstStyle/>
          <a:p>
            <a:pPr marL="342900" indent="-342900">
              <a:spcBef>
                <a:spcPts val="1200"/>
              </a:spcBef>
              <a:buFont typeface="Wingdings" charset="2"/>
              <a:buChar char="v"/>
            </a:pPr>
            <a:r>
              <a:rPr lang="en-US" dirty="0"/>
              <a:t>The PAC heard with interest the reports concerning the long-range plans of JINR’s development in the area of particle physics and in the area of relativistic heavy-ion and spin physics. </a:t>
            </a:r>
          </a:p>
          <a:p>
            <a:pPr marL="342900" indent="-342900">
              <a:spcBef>
                <a:spcPts val="1200"/>
              </a:spcBef>
              <a:buFont typeface="Wingdings" charset="2"/>
              <a:buChar char="v"/>
            </a:pPr>
            <a:r>
              <a:rPr lang="en-US" dirty="0"/>
              <a:t>The PAC highly appreciates the JINR Directorate’s efforts towards establishing priorities and shaping up the strategic plans for the future of JINR. </a:t>
            </a:r>
          </a:p>
          <a:p>
            <a:pPr marL="342900" indent="-342900">
              <a:spcBef>
                <a:spcPts val="1200"/>
              </a:spcBef>
              <a:buFont typeface="Wingdings" charset="2"/>
              <a:buChar char="v"/>
            </a:pPr>
            <a:r>
              <a:rPr lang="en-US" dirty="0"/>
              <a:t>The Committee looks forward to being informed about further developments and proposals to be considered at the next meetings.</a:t>
            </a:r>
          </a:p>
        </p:txBody>
      </p:sp>
      <p:sp>
        <p:nvSpPr>
          <p:cNvPr id="9" name="TextBox 8">
            <a:extLst>
              <a:ext uri="{FF2B5EF4-FFF2-40B4-BE49-F238E27FC236}">
                <a16:creationId xmlns:a16="http://schemas.microsoft.com/office/drawing/2014/main" id="{69EA5588-59BA-C843-B6C2-46FF0100E9AE}"/>
              </a:ext>
            </a:extLst>
          </p:cNvPr>
          <p:cNvSpPr txBox="1"/>
          <p:nvPr/>
        </p:nvSpPr>
        <p:spPr>
          <a:xfrm>
            <a:off x="6444208" y="1556792"/>
            <a:ext cx="2627194" cy="307777"/>
          </a:xfrm>
          <a:prstGeom prst="rect">
            <a:avLst/>
          </a:prstGeom>
          <a:noFill/>
        </p:spPr>
        <p:txBody>
          <a:bodyPr wrap="none" rtlCol="0">
            <a:spAutoFit/>
          </a:bodyPr>
          <a:lstStyle/>
          <a:p>
            <a:r>
              <a:rPr lang="en-US" sz="1400" i="1" dirty="0"/>
              <a:t>N. </a:t>
            </a:r>
            <a:r>
              <a:rPr lang="en-US" sz="1400" i="1" dirty="0" err="1"/>
              <a:t>Russakovich</a:t>
            </a:r>
            <a:r>
              <a:rPr lang="en-US" sz="1400" i="1" dirty="0"/>
              <a:t> and R. </a:t>
            </a:r>
            <a:r>
              <a:rPr lang="en-US" sz="1400" i="1" dirty="0" err="1"/>
              <a:t>Tsenov</a:t>
            </a:r>
            <a:endParaRPr lang="en-US" sz="1400" i="1" dirty="0"/>
          </a:p>
        </p:txBody>
      </p:sp>
    </p:spTree>
    <p:extLst>
      <p:ext uri="{BB962C8B-B14F-4D97-AF65-F5344CB8AC3E}">
        <p14:creationId xmlns:p14="http://schemas.microsoft.com/office/powerpoint/2010/main" val="785726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18"/>
          <p:cNvSpPr>
            <a:spLocks noGrp="1" noChangeArrowheads="1"/>
          </p:cNvSpPr>
          <p:nvPr>
            <p:ph type="title"/>
          </p:nvPr>
        </p:nvSpPr>
        <p:spPr bwMode="auto">
          <a:xfrm>
            <a:off x="107504" y="163828"/>
            <a:ext cx="8640960" cy="610168"/>
          </a:xfrm>
          <a:prstGeom prst="roundRect">
            <a:avLst>
              <a:gd name="adj" fmla="val 16667"/>
            </a:avLst>
          </a:prstGeom>
          <a:solidFill>
            <a:srgbClr val="000090"/>
          </a:solidFill>
          <a:ln w="38100">
            <a:solidFill>
              <a:srgbClr val="FF0000"/>
            </a:solidFill>
            <a:round/>
            <a:headEnd/>
            <a:tailEnd/>
          </a:ln>
          <a:effectLst/>
          <a:extLst/>
        </p:spPr>
        <p:txBody>
          <a:bodyPr wrap="square" lIns="0" tIns="0" rIns="0" bIns="0" anchor="ctr">
            <a:spAutoFit/>
          </a:bodyPr>
          <a:lstStyle/>
          <a:p>
            <a:pPr>
              <a:lnSpc>
                <a:spcPct val="120000"/>
              </a:lnSpc>
              <a:spcAft>
                <a:spcPts val="1200"/>
              </a:spcAft>
            </a:pPr>
            <a:r>
              <a:rPr lang="en-US" sz="3200" u="sng" dirty="0">
                <a:solidFill>
                  <a:srgbClr val="FFFF00"/>
                </a:solidFill>
              </a:rPr>
              <a:t>1</a:t>
            </a:r>
            <a:r>
              <a:rPr lang="en-US" sz="3200" u="sng" baseline="30000" dirty="0">
                <a:solidFill>
                  <a:srgbClr val="FFFF00"/>
                </a:solidFill>
              </a:rPr>
              <a:t>st</a:t>
            </a:r>
            <a:r>
              <a:rPr lang="en-US" sz="3200" u="sng" dirty="0">
                <a:solidFill>
                  <a:srgbClr val="FFFF00"/>
                </a:solidFill>
              </a:rPr>
              <a:t> Collaboration meeting of MPD and BM@N</a:t>
            </a:r>
          </a:p>
        </p:txBody>
      </p:sp>
      <p:sp>
        <p:nvSpPr>
          <p:cNvPr id="6" name="Date Placeholder 5"/>
          <p:cNvSpPr>
            <a:spLocks noGrp="1"/>
          </p:cNvSpPr>
          <p:nvPr>
            <p:ph type="dt" sz="half" idx="10"/>
          </p:nvPr>
        </p:nvSpPr>
        <p:spPr/>
        <p:txBody>
          <a:bodyPr/>
          <a:lstStyle/>
          <a:p>
            <a:pPr>
              <a:defRPr/>
            </a:pPr>
            <a:r>
              <a:rPr lang="en-US"/>
              <a:t>Itzhak Tserruya</a:t>
            </a:r>
            <a:endParaRPr lang="fr-FR"/>
          </a:p>
        </p:txBody>
      </p:sp>
      <p:sp>
        <p:nvSpPr>
          <p:cNvPr id="7" name="Footer Placeholder 6"/>
          <p:cNvSpPr>
            <a:spLocks noGrp="1"/>
          </p:cNvSpPr>
          <p:nvPr>
            <p:ph type="ftr" sz="quarter" idx="11"/>
          </p:nvPr>
        </p:nvSpPr>
        <p:spPr/>
        <p:txBody>
          <a:bodyPr/>
          <a:lstStyle/>
          <a:p>
            <a:pPr>
              <a:defRPr/>
            </a:pPr>
            <a:r>
              <a:rPr lang="en-US"/>
              <a:t>124 SC JINR, September 20, 2018</a:t>
            </a:r>
            <a:endParaRPr lang="fr-FR"/>
          </a:p>
        </p:txBody>
      </p:sp>
      <p:sp>
        <p:nvSpPr>
          <p:cNvPr id="3" name="TextBox 2">
            <a:extLst>
              <a:ext uri="{FF2B5EF4-FFF2-40B4-BE49-F238E27FC236}">
                <a16:creationId xmlns:a16="http://schemas.microsoft.com/office/drawing/2014/main" id="{62E81BE6-85E6-0F43-8206-7109C66907B8}"/>
              </a:ext>
            </a:extLst>
          </p:cNvPr>
          <p:cNvSpPr txBox="1"/>
          <p:nvPr/>
        </p:nvSpPr>
        <p:spPr>
          <a:xfrm>
            <a:off x="7380312" y="404664"/>
            <a:ext cx="184731" cy="369332"/>
          </a:xfrm>
          <a:prstGeom prst="rect">
            <a:avLst/>
          </a:prstGeom>
          <a:noFill/>
        </p:spPr>
        <p:txBody>
          <a:bodyPr wrap="none" rtlCol="0">
            <a:spAutoFit/>
          </a:bodyPr>
          <a:lstStyle/>
          <a:p>
            <a:endParaRPr lang="en-US" dirty="0"/>
          </a:p>
        </p:txBody>
      </p:sp>
      <p:sp>
        <p:nvSpPr>
          <p:cNvPr id="10" name="TextBox 9">
            <a:extLst>
              <a:ext uri="{FF2B5EF4-FFF2-40B4-BE49-F238E27FC236}">
                <a16:creationId xmlns:a16="http://schemas.microsoft.com/office/drawing/2014/main" id="{7F03E53C-1914-E340-BE1F-E22182BF47A2}"/>
              </a:ext>
            </a:extLst>
          </p:cNvPr>
          <p:cNvSpPr txBox="1"/>
          <p:nvPr/>
        </p:nvSpPr>
        <p:spPr>
          <a:xfrm>
            <a:off x="197514" y="971443"/>
            <a:ext cx="8748972" cy="3724096"/>
          </a:xfrm>
          <a:prstGeom prst="rect">
            <a:avLst/>
          </a:prstGeom>
          <a:noFill/>
        </p:spPr>
        <p:txBody>
          <a:bodyPr wrap="square" rtlCol="0">
            <a:spAutoFit/>
          </a:bodyPr>
          <a:lstStyle/>
          <a:p>
            <a:pPr marL="342900" indent="-342900">
              <a:spcBef>
                <a:spcPts val="600"/>
              </a:spcBef>
              <a:buSzPct val="75000"/>
              <a:buFont typeface="Wingdings" charset="2"/>
              <a:buChar char="u"/>
            </a:pPr>
            <a:r>
              <a:rPr lang="en-US" dirty="0"/>
              <a:t>The First Collaboration Meeting of the MPD and BM@N experiments took place at JINR on 11–13 April 2018. The PAC congratulates the NICA management for this significant milestone. </a:t>
            </a:r>
          </a:p>
          <a:p>
            <a:pPr marL="342900" indent="-342900">
              <a:spcBef>
                <a:spcPts val="600"/>
              </a:spcBef>
              <a:buSzPct val="75000"/>
              <a:buFont typeface="Wingdings" charset="2"/>
              <a:buChar char="u"/>
            </a:pPr>
            <a:r>
              <a:rPr lang="en-US" dirty="0"/>
              <a:t>The PAC is pleased to note the great interest of the international scientific community in the MPD and BM@N experiments as reflected by the attendance of about 200 participants at the meeting and by the large number of new groups that are joining the Collaborations. </a:t>
            </a:r>
          </a:p>
          <a:p>
            <a:pPr marL="342900" indent="-342900">
              <a:spcBef>
                <a:spcPts val="600"/>
              </a:spcBef>
              <a:buSzPct val="75000"/>
              <a:buFont typeface="Wingdings" charset="2"/>
              <a:buChar char="u"/>
            </a:pPr>
            <a:r>
              <a:rPr lang="en-US" dirty="0"/>
              <a:t>The PAC endorses the clear road map for the establishment of the structure and management teams of the MPD and BM@N Collaborations.</a:t>
            </a:r>
          </a:p>
          <a:p>
            <a:pPr marL="342900" indent="-342900">
              <a:spcBef>
                <a:spcPts val="600"/>
              </a:spcBef>
              <a:buSzPct val="75000"/>
              <a:buFont typeface="Wingdings" charset="2"/>
              <a:buChar char="u"/>
            </a:pPr>
            <a:r>
              <a:rPr lang="en-US" dirty="0"/>
              <a:t> The PAC supports the JINR management’s efforts to secure funding for NICA collaborators.</a:t>
            </a:r>
          </a:p>
          <a:p>
            <a:pPr marL="342900" indent="-342900">
              <a:spcBef>
                <a:spcPts val="600"/>
              </a:spcBef>
              <a:buSzPct val="75000"/>
              <a:buFont typeface="Wingdings" charset="2"/>
              <a:buChar char="u"/>
            </a:pPr>
            <a:endParaRPr lang="en-US" dirty="0"/>
          </a:p>
        </p:txBody>
      </p:sp>
      <p:sp>
        <p:nvSpPr>
          <p:cNvPr id="11" name="TextBox 10">
            <a:extLst>
              <a:ext uri="{FF2B5EF4-FFF2-40B4-BE49-F238E27FC236}">
                <a16:creationId xmlns:a16="http://schemas.microsoft.com/office/drawing/2014/main" id="{F5A33BF7-8EB8-2947-BAE4-786A98E4BFAF}"/>
              </a:ext>
            </a:extLst>
          </p:cNvPr>
          <p:cNvSpPr txBox="1"/>
          <p:nvPr/>
        </p:nvSpPr>
        <p:spPr>
          <a:xfrm>
            <a:off x="7925300" y="754890"/>
            <a:ext cx="1168397" cy="307777"/>
          </a:xfrm>
          <a:prstGeom prst="rect">
            <a:avLst/>
          </a:prstGeom>
          <a:noFill/>
        </p:spPr>
        <p:txBody>
          <a:bodyPr wrap="none" rtlCol="0">
            <a:spAutoFit/>
          </a:bodyPr>
          <a:lstStyle/>
          <a:p>
            <a:r>
              <a:rPr lang="en-US" sz="1400" i="1" dirty="0"/>
              <a:t>V. </a:t>
            </a:r>
            <a:r>
              <a:rPr lang="en-US" sz="1400" i="1" dirty="0" err="1"/>
              <a:t>Kekelidze</a:t>
            </a:r>
            <a:endParaRPr lang="en-US" sz="1400" i="1" dirty="0"/>
          </a:p>
        </p:txBody>
      </p:sp>
      <p:pic>
        <p:nvPicPr>
          <p:cNvPr id="12" name="Picture 11">
            <a:extLst>
              <a:ext uri="{FF2B5EF4-FFF2-40B4-BE49-F238E27FC236}">
                <a16:creationId xmlns:a16="http://schemas.microsoft.com/office/drawing/2014/main" id="{63396388-D838-3C4B-BD2F-33E239A439D1}"/>
              </a:ext>
            </a:extLst>
          </p:cNvPr>
          <p:cNvPicPr>
            <a:picLocks noChangeAspect="1"/>
          </p:cNvPicPr>
          <p:nvPr/>
        </p:nvPicPr>
        <p:blipFill rotWithShape="1">
          <a:blip r:embed="rId3"/>
          <a:srcRect t="28444" b="8215"/>
          <a:stretch/>
        </p:blipFill>
        <p:spPr>
          <a:xfrm>
            <a:off x="0" y="4293096"/>
            <a:ext cx="9144000" cy="2564904"/>
          </a:xfrm>
          <a:prstGeom prst="rect">
            <a:avLst/>
          </a:prstGeom>
        </p:spPr>
      </p:pic>
      <p:sp>
        <p:nvSpPr>
          <p:cNvPr id="4" name="Slide Number Placeholder 3">
            <a:extLst>
              <a:ext uri="{FF2B5EF4-FFF2-40B4-BE49-F238E27FC236}">
                <a16:creationId xmlns:a16="http://schemas.microsoft.com/office/drawing/2014/main" id="{7A1B0421-8909-514A-911A-F3454357C58A}"/>
              </a:ext>
            </a:extLst>
          </p:cNvPr>
          <p:cNvSpPr>
            <a:spLocks noGrp="1"/>
          </p:cNvSpPr>
          <p:nvPr>
            <p:ph type="sldNum" sz="quarter" idx="12"/>
          </p:nvPr>
        </p:nvSpPr>
        <p:spPr/>
        <p:txBody>
          <a:bodyPr/>
          <a:lstStyle/>
          <a:p>
            <a:pPr>
              <a:defRPr/>
            </a:pPr>
            <a:fld id="{16AAA047-8AEF-4C69-86C3-C9A280890182}" type="slidenum">
              <a:rPr lang="fr-FR" smtClean="0"/>
              <a:pPr>
                <a:defRPr/>
              </a:pPr>
              <a:t>7</a:t>
            </a:fld>
            <a:endParaRPr lang="fr-FR"/>
          </a:p>
        </p:txBody>
      </p:sp>
    </p:spTree>
    <p:extLst>
      <p:ext uri="{BB962C8B-B14F-4D97-AF65-F5344CB8AC3E}">
        <p14:creationId xmlns:p14="http://schemas.microsoft.com/office/powerpoint/2010/main" val="1556543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18"/>
          <p:cNvSpPr>
            <a:spLocks noGrp="1" noChangeArrowheads="1"/>
          </p:cNvSpPr>
          <p:nvPr>
            <p:ph type="title"/>
          </p:nvPr>
        </p:nvSpPr>
        <p:spPr bwMode="auto">
          <a:xfrm>
            <a:off x="1043608" y="122170"/>
            <a:ext cx="6624736" cy="762762"/>
          </a:xfrm>
          <a:prstGeom prst="roundRect">
            <a:avLst>
              <a:gd name="adj" fmla="val 16667"/>
            </a:avLst>
          </a:prstGeom>
          <a:solidFill>
            <a:srgbClr val="000090"/>
          </a:solidFill>
          <a:ln w="38100">
            <a:solidFill>
              <a:srgbClr val="FF0000"/>
            </a:solidFill>
            <a:round/>
            <a:headEnd/>
            <a:tailEnd/>
          </a:ln>
          <a:effectLst/>
          <a:extLst/>
        </p:spPr>
        <p:txBody>
          <a:bodyPr wrap="square" lIns="0" tIns="0" rIns="0" bIns="0" anchor="ctr">
            <a:spAutoFit/>
          </a:bodyPr>
          <a:lstStyle/>
          <a:p>
            <a:pPr>
              <a:lnSpc>
                <a:spcPct val="120000"/>
              </a:lnSpc>
              <a:spcAft>
                <a:spcPts val="1200"/>
              </a:spcAft>
            </a:pPr>
            <a:r>
              <a:rPr lang="en-US" sz="4000" u="sng" dirty="0">
                <a:solidFill>
                  <a:srgbClr val="FFFF00"/>
                </a:solidFill>
              </a:rPr>
              <a:t>Recent Developments</a:t>
            </a:r>
          </a:p>
        </p:txBody>
      </p:sp>
      <p:sp>
        <p:nvSpPr>
          <p:cNvPr id="2" name="TextBox 1"/>
          <p:cNvSpPr txBox="1"/>
          <p:nvPr/>
        </p:nvSpPr>
        <p:spPr>
          <a:xfrm>
            <a:off x="457200" y="1125521"/>
            <a:ext cx="8229600" cy="1200329"/>
          </a:xfrm>
          <a:prstGeom prst="rect">
            <a:avLst/>
          </a:prstGeom>
          <a:noFill/>
        </p:spPr>
        <p:txBody>
          <a:bodyPr wrap="square" rtlCol="0">
            <a:spAutoFit/>
          </a:bodyPr>
          <a:lstStyle/>
          <a:p>
            <a:pPr marL="285750" indent="-285750">
              <a:spcAft>
                <a:spcPts val="1200"/>
              </a:spcAft>
              <a:buFont typeface="Wingdings" charset="2"/>
              <a:buChar char="u"/>
            </a:pPr>
            <a:r>
              <a:rPr lang="en-US" b="1" dirty="0"/>
              <a:t>The Russian Foundation for Basic Research (RFBR) launched  on September 3, 2018 a grant program to support research at NICA. Grants of 3-6 </a:t>
            </a:r>
            <a:r>
              <a:rPr lang="en-US" b="1" dirty="0" err="1"/>
              <a:t>MRubles</a:t>
            </a:r>
            <a:r>
              <a:rPr lang="en-US" b="1" dirty="0"/>
              <a:t> per year for a duration of 3 years will be granted starting on Jan. 2019</a:t>
            </a:r>
            <a:r>
              <a:rPr lang="en-US" dirty="0"/>
              <a:t>.</a:t>
            </a:r>
          </a:p>
        </p:txBody>
      </p:sp>
      <p:sp>
        <p:nvSpPr>
          <p:cNvPr id="5" name="Slide Number Placeholder 4"/>
          <p:cNvSpPr>
            <a:spLocks noGrp="1"/>
          </p:cNvSpPr>
          <p:nvPr>
            <p:ph type="sldNum" sz="quarter" idx="12"/>
          </p:nvPr>
        </p:nvSpPr>
        <p:spPr/>
        <p:txBody>
          <a:bodyPr/>
          <a:lstStyle/>
          <a:p>
            <a:pPr>
              <a:defRPr/>
            </a:pPr>
            <a:fld id="{16AAA047-8AEF-4C69-86C3-C9A280890182}" type="slidenum">
              <a:rPr lang="fr-FR" smtClean="0"/>
              <a:pPr>
                <a:defRPr/>
              </a:pPr>
              <a:t>8</a:t>
            </a:fld>
            <a:endParaRPr lang="fr-FR"/>
          </a:p>
        </p:txBody>
      </p:sp>
      <p:sp>
        <p:nvSpPr>
          <p:cNvPr id="9" name="TextBox 8">
            <a:extLst>
              <a:ext uri="{FF2B5EF4-FFF2-40B4-BE49-F238E27FC236}">
                <a16:creationId xmlns:a16="http://schemas.microsoft.com/office/drawing/2014/main" id="{B70F8F31-FA26-9B46-A0B2-5142DB71D24E}"/>
              </a:ext>
            </a:extLst>
          </p:cNvPr>
          <p:cNvSpPr txBox="1"/>
          <p:nvPr/>
        </p:nvSpPr>
        <p:spPr>
          <a:xfrm>
            <a:off x="457200" y="2508360"/>
            <a:ext cx="8229600" cy="1908215"/>
          </a:xfrm>
          <a:prstGeom prst="rect">
            <a:avLst/>
          </a:prstGeom>
          <a:noFill/>
        </p:spPr>
        <p:txBody>
          <a:bodyPr wrap="square" rtlCol="0">
            <a:spAutoFit/>
          </a:bodyPr>
          <a:lstStyle/>
          <a:p>
            <a:pPr marL="285750" indent="-285750">
              <a:spcAft>
                <a:spcPts val="600"/>
              </a:spcAft>
              <a:buFont typeface="Wingdings" charset="2"/>
              <a:buChar char="u"/>
            </a:pPr>
            <a:r>
              <a:rPr lang="en-US" b="1" dirty="0"/>
              <a:t>JINR grant program for NICA research</a:t>
            </a:r>
          </a:p>
          <a:p>
            <a:pPr>
              <a:spcAft>
                <a:spcPts val="600"/>
              </a:spcAft>
            </a:pPr>
            <a:r>
              <a:rPr lang="en-US" dirty="0"/>
              <a:t>Complement the RFBR program with a JINR grant program to support non-Russian groups, in particular member state groups, working on NICA.</a:t>
            </a:r>
          </a:p>
          <a:p>
            <a:pPr>
              <a:spcAft>
                <a:spcPts val="600"/>
              </a:spcAft>
            </a:pPr>
            <a:r>
              <a:rPr lang="en-US" dirty="0"/>
              <a:t>Award research grants (mainly to support students and post-docs) for a 3 y period through a competitive process according to the scientific merit of submitted proposals.</a:t>
            </a:r>
          </a:p>
        </p:txBody>
      </p:sp>
      <p:sp>
        <p:nvSpPr>
          <p:cNvPr id="3" name="TextBox 2">
            <a:extLst>
              <a:ext uri="{FF2B5EF4-FFF2-40B4-BE49-F238E27FC236}">
                <a16:creationId xmlns:a16="http://schemas.microsoft.com/office/drawing/2014/main" id="{62E81BE6-85E6-0F43-8206-7109C66907B8}"/>
              </a:ext>
            </a:extLst>
          </p:cNvPr>
          <p:cNvSpPr txBox="1"/>
          <p:nvPr/>
        </p:nvSpPr>
        <p:spPr>
          <a:xfrm>
            <a:off x="7380312" y="404664"/>
            <a:ext cx="184731" cy="369332"/>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5A9D4C79-A75F-A340-B9BB-466607A803C3}"/>
              </a:ext>
            </a:extLst>
          </p:cNvPr>
          <p:cNvSpPr txBox="1"/>
          <p:nvPr/>
        </p:nvSpPr>
        <p:spPr>
          <a:xfrm>
            <a:off x="457200" y="4599085"/>
            <a:ext cx="8229600" cy="1631216"/>
          </a:xfrm>
          <a:prstGeom prst="rect">
            <a:avLst/>
          </a:prstGeom>
          <a:noFill/>
        </p:spPr>
        <p:txBody>
          <a:bodyPr wrap="square" rtlCol="0">
            <a:spAutoFit/>
          </a:bodyPr>
          <a:lstStyle/>
          <a:p>
            <a:pPr marL="285750" indent="-285750">
              <a:spcAft>
                <a:spcPts val="1200"/>
              </a:spcAft>
              <a:buFont typeface="Wingdings" charset="2"/>
              <a:buChar char="u"/>
            </a:pPr>
            <a:r>
              <a:rPr lang="en-US" b="1" dirty="0"/>
              <a:t>2</a:t>
            </a:r>
            <a:r>
              <a:rPr lang="en-US" b="1" baseline="30000" dirty="0"/>
              <a:t>nd</a:t>
            </a:r>
            <a:r>
              <a:rPr lang="en-US" b="1" dirty="0"/>
              <a:t> Collaboration meeting of MPD and BM@N at JINR on October 29-30</a:t>
            </a:r>
          </a:p>
          <a:p>
            <a:pPr>
              <a:spcAft>
                <a:spcPts val="0"/>
              </a:spcAft>
            </a:pPr>
            <a:r>
              <a:rPr lang="en-US" dirty="0"/>
              <a:t>Main goals: </a:t>
            </a:r>
          </a:p>
          <a:p>
            <a:pPr marL="742950" lvl="1" indent="-285750">
              <a:spcAft>
                <a:spcPts val="0"/>
              </a:spcAft>
              <a:buFont typeface="Wingdings" pitchFamily="2" charset="2"/>
              <a:buChar char="Ø"/>
            </a:pPr>
            <a:r>
              <a:rPr lang="en-US" dirty="0"/>
              <a:t>election of spokesperson and chairperson of Institutional Board</a:t>
            </a:r>
          </a:p>
          <a:p>
            <a:pPr marL="742950" lvl="1" indent="-285750">
              <a:spcAft>
                <a:spcPts val="0"/>
              </a:spcAft>
              <a:buFont typeface="Wingdings" pitchFamily="2" charset="2"/>
              <a:buChar char="Ø"/>
            </a:pPr>
            <a:r>
              <a:rPr lang="en-US" dirty="0"/>
              <a:t>Admission of new institutions</a:t>
            </a:r>
          </a:p>
          <a:p>
            <a:pPr marL="742950" lvl="1" indent="-285750">
              <a:spcAft>
                <a:spcPts val="0"/>
              </a:spcAft>
              <a:buFont typeface="Wingdings" pitchFamily="2" charset="2"/>
              <a:buChar char="Ø"/>
            </a:pPr>
            <a:r>
              <a:rPr lang="en-US" dirty="0"/>
              <a:t>Status of MPD and BM@N experiments</a:t>
            </a:r>
          </a:p>
        </p:txBody>
      </p:sp>
      <p:sp>
        <p:nvSpPr>
          <p:cNvPr id="4" name="Date Placeholder 3">
            <a:extLst>
              <a:ext uri="{FF2B5EF4-FFF2-40B4-BE49-F238E27FC236}">
                <a16:creationId xmlns:a16="http://schemas.microsoft.com/office/drawing/2014/main" id="{8C21DACD-618E-9E40-B61C-E404145BBD03}"/>
              </a:ext>
            </a:extLst>
          </p:cNvPr>
          <p:cNvSpPr>
            <a:spLocks noGrp="1"/>
          </p:cNvSpPr>
          <p:nvPr>
            <p:ph type="dt" sz="half" idx="10"/>
          </p:nvPr>
        </p:nvSpPr>
        <p:spPr/>
        <p:txBody>
          <a:bodyPr/>
          <a:lstStyle/>
          <a:p>
            <a:pPr>
              <a:defRPr/>
            </a:pPr>
            <a:r>
              <a:rPr lang="en-US"/>
              <a:t>Itzhak Tserruya</a:t>
            </a:r>
            <a:endParaRPr lang="fr-FR"/>
          </a:p>
        </p:txBody>
      </p:sp>
      <p:sp>
        <p:nvSpPr>
          <p:cNvPr id="6" name="Footer Placeholder 5">
            <a:extLst>
              <a:ext uri="{FF2B5EF4-FFF2-40B4-BE49-F238E27FC236}">
                <a16:creationId xmlns:a16="http://schemas.microsoft.com/office/drawing/2014/main" id="{9E99D16E-4BC9-8648-BBE6-A31C55C8F56F}"/>
              </a:ext>
            </a:extLst>
          </p:cNvPr>
          <p:cNvSpPr>
            <a:spLocks noGrp="1"/>
          </p:cNvSpPr>
          <p:nvPr>
            <p:ph type="ftr" sz="quarter" idx="11"/>
          </p:nvPr>
        </p:nvSpPr>
        <p:spPr/>
        <p:txBody>
          <a:bodyPr/>
          <a:lstStyle/>
          <a:p>
            <a:pPr>
              <a:defRPr/>
            </a:pPr>
            <a:r>
              <a:rPr lang="en-US"/>
              <a:t>124 SC JINR, September 20, 2018</a:t>
            </a:r>
            <a:endParaRPr lang="fr-FR"/>
          </a:p>
        </p:txBody>
      </p:sp>
    </p:spTree>
    <p:extLst>
      <p:ext uri="{BB962C8B-B14F-4D97-AF65-F5344CB8AC3E}">
        <p14:creationId xmlns:p14="http://schemas.microsoft.com/office/powerpoint/2010/main" val="361239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18"/>
          <p:cNvSpPr>
            <a:spLocks noGrp="1" noChangeArrowheads="1"/>
          </p:cNvSpPr>
          <p:nvPr>
            <p:ph type="title"/>
          </p:nvPr>
        </p:nvSpPr>
        <p:spPr bwMode="auto">
          <a:xfrm>
            <a:off x="2411760" y="116632"/>
            <a:ext cx="4104456" cy="756000"/>
          </a:xfrm>
          <a:prstGeom prst="roundRect">
            <a:avLst>
              <a:gd name="adj" fmla="val 16667"/>
            </a:avLst>
          </a:prstGeom>
          <a:solidFill>
            <a:srgbClr val="000090"/>
          </a:solidFill>
          <a:ln w="38100">
            <a:solidFill>
              <a:srgbClr val="FF0000"/>
            </a:solidFill>
            <a:round/>
            <a:headEnd/>
            <a:tailEnd/>
          </a:ln>
          <a:effectLst/>
          <a:extLst/>
        </p:spPr>
        <p:txBody>
          <a:bodyPr wrap="square" lIns="0" tIns="0" rIns="0" bIns="0" anchor="ctr">
            <a:spAutoFit/>
          </a:bodyPr>
          <a:lstStyle/>
          <a:p>
            <a:pPr algn="ctr"/>
            <a:r>
              <a:rPr lang="en-US" sz="3600" u="sng" dirty="0">
                <a:solidFill>
                  <a:srgbClr val="FFFF00"/>
                </a:solidFill>
              </a:rPr>
              <a:t>MPD  </a:t>
            </a:r>
          </a:p>
        </p:txBody>
      </p:sp>
      <p:sp>
        <p:nvSpPr>
          <p:cNvPr id="11" name="TextBox 10"/>
          <p:cNvSpPr txBox="1"/>
          <p:nvPr/>
        </p:nvSpPr>
        <p:spPr>
          <a:xfrm>
            <a:off x="7380312" y="404664"/>
            <a:ext cx="1648525" cy="307777"/>
          </a:xfrm>
          <a:prstGeom prst="rect">
            <a:avLst/>
          </a:prstGeom>
          <a:noFill/>
        </p:spPr>
        <p:txBody>
          <a:bodyPr wrap="none" rtlCol="0">
            <a:spAutoFit/>
          </a:bodyPr>
          <a:lstStyle/>
          <a:p>
            <a:r>
              <a:rPr lang="en-US" sz="1400" i="1" dirty="0" err="1"/>
              <a:t>Vadim</a:t>
            </a:r>
            <a:r>
              <a:rPr lang="en-US" sz="1400" i="1" dirty="0"/>
              <a:t> </a:t>
            </a:r>
            <a:r>
              <a:rPr lang="en-US" sz="1400" i="1" dirty="0" err="1"/>
              <a:t>Kolesnikov</a:t>
            </a:r>
            <a:endParaRPr lang="en-US" sz="1400" i="1" dirty="0"/>
          </a:p>
        </p:txBody>
      </p:sp>
      <p:sp>
        <p:nvSpPr>
          <p:cNvPr id="13" name="TextBox 12"/>
          <p:cNvSpPr txBox="1"/>
          <p:nvPr/>
        </p:nvSpPr>
        <p:spPr>
          <a:xfrm>
            <a:off x="323528" y="1052736"/>
            <a:ext cx="8640960" cy="1608133"/>
          </a:xfrm>
          <a:prstGeom prst="rect">
            <a:avLst/>
          </a:prstGeom>
          <a:noFill/>
        </p:spPr>
        <p:txBody>
          <a:bodyPr wrap="square" rtlCol="0">
            <a:spAutoFit/>
          </a:bodyPr>
          <a:lstStyle/>
          <a:p>
            <a:pPr marL="342900" indent="-342900">
              <a:spcBef>
                <a:spcPts val="0"/>
              </a:spcBef>
              <a:spcAft>
                <a:spcPts val="300"/>
              </a:spcAft>
              <a:buSzPct val="75000"/>
              <a:buFont typeface="Wingdings" charset="2"/>
              <a:buChar char="u"/>
            </a:pPr>
            <a:r>
              <a:rPr lang="en-US" sz="1600" dirty="0"/>
              <a:t>The PAC appreciates the ongoing efforts for the preparation of the technical design reports for the MPD subsystems, in particular for the FHCAL detector developed by the teams from INR (</a:t>
            </a:r>
            <a:r>
              <a:rPr lang="en-US" sz="1600" dirty="0" err="1"/>
              <a:t>Troitsk</a:t>
            </a:r>
            <a:r>
              <a:rPr lang="en-US" sz="1600" dirty="0"/>
              <a:t>) and </a:t>
            </a:r>
            <a:r>
              <a:rPr lang="en-US" sz="1600" dirty="0" err="1"/>
              <a:t>MEPhI</a:t>
            </a:r>
            <a:r>
              <a:rPr lang="en-US" sz="1600" dirty="0"/>
              <a:t> (Moscow). </a:t>
            </a:r>
          </a:p>
          <a:p>
            <a:pPr marL="342900" indent="-342900">
              <a:spcBef>
                <a:spcPts val="0"/>
              </a:spcBef>
              <a:spcAft>
                <a:spcPts val="300"/>
              </a:spcAft>
              <a:buSzPct val="75000"/>
              <a:buFont typeface="Wingdings" charset="2"/>
              <a:buChar char="u"/>
            </a:pPr>
            <a:r>
              <a:rPr lang="en-US" sz="1600" dirty="0"/>
              <a:t>The PAC urges the MPD team to finalize the ECAL TDR, including results of simulation for the recently adopted projective geometry, and to present a detailed scenario for the ECAL timely construction and commissioning as soon as possible. </a:t>
            </a:r>
          </a:p>
        </p:txBody>
      </p:sp>
      <p:pic>
        <p:nvPicPr>
          <p:cNvPr id="9" name="Рисунок 20">
            <a:extLst>
              <a:ext uri="{FF2B5EF4-FFF2-40B4-BE49-F238E27FC236}">
                <a16:creationId xmlns:a16="http://schemas.microsoft.com/office/drawing/2014/main" id="{D4AFDBB9-3868-534E-9BE9-608B9090A641}"/>
              </a:ext>
            </a:extLst>
          </p:cNvPr>
          <p:cNvPicPr>
            <a:picLocks noChangeAspect="1"/>
          </p:cNvPicPr>
          <p:nvPr/>
        </p:nvPicPr>
        <p:blipFill>
          <a:blip r:embed="rId3"/>
          <a:stretch>
            <a:fillRect/>
          </a:stretch>
        </p:blipFill>
        <p:spPr>
          <a:xfrm>
            <a:off x="1194649" y="4842726"/>
            <a:ext cx="2590289" cy="2002628"/>
          </a:xfrm>
          <a:prstGeom prst="rect">
            <a:avLst/>
          </a:prstGeom>
        </p:spPr>
      </p:pic>
      <p:pic>
        <p:nvPicPr>
          <p:cNvPr id="12" name="Рисунок 21">
            <a:extLst>
              <a:ext uri="{FF2B5EF4-FFF2-40B4-BE49-F238E27FC236}">
                <a16:creationId xmlns:a16="http://schemas.microsoft.com/office/drawing/2014/main" id="{9A3E9A1E-E9AE-AF40-A24C-8A1F17E799C9}"/>
              </a:ext>
            </a:extLst>
          </p:cNvPr>
          <p:cNvPicPr>
            <a:picLocks noChangeAspect="1"/>
          </p:cNvPicPr>
          <p:nvPr/>
        </p:nvPicPr>
        <p:blipFill>
          <a:blip r:embed="rId4"/>
          <a:stretch>
            <a:fillRect/>
          </a:stretch>
        </p:blipFill>
        <p:spPr>
          <a:xfrm>
            <a:off x="5126762" y="4830080"/>
            <a:ext cx="2654501" cy="2027920"/>
          </a:xfrm>
          <a:prstGeom prst="rect">
            <a:avLst/>
          </a:prstGeom>
        </p:spPr>
      </p:pic>
      <p:pic>
        <p:nvPicPr>
          <p:cNvPr id="18" name="Рисунок 23">
            <a:extLst>
              <a:ext uri="{FF2B5EF4-FFF2-40B4-BE49-F238E27FC236}">
                <a16:creationId xmlns:a16="http://schemas.microsoft.com/office/drawing/2014/main" id="{1D76397F-B68E-3F4A-B0CE-4BA6BC4B8A01}"/>
              </a:ext>
            </a:extLst>
          </p:cNvPr>
          <p:cNvPicPr>
            <a:picLocks noChangeAspect="1"/>
          </p:cNvPicPr>
          <p:nvPr/>
        </p:nvPicPr>
        <p:blipFill>
          <a:blip r:embed="rId5"/>
          <a:stretch>
            <a:fillRect/>
          </a:stretch>
        </p:blipFill>
        <p:spPr>
          <a:xfrm>
            <a:off x="635584" y="3706526"/>
            <a:ext cx="4221451" cy="1136200"/>
          </a:xfrm>
          <a:prstGeom prst="rect">
            <a:avLst/>
          </a:prstGeom>
        </p:spPr>
      </p:pic>
      <p:sp>
        <p:nvSpPr>
          <p:cNvPr id="19" name="TextBox 3">
            <a:extLst>
              <a:ext uri="{FF2B5EF4-FFF2-40B4-BE49-F238E27FC236}">
                <a16:creationId xmlns:a16="http://schemas.microsoft.com/office/drawing/2014/main" id="{E911EEE6-03B2-7F4B-9F16-9AABC6EA7CD2}"/>
              </a:ext>
            </a:extLst>
          </p:cNvPr>
          <p:cNvSpPr txBox="1">
            <a:spLocks noChangeArrowheads="1"/>
          </p:cNvSpPr>
          <p:nvPr/>
        </p:nvSpPr>
        <p:spPr bwMode="auto">
          <a:xfrm>
            <a:off x="1185046" y="2857818"/>
            <a:ext cx="6860988" cy="477054"/>
          </a:xfrm>
          <a:prstGeom prst="rect">
            <a:avLst/>
          </a:prstGeom>
          <a:solidFill>
            <a:srgbClr val="00B05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ru-RU" sz="2500" b="1" dirty="0">
                <a:latin typeface="Arial" panose="020B0604020202020204" pitchFamily="34" charset="0"/>
                <a:cs typeface="Arial" panose="020B0604020202020204" pitchFamily="34" charset="0"/>
              </a:rPr>
              <a:t>Electromagnetic Calorimeter (ECAL)</a:t>
            </a:r>
            <a:endParaRPr lang="ru-RU" altLang="ru-RU" sz="2400" b="1"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3278BC99-AFBD-3F4A-80B0-B741DABF80C0}"/>
              </a:ext>
            </a:extLst>
          </p:cNvPr>
          <p:cNvSpPr txBox="1"/>
          <p:nvPr/>
        </p:nvSpPr>
        <p:spPr>
          <a:xfrm>
            <a:off x="2139570" y="3323447"/>
            <a:ext cx="4777783"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I. </a:t>
            </a:r>
            <a:r>
              <a:rPr lang="en-US" sz="1600" b="1" dirty="0" err="1">
                <a:latin typeface="Arial" panose="020B0604020202020204" pitchFamily="34" charset="0"/>
                <a:cs typeface="Arial" panose="020B0604020202020204" pitchFamily="34" charset="0"/>
              </a:rPr>
              <a:t>Tiapkin</a:t>
            </a:r>
            <a:r>
              <a:rPr lang="en-US" sz="1600" b="1" dirty="0">
                <a:latin typeface="Arial" panose="020B0604020202020204" pitchFamily="34" charset="0"/>
                <a:cs typeface="Arial" panose="020B0604020202020204" pitchFamily="34" charset="0"/>
              </a:rPr>
              <a:t> (VBLHEP), Yi Wang (Tsinghua, China)</a:t>
            </a:r>
            <a:endParaRPr lang="ru-RU" sz="1600" b="1"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ACFDC882-C5FE-A443-B8F9-BD3F06E6775C}"/>
              </a:ext>
            </a:extLst>
          </p:cNvPr>
          <p:cNvSpPr txBox="1"/>
          <p:nvPr/>
        </p:nvSpPr>
        <p:spPr>
          <a:xfrm>
            <a:off x="4833011" y="4142002"/>
            <a:ext cx="3995004" cy="400110"/>
          </a:xfrm>
          <a:prstGeom prst="rect">
            <a:avLst/>
          </a:prstGeom>
          <a:solidFill>
            <a:srgbClr val="F7F7F7"/>
          </a:solidFill>
        </p:spPr>
        <p:txBody>
          <a:bodyPr wrap="none" rtlCol="0">
            <a:spAutoFit/>
          </a:bodyPr>
          <a:lstStyle/>
          <a:p>
            <a:r>
              <a:rPr lang="en-US" sz="2000" dirty="0">
                <a:latin typeface="Arial Narrow" panose="020B0606020202030204" pitchFamily="34" charset="0"/>
              </a:rPr>
              <a:t>Projective geometry: response uniformity</a:t>
            </a:r>
            <a:endParaRPr lang="ru-RU" sz="2000" dirty="0">
              <a:latin typeface="Arial Narrow" panose="020B0606020202030204" pitchFamily="34" charset="0"/>
            </a:endParaRPr>
          </a:p>
        </p:txBody>
      </p:sp>
      <p:sp>
        <p:nvSpPr>
          <p:cNvPr id="4" name="Slide Number Placeholder 3">
            <a:extLst>
              <a:ext uri="{FF2B5EF4-FFF2-40B4-BE49-F238E27FC236}">
                <a16:creationId xmlns:a16="http://schemas.microsoft.com/office/drawing/2014/main" id="{0363795A-3BE0-374B-82EA-EF885B2D1C9E}"/>
              </a:ext>
            </a:extLst>
          </p:cNvPr>
          <p:cNvSpPr>
            <a:spLocks noGrp="1"/>
          </p:cNvSpPr>
          <p:nvPr>
            <p:ph type="sldNum" sz="quarter" idx="12"/>
          </p:nvPr>
        </p:nvSpPr>
        <p:spPr/>
        <p:txBody>
          <a:bodyPr/>
          <a:lstStyle/>
          <a:p>
            <a:pPr>
              <a:defRPr/>
            </a:pPr>
            <a:fld id="{16AAA047-8AEF-4C69-86C3-C9A280890182}" type="slidenum">
              <a:rPr lang="fr-FR" smtClean="0"/>
              <a:pPr>
                <a:defRPr/>
              </a:pPr>
              <a:t>9</a:t>
            </a:fld>
            <a:endParaRPr lang="fr-FR"/>
          </a:p>
        </p:txBody>
      </p:sp>
    </p:spTree>
    <p:extLst>
      <p:ext uri="{BB962C8B-B14F-4D97-AF65-F5344CB8AC3E}">
        <p14:creationId xmlns:p14="http://schemas.microsoft.com/office/powerpoint/2010/main" val="57008808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49067</TotalTime>
  <Words>2373</Words>
  <Application>Microsoft Macintosh PowerPoint</Application>
  <PresentationFormat>On-screen Show (4:3)</PresentationFormat>
  <Paragraphs>199</Paragraphs>
  <Slides>19</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ＭＳ Ｐゴシック</vt:lpstr>
      <vt:lpstr>Abadi MT Condensed Extra Bold</vt:lpstr>
      <vt:lpstr>Arial</vt:lpstr>
      <vt:lpstr>Arial Narrow</vt:lpstr>
      <vt:lpstr>Calibri</vt:lpstr>
      <vt:lpstr>Symbol</vt:lpstr>
      <vt:lpstr>Times New Roman</vt:lpstr>
      <vt:lpstr>Wingdings</vt:lpstr>
      <vt:lpstr>Thème Office</vt:lpstr>
      <vt:lpstr>PowerPoint Presentation</vt:lpstr>
      <vt:lpstr>49th PAC-PP agenda June 18-19, 2018</vt:lpstr>
      <vt:lpstr>Report on the Nuclotron-NICA project </vt:lpstr>
      <vt:lpstr>Nuclotron beam use – Run 55</vt:lpstr>
      <vt:lpstr>PowerPoint Presentation</vt:lpstr>
      <vt:lpstr>Strategic long-range plans</vt:lpstr>
      <vt:lpstr>1st Collaboration meeting of MPD and BM@N</vt:lpstr>
      <vt:lpstr>Recent Developments</vt:lpstr>
      <vt:lpstr>MPD  </vt:lpstr>
      <vt:lpstr>BM@N</vt:lpstr>
      <vt:lpstr>Short-range correlations</vt:lpstr>
      <vt:lpstr> Recommendations on projects approved for completion  in 2018 and proposed for continuation </vt:lpstr>
      <vt:lpstr> Recommendations on projects approved for completion  in 2018 and proposed for continuation </vt:lpstr>
      <vt:lpstr> Recommendations on projects approved for completion  in 2018 and proposed for continuation </vt:lpstr>
      <vt:lpstr> Proposal of a new project</vt:lpstr>
      <vt:lpstr>Reports and proposals on themes approved for completion in 2018</vt:lpstr>
      <vt:lpstr>Presentations by young scientists</vt:lpstr>
      <vt:lpstr>Next PAC-PP  Meeting – June 18-19, 2018 </vt:lpstr>
      <vt:lpstr>PowerPoint Presentation</vt:lpstr>
    </vt:vector>
  </TitlesOfParts>
  <Company>cea</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Informations on the implementation of the PAC 31st meeting and on the work towards optimization of the research programme</dc:title>
  <dc:creator>egle</dc:creator>
  <cp:lastModifiedBy>Itzhak Tserruya</cp:lastModifiedBy>
  <cp:revision>1347</cp:revision>
  <cp:lastPrinted>2015-02-17T16:45:31Z</cp:lastPrinted>
  <dcterms:created xsi:type="dcterms:W3CDTF">2010-01-13T11:24:08Z</dcterms:created>
  <dcterms:modified xsi:type="dcterms:W3CDTF">2018-09-20T08:06:54Z</dcterms:modified>
</cp:coreProperties>
</file>