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307" r:id="rId2"/>
    <p:sldId id="298" r:id="rId3"/>
    <p:sldId id="263" r:id="rId4"/>
    <p:sldId id="295" r:id="rId5"/>
    <p:sldId id="312" r:id="rId6"/>
    <p:sldId id="276" r:id="rId7"/>
    <p:sldId id="325" r:id="rId8"/>
    <p:sldId id="305" r:id="rId9"/>
    <p:sldId id="329" r:id="rId10"/>
    <p:sldId id="319" r:id="rId11"/>
    <p:sldId id="304" r:id="rId12"/>
    <p:sldId id="313" r:id="rId13"/>
    <p:sldId id="326" r:id="rId14"/>
    <p:sldId id="328" r:id="rId15"/>
    <p:sldId id="320" r:id="rId16"/>
    <p:sldId id="321" r:id="rId17"/>
    <p:sldId id="322" r:id="rId18"/>
    <p:sldId id="327" r:id="rId19"/>
    <p:sldId id="299" r:id="rId20"/>
    <p:sldId id="333" r:id="rId21"/>
    <p:sldId id="332" r:id="rId22"/>
    <p:sldId id="334" r:id="rId23"/>
    <p:sldId id="33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or Guber" initials="FG" lastIdx="1" clrIdx="0">
    <p:extLst>
      <p:ext uri="{19B8F6BF-5375-455C-9EA6-DF929625EA0E}">
        <p15:presenceInfo xmlns:p15="http://schemas.microsoft.com/office/powerpoint/2012/main" userId="9c32a5dea6ee6e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095" autoAdjust="0"/>
  </p:normalViewPr>
  <p:slideViewPr>
    <p:cSldViewPr snapToGrid="0">
      <p:cViewPr>
        <p:scale>
          <a:sx n="66" d="100"/>
          <a:sy n="66" d="100"/>
        </p:scale>
        <p:origin x="6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16"/>
    </p:cViewPr>
  </p:sorter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4CA99-5377-4C5F-90F6-5F731E0D2F74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E8AE5-CC06-426C-875F-4F446DAA63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8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8AE5-CC06-426C-875F-4F446DAA63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55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8AE5-CC06-426C-875F-4F446DAA636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7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E8AE5-CC06-426C-875F-4F446DAA63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5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392D-D5FC-4FB5-ACA3-47F8EA1FF753}" type="datetime1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59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F8FA-2DFE-4764-B7A4-99F8428D138D}" type="datetime1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41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4DAD-EBC2-4DC2-A674-3B32B68D9797}" type="datetime1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0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04D9-6393-4101-8B99-8A39640281E4}" type="datetime1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78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74B4-FF2C-4815-9CEF-9D41D3D8EFFB}" type="datetime1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3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7257-C356-4831-B447-495842E96AA9}" type="datetime1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52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2590-23B4-40D5-81A7-D6DB79D98698}" type="datetime1">
              <a:rPr lang="ru-RU" smtClean="0"/>
              <a:t>20.10.2018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04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F323-F432-4817-ADC3-881D6BFE8054}" type="datetime1">
              <a:rPr lang="ru-RU" smtClean="0"/>
              <a:t>20.10.2018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65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4D13-E50F-4705-A2F7-F6662BF29887}" type="datetime1">
              <a:rPr lang="ru-RU" smtClean="0"/>
              <a:t>20.10.2018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9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37052-372B-44FD-92C2-46E3A5D79810}" type="datetime1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74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98CC-24F5-41AE-90AC-CE59B5AA626D}" type="datetime1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89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C1686-DF37-4FFD-952F-70E62388C44D}" type="datetime1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39DDB-9B55-4B63-9EC5-214EBFCA6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jpeg"/><Relationship Id="rId7" Type="http://schemas.openxmlformats.org/officeDocument/2006/relationships/image" Target="../media/image19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ogo_in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92" y="467740"/>
            <a:ext cx="14351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16922" y="5976620"/>
            <a:ext cx="876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Collaboration meeting </a:t>
            </a:r>
            <a:r>
              <a:rPr lang="en-US" b="1" dirty="0" smtClean="0"/>
              <a:t>of </a:t>
            </a:r>
            <a:r>
              <a:rPr lang="en-US" b="1" dirty="0"/>
              <a:t>the MPD and BM@N experiments </a:t>
            </a:r>
            <a:r>
              <a:rPr lang="en-US" b="1" dirty="0" smtClean="0"/>
              <a:t>at </a:t>
            </a:r>
            <a:r>
              <a:rPr lang="en-US" b="1" dirty="0"/>
              <a:t>the NICA </a:t>
            </a:r>
            <a:r>
              <a:rPr lang="en-US" b="1" dirty="0" smtClean="0"/>
              <a:t>Facility,</a:t>
            </a:r>
          </a:p>
          <a:p>
            <a:pPr algn="ctr"/>
            <a:r>
              <a:rPr lang="en-US" b="1" dirty="0"/>
              <a:t>October 29-30, 2018</a:t>
            </a:r>
            <a:endParaRPr lang="de-DE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57560" y="2853105"/>
            <a:ext cx="9328074" cy="170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b="1" dirty="0" err="1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F.Guber</a:t>
            </a:r>
            <a:endParaRPr lang="en-US" sz="2000" b="1" dirty="0" smtClean="0">
              <a:solidFill>
                <a:srgbClr val="00000A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INR, </a:t>
            </a:r>
            <a:r>
              <a:rPr lang="en-US" sz="2000" b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Moscow</a:t>
            </a:r>
          </a:p>
          <a:p>
            <a:pPr algn="ctr">
              <a:lnSpc>
                <a:spcPct val="107000"/>
              </a:lnSpc>
            </a:pPr>
            <a:r>
              <a:rPr lang="en-US" sz="2000" b="1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cs typeface="Times New Roman" panose="02020603050405020304" pitchFamily="18" charset="0"/>
              </a:rPr>
              <a:t>on behalf of the </a:t>
            </a:r>
            <a:r>
              <a:rPr lang="en-US" sz="2000" b="1" dirty="0" err="1">
                <a:cs typeface="Times New Roman" panose="02020603050405020304" pitchFamily="18" charset="0"/>
              </a:rPr>
              <a:t>FHCal</a:t>
            </a:r>
            <a:r>
              <a:rPr lang="en-US" sz="2000" b="1" dirty="0">
                <a:cs typeface="Times New Roman" panose="02020603050405020304" pitchFamily="18" charset="0"/>
              </a:rPr>
              <a:t> group</a:t>
            </a:r>
            <a:endParaRPr lang="en-US" sz="2000" b="1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9442" y="2275082"/>
            <a:ext cx="7962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N</a:t>
            </a:r>
            <a:r>
              <a:rPr lang="en-US" sz="3200" b="1" dirty="0" smtClean="0"/>
              <a:t>ew </a:t>
            </a:r>
            <a:r>
              <a:rPr lang="en-US" sz="3200" b="1" dirty="0"/>
              <a:t>FHCAL for </a:t>
            </a:r>
            <a:r>
              <a:rPr lang="en-US" sz="3200" b="1" dirty="0" smtClean="0"/>
              <a:t>BM@N heavy ion experiments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497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41759" y="6344935"/>
            <a:ext cx="2743200" cy="365125"/>
          </a:xfrm>
        </p:spPr>
        <p:txBody>
          <a:bodyPr/>
          <a:lstStyle/>
          <a:p>
            <a:fld id="{20639DDB-9B55-4B63-9EC5-214EBFCA6739}" type="slidenum">
              <a:rPr lang="ru-RU" smtClean="0"/>
              <a:t>10</a:t>
            </a:fld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01" b="13611"/>
          <a:stretch/>
        </p:blipFill>
        <p:spPr bwMode="auto">
          <a:xfrm>
            <a:off x="6722213" y="1155697"/>
            <a:ext cx="3249362" cy="25239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22238" y="2089269"/>
            <a:ext cx="6096000" cy="14096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NA61 used 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Quartz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Detector (QD) with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quartz (GE214P) plate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160x40x2.5 mm</a:t>
            </a:r>
            <a:r>
              <a:rPr lang="en-US" sz="20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the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radiator equipped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two photomultipliers (X2020Q) attached to both sides of the quartz plate.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3884" y="98739"/>
            <a:ext cx="79461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Is it possible to improve FHCAL centrality resolution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by use additional detector in the beam hole?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384" y="1340527"/>
            <a:ext cx="5908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Use quartz detector to measure charge of fragments?</a:t>
            </a:r>
            <a:endParaRPr lang="ru-RU" sz="2000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6751504" y="2615256"/>
            <a:ext cx="481263" cy="308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68" y="3847518"/>
            <a:ext cx="1855411" cy="2802471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91" y="4294012"/>
            <a:ext cx="3003006" cy="24335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887724" y="4165977"/>
            <a:ext cx="34193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Estimation of ionizing dose for</a:t>
            </a:r>
          </a:p>
          <a:p>
            <a:r>
              <a:rPr lang="en-US" b="1" dirty="0" smtClean="0"/>
              <a:t>quartz plate with thickness 4 mm.</a:t>
            </a:r>
          </a:p>
          <a:p>
            <a:endParaRPr lang="en-US" b="1" dirty="0"/>
          </a:p>
          <a:p>
            <a:r>
              <a:rPr lang="en-US" b="1" dirty="0" smtClean="0"/>
              <a:t>The dose doesn’t exceed 1 Grad </a:t>
            </a:r>
            <a:endParaRPr lang="ru-RU" b="1" dirty="0" smtClean="0"/>
          </a:p>
          <a:p>
            <a:r>
              <a:rPr lang="en-US" b="1" dirty="0" smtClean="0"/>
              <a:t>In vey central part of QD</a:t>
            </a:r>
          </a:p>
          <a:p>
            <a:endParaRPr lang="ru-RU" b="1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2473693" y="5053263"/>
            <a:ext cx="269507" cy="1954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997416" y="6445682"/>
            <a:ext cx="433137" cy="163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9971575" y="2575556"/>
            <a:ext cx="2066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Charge distribution </a:t>
            </a:r>
          </a:p>
          <a:p>
            <a:r>
              <a:rPr lang="en-US" b="1" dirty="0"/>
              <a:t>o</a:t>
            </a:r>
            <a:r>
              <a:rPr lang="en-US" b="1" dirty="0" smtClean="0"/>
              <a:t>f QD in NA61 </a:t>
            </a:r>
          </a:p>
          <a:p>
            <a:r>
              <a:rPr lang="en-US" b="1" dirty="0" smtClean="0"/>
              <a:t>fragmented beam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596797" y="4843518"/>
            <a:ext cx="6096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position of the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peak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vs </a:t>
            </a:r>
            <a:r>
              <a:rPr lang="en-US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1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</a:t>
            </a:r>
            <a:r>
              <a:rPr lang="en-US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absorbed by </a:t>
            </a:r>
            <a:endParaRPr lang="en-US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ZDC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detector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ALICE ZDC TDR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88479" y="5746156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egradation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signal due to radiation </a:t>
            </a:r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dose can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recovered increasing the gain </a:t>
            </a:r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PMT (MPPCs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верх 19"/>
          <p:cNvSpPr/>
          <p:nvPr/>
        </p:nvSpPr>
        <p:spPr>
          <a:xfrm>
            <a:off x="7440328" y="5391111"/>
            <a:ext cx="77003" cy="3550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9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11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370975" y="290423"/>
            <a:ext cx="436914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Estimation of FH occupancy </a:t>
            </a:r>
          </a:p>
          <a:p>
            <a:pPr algn="ctr"/>
            <a:r>
              <a:rPr lang="ru-RU" altLang="ru-RU" sz="2400" b="1" dirty="0" smtClean="0">
                <a:latin typeface="Calibri" panose="020F0502020204030204" pitchFamily="34" charset="0"/>
              </a:rPr>
              <a:t>(</a:t>
            </a:r>
            <a:r>
              <a:rPr lang="en-US" altLang="ru-RU" sz="2400" b="1" dirty="0" smtClean="0">
                <a:latin typeface="Calibri" panose="020F0502020204030204" pitchFamily="34" charset="0"/>
              </a:rPr>
              <a:t>hits of p</a:t>
            </a:r>
            <a:r>
              <a:rPr lang="en-US" altLang="ru-RU" sz="2400" b="1" dirty="0">
                <a:latin typeface="Calibri" panose="020F0502020204030204" pitchFamily="34" charset="0"/>
              </a:rPr>
              <a:t>, pi+, pi-, </a:t>
            </a:r>
            <a:r>
              <a:rPr lang="en-US" altLang="ru-RU" sz="2400" b="1" dirty="0" smtClean="0">
                <a:latin typeface="Calibri" panose="020F0502020204030204" pitchFamily="34" charset="0"/>
              </a:rPr>
              <a:t>fragments) </a:t>
            </a:r>
            <a:endParaRPr lang="ru-RU" sz="2400" b="1" dirty="0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8" y="1634509"/>
            <a:ext cx="6983103" cy="391492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161195" y="3898714"/>
            <a:ext cx="5142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Occupancies for plates 10x75 mm are very small.</a:t>
            </a:r>
          </a:p>
          <a:p>
            <a:r>
              <a:rPr lang="en-US" b="1" dirty="0" smtClean="0"/>
              <a:t>The size of quartz plates can be increased to reduce </a:t>
            </a:r>
          </a:p>
          <a:p>
            <a:r>
              <a:rPr lang="en-US" b="1" dirty="0"/>
              <a:t>n</a:t>
            </a:r>
            <a:r>
              <a:rPr lang="en-US" b="1" dirty="0" smtClean="0"/>
              <a:t>umbers of detectors. </a:t>
            </a:r>
          </a:p>
          <a:p>
            <a:r>
              <a:rPr lang="en-US" b="1" dirty="0" smtClean="0"/>
              <a:t>Optimization is needed.</a:t>
            </a:r>
            <a:endParaRPr lang="ru-RU" b="1" dirty="0"/>
          </a:p>
        </p:txBody>
      </p:sp>
      <p:grpSp>
        <p:nvGrpSpPr>
          <p:cNvPr id="53" name="Группа 52"/>
          <p:cNvGrpSpPr/>
          <p:nvPr/>
        </p:nvGrpSpPr>
        <p:grpSpPr>
          <a:xfrm>
            <a:off x="895149" y="5188873"/>
            <a:ext cx="5881036" cy="369332"/>
            <a:chOff x="895149" y="5188873"/>
            <a:chExt cx="5881036" cy="369332"/>
          </a:xfrm>
        </p:grpSpPr>
        <p:cxnSp>
          <p:nvCxnSpPr>
            <p:cNvPr id="49" name="Прямая со стрелкой 48"/>
            <p:cNvCxnSpPr/>
            <p:nvPr/>
          </p:nvCxnSpPr>
          <p:spPr>
            <a:xfrm>
              <a:off x="895149" y="5522346"/>
              <a:ext cx="588103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3744225" y="5188873"/>
              <a:ext cx="9573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150 mm</a:t>
              </a:r>
              <a:endParaRPr lang="ru-RU" dirty="0"/>
            </a:p>
          </p:txBody>
        </p:sp>
      </p:grpSp>
      <p:grpSp>
        <p:nvGrpSpPr>
          <p:cNvPr id="54" name="Группа 53"/>
          <p:cNvGrpSpPr/>
          <p:nvPr/>
        </p:nvGrpSpPr>
        <p:grpSpPr>
          <a:xfrm rot="16200000">
            <a:off x="-1014785" y="3385109"/>
            <a:ext cx="2851474" cy="369332"/>
            <a:chOff x="895149" y="5211669"/>
            <a:chExt cx="5881036" cy="332890"/>
          </a:xfrm>
        </p:grpSpPr>
        <p:cxnSp>
          <p:nvCxnSpPr>
            <p:cNvPr id="55" name="Прямая со стрелкой 54"/>
            <p:cNvCxnSpPr/>
            <p:nvPr/>
          </p:nvCxnSpPr>
          <p:spPr>
            <a:xfrm>
              <a:off x="895149" y="5522346"/>
              <a:ext cx="588103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2602388" y="5211669"/>
              <a:ext cx="3204523" cy="332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150 mm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3999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12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58808" y="2627674"/>
            <a:ext cx="3189450" cy="1105167"/>
            <a:chOff x="-524102" y="4682444"/>
            <a:chExt cx="3189450" cy="110516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167350" y="4682444"/>
              <a:ext cx="422297" cy="1105167"/>
              <a:chOff x="10139924" y="2736390"/>
              <a:chExt cx="715499" cy="1580362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10139924" y="4182888"/>
                <a:ext cx="712322" cy="133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0143101" y="2736390"/>
                <a:ext cx="712322" cy="133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-524102" y="4902841"/>
              <a:ext cx="3189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FHCAL</a:t>
              </a:r>
              <a:r>
                <a:rPr lang="en-US" b="1" dirty="0" smtClean="0"/>
                <a:t> </a:t>
              </a:r>
              <a:r>
                <a:rPr lang="en-US" b="1" dirty="0" smtClean="0"/>
                <a:t>with quartz </a:t>
              </a:r>
              <a:r>
                <a:rPr lang="en-US" b="1" dirty="0" err="1" smtClean="0"/>
                <a:t>hodoscope</a:t>
              </a:r>
              <a:endParaRPr lang="en-US" b="1" dirty="0" smtClean="0"/>
            </a:p>
            <a:p>
              <a:r>
                <a:rPr lang="en-US" b="1" dirty="0" smtClean="0"/>
                <a:t> </a:t>
              </a:r>
              <a:r>
                <a:rPr lang="en-US" b="1" dirty="0" smtClean="0"/>
                <a:t>in front of beam hole.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97689" y="241563"/>
            <a:ext cx="79571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Comparison of centrality determination with FHCAL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nd FHCAL plus</a:t>
            </a:r>
            <a:r>
              <a:rPr lang="en-US" sz="2800" b="1" dirty="0" smtClean="0">
                <a:solidFill>
                  <a:srgbClr val="FF0000"/>
                </a:solidFill>
              </a:rPr>
              <a:t> quartz </a:t>
            </a:r>
            <a:r>
              <a:rPr lang="en-US" sz="2800" b="1" dirty="0" err="1" smtClean="0">
                <a:solidFill>
                  <a:srgbClr val="FF0000"/>
                </a:solidFill>
              </a:rPr>
              <a:t>hodoscope</a:t>
            </a:r>
            <a:r>
              <a:rPr lang="en-US" sz="2800" b="1" dirty="0" smtClean="0">
                <a:solidFill>
                  <a:srgbClr val="FF0000"/>
                </a:solidFill>
              </a:rPr>
              <a:t>  i</a:t>
            </a:r>
            <a:r>
              <a:rPr lang="en-US" sz="2800" b="1" dirty="0" smtClean="0">
                <a:solidFill>
                  <a:srgbClr val="FF0000"/>
                </a:solidFill>
              </a:rPr>
              <a:t>n the beam hole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269800" y="1239393"/>
            <a:ext cx="2427889" cy="1567541"/>
            <a:chOff x="269800" y="1239393"/>
            <a:chExt cx="2427889" cy="1567541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28" t="11594" r="25527" b="27197"/>
            <a:stretch/>
          </p:blipFill>
          <p:spPr>
            <a:xfrm>
              <a:off x="269800" y="1239393"/>
              <a:ext cx="2427889" cy="1567541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1443790" y="1923662"/>
              <a:ext cx="192506" cy="193896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165257" y="1707775"/>
            <a:ext cx="402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quartz </a:t>
            </a:r>
            <a:r>
              <a:rPr lang="en-US" dirty="0" err="1" smtClean="0"/>
              <a:t>hodoscope</a:t>
            </a:r>
            <a:r>
              <a:rPr lang="en-US" dirty="0" smtClean="0"/>
              <a:t> in the beam hole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587814" y="1641070"/>
            <a:ext cx="3982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W/o quartz </a:t>
            </a:r>
            <a:r>
              <a:rPr lang="en-US" dirty="0" err="1" smtClean="0"/>
              <a:t>hodoscope</a:t>
            </a:r>
            <a:r>
              <a:rPr lang="en-US" dirty="0" smtClean="0"/>
              <a:t> in the beam hole</a:t>
            </a:r>
            <a:endParaRPr lang="ru-RU" dirty="0"/>
          </a:p>
        </p:txBody>
      </p:sp>
      <p:pic>
        <p:nvPicPr>
          <p:cNvPr id="30" name="Рисунок 1" descr="c_asym_12_23_centrality_vs_centrality_with_smooth_line_inCut_outCut_central_7_zdc_hole_no_18jobs_8.781m_98198e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8289" r="8243" b="6303"/>
          <a:stretch>
            <a:fillRect/>
          </a:stretch>
        </p:blipFill>
        <p:spPr bwMode="auto">
          <a:xfrm>
            <a:off x="3377147" y="2117558"/>
            <a:ext cx="4370388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4" descr="c_asym_12_23_centrality_vs_centrality_with_smooth_line_zdc_hole_30vac_cells_AI_in_hole_no_18jobs_8.781m_98198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8289" r="8243" b="6303"/>
          <a:stretch>
            <a:fillRect/>
          </a:stretch>
        </p:blipFill>
        <p:spPr bwMode="auto">
          <a:xfrm>
            <a:off x="7700724" y="2117558"/>
            <a:ext cx="4370387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443790" y="5380522"/>
            <a:ext cx="86598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 smtClean="0"/>
              <a:t>Monotonic dependence of the asymmetry vs centrality.</a:t>
            </a:r>
          </a:p>
          <a:p>
            <a:pPr marL="285750" indent="-285750">
              <a:buFontTx/>
              <a:buChar char="-"/>
            </a:pPr>
            <a:endParaRPr lang="en-US" sz="2000" b="1" dirty="0" smtClean="0"/>
          </a:p>
          <a:p>
            <a:pPr marL="285750" indent="-285750">
              <a:buFontTx/>
              <a:buChar char="-"/>
            </a:pPr>
            <a:r>
              <a:rPr lang="en-US" sz="2000" b="1" dirty="0" smtClean="0"/>
              <a:t>Improvement of centrality resolution for central and semi-peripheral events.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Additional tuning is needed for very peripheral events</a:t>
            </a:r>
            <a:endParaRPr lang="ru-RU" sz="2000" b="1" dirty="0"/>
          </a:p>
        </p:txBody>
      </p:sp>
      <p:pic>
        <p:nvPicPr>
          <p:cNvPr id="43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102" y="2190793"/>
            <a:ext cx="2367157" cy="167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917" y="2190793"/>
            <a:ext cx="2042854" cy="153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1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5" y="2140619"/>
            <a:ext cx="3766710" cy="2828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0867" y="501407"/>
            <a:ext cx="10883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Study of PSD </a:t>
            </a:r>
            <a:r>
              <a:rPr lang="ru-RU" sz="2800" b="1" dirty="0" smtClean="0">
                <a:solidFill>
                  <a:srgbClr val="FF0000"/>
                </a:solidFill>
              </a:rPr>
              <a:t>СВМ </a:t>
            </a:r>
            <a:r>
              <a:rPr lang="en-US" sz="2800" b="1" dirty="0" err="1" smtClean="0">
                <a:solidFill>
                  <a:srgbClr val="FF0000"/>
                </a:solidFill>
              </a:rPr>
              <a:t>supermodule</a:t>
            </a:r>
            <a:r>
              <a:rPr lang="en-US" sz="2800" b="1" dirty="0" smtClean="0">
                <a:solidFill>
                  <a:srgbClr val="FF0000"/>
                </a:solidFill>
              </a:rPr>
              <a:t> performance on </a:t>
            </a:r>
            <a:r>
              <a:rPr lang="ru-RU" sz="2800" b="1" dirty="0" smtClean="0">
                <a:solidFill>
                  <a:srgbClr val="FF0000"/>
                </a:solidFill>
              </a:rPr>
              <a:t>Т9</a:t>
            </a:r>
            <a:r>
              <a:rPr lang="en-US" sz="2800" b="1" dirty="0" smtClean="0">
                <a:solidFill>
                  <a:srgbClr val="FF0000"/>
                </a:solidFill>
              </a:rPr>
              <a:t>/</a:t>
            </a:r>
            <a:r>
              <a:rPr lang="ru-RU" sz="2800" b="1" dirty="0" smtClean="0">
                <a:solidFill>
                  <a:srgbClr val="FF0000"/>
                </a:solidFill>
              </a:rPr>
              <a:t>Т10</a:t>
            </a:r>
            <a:r>
              <a:rPr lang="en-US" sz="2800" b="1" dirty="0" smtClean="0">
                <a:solidFill>
                  <a:srgbClr val="FF0000"/>
                </a:solidFill>
              </a:rPr>
              <a:t> beams at </a:t>
            </a:r>
            <a:r>
              <a:rPr lang="en-US" sz="2800" b="1" dirty="0" smtClean="0">
                <a:solidFill>
                  <a:srgbClr val="FF0000"/>
                </a:solidFill>
              </a:rPr>
              <a:t>CERN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image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7523" y="1781664"/>
            <a:ext cx="7511653" cy="35461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514315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PSD </a:t>
            </a:r>
            <a:r>
              <a:rPr lang="ru-RU" b="1" dirty="0" smtClean="0">
                <a:solidFill>
                  <a:srgbClr val="FF0000"/>
                </a:solidFill>
              </a:rPr>
              <a:t>СВМ </a:t>
            </a:r>
            <a:r>
              <a:rPr lang="en-US" b="1" dirty="0" err="1" smtClean="0">
                <a:solidFill>
                  <a:srgbClr val="FF0000"/>
                </a:solidFill>
              </a:rPr>
              <a:t>supermodule</a:t>
            </a:r>
            <a:r>
              <a:rPr lang="en-US" b="1" dirty="0" smtClean="0">
                <a:solidFill>
                  <a:srgbClr val="FF0000"/>
                </a:solidFill>
              </a:rPr>
              <a:t> on T10 test beam at CERN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7262" y="5512483"/>
            <a:ext cx="4032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Energy resolution and linearity response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502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Shape 1"/>
          <p:cNvSpPr txBox="1"/>
          <p:nvPr/>
        </p:nvSpPr>
        <p:spPr>
          <a:xfrm>
            <a:off x="4447921" y="4565468"/>
            <a:ext cx="2769762" cy="1345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lIns="81638" tIns="40819" rIns="81638" bIns="40819"/>
          <a:lstStyle/>
          <a:p>
            <a:r>
              <a:rPr lang="en-GB" sz="1633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readout electronics: </a:t>
            </a:r>
            <a:r>
              <a:rPr lang="en-GB" sz="1633" b="1" spc="-1" dirty="0">
                <a:uFill>
                  <a:solidFill>
                    <a:srgbClr val="FFFFFF"/>
                  </a:solidFill>
                </a:uFill>
                <a:latin typeface="Arial"/>
              </a:rPr>
              <a:t>FPGA based 64 </a:t>
            </a:r>
            <a:r>
              <a:rPr lang="en-GB" sz="1633" b="1" spc="-1" dirty="0">
                <a:uFill>
                  <a:solidFill>
                    <a:srgbClr val="FFFFFF"/>
                  </a:solidFill>
                </a:uFill>
                <a:latin typeface="Arial"/>
              </a:rPr>
              <a:t>channel </a:t>
            </a:r>
            <a:r>
              <a:rPr lang="en-GB" sz="1633" b="1" spc="-1" dirty="0">
                <a:uFill>
                  <a:solidFill>
                    <a:srgbClr val="FFFFFF"/>
                  </a:solidFill>
                </a:uFill>
                <a:latin typeface="Arial"/>
              </a:rPr>
              <a:t>ADC64 </a:t>
            </a:r>
            <a:r>
              <a:rPr lang="en-GB" sz="1633" b="1" spc="-1" dirty="0">
                <a:uFill>
                  <a:solidFill>
                    <a:srgbClr val="FFFFFF"/>
                  </a:solidFill>
                </a:uFill>
                <a:latin typeface="Arial"/>
              </a:rPr>
              <a:t>board, 62.5MS/s </a:t>
            </a:r>
            <a:r>
              <a:rPr lang="en-GB" sz="1633" b="1" spc="-1" dirty="0">
                <a:uFill>
                  <a:solidFill>
                    <a:srgbClr val="FFFFFF"/>
                  </a:solidFill>
                </a:uFill>
                <a:latin typeface="Arial"/>
              </a:rPr>
              <a:t>(</a:t>
            </a:r>
            <a:r>
              <a:rPr lang="en-GB" sz="1633" b="1" spc="-1" dirty="0">
                <a:uFill>
                  <a:solidFill>
                    <a:srgbClr val="FFFFFF"/>
                  </a:solidFill>
                </a:uFill>
                <a:latin typeface="Arial"/>
              </a:rPr>
              <a:t>AFI Electronics, JINR, </a:t>
            </a:r>
            <a:r>
              <a:rPr lang="en-GB" sz="1633" b="1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Dubna</a:t>
            </a:r>
            <a:r>
              <a:rPr lang="en-GB" sz="1633" b="1" spc="-1" dirty="0">
                <a:uFill>
                  <a:solidFill>
                    <a:srgbClr val="FFFFFF"/>
                  </a:solidFill>
                </a:uFill>
                <a:latin typeface="Arial"/>
              </a:rPr>
              <a:t>).</a:t>
            </a:r>
            <a:endParaRPr lang="en-GB" sz="1633" b="1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GB" sz="1633" b="1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65640" y="1894439"/>
            <a:ext cx="2355098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7 </a:t>
            </a:r>
            <a:r>
              <a:rPr lang="en-US" b="1" dirty="0" smtClean="0"/>
              <a:t>channels for </a:t>
            </a:r>
            <a:r>
              <a:rPr lang="en-US" b="1" dirty="0" err="1" smtClean="0"/>
              <a:t>FHCal</a:t>
            </a:r>
            <a:r>
              <a:rPr lang="en-US" b="1" dirty="0" smtClean="0"/>
              <a:t> MPD nodules and 10 channels for PSD CBM modules:</a:t>
            </a:r>
            <a:endParaRPr lang="en-US" b="1" dirty="0"/>
          </a:p>
          <a:p>
            <a:r>
              <a:rPr lang="en-US" b="1" dirty="0"/>
              <a:t>two-stage amplifiers; HV channels;</a:t>
            </a:r>
          </a:p>
          <a:p>
            <a:r>
              <a:rPr lang="en-US" b="1" dirty="0"/>
              <a:t>LED calibration source. 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24000" y="0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           </a:t>
            </a:r>
            <a:r>
              <a:rPr lang="en-US" sz="2800" b="1" dirty="0">
                <a:solidFill>
                  <a:srgbClr val="C00000"/>
                </a:solidFill>
              </a:rPr>
              <a:t>P</a:t>
            </a:r>
            <a:r>
              <a:rPr lang="en-US" sz="2800" b="1" dirty="0">
                <a:solidFill>
                  <a:srgbClr val="C00000"/>
                </a:solidFill>
              </a:rPr>
              <a:t>hotodiodes, FEE and readout electronics.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93FF-0D2C-477C-9CF6-DFC357FD0BD0}" type="slidenum">
              <a:rPr lang="ru-RU" smtClean="0"/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44965" y="582954"/>
            <a:ext cx="840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first samples of FEE with MPPC photodetectors were developed  </a:t>
            </a:r>
            <a:r>
              <a:rPr lang="en-US" b="1" dirty="0" smtClean="0"/>
              <a:t>and tested.  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852671" y="1304994"/>
            <a:ext cx="377983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Hamamatsu MPPC</a:t>
            </a:r>
            <a:r>
              <a:rPr lang="en-US" b="1" dirty="0"/>
              <a:t>: size – 3x3 mm</a:t>
            </a:r>
            <a:r>
              <a:rPr lang="en-US" b="1" baseline="30000" dirty="0"/>
              <a:t>2</a:t>
            </a:r>
            <a:r>
              <a:rPr lang="en-US" b="1" dirty="0"/>
              <a:t>; </a:t>
            </a:r>
          </a:p>
          <a:p>
            <a:r>
              <a:rPr lang="en-US" b="1" dirty="0"/>
              <a:t>                                    pixel -10x10 µm</a:t>
            </a:r>
            <a:r>
              <a:rPr lang="en-US" b="1" baseline="30000" dirty="0"/>
              <a:t>2</a:t>
            </a:r>
            <a:r>
              <a:rPr lang="en-US" b="1" dirty="0"/>
              <a:t>;</a:t>
            </a:r>
          </a:p>
          <a:p>
            <a:r>
              <a:rPr lang="en-US" b="1" dirty="0"/>
              <a:t>                                    PDE~12%.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852671" y="938938"/>
            <a:ext cx="1954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</a:rPr>
              <a:t>Photodetectors</a:t>
            </a:r>
            <a:r>
              <a:rPr lang="en-US" sz="2000" b="1" dirty="0">
                <a:solidFill>
                  <a:srgbClr val="C00000"/>
                </a:solidFill>
              </a:rPr>
              <a:t>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91545" y="6470233"/>
            <a:ext cx="7078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Full readout chain was tested with cosmic </a:t>
            </a:r>
            <a:r>
              <a:rPr lang="en-US" sz="2000" b="1" dirty="0" err="1">
                <a:solidFill>
                  <a:srgbClr val="C00000"/>
                </a:solidFill>
              </a:rPr>
              <a:t>muons</a:t>
            </a:r>
            <a:r>
              <a:rPr lang="en-US" sz="2000" b="1" dirty="0">
                <a:solidFill>
                  <a:srgbClr val="C00000"/>
                </a:solidFill>
              </a:rPr>
              <a:t> and at beam!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5708436" y="2409220"/>
            <a:ext cx="5645364" cy="1548998"/>
            <a:chOff x="4336835" y="2600083"/>
            <a:chExt cx="5645364" cy="1548998"/>
          </a:xfrm>
        </p:grpSpPr>
        <p:sp>
          <p:nvSpPr>
            <p:cNvPr id="7" name="Line 2"/>
            <p:cNvSpPr/>
            <p:nvPr/>
          </p:nvSpPr>
          <p:spPr>
            <a:xfrm>
              <a:off x="4875645" y="3155058"/>
              <a:ext cx="303802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Line 3"/>
            <p:cNvSpPr/>
            <p:nvPr/>
          </p:nvSpPr>
          <p:spPr>
            <a:xfrm flipH="1">
              <a:off x="4902746" y="3168254"/>
              <a:ext cx="122639" cy="186654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" name="Line 4"/>
            <p:cNvSpPr/>
            <p:nvPr/>
          </p:nvSpPr>
          <p:spPr>
            <a:xfrm>
              <a:off x="5017694" y="3175418"/>
              <a:ext cx="129215" cy="18634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5"/>
            <p:cNvSpPr/>
            <p:nvPr/>
          </p:nvSpPr>
          <p:spPr>
            <a:xfrm>
              <a:off x="4902747" y="3361765"/>
              <a:ext cx="238374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" name="Line 6"/>
            <p:cNvSpPr/>
            <p:nvPr/>
          </p:nvSpPr>
          <p:spPr>
            <a:xfrm>
              <a:off x="5024552" y="3376627"/>
              <a:ext cx="1972" cy="22711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" name="Line 7"/>
            <p:cNvSpPr/>
            <p:nvPr/>
          </p:nvSpPr>
          <p:spPr>
            <a:xfrm flipV="1">
              <a:off x="5017693" y="2995436"/>
              <a:ext cx="0" cy="160602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Freeform 8"/>
            <p:cNvSpPr/>
            <p:nvPr/>
          </p:nvSpPr>
          <p:spPr>
            <a:xfrm>
              <a:off x="4575542" y="2996040"/>
              <a:ext cx="268293" cy="274618"/>
            </a:xfrm>
            <a:custGeom>
              <a:avLst/>
              <a:gdLst/>
              <a:ahLst/>
              <a:cxnLst/>
              <a:rect l="0" t="0" r="r" b="b"/>
              <a:pathLst>
                <a:path w="816" h="896">
                  <a:moveTo>
                    <a:pt x="69" y="0"/>
                  </a:moveTo>
                  <a:cubicBezTo>
                    <a:pt x="190" y="151"/>
                    <a:pt x="474" y="162"/>
                    <a:pt x="497" y="364"/>
                  </a:cubicBezTo>
                  <a:cubicBezTo>
                    <a:pt x="526" y="613"/>
                    <a:pt x="0" y="272"/>
                    <a:pt x="235" y="560"/>
                  </a:cubicBezTo>
                  <a:cubicBezTo>
                    <a:pt x="338" y="686"/>
                    <a:pt x="539" y="686"/>
                    <a:pt x="663" y="797"/>
                  </a:cubicBezTo>
                  <a:lnTo>
                    <a:pt x="801" y="895"/>
                  </a:lnTo>
                  <a:lnTo>
                    <a:pt x="815" y="895"/>
                  </a:lnTo>
                </a:path>
              </a:pathLst>
            </a:custGeom>
            <a:ln>
              <a:solidFill>
                <a:srgbClr val="000000"/>
              </a:solidFill>
            </a:ln>
          </p:spPr>
        </p:sp>
        <p:sp>
          <p:nvSpPr>
            <p:cNvPr id="14" name="Freeform 9"/>
            <p:cNvSpPr/>
            <p:nvPr/>
          </p:nvSpPr>
          <p:spPr>
            <a:xfrm>
              <a:off x="4413573" y="2996366"/>
              <a:ext cx="268293" cy="274618"/>
            </a:xfrm>
            <a:custGeom>
              <a:avLst/>
              <a:gdLst/>
              <a:ahLst/>
              <a:cxnLst/>
              <a:rect l="0" t="0" r="r" b="b"/>
              <a:pathLst>
                <a:path w="816" h="896">
                  <a:moveTo>
                    <a:pt x="69" y="0"/>
                  </a:moveTo>
                  <a:cubicBezTo>
                    <a:pt x="190" y="150"/>
                    <a:pt x="473" y="161"/>
                    <a:pt x="497" y="364"/>
                  </a:cubicBezTo>
                  <a:cubicBezTo>
                    <a:pt x="526" y="612"/>
                    <a:pt x="0" y="272"/>
                    <a:pt x="235" y="559"/>
                  </a:cubicBezTo>
                  <a:cubicBezTo>
                    <a:pt x="337" y="685"/>
                    <a:pt x="538" y="685"/>
                    <a:pt x="663" y="797"/>
                  </a:cubicBezTo>
                  <a:lnTo>
                    <a:pt x="801" y="895"/>
                  </a:lnTo>
                  <a:lnTo>
                    <a:pt x="815" y="895"/>
                  </a:lnTo>
                </a:path>
              </a:pathLst>
            </a:custGeom>
            <a:ln>
              <a:solidFill>
                <a:srgbClr val="000000"/>
              </a:solidFill>
            </a:ln>
          </p:spPr>
        </p:sp>
        <p:sp>
          <p:nvSpPr>
            <p:cNvPr id="15" name="Line 10"/>
            <p:cNvSpPr/>
            <p:nvPr/>
          </p:nvSpPr>
          <p:spPr>
            <a:xfrm flipH="1" flipV="1">
              <a:off x="4607218" y="3193354"/>
              <a:ext cx="72663" cy="81221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" name="Line 11"/>
            <p:cNvSpPr/>
            <p:nvPr/>
          </p:nvSpPr>
          <p:spPr>
            <a:xfrm flipH="1" flipV="1">
              <a:off x="4571297" y="3249132"/>
              <a:ext cx="108829" cy="3034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" name="Line 12"/>
            <p:cNvSpPr/>
            <p:nvPr/>
          </p:nvSpPr>
          <p:spPr>
            <a:xfrm flipH="1" flipV="1">
              <a:off x="4778658" y="3197386"/>
              <a:ext cx="68060" cy="7294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" name="Line 13"/>
            <p:cNvSpPr/>
            <p:nvPr/>
          </p:nvSpPr>
          <p:spPr>
            <a:xfrm flipH="1" flipV="1">
              <a:off x="4742411" y="3248830"/>
              <a:ext cx="95678" cy="2574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TextShape 14"/>
            <p:cNvSpPr txBox="1"/>
            <p:nvPr/>
          </p:nvSpPr>
          <p:spPr>
            <a:xfrm>
              <a:off x="4336835" y="3484560"/>
              <a:ext cx="699667" cy="274618"/>
            </a:xfrm>
            <a:prstGeom prst="rect">
              <a:avLst/>
            </a:prstGeom>
            <a:noFill/>
            <a:ln>
              <a:noFill/>
            </a:ln>
          </p:spPr>
          <p:txBody>
            <a:bodyPr lIns="81638" tIns="40819" rIns="81638" bIns="40819"/>
            <a:lstStyle/>
            <a:p>
              <a:r>
                <a:rPr lang="en-GB" sz="1361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MPPC</a:t>
              </a:r>
            </a:p>
          </p:txBody>
        </p:sp>
        <p:sp>
          <p:nvSpPr>
            <p:cNvPr id="20" name="Rectangle 15"/>
            <p:cNvSpPr/>
            <p:nvPr/>
          </p:nvSpPr>
          <p:spPr>
            <a:xfrm>
              <a:off x="6992022" y="2911228"/>
              <a:ext cx="1136958" cy="730066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000000"/>
              </a:solidFill>
            </a:ln>
          </p:spPr>
          <p:txBody>
            <a:bodyPr lIns="81638" tIns="40819" rIns="81638" bIns="40819" anchor="ctr" anchorCtr="1"/>
            <a:lstStyle/>
            <a:p>
              <a:pPr algn="ctr"/>
              <a:r>
                <a:rPr lang="en-GB" sz="1633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Integrator</a:t>
              </a:r>
            </a:p>
          </p:txBody>
        </p:sp>
        <p:sp>
          <p:nvSpPr>
            <p:cNvPr id="21" name="Line 16"/>
            <p:cNvSpPr/>
            <p:nvPr/>
          </p:nvSpPr>
          <p:spPr>
            <a:xfrm flipV="1">
              <a:off x="6387250" y="3238362"/>
              <a:ext cx="516201" cy="5517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Freeform 17"/>
            <p:cNvSpPr/>
            <p:nvPr/>
          </p:nvSpPr>
          <p:spPr>
            <a:xfrm>
              <a:off x="6448314" y="3413259"/>
              <a:ext cx="378438" cy="427558"/>
            </a:xfrm>
            <a:custGeom>
              <a:avLst/>
              <a:gdLst/>
              <a:ahLst/>
              <a:cxnLst/>
              <a:rect l="0" t="0" r="r" b="b"/>
              <a:pathLst>
                <a:path w="1151" h="1395">
                  <a:moveTo>
                    <a:pt x="0" y="88"/>
                  </a:moveTo>
                  <a:cubicBezTo>
                    <a:pt x="89" y="88"/>
                    <a:pt x="181" y="50"/>
                    <a:pt x="268" y="88"/>
                  </a:cubicBezTo>
                  <a:cubicBezTo>
                    <a:pt x="384" y="139"/>
                    <a:pt x="360" y="427"/>
                    <a:pt x="372" y="617"/>
                  </a:cubicBezTo>
                  <a:cubicBezTo>
                    <a:pt x="384" y="809"/>
                    <a:pt x="432" y="985"/>
                    <a:pt x="493" y="1146"/>
                  </a:cubicBezTo>
                  <a:cubicBezTo>
                    <a:pt x="587" y="1394"/>
                    <a:pt x="668" y="1074"/>
                    <a:pt x="657" y="882"/>
                  </a:cubicBezTo>
                  <a:cubicBezTo>
                    <a:pt x="648" y="695"/>
                    <a:pt x="687" y="509"/>
                    <a:pt x="726" y="335"/>
                  </a:cubicBezTo>
                  <a:cubicBezTo>
                    <a:pt x="768" y="156"/>
                    <a:pt x="860" y="9"/>
                    <a:pt x="960" y="35"/>
                  </a:cubicBezTo>
                  <a:lnTo>
                    <a:pt x="1047" y="18"/>
                  </a:lnTo>
                  <a:lnTo>
                    <a:pt x="1133" y="0"/>
                  </a:lnTo>
                  <a:lnTo>
                    <a:pt x="1150" y="18"/>
                  </a:lnTo>
                </a:path>
              </a:pathLst>
            </a:custGeom>
            <a:ln>
              <a:solidFill>
                <a:srgbClr val="000000"/>
              </a:solidFill>
            </a:ln>
          </p:spPr>
        </p:sp>
        <p:sp>
          <p:nvSpPr>
            <p:cNvPr id="23" name="Line 18"/>
            <p:cNvSpPr/>
            <p:nvPr/>
          </p:nvSpPr>
          <p:spPr>
            <a:xfrm>
              <a:off x="8463461" y="3220877"/>
              <a:ext cx="596755" cy="2758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Rectangle 19"/>
            <p:cNvSpPr/>
            <p:nvPr/>
          </p:nvSpPr>
          <p:spPr>
            <a:xfrm>
              <a:off x="9126686" y="2886553"/>
              <a:ext cx="855513" cy="657427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000000"/>
              </a:solidFill>
            </a:ln>
          </p:spPr>
          <p:txBody>
            <a:bodyPr lIns="81638" tIns="40819" rIns="81638" bIns="40819" anchor="ctr" anchorCtr="1"/>
            <a:lstStyle/>
            <a:p>
              <a:pPr algn="ctr"/>
              <a:r>
                <a:rPr lang="en-GB" sz="1633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ADC</a:t>
              </a:r>
            </a:p>
          </p:txBody>
        </p:sp>
        <p:sp>
          <p:nvSpPr>
            <p:cNvPr id="25" name="TextShape 22"/>
            <p:cNvSpPr txBox="1"/>
            <p:nvPr/>
          </p:nvSpPr>
          <p:spPr>
            <a:xfrm>
              <a:off x="6286670" y="3828183"/>
              <a:ext cx="852883" cy="320898"/>
            </a:xfrm>
            <a:prstGeom prst="rect">
              <a:avLst/>
            </a:prstGeom>
            <a:noFill/>
            <a:ln>
              <a:noFill/>
            </a:ln>
          </p:spPr>
          <p:txBody>
            <a:bodyPr lIns="81638" tIns="40819" rIns="81638" bIns="40819"/>
            <a:lstStyle/>
            <a:p>
              <a:r>
                <a:rPr lang="en-GB" sz="1814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  <a:ea typeface="Times New Roman"/>
                </a:rPr>
                <a:t>τ</a:t>
              </a:r>
              <a:r>
                <a:rPr lang="en-GB" sz="1814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</a:t>
              </a:r>
              <a:r>
                <a:rPr lang="en-GB" sz="1361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~ 20ns</a:t>
              </a:r>
              <a:endParaRPr lang="en-GB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27" name="Rectangle 24"/>
            <p:cNvSpPr/>
            <p:nvPr/>
          </p:nvSpPr>
          <p:spPr>
            <a:xfrm>
              <a:off x="5681899" y="3008018"/>
              <a:ext cx="620428" cy="542493"/>
            </a:xfrm>
            <a:prstGeom prst="rect">
              <a:avLst/>
            </a:prstGeom>
            <a:solidFill>
              <a:srgbClr val="99CCFF"/>
            </a:solidFill>
            <a:ln>
              <a:solidFill>
                <a:srgbClr val="000000"/>
              </a:solidFill>
            </a:ln>
          </p:spPr>
          <p:txBody>
            <a:bodyPr lIns="81638" tIns="40819" rIns="81638" bIns="40819" anchor="ctr" anchorCtr="1"/>
            <a:lstStyle/>
            <a:p>
              <a:pPr algn="ctr"/>
              <a:r>
                <a:rPr lang="en-GB" sz="1633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Amp</a:t>
              </a:r>
            </a:p>
          </p:txBody>
        </p:sp>
        <p:sp>
          <p:nvSpPr>
            <p:cNvPr id="28" name="Line 25"/>
            <p:cNvSpPr/>
            <p:nvPr/>
          </p:nvSpPr>
          <p:spPr>
            <a:xfrm>
              <a:off x="5259016" y="3270331"/>
              <a:ext cx="364629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CustomShape 26"/>
            <p:cNvSpPr/>
            <p:nvPr/>
          </p:nvSpPr>
          <p:spPr>
            <a:xfrm>
              <a:off x="5375921" y="2600083"/>
              <a:ext cx="3033094" cy="1534303"/>
            </a:xfrm>
            <a:prstGeom prst="rect">
              <a:avLst/>
            </a:prstGeom>
            <a:solidFill>
              <a:srgbClr val="FF8080">
                <a:alpha val="10000"/>
              </a:srgbClr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TextShape 27"/>
            <p:cNvSpPr txBox="1"/>
            <p:nvPr/>
          </p:nvSpPr>
          <p:spPr>
            <a:xfrm>
              <a:off x="5481070" y="3733104"/>
              <a:ext cx="571438" cy="295153"/>
            </a:xfrm>
            <a:prstGeom prst="rect">
              <a:avLst/>
            </a:prstGeom>
            <a:noFill/>
            <a:ln>
              <a:noFill/>
            </a:ln>
          </p:spPr>
          <p:txBody>
            <a:bodyPr lIns="81638" tIns="40819" rIns="81638" bIns="40819"/>
            <a:lstStyle/>
            <a:p>
              <a:r>
                <a:rPr lang="en-GB" sz="1633" spc="-1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FEE</a:t>
              </a:r>
            </a:p>
          </p:txBody>
        </p:sp>
        <p:sp>
          <p:nvSpPr>
            <p:cNvPr id="35" name="TextShape 23"/>
            <p:cNvSpPr txBox="1"/>
            <p:nvPr/>
          </p:nvSpPr>
          <p:spPr>
            <a:xfrm>
              <a:off x="6278508" y="3827279"/>
              <a:ext cx="1013661" cy="30710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lIns="81638" tIns="40819" rIns="81638" bIns="40819"/>
            <a:lstStyle/>
            <a:p>
              <a:r>
                <a:rPr lang="en-GB" sz="1814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Symbol" panose="05050102010706020507" pitchFamily="18" charset="2"/>
                </a:rPr>
                <a:t>D</a:t>
              </a:r>
              <a:r>
                <a:rPr lang="en-GB" sz="1814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</a:rPr>
                <a:t>t</a:t>
              </a:r>
              <a:r>
                <a:rPr lang="en-GB" sz="1814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</a:t>
              </a:r>
              <a:r>
                <a:rPr lang="en-GB" sz="136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~ </a:t>
              </a:r>
              <a:r>
                <a:rPr lang="en-GB" sz="136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50 ns</a:t>
              </a:r>
              <a:endParaRPr lang="en-GB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8456567" y="3312477"/>
              <a:ext cx="603698" cy="345380"/>
            </a:xfrm>
            <a:custGeom>
              <a:avLst/>
              <a:gdLst>
                <a:gd name="connsiteX0" fmla="*/ 0 w 1109133"/>
                <a:gd name="connsiteY0" fmla="*/ 82243 h 437886"/>
                <a:gd name="connsiteX1" fmla="*/ 254000 w 1109133"/>
                <a:gd name="connsiteY1" fmla="*/ 73777 h 437886"/>
                <a:gd name="connsiteX2" fmla="*/ 457200 w 1109133"/>
                <a:gd name="connsiteY2" fmla="*/ 437843 h 437886"/>
                <a:gd name="connsiteX3" fmla="*/ 753533 w 1109133"/>
                <a:gd name="connsiteY3" fmla="*/ 48377 h 437886"/>
                <a:gd name="connsiteX4" fmla="*/ 1109133 w 1109133"/>
                <a:gd name="connsiteY4" fmla="*/ 6043 h 437886"/>
                <a:gd name="connsiteX5" fmla="*/ 1109133 w 1109133"/>
                <a:gd name="connsiteY5" fmla="*/ 6043 h 437886"/>
                <a:gd name="connsiteX6" fmla="*/ 1109133 w 1109133"/>
                <a:gd name="connsiteY6" fmla="*/ 6043 h 43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9133" h="437886">
                  <a:moveTo>
                    <a:pt x="0" y="82243"/>
                  </a:moveTo>
                  <a:cubicBezTo>
                    <a:pt x="88900" y="48376"/>
                    <a:pt x="177800" y="14510"/>
                    <a:pt x="254000" y="73777"/>
                  </a:cubicBezTo>
                  <a:cubicBezTo>
                    <a:pt x="330200" y="133044"/>
                    <a:pt x="373945" y="442076"/>
                    <a:pt x="457200" y="437843"/>
                  </a:cubicBezTo>
                  <a:cubicBezTo>
                    <a:pt x="540456" y="433610"/>
                    <a:pt x="644878" y="120344"/>
                    <a:pt x="753533" y="48377"/>
                  </a:cubicBezTo>
                  <a:cubicBezTo>
                    <a:pt x="862188" y="-23590"/>
                    <a:pt x="1109133" y="6043"/>
                    <a:pt x="1109133" y="6043"/>
                  </a:cubicBezTo>
                  <a:lnTo>
                    <a:pt x="1109133" y="6043"/>
                  </a:lnTo>
                  <a:lnTo>
                    <a:pt x="1109133" y="604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Shape 23"/>
            <p:cNvSpPr txBox="1"/>
            <p:nvPr/>
          </p:nvSpPr>
          <p:spPr>
            <a:xfrm>
              <a:off x="8456566" y="3704820"/>
              <a:ext cx="1225455" cy="27330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lIns="81638" tIns="40819" rIns="81638" bIns="40819"/>
            <a:lstStyle/>
            <a:p>
              <a:r>
                <a:rPr lang="en-GB" sz="1814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Symbol" panose="05050102010706020507" pitchFamily="18" charset="2"/>
                </a:rPr>
                <a:t>D</a:t>
              </a:r>
              <a:r>
                <a:rPr lang="en-GB" sz="1814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Times New Roman"/>
                </a:rPr>
                <a:t>t</a:t>
              </a:r>
              <a:r>
                <a:rPr lang="en-GB" sz="1814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 </a:t>
              </a:r>
              <a:r>
                <a:rPr lang="en-GB" sz="136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~ </a:t>
              </a:r>
              <a:r>
                <a:rPr lang="en-GB" sz="136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Arial"/>
                </a:rPr>
                <a:t>200 ns</a:t>
              </a:r>
              <a:endParaRPr lang="en-GB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118" y="4290220"/>
            <a:ext cx="3243353" cy="209110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486309" y="953759"/>
            <a:ext cx="2468610" cy="3555365"/>
            <a:chOff x="1669720" y="1207523"/>
            <a:chExt cx="2468610" cy="3555365"/>
          </a:xfrm>
        </p:grpSpPr>
        <p:sp>
          <p:nvSpPr>
            <p:cNvPr id="5" name="TextBox 4"/>
            <p:cNvSpPr txBox="1"/>
            <p:nvPr/>
          </p:nvSpPr>
          <p:spPr>
            <a:xfrm>
              <a:off x="1669720" y="1207523"/>
              <a:ext cx="24686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Front-End-Electronics: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3089" y="1641695"/>
              <a:ext cx="2414225" cy="1579001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1675575" y="3293625"/>
              <a:ext cx="2456901" cy="14692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330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726002" y="5701910"/>
            <a:ext cx="3236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Estimation of energy resolution </a:t>
            </a:r>
          </a:p>
          <a:p>
            <a:r>
              <a:rPr lang="en-US" b="1" dirty="0" smtClean="0"/>
              <a:t>for carbon 3.17 GeV/n - </a:t>
            </a:r>
            <a:r>
              <a:rPr lang="en-US" b="1" dirty="0" smtClean="0">
                <a:solidFill>
                  <a:srgbClr val="00B050"/>
                </a:solidFill>
              </a:rPr>
              <a:t>10%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9542" y="37131"/>
            <a:ext cx="84097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Comparison of measured energy resolution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by ZDC BM@N and by new forward hadron calorimeter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1926" y="1023139"/>
            <a:ext cx="8913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ZDC: </a:t>
            </a:r>
            <a:r>
              <a:rPr lang="en-US" sz="2400" b="1" dirty="0" smtClean="0"/>
              <a:t> energy resolution measured with carbon beam at 3.17 GeV/n</a:t>
            </a:r>
            <a:endParaRPr lang="ru-RU" sz="2400" b="1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978" y="1607914"/>
            <a:ext cx="2846083" cy="220745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95666" y="2625824"/>
            <a:ext cx="2490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Energy resolution </a:t>
            </a:r>
            <a:r>
              <a:rPr lang="en-US" b="1" dirty="0" smtClean="0">
                <a:solidFill>
                  <a:srgbClr val="00B050"/>
                </a:solidFill>
              </a:rPr>
              <a:t>24.5%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   </a:t>
            </a:r>
            <a:r>
              <a:rPr lang="en-US" b="1" dirty="0" smtClean="0"/>
              <a:t>        (preliminary)</a:t>
            </a:r>
            <a:endParaRPr lang="ru-RU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06" y="1671724"/>
            <a:ext cx="3290850" cy="19082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1" y="4699560"/>
            <a:ext cx="2554474" cy="19180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54489" y="4297132"/>
            <a:ext cx="2281187" cy="217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755987" y="4297132"/>
            <a:ext cx="3647349" cy="2287105"/>
            <a:chOff x="5145028" y="859375"/>
            <a:chExt cx="4199418" cy="2662413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5145028" y="859375"/>
              <a:ext cx="4199418" cy="2662413"/>
              <a:chOff x="3145992" y="2788920"/>
              <a:chExt cx="5235152" cy="3246118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5992" y="3267538"/>
                <a:ext cx="5235152" cy="27675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Заголовок 1"/>
                  <p:cNvSpPr txBox="1">
                    <a:spLocks/>
                  </p:cNvSpPr>
                  <p:nvPr/>
                </p:nvSpPr>
                <p:spPr>
                  <a:xfrm>
                    <a:off x="5157968" y="3983571"/>
                    <a:ext cx="2725758" cy="463121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rIns="0" anchor="ctr" anchorCtr="0">
                    <a:normAutofit fontScale="62500" lnSpcReduction="20000"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ru-RU" sz="16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600" b="1" i="1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sz="1600" b="1" i="1" baseline="-25000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num>
                          <m:den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den>
                        </m:f>
                      </m:oMath>
                    </a14:m>
                    <a:r>
                      <a:rPr lang="en-US" sz="1600" b="1" dirty="0"/>
                      <a:t>=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1600" b="1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pt-BR" sz="16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𝟓𝟖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600" b="1" i="1" dirty="0">
                                            <a:latin typeface="Cambria Math" panose="02040503050406030204" pitchFamily="18" charset="0"/>
                                          </a:rPr>
                                          <m:t>𝑬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  <m:f>
                              <m:fPr>
                                <m:type m:val="noBar"/>
                                <m:ctrlPr>
                                  <a:rPr lang="en-US" sz="1600" i="1" baseline="1400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1" i="0" baseline="1400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/>
                            </m:f>
                            <m:r>
                              <m:rPr>
                                <m:nor/>
                              </m:rPr>
                              <a:rPr lang="en-US" sz="1600" b="1" dirty="0"/>
                              <m:t>+</m:t>
                            </m:r>
                            <m:d>
                              <m:dPr>
                                <m:ctrlPr>
                                  <a:rPr lang="en-US" sz="16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6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1" i="1" dirty="0" smtClean="0">
                                    <a:latin typeface="Cambria Math" panose="02040503050406030204" pitchFamily="18" charset="0"/>
                                  </a:rPr>
                                  <m:t>𝟎𝟑</m:t>
                                </m:r>
                              </m:e>
                            </m:d>
                            <m:r>
                              <a:rPr lang="en-US" sz="1600" b="1" i="1" baseline="30000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m:rPr>
                                <m:nor/>
                              </m:rPr>
                              <a:rPr lang="en-US" sz="1600" b="1" dirty="0"/>
                              <m:t>+</m:t>
                            </m:r>
                            <m:d>
                              <m:dPr>
                                <m:ctrlPr>
                                  <a:rPr lang="pt-BR" sz="16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  <m:t>𝟒𝟗</m:t>
                                    </m:r>
                                  </m:num>
                                  <m:den>
                                    <m:r>
                                      <a:rPr lang="en-US" sz="1600" b="1" i="1"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den>
                                </m:f>
                              </m:e>
                            </m:d>
                            <m:f>
                              <m:fPr>
                                <m:type m:val="noBar"/>
                                <m:ctrlPr>
                                  <a:rPr lang="en-US" sz="1600" i="1" baseline="1400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1" i="1" baseline="1400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/>
                            </m:f>
                          </m:e>
                        </m:rad>
                      </m:oMath>
                    </a14:m>
                    <a:endParaRPr lang="ru-RU" sz="1600" b="1" dirty="0"/>
                  </a:p>
                </p:txBody>
              </p:sp>
            </mc:Choice>
            <mc:Fallback xmlns="">
              <p:sp>
                <p:nvSpPr>
                  <p:cNvPr id="25" name="Заголовок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57968" y="3983571"/>
                    <a:ext cx="2725758" cy="46312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Прямоугольник 25"/>
              <p:cNvSpPr/>
              <p:nvPr/>
            </p:nvSpPr>
            <p:spPr>
              <a:xfrm>
                <a:off x="4443984" y="2788920"/>
                <a:ext cx="2697480" cy="3017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" name="Стрелка вниз 26"/>
            <p:cNvSpPr/>
            <p:nvPr/>
          </p:nvSpPr>
          <p:spPr>
            <a:xfrm>
              <a:off x="6326901" y="2731808"/>
              <a:ext cx="74428" cy="1390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86677" y="3930105"/>
            <a:ext cx="8496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FHCAL: </a:t>
            </a:r>
            <a:r>
              <a:rPr lang="en-US" sz="2400" b="1" dirty="0" smtClean="0"/>
              <a:t>results of PSD </a:t>
            </a:r>
            <a:r>
              <a:rPr lang="en-US" sz="2400" b="1" dirty="0" err="1" smtClean="0"/>
              <a:t>supermodule</a:t>
            </a:r>
            <a:r>
              <a:rPr lang="en-US" sz="2400" b="1" dirty="0" smtClean="0"/>
              <a:t> test at CERN proton beams</a:t>
            </a:r>
            <a:endParaRPr lang="ru-RU" sz="2400" b="1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3963462" y="5380586"/>
            <a:ext cx="1308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Energy resolution</a:t>
            </a:r>
            <a:endParaRPr lang="ru-RU" sz="1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9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71" y="1277518"/>
            <a:ext cx="2915437" cy="21844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11791" y="75031"/>
            <a:ext cx="10281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Comparison of PSD CBM single module energy resolution measured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on </a:t>
            </a:r>
            <a:r>
              <a:rPr lang="en-US" sz="2800" b="1" dirty="0" err="1" smtClean="0">
                <a:solidFill>
                  <a:srgbClr val="FF0000"/>
                </a:solidFill>
              </a:rPr>
              <a:t>Ar</a:t>
            </a:r>
            <a:r>
              <a:rPr lang="en-US" sz="2800" b="1" dirty="0" smtClean="0">
                <a:solidFill>
                  <a:srgbClr val="FF0000"/>
                </a:solidFill>
              </a:rPr>
              <a:t> beam (3.3 </a:t>
            </a:r>
            <a:r>
              <a:rPr lang="en-US" sz="2800" b="1" dirty="0" err="1" smtClean="0">
                <a:solidFill>
                  <a:srgbClr val="FF0000"/>
                </a:solidFill>
              </a:rPr>
              <a:t>Gev</a:t>
            </a:r>
            <a:r>
              <a:rPr lang="en-US" sz="2800" b="1" dirty="0" smtClean="0">
                <a:solidFill>
                  <a:srgbClr val="FF0000"/>
                </a:solidFill>
              </a:rPr>
              <a:t>/n) at BM@N and on proton beam at CERN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5" b="21049"/>
          <a:stretch/>
        </p:blipFill>
        <p:spPr>
          <a:xfrm>
            <a:off x="1577128" y="3809376"/>
            <a:ext cx="2845745" cy="2663227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5054240" y="1951109"/>
            <a:ext cx="1357166" cy="865555"/>
            <a:chOff x="6117787" y="1219723"/>
            <a:chExt cx="1357166" cy="865555"/>
          </a:xfrm>
        </p:grpSpPr>
        <p:sp>
          <p:nvSpPr>
            <p:cNvPr id="14" name="Стрелка вправо 13"/>
            <p:cNvSpPr/>
            <p:nvPr/>
          </p:nvSpPr>
          <p:spPr>
            <a:xfrm>
              <a:off x="6445405" y="1773044"/>
              <a:ext cx="678652" cy="3122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117787" y="1219723"/>
              <a:ext cx="13571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 BM@N, </a:t>
              </a:r>
              <a:r>
                <a:rPr lang="en-US" b="1" dirty="0" err="1" smtClean="0"/>
                <a:t>Ar</a:t>
              </a:r>
              <a:r>
                <a:rPr lang="en-US" b="1" dirty="0" smtClean="0"/>
                <a:t>,</a:t>
              </a:r>
            </a:p>
            <a:p>
              <a:r>
                <a:rPr lang="en-US" b="1" dirty="0" smtClean="0"/>
                <a:t>March </a:t>
              </a:r>
              <a:r>
                <a:rPr lang="en-US" b="1" dirty="0"/>
                <a:t>2018</a:t>
              </a:r>
              <a:endParaRPr lang="ru-RU" b="1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372471" y="5027188"/>
            <a:ext cx="2070984" cy="986024"/>
            <a:chOff x="5363290" y="4516941"/>
            <a:chExt cx="2070984" cy="986024"/>
          </a:xfrm>
        </p:grpSpPr>
        <p:sp>
          <p:nvSpPr>
            <p:cNvPr id="19" name="Стрелка вправо 18"/>
            <p:cNvSpPr/>
            <p:nvPr/>
          </p:nvSpPr>
          <p:spPr>
            <a:xfrm>
              <a:off x="6106079" y="5190731"/>
              <a:ext cx="678652" cy="3122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63290" y="4516941"/>
              <a:ext cx="20709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    CERN, protons,</a:t>
              </a:r>
            </a:p>
            <a:p>
              <a:r>
                <a:rPr lang="en-US" b="1" dirty="0" smtClean="0"/>
                <a:t>        May 2018</a:t>
              </a:r>
              <a:endParaRPr lang="ru-RU" b="1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290211" y="4046649"/>
            <a:ext cx="3979144" cy="2648872"/>
            <a:chOff x="5823938" y="568714"/>
            <a:chExt cx="6078678" cy="3993809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720375" y="568714"/>
              <a:ext cx="4859970" cy="394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5823938" y="714291"/>
              <a:ext cx="6078678" cy="3848232"/>
              <a:chOff x="1338143" y="992459"/>
              <a:chExt cx="8341116" cy="5305945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7805854" y="1293541"/>
                <a:ext cx="1773044" cy="8363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7" name="Группа 56"/>
              <p:cNvGrpSpPr/>
              <p:nvPr/>
            </p:nvGrpSpPr>
            <p:grpSpPr>
              <a:xfrm>
                <a:off x="1338143" y="992459"/>
                <a:ext cx="8263055" cy="5305945"/>
                <a:chOff x="-1" y="-223902"/>
                <a:chExt cx="10107733" cy="6238875"/>
              </a:xfrm>
            </p:grpSpPr>
            <p:pic>
              <p:nvPicPr>
                <p:cNvPr id="61" name="Рисунок 6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" y="-223902"/>
                  <a:ext cx="10107733" cy="6238875"/>
                </a:xfrm>
                <a:prstGeom prst="rect">
                  <a:avLst/>
                </a:prstGeom>
              </p:spPr>
            </p:pic>
            <p:sp>
              <p:nvSpPr>
                <p:cNvPr id="62" name="Прямоугольник 61"/>
                <p:cNvSpPr/>
                <p:nvPr/>
              </p:nvSpPr>
              <p:spPr>
                <a:xfrm>
                  <a:off x="7833706" y="843768"/>
                  <a:ext cx="2190369" cy="9924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8" name="Прямоугольник 57"/>
              <p:cNvSpPr/>
              <p:nvPr/>
            </p:nvSpPr>
            <p:spPr>
              <a:xfrm>
                <a:off x="7805854" y="1182029"/>
                <a:ext cx="1873405" cy="9478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1980603" y="1527641"/>
                <a:ext cx="6878071" cy="4312545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Заголовок 1"/>
                  <p:cNvSpPr txBox="1">
                    <a:spLocks/>
                  </p:cNvSpPr>
                  <p:nvPr/>
                </p:nvSpPr>
                <p:spPr>
                  <a:xfrm>
                    <a:off x="4559231" y="2124047"/>
                    <a:ext cx="3766887" cy="68028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rIns="0" anchor="ctr" anchorCtr="0">
                    <a:noAutofit/>
                  </a:bodyPr>
                  <a:lstStyle>
                    <a:lvl1pPr algn="l" defTabSz="914400" rtl="0" eaLnBrk="1" latinLnBrk="0" hangingPunct="1">
                      <a:lnSpc>
                        <a:spcPct val="90000"/>
                      </a:lnSpc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ru-RU" sz="1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800" b="1" i="1" smtClean="0">
                                <a:latin typeface="Cambria Math" panose="02040503050406030204" pitchFamily="18" charset="0"/>
                              </a:rPr>
                              <m:t>𝝈</m:t>
                            </m:r>
                            <m:r>
                              <a:rPr lang="en-US" sz="1800" b="1" i="1" baseline="-25000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num>
                          <m:den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den>
                        </m:f>
                      </m:oMath>
                    </a14:m>
                    <a:r>
                      <a:rPr lang="en-US" sz="1800" b="1" dirty="0" smtClean="0">
                        <a:latin typeface="+mn-lt"/>
                      </a:rPr>
                      <a:t>=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1200" b="1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pt-BR" sz="12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sz="1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1200" b="1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200" b="1" i="1">
                                        <a:latin typeface="Cambria Math" panose="02040503050406030204" pitchFamily="18" charset="0"/>
                                      </a:rPr>
                                      <m:t>𝟔𝟗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200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1200" b="1" i="1" dirty="0">
                                            <a:latin typeface="Cambria Math" panose="02040503050406030204" pitchFamily="18" charset="0"/>
                                          </a:rPr>
                                          <m:t>𝑬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  <m:f>
                              <m:fPr>
                                <m:type m:val="noBar"/>
                                <m:ctrlPr>
                                  <a:rPr lang="en-US" sz="1200" b="1" i="1" baseline="1400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b="1" i="0" baseline="1400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/>
                            </m:f>
                            <m:r>
                              <m:rPr>
                                <m:nor/>
                              </m:rPr>
                              <a:rPr lang="en-US" sz="1200" b="1" dirty="0">
                                <a:latin typeface="+mn-lt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2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1" i="1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200" b="1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200" b="1" i="0" dirty="0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200" b="1" i="1" dirty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d>
                            <m:r>
                              <a:rPr lang="en-US" sz="1200" b="1" i="1" baseline="30000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200" b="1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rad>
                      </m:oMath>
                    </a14:m>
                    <a:endParaRPr lang="ru-RU" sz="1200" b="1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60" name="Заголовок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9231" y="2124047"/>
                    <a:ext cx="3766887" cy="68028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35556" b="-4666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1" name="Прямоугольник 40"/>
            <p:cNvSpPr/>
            <p:nvPr/>
          </p:nvSpPr>
          <p:spPr>
            <a:xfrm>
              <a:off x="6847888" y="568714"/>
              <a:ext cx="3860121" cy="363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6967116" y="1316350"/>
              <a:ext cx="676581" cy="600985"/>
              <a:chOff x="2445760" y="4924434"/>
              <a:chExt cx="1074382" cy="974562"/>
            </a:xfrm>
          </p:grpSpPr>
          <p:grpSp>
            <p:nvGrpSpPr>
              <p:cNvPr id="44" name="Группа 43"/>
              <p:cNvGrpSpPr/>
              <p:nvPr/>
            </p:nvGrpSpPr>
            <p:grpSpPr>
              <a:xfrm>
                <a:off x="2445760" y="5252224"/>
                <a:ext cx="1074382" cy="323386"/>
                <a:chOff x="2445760" y="5252224"/>
                <a:chExt cx="1074382" cy="323386"/>
              </a:xfrm>
            </p:grpSpPr>
            <p:sp>
              <p:nvSpPr>
                <p:cNvPr id="53" name="Прямоугольник 52"/>
                <p:cNvSpPr/>
                <p:nvPr/>
              </p:nvSpPr>
              <p:spPr>
                <a:xfrm>
                  <a:off x="2798956" y="5252224"/>
                  <a:ext cx="367990" cy="323386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Прямоугольник 53"/>
                <p:cNvSpPr/>
                <p:nvPr/>
              </p:nvSpPr>
              <p:spPr>
                <a:xfrm>
                  <a:off x="3152152" y="5252224"/>
                  <a:ext cx="367990" cy="323386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Прямоугольник 54"/>
                <p:cNvSpPr/>
                <p:nvPr/>
              </p:nvSpPr>
              <p:spPr>
                <a:xfrm>
                  <a:off x="2445760" y="5252224"/>
                  <a:ext cx="367990" cy="323386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5" name="Группа 44"/>
              <p:cNvGrpSpPr/>
              <p:nvPr/>
            </p:nvGrpSpPr>
            <p:grpSpPr>
              <a:xfrm>
                <a:off x="2445760" y="5575610"/>
                <a:ext cx="1074382" cy="323386"/>
                <a:chOff x="2445760" y="5252224"/>
                <a:chExt cx="1074382" cy="323386"/>
              </a:xfrm>
            </p:grpSpPr>
            <p:sp>
              <p:nvSpPr>
                <p:cNvPr id="50" name="Прямоугольник 49"/>
                <p:cNvSpPr/>
                <p:nvPr/>
              </p:nvSpPr>
              <p:spPr>
                <a:xfrm>
                  <a:off x="2798956" y="5252224"/>
                  <a:ext cx="367990" cy="323386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Прямоугольник 50"/>
                <p:cNvSpPr/>
                <p:nvPr/>
              </p:nvSpPr>
              <p:spPr>
                <a:xfrm>
                  <a:off x="3152152" y="5252224"/>
                  <a:ext cx="367990" cy="323386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Прямоугольник 51"/>
                <p:cNvSpPr/>
                <p:nvPr/>
              </p:nvSpPr>
              <p:spPr>
                <a:xfrm>
                  <a:off x="2445760" y="5252224"/>
                  <a:ext cx="367990" cy="323386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6" name="Группа 45"/>
              <p:cNvGrpSpPr/>
              <p:nvPr/>
            </p:nvGrpSpPr>
            <p:grpSpPr>
              <a:xfrm>
                <a:off x="2445760" y="4924434"/>
                <a:ext cx="1074382" cy="323386"/>
                <a:chOff x="2445760" y="5252224"/>
                <a:chExt cx="1074382" cy="323386"/>
              </a:xfrm>
            </p:grpSpPr>
            <p:sp>
              <p:nvSpPr>
                <p:cNvPr id="47" name="Прямоугольник 46"/>
                <p:cNvSpPr/>
                <p:nvPr/>
              </p:nvSpPr>
              <p:spPr>
                <a:xfrm>
                  <a:off x="2798956" y="5252224"/>
                  <a:ext cx="367990" cy="323386"/>
                </a:xfrm>
                <a:prstGeom prst="rect">
                  <a:avLst/>
                </a:prstGeom>
                <a:solidFill>
                  <a:srgbClr val="00B0F0"/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Прямоугольник 47"/>
                <p:cNvSpPr/>
                <p:nvPr/>
              </p:nvSpPr>
              <p:spPr>
                <a:xfrm>
                  <a:off x="3152152" y="5252224"/>
                  <a:ext cx="367990" cy="323386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Прямоугольник 48"/>
                <p:cNvSpPr/>
                <p:nvPr/>
              </p:nvSpPr>
              <p:spPr>
                <a:xfrm>
                  <a:off x="2445760" y="5252224"/>
                  <a:ext cx="367990" cy="323386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sp>
        <p:nvSpPr>
          <p:cNvPr id="5" name="Стрелка вниз 4"/>
          <p:cNvSpPr/>
          <p:nvPr/>
        </p:nvSpPr>
        <p:spPr>
          <a:xfrm>
            <a:off x="9213054" y="5690047"/>
            <a:ext cx="162590" cy="2712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269355" y="5690047"/>
            <a:ext cx="1910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Energy resolution </a:t>
            </a:r>
            <a:endParaRPr lang="en-US" b="1" dirty="0" smtClean="0"/>
          </a:p>
          <a:p>
            <a:r>
              <a:rPr lang="en-US" b="1" dirty="0" smtClean="0"/>
              <a:t>– 7%  </a:t>
            </a:r>
            <a:endParaRPr lang="ru-RU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" t="1573" r="53791" b="35143"/>
          <a:stretch/>
        </p:blipFill>
        <p:spPr>
          <a:xfrm>
            <a:off x="6331304" y="820582"/>
            <a:ext cx="3221024" cy="2948198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9447215" y="2788147"/>
            <a:ext cx="2704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Energy resolution </a:t>
            </a:r>
            <a:r>
              <a:rPr lang="en-US" b="1" dirty="0" smtClean="0"/>
              <a:t>– 12% </a:t>
            </a:r>
          </a:p>
          <a:p>
            <a:r>
              <a:rPr lang="en-US" b="1" dirty="0" smtClean="0"/>
              <a:t>(Preliminary) </a:t>
            </a:r>
            <a:endParaRPr lang="ru-RU" b="1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5593573" y="4977889"/>
            <a:ext cx="1308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Energy resolution</a:t>
            </a:r>
            <a:endParaRPr lang="ru-RU" sz="12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17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9" t="66541" r="22920" b="1762"/>
          <a:stretch/>
        </p:blipFill>
        <p:spPr>
          <a:xfrm>
            <a:off x="7433208" y="2275200"/>
            <a:ext cx="4122723" cy="3500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8371" y="98362"/>
            <a:ext cx="4153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Nearest </a:t>
            </a:r>
            <a:r>
              <a:rPr lang="en-US" sz="3200" b="1" dirty="0" smtClean="0">
                <a:solidFill>
                  <a:srgbClr val="FF0000"/>
                </a:solidFill>
              </a:rPr>
              <a:t>plans</a:t>
            </a:r>
            <a:r>
              <a:rPr lang="en-US" sz="2800" b="1" dirty="0" smtClean="0">
                <a:solidFill>
                  <a:srgbClr val="FF0000"/>
                </a:solidFill>
              </a:rPr>
              <a:t> of FHCAL (</a:t>
            </a:r>
            <a:r>
              <a:rPr lang="en-US" sz="2800" b="1" dirty="0">
                <a:solidFill>
                  <a:srgbClr val="FF0000"/>
                </a:solidFill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517" y="872045"/>
            <a:ext cx="526900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Transportation of PSD CBM modules (20 pcs),</a:t>
            </a:r>
          </a:p>
          <a:p>
            <a:r>
              <a:rPr lang="en-US" sz="2000" b="1" dirty="0" smtClean="0"/>
              <a:t>FHCAL BM@N modules (16 pcs) and </a:t>
            </a:r>
            <a:r>
              <a:rPr lang="en-US" sz="2000" b="1" dirty="0" err="1" smtClean="0"/>
              <a:t>FHCal</a:t>
            </a:r>
            <a:r>
              <a:rPr lang="en-US" sz="2000" b="1" dirty="0" smtClean="0"/>
              <a:t> MPD </a:t>
            </a:r>
          </a:p>
          <a:p>
            <a:r>
              <a:rPr lang="en-US" sz="2000" b="1" dirty="0" smtClean="0"/>
              <a:t>modules (19 pcs) </a:t>
            </a:r>
            <a:r>
              <a:rPr lang="en-US" sz="2000" b="1" dirty="0"/>
              <a:t>f</a:t>
            </a:r>
            <a:r>
              <a:rPr lang="en-US" sz="2000" b="1" dirty="0" smtClean="0"/>
              <a:t>rom INR at JINR.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- April 2019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677804" y="1063917"/>
            <a:ext cx="5633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Delivery of the FHCAL support structure at BM@N. 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175425" y="1675530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- Beginning of 2019</a:t>
            </a:r>
            <a:endParaRPr lang="ru-RU" b="1" dirty="0">
              <a:solidFill>
                <a:srgbClr val="FF0000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826792" y="761004"/>
            <a:ext cx="5910366" cy="6096996"/>
            <a:chOff x="-1148915" y="1827049"/>
            <a:chExt cx="3047417" cy="3809817"/>
          </a:xfrm>
        </p:grpSpPr>
        <p:sp>
          <p:nvSpPr>
            <p:cNvPr id="8" name="TextBox 7"/>
            <p:cNvSpPr txBox="1"/>
            <p:nvPr/>
          </p:nvSpPr>
          <p:spPr>
            <a:xfrm>
              <a:off x="1548818" y="1827049"/>
              <a:ext cx="349684" cy="569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0070C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820618" y="5406082"/>
              <a:ext cx="1180432" cy="23078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20 PSD CBM </a:t>
              </a:r>
              <a:r>
                <a:rPr lang="en-US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modules</a:t>
              </a:r>
              <a:endPara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61" t="11367" r="258"/>
            <a:stretch/>
          </p:blipFill>
          <p:spPr>
            <a:xfrm>
              <a:off x="-1148915" y="2987105"/>
              <a:ext cx="2710349" cy="2418977"/>
            </a:xfrm>
            <a:prstGeom prst="rect">
              <a:avLst/>
            </a:prstGeom>
          </p:spPr>
        </p:pic>
        <p:cxnSp>
          <p:nvCxnSpPr>
            <p:cNvPr id="29" name="Прямая со стрелкой 28"/>
            <p:cNvCxnSpPr/>
            <p:nvPr/>
          </p:nvCxnSpPr>
          <p:spPr>
            <a:xfrm flipV="1">
              <a:off x="-230403" y="4643143"/>
              <a:ext cx="1101750" cy="794335"/>
            </a:xfrm>
            <a:prstGeom prst="straightConnector1">
              <a:avLst/>
            </a:prstGeom>
            <a:ln w="508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-400761" y="2927373"/>
              <a:ext cx="241628" cy="814799"/>
            </a:xfrm>
            <a:prstGeom prst="straightConnector1">
              <a:avLst/>
            </a:prstGeom>
            <a:ln w="698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080998" y="2196668"/>
            <a:ext cx="4960109" cy="367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35   FHCAL MPD </a:t>
            </a:r>
            <a:r>
              <a:rPr lang="en-US" b="1" dirty="0" smtClean="0">
                <a:solidFill>
                  <a:srgbClr val="0070C0"/>
                </a:solidFill>
              </a:rPr>
              <a:t>modules (16_BM@N+19_MPD)</a:t>
            </a:r>
            <a:endParaRPr lang="en-US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2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18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08371" y="98362"/>
            <a:ext cx="4257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Nearest </a:t>
            </a:r>
            <a:r>
              <a:rPr lang="en-US" sz="3200" b="1" dirty="0" smtClean="0">
                <a:solidFill>
                  <a:srgbClr val="FF0000"/>
                </a:solidFill>
              </a:rPr>
              <a:t>plans</a:t>
            </a:r>
            <a:r>
              <a:rPr lang="en-US" sz="2800" b="1" dirty="0" smtClean="0">
                <a:solidFill>
                  <a:srgbClr val="FF0000"/>
                </a:solidFill>
              </a:rPr>
              <a:t> of FHCAL (II)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8532" y="933651"/>
            <a:ext cx="9665210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sz="2400" b="1" dirty="0" smtClean="0"/>
              <a:t>FHCAL assembly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        - April 2019      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400" b="1" dirty="0"/>
              <a:t>FEE and readout electronics</a:t>
            </a:r>
          </a:p>
          <a:p>
            <a:pPr marL="285750" indent="-285750">
              <a:buFontTx/>
              <a:buChar char="-"/>
            </a:pPr>
            <a:r>
              <a:rPr lang="en-US" dirty="0"/>
              <a:t>should be available </a:t>
            </a:r>
            <a:r>
              <a:rPr lang="en-US" dirty="0">
                <a:solidFill>
                  <a:srgbClr val="FF0000"/>
                </a:solidFill>
              </a:rPr>
              <a:t>at the middle of 2019</a:t>
            </a:r>
            <a:r>
              <a:rPr lang="en-US" dirty="0"/>
              <a:t>. </a:t>
            </a:r>
            <a:r>
              <a:rPr lang="en-US" b="1" dirty="0">
                <a:solidFill>
                  <a:srgbClr val="FF0000"/>
                </a:solidFill>
              </a:rPr>
              <a:t>Not ordered up to now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Integration in BM@N DAQ</a:t>
            </a:r>
            <a:r>
              <a:rPr lang="ru-RU" sz="2400" b="1" dirty="0" smtClean="0"/>
              <a:t>, </a:t>
            </a:r>
            <a:r>
              <a:rPr lang="en-US" sz="2400" b="1" dirty="0" smtClean="0"/>
              <a:t>cosmic tests and calibration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       - up to the end of 2019       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Simulations </a:t>
            </a:r>
            <a:r>
              <a:rPr lang="en-US" sz="2400" b="1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/>
              <a:t>optimization of final FHCAL geometry  </a:t>
            </a:r>
            <a:r>
              <a:rPr lang="en-US" dirty="0" smtClean="0"/>
              <a:t>to </a:t>
            </a:r>
            <a:r>
              <a:rPr lang="en-US" dirty="0"/>
              <a:t>get </a:t>
            </a:r>
          </a:p>
          <a:p>
            <a:r>
              <a:rPr lang="en-US" dirty="0"/>
              <a:t>     the best centrality and reaction plane angle </a:t>
            </a:r>
            <a:r>
              <a:rPr lang="en-US" dirty="0" smtClean="0"/>
              <a:t>resolutions,</a:t>
            </a:r>
          </a:p>
          <a:p>
            <a:r>
              <a:rPr lang="en-US" dirty="0" smtClean="0"/>
              <a:t>- Development of methods for FHCAL cosmic muons calibrations</a:t>
            </a:r>
            <a:endParaRPr lang="en-US" dirty="0"/>
          </a:p>
          <a:p>
            <a:endParaRPr lang="en-US" dirty="0" smtClean="0"/>
          </a:p>
          <a:p>
            <a:r>
              <a:rPr lang="en-US" sz="2400" b="1" dirty="0" smtClean="0"/>
              <a:t>Centrality classification of existing ZDC data                                                      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7488454" y="4148487"/>
            <a:ext cx="866274" cy="2059807"/>
          </a:xfrm>
          <a:prstGeom prst="rightBrace">
            <a:avLst/>
          </a:prstGeom>
          <a:ln w="25400">
            <a:solidFill>
              <a:schemeClr val="accent1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589582" y="4578225"/>
            <a:ext cx="27642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Application for RFBR grant.</a:t>
            </a:r>
          </a:p>
          <a:p>
            <a:r>
              <a:rPr lang="en-US" b="1" dirty="0" smtClean="0"/>
              <a:t>Participants:</a:t>
            </a:r>
          </a:p>
          <a:p>
            <a:r>
              <a:rPr lang="en-US" b="1" dirty="0" smtClean="0"/>
              <a:t>INR, NEPHI, JINR</a:t>
            </a:r>
            <a:endParaRPr lang="en-US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44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9806" y="2030930"/>
            <a:ext cx="81567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Thank you for attention!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6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0" t="3825"/>
          <a:stretch/>
        </p:blipFill>
        <p:spPr bwMode="auto">
          <a:xfrm>
            <a:off x="805800" y="816029"/>
            <a:ext cx="4648322" cy="353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51791" y="104347"/>
            <a:ext cx="2612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ZDC at BM@N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7735" y="874707"/>
            <a:ext cx="61252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Main tasks of ZDC at BM@N:</a:t>
            </a:r>
          </a:p>
          <a:p>
            <a:endParaRPr lang="en-US" sz="2400" b="1" dirty="0" smtClean="0"/>
          </a:p>
          <a:p>
            <a:r>
              <a:rPr lang="en-US" sz="2400" b="1" dirty="0"/>
              <a:t>M</a:t>
            </a:r>
            <a:r>
              <a:rPr lang="en-US" sz="2400" b="1" dirty="0" smtClean="0"/>
              <a:t>easurement of centrality and reaction plane </a:t>
            </a:r>
          </a:p>
          <a:p>
            <a:r>
              <a:rPr lang="en-US" sz="2400" b="1" dirty="0" smtClean="0"/>
              <a:t>orientation in nucleus-nucleus collisions.</a:t>
            </a:r>
          </a:p>
          <a:p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8367" y="5566160"/>
            <a:ext cx="12431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It </a:t>
            </a:r>
            <a:r>
              <a:rPr lang="en-US" sz="2400" b="1" dirty="0" smtClean="0"/>
              <a:t>is </a:t>
            </a:r>
            <a:r>
              <a:rPr lang="en-US" sz="2400" b="1" dirty="0"/>
              <a:t>planned to replace existing ZDC </a:t>
            </a:r>
            <a:r>
              <a:rPr lang="en-US" sz="2400" b="1" dirty="0" smtClean="0"/>
              <a:t>by </a:t>
            </a:r>
            <a:r>
              <a:rPr lang="en-US" sz="2400" b="1" dirty="0"/>
              <a:t>new </a:t>
            </a:r>
            <a:r>
              <a:rPr lang="en-US" sz="2400" b="1" dirty="0" smtClean="0"/>
              <a:t>forward hadron calorimeter</a:t>
            </a:r>
            <a:r>
              <a:rPr lang="ru-RU" sz="2400" b="1" dirty="0" smtClean="0"/>
              <a:t> </a:t>
            </a:r>
            <a:r>
              <a:rPr lang="en-US" sz="2400" b="1" dirty="0" smtClean="0"/>
              <a:t>FHCAL</a:t>
            </a:r>
            <a:r>
              <a:rPr lang="ru-RU" sz="2400" b="1" dirty="0" smtClean="0"/>
              <a:t> </a:t>
            </a:r>
            <a:r>
              <a:rPr lang="en-US" sz="2400" b="1" dirty="0" smtClean="0"/>
              <a:t>which should </a:t>
            </a:r>
            <a:r>
              <a:rPr lang="en-US" sz="2400" b="1" dirty="0"/>
              <a:t>provide </a:t>
            </a:r>
            <a:r>
              <a:rPr lang="en-US" sz="2400" b="1" dirty="0" smtClean="0"/>
              <a:t>also selection </a:t>
            </a:r>
            <a:r>
              <a:rPr lang="en-US" sz="2400" b="1" dirty="0"/>
              <a:t>of  </a:t>
            </a:r>
            <a:r>
              <a:rPr lang="en-US" sz="2400" b="1" dirty="0" smtClean="0"/>
              <a:t>most </a:t>
            </a:r>
            <a:r>
              <a:rPr lang="en-US" sz="2400" b="1" dirty="0"/>
              <a:t>central events </a:t>
            </a:r>
            <a:r>
              <a:rPr lang="en-US" sz="2400" b="1" dirty="0" smtClean="0"/>
              <a:t>on </a:t>
            </a:r>
            <a:r>
              <a:rPr lang="en-US" sz="2400" b="1" dirty="0"/>
              <a:t>trigger </a:t>
            </a:r>
            <a:r>
              <a:rPr lang="en-US" sz="2400" b="1" dirty="0" smtClean="0"/>
              <a:t>level in </a:t>
            </a:r>
            <a:r>
              <a:rPr lang="en-US" sz="2400" b="1" dirty="0"/>
              <a:t>nucleus-nucleus interactions .</a:t>
            </a:r>
            <a:endParaRPr lang="en-US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735" y="2746900"/>
            <a:ext cx="3153388" cy="14452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455" y="2546529"/>
            <a:ext cx="2097870" cy="155947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8581" y="4351911"/>
            <a:ext cx="11514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ZDC already </a:t>
            </a:r>
            <a:r>
              <a:rPr lang="en-US" sz="2400" b="1" dirty="0" smtClean="0"/>
              <a:t>had</a:t>
            </a:r>
            <a:r>
              <a:rPr lang="en-US" sz="2400" b="1" dirty="0" smtClean="0"/>
              <a:t> </a:t>
            </a:r>
            <a:r>
              <a:rPr lang="en-US" sz="2400" b="1" dirty="0" smtClean="0"/>
              <a:t>been </a:t>
            </a:r>
            <a:r>
              <a:rPr lang="en-US" sz="2400" b="1" dirty="0" smtClean="0"/>
              <a:t>used </a:t>
            </a:r>
            <a:r>
              <a:rPr lang="en-US" sz="2400" b="1" dirty="0" smtClean="0"/>
              <a:t>at BM@N experiments </a:t>
            </a:r>
            <a:r>
              <a:rPr lang="en-US" sz="2400" b="1" dirty="0"/>
              <a:t>with </a:t>
            </a:r>
            <a:r>
              <a:rPr lang="en-US" sz="2400" b="1" baseline="30000" dirty="0"/>
              <a:t>6</a:t>
            </a:r>
            <a:r>
              <a:rPr lang="en-US" sz="2400" b="1" dirty="0"/>
              <a:t>C, </a:t>
            </a:r>
            <a:r>
              <a:rPr lang="en-US" sz="2400" b="1" baseline="30000" dirty="0"/>
              <a:t>18</a:t>
            </a:r>
            <a:r>
              <a:rPr lang="en-US" sz="2400" b="1" dirty="0"/>
              <a:t>Ar and </a:t>
            </a:r>
            <a:r>
              <a:rPr lang="en-US" sz="2400" b="1" baseline="30000" dirty="0" smtClean="0"/>
              <a:t>36</a:t>
            </a:r>
            <a:r>
              <a:rPr lang="en-US" sz="2400" b="1" dirty="0" smtClean="0"/>
              <a:t>Kr  </a:t>
            </a:r>
            <a:r>
              <a:rPr lang="en-US" sz="2400" b="1" dirty="0"/>
              <a:t>beams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 </a:t>
            </a:r>
            <a:r>
              <a:rPr lang="en-US" sz="2000" b="1" dirty="0" smtClean="0"/>
              <a:t>C (T=3.5 GeV/n),</a:t>
            </a:r>
            <a:endParaRPr lang="en-US" sz="20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2191" y="4759518"/>
            <a:ext cx="2948507" cy="6338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3314" y="4713240"/>
            <a:ext cx="2090659" cy="4335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4344" y="4798047"/>
            <a:ext cx="1984901" cy="39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20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7052171" y="2242686"/>
            <a:ext cx="3554869" cy="2141207"/>
            <a:chOff x="5978226" y="1500928"/>
            <a:chExt cx="4333186" cy="2660148"/>
          </a:xfrm>
        </p:grpSpPr>
        <p:cxnSp>
          <p:nvCxnSpPr>
            <p:cNvPr id="4" name="Прямая со стрелкой 3"/>
            <p:cNvCxnSpPr/>
            <p:nvPr/>
          </p:nvCxnSpPr>
          <p:spPr>
            <a:xfrm flipV="1">
              <a:off x="6759345" y="4111827"/>
              <a:ext cx="3552067" cy="3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8054820" y="3702233"/>
              <a:ext cx="1127511" cy="458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160 cm</a:t>
              </a:r>
              <a:endParaRPr lang="ru-RU" dirty="0"/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 flipH="1">
              <a:off x="6445521" y="1500928"/>
              <a:ext cx="218" cy="226005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rot="16200000">
              <a:off x="5651085" y="2377357"/>
              <a:ext cx="1104478" cy="450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100 cm</a:t>
              </a:r>
              <a:endParaRPr lang="ru-RU" dirty="0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6844879" y="1502229"/>
              <a:ext cx="3387692" cy="2233355"/>
              <a:chOff x="6844879" y="1611086"/>
              <a:chExt cx="3333264" cy="2124498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6844879" y="1611086"/>
                <a:ext cx="3333264" cy="2124498"/>
                <a:chOff x="4831744" y="1467223"/>
                <a:chExt cx="3266709" cy="2038044"/>
              </a:xfrm>
            </p:grpSpPr>
            <p:grpSp>
              <p:nvGrpSpPr>
                <p:cNvPr id="11" name="Группа 10"/>
                <p:cNvGrpSpPr/>
                <p:nvPr/>
              </p:nvGrpSpPr>
              <p:grpSpPr>
                <a:xfrm>
                  <a:off x="7614596" y="1748774"/>
                  <a:ext cx="483857" cy="1468413"/>
                  <a:chOff x="6857992" y="1319893"/>
                  <a:chExt cx="718464" cy="2551339"/>
                </a:xfrm>
                <a:solidFill>
                  <a:srgbClr val="FFC000"/>
                </a:solidFill>
              </p:grpSpPr>
              <p:grpSp>
                <p:nvGrpSpPr>
                  <p:cNvPr id="87" name="Группа 86"/>
                  <p:cNvGrpSpPr/>
                  <p:nvPr/>
                </p:nvGrpSpPr>
                <p:grpSpPr>
                  <a:xfrm>
                    <a:off x="6857994" y="2585358"/>
                    <a:ext cx="718462" cy="1285874"/>
                    <a:chOff x="6857994" y="2585358"/>
                    <a:chExt cx="718462" cy="1285874"/>
                  </a:xfrm>
                  <a:grpFill/>
                </p:grpSpPr>
                <p:sp>
                  <p:nvSpPr>
                    <p:cNvPr id="91" name="Прямоугольник 90"/>
                    <p:cNvSpPr/>
                    <p:nvPr/>
                  </p:nvSpPr>
                  <p:spPr>
                    <a:xfrm>
                      <a:off x="6857996" y="2585358"/>
                      <a:ext cx="718460" cy="661303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92" name="Прямоугольник 91"/>
                    <p:cNvSpPr/>
                    <p:nvPr/>
                  </p:nvSpPr>
                  <p:spPr>
                    <a:xfrm>
                      <a:off x="6857994" y="3209929"/>
                      <a:ext cx="718460" cy="661303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88" name="Группа 87"/>
                  <p:cNvGrpSpPr/>
                  <p:nvPr/>
                </p:nvGrpSpPr>
                <p:grpSpPr>
                  <a:xfrm>
                    <a:off x="6857992" y="1319893"/>
                    <a:ext cx="718462" cy="1285874"/>
                    <a:chOff x="7010394" y="2737758"/>
                    <a:chExt cx="718462" cy="1285874"/>
                  </a:xfrm>
                  <a:grpFill/>
                </p:grpSpPr>
                <p:sp>
                  <p:nvSpPr>
                    <p:cNvPr id="89" name="Прямоугольник 88"/>
                    <p:cNvSpPr/>
                    <p:nvPr/>
                  </p:nvSpPr>
                  <p:spPr>
                    <a:xfrm>
                      <a:off x="7010396" y="2737758"/>
                      <a:ext cx="718460" cy="661303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90" name="Прямоугольник 89"/>
                    <p:cNvSpPr/>
                    <p:nvPr/>
                  </p:nvSpPr>
                  <p:spPr>
                    <a:xfrm>
                      <a:off x="7010394" y="3362329"/>
                      <a:ext cx="718460" cy="661303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12" name="Группа 11"/>
                <p:cNvGrpSpPr/>
                <p:nvPr/>
              </p:nvGrpSpPr>
              <p:grpSpPr>
                <a:xfrm>
                  <a:off x="5306559" y="1467223"/>
                  <a:ext cx="2322784" cy="415018"/>
                  <a:chOff x="5313599" y="1452347"/>
                  <a:chExt cx="2356534" cy="429472"/>
                </a:xfrm>
              </p:grpSpPr>
              <p:grpSp>
                <p:nvGrpSpPr>
                  <p:cNvPr id="77" name="Группа 76"/>
                  <p:cNvGrpSpPr/>
                  <p:nvPr/>
                </p:nvGrpSpPr>
                <p:grpSpPr>
                  <a:xfrm rot="16200000">
                    <a:off x="5880593" y="885357"/>
                    <a:ext cx="429468" cy="1563456"/>
                    <a:chOff x="6857992" y="1319893"/>
                    <a:chExt cx="718464" cy="2551339"/>
                  </a:xfrm>
                  <a:solidFill>
                    <a:srgbClr val="FFC000"/>
                  </a:solidFill>
                </p:grpSpPr>
                <p:grpSp>
                  <p:nvGrpSpPr>
                    <p:cNvPr id="81" name="Группа 80"/>
                    <p:cNvGrpSpPr/>
                    <p:nvPr/>
                  </p:nvGrpSpPr>
                  <p:grpSpPr>
                    <a:xfrm>
                      <a:off x="6857994" y="2585358"/>
                      <a:ext cx="718462" cy="1285874"/>
                      <a:chOff x="6857994" y="2585358"/>
                      <a:chExt cx="718462" cy="1285874"/>
                    </a:xfrm>
                    <a:grpFill/>
                  </p:grpSpPr>
                  <p:sp>
                    <p:nvSpPr>
                      <p:cNvPr id="85" name="Прямоугольник 84"/>
                      <p:cNvSpPr/>
                      <p:nvPr/>
                    </p:nvSpPr>
                    <p:spPr>
                      <a:xfrm>
                        <a:off x="6857996" y="2585358"/>
                        <a:ext cx="718460" cy="661303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86" name="Прямоугольник 85"/>
                      <p:cNvSpPr/>
                      <p:nvPr/>
                    </p:nvSpPr>
                    <p:spPr>
                      <a:xfrm>
                        <a:off x="6857994" y="3209929"/>
                        <a:ext cx="718460" cy="661303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82" name="Группа 81"/>
                    <p:cNvGrpSpPr/>
                    <p:nvPr/>
                  </p:nvGrpSpPr>
                  <p:grpSpPr>
                    <a:xfrm>
                      <a:off x="6857992" y="1319893"/>
                      <a:ext cx="718462" cy="1285874"/>
                      <a:chOff x="7010394" y="2737758"/>
                      <a:chExt cx="718462" cy="1285874"/>
                    </a:xfrm>
                    <a:grpFill/>
                  </p:grpSpPr>
                  <p:sp>
                    <p:nvSpPr>
                      <p:cNvPr id="83" name="Прямоугольник 82"/>
                      <p:cNvSpPr/>
                      <p:nvPr/>
                    </p:nvSpPr>
                    <p:spPr>
                      <a:xfrm>
                        <a:off x="7010396" y="2737758"/>
                        <a:ext cx="718460" cy="661303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84" name="Прямоугольник 83"/>
                      <p:cNvSpPr/>
                      <p:nvPr/>
                    </p:nvSpPr>
                    <p:spPr>
                      <a:xfrm>
                        <a:off x="7010394" y="3362329"/>
                        <a:ext cx="718460" cy="661303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78" name="Группа 77"/>
                  <p:cNvGrpSpPr/>
                  <p:nvPr/>
                </p:nvGrpSpPr>
                <p:grpSpPr>
                  <a:xfrm rot="16200000">
                    <a:off x="7061408" y="1273090"/>
                    <a:ext cx="429467" cy="787982"/>
                    <a:chOff x="7010394" y="2737758"/>
                    <a:chExt cx="718462" cy="1285874"/>
                  </a:xfrm>
                  <a:solidFill>
                    <a:srgbClr val="FFC000"/>
                  </a:solidFill>
                </p:grpSpPr>
                <p:sp>
                  <p:nvSpPr>
                    <p:cNvPr id="79" name="Прямоугольник 78"/>
                    <p:cNvSpPr/>
                    <p:nvPr/>
                  </p:nvSpPr>
                  <p:spPr>
                    <a:xfrm>
                      <a:off x="7010396" y="2737758"/>
                      <a:ext cx="718460" cy="661303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80" name="Прямоугольник 79"/>
                    <p:cNvSpPr/>
                    <p:nvPr/>
                  </p:nvSpPr>
                  <p:spPr>
                    <a:xfrm>
                      <a:off x="7010394" y="3362329"/>
                      <a:ext cx="718460" cy="661303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13" name="Группа 12"/>
                <p:cNvGrpSpPr/>
                <p:nvPr/>
              </p:nvGrpSpPr>
              <p:grpSpPr>
                <a:xfrm>
                  <a:off x="5286789" y="1887189"/>
                  <a:ext cx="2322783" cy="610964"/>
                  <a:chOff x="5306559" y="1878054"/>
                  <a:chExt cx="2322783" cy="610964"/>
                </a:xfrm>
              </p:grpSpPr>
              <p:grpSp>
                <p:nvGrpSpPr>
                  <p:cNvPr id="55" name="Группа 54"/>
                  <p:cNvGrpSpPr/>
                  <p:nvPr/>
                </p:nvGrpSpPr>
                <p:grpSpPr>
                  <a:xfrm>
                    <a:off x="5306559" y="1878054"/>
                    <a:ext cx="2322783" cy="305483"/>
                    <a:chOff x="5313601" y="1881813"/>
                    <a:chExt cx="2306232" cy="273542"/>
                  </a:xfrm>
                </p:grpSpPr>
                <p:grpSp>
                  <p:nvGrpSpPr>
                    <p:cNvPr id="67" name="Группа 66"/>
                    <p:cNvGrpSpPr/>
                    <p:nvPr/>
                  </p:nvGrpSpPr>
                  <p:grpSpPr>
                    <a:xfrm>
                      <a:off x="5313601" y="1881814"/>
                      <a:ext cx="1153116" cy="273541"/>
                      <a:chOff x="5313599" y="1881813"/>
                      <a:chExt cx="1088167" cy="242224"/>
                    </a:xfrm>
                  </p:grpSpPr>
                  <p:sp>
                    <p:nvSpPr>
                      <p:cNvPr id="73" name="Прямоугольник 72"/>
                      <p:cNvSpPr/>
                      <p:nvPr/>
                    </p:nvSpPr>
                    <p:spPr>
                      <a:xfrm>
                        <a:off x="5313599" y="1881814"/>
                        <a:ext cx="278452" cy="24222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74" name="Прямоугольник 73"/>
                      <p:cNvSpPr/>
                      <p:nvPr/>
                    </p:nvSpPr>
                    <p:spPr>
                      <a:xfrm>
                        <a:off x="5592051" y="1881813"/>
                        <a:ext cx="278452" cy="24222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75" name="Прямоугольник 74"/>
                      <p:cNvSpPr/>
                      <p:nvPr/>
                    </p:nvSpPr>
                    <p:spPr>
                      <a:xfrm>
                        <a:off x="5859867" y="1885132"/>
                        <a:ext cx="268448" cy="237438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76" name="Прямоугольник 75"/>
                      <p:cNvSpPr/>
                      <p:nvPr/>
                    </p:nvSpPr>
                    <p:spPr>
                      <a:xfrm>
                        <a:off x="6123314" y="1881813"/>
                        <a:ext cx="278452" cy="24222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68" name="Группа 67"/>
                    <p:cNvGrpSpPr/>
                    <p:nvPr/>
                  </p:nvGrpSpPr>
                  <p:grpSpPr>
                    <a:xfrm>
                      <a:off x="6466717" y="1881813"/>
                      <a:ext cx="1153116" cy="273541"/>
                      <a:chOff x="5313599" y="1881813"/>
                      <a:chExt cx="1088167" cy="242224"/>
                    </a:xfrm>
                  </p:grpSpPr>
                  <p:sp>
                    <p:nvSpPr>
                      <p:cNvPr id="69" name="Прямоугольник 68"/>
                      <p:cNvSpPr/>
                      <p:nvPr/>
                    </p:nvSpPr>
                    <p:spPr>
                      <a:xfrm>
                        <a:off x="5313599" y="1881814"/>
                        <a:ext cx="278452" cy="24222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70" name="Прямоугольник 69"/>
                      <p:cNvSpPr/>
                      <p:nvPr/>
                    </p:nvSpPr>
                    <p:spPr>
                      <a:xfrm>
                        <a:off x="5592051" y="1881813"/>
                        <a:ext cx="278452" cy="24222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71" name="Прямоугольник 70"/>
                      <p:cNvSpPr/>
                      <p:nvPr/>
                    </p:nvSpPr>
                    <p:spPr>
                      <a:xfrm>
                        <a:off x="5879092" y="1885133"/>
                        <a:ext cx="241081" cy="23890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72" name="Прямоугольник 71"/>
                      <p:cNvSpPr/>
                      <p:nvPr/>
                    </p:nvSpPr>
                    <p:spPr>
                      <a:xfrm>
                        <a:off x="6123314" y="1881813"/>
                        <a:ext cx="278452" cy="24222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56" name="Группа 55"/>
                  <p:cNvGrpSpPr/>
                  <p:nvPr/>
                </p:nvGrpSpPr>
                <p:grpSpPr>
                  <a:xfrm>
                    <a:off x="5306559" y="2183535"/>
                    <a:ext cx="2322783" cy="305483"/>
                    <a:chOff x="5313601" y="1881813"/>
                    <a:chExt cx="2306232" cy="273542"/>
                  </a:xfrm>
                </p:grpSpPr>
                <p:grpSp>
                  <p:nvGrpSpPr>
                    <p:cNvPr id="57" name="Группа 56"/>
                    <p:cNvGrpSpPr/>
                    <p:nvPr/>
                  </p:nvGrpSpPr>
                  <p:grpSpPr>
                    <a:xfrm>
                      <a:off x="5313601" y="1881814"/>
                      <a:ext cx="1153116" cy="273541"/>
                      <a:chOff x="5313599" y="1881813"/>
                      <a:chExt cx="1088167" cy="242224"/>
                    </a:xfrm>
                  </p:grpSpPr>
                  <p:sp>
                    <p:nvSpPr>
                      <p:cNvPr id="63" name="Прямоугольник 62"/>
                      <p:cNvSpPr/>
                      <p:nvPr/>
                    </p:nvSpPr>
                    <p:spPr>
                      <a:xfrm>
                        <a:off x="5313599" y="1881814"/>
                        <a:ext cx="278452" cy="24222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64" name="Прямоугольник 63"/>
                      <p:cNvSpPr/>
                      <p:nvPr/>
                    </p:nvSpPr>
                    <p:spPr>
                      <a:xfrm>
                        <a:off x="5592051" y="1881813"/>
                        <a:ext cx="278452" cy="24222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65" name="Прямоугольник 64"/>
                      <p:cNvSpPr/>
                      <p:nvPr/>
                    </p:nvSpPr>
                    <p:spPr>
                      <a:xfrm>
                        <a:off x="5870503" y="1885133"/>
                        <a:ext cx="245592" cy="237437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66" name="Прямоугольник 65"/>
                      <p:cNvSpPr/>
                      <p:nvPr/>
                    </p:nvSpPr>
                    <p:spPr>
                      <a:xfrm>
                        <a:off x="6123314" y="1881813"/>
                        <a:ext cx="278452" cy="24222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58" name="Группа 57"/>
                    <p:cNvGrpSpPr/>
                    <p:nvPr/>
                  </p:nvGrpSpPr>
                  <p:grpSpPr>
                    <a:xfrm>
                      <a:off x="6466717" y="1881813"/>
                      <a:ext cx="1153116" cy="273541"/>
                      <a:chOff x="5313599" y="1881813"/>
                      <a:chExt cx="1088167" cy="242224"/>
                    </a:xfrm>
                  </p:grpSpPr>
                  <p:sp>
                    <p:nvSpPr>
                      <p:cNvPr id="59" name="Прямоугольник 58"/>
                      <p:cNvSpPr/>
                      <p:nvPr/>
                    </p:nvSpPr>
                    <p:spPr>
                      <a:xfrm>
                        <a:off x="5313599" y="1881814"/>
                        <a:ext cx="278452" cy="24222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60" name="Прямоугольник 59"/>
                      <p:cNvSpPr/>
                      <p:nvPr/>
                    </p:nvSpPr>
                    <p:spPr>
                      <a:xfrm>
                        <a:off x="5592051" y="1881813"/>
                        <a:ext cx="278452" cy="24222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61" name="Прямоугольник 60"/>
                      <p:cNvSpPr/>
                      <p:nvPr/>
                    </p:nvSpPr>
                    <p:spPr>
                      <a:xfrm>
                        <a:off x="5879092" y="1885133"/>
                        <a:ext cx="241081" cy="23890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62" name="Прямоугольник 61"/>
                      <p:cNvSpPr/>
                      <p:nvPr/>
                    </p:nvSpPr>
                    <p:spPr>
                      <a:xfrm>
                        <a:off x="6123314" y="1881813"/>
                        <a:ext cx="278452" cy="24222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14" name="Группа 13"/>
                <p:cNvGrpSpPr/>
                <p:nvPr/>
              </p:nvGrpSpPr>
              <p:grpSpPr>
                <a:xfrm>
                  <a:off x="5306558" y="2482981"/>
                  <a:ext cx="2322783" cy="610964"/>
                  <a:chOff x="5306559" y="1878054"/>
                  <a:chExt cx="2322783" cy="610964"/>
                </a:xfrm>
              </p:grpSpPr>
              <p:grpSp>
                <p:nvGrpSpPr>
                  <p:cNvPr id="33" name="Группа 32"/>
                  <p:cNvGrpSpPr/>
                  <p:nvPr/>
                </p:nvGrpSpPr>
                <p:grpSpPr>
                  <a:xfrm>
                    <a:off x="5306559" y="1878054"/>
                    <a:ext cx="2322783" cy="305483"/>
                    <a:chOff x="5313601" y="1881813"/>
                    <a:chExt cx="2306232" cy="273542"/>
                  </a:xfrm>
                </p:grpSpPr>
                <p:grpSp>
                  <p:nvGrpSpPr>
                    <p:cNvPr id="45" name="Группа 44"/>
                    <p:cNvGrpSpPr/>
                    <p:nvPr/>
                  </p:nvGrpSpPr>
                  <p:grpSpPr>
                    <a:xfrm>
                      <a:off x="5313601" y="1881814"/>
                      <a:ext cx="1153116" cy="273541"/>
                      <a:chOff x="5313599" y="1881813"/>
                      <a:chExt cx="1088167" cy="242224"/>
                    </a:xfrm>
                  </p:grpSpPr>
                  <p:sp>
                    <p:nvSpPr>
                      <p:cNvPr id="51" name="Прямоугольник 50"/>
                      <p:cNvSpPr/>
                      <p:nvPr/>
                    </p:nvSpPr>
                    <p:spPr>
                      <a:xfrm>
                        <a:off x="5313599" y="1881814"/>
                        <a:ext cx="278452" cy="24222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2" name="Прямоугольник 51"/>
                      <p:cNvSpPr/>
                      <p:nvPr/>
                    </p:nvSpPr>
                    <p:spPr>
                      <a:xfrm>
                        <a:off x="5592051" y="1881813"/>
                        <a:ext cx="278452" cy="24222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3" name="Прямоугольник 52"/>
                      <p:cNvSpPr/>
                      <p:nvPr/>
                    </p:nvSpPr>
                    <p:spPr>
                      <a:xfrm>
                        <a:off x="5859867" y="1885132"/>
                        <a:ext cx="268448" cy="237438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4" name="Прямоугольник 53"/>
                      <p:cNvSpPr/>
                      <p:nvPr/>
                    </p:nvSpPr>
                    <p:spPr>
                      <a:xfrm>
                        <a:off x="6123314" y="1881813"/>
                        <a:ext cx="278452" cy="24222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46" name="Группа 45"/>
                    <p:cNvGrpSpPr/>
                    <p:nvPr/>
                  </p:nvGrpSpPr>
                  <p:grpSpPr>
                    <a:xfrm>
                      <a:off x="6466717" y="1881813"/>
                      <a:ext cx="1153116" cy="273541"/>
                      <a:chOff x="5313599" y="1881813"/>
                      <a:chExt cx="1088167" cy="242224"/>
                    </a:xfrm>
                  </p:grpSpPr>
                  <p:sp>
                    <p:nvSpPr>
                      <p:cNvPr id="47" name="Прямоугольник 46"/>
                      <p:cNvSpPr/>
                      <p:nvPr/>
                    </p:nvSpPr>
                    <p:spPr>
                      <a:xfrm>
                        <a:off x="5313599" y="1881814"/>
                        <a:ext cx="278452" cy="24222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8" name="Прямоугольник 47"/>
                      <p:cNvSpPr/>
                      <p:nvPr/>
                    </p:nvSpPr>
                    <p:spPr>
                      <a:xfrm>
                        <a:off x="5592051" y="1881813"/>
                        <a:ext cx="278452" cy="24222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9" name="Прямоугольник 48"/>
                      <p:cNvSpPr/>
                      <p:nvPr/>
                    </p:nvSpPr>
                    <p:spPr>
                      <a:xfrm>
                        <a:off x="5879092" y="1885133"/>
                        <a:ext cx="241081" cy="23890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50" name="Прямоугольник 49"/>
                      <p:cNvSpPr/>
                      <p:nvPr/>
                    </p:nvSpPr>
                    <p:spPr>
                      <a:xfrm>
                        <a:off x="6123314" y="1881813"/>
                        <a:ext cx="278452" cy="24222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34" name="Группа 33"/>
                  <p:cNvGrpSpPr/>
                  <p:nvPr/>
                </p:nvGrpSpPr>
                <p:grpSpPr>
                  <a:xfrm>
                    <a:off x="5306559" y="2183535"/>
                    <a:ext cx="2322783" cy="305483"/>
                    <a:chOff x="5313601" y="1881813"/>
                    <a:chExt cx="2306232" cy="273542"/>
                  </a:xfrm>
                </p:grpSpPr>
                <p:grpSp>
                  <p:nvGrpSpPr>
                    <p:cNvPr id="35" name="Группа 34"/>
                    <p:cNvGrpSpPr/>
                    <p:nvPr/>
                  </p:nvGrpSpPr>
                  <p:grpSpPr>
                    <a:xfrm>
                      <a:off x="5313601" y="1881814"/>
                      <a:ext cx="1153116" cy="273541"/>
                      <a:chOff x="5313599" y="1881813"/>
                      <a:chExt cx="1088167" cy="242224"/>
                    </a:xfrm>
                  </p:grpSpPr>
                  <p:sp>
                    <p:nvSpPr>
                      <p:cNvPr id="41" name="Прямоугольник 40"/>
                      <p:cNvSpPr/>
                      <p:nvPr/>
                    </p:nvSpPr>
                    <p:spPr>
                      <a:xfrm>
                        <a:off x="5313599" y="1881814"/>
                        <a:ext cx="278452" cy="24222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2" name="Прямоугольник 41"/>
                      <p:cNvSpPr/>
                      <p:nvPr/>
                    </p:nvSpPr>
                    <p:spPr>
                      <a:xfrm>
                        <a:off x="5592051" y="1881813"/>
                        <a:ext cx="278452" cy="24222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3" name="Прямоугольник 42"/>
                      <p:cNvSpPr/>
                      <p:nvPr/>
                    </p:nvSpPr>
                    <p:spPr>
                      <a:xfrm>
                        <a:off x="5870503" y="1885133"/>
                        <a:ext cx="245592" cy="237437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4" name="Прямоугольник 43"/>
                      <p:cNvSpPr/>
                      <p:nvPr/>
                    </p:nvSpPr>
                    <p:spPr>
                      <a:xfrm>
                        <a:off x="6123314" y="1881813"/>
                        <a:ext cx="278452" cy="24222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36" name="Группа 35"/>
                    <p:cNvGrpSpPr/>
                    <p:nvPr/>
                  </p:nvGrpSpPr>
                  <p:grpSpPr>
                    <a:xfrm>
                      <a:off x="6466717" y="1881813"/>
                      <a:ext cx="1153116" cy="273541"/>
                      <a:chOff x="5313599" y="1881813"/>
                      <a:chExt cx="1088167" cy="242224"/>
                    </a:xfrm>
                  </p:grpSpPr>
                  <p:sp>
                    <p:nvSpPr>
                      <p:cNvPr id="37" name="Прямоугольник 36"/>
                      <p:cNvSpPr/>
                      <p:nvPr/>
                    </p:nvSpPr>
                    <p:spPr>
                      <a:xfrm>
                        <a:off x="5313599" y="1881814"/>
                        <a:ext cx="278452" cy="24222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8" name="Прямоугольник 37"/>
                      <p:cNvSpPr/>
                      <p:nvPr/>
                    </p:nvSpPr>
                    <p:spPr>
                      <a:xfrm>
                        <a:off x="5592051" y="1881813"/>
                        <a:ext cx="278452" cy="24222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9" name="Прямоугольник 38"/>
                      <p:cNvSpPr/>
                      <p:nvPr/>
                    </p:nvSpPr>
                    <p:spPr>
                      <a:xfrm>
                        <a:off x="5879092" y="1885133"/>
                        <a:ext cx="241081" cy="23890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0" name="Прямоугольник 39"/>
                      <p:cNvSpPr/>
                      <p:nvPr/>
                    </p:nvSpPr>
                    <p:spPr>
                      <a:xfrm>
                        <a:off x="6123314" y="1881813"/>
                        <a:ext cx="278452" cy="242223"/>
                      </a:xfrm>
                      <a:prstGeom prst="rect">
                        <a:avLst/>
                      </a:prstGeom>
                      <a:solidFill>
                        <a:srgbClr val="0070C0">
                          <a:alpha val="61000"/>
                        </a:srgbClr>
                      </a:solidFill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15" name="Группа 14"/>
                <p:cNvGrpSpPr/>
                <p:nvPr/>
              </p:nvGrpSpPr>
              <p:grpSpPr>
                <a:xfrm>
                  <a:off x="5306559" y="3090246"/>
                  <a:ext cx="2322783" cy="415021"/>
                  <a:chOff x="5313600" y="1452348"/>
                  <a:chExt cx="2356533" cy="429475"/>
                </a:xfrm>
              </p:grpSpPr>
              <p:grpSp>
                <p:nvGrpSpPr>
                  <p:cNvPr id="23" name="Группа 22"/>
                  <p:cNvGrpSpPr/>
                  <p:nvPr/>
                </p:nvGrpSpPr>
                <p:grpSpPr>
                  <a:xfrm rot="16200000">
                    <a:off x="5880594" y="885362"/>
                    <a:ext cx="429467" cy="1563456"/>
                    <a:chOff x="6857991" y="1319893"/>
                    <a:chExt cx="718463" cy="2551339"/>
                  </a:xfrm>
                  <a:solidFill>
                    <a:srgbClr val="FFC000"/>
                  </a:solidFill>
                </p:grpSpPr>
                <p:grpSp>
                  <p:nvGrpSpPr>
                    <p:cNvPr id="27" name="Группа 26"/>
                    <p:cNvGrpSpPr/>
                    <p:nvPr/>
                  </p:nvGrpSpPr>
                  <p:grpSpPr>
                    <a:xfrm>
                      <a:off x="6857991" y="2585358"/>
                      <a:ext cx="718463" cy="1285874"/>
                      <a:chOff x="6857991" y="2585358"/>
                      <a:chExt cx="718463" cy="1285874"/>
                    </a:xfrm>
                    <a:grpFill/>
                  </p:grpSpPr>
                  <p:sp>
                    <p:nvSpPr>
                      <p:cNvPr id="31" name="Прямоугольник 30"/>
                      <p:cNvSpPr/>
                      <p:nvPr/>
                    </p:nvSpPr>
                    <p:spPr>
                      <a:xfrm>
                        <a:off x="6857991" y="2585358"/>
                        <a:ext cx="718460" cy="661303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2" name="Прямоугольник 31"/>
                      <p:cNvSpPr/>
                      <p:nvPr/>
                    </p:nvSpPr>
                    <p:spPr>
                      <a:xfrm>
                        <a:off x="6857994" y="3209929"/>
                        <a:ext cx="718460" cy="661303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pSp>
                  <p:nvGrpSpPr>
                    <p:cNvPr id="28" name="Группа 27"/>
                    <p:cNvGrpSpPr/>
                    <p:nvPr/>
                  </p:nvGrpSpPr>
                  <p:grpSpPr>
                    <a:xfrm>
                      <a:off x="6857992" y="1319893"/>
                      <a:ext cx="718462" cy="1285874"/>
                      <a:chOff x="7010394" y="2737758"/>
                      <a:chExt cx="718462" cy="1285874"/>
                    </a:xfrm>
                    <a:grpFill/>
                  </p:grpSpPr>
                  <p:sp>
                    <p:nvSpPr>
                      <p:cNvPr id="29" name="Прямоугольник 28"/>
                      <p:cNvSpPr/>
                      <p:nvPr/>
                    </p:nvSpPr>
                    <p:spPr>
                      <a:xfrm>
                        <a:off x="7010396" y="2737758"/>
                        <a:ext cx="718460" cy="661303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0" name="Прямоугольник 29"/>
                      <p:cNvSpPr/>
                      <p:nvPr/>
                    </p:nvSpPr>
                    <p:spPr>
                      <a:xfrm>
                        <a:off x="7010394" y="3362329"/>
                        <a:ext cx="718460" cy="661303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4" name="Группа 23"/>
                  <p:cNvGrpSpPr/>
                  <p:nvPr/>
                </p:nvGrpSpPr>
                <p:grpSpPr>
                  <a:xfrm rot="16200000">
                    <a:off x="7061408" y="1273091"/>
                    <a:ext cx="429467" cy="787982"/>
                    <a:chOff x="7010392" y="2737758"/>
                    <a:chExt cx="718462" cy="1285874"/>
                  </a:xfrm>
                  <a:solidFill>
                    <a:srgbClr val="FFC000"/>
                  </a:solidFill>
                </p:grpSpPr>
                <p:sp>
                  <p:nvSpPr>
                    <p:cNvPr id="25" name="Прямоугольник 24"/>
                    <p:cNvSpPr/>
                    <p:nvPr/>
                  </p:nvSpPr>
                  <p:spPr>
                    <a:xfrm>
                      <a:off x="7010392" y="2737758"/>
                      <a:ext cx="718460" cy="661303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6" name="Прямоугольник 25"/>
                    <p:cNvSpPr/>
                    <p:nvPr/>
                  </p:nvSpPr>
                  <p:spPr>
                    <a:xfrm>
                      <a:off x="7010394" y="3362329"/>
                      <a:ext cx="718460" cy="661303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4831744" y="1742900"/>
                  <a:ext cx="483857" cy="1468413"/>
                  <a:chOff x="6857992" y="1319893"/>
                  <a:chExt cx="718464" cy="2551339"/>
                </a:xfrm>
                <a:solidFill>
                  <a:srgbClr val="FFC000"/>
                </a:solidFill>
              </p:grpSpPr>
              <p:grpSp>
                <p:nvGrpSpPr>
                  <p:cNvPr id="17" name="Группа 16"/>
                  <p:cNvGrpSpPr/>
                  <p:nvPr/>
                </p:nvGrpSpPr>
                <p:grpSpPr>
                  <a:xfrm>
                    <a:off x="6857994" y="2585358"/>
                    <a:ext cx="718462" cy="1285874"/>
                    <a:chOff x="6857994" y="2585358"/>
                    <a:chExt cx="718462" cy="1285874"/>
                  </a:xfrm>
                  <a:grpFill/>
                </p:grpSpPr>
                <p:sp>
                  <p:nvSpPr>
                    <p:cNvPr id="21" name="Прямоугольник 20"/>
                    <p:cNvSpPr/>
                    <p:nvPr/>
                  </p:nvSpPr>
                  <p:spPr>
                    <a:xfrm>
                      <a:off x="6857996" y="2585358"/>
                      <a:ext cx="718460" cy="661303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2" name="Прямоугольник 21"/>
                    <p:cNvSpPr/>
                    <p:nvPr/>
                  </p:nvSpPr>
                  <p:spPr>
                    <a:xfrm>
                      <a:off x="6857994" y="3209929"/>
                      <a:ext cx="718460" cy="661303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pSp>
                <p:nvGrpSpPr>
                  <p:cNvPr id="18" name="Группа 17"/>
                  <p:cNvGrpSpPr/>
                  <p:nvPr/>
                </p:nvGrpSpPr>
                <p:grpSpPr>
                  <a:xfrm>
                    <a:off x="6857992" y="1319893"/>
                    <a:ext cx="718462" cy="1285874"/>
                    <a:chOff x="7010394" y="2737758"/>
                    <a:chExt cx="718462" cy="1285874"/>
                  </a:xfrm>
                  <a:grpFill/>
                </p:grpSpPr>
                <p:sp>
                  <p:nvSpPr>
                    <p:cNvPr id="19" name="Прямоугольник 18"/>
                    <p:cNvSpPr/>
                    <p:nvPr/>
                  </p:nvSpPr>
                  <p:spPr>
                    <a:xfrm>
                      <a:off x="7010396" y="2737758"/>
                      <a:ext cx="718460" cy="661303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0" name="Прямоугольник 19"/>
                    <p:cNvSpPr/>
                    <p:nvPr/>
                  </p:nvSpPr>
                  <p:spPr>
                    <a:xfrm>
                      <a:off x="7010394" y="3362329"/>
                      <a:ext cx="718460" cy="661303"/>
                    </a:xfrm>
                    <a:prstGeom prst="rect">
                      <a:avLst/>
                    </a:prstGeom>
                    <a:grpFill/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</p:grpSp>
          <p:sp>
            <p:nvSpPr>
              <p:cNvPr id="10" name="Прямоугольник 9"/>
              <p:cNvSpPr/>
              <p:nvPr/>
            </p:nvSpPr>
            <p:spPr>
              <a:xfrm rot="18994081">
                <a:off x="8394226" y="2594095"/>
                <a:ext cx="218753" cy="215634"/>
              </a:xfrm>
              <a:prstGeom prst="rect">
                <a:avLst/>
              </a:prstGeom>
              <a:solidFill>
                <a:schemeClr val="bg1">
                  <a:alpha val="61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98" name="Прямая со стрелкой 97"/>
            <p:cNvCxnSpPr/>
            <p:nvPr/>
          </p:nvCxnSpPr>
          <p:spPr>
            <a:xfrm flipH="1">
              <a:off x="6445759" y="1500928"/>
              <a:ext cx="218" cy="226005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/>
          <p:cNvSpPr txBox="1"/>
          <p:nvPr/>
        </p:nvSpPr>
        <p:spPr>
          <a:xfrm>
            <a:off x="3676151" y="530287"/>
            <a:ext cx="4787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Alternative geometry of FHCAL</a:t>
            </a:r>
            <a:endParaRPr lang="ru-RU" sz="2800" b="1" dirty="0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8" t="11594" r="25527" b="27197"/>
          <a:stretch/>
        </p:blipFill>
        <p:spPr>
          <a:xfrm>
            <a:off x="245090" y="1932669"/>
            <a:ext cx="4157884" cy="2739400"/>
          </a:xfrm>
          <a:prstGeom prst="rect">
            <a:avLst/>
          </a:prstGeom>
        </p:spPr>
      </p:pic>
      <p:sp>
        <p:nvSpPr>
          <p:cNvPr id="97" name="Стрелка вправо 96"/>
          <p:cNvSpPr/>
          <p:nvPr/>
        </p:nvSpPr>
        <p:spPr>
          <a:xfrm>
            <a:off x="5161532" y="3009097"/>
            <a:ext cx="1183908" cy="510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0" name="Прямая со стрелкой 99"/>
          <p:cNvCxnSpPr/>
          <p:nvPr/>
        </p:nvCxnSpPr>
        <p:spPr>
          <a:xfrm>
            <a:off x="631833" y="2196060"/>
            <a:ext cx="10372" cy="22351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 rot="16200000">
            <a:off x="-60071" y="2813285"/>
            <a:ext cx="102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105 cm</a:t>
            </a:r>
            <a:endParaRPr lang="ru-RU" dirty="0"/>
          </a:p>
        </p:txBody>
      </p:sp>
      <p:sp>
        <p:nvSpPr>
          <p:cNvPr id="104" name="TextBox 103"/>
          <p:cNvSpPr txBox="1"/>
          <p:nvPr/>
        </p:nvSpPr>
        <p:spPr>
          <a:xfrm>
            <a:off x="1992224" y="4375553"/>
            <a:ext cx="92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155 cm</a:t>
            </a:r>
            <a:endParaRPr lang="ru-RU" dirty="0"/>
          </a:p>
        </p:txBody>
      </p:sp>
      <p:cxnSp>
        <p:nvCxnSpPr>
          <p:cNvPr id="105" name="Прямая со стрелкой 104"/>
          <p:cNvCxnSpPr/>
          <p:nvPr/>
        </p:nvCxnSpPr>
        <p:spPr>
          <a:xfrm>
            <a:off x="788287" y="4744885"/>
            <a:ext cx="334095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1992224" y="518545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= 16.8 t.</a:t>
            </a:r>
            <a:endParaRPr lang="ru-RU" dirty="0"/>
          </a:p>
        </p:txBody>
      </p:sp>
      <p:sp>
        <p:nvSpPr>
          <p:cNvPr id="109" name="TextBox 108"/>
          <p:cNvSpPr txBox="1"/>
          <p:nvPr/>
        </p:nvSpPr>
        <p:spPr>
          <a:xfrm>
            <a:off x="8784290" y="5000789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= 16.2 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3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21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558265" y="2452620"/>
            <a:ext cx="11633735" cy="4466680"/>
            <a:chOff x="6843562" y="2205338"/>
            <a:chExt cx="11633735" cy="4466680"/>
          </a:xfrm>
        </p:grpSpPr>
        <p:sp>
          <p:nvSpPr>
            <p:cNvPr id="4" name="TextBox 3"/>
            <p:cNvSpPr txBox="1"/>
            <p:nvPr/>
          </p:nvSpPr>
          <p:spPr>
            <a:xfrm>
              <a:off x="7954901" y="5964132"/>
              <a:ext cx="10522396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>
                  <a:solidFill>
                    <a:srgbClr val="C00000"/>
                  </a:solidFill>
                </a:rPr>
                <a:t>     </a:t>
              </a:r>
              <a:r>
                <a:rPr lang="en-US" sz="2000" b="1" dirty="0" smtClean="0">
                  <a:solidFill>
                    <a:srgbClr val="008000"/>
                  </a:solidFill>
                  <a:latin typeface="Calibri" pitchFamily="34" charset="0"/>
                  <a:cs typeface="Arial" charset="0"/>
                </a:rPr>
                <a:t>These </a:t>
              </a:r>
              <a:r>
                <a:rPr lang="en-US" sz="2000" b="1" dirty="0">
                  <a:solidFill>
                    <a:srgbClr val="008000"/>
                  </a:solidFill>
                  <a:latin typeface="Calibri" pitchFamily="34" charset="0"/>
                  <a:cs typeface="Arial" charset="0"/>
                </a:rPr>
                <a:t>o</a:t>
              </a:r>
              <a:r>
                <a:rPr lang="en-US" sz="2000" b="1" dirty="0" smtClean="0">
                  <a:solidFill>
                    <a:srgbClr val="008000"/>
                  </a:solidFill>
                  <a:latin typeface="Calibri" pitchFamily="34" charset="0"/>
                  <a:cs typeface="Arial" charset="0"/>
                </a:rPr>
                <a:t>bservables taken </a:t>
              </a:r>
              <a:r>
                <a:rPr lang="en-US" sz="2000" b="1" dirty="0">
                  <a:solidFill>
                    <a:srgbClr val="008000"/>
                  </a:solidFill>
                  <a:latin typeface="Calibri" pitchFamily="34" charset="0"/>
                  <a:cs typeface="Arial" charset="0"/>
                </a:rPr>
                <a:t>into account transverse </a:t>
              </a:r>
              <a:r>
                <a:rPr lang="en-US" sz="2000" b="1" dirty="0" smtClean="0">
                  <a:solidFill>
                    <a:srgbClr val="008000"/>
                  </a:solidFill>
                  <a:latin typeface="Calibri" pitchFamily="34" charset="0"/>
                  <a:cs typeface="Arial" charset="0"/>
                </a:rPr>
                <a:t>and longitudinal FHCAL </a:t>
              </a:r>
              <a:r>
                <a:rPr lang="en-US" sz="2000" b="1" dirty="0">
                  <a:solidFill>
                    <a:srgbClr val="008000"/>
                  </a:solidFill>
                  <a:latin typeface="Calibri" pitchFamily="34" charset="0"/>
                  <a:cs typeface="Arial" charset="0"/>
                </a:rPr>
                <a:t>segmentation  </a:t>
              </a:r>
            </a:p>
            <a:p>
              <a:endParaRPr lang="en-GB" sz="2000" b="1" dirty="0">
                <a:solidFill>
                  <a:srgbClr val="C00000"/>
                </a:solidFill>
              </a:endParaRPr>
            </a:p>
          </p:txBody>
        </p:sp>
        <p:pic>
          <p:nvPicPr>
            <p:cNvPr id="5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3562" y="2205338"/>
              <a:ext cx="5512565" cy="3903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 t="7910" r="8807" b="8203"/>
          <a:stretch>
            <a:fillRect/>
          </a:stretch>
        </p:blipFill>
        <p:spPr bwMode="auto">
          <a:xfrm>
            <a:off x="6850430" y="2755288"/>
            <a:ext cx="4999037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5727032" y="4206240"/>
            <a:ext cx="644892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6209" y="84822"/>
            <a:ext cx="1146698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Another new observables calculated from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transverse</a:t>
            </a:r>
            <a:r>
              <a:rPr kumimoji="0" lang="en-US" alt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longitudinal segmentation of FHCAL modules.</a:t>
            </a:r>
            <a:endParaRPr lang="en-US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E</a:t>
            </a:r>
            <a:r>
              <a:rPr lang="en-US" alt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–sums of deposited energies in all </a:t>
            </a:r>
            <a:r>
              <a:rPr lang="en-US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-sections 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given event 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multiplied by sin(</a:t>
            </a:r>
            <a:r>
              <a:rPr lang="el-GR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ru-RU" sz="20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or cos</a:t>
            </a: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ru-RU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ru-RU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angle between beam axis and line connected the center of corresponding section with the target.</a:t>
            </a:r>
          </a:p>
        </p:txBody>
      </p:sp>
    </p:spTree>
    <p:extLst>
      <p:ext uri="{BB962C8B-B14F-4D97-AF65-F5344CB8AC3E}">
        <p14:creationId xmlns:p14="http://schemas.microsoft.com/office/powerpoint/2010/main" val="25222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22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1" name="Picture 2" descr="Schka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0" y="1891364"/>
            <a:ext cx="10510086" cy="414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87266" y="366019"/>
            <a:ext cx="87463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Damages in different materials as function of the applied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ionizing and non-ionizing dose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kumimoji="0" lang="en-US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c_particles_kinEnergy_Wall_vacuum_300cm_full_geom_noshift_field_noExtrap_8.781m_no_18jobs_ionZGT2_98198ev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75"/>
          <a:stretch/>
        </p:blipFill>
        <p:spPr bwMode="auto">
          <a:xfrm>
            <a:off x="2804160" y="1600446"/>
            <a:ext cx="5242560" cy="475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2020304" y="210953"/>
            <a:ext cx="87174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 dirty="0"/>
              <a:t>Kinetic energy </a:t>
            </a:r>
            <a:r>
              <a:rPr lang="en-US" altLang="ru-RU" sz="2800" b="1" dirty="0" smtClean="0"/>
              <a:t>spectra</a:t>
            </a:r>
          </a:p>
          <a:p>
            <a:pPr algn="ctr" eaLnBrk="1" hangingPunct="1"/>
            <a:r>
              <a:rPr lang="en-US" altLang="ru-RU" sz="2800" b="1" dirty="0"/>
              <a:t>o</a:t>
            </a:r>
            <a:r>
              <a:rPr lang="en-US" altLang="ru-RU" sz="2800" b="1" dirty="0" smtClean="0"/>
              <a:t>f particles on the entrance surface of the FHCAL</a:t>
            </a:r>
            <a:endParaRPr lang="ru-RU" altLang="ru-RU" sz="2800" b="1" dirty="0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8966735" y="2627698"/>
            <a:ext cx="2057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solidFill>
                  <a:srgbClr val="0000FF"/>
                </a:solidFill>
              </a:rPr>
              <a:t>Protons</a:t>
            </a:r>
          </a:p>
          <a:p>
            <a:pPr eaLnBrk="1" hangingPunct="1"/>
            <a:r>
              <a:rPr lang="en-US" altLang="ru-RU" dirty="0">
                <a:solidFill>
                  <a:srgbClr val="00B050"/>
                </a:solidFill>
              </a:rPr>
              <a:t>Neutrons</a:t>
            </a:r>
          </a:p>
          <a:p>
            <a:pPr eaLnBrk="1" hangingPunct="1"/>
            <a:r>
              <a:rPr lang="en-US" altLang="ru-RU" dirty="0" err="1">
                <a:solidFill>
                  <a:srgbClr val="00B0F0"/>
                </a:solidFill>
              </a:rPr>
              <a:t>Pions</a:t>
            </a:r>
            <a:endParaRPr lang="en-US" altLang="ru-RU" dirty="0">
              <a:solidFill>
                <a:srgbClr val="00B0F0"/>
              </a:solidFill>
            </a:endParaRPr>
          </a:p>
          <a:p>
            <a:pPr eaLnBrk="1" hangingPunct="1"/>
            <a:r>
              <a:rPr lang="en-US" altLang="ru-RU" dirty="0">
                <a:solidFill>
                  <a:srgbClr val="FF0066"/>
                </a:solidFill>
              </a:rPr>
              <a:t>Fragments (A&lt;=4)</a:t>
            </a:r>
          </a:p>
          <a:p>
            <a:pPr eaLnBrk="1" hangingPunct="1"/>
            <a:r>
              <a:rPr lang="en-US" altLang="ru-RU" dirty="0">
                <a:solidFill>
                  <a:srgbClr val="FF0000"/>
                </a:solidFill>
              </a:rPr>
              <a:t>Fragments (A&gt;4)</a:t>
            </a:r>
            <a:endParaRPr lang="ru-RU" alt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363211" y="-58565"/>
            <a:ext cx="9886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Structure of ZDC and motivation of use new FHCAL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454" y="3448226"/>
            <a:ext cx="117451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High </a:t>
            </a:r>
            <a:r>
              <a:rPr lang="en-US" sz="2400" b="1" dirty="0" smtClean="0"/>
              <a:t>radiation doses are expected in </a:t>
            </a:r>
            <a:r>
              <a:rPr lang="en-US" sz="2400" b="1" dirty="0"/>
              <a:t>ZDC central </a:t>
            </a:r>
            <a:r>
              <a:rPr lang="en-US" sz="2400" b="1" dirty="0" smtClean="0"/>
              <a:t>modules in </a:t>
            </a:r>
            <a:r>
              <a:rPr lang="en-US" sz="2400" b="1" dirty="0"/>
              <a:t>future experiments with heavy ion beams </a:t>
            </a:r>
            <a:r>
              <a:rPr lang="en-US" sz="2400" b="1" dirty="0" smtClean="0"/>
              <a:t>which </a:t>
            </a:r>
            <a:r>
              <a:rPr lang="en-US" sz="2400" b="1" dirty="0" smtClean="0"/>
              <a:t>will lead to </a:t>
            </a:r>
            <a:r>
              <a:rPr lang="en-US" sz="2400" b="1" dirty="0" smtClean="0"/>
              <a:t>degradation of ZDC performance.</a:t>
            </a:r>
          </a:p>
          <a:p>
            <a:endParaRPr lang="en-US" sz="2400" b="1" dirty="0" smtClean="0"/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Significant </a:t>
            </a:r>
            <a:r>
              <a:rPr lang="en-US" sz="2400" b="1" dirty="0"/>
              <a:t>hadron shower leakage </a:t>
            </a:r>
            <a:r>
              <a:rPr lang="en-US" sz="2400" b="1" dirty="0" smtClean="0"/>
              <a:t>is expected in </a:t>
            </a:r>
            <a:r>
              <a:rPr lang="en-US" sz="2400" b="1" dirty="0"/>
              <a:t>ZDC due to the use of small modules in the ZDC </a:t>
            </a:r>
            <a:r>
              <a:rPr lang="en-US" sz="2400" b="1" dirty="0" smtClean="0"/>
              <a:t>center </a:t>
            </a:r>
            <a:r>
              <a:rPr lang="en-US" sz="2400" b="1" dirty="0"/>
              <a:t>and use WLS plates for the light collection in modules.</a:t>
            </a:r>
          </a:p>
          <a:p>
            <a:endParaRPr lang="en-US" sz="2400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38452" y="772691"/>
            <a:ext cx="11263198" cy="2442946"/>
            <a:chOff x="584759" y="1006442"/>
            <a:chExt cx="11263198" cy="244294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0710" y="1006442"/>
              <a:ext cx="2960346" cy="176989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759" y="1155023"/>
              <a:ext cx="3171340" cy="183890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5667" y="1101912"/>
              <a:ext cx="2770841" cy="157894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093845" y="2803057"/>
              <a:ext cx="40640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Central part – 36 nodules (7.5x7.5cm</a:t>
              </a:r>
              <a:r>
                <a:rPr lang="en-US" b="1" baseline="30000" dirty="0" smtClean="0"/>
                <a:t>2</a:t>
              </a:r>
              <a:r>
                <a:rPr lang="en-US" b="1" dirty="0" smtClean="0"/>
                <a:t>).</a:t>
              </a:r>
            </a:p>
            <a:p>
              <a:r>
                <a:rPr lang="en-US" b="1" dirty="0"/>
                <a:t>O</a:t>
              </a:r>
              <a:r>
                <a:rPr lang="en-US" b="1" dirty="0" smtClean="0"/>
                <a:t>uter part 68 modules (15x15cm</a:t>
              </a:r>
              <a:r>
                <a:rPr lang="en-US" b="1" baseline="30000" dirty="0" smtClean="0"/>
                <a:t>2</a:t>
              </a:r>
              <a:r>
                <a:rPr lang="en-US" b="1" dirty="0" smtClean="0"/>
                <a:t>).</a:t>
              </a:r>
              <a:endParaRPr lang="ru-RU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205667" y="2803057"/>
              <a:ext cx="3642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64 layers (5mm (</a:t>
              </a:r>
              <a:r>
                <a:rPr lang="en-US" b="1" dirty="0" err="1" smtClean="0"/>
                <a:t>scint</a:t>
              </a:r>
              <a:r>
                <a:rPr lang="en-US" b="1" dirty="0" smtClean="0"/>
                <a:t>.) + 10mm (</a:t>
              </a:r>
              <a:r>
                <a:rPr lang="en-US" b="1" dirty="0" err="1" smtClean="0"/>
                <a:t>Pb</a:t>
              </a:r>
              <a:r>
                <a:rPr lang="en-US" b="1" dirty="0" smtClean="0"/>
                <a:t>)</a:t>
              </a:r>
              <a:endParaRPr lang="ru-RU" b="1" dirty="0"/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2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5060" y="-130428"/>
            <a:ext cx="9301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New FHCAL </a:t>
            </a:r>
            <a:r>
              <a:rPr lang="en-US" sz="3600" b="1" dirty="0" smtClean="0">
                <a:solidFill>
                  <a:srgbClr val="FF0000"/>
                </a:solidFill>
              </a:rPr>
              <a:t>for heavy ions beam runs at BM@N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879400" y="1944838"/>
            <a:ext cx="9282215" cy="2907710"/>
            <a:chOff x="4777300" y="4534100"/>
            <a:chExt cx="12461061" cy="349604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3748" y="4534100"/>
              <a:ext cx="8000694" cy="201476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233434" y="6586944"/>
              <a:ext cx="11004927" cy="1443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C000"/>
                  </a:solidFill>
                </a:rPr>
                <a:t>PSD CBM module </a:t>
              </a:r>
              <a:r>
                <a:rPr lang="en-US" b="1" dirty="0"/>
                <a:t>- 60 </a:t>
              </a:r>
              <a:r>
                <a:rPr lang="en-US" b="1" dirty="0" err="1" smtClean="0"/>
                <a:t>Pb</a:t>
              </a:r>
              <a:r>
                <a:rPr lang="en-US" b="1" dirty="0" smtClean="0"/>
                <a:t>/</a:t>
              </a:r>
              <a:r>
                <a:rPr lang="en-US" b="1" dirty="0" err="1" smtClean="0"/>
                <a:t>scint</a:t>
              </a:r>
              <a:r>
                <a:rPr lang="en-US" b="1" dirty="0" smtClean="0"/>
                <a:t> </a:t>
              </a:r>
              <a:r>
                <a:rPr lang="en-US" b="1" dirty="0" smtClean="0"/>
                <a:t>layers (4mm </a:t>
              </a:r>
              <a:r>
                <a:rPr lang="en-US" b="1" dirty="0"/>
                <a:t>(</a:t>
              </a:r>
              <a:r>
                <a:rPr lang="en-US" b="1" dirty="0" err="1"/>
                <a:t>scint</a:t>
              </a:r>
              <a:r>
                <a:rPr lang="en-US" b="1" dirty="0"/>
                <a:t>.) + </a:t>
              </a:r>
              <a:r>
                <a:rPr lang="en-US" b="1" dirty="0" smtClean="0"/>
                <a:t>16mm </a:t>
              </a:r>
              <a:r>
                <a:rPr lang="en-US" b="1" dirty="0"/>
                <a:t>(</a:t>
              </a:r>
              <a:r>
                <a:rPr lang="en-US" b="1" dirty="0" err="1" smtClean="0"/>
                <a:t>Pb</a:t>
              </a:r>
              <a:r>
                <a:rPr lang="en-US" b="1" dirty="0" smtClean="0"/>
                <a:t>), 4:1 sampling ratio. </a:t>
              </a:r>
              <a:r>
                <a:rPr lang="en-US" b="1" dirty="0" smtClean="0"/>
                <a:t> </a:t>
              </a:r>
            </a:p>
            <a:p>
              <a:r>
                <a:rPr lang="en-US" b="1" dirty="0" smtClean="0"/>
                <a:t>Light </a:t>
              </a:r>
              <a:r>
                <a:rPr lang="en-US" b="1" dirty="0" smtClean="0"/>
                <a:t>readout  - by 10 MPPCs from 10 longitudinal sections</a:t>
              </a:r>
              <a:r>
                <a:rPr lang="en-US" b="1" dirty="0" smtClean="0"/>
                <a:t>.</a:t>
              </a:r>
              <a:endParaRPr lang="en-US" b="1" dirty="0" smtClean="0"/>
            </a:p>
            <a:p>
              <a:r>
                <a:rPr lang="en-US" b="1" dirty="0" smtClean="0">
                  <a:solidFill>
                    <a:srgbClr val="0070C0"/>
                  </a:solidFill>
                </a:rPr>
                <a:t>FHCAL </a:t>
              </a:r>
              <a:r>
                <a:rPr lang="en-US" b="1" dirty="0" smtClean="0">
                  <a:solidFill>
                    <a:srgbClr val="0070C0"/>
                  </a:solidFill>
                </a:rPr>
                <a:t>MPD </a:t>
              </a:r>
              <a:r>
                <a:rPr lang="en-US" b="1" dirty="0">
                  <a:solidFill>
                    <a:srgbClr val="0070C0"/>
                  </a:solidFill>
                </a:rPr>
                <a:t>module </a:t>
              </a:r>
              <a:r>
                <a:rPr lang="en-US" b="1" dirty="0"/>
                <a:t>- </a:t>
              </a:r>
              <a:r>
                <a:rPr lang="en-US" b="1" dirty="0" smtClean="0"/>
                <a:t>42 </a:t>
              </a:r>
              <a:r>
                <a:rPr lang="en-US" b="1" dirty="0"/>
                <a:t>layers of </a:t>
              </a:r>
              <a:r>
                <a:rPr lang="en-US" b="1" dirty="0" err="1" smtClean="0"/>
                <a:t>Pb</a:t>
              </a:r>
              <a:r>
                <a:rPr lang="en-US" b="1" dirty="0" smtClean="0"/>
                <a:t>/</a:t>
              </a:r>
              <a:r>
                <a:rPr lang="en-US" b="1" dirty="0" err="1" smtClean="0"/>
                <a:t>scint</a:t>
              </a:r>
              <a:r>
                <a:rPr lang="en-US" b="1" dirty="0" smtClean="0"/>
                <a:t>, the same sampling ratio.</a:t>
              </a:r>
              <a:endParaRPr lang="en-US" b="1" dirty="0"/>
            </a:p>
            <a:p>
              <a:r>
                <a:rPr lang="en-US" b="1" dirty="0"/>
                <a:t>Light readout </a:t>
              </a:r>
              <a:r>
                <a:rPr lang="en-US" b="1" dirty="0" smtClean="0"/>
                <a:t>- by 7 MPPCs </a:t>
              </a:r>
              <a:r>
                <a:rPr lang="en-US" b="1" dirty="0"/>
                <a:t>from 7</a:t>
              </a:r>
              <a:r>
                <a:rPr lang="en-US" b="1" dirty="0" smtClean="0"/>
                <a:t> longitudinal sections.</a:t>
              </a: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flipV="1">
              <a:off x="4777300" y="6476590"/>
              <a:ext cx="7357859" cy="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247680" y="6181785"/>
              <a:ext cx="717039" cy="3330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1650 </a:t>
              </a:r>
              <a:endParaRPr lang="ru-RU" sz="1200" b="1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66331" y="4816654"/>
            <a:ext cx="118256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     Longitudinal </a:t>
            </a:r>
            <a:r>
              <a:rPr lang="en-US" sz="2000" b="1" dirty="0" smtClean="0"/>
              <a:t>segmentation (about ~</a:t>
            </a:r>
            <a:r>
              <a:rPr lang="en-US" altLang="ru-RU" sz="2000" b="1" dirty="0" smtClean="0">
                <a:solidFill>
                  <a:srgbClr val="000000"/>
                </a:solidFill>
              </a:rPr>
              <a:t>0.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6</a:t>
            </a:r>
            <a:r>
              <a:rPr lang="el-GR" altLang="ru-RU" sz="2000" b="1" dirty="0">
                <a:solidFill>
                  <a:srgbClr val="000000"/>
                </a:solidFill>
              </a:rPr>
              <a:t>λ</a:t>
            </a:r>
            <a:r>
              <a:rPr lang="en-US" altLang="ru-RU" sz="2000" b="1" baseline="-25000" dirty="0" err="1" smtClean="0">
                <a:solidFill>
                  <a:srgbClr val="000000"/>
                </a:solidFill>
              </a:rPr>
              <a:t>int</a:t>
            </a:r>
            <a:r>
              <a:rPr lang="en-US" altLang="ru-RU" sz="2000" b="1" baseline="-25000" dirty="0" smtClean="0">
                <a:solidFill>
                  <a:srgbClr val="000000"/>
                </a:solidFill>
              </a:rPr>
              <a:t> </a:t>
            </a:r>
            <a:r>
              <a:rPr lang="en-US" altLang="ru-RU" sz="2000" b="1" dirty="0" smtClean="0"/>
              <a:t>of each section) p</a:t>
            </a:r>
            <a:r>
              <a:rPr lang="en-US" sz="2000" b="1" dirty="0" smtClean="0"/>
              <a:t>rovides:</a:t>
            </a:r>
            <a:endParaRPr lang="en-US" sz="2000" b="1" dirty="0" smtClean="0"/>
          </a:p>
          <a:p>
            <a:pPr marL="342900" indent="-342900">
              <a:buFontTx/>
              <a:buChar char="-"/>
            </a:pPr>
            <a:r>
              <a:rPr lang="en-US" sz="2000" b="1" dirty="0" smtClean="0"/>
              <a:t>information </a:t>
            </a:r>
            <a:r>
              <a:rPr lang="en-US" sz="2000" b="1" dirty="0"/>
              <a:t>about </a:t>
            </a:r>
            <a:r>
              <a:rPr lang="en-US" sz="2000" b="1" dirty="0" smtClean="0"/>
              <a:t>longitudinal </a:t>
            </a:r>
            <a:r>
              <a:rPr lang="en-US" sz="2000" b="1" dirty="0"/>
              <a:t>shower </a:t>
            </a:r>
            <a:r>
              <a:rPr lang="en-US" sz="2000" b="1" dirty="0" smtClean="0"/>
              <a:t>profile; </a:t>
            </a:r>
          </a:p>
          <a:p>
            <a:pPr marL="342900" indent="-342900">
              <a:buFontTx/>
              <a:buChar char="-"/>
            </a:pPr>
            <a:r>
              <a:rPr lang="en-US" sz="2000" b="1" dirty="0" smtClean="0"/>
              <a:t>possibility </a:t>
            </a:r>
            <a:r>
              <a:rPr lang="en-US" sz="2000" b="1" dirty="0"/>
              <a:t>to use cosmic muons for calibration without </a:t>
            </a:r>
            <a:r>
              <a:rPr lang="en-US" sz="2000" b="1" dirty="0" smtClean="0"/>
              <a:t>any additional </a:t>
            </a:r>
            <a:r>
              <a:rPr lang="en-US" sz="2000" b="1" dirty="0"/>
              <a:t>trigger </a:t>
            </a:r>
            <a:r>
              <a:rPr lang="en-US" sz="2000" b="1" dirty="0" smtClean="0"/>
              <a:t>detectors.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8" r="8719"/>
          <a:stretch/>
        </p:blipFill>
        <p:spPr>
          <a:xfrm>
            <a:off x="426720" y="2149673"/>
            <a:ext cx="3561347" cy="21430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4798" y="6002337"/>
            <a:ext cx="11398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The use of the CBM and MPD modules in FHCAL BM@N will give </a:t>
            </a:r>
            <a:r>
              <a:rPr lang="en-US" sz="2000" b="1" dirty="0" smtClean="0">
                <a:solidFill>
                  <a:srgbClr val="00B050"/>
                </a:solidFill>
              </a:rPr>
              <a:t>the </a:t>
            </a:r>
            <a:r>
              <a:rPr lang="en-US" sz="2000" b="1" dirty="0" smtClean="0">
                <a:solidFill>
                  <a:srgbClr val="00B050"/>
                </a:solidFill>
              </a:rPr>
              <a:t>possibility to study </a:t>
            </a:r>
            <a:r>
              <a:rPr lang="en-US" sz="2000" b="1" dirty="0" smtClean="0">
                <a:solidFill>
                  <a:srgbClr val="00B050"/>
                </a:solidFill>
              </a:rPr>
              <a:t>Its </a:t>
            </a:r>
            <a:r>
              <a:rPr lang="en-US" sz="2000" b="1" dirty="0" smtClean="0">
                <a:solidFill>
                  <a:srgbClr val="00B050"/>
                </a:solidFill>
              </a:rPr>
              <a:t>response in </a:t>
            </a:r>
            <a:r>
              <a:rPr lang="en-US" sz="2000" b="1" dirty="0" smtClean="0">
                <a:solidFill>
                  <a:srgbClr val="00B050"/>
                </a:solidFill>
              </a:rPr>
              <a:t>real experiment before </a:t>
            </a:r>
            <a:r>
              <a:rPr lang="en-US" sz="2000" b="1" dirty="0">
                <a:solidFill>
                  <a:srgbClr val="00B050"/>
                </a:solidFill>
              </a:rPr>
              <a:t>t</a:t>
            </a:r>
            <a:r>
              <a:rPr lang="en-US" sz="2000" b="1" dirty="0" smtClean="0">
                <a:solidFill>
                  <a:srgbClr val="00B050"/>
                </a:solidFill>
              </a:rPr>
              <a:t>he </a:t>
            </a:r>
            <a:r>
              <a:rPr lang="en-US" sz="2000" b="1" dirty="0" smtClean="0">
                <a:solidFill>
                  <a:srgbClr val="00B050"/>
                </a:solidFill>
              </a:rPr>
              <a:t>CBM </a:t>
            </a:r>
            <a:r>
              <a:rPr lang="en-US" sz="2000" b="1" dirty="0" smtClean="0">
                <a:solidFill>
                  <a:srgbClr val="00B050"/>
                </a:solidFill>
              </a:rPr>
              <a:t>and </a:t>
            </a:r>
            <a:r>
              <a:rPr lang="en-US" sz="2000" b="1" dirty="0" smtClean="0">
                <a:solidFill>
                  <a:srgbClr val="00B050"/>
                </a:solidFill>
              </a:rPr>
              <a:t>the MPD </a:t>
            </a:r>
            <a:r>
              <a:rPr lang="en-US" sz="2000" b="1" dirty="0" smtClean="0">
                <a:solidFill>
                  <a:srgbClr val="00B050"/>
                </a:solidFill>
              </a:rPr>
              <a:t>experiments starts their operation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46900" y="580399"/>
            <a:ext cx="11168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FHCAL – new forward hadron calorimeter calorimeter with transverse and longitudinal segmentation;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- would assembled from existing </a:t>
            </a:r>
            <a:r>
              <a:rPr lang="en-US" b="1" dirty="0">
                <a:solidFill>
                  <a:srgbClr val="FFC000"/>
                </a:solidFill>
              </a:rPr>
              <a:t>20 PSD CBM </a:t>
            </a:r>
            <a:r>
              <a:rPr lang="en-US" b="1" dirty="0" smtClean="0">
                <a:solidFill>
                  <a:srgbClr val="FFC000"/>
                </a:solidFill>
              </a:rPr>
              <a:t>modules</a:t>
            </a:r>
            <a:r>
              <a:rPr lang="en-US" b="1" dirty="0" smtClean="0"/>
              <a:t>, 200 </a:t>
            </a:r>
            <a:r>
              <a:rPr lang="en-US" b="1" dirty="0"/>
              <a:t>x 200 x 1650 </a:t>
            </a:r>
            <a:r>
              <a:rPr lang="en-US" b="1" dirty="0" smtClean="0"/>
              <a:t>mm and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</a:t>
            </a:r>
            <a:r>
              <a:rPr lang="en-US" b="1" dirty="0" smtClean="0">
                <a:solidFill>
                  <a:srgbClr val="0070C0"/>
                </a:solidFill>
              </a:rPr>
              <a:t>35   </a:t>
            </a:r>
            <a:r>
              <a:rPr lang="en-US" b="1" dirty="0">
                <a:solidFill>
                  <a:srgbClr val="0070C0"/>
                </a:solidFill>
              </a:rPr>
              <a:t>FHCAL MPD modules (16_BM@N+19_MPD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r>
              <a:rPr lang="en-US" b="1" dirty="0" smtClean="0"/>
              <a:t>,  150 </a:t>
            </a:r>
            <a:r>
              <a:rPr lang="en-US" b="1" dirty="0"/>
              <a:t>x 150 x 1000 </a:t>
            </a:r>
            <a:r>
              <a:rPr lang="en-US" b="1" dirty="0" smtClean="0"/>
              <a:t>mm.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- Total weight- 17 tons. </a:t>
            </a:r>
            <a:endParaRPr lang="ru-RU" dirty="0"/>
          </a:p>
        </p:txBody>
      </p: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10550369" y="2205946"/>
            <a:ext cx="1368997" cy="1158127"/>
            <a:chOff x="3200" y="730"/>
            <a:chExt cx="1561" cy="1634"/>
          </a:xfrm>
        </p:grpSpPr>
        <p:grpSp>
          <p:nvGrpSpPr>
            <p:cNvPr id="21" name="Group 6"/>
            <p:cNvGrpSpPr>
              <a:grpSpLocks/>
            </p:cNvGrpSpPr>
            <p:nvPr/>
          </p:nvGrpSpPr>
          <p:grpSpPr bwMode="auto">
            <a:xfrm>
              <a:off x="3837" y="776"/>
              <a:ext cx="924" cy="989"/>
              <a:chOff x="3294" y="1351"/>
              <a:chExt cx="924" cy="989"/>
            </a:xfrm>
          </p:grpSpPr>
          <p:sp>
            <p:nvSpPr>
              <p:cNvPr id="132" name="AutoShape 7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AutoShape 8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AutoShape 9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AutoShape 10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" name="AutoShape 11"/>
            <p:cNvSpPr>
              <a:spLocks noChangeAspect="1" noChangeArrowheads="1"/>
            </p:cNvSpPr>
            <p:nvPr/>
          </p:nvSpPr>
          <p:spPr bwMode="auto">
            <a:xfrm>
              <a:off x="3817" y="919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4" name="Freeform 12"/>
            <p:cNvSpPr>
              <a:spLocks noChangeAspect="1"/>
            </p:cNvSpPr>
            <p:nvPr/>
          </p:nvSpPr>
          <p:spPr bwMode="auto">
            <a:xfrm>
              <a:off x="3817" y="894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AutoShape 13"/>
            <p:cNvSpPr>
              <a:spLocks noChangeAspect="1" noChangeArrowheads="1"/>
            </p:cNvSpPr>
            <p:nvPr/>
          </p:nvSpPr>
          <p:spPr bwMode="auto">
            <a:xfrm>
              <a:off x="3871" y="987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6" name="AutoShape 14"/>
            <p:cNvSpPr>
              <a:spLocks noChangeAspect="1" noChangeArrowheads="1"/>
            </p:cNvSpPr>
            <p:nvPr/>
          </p:nvSpPr>
          <p:spPr bwMode="auto">
            <a:xfrm>
              <a:off x="3814" y="868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7" name="Freeform 15"/>
            <p:cNvSpPr>
              <a:spLocks noChangeAspect="1"/>
            </p:cNvSpPr>
            <p:nvPr/>
          </p:nvSpPr>
          <p:spPr bwMode="auto">
            <a:xfrm>
              <a:off x="4061" y="869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Arc 16"/>
            <p:cNvSpPr>
              <a:spLocks noChangeAspect="1"/>
            </p:cNvSpPr>
            <p:nvPr/>
          </p:nvSpPr>
          <p:spPr bwMode="auto">
            <a:xfrm rot="21549114" flipV="1">
              <a:off x="3786" y="873"/>
              <a:ext cx="396" cy="46"/>
            </a:xfrm>
            <a:custGeom>
              <a:avLst/>
              <a:gdLst>
                <a:gd name="T0" fmla="*/ 0 w 16087"/>
                <a:gd name="T1" fmla="*/ 0 h 18140"/>
                <a:gd name="T2" fmla="*/ 0 w 16087"/>
                <a:gd name="T3" fmla="*/ 0 h 18140"/>
                <a:gd name="T4" fmla="*/ 0 w 16087"/>
                <a:gd name="T5" fmla="*/ 0 h 18140"/>
                <a:gd name="T6" fmla="*/ 0 60000 65536"/>
                <a:gd name="T7" fmla="*/ 0 60000 65536"/>
                <a:gd name="T8" fmla="*/ 0 60000 65536"/>
                <a:gd name="T9" fmla="*/ 0 w 16087"/>
                <a:gd name="T10" fmla="*/ 0 h 18140"/>
                <a:gd name="T11" fmla="*/ 16087 w 16087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87" h="18140" fill="none" extrusionOk="0">
                  <a:moveTo>
                    <a:pt x="11726" y="-1"/>
                  </a:moveTo>
                  <a:cubicBezTo>
                    <a:pt x="13338" y="1042"/>
                    <a:pt x="14805" y="2295"/>
                    <a:pt x="16087" y="3725"/>
                  </a:cubicBezTo>
                </a:path>
                <a:path w="16087" h="18140" stroke="0" extrusionOk="0">
                  <a:moveTo>
                    <a:pt x="11726" y="-1"/>
                  </a:moveTo>
                  <a:cubicBezTo>
                    <a:pt x="13338" y="1042"/>
                    <a:pt x="14805" y="2295"/>
                    <a:pt x="16087" y="3725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rc 17"/>
            <p:cNvSpPr>
              <a:spLocks noChangeAspect="1"/>
            </p:cNvSpPr>
            <p:nvPr/>
          </p:nvSpPr>
          <p:spPr bwMode="auto">
            <a:xfrm rot="11110049" flipV="1">
              <a:off x="3883" y="920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Arc 18"/>
            <p:cNvSpPr>
              <a:spLocks noChangeAspect="1"/>
            </p:cNvSpPr>
            <p:nvPr/>
          </p:nvSpPr>
          <p:spPr bwMode="auto">
            <a:xfrm rot="255756" flipH="1">
              <a:off x="3935" y="925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19"/>
            <p:cNvSpPr>
              <a:spLocks noChangeAspect="1" noChangeArrowheads="1"/>
            </p:cNvSpPr>
            <p:nvPr/>
          </p:nvSpPr>
          <p:spPr bwMode="auto">
            <a:xfrm>
              <a:off x="3865" y="983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" name="AutoShape 20"/>
            <p:cNvSpPr>
              <a:spLocks noChangeAspect="1" noChangeArrowheads="1"/>
            </p:cNvSpPr>
            <p:nvPr/>
          </p:nvSpPr>
          <p:spPr bwMode="auto">
            <a:xfrm>
              <a:off x="3878" y="995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3" name="Arc 21"/>
            <p:cNvSpPr>
              <a:spLocks noChangeAspect="1"/>
            </p:cNvSpPr>
            <p:nvPr/>
          </p:nvSpPr>
          <p:spPr bwMode="auto">
            <a:xfrm rot="10507534" flipV="1">
              <a:off x="3873" y="912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Line 22"/>
            <p:cNvSpPr>
              <a:spLocks noChangeAspect="1" noChangeShapeType="1"/>
            </p:cNvSpPr>
            <p:nvPr/>
          </p:nvSpPr>
          <p:spPr bwMode="auto">
            <a:xfrm flipH="1">
              <a:off x="3895" y="1021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" name="Group 23"/>
            <p:cNvGrpSpPr>
              <a:grpSpLocks/>
            </p:cNvGrpSpPr>
            <p:nvPr/>
          </p:nvGrpSpPr>
          <p:grpSpPr bwMode="auto">
            <a:xfrm>
              <a:off x="3722" y="887"/>
              <a:ext cx="924" cy="989"/>
              <a:chOff x="3294" y="1351"/>
              <a:chExt cx="924" cy="989"/>
            </a:xfrm>
          </p:grpSpPr>
          <p:sp>
            <p:nvSpPr>
              <p:cNvPr id="128" name="AutoShape 24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AutoShape 25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AutoShape 26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AutoShape 27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6" name="AutoShape 28"/>
            <p:cNvSpPr>
              <a:spLocks noChangeAspect="1" noChangeArrowheads="1"/>
            </p:cNvSpPr>
            <p:nvPr/>
          </p:nvSpPr>
          <p:spPr bwMode="auto">
            <a:xfrm>
              <a:off x="3697" y="1032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7" name="Freeform 29"/>
            <p:cNvSpPr>
              <a:spLocks noChangeAspect="1"/>
            </p:cNvSpPr>
            <p:nvPr/>
          </p:nvSpPr>
          <p:spPr bwMode="auto">
            <a:xfrm>
              <a:off x="3697" y="1007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AutoShape 30"/>
            <p:cNvSpPr>
              <a:spLocks noChangeAspect="1" noChangeArrowheads="1"/>
            </p:cNvSpPr>
            <p:nvPr/>
          </p:nvSpPr>
          <p:spPr bwMode="auto">
            <a:xfrm>
              <a:off x="3751" y="1100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9" name="AutoShape 31"/>
            <p:cNvSpPr>
              <a:spLocks noChangeAspect="1" noChangeArrowheads="1"/>
            </p:cNvSpPr>
            <p:nvPr/>
          </p:nvSpPr>
          <p:spPr bwMode="auto">
            <a:xfrm>
              <a:off x="3694" y="981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0" name="Freeform 32"/>
            <p:cNvSpPr>
              <a:spLocks noChangeAspect="1"/>
            </p:cNvSpPr>
            <p:nvPr/>
          </p:nvSpPr>
          <p:spPr bwMode="auto">
            <a:xfrm>
              <a:off x="3941" y="982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Arc 33"/>
            <p:cNvSpPr>
              <a:spLocks noChangeAspect="1"/>
            </p:cNvSpPr>
            <p:nvPr/>
          </p:nvSpPr>
          <p:spPr bwMode="auto">
            <a:xfrm rot="21549114" flipV="1">
              <a:off x="3666" y="985"/>
              <a:ext cx="429" cy="46"/>
            </a:xfrm>
            <a:custGeom>
              <a:avLst/>
              <a:gdLst>
                <a:gd name="T0" fmla="*/ 0 w 17459"/>
                <a:gd name="T1" fmla="*/ 0 h 18140"/>
                <a:gd name="T2" fmla="*/ 0 w 17459"/>
                <a:gd name="T3" fmla="*/ 0 h 18140"/>
                <a:gd name="T4" fmla="*/ 0 w 17459"/>
                <a:gd name="T5" fmla="*/ 0 h 18140"/>
                <a:gd name="T6" fmla="*/ 0 60000 65536"/>
                <a:gd name="T7" fmla="*/ 0 60000 65536"/>
                <a:gd name="T8" fmla="*/ 0 60000 65536"/>
                <a:gd name="T9" fmla="*/ 0 w 17459"/>
                <a:gd name="T10" fmla="*/ 0 h 18140"/>
                <a:gd name="T11" fmla="*/ 17459 w 17459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59" h="18140" fill="none" extrusionOk="0">
                  <a:moveTo>
                    <a:pt x="11726" y="-1"/>
                  </a:moveTo>
                  <a:cubicBezTo>
                    <a:pt x="13953" y="1439"/>
                    <a:pt x="15897" y="3278"/>
                    <a:pt x="17458" y="5422"/>
                  </a:cubicBezTo>
                </a:path>
                <a:path w="17459" h="18140" stroke="0" extrusionOk="0">
                  <a:moveTo>
                    <a:pt x="11726" y="-1"/>
                  </a:moveTo>
                  <a:cubicBezTo>
                    <a:pt x="13953" y="1439"/>
                    <a:pt x="15897" y="3278"/>
                    <a:pt x="17458" y="5422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Arc 34"/>
            <p:cNvSpPr>
              <a:spLocks noChangeAspect="1"/>
            </p:cNvSpPr>
            <p:nvPr/>
          </p:nvSpPr>
          <p:spPr bwMode="auto">
            <a:xfrm rot="11110049" flipV="1">
              <a:off x="3763" y="1033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rc 35"/>
            <p:cNvSpPr>
              <a:spLocks noChangeAspect="1"/>
            </p:cNvSpPr>
            <p:nvPr/>
          </p:nvSpPr>
          <p:spPr bwMode="auto">
            <a:xfrm rot="255756" flipH="1">
              <a:off x="3815" y="1038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AutoShape 36"/>
            <p:cNvSpPr>
              <a:spLocks noChangeAspect="1" noChangeArrowheads="1"/>
            </p:cNvSpPr>
            <p:nvPr/>
          </p:nvSpPr>
          <p:spPr bwMode="auto">
            <a:xfrm>
              <a:off x="3745" y="1096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5" name="AutoShape 37"/>
            <p:cNvSpPr>
              <a:spLocks noChangeAspect="1" noChangeArrowheads="1"/>
            </p:cNvSpPr>
            <p:nvPr/>
          </p:nvSpPr>
          <p:spPr bwMode="auto">
            <a:xfrm>
              <a:off x="3758" y="1108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46" name="Arc 38"/>
            <p:cNvSpPr>
              <a:spLocks noChangeAspect="1"/>
            </p:cNvSpPr>
            <p:nvPr/>
          </p:nvSpPr>
          <p:spPr bwMode="auto">
            <a:xfrm rot="10507534" flipV="1">
              <a:off x="3753" y="1025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7" name="Line 39"/>
            <p:cNvSpPr>
              <a:spLocks noChangeAspect="1" noChangeShapeType="1"/>
            </p:cNvSpPr>
            <p:nvPr/>
          </p:nvSpPr>
          <p:spPr bwMode="auto">
            <a:xfrm flipH="1">
              <a:off x="3775" y="1134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" name="Group 40"/>
            <p:cNvGrpSpPr>
              <a:grpSpLocks/>
            </p:cNvGrpSpPr>
            <p:nvPr/>
          </p:nvGrpSpPr>
          <p:grpSpPr bwMode="auto">
            <a:xfrm>
              <a:off x="3602" y="1005"/>
              <a:ext cx="924" cy="989"/>
              <a:chOff x="3294" y="1351"/>
              <a:chExt cx="924" cy="989"/>
            </a:xfrm>
          </p:grpSpPr>
          <p:sp>
            <p:nvSpPr>
              <p:cNvPr id="124" name="AutoShape 41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AutoShape 42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AutoShape 43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AutoShape 44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9" name="AutoShape 45"/>
            <p:cNvSpPr>
              <a:spLocks noChangeAspect="1" noChangeArrowheads="1"/>
            </p:cNvSpPr>
            <p:nvPr/>
          </p:nvSpPr>
          <p:spPr bwMode="auto">
            <a:xfrm>
              <a:off x="3576" y="1153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50" name="Freeform 46"/>
            <p:cNvSpPr>
              <a:spLocks noChangeAspect="1"/>
            </p:cNvSpPr>
            <p:nvPr/>
          </p:nvSpPr>
          <p:spPr bwMode="auto">
            <a:xfrm>
              <a:off x="3576" y="1128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AutoShape 47"/>
            <p:cNvSpPr>
              <a:spLocks noChangeAspect="1" noChangeArrowheads="1"/>
            </p:cNvSpPr>
            <p:nvPr/>
          </p:nvSpPr>
          <p:spPr bwMode="auto">
            <a:xfrm>
              <a:off x="3630" y="1221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52" name="AutoShape 48"/>
            <p:cNvSpPr>
              <a:spLocks noChangeAspect="1" noChangeArrowheads="1"/>
            </p:cNvSpPr>
            <p:nvPr/>
          </p:nvSpPr>
          <p:spPr bwMode="auto">
            <a:xfrm>
              <a:off x="3573" y="1102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53" name="Freeform 49"/>
            <p:cNvSpPr>
              <a:spLocks noChangeAspect="1"/>
            </p:cNvSpPr>
            <p:nvPr/>
          </p:nvSpPr>
          <p:spPr bwMode="auto">
            <a:xfrm>
              <a:off x="3820" y="1103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Arc 50"/>
            <p:cNvSpPr>
              <a:spLocks noChangeAspect="1"/>
            </p:cNvSpPr>
            <p:nvPr/>
          </p:nvSpPr>
          <p:spPr bwMode="auto">
            <a:xfrm rot="21549114" flipV="1">
              <a:off x="3545" y="1106"/>
              <a:ext cx="434" cy="46"/>
            </a:xfrm>
            <a:custGeom>
              <a:avLst/>
              <a:gdLst>
                <a:gd name="T0" fmla="*/ 0 w 17639"/>
                <a:gd name="T1" fmla="*/ 0 h 18140"/>
                <a:gd name="T2" fmla="*/ 0 w 17639"/>
                <a:gd name="T3" fmla="*/ 0 h 18140"/>
                <a:gd name="T4" fmla="*/ 0 w 17639"/>
                <a:gd name="T5" fmla="*/ 0 h 18140"/>
                <a:gd name="T6" fmla="*/ 0 60000 65536"/>
                <a:gd name="T7" fmla="*/ 0 60000 65536"/>
                <a:gd name="T8" fmla="*/ 0 60000 65536"/>
                <a:gd name="T9" fmla="*/ 0 w 17639"/>
                <a:gd name="T10" fmla="*/ 0 h 18140"/>
                <a:gd name="T11" fmla="*/ 17639 w 17639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39" h="18140" fill="none" extrusionOk="0">
                  <a:moveTo>
                    <a:pt x="11726" y="-1"/>
                  </a:moveTo>
                  <a:cubicBezTo>
                    <a:pt x="14040" y="1496"/>
                    <a:pt x="16047" y="3421"/>
                    <a:pt x="17638" y="5672"/>
                  </a:cubicBezTo>
                </a:path>
                <a:path w="17639" h="18140" stroke="0" extrusionOk="0">
                  <a:moveTo>
                    <a:pt x="11726" y="-1"/>
                  </a:moveTo>
                  <a:cubicBezTo>
                    <a:pt x="14040" y="1496"/>
                    <a:pt x="16047" y="3421"/>
                    <a:pt x="17638" y="5672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Arc 51"/>
            <p:cNvSpPr>
              <a:spLocks noChangeAspect="1"/>
            </p:cNvSpPr>
            <p:nvPr/>
          </p:nvSpPr>
          <p:spPr bwMode="auto">
            <a:xfrm rot="11110049" flipV="1">
              <a:off x="3642" y="1154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Arc 52"/>
            <p:cNvSpPr>
              <a:spLocks noChangeAspect="1"/>
            </p:cNvSpPr>
            <p:nvPr/>
          </p:nvSpPr>
          <p:spPr bwMode="auto">
            <a:xfrm rot="255756" flipH="1">
              <a:off x="3694" y="1159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53"/>
            <p:cNvSpPr>
              <a:spLocks noChangeAspect="1" noChangeArrowheads="1"/>
            </p:cNvSpPr>
            <p:nvPr/>
          </p:nvSpPr>
          <p:spPr bwMode="auto">
            <a:xfrm>
              <a:off x="3624" y="1217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58" name="AutoShape 54"/>
            <p:cNvSpPr>
              <a:spLocks noChangeAspect="1" noChangeArrowheads="1"/>
            </p:cNvSpPr>
            <p:nvPr/>
          </p:nvSpPr>
          <p:spPr bwMode="auto">
            <a:xfrm>
              <a:off x="3637" y="1229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59" name="Arc 55"/>
            <p:cNvSpPr>
              <a:spLocks noChangeAspect="1"/>
            </p:cNvSpPr>
            <p:nvPr/>
          </p:nvSpPr>
          <p:spPr bwMode="auto">
            <a:xfrm rot="10507534" flipV="1">
              <a:off x="3632" y="1146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" name="Line 56"/>
            <p:cNvSpPr>
              <a:spLocks noChangeAspect="1" noChangeShapeType="1"/>
            </p:cNvSpPr>
            <p:nvPr/>
          </p:nvSpPr>
          <p:spPr bwMode="auto">
            <a:xfrm flipH="1">
              <a:off x="3654" y="1255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1" name="Group 57"/>
            <p:cNvGrpSpPr>
              <a:grpSpLocks/>
            </p:cNvGrpSpPr>
            <p:nvPr/>
          </p:nvGrpSpPr>
          <p:grpSpPr bwMode="auto">
            <a:xfrm>
              <a:off x="3480" y="1127"/>
              <a:ext cx="924" cy="989"/>
              <a:chOff x="3294" y="1351"/>
              <a:chExt cx="924" cy="989"/>
            </a:xfrm>
          </p:grpSpPr>
          <p:sp>
            <p:nvSpPr>
              <p:cNvPr id="120" name="AutoShape 58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AutoShape 59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AutoShape 60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AutoShape 61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2" name="AutoShape 62"/>
            <p:cNvSpPr>
              <a:spLocks noChangeAspect="1" noChangeArrowheads="1"/>
            </p:cNvSpPr>
            <p:nvPr/>
          </p:nvSpPr>
          <p:spPr bwMode="auto">
            <a:xfrm>
              <a:off x="3464" y="1263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3" name="Freeform 63"/>
            <p:cNvSpPr>
              <a:spLocks noChangeAspect="1"/>
            </p:cNvSpPr>
            <p:nvPr/>
          </p:nvSpPr>
          <p:spPr bwMode="auto">
            <a:xfrm>
              <a:off x="3464" y="1238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AutoShape 64"/>
            <p:cNvSpPr>
              <a:spLocks noChangeAspect="1" noChangeArrowheads="1"/>
            </p:cNvSpPr>
            <p:nvPr/>
          </p:nvSpPr>
          <p:spPr bwMode="auto">
            <a:xfrm>
              <a:off x="3518" y="1331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5" name="AutoShape 65"/>
            <p:cNvSpPr>
              <a:spLocks noChangeAspect="1" noChangeArrowheads="1"/>
            </p:cNvSpPr>
            <p:nvPr/>
          </p:nvSpPr>
          <p:spPr bwMode="auto">
            <a:xfrm>
              <a:off x="3461" y="1212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66" name="Freeform 66"/>
            <p:cNvSpPr>
              <a:spLocks noChangeAspect="1"/>
            </p:cNvSpPr>
            <p:nvPr/>
          </p:nvSpPr>
          <p:spPr bwMode="auto">
            <a:xfrm>
              <a:off x="3708" y="1213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Arc 67"/>
            <p:cNvSpPr>
              <a:spLocks noChangeAspect="1"/>
            </p:cNvSpPr>
            <p:nvPr/>
          </p:nvSpPr>
          <p:spPr bwMode="auto">
            <a:xfrm rot="21549114" flipV="1">
              <a:off x="3433" y="1216"/>
              <a:ext cx="423" cy="46"/>
            </a:xfrm>
            <a:custGeom>
              <a:avLst/>
              <a:gdLst>
                <a:gd name="T0" fmla="*/ 0 w 17197"/>
                <a:gd name="T1" fmla="*/ 0 h 18140"/>
                <a:gd name="T2" fmla="*/ 0 w 17197"/>
                <a:gd name="T3" fmla="*/ 0 h 18140"/>
                <a:gd name="T4" fmla="*/ 0 w 17197"/>
                <a:gd name="T5" fmla="*/ 0 h 18140"/>
                <a:gd name="T6" fmla="*/ 0 60000 65536"/>
                <a:gd name="T7" fmla="*/ 0 60000 65536"/>
                <a:gd name="T8" fmla="*/ 0 60000 65536"/>
                <a:gd name="T9" fmla="*/ 0 w 17197"/>
                <a:gd name="T10" fmla="*/ 0 h 18140"/>
                <a:gd name="T11" fmla="*/ 17197 w 17197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97" h="18140" fill="none" extrusionOk="0">
                  <a:moveTo>
                    <a:pt x="11726" y="-1"/>
                  </a:moveTo>
                  <a:cubicBezTo>
                    <a:pt x="13830" y="1360"/>
                    <a:pt x="15681" y="3075"/>
                    <a:pt x="17197" y="5070"/>
                  </a:cubicBezTo>
                </a:path>
                <a:path w="17197" h="18140" stroke="0" extrusionOk="0">
                  <a:moveTo>
                    <a:pt x="11726" y="-1"/>
                  </a:moveTo>
                  <a:cubicBezTo>
                    <a:pt x="13830" y="1360"/>
                    <a:pt x="15681" y="3075"/>
                    <a:pt x="17197" y="5070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Arc 68"/>
            <p:cNvSpPr>
              <a:spLocks noChangeAspect="1"/>
            </p:cNvSpPr>
            <p:nvPr/>
          </p:nvSpPr>
          <p:spPr bwMode="auto">
            <a:xfrm rot="11110049" flipV="1">
              <a:off x="3530" y="1264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9" name="Arc 69"/>
            <p:cNvSpPr>
              <a:spLocks noChangeAspect="1"/>
            </p:cNvSpPr>
            <p:nvPr/>
          </p:nvSpPr>
          <p:spPr bwMode="auto">
            <a:xfrm rot="255756" flipH="1">
              <a:off x="3582" y="1269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" name="AutoShape 70"/>
            <p:cNvSpPr>
              <a:spLocks noChangeAspect="1" noChangeArrowheads="1"/>
            </p:cNvSpPr>
            <p:nvPr/>
          </p:nvSpPr>
          <p:spPr bwMode="auto">
            <a:xfrm>
              <a:off x="3512" y="1327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1" name="AutoShape 71"/>
            <p:cNvSpPr>
              <a:spLocks noChangeAspect="1" noChangeArrowheads="1"/>
            </p:cNvSpPr>
            <p:nvPr/>
          </p:nvSpPr>
          <p:spPr bwMode="auto">
            <a:xfrm>
              <a:off x="3525" y="1339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2" name="Arc 72"/>
            <p:cNvSpPr>
              <a:spLocks noChangeAspect="1"/>
            </p:cNvSpPr>
            <p:nvPr/>
          </p:nvSpPr>
          <p:spPr bwMode="auto">
            <a:xfrm rot="10507534" flipV="1">
              <a:off x="3520" y="1256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Line 73"/>
            <p:cNvSpPr>
              <a:spLocks noChangeAspect="1" noChangeShapeType="1"/>
            </p:cNvSpPr>
            <p:nvPr/>
          </p:nvSpPr>
          <p:spPr bwMode="auto">
            <a:xfrm flipH="1">
              <a:off x="3542" y="1365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74" name="Group 74"/>
            <p:cNvGrpSpPr>
              <a:grpSpLocks/>
            </p:cNvGrpSpPr>
            <p:nvPr/>
          </p:nvGrpSpPr>
          <p:grpSpPr bwMode="auto">
            <a:xfrm>
              <a:off x="3366" y="1237"/>
              <a:ext cx="924" cy="989"/>
              <a:chOff x="3294" y="1351"/>
              <a:chExt cx="924" cy="989"/>
            </a:xfrm>
          </p:grpSpPr>
          <p:sp>
            <p:nvSpPr>
              <p:cNvPr id="116" name="AutoShape 75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AutoShape 76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AutoShape 77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AutoShape 78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5" name="AutoShape 79"/>
            <p:cNvSpPr>
              <a:spLocks noChangeAspect="1" noChangeArrowheads="1"/>
            </p:cNvSpPr>
            <p:nvPr/>
          </p:nvSpPr>
          <p:spPr bwMode="auto">
            <a:xfrm>
              <a:off x="3346" y="1378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6" name="Freeform 80"/>
            <p:cNvSpPr>
              <a:spLocks noChangeAspect="1"/>
            </p:cNvSpPr>
            <p:nvPr/>
          </p:nvSpPr>
          <p:spPr bwMode="auto">
            <a:xfrm>
              <a:off x="3346" y="1353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AutoShape 81"/>
            <p:cNvSpPr>
              <a:spLocks noChangeAspect="1" noChangeArrowheads="1"/>
            </p:cNvSpPr>
            <p:nvPr/>
          </p:nvSpPr>
          <p:spPr bwMode="auto">
            <a:xfrm>
              <a:off x="3400" y="1446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8" name="AutoShape 82"/>
            <p:cNvSpPr>
              <a:spLocks noChangeAspect="1" noChangeArrowheads="1"/>
            </p:cNvSpPr>
            <p:nvPr/>
          </p:nvSpPr>
          <p:spPr bwMode="auto">
            <a:xfrm>
              <a:off x="3343" y="1327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79" name="Freeform 83"/>
            <p:cNvSpPr>
              <a:spLocks noChangeAspect="1"/>
            </p:cNvSpPr>
            <p:nvPr/>
          </p:nvSpPr>
          <p:spPr bwMode="auto">
            <a:xfrm>
              <a:off x="3590" y="1328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Arc 84"/>
            <p:cNvSpPr>
              <a:spLocks noChangeAspect="1"/>
            </p:cNvSpPr>
            <p:nvPr/>
          </p:nvSpPr>
          <p:spPr bwMode="auto">
            <a:xfrm rot="21549114" flipV="1">
              <a:off x="3315" y="1331"/>
              <a:ext cx="441" cy="46"/>
            </a:xfrm>
            <a:custGeom>
              <a:avLst/>
              <a:gdLst>
                <a:gd name="T0" fmla="*/ 0 w 17951"/>
                <a:gd name="T1" fmla="*/ 0 h 18140"/>
                <a:gd name="T2" fmla="*/ 0 w 17951"/>
                <a:gd name="T3" fmla="*/ 0 h 18140"/>
                <a:gd name="T4" fmla="*/ 0 w 17951"/>
                <a:gd name="T5" fmla="*/ 0 h 18140"/>
                <a:gd name="T6" fmla="*/ 0 60000 65536"/>
                <a:gd name="T7" fmla="*/ 0 60000 65536"/>
                <a:gd name="T8" fmla="*/ 0 60000 65536"/>
                <a:gd name="T9" fmla="*/ 0 w 17951"/>
                <a:gd name="T10" fmla="*/ 0 h 18140"/>
                <a:gd name="T11" fmla="*/ 17951 w 17951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51" h="18140" fill="none" extrusionOk="0">
                  <a:moveTo>
                    <a:pt x="11726" y="-1"/>
                  </a:moveTo>
                  <a:cubicBezTo>
                    <a:pt x="14196" y="1597"/>
                    <a:pt x="16315" y="3681"/>
                    <a:pt x="17951" y="6126"/>
                  </a:cubicBezTo>
                </a:path>
                <a:path w="17951" h="18140" stroke="0" extrusionOk="0">
                  <a:moveTo>
                    <a:pt x="11726" y="-1"/>
                  </a:moveTo>
                  <a:cubicBezTo>
                    <a:pt x="14196" y="1597"/>
                    <a:pt x="16315" y="3681"/>
                    <a:pt x="17951" y="6126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" name="Arc 85"/>
            <p:cNvSpPr>
              <a:spLocks noChangeAspect="1"/>
            </p:cNvSpPr>
            <p:nvPr/>
          </p:nvSpPr>
          <p:spPr bwMode="auto">
            <a:xfrm rot="11110049" flipV="1">
              <a:off x="3412" y="1379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" name="Arc 86"/>
            <p:cNvSpPr>
              <a:spLocks noChangeAspect="1"/>
            </p:cNvSpPr>
            <p:nvPr/>
          </p:nvSpPr>
          <p:spPr bwMode="auto">
            <a:xfrm rot="255756" flipH="1">
              <a:off x="3464" y="1384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3" name="AutoShape 87"/>
            <p:cNvSpPr>
              <a:spLocks noChangeAspect="1" noChangeArrowheads="1"/>
            </p:cNvSpPr>
            <p:nvPr/>
          </p:nvSpPr>
          <p:spPr bwMode="auto">
            <a:xfrm>
              <a:off x="3394" y="1442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84" name="AutoShape 88"/>
            <p:cNvSpPr>
              <a:spLocks noChangeAspect="1" noChangeArrowheads="1"/>
            </p:cNvSpPr>
            <p:nvPr/>
          </p:nvSpPr>
          <p:spPr bwMode="auto">
            <a:xfrm>
              <a:off x="3407" y="1454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85" name="Arc 89"/>
            <p:cNvSpPr>
              <a:spLocks noChangeAspect="1"/>
            </p:cNvSpPr>
            <p:nvPr/>
          </p:nvSpPr>
          <p:spPr bwMode="auto">
            <a:xfrm rot="10507534" flipV="1">
              <a:off x="3402" y="1371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6" name="Line 90"/>
            <p:cNvSpPr>
              <a:spLocks noChangeAspect="1" noChangeShapeType="1"/>
            </p:cNvSpPr>
            <p:nvPr/>
          </p:nvSpPr>
          <p:spPr bwMode="auto">
            <a:xfrm flipH="1">
              <a:off x="3424" y="1480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7" name="Group 91"/>
            <p:cNvGrpSpPr>
              <a:grpSpLocks/>
            </p:cNvGrpSpPr>
            <p:nvPr/>
          </p:nvGrpSpPr>
          <p:grpSpPr bwMode="auto">
            <a:xfrm>
              <a:off x="3251" y="1348"/>
              <a:ext cx="924" cy="989"/>
              <a:chOff x="3294" y="1351"/>
              <a:chExt cx="924" cy="989"/>
            </a:xfrm>
          </p:grpSpPr>
          <p:sp>
            <p:nvSpPr>
              <p:cNvPr id="112" name="AutoShape 92"/>
              <p:cNvSpPr>
                <a:spLocks noChangeArrowheads="1"/>
              </p:cNvSpPr>
              <p:nvPr/>
            </p:nvSpPr>
            <p:spPr bwMode="auto">
              <a:xfrm>
                <a:off x="3294" y="1407"/>
                <a:ext cx="924" cy="933"/>
              </a:xfrm>
              <a:prstGeom prst="cube">
                <a:avLst>
                  <a:gd name="adj" fmla="val 10167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AutoShape 93"/>
              <p:cNvSpPr>
                <a:spLocks noChangeArrowheads="1"/>
              </p:cNvSpPr>
              <p:nvPr/>
            </p:nvSpPr>
            <p:spPr bwMode="auto">
              <a:xfrm>
                <a:off x="4044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AutoShape 94"/>
              <p:cNvSpPr>
                <a:spLocks noChangeArrowheads="1"/>
              </p:cNvSpPr>
              <p:nvPr/>
            </p:nvSpPr>
            <p:spPr bwMode="auto">
              <a:xfrm>
                <a:off x="3305" y="1351"/>
                <a:ext cx="174" cy="148"/>
              </a:xfrm>
              <a:prstGeom prst="cube">
                <a:avLst>
                  <a:gd name="adj" fmla="val 61764"/>
                </a:avLst>
              </a:pr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AutoShape 95"/>
              <p:cNvSpPr>
                <a:spLocks noChangeArrowheads="1"/>
              </p:cNvSpPr>
              <p:nvPr/>
            </p:nvSpPr>
            <p:spPr bwMode="auto">
              <a:xfrm rot="16200000" flipH="1">
                <a:off x="4116" y="1409"/>
                <a:ext cx="114" cy="79"/>
              </a:xfrm>
              <a:prstGeom prst="parallelogram">
                <a:avLst>
                  <a:gd name="adj" fmla="val 98728"/>
                </a:avLst>
              </a:prstGeom>
              <a:solidFill>
                <a:srgbClr val="888888"/>
              </a:solidFill>
              <a:ln w="9525" algn="ctr">
                <a:solidFill>
                  <a:srgbClr val="8A8A8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8" name="AutoShape 96"/>
            <p:cNvSpPr>
              <a:spLocks noChangeAspect="1" noChangeArrowheads="1"/>
            </p:cNvSpPr>
            <p:nvPr/>
          </p:nvSpPr>
          <p:spPr bwMode="auto">
            <a:xfrm>
              <a:off x="3231" y="1492"/>
              <a:ext cx="856" cy="872"/>
            </a:xfrm>
            <a:prstGeom prst="cube">
              <a:avLst>
                <a:gd name="adj" fmla="val 39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89" name="Freeform 97"/>
            <p:cNvSpPr>
              <a:spLocks noChangeAspect="1"/>
            </p:cNvSpPr>
            <p:nvPr/>
          </p:nvSpPr>
          <p:spPr bwMode="auto">
            <a:xfrm>
              <a:off x="3231" y="1467"/>
              <a:ext cx="826" cy="896"/>
            </a:xfrm>
            <a:custGeom>
              <a:avLst/>
              <a:gdLst>
                <a:gd name="T0" fmla="*/ 244 w 826"/>
                <a:gd name="T1" fmla="*/ 54 h 896"/>
                <a:gd name="T2" fmla="*/ 826 w 826"/>
                <a:gd name="T3" fmla="*/ 55 h 896"/>
                <a:gd name="T4" fmla="*/ 826 w 826"/>
                <a:gd name="T5" fmla="*/ 896 h 896"/>
                <a:gd name="T6" fmla="*/ 0 w 826"/>
                <a:gd name="T7" fmla="*/ 896 h 896"/>
                <a:gd name="T8" fmla="*/ 0 w 826"/>
                <a:gd name="T9" fmla="*/ 0 h 896"/>
                <a:gd name="T10" fmla="*/ 246 w 826"/>
                <a:gd name="T11" fmla="*/ 2 h 896"/>
                <a:gd name="T12" fmla="*/ 244 w 826"/>
                <a:gd name="T13" fmla="*/ 54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26"/>
                <a:gd name="T22" fmla="*/ 0 h 896"/>
                <a:gd name="T23" fmla="*/ 826 w 826"/>
                <a:gd name="T24" fmla="*/ 896 h 8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26" h="896">
                  <a:moveTo>
                    <a:pt x="244" y="54"/>
                  </a:moveTo>
                  <a:lnTo>
                    <a:pt x="826" y="55"/>
                  </a:lnTo>
                  <a:lnTo>
                    <a:pt x="826" y="896"/>
                  </a:lnTo>
                  <a:lnTo>
                    <a:pt x="0" y="896"/>
                  </a:lnTo>
                  <a:lnTo>
                    <a:pt x="0" y="0"/>
                  </a:lnTo>
                  <a:lnTo>
                    <a:pt x="246" y="2"/>
                  </a:lnTo>
                  <a:lnTo>
                    <a:pt x="244" y="5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AutoShape 98"/>
            <p:cNvSpPr>
              <a:spLocks noChangeAspect="1" noChangeArrowheads="1"/>
            </p:cNvSpPr>
            <p:nvPr/>
          </p:nvSpPr>
          <p:spPr bwMode="auto">
            <a:xfrm>
              <a:off x="3285" y="1560"/>
              <a:ext cx="724" cy="741"/>
            </a:xfrm>
            <a:prstGeom prst="roundRect">
              <a:avLst>
                <a:gd name="adj" fmla="val 16764"/>
              </a:avLst>
            </a:prstGeom>
            <a:solidFill>
              <a:schemeClr val="accent1"/>
            </a:solidFill>
            <a:ln w="28575">
              <a:solidFill>
                <a:srgbClr val="00CC6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91" name="AutoShape 99"/>
            <p:cNvSpPr>
              <a:spLocks noChangeAspect="1" noChangeArrowheads="1"/>
            </p:cNvSpPr>
            <p:nvPr/>
          </p:nvSpPr>
          <p:spPr bwMode="auto">
            <a:xfrm>
              <a:off x="3228" y="1441"/>
              <a:ext cx="280" cy="28"/>
            </a:xfrm>
            <a:prstGeom prst="parallelogram">
              <a:avLst>
                <a:gd name="adj" fmla="val 1213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92" name="Freeform 100"/>
            <p:cNvSpPr>
              <a:spLocks noChangeAspect="1"/>
            </p:cNvSpPr>
            <p:nvPr/>
          </p:nvSpPr>
          <p:spPr bwMode="auto">
            <a:xfrm>
              <a:off x="3475" y="1442"/>
              <a:ext cx="33" cy="81"/>
            </a:xfrm>
            <a:custGeom>
              <a:avLst/>
              <a:gdLst>
                <a:gd name="T0" fmla="*/ 0 w 33"/>
                <a:gd name="T1" fmla="*/ 28 h 81"/>
                <a:gd name="T2" fmla="*/ 33 w 33"/>
                <a:gd name="T3" fmla="*/ 0 h 81"/>
                <a:gd name="T4" fmla="*/ 32 w 33"/>
                <a:gd name="T5" fmla="*/ 55 h 81"/>
                <a:gd name="T6" fmla="*/ 0 w 33"/>
                <a:gd name="T7" fmla="*/ 81 h 81"/>
                <a:gd name="T8" fmla="*/ 0 w 33"/>
                <a:gd name="T9" fmla="*/ 2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81"/>
                <a:gd name="T17" fmla="*/ 33 w 3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81">
                  <a:moveTo>
                    <a:pt x="0" y="28"/>
                  </a:moveTo>
                  <a:lnTo>
                    <a:pt x="33" y="0"/>
                  </a:lnTo>
                  <a:lnTo>
                    <a:pt x="32" y="55"/>
                  </a:lnTo>
                  <a:lnTo>
                    <a:pt x="0" y="8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Arc 101"/>
            <p:cNvSpPr>
              <a:spLocks noChangeAspect="1"/>
            </p:cNvSpPr>
            <p:nvPr/>
          </p:nvSpPr>
          <p:spPr bwMode="auto">
            <a:xfrm rot="21549114" flipV="1">
              <a:off x="3200" y="1445"/>
              <a:ext cx="466" cy="46"/>
            </a:xfrm>
            <a:custGeom>
              <a:avLst/>
              <a:gdLst>
                <a:gd name="T0" fmla="*/ 0 w 18930"/>
                <a:gd name="T1" fmla="*/ 0 h 18140"/>
                <a:gd name="T2" fmla="*/ 0 w 18930"/>
                <a:gd name="T3" fmla="*/ 0 h 18140"/>
                <a:gd name="T4" fmla="*/ 0 w 18930"/>
                <a:gd name="T5" fmla="*/ 0 h 18140"/>
                <a:gd name="T6" fmla="*/ 0 60000 65536"/>
                <a:gd name="T7" fmla="*/ 0 60000 65536"/>
                <a:gd name="T8" fmla="*/ 0 60000 65536"/>
                <a:gd name="T9" fmla="*/ 0 w 18930"/>
                <a:gd name="T10" fmla="*/ 0 h 18140"/>
                <a:gd name="T11" fmla="*/ 18930 w 18930"/>
                <a:gd name="T12" fmla="*/ 18140 h 18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930" h="18140" fill="none" extrusionOk="0">
                  <a:moveTo>
                    <a:pt x="11726" y="-1"/>
                  </a:moveTo>
                  <a:cubicBezTo>
                    <a:pt x="14731" y="1942"/>
                    <a:pt x="17206" y="4601"/>
                    <a:pt x="18930" y="7737"/>
                  </a:cubicBezTo>
                </a:path>
                <a:path w="18930" h="18140" stroke="0" extrusionOk="0">
                  <a:moveTo>
                    <a:pt x="11726" y="-1"/>
                  </a:moveTo>
                  <a:cubicBezTo>
                    <a:pt x="14731" y="1942"/>
                    <a:pt x="17206" y="4601"/>
                    <a:pt x="18930" y="7737"/>
                  </a:cubicBezTo>
                  <a:lnTo>
                    <a:pt x="0" y="18140"/>
                  </a:lnTo>
                  <a:lnTo>
                    <a:pt x="11726" y="-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4" name="Arc 102"/>
            <p:cNvSpPr>
              <a:spLocks noChangeAspect="1"/>
            </p:cNvSpPr>
            <p:nvPr/>
          </p:nvSpPr>
          <p:spPr bwMode="auto">
            <a:xfrm rot="11110049" flipV="1">
              <a:off x="3297" y="1493"/>
              <a:ext cx="459" cy="209"/>
            </a:xfrm>
            <a:custGeom>
              <a:avLst/>
              <a:gdLst>
                <a:gd name="T0" fmla="*/ 0 w 21235"/>
                <a:gd name="T1" fmla="*/ 0 h 17590"/>
                <a:gd name="T2" fmla="*/ 0 w 21235"/>
                <a:gd name="T3" fmla="*/ 0 h 17590"/>
                <a:gd name="T4" fmla="*/ 0 w 21235"/>
                <a:gd name="T5" fmla="*/ 0 h 17590"/>
                <a:gd name="T6" fmla="*/ 0 60000 65536"/>
                <a:gd name="T7" fmla="*/ 0 60000 65536"/>
                <a:gd name="T8" fmla="*/ 0 60000 65536"/>
                <a:gd name="T9" fmla="*/ 0 w 21235"/>
                <a:gd name="T10" fmla="*/ 0 h 17590"/>
                <a:gd name="T11" fmla="*/ 21235 w 21235"/>
                <a:gd name="T12" fmla="*/ 17590 h 17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35" h="17590" fill="none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</a:path>
                <a:path w="21235" h="17590" stroke="0" extrusionOk="0">
                  <a:moveTo>
                    <a:pt x="12536" y="-1"/>
                  </a:moveTo>
                  <a:cubicBezTo>
                    <a:pt x="17092" y="3247"/>
                    <a:pt x="20211" y="8136"/>
                    <a:pt x="21235" y="13637"/>
                  </a:cubicBezTo>
                  <a:lnTo>
                    <a:pt x="0" y="17590"/>
                  </a:lnTo>
                  <a:lnTo>
                    <a:pt x="12536" y="-1"/>
                  </a:lnTo>
                  <a:close/>
                </a:path>
              </a:pathLst>
            </a:custGeom>
            <a:noFill/>
            <a:ln w="38100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Arc 103"/>
            <p:cNvSpPr>
              <a:spLocks noChangeAspect="1"/>
            </p:cNvSpPr>
            <p:nvPr/>
          </p:nvSpPr>
          <p:spPr bwMode="auto">
            <a:xfrm rot="255756" flipH="1">
              <a:off x="3349" y="1498"/>
              <a:ext cx="308" cy="191"/>
            </a:xfrm>
            <a:custGeom>
              <a:avLst/>
              <a:gdLst>
                <a:gd name="T0" fmla="*/ 0 w 18868"/>
                <a:gd name="T1" fmla="*/ 0 h 18818"/>
                <a:gd name="T2" fmla="*/ 0 w 18868"/>
                <a:gd name="T3" fmla="*/ 0 h 18818"/>
                <a:gd name="T4" fmla="*/ 0 w 18868"/>
                <a:gd name="T5" fmla="*/ 0 h 18818"/>
                <a:gd name="T6" fmla="*/ 0 60000 65536"/>
                <a:gd name="T7" fmla="*/ 0 60000 65536"/>
                <a:gd name="T8" fmla="*/ 0 60000 65536"/>
                <a:gd name="T9" fmla="*/ 0 w 18868"/>
                <a:gd name="T10" fmla="*/ 0 h 18818"/>
                <a:gd name="T11" fmla="*/ 18868 w 18868"/>
                <a:gd name="T12" fmla="*/ 18818 h 188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68" h="18818" fill="none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</a:path>
                <a:path w="18868" h="18818" stroke="0" extrusionOk="0">
                  <a:moveTo>
                    <a:pt x="10603" y="-1"/>
                  </a:moveTo>
                  <a:cubicBezTo>
                    <a:pt x="14070" y="1953"/>
                    <a:pt x="16930" y="4826"/>
                    <a:pt x="18867" y="8303"/>
                  </a:cubicBezTo>
                  <a:lnTo>
                    <a:pt x="0" y="18818"/>
                  </a:lnTo>
                  <a:lnTo>
                    <a:pt x="10603" y="-1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" name="AutoShape 104"/>
            <p:cNvSpPr>
              <a:spLocks noChangeAspect="1" noChangeArrowheads="1"/>
            </p:cNvSpPr>
            <p:nvPr/>
          </p:nvSpPr>
          <p:spPr bwMode="auto">
            <a:xfrm>
              <a:off x="3279" y="1556"/>
              <a:ext cx="735" cy="752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97" name="AutoShape 105"/>
            <p:cNvSpPr>
              <a:spLocks noChangeAspect="1" noChangeArrowheads="1"/>
            </p:cNvSpPr>
            <p:nvPr/>
          </p:nvSpPr>
          <p:spPr bwMode="auto">
            <a:xfrm>
              <a:off x="3292" y="1568"/>
              <a:ext cx="708" cy="727"/>
            </a:xfrm>
            <a:prstGeom prst="roundRect">
              <a:avLst>
                <a:gd name="adj" fmla="val 16764"/>
              </a:avLst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98" name="Arc 106"/>
            <p:cNvSpPr>
              <a:spLocks noChangeAspect="1"/>
            </p:cNvSpPr>
            <p:nvPr/>
          </p:nvSpPr>
          <p:spPr bwMode="auto">
            <a:xfrm rot="10507534" flipV="1">
              <a:off x="3287" y="1485"/>
              <a:ext cx="326" cy="180"/>
            </a:xfrm>
            <a:custGeom>
              <a:avLst/>
              <a:gdLst>
                <a:gd name="T0" fmla="*/ 0 w 20465"/>
                <a:gd name="T1" fmla="*/ 0 h 20476"/>
                <a:gd name="T2" fmla="*/ 0 w 20465"/>
                <a:gd name="T3" fmla="*/ 0 h 20476"/>
                <a:gd name="T4" fmla="*/ 0 w 20465"/>
                <a:gd name="T5" fmla="*/ 0 h 20476"/>
                <a:gd name="T6" fmla="*/ 0 60000 65536"/>
                <a:gd name="T7" fmla="*/ 0 60000 65536"/>
                <a:gd name="T8" fmla="*/ 0 60000 65536"/>
                <a:gd name="T9" fmla="*/ 0 w 20465"/>
                <a:gd name="T10" fmla="*/ 0 h 20476"/>
                <a:gd name="T11" fmla="*/ 20465 w 20465"/>
                <a:gd name="T12" fmla="*/ 20476 h 20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65" h="20476" fill="none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</a:path>
                <a:path w="20465" h="20476" stroke="0" extrusionOk="0">
                  <a:moveTo>
                    <a:pt x="6877" y="0"/>
                  </a:moveTo>
                  <a:cubicBezTo>
                    <a:pt x="13277" y="2150"/>
                    <a:pt x="18304" y="7168"/>
                    <a:pt x="20464" y="13565"/>
                  </a:cubicBezTo>
                  <a:lnTo>
                    <a:pt x="0" y="20476"/>
                  </a:lnTo>
                  <a:lnTo>
                    <a:pt x="6877" y="0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" name="Line 107"/>
            <p:cNvSpPr>
              <a:spLocks noChangeAspect="1" noChangeShapeType="1"/>
            </p:cNvSpPr>
            <p:nvPr/>
          </p:nvSpPr>
          <p:spPr bwMode="auto">
            <a:xfrm flipH="1">
              <a:off x="3309" y="1594"/>
              <a:ext cx="10" cy="14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Arc 108"/>
            <p:cNvSpPr>
              <a:spLocks/>
            </p:cNvSpPr>
            <p:nvPr/>
          </p:nvSpPr>
          <p:spPr bwMode="auto">
            <a:xfrm rot="327994" flipV="1">
              <a:off x="3539" y="855"/>
              <a:ext cx="585" cy="633"/>
            </a:xfrm>
            <a:custGeom>
              <a:avLst/>
              <a:gdLst>
                <a:gd name="T0" fmla="*/ 0 w 16534"/>
                <a:gd name="T1" fmla="*/ 0 h 21250"/>
                <a:gd name="T2" fmla="*/ 0 w 16534"/>
                <a:gd name="T3" fmla="*/ 0 h 21250"/>
                <a:gd name="T4" fmla="*/ 0 w 16534"/>
                <a:gd name="T5" fmla="*/ 0 h 21250"/>
                <a:gd name="T6" fmla="*/ 0 60000 65536"/>
                <a:gd name="T7" fmla="*/ 0 60000 65536"/>
                <a:gd name="T8" fmla="*/ 0 60000 65536"/>
                <a:gd name="T9" fmla="*/ 0 w 16534"/>
                <a:gd name="T10" fmla="*/ 0 h 21250"/>
                <a:gd name="T11" fmla="*/ 16534 w 16534"/>
                <a:gd name="T12" fmla="*/ 21250 h 21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534" h="21250" fill="none" extrusionOk="0">
                  <a:moveTo>
                    <a:pt x="3872" y="0"/>
                  </a:moveTo>
                  <a:cubicBezTo>
                    <a:pt x="8820" y="901"/>
                    <a:pt x="13297" y="3501"/>
                    <a:pt x="16533" y="7350"/>
                  </a:cubicBezTo>
                </a:path>
                <a:path w="16534" h="21250" stroke="0" extrusionOk="0">
                  <a:moveTo>
                    <a:pt x="3872" y="0"/>
                  </a:moveTo>
                  <a:cubicBezTo>
                    <a:pt x="8820" y="901"/>
                    <a:pt x="13297" y="3501"/>
                    <a:pt x="16533" y="7350"/>
                  </a:cubicBezTo>
                  <a:lnTo>
                    <a:pt x="0" y="21250"/>
                  </a:lnTo>
                  <a:lnTo>
                    <a:pt x="3872" y="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Line 109"/>
            <p:cNvSpPr>
              <a:spLocks noChangeShapeType="1"/>
            </p:cNvSpPr>
            <p:nvPr/>
          </p:nvSpPr>
          <p:spPr bwMode="auto">
            <a:xfrm flipV="1">
              <a:off x="4098" y="730"/>
              <a:ext cx="606" cy="586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Line 110"/>
            <p:cNvSpPr>
              <a:spLocks noChangeShapeType="1"/>
            </p:cNvSpPr>
            <p:nvPr/>
          </p:nvSpPr>
          <p:spPr bwMode="auto">
            <a:xfrm flipV="1">
              <a:off x="4107" y="734"/>
              <a:ext cx="560" cy="536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Line 111"/>
            <p:cNvSpPr>
              <a:spLocks noChangeShapeType="1"/>
            </p:cNvSpPr>
            <p:nvPr/>
          </p:nvSpPr>
          <p:spPr bwMode="auto">
            <a:xfrm flipV="1">
              <a:off x="4149" y="746"/>
              <a:ext cx="465" cy="442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Arc 112"/>
            <p:cNvSpPr>
              <a:spLocks/>
            </p:cNvSpPr>
            <p:nvPr/>
          </p:nvSpPr>
          <p:spPr bwMode="auto">
            <a:xfrm rot="21559666" flipV="1">
              <a:off x="3753" y="1190"/>
              <a:ext cx="360" cy="169"/>
            </a:xfrm>
            <a:custGeom>
              <a:avLst/>
              <a:gdLst>
                <a:gd name="T0" fmla="*/ 0 w 19366"/>
                <a:gd name="T1" fmla="*/ 0 h 21600"/>
                <a:gd name="T2" fmla="*/ 0 w 19366"/>
                <a:gd name="T3" fmla="*/ 0 h 21600"/>
                <a:gd name="T4" fmla="*/ 0 w 19366"/>
                <a:gd name="T5" fmla="*/ 0 h 21600"/>
                <a:gd name="T6" fmla="*/ 0 60000 65536"/>
                <a:gd name="T7" fmla="*/ 0 60000 65536"/>
                <a:gd name="T8" fmla="*/ 0 60000 65536"/>
                <a:gd name="T9" fmla="*/ 0 w 19366"/>
                <a:gd name="T10" fmla="*/ 0 h 21600"/>
                <a:gd name="T11" fmla="*/ 19366 w 1936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366" h="21600" fill="none" extrusionOk="0">
                  <a:moveTo>
                    <a:pt x="-1" y="1"/>
                  </a:moveTo>
                  <a:cubicBezTo>
                    <a:pt x="95" y="0"/>
                    <a:pt x="191" y="-1"/>
                    <a:pt x="288" y="0"/>
                  </a:cubicBezTo>
                  <a:cubicBezTo>
                    <a:pt x="8279" y="0"/>
                    <a:pt x="15618" y="4412"/>
                    <a:pt x="19365" y="11471"/>
                  </a:cubicBezTo>
                </a:path>
                <a:path w="19366" h="21600" stroke="0" extrusionOk="0">
                  <a:moveTo>
                    <a:pt x="-1" y="1"/>
                  </a:moveTo>
                  <a:cubicBezTo>
                    <a:pt x="95" y="0"/>
                    <a:pt x="191" y="-1"/>
                    <a:pt x="288" y="0"/>
                  </a:cubicBezTo>
                  <a:cubicBezTo>
                    <a:pt x="8279" y="0"/>
                    <a:pt x="15618" y="4412"/>
                    <a:pt x="19365" y="11471"/>
                  </a:cubicBezTo>
                  <a:lnTo>
                    <a:pt x="288" y="21600"/>
                  </a:lnTo>
                  <a:lnTo>
                    <a:pt x="-1" y="1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Arc 113"/>
            <p:cNvSpPr>
              <a:spLocks/>
            </p:cNvSpPr>
            <p:nvPr/>
          </p:nvSpPr>
          <p:spPr bwMode="auto">
            <a:xfrm rot="21335689" flipV="1">
              <a:off x="3953" y="1024"/>
              <a:ext cx="280" cy="106"/>
            </a:xfrm>
            <a:custGeom>
              <a:avLst/>
              <a:gdLst>
                <a:gd name="T0" fmla="*/ 0 w 17959"/>
                <a:gd name="T1" fmla="*/ 0 h 21600"/>
                <a:gd name="T2" fmla="*/ 0 w 17959"/>
                <a:gd name="T3" fmla="*/ 0 h 21600"/>
                <a:gd name="T4" fmla="*/ 0 w 17959"/>
                <a:gd name="T5" fmla="*/ 0 h 21600"/>
                <a:gd name="T6" fmla="*/ 0 60000 65536"/>
                <a:gd name="T7" fmla="*/ 0 60000 65536"/>
                <a:gd name="T8" fmla="*/ 0 60000 65536"/>
                <a:gd name="T9" fmla="*/ 0 w 17959"/>
                <a:gd name="T10" fmla="*/ 0 h 21600"/>
                <a:gd name="T11" fmla="*/ 17959 w 1795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59" h="21600" fill="none" extrusionOk="0">
                  <a:moveTo>
                    <a:pt x="0" y="0"/>
                  </a:moveTo>
                  <a:cubicBezTo>
                    <a:pt x="7213" y="0"/>
                    <a:pt x="13950" y="3600"/>
                    <a:pt x="17958" y="9598"/>
                  </a:cubicBezTo>
                </a:path>
                <a:path w="17959" h="21600" stroke="0" extrusionOk="0">
                  <a:moveTo>
                    <a:pt x="0" y="0"/>
                  </a:moveTo>
                  <a:cubicBezTo>
                    <a:pt x="7213" y="0"/>
                    <a:pt x="13950" y="3600"/>
                    <a:pt x="17958" y="9598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" name="Line 114"/>
            <p:cNvSpPr>
              <a:spLocks noChangeShapeType="1"/>
            </p:cNvSpPr>
            <p:nvPr/>
          </p:nvSpPr>
          <p:spPr bwMode="auto">
            <a:xfrm flipV="1">
              <a:off x="4225" y="748"/>
              <a:ext cx="342" cy="330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Arc 115"/>
            <p:cNvSpPr>
              <a:spLocks/>
            </p:cNvSpPr>
            <p:nvPr/>
          </p:nvSpPr>
          <p:spPr bwMode="auto">
            <a:xfrm flipV="1">
              <a:off x="4057" y="891"/>
              <a:ext cx="259" cy="125"/>
            </a:xfrm>
            <a:custGeom>
              <a:avLst/>
              <a:gdLst>
                <a:gd name="T0" fmla="*/ 0 w 19068"/>
                <a:gd name="T1" fmla="*/ 0 h 21414"/>
                <a:gd name="T2" fmla="*/ 0 w 19068"/>
                <a:gd name="T3" fmla="*/ 0 h 21414"/>
                <a:gd name="T4" fmla="*/ 0 w 19068"/>
                <a:gd name="T5" fmla="*/ 0 h 21414"/>
                <a:gd name="T6" fmla="*/ 0 60000 65536"/>
                <a:gd name="T7" fmla="*/ 0 60000 65536"/>
                <a:gd name="T8" fmla="*/ 0 60000 65536"/>
                <a:gd name="T9" fmla="*/ 0 w 19068"/>
                <a:gd name="T10" fmla="*/ 0 h 21414"/>
                <a:gd name="T11" fmla="*/ 19068 w 19068"/>
                <a:gd name="T12" fmla="*/ 21414 h 214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068" h="21414" fill="none" extrusionOk="0">
                  <a:moveTo>
                    <a:pt x="2828" y="0"/>
                  </a:moveTo>
                  <a:cubicBezTo>
                    <a:pt x="9743" y="913"/>
                    <a:pt x="15791" y="5109"/>
                    <a:pt x="19067" y="11266"/>
                  </a:cubicBezTo>
                </a:path>
                <a:path w="19068" h="21414" stroke="0" extrusionOk="0">
                  <a:moveTo>
                    <a:pt x="2828" y="0"/>
                  </a:moveTo>
                  <a:cubicBezTo>
                    <a:pt x="9743" y="913"/>
                    <a:pt x="15791" y="5109"/>
                    <a:pt x="19067" y="11266"/>
                  </a:cubicBezTo>
                  <a:lnTo>
                    <a:pt x="0" y="21414"/>
                  </a:lnTo>
                  <a:lnTo>
                    <a:pt x="2828" y="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" name="Line 116"/>
            <p:cNvSpPr>
              <a:spLocks noChangeShapeType="1"/>
            </p:cNvSpPr>
            <p:nvPr/>
          </p:nvSpPr>
          <p:spPr bwMode="auto">
            <a:xfrm flipV="1">
              <a:off x="4292" y="761"/>
              <a:ext cx="219" cy="208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Arc 117"/>
            <p:cNvSpPr>
              <a:spLocks/>
            </p:cNvSpPr>
            <p:nvPr/>
          </p:nvSpPr>
          <p:spPr bwMode="auto">
            <a:xfrm flipV="1">
              <a:off x="4174" y="781"/>
              <a:ext cx="195" cy="128"/>
            </a:xfrm>
            <a:custGeom>
              <a:avLst/>
              <a:gdLst>
                <a:gd name="T0" fmla="*/ 0 w 17956"/>
                <a:gd name="T1" fmla="*/ 0 h 21600"/>
                <a:gd name="T2" fmla="*/ 0 w 17956"/>
                <a:gd name="T3" fmla="*/ 0 h 21600"/>
                <a:gd name="T4" fmla="*/ 0 w 17956"/>
                <a:gd name="T5" fmla="*/ 0 h 21600"/>
                <a:gd name="T6" fmla="*/ 0 60000 65536"/>
                <a:gd name="T7" fmla="*/ 0 60000 65536"/>
                <a:gd name="T8" fmla="*/ 0 60000 65536"/>
                <a:gd name="T9" fmla="*/ 0 w 17956"/>
                <a:gd name="T10" fmla="*/ 0 h 21600"/>
                <a:gd name="T11" fmla="*/ 17956 w 1795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956" h="21600" fill="none" extrusionOk="0">
                  <a:moveTo>
                    <a:pt x="0" y="0"/>
                  </a:moveTo>
                  <a:cubicBezTo>
                    <a:pt x="7211" y="0"/>
                    <a:pt x="13947" y="3599"/>
                    <a:pt x="17955" y="9594"/>
                  </a:cubicBezTo>
                </a:path>
                <a:path w="17956" h="21600" stroke="0" extrusionOk="0">
                  <a:moveTo>
                    <a:pt x="0" y="0"/>
                  </a:moveTo>
                  <a:cubicBezTo>
                    <a:pt x="7211" y="0"/>
                    <a:pt x="13947" y="3599"/>
                    <a:pt x="17955" y="9594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" name="Line 118"/>
            <p:cNvSpPr>
              <a:spLocks noChangeShapeType="1"/>
            </p:cNvSpPr>
            <p:nvPr/>
          </p:nvSpPr>
          <p:spPr bwMode="auto">
            <a:xfrm flipV="1">
              <a:off x="4352" y="757"/>
              <a:ext cx="122" cy="112"/>
            </a:xfrm>
            <a:prstGeom prst="line">
              <a:avLst/>
            </a:pr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Arc 119"/>
            <p:cNvSpPr>
              <a:spLocks/>
            </p:cNvSpPr>
            <p:nvPr/>
          </p:nvSpPr>
          <p:spPr bwMode="auto">
            <a:xfrm flipV="1">
              <a:off x="3852" y="1144"/>
              <a:ext cx="306" cy="102"/>
            </a:xfrm>
            <a:custGeom>
              <a:avLst/>
              <a:gdLst>
                <a:gd name="T0" fmla="*/ 0 w 20338"/>
                <a:gd name="T1" fmla="*/ 0 h 21600"/>
                <a:gd name="T2" fmla="*/ 0 w 20338"/>
                <a:gd name="T3" fmla="*/ 0 h 21600"/>
                <a:gd name="T4" fmla="*/ 0 w 20338"/>
                <a:gd name="T5" fmla="*/ 0 h 21600"/>
                <a:gd name="T6" fmla="*/ 0 60000 65536"/>
                <a:gd name="T7" fmla="*/ 0 60000 65536"/>
                <a:gd name="T8" fmla="*/ 0 60000 65536"/>
                <a:gd name="T9" fmla="*/ 0 w 20338"/>
                <a:gd name="T10" fmla="*/ 0 h 21600"/>
                <a:gd name="T11" fmla="*/ 20338 w 2033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38" h="21600" fill="none" extrusionOk="0">
                  <a:moveTo>
                    <a:pt x="0" y="0"/>
                  </a:moveTo>
                  <a:cubicBezTo>
                    <a:pt x="9124" y="0"/>
                    <a:pt x="17264" y="5733"/>
                    <a:pt x="20338" y="14324"/>
                  </a:cubicBezTo>
                </a:path>
                <a:path w="20338" h="21600" stroke="0" extrusionOk="0">
                  <a:moveTo>
                    <a:pt x="0" y="0"/>
                  </a:moveTo>
                  <a:cubicBezTo>
                    <a:pt x="9124" y="0"/>
                    <a:pt x="17264" y="5733"/>
                    <a:pt x="20338" y="14324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00CC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660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92970" y="6413347"/>
            <a:ext cx="2743200" cy="365125"/>
          </a:xfrm>
        </p:spPr>
        <p:txBody>
          <a:bodyPr/>
          <a:lstStyle/>
          <a:p>
            <a:fld id="{20639DDB-9B55-4B63-9EC5-214EBFCA6739}" type="slidenum">
              <a:rPr lang="ru-RU" smtClean="0"/>
              <a:t>5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314877" y="72797"/>
            <a:ext cx="9780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Results of </a:t>
            </a:r>
            <a:r>
              <a:rPr lang="en-US" sz="2800" b="1" dirty="0" err="1" smtClean="0">
                <a:solidFill>
                  <a:srgbClr val="FF0000"/>
                </a:solidFill>
              </a:rPr>
              <a:t>Fluka</a:t>
            </a:r>
            <a:r>
              <a:rPr lang="en-US" sz="2800" b="1" dirty="0" smtClean="0">
                <a:solidFill>
                  <a:srgbClr val="FF0000"/>
                </a:solidFill>
              </a:rPr>
              <a:t> simulations of the ZDC and the FHCAL irradiation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6077" y="581434"/>
            <a:ext cx="104266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radiation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doses from ionizing and non-ionizing particles in the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FHCal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expected for 2 month of continues operation with gold beam at beam energy 4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AGeV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beam rate 2x10</a:t>
            </a:r>
            <a:r>
              <a:rPr lang="en-US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ions per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second.</a:t>
            </a:r>
          </a:p>
          <a:p>
            <a:pPr marL="285750" indent="-285750">
              <a:buFontTx/>
              <a:buChar char="-"/>
            </a:pP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ctivation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calorimeter after 1 month of beam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shutdown.</a:t>
            </a:r>
          </a:p>
          <a:p>
            <a:endParaRPr lang="en-US" b="1" dirty="0">
              <a:latin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</a:rPr>
              <a:t> </a:t>
            </a:r>
            <a:r>
              <a:rPr lang="en-US" b="1" dirty="0" smtClean="0"/>
              <a:t>-   Neutron </a:t>
            </a:r>
            <a:r>
              <a:rPr lang="en-US" b="1" dirty="0" err="1"/>
              <a:t>fluence</a:t>
            </a:r>
            <a:r>
              <a:rPr lang="en-US" b="1" dirty="0"/>
              <a:t> on </a:t>
            </a:r>
            <a:r>
              <a:rPr lang="en-US" b="1" dirty="0" smtClean="0"/>
              <a:t>the </a:t>
            </a:r>
            <a:r>
              <a:rPr lang="en-US" b="1" dirty="0"/>
              <a:t>MPPCs position </a:t>
            </a:r>
          </a:p>
          <a:p>
            <a:endParaRPr lang="ru-RU" b="1" dirty="0"/>
          </a:p>
        </p:txBody>
      </p:sp>
      <p:grpSp>
        <p:nvGrpSpPr>
          <p:cNvPr id="67" name="Группа 66"/>
          <p:cNvGrpSpPr/>
          <p:nvPr/>
        </p:nvGrpSpPr>
        <p:grpSpPr>
          <a:xfrm>
            <a:off x="266827" y="2482842"/>
            <a:ext cx="9790939" cy="3773477"/>
            <a:chOff x="236586" y="2430814"/>
            <a:chExt cx="9790939" cy="3773477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4126488" y="2848252"/>
              <a:ext cx="2283938" cy="1429668"/>
              <a:chOff x="3705516" y="2996610"/>
              <a:chExt cx="3235308" cy="2247799"/>
            </a:xfrm>
          </p:grpSpPr>
          <p:pic>
            <p:nvPicPr>
              <p:cNvPr id="59" name="Рисунок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5516" y="2996610"/>
                <a:ext cx="3235308" cy="2247799"/>
              </a:xfrm>
              <a:prstGeom prst="rect">
                <a:avLst/>
              </a:prstGeom>
            </p:spPr>
          </p:pic>
          <p:sp>
            <p:nvSpPr>
              <p:cNvPr id="60" name="Прямоугольник 59"/>
              <p:cNvSpPr/>
              <p:nvPr/>
            </p:nvSpPr>
            <p:spPr>
              <a:xfrm>
                <a:off x="3961224" y="2996610"/>
                <a:ext cx="2979600" cy="2331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1184451" y="2430814"/>
              <a:ext cx="8843074" cy="3773477"/>
              <a:chOff x="1168790" y="2947998"/>
              <a:chExt cx="8843074" cy="3773477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1168790" y="3895604"/>
                <a:ext cx="8843074" cy="2825871"/>
                <a:chOff x="1168790" y="3895604"/>
                <a:chExt cx="8843074" cy="2825871"/>
              </a:xfrm>
            </p:grpSpPr>
            <p:pic>
              <p:nvPicPr>
                <p:cNvPr id="21" name="Grafik 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8790" y="5013969"/>
                  <a:ext cx="2664172" cy="1707506"/>
                </a:xfrm>
                <a:prstGeom prst="rect">
                  <a:avLst/>
                </a:prstGeom>
              </p:spPr>
            </p:pic>
            <p:pic>
              <p:nvPicPr>
                <p:cNvPr id="17" name="Grafik 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68717" y="4925991"/>
                  <a:ext cx="2826250" cy="1691524"/>
                </a:xfrm>
                <a:prstGeom prst="rect">
                  <a:avLst/>
                </a:prstGeom>
              </p:spPr>
            </p:pic>
            <p:pic>
              <p:nvPicPr>
                <p:cNvPr id="13" name="Grafik 14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85709" y="4965624"/>
                  <a:ext cx="3226155" cy="1706259"/>
                </a:xfrm>
                <a:prstGeom prst="rect">
                  <a:avLst/>
                </a:prstGeom>
              </p:spPr>
            </p:pic>
            <p:cxnSp>
              <p:nvCxnSpPr>
                <p:cNvPr id="5" name="Прямая со стрелкой 4"/>
                <p:cNvCxnSpPr/>
                <p:nvPr/>
              </p:nvCxnSpPr>
              <p:spPr>
                <a:xfrm flipH="1">
                  <a:off x="6280672" y="3895604"/>
                  <a:ext cx="270250" cy="0"/>
                </a:xfrm>
                <a:prstGeom prst="straightConnector1">
                  <a:avLst/>
                </a:prstGeom>
                <a:ln w="31750">
                  <a:solidFill>
                    <a:srgbClr val="FF0000">
                      <a:alpha val="98000"/>
                    </a:srgb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Прямая со стрелкой 5"/>
              <p:cNvCxnSpPr/>
              <p:nvPr/>
            </p:nvCxnSpPr>
            <p:spPr>
              <a:xfrm flipH="1">
                <a:off x="3163537" y="4006454"/>
                <a:ext cx="270250" cy="0"/>
              </a:xfrm>
              <a:prstGeom prst="straightConnector1">
                <a:avLst/>
              </a:prstGeom>
              <a:ln w="31750">
                <a:solidFill>
                  <a:srgbClr val="FF0000">
                    <a:alpha val="98000"/>
                  </a:srgb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Группа 24"/>
              <p:cNvGrpSpPr/>
              <p:nvPr/>
            </p:nvGrpSpPr>
            <p:grpSpPr>
              <a:xfrm>
                <a:off x="1397462" y="2947998"/>
                <a:ext cx="8258527" cy="403740"/>
                <a:chOff x="1203207" y="3200265"/>
                <a:chExt cx="8143726" cy="367410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1203207" y="3200265"/>
                  <a:ext cx="2176150" cy="3360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70C0"/>
                      </a:solidFill>
                    </a:rPr>
                    <a:t>Ionizing doses </a:t>
                  </a:r>
                  <a:r>
                    <a:rPr lang="en-US" b="1" dirty="0" smtClean="0">
                      <a:solidFill>
                        <a:srgbClr val="0070C0"/>
                      </a:solidFill>
                    </a:rPr>
                    <a:t> </a:t>
                  </a:r>
                  <a:r>
                    <a:rPr lang="en-US" b="1" dirty="0" smtClean="0"/>
                    <a:t>(</a:t>
                  </a:r>
                  <a:r>
                    <a:rPr lang="en-US" b="1" dirty="0" err="1" smtClean="0"/>
                    <a:t>Gy</a:t>
                  </a:r>
                  <a:r>
                    <a:rPr lang="en-US" dirty="0" smtClean="0"/>
                    <a:t>)</a:t>
                  </a:r>
                  <a:endParaRPr lang="ru-RU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977431" y="3231577"/>
                  <a:ext cx="2369502" cy="3360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70C0"/>
                      </a:solidFill>
                    </a:rPr>
                    <a:t>Activation </a:t>
                  </a:r>
                  <a:r>
                    <a:rPr lang="en-US" b="1" dirty="0" smtClean="0"/>
                    <a:t>(</a:t>
                  </a:r>
                  <a:r>
                    <a:rPr lang="el-GR" b="1" dirty="0" smtClean="0"/>
                    <a:t>μ</a:t>
                  </a:r>
                  <a:r>
                    <a:rPr lang="en-US" b="1" dirty="0" err="1" smtClean="0"/>
                    <a:t>Sv</a:t>
                  </a:r>
                  <a:r>
                    <a:rPr lang="en-US" b="1" dirty="0" smtClean="0"/>
                    <a:t>/h) </a:t>
                  </a:r>
                  <a:endParaRPr lang="en-US" b="1" dirty="0" smtClean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3645983" y="3217962"/>
                  <a:ext cx="5388757" cy="3385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70C0"/>
                      </a:solidFill>
                    </a:rPr>
                    <a:t>Non ionizing </a:t>
                  </a:r>
                  <a:r>
                    <a:rPr lang="en-US" b="1" dirty="0" err="1" smtClean="0">
                      <a:solidFill>
                        <a:srgbClr val="0070C0"/>
                      </a:solidFill>
                    </a:rPr>
                    <a:t>fluence</a:t>
                  </a:r>
                  <a:r>
                    <a:rPr lang="en-US" b="1" dirty="0" smtClean="0">
                      <a:solidFill>
                        <a:srgbClr val="0070C0"/>
                      </a:solidFill>
                    </a:rPr>
                    <a:t> </a:t>
                  </a:r>
                  <a:r>
                    <a:rPr lang="en-US" b="1" dirty="0" smtClean="0"/>
                    <a:t>(</a:t>
                  </a:r>
                  <a:r>
                    <a:rPr lang="en-US" b="1" dirty="0" err="1" smtClean="0"/>
                    <a:t>n</a:t>
                  </a:r>
                  <a:r>
                    <a:rPr lang="en-US" b="1" baseline="-25000" dirty="0" err="1" smtClean="0"/>
                    <a:t>eq</a:t>
                  </a:r>
                  <a:r>
                    <a:rPr lang="en-US" b="1" baseline="-25000" dirty="0" smtClean="0"/>
                    <a:t> </a:t>
                  </a:r>
                  <a:r>
                    <a:rPr lang="en-US" b="1" dirty="0" smtClean="0"/>
                    <a:t>/</a:t>
                  </a:r>
                  <a:r>
                    <a:rPr lang="en-US" b="1" dirty="0" smtClean="0"/>
                    <a:t>cm</a:t>
                  </a:r>
                  <a:r>
                    <a:rPr lang="en-US" b="1" baseline="30000" dirty="0" smtClean="0"/>
                    <a:t>2</a:t>
                  </a:r>
                  <a:r>
                    <a:rPr lang="en-US" b="1" u="sng" dirty="0" smtClean="0"/>
                    <a:t>)</a:t>
                  </a:r>
                  <a:endParaRPr lang="ru-RU" b="1" u="sng" dirty="0"/>
                </a:p>
              </p:txBody>
            </p:sp>
          </p:grpSp>
        </p:grpSp>
        <p:grpSp>
          <p:nvGrpSpPr>
            <p:cNvPr id="58" name="Группа 57"/>
            <p:cNvGrpSpPr/>
            <p:nvPr/>
          </p:nvGrpSpPr>
          <p:grpSpPr>
            <a:xfrm>
              <a:off x="1184451" y="2858357"/>
              <a:ext cx="2182795" cy="1469301"/>
              <a:chOff x="1706768" y="-228363"/>
              <a:chExt cx="6448167" cy="4449319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6768" y="-228363"/>
                <a:ext cx="6448167" cy="4449319"/>
              </a:xfrm>
              <a:prstGeom prst="rect">
                <a:avLst/>
              </a:prstGeom>
            </p:spPr>
          </p:pic>
          <p:sp>
            <p:nvSpPr>
              <p:cNvPr id="57" name="Прямоугольник 56"/>
              <p:cNvSpPr/>
              <p:nvPr/>
            </p:nvSpPr>
            <p:spPr>
              <a:xfrm>
                <a:off x="2233061" y="-161294"/>
                <a:ext cx="5765533" cy="4359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52003" y="3378420"/>
              <a:ext cx="558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ZDC</a:t>
              </a:r>
              <a:endParaRPr lang="ru-RU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586" y="5294668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FHCAL</a:t>
              </a:r>
              <a:endParaRPr lang="ru-RU" b="1" dirty="0"/>
            </a:p>
          </p:txBody>
        </p:sp>
        <p:grpSp>
          <p:nvGrpSpPr>
            <p:cNvPr id="55" name="Группа 54"/>
            <p:cNvGrpSpPr/>
            <p:nvPr/>
          </p:nvGrpSpPr>
          <p:grpSpPr>
            <a:xfrm>
              <a:off x="7103328" y="2788749"/>
              <a:ext cx="2012485" cy="1401043"/>
              <a:chOff x="7507702" y="20422"/>
              <a:chExt cx="4520702" cy="3367484"/>
            </a:xfrm>
          </p:grpSpPr>
          <p:pic>
            <p:nvPicPr>
              <p:cNvPr id="53" name="Рисунок 5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3387" y="20422"/>
                <a:ext cx="4345017" cy="3367484"/>
              </a:xfrm>
              <a:prstGeom prst="rect">
                <a:avLst/>
              </a:prstGeom>
            </p:spPr>
          </p:pic>
          <p:sp>
            <p:nvSpPr>
              <p:cNvPr id="54" name="Прямоугольник 53"/>
              <p:cNvSpPr/>
              <p:nvPr/>
            </p:nvSpPr>
            <p:spPr>
              <a:xfrm>
                <a:off x="7507702" y="187729"/>
                <a:ext cx="4302939" cy="2196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4" name="Прямоугольник 63"/>
            <p:cNvSpPr/>
            <p:nvPr/>
          </p:nvSpPr>
          <p:spPr>
            <a:xfrm>
              <a:off x="1363206" y="4721115"/>
              <a:ext cx="138335" cy="1998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4307003" y="4633154"/>
              <a:ext cx="138335" cy="1998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9355056" y="4638715"/>
              <a:ext cx="138335" cy="149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10126320" y="2633794"/>
            <a:ext cx="1937340" cy="3491784"/>
            <a:chOff x="10126320" y="2633794"/>
            <a:chExt cx="1937340" cy="3491784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6320" y="2633794"/>
              <a:ext cx="1937340" cy="3491784"/>
            </a:xfrm>
            <a:prstGeom prst="rect">
              <a:avLst/>
            </a:prstGeom>
          </p:spPr>
        </p:pic>
        <p:sp>
          <p:nvSpPr>
            <p:cNvPr id="68" name="Прямоугольник 67"/>
            <p:cNvSpPr/>
            <p:nvPr/>
          </p:nvSpPr>
          <p:spPr>
            <a:xfrm>
              <a:off x="10472286" y="4167739"/>
              <a:ext cx="105878" cy="211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0772765" y="593055"/>
            <a:ext cx="144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A.Senger</a:t>
            </a:r>
            <a:r>
              <a:rPr lang="en-US" b="1" dirty="0" smtClean="0"/>
              <a:t>. GSI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413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34827" y="369465"/>
            <a:ext cx="108348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50000"/>
              <a:buFont typeface="Wingdings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 Au+Au@4.5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AGeV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generated with LAQGSM code,</a:t>
            </a:r>
          </a:p>
          <a:p>
            <a:pPr>
              <a:buSzPct val="50000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bmnroot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 with FTFP_BERT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list.</a:t>
            </a:r>
          </a:p>
          <a:p>
            <a:pPr>
              <a:buSzPct val="50000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50000"/>
              <a:buFont typeface="Wingdings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FHCAL 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target.</a:t>
            </a:r>
          </a:p>
          <a:p>
            <a:pPr>
              <a:buSzPct val="50000"/>
              <a:buFont typeface="Wingdings" pitchFamily="2" charset="2"/>
              <a:buChar char="q"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50000"/>
              <a:buFont typeface="Wingdings" pitchFamily="2" charset="2"/>
              <a:buChar char="q"/>
            </a:pPr>
            <a:r>
              <a:rPr lang="en-US" sz="2000" b="1" dirty="0" smtClean="0">
                <a:latin typeface="Calibri" pitchFamily="34" charset="0"/>
              </a:rPr>
              <a:t>   Beam </a:t>
            </a:r>
            <a:r>
              <a:rPr lang="en-US" sz="2000" b="1" dirty="0">
                <a:latin typeface="Calibri" pitchFamily="34" charset="0"/>
              </a:rPr>
              <a:t>smearing </a:t>
            </a:r>
            <a:r>
              <a:rPr lang="en-US" sz="2000" b="1" dirty="0" smtClean="0">
                <a:latin typeface="Calibri" pitchFamily="34" charset="0"/>
              </a:rPr>
              <a:t>on the target was </a:t>
            </a:r>
            <a:r>
              <a:rPr lang="en-US" sz="2000" b="1" dirty="0">
                <a:latin typeface="Calibri" pitchFamily="34" charset="0"/>
              </a:rPr>
              <a:t>applied (</a:t>
            </a:r>
            <a:r>
              <a:rPr lang="el-GR" sz="2000" b="1" dirty="0">
                <a:latin typeface="Calibri" pitchFamily="34" charset="0"/>
              </a:rPr>
              <a:t>σ</a:t>
            </a:r>
            <a:r>
              <a:rPr lang="en-US" sz="2000" b="1" baseline="-25000" dirty="0">
                <a:latin typeface="Calibri" pitchFamily="34" charset="0"/>
              </a:rPr>
              <a:t>x</a:t>
            </a:r>
            <a:r>
              <a:rPr lang="en-US" sz="2000" b="1" dirty="0">
                <a:latin typeface="Calibri" pitchFamily="34" charset="0"/>
              </a:rPr>
              <a:t> = </a:t>
            </a:r>
            <a:r>
              <a:rPr lang="el-GR" sz="2000" b="1" dirty="0">
                <a:latin typeface="Calibri" pitchFamily="34" charset="0"/>
              </a:rPr>
              <a:t>σ</a:t>
            </a:r>
            <a:r>
              <a:rPr lang="en-US" sz="2000" b="1" baseline="-25000" dirty="0">
                <a:latin typeface="Calibri" pitchFamily="34" charset="0"/>
              </a:rPr>
              <a:t>y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</a:rPr>
              <a:t>= 0.3cm).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2210" y="0"/>
            <a:ext cx="3951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FHCAL BM@N simulation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8" r="8719"/>
          <a:stretch/>
        </p:blipFill>
        <p:spPr>
          <a:xfrm>
            <a:off x="732171" y="523220"/>
            <a:ext cx="3561347" cy="214301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6</a:t>
            </a:fld>
            <a:endParaRPr lang="ru-RU"/>
          </a:p>
        </p:txBody>
      </p:sp>
      <p:pic>
        <p:nvPicPr>
          <p:cNvPr id="17" name="Рисунок 1" descr="c_pXYAll_LOGZ_Wall_vacuum_300cm_full_geom_noshift_field_noExtrap_8.781m_no_18jobs_ionZGT2_98198ev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89"/>
          <a:stretch/>
        </p:blipFill>
        <p:spPr bwMode="auto">
          <a:xfrm>
            <a:off x="2155690" y="3554809"/>
            <a:ext cx="7213600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27713" y="6215043"/>
            <a:ext cx="2481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</a:t>
            </a:r>
            <a:r>
              <a:rPr lang="en-US" dirty="0" smtClean="0"/>
              <a:t> </a:t>
            </a:r>
            <a:r>
              <a:rPr lang="en-US" dirty="0" smtClean="0"/>
              <a:t>%  </a:t>
            </a:r>
            <a:r>
              <a:rPr lang="en-US" dirty="0" smtClean="0"/>
              <a:t>of </a:t>
            </a:r>
            <a:r>
              <a:rPr lang="en-US" dirty="0" smtClean="0"/>
              <a:t>particles energy</a:t>
            </a:r>
            <a:endParaRPr lang="en-US" dirty="0" smtClean="0"/>
          </a:p>
          <a:p>
            <a:r>
              <a:rPr lang="en-US" dirty="0" smtClean="0"/>
              <a:t>goes through the hole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540594" y="6215043"/>
            <a:ext cx="2364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 smtClean="0"/>
              <a:t>%  </a:t>
            </a:r>
            <a:r>
              <a:rPr lang="en-US" dirty="0" smtClean="0"/>
              <a:t>of particles energy</a:t>
            </a:r>
            <a:endParaRPr lang="en-US" dirty="0" smtClean="0"/>
          </a:p>
          <a:p>
            <a:r>
              <a:rPr lang="en-US" dirty="0" smtClean="0"/>
              <a:t>goes through the hole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84626" y="3713764"/>
            <a:ext cx="1700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/>
              <a:t>min. bias events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540594" y="3824539"/>
            <a:ext cx="2479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/>
              <a:t>10% most central events</a:t>
            </a:r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747603" y="3113032"/>
            <a:ext cx="87920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 dirty="0"/>
              <a:t>     Distribution of </a:t>
            </a:r>
            <a:r>
              <a:rPr lang="en-US" altLang="ru-RU" sz="2000" b="1" dirty="0" smtClean="0"/>
              <a:t>all particles on  the entrance surface of </a:t>
            </a:r>
            <a:r>
              <a:rPr lang="en-US" altLang="ru-RU" sz="2000" b="1" dirty="0"/>
              <a:t>the </a:t>
            </a:r>
            <a:r>
              <a:rPr lang="en-US" altLang="ru-RU" sz="2000" b="1" dirty="0" smtClean="0"/>
              <a:t>FHCAL</a:t>
            </a:r>
            <a:endParaRPr lang="ru-RU" altLang="ru-RU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33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7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126156" y="938347"/>
            <a:ext cx="7213600" cy="6237287"/>
            <a:chOff x="0" y="620713"/>
            <a:chExt cx="7213600" cy="6237287"/>
          </a:xfrm>
        </p:grpSpPr>
        <p:pic>
          <p:nvPicPr>
            <p:cNvPr id="6" name="Рисунок 1" descr="c_pXY_LOGZ_with_hole_Wall_vacuum_300cm_full_geom_noshift_field_noExtrap_8.781m_no_18jobs_ionZGT2_98198e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01675"/>
              <a:ext cx="7213600" cy="615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763713" y="620713"/>
              <a:ext cx="4438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dirty="0"/>
                <a:t>Protons                                        Neutrons</a:t>
              </a:r>
              <a:endParaRPr lang="ru-RU" altLang="ru-RU" dirty="0"/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116013" y="3716338"/>
              <a:ext cx="55372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/>
                <a:t>Fragments (A&lt;=4)                            Fragments (A&gt;4)</a:t>
              </a:r>
              <a:endParaRPr lang="ru-RU" altLang="ru-RU"/>
            </a:p>
          </p:txBody>
        </p:sp>
      </p:grp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11756" y="41275"/>
            <a:ext cx="119802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Particle distributions for minimum bias </a:t>
            </a:r>
            <a:r>
              <a:rPr lang="en-US" altLang="ru-RU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events on </a:t>
            </a:r>
            <a:r>
              <a:rPr lang="en-US" alt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the FHCAL entrance surface </a:t>
            </a:r>
          </a:p>
          <a:p>
            <a:pPr algn="ctr" eaLnBrk="1" hangingPunct="1"/>
            <a:r>
              <a:rPr lang="en-US" altLang="ru-RU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(Calorimeter is shifted at 217 mm in X direction to have beam axis in the center of the beam hole)  </a:t>
            </a:r>
            <a:endParaRPr lang="ru-RU" altLang="ru-RU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896935" y="1366085"/>
            <a:ext cx="245686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/>
              <a:t>Percentage of </a:t>
            </a:r>
            <a:r>
              <a:rPr lang="en-US" altLang="ru-RU" b="1" dirty="0" smtClean="0"/>
              <a:t>particles in the hole</a:t>
            </a:r>
            <a:r>
              <a:rPr lang="en-US" altLang="ru-RU" b="1" dirty="0"/>
              <a:t>:</a:t>
            </a:r>
          </a:p>
          <a:p>
            <a:pPr eaLnBrk="1" hangingPunct="1"/>
            <a:endParaRPr lang="en-US" altLang="ru-RU" b="1" dirty="0"/>
          </a:p>
          <a:p>
            <a:pPr eaLnBrk="1" hangingPunct="1"/>
            <a:r>
              <a:rPr lang="en-US" altLang="ru-RU" b="1" dirty="0"/>
              <a:t>Protons            3%           </a:t>
            </a:r>
          </a:p>
          <a:p>
            <a:pPr eaLnBrk="1" hangingPunct="1"/>
            <a:r>
              <a:rPr lang="en-US" altLang="ru-RU" b="1" dirty="0"/>
              <a:t>Neutrons          4%</a:t>
            </a:r>
          </a:p>
          <a:p>
            <a:pPr eaLnBrk="1" hangingPunct="1"/>
            <a:r>
              <a:rPr lang="en-US" altLang="ru-RU" b="1" dirty="0"/>
              <a:t>Fragments</a:t>
            </a:r>
          </a:p>
          <a:p>
            <a:pPr eaLnBrk="1" hangingPunct="1"/>
            <a:r>
              <a:rPr lang="en-US" altLang="ru-RU" b="1" dirty="0"/>
              <a:t>      A&lt;=4        </a:t>
            </a:r>
            <a:r>
              <a:rPr lang="en-US" altLang="ru-RU" b="1" dirty="0" smtClean="0"/>
              <a:t>  14</a:t>
            </a:r>
            <a:r>
              <a:rPr lang="en-US" altLang="ru-RU" b="1" dirty="0"/>
              <a:t>%</a:t>
            </a:r>
          </a:p>
          <a:p>
            <a:pPr eaLnBrk="1" hangingPunct="1"/>
            <a:r>
              <a:rPr lang="en-US" altLang="ru-RU" b="1" dirty="0"/>
              <a:t>      A&gt;4      </a:t>
            </a:r>
            <a:r>
              <a:rPr lang="en-US" altLang="ru-RU" b="1" dirty="0" smtClean="0"/>
              <a:t>      </a:t>
            </a:r>
            <a:r>
              <a:rPr lang="en-US" altLang="ru-RU" b="1" dirty="0"/>
              <a:t>92%</a:t>
            </a: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5543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944243" y="-12656"/>
            <a:ext cx="6091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How to measure centrality with FHCAL?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36798" y="2609251"/>
            <a:ext cx="3028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Calorimeter with  beam hole. </a:t>
            </a:r>
            <a:endParaRPr lang="ru-RU" b="1" dirty="0"/>
          </a:p>
        </p:txBody>
      </p:sp>
      <p:sp>
        <p:nvSpPr>
          <p:cNvPr id="61" name="TextBox 58"/>
          <p:cNvSpPr txBox="1">
            <a:spLocks noChangeArrowheads="1"/>
          </p:cNvSpPr>
          <p:nvPr/>
        </p:nvSpPr>
        <p:spPr bwMode="auto">
          <a:xfrm>
            <a:off x="4464693" y="-1504715"/>
            <a:ext cx="9144000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itchFamily="34" charset="0"/>
              </a:rPr>
              <a:t>                                     </a:t>
            </a:r>
            <a:r>
              <a:rPr lang="en-US" sz="1600" dirty="0">
                <a:latin typeface="Calibri" pitchFamily="34" charset="0"/>
              </a:rPr>
              <a:t>Pb+Pb@29 </a:t>
            </a:r>
            <a:r>
              <a:rPr lang="en-US" sz="1600" dirty="0" err="1">
                <a:latin typeface="Calibri" pitchFamily="34" charset="0"/>
              </a:rPr>
              <a:t>AGeV</a:t>
            </a:r>
            <a:r>
              <a:rPr lang="en-US" sz="1600" dirty="0">
                <a:latin typeface="Calibri" pitchFamily="34" charset="0"/>
              </a:rPr>
              <a:t>                             Au+Au@4.5 </a:t>
            </a:r>
            <a:r>
              <a:rPr lang="en-US" sz="1600" dirty="0" err="1">
                <a:latin typeface="Calibri" pitchFamily="34" charset="0"/>
              </a:rPr>
              <a:t>AGeV</a:t>
            </a:r>
            <a:endParaRPr lang="en-US" sz="1600" dirty="0">
              <a:latin typeface="Calibri" pitchFamily="34" charset="0"/>
            </a:endParaRPr>
          </a:p>
          <a:p>
            <a:r>
              <a:rPr lang="en-US" sz="1600" dirty="0">
                <a:latin typeface="Calibri" pitchFamily="34" charset="0"/>
              </a:rPr>
              <a:t>                           QGSM (SHIELD code), FTFP_BERT             LAQGSM, FTFP_BERT</a:t>
            </a:r>
          </a:p>
          <a:p>
            <a:r>
              <a:rPr lang="en-US" sz="1600" dirty="0">
                <a:latin typeface="Calibri" pitchFamily="34" charset="0"/>
              </a:rPr>
              <a:t>                                                   4775 </a:t>
            </a:r>
            <a:r>
              <a:rPr lang="en-US" sz="1600" dirty="0" err="1">
                <a:latin typeface="Calibri" pitchFamily="34" charset="0"/>
              </a:rPr>
              <a:t>ev</a:t>
            </a:r>
            <a:r>
              <a:rPr lang="en-US" sz="1600" dirty="0">
                <a:latin typeface="Calibri" pitchFamily="34" charset="0"/>
              </a:rPr>
              <a:t>.                                            99199 </a:t>
            </a:r>
            <a:r>
              <a:rPr lang="en-US" sz="1600" dirty="0" err="1">
                <a:latin typeface="Calibri" pitchFamily="34" charset="0"/>
              </a:rPr>
              <a:t>ev</a:t>
            </a:r>
            <a:r>
              <a:rPr lang="en-US" sz="1600" dirty="0">
                <a:latin typeface="Calibri" pitchFamily="34" charset="0"/>
              </a:rPr>
              <a:t>.                           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20659" y="764892"/>
            <a:ext cx="712322" cy="133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3165576" y="3506194"/>
            <a:ext cx="328316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Non monotonic </a:t>
            </a:r>
            <a:r>
              <a:rPr lang="en-US" sz="1600" b="1" dirty="0" err="1" smtClean="0"/>
              <a:t>E</a:t>
            </a:r>
            <a:r>
              <a:rPr lang="en-US" sz="1600" b="1" baseline="-25000" dirty="0" err="1" smtClean="0"/>
              <a:t>dep</a:t>
            </a:r>
            <a:r>
              <a:rPr lang="en-US" sz="1600" b="1" dirty="0" smtClean="0"/>
              <a:t> vs centrality due </a:t>
            </a:r>
            <a:r>
              <a:rPr lang="en-US" sz="1600" b="1" dirty="0" smtClean="0"/>
              <a:t>to beam hole in FHCAL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39DDB-9B55-4B63-9EC5-214EBFCA6739}" type="slidenum">
              <a:rPr lang="ru-RU" smtClean="0"/>
              <a:t>8</a:t>
            </a:fld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6477781" y="2096651"/>
            <a:ext cx="755744" cy="293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8" t="11594" r="25527" b="27197"/>
          <a:stretch/>
        </p:blipFill>
        <p:spPr>
          <a:xfrm>
            <a:off x="237824" y="1117435"/>
            <a:ext cx="2427889" cy="15675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5123" y="4901241"/>
            <a:ext cx="10934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/>
              <a:t>Centrality selection on trigger level can not be done by use only </a:t>
            </a:r>
            <a:r>
              <a:rPr lang="en-US" sz="2400" b="1" dirty="0" err="1" smtClean="0"/>
              <a:t>E</a:t>
            </a:r>
            <a:r>
              <a:rPr lang="en-US" sz="2400" b="1" baseline="-25000" dirty="0" err="1" smtClean="0"/>
              <a:t>dep</a:t>
            </a:r>
            <a:endParaRPr lang="en-US" sz="2400" b="1" baseline="-25000" dirty="0" smtClean="0"/>
          </a:p>
          <a:p>
            <a:r>
              <a:rPr lang="en-US" sz="2400" b="1" dirty="0" smtClean="0"/>
              <a:t> </a:t>
            </a:r>
            <a:endParaRPr lang="en-US" sz="2400" b="1" dirty="0"/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Degradation of centrality resolution in the centrality range 30-60%</a:t>
            </a:r>
          </a:p>
          <a:p>
            <a:endParaRPr lang="ru-RU" sz="2400" b="1" dirty="0"/>
          </a:p>
        </p:txBody>
      </p:sp>
      <p:pic>
        <p:nvPicPr>
          <p:cNvPr id="41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" r="8029"/>
          <a:stretch>
            <a:fillRect/>
          </a:stretch>
        </p:blipFill>
        <p:spPr bwMode="auto">
          <a:xfrm>
            <a:off x="7595895" y="1034738"/>
            <a:ext cx="3531503" cy="271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261" y="1526491"/>
            <a:ext cx="2659702" cy="188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666277" y="1393841"/>
            <a:ext cx="1788067" cy="1298681"/>
            <a:chOff x="5127683" y="2198100"/>
            <a:chExt cx="1308607" cy="122752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421899" y="2198100"/>
              <a:ext cx="712322" cy="133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5127683" y="3358447"/>
              <a:ext cx="1308607" cy="67175"/>
              <a:chOff x="2194756" y="2688566"/>
              <a:chExt cx="1308607" cy="67175"/>
            </a:xfrm>
          </p:grpSpPr>
          <p:cxnSp>
            <p:nvCxnSpPr>
              <p:cNvPr id="71" name="Прямая соединительная линия 70"/>
              <p:cNvCxnSpPr/>
              <p:nvPr/>
            </p:nvCxnSpPr>
            <p:spPr>
              <a:xfrm>
                <a:off x="2194756" y="2755741"/>
                <a:ext cx="130075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2238123" y="2688566"/>
                <a:ext cx="1265240" cy="1049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Прямоугольник 16"/>
          <p:cNvSpPr/>
          <p:nvPr/>
        </p:nvSpPr>
        <p:spPr>
          <a:xfrm>
            <a:off x="7512693" y="340701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b="1" dirty="0"/>
          </a:p>
          <a:p>
            <a:r>
              <a:rPr lang="en-US" b="1" dirty="0"/>
              <a:t>Black curve </a:t>
            </a:r>
            <a:r>
              <a:rPr lang="en-US" b="1" dirty="0" smtClean="0"/>
              <a:t>–centrality resolution simulated </a:t>
            </a:r>
          </a:p>
          <a:p>
            <a:r>
              <a:rPr lang="en-US" b="1" dirty="0" smtClean="0"/>
              <a:t>for particles which hits entrance surface of 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FHCAL </a:t>
            </a:r>
            <a:r>
              <a:rPr lang="en-US" b="1" dirty="0" smtClean="0"/>
              <a:t>without </a:t>
            </a:r>
            <a:r>
              <a:rPr lang="en-US" b="1" dirty="0"/>
              <a:t>the beam </a:t>
            </a:r>
            <a:r>
              <a:rPr lang="en-US" b="1" dirty="0" smtClean="0"/>
              <a:t>hole.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1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1709364" y="2553172"/>
            <a:ext cx="4668617" cy="3307124"/>
            <a:chOff x="2434827" y="2336348"/>
            <a:chExt cx="4668617" cy="3307124"/>
          </a:xfrm>
        </p:grpSpPr>
        <p:pic>
          <p:nvPicPr>
            <p:cNvPr id="20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827" y="2336348"/>
              <a:ext cx="4668617" cy="330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Прямая соединительная линия 22"/>
            <p:cNvCxnSpPr/>
            <p:nvPr/>
          </p:nvCxnSpPr>
          <p:spPr>
            <a:xfrm>
              <a:off x="3337770" y="4249239"/>
              <a:ext cx="3049891" cy="5127"/>
            </a:xfrm>
            <a:prstGeom prst="lin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599" y="6342572"/>
            <a:ext cx="2775575" cy="378903"/>
          </a:xfrm>
        </p:spPr>
        <p:txBody>
          <a:bodyPr/>
          <a:lstStyle/>
          <a:p>
            <a:fld id="{20639DDB-9B55-4B63-9EC5-214EBFCA6739}" type="slidenum">
              <a:rPr lang="ru-RU" smtClean="0"/>
              <a:t>9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75141" y="128346"/>
            <a:ext cx="10539746" cy="75830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FHCAL observable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resolve ambiguities in the centrality measurements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8" t="11594" r="25527" b="27197"/>
          <a:stretch/>
        </p:blipFill>
        <p:spPr>
          <a:xfrm>
            <a:off x="1743236" y="1320750"/>
            <a:ext cx="2427889" cy="156754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0275" y="5633223"/>
            <a:ext cx="12188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- Cut on the asymmetry gives the possibility to select about 40% of the most central events on the trigger level.</a:t>
            </a:r>
            <a:endParaRPr lang="ru-RU" sz="2000" b="1" dirty="0"/>
          </a:p>
        </p:txBody>
      </p:sp>
      <p:pic>
        <p:nvPicPr>
          <p:cNvPr id="29" name="Рисунок 1" descr="c_asym_12_23_centrality_vs_centrality_with_smooth_line_inCut_outCut_central_7_zdc_hole_no_18jobs_8.781m_98198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8289" r="8243" b="6303"/>
          <a:stretch>
            <a:fillRect/>
          </a:stretch>
        </p:blipFill>
        <p:spPr bwMode="auto">
          <a:xfrm>
            <a:off x="6859682" y="2804193"/>
            <a:ext cx="3752896" cy="280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80275" y="6050315"/>
            <a:ext cx="11322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 Independent </a:t>
            </a:r>
            <a:r>
              <a:rPr lang="en-US" sz="2000" b="1" dirty="0" smtClean="0"/>
              <a:t>determination of the</a:t>
            </a:r>
            <a:r>
              <a:rPr lang="en-US" sz="2000" b="1" dirty="0" smtClean="0">
                <a:solidFill>
                  <a:prstClr val="black"/>
                </a:solidFill>
              </a:rPr>
              <a:t> centrality </a:t>
            </a:r>
            <a:r>
              <a:rPr lang="en-US" sz="2000" b="1" dirty="0" smtClean="0"/>
              <a:t>can be done by use</a:t>
            </a:r>
            <a:r>
              <a:rPr lang="en-US" sz="2000" b="1" dirty="0">
                <a:latin typeface="Calibri" pitchFamily="34" charset="0"/>
                <a:cs typeface="Arial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Arial" charset="0"/>
              </a:rPr>
              <a:t>the A</a:t>
            </a:r>
            <a:r>
              <a:rPr lang="en-US" sz="2000" b="1" baseline="-25000" dirty="0" smtClean="0">
                <a:latin typeface="Calibri" pitchFamily="34" charset="0"/>
                <a:cs typeface="Arial" charset="0"/>
              </a:rPr>
              <a:t>E</a:t>
            </a:r>
            <a:r>
              <a:rPr lang="en-US" sz="2000" b="1" dirty="0"/>
              <a:t> </a:t>
            </a:r>
            <a:r>
              <a:rPr lang="en-US" sz="2000" b="1" dirty="0" smtClean="0"/>
              <a:t>in </a:t>
            </a:r>
            <a:r>
              <a:rPr lang="en-US" sz="2000" b="1" dirty="0" smtClean="0">
                <a:solidFill>
                  <a:prstClr val="black"/>
                </a:solidFill>
              </a:rPr>
              <a:t> FHCAL.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 -  </a:t>
            </a:r>
            <a:r>
              <a:rPr lang="en-US" sz="2000" b="1" dirty="0" smtClean="0">
                <a:latin typeface="Calibri" pitchFamily="34" charset="0"/>
                <a:cs typeface="Arial" charset="0"/>
              </a:rPr>
              <a:t>A</a:t>
            </a:r>
            <a:r>
              <a:rPr lang="en-US" sz="2000" b="1" baseline="-25000" dirty="0" smtClean="0">
                <a:latin typeface="Calibri" pitchFamily="34" charset="0"/>
                <a:cs typeface="Arial" charset="0"/>
              </a:rPr>
              <a:t>E</a:t>
            </a:r>
            <a:r>
              <a:rPr lang="en-US" sz="2000" b="1" dirty="0" smtClean="0"/>
              <a:t> can not improve the  centrality resolution.</a:t>
            </a:r>
            <a:endParaRPr lang="ru-RU" sz="2000" b="1" dirty="0"/>
          </a:p>
        </p:txBody>
      </p:sp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760935" y="985233"/>
            <a:ext cx="996815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Calibri" pitchFamily="34" charset="0"/>
                <a:cs typeface="Arial" charset="0"/>
              </a:rPr>
              <a:t>Transverse FHCAL segmentation </a:t>
            </a:r>
            <a:r>
              <a:rPr lang="en-US" sz="2000" b="1" dirty="0" smtClean="0">
                <a:solidFill>
                  <a:srgbClr val="008000"/>
                </a:solidFill>
                <a:latin typeface="Calibri" pitchFamily="34" charset="0"/>
                <a:cs typeface="Arial" charset="0"/>
              </a:rPr>
              <a:t>               </a:t>
            </a:r>
            <a:r>
              <a:rPr lang="en-US" sz="2000" b="1" dirty="0" smtClean="0">
                <a:latin typeface="Calibri" pitchFamily="34" charset="0"/>
                <a:cs typeface="Arial" charset="0"/>
              </a:rPr>
              <a:t>E</a:t>
            </a:r>
            <a:r>
              <a:rPr lang="en-US" sz="2000" b="1" dirty="0" smtClean="0">
                <a:latin typeface="Calibri" pitchFamily="34" charset="0"/>
                <a:cs typeface="Arial" charset="0"/>
              </a:rPr>
              <a:t>nergy </a:t>
            </a:r>
            <a:r>
              <a:rPr lang="en-US" sz="2000" b="1" dirty="0" smtClean="0">
                <a:latin typeface="Calibri" pitchFamily="34" charset="0"/>
                <a:cs typeface="Arial" charset="0"/>
              </a:rPr>
              <a:t>deposition asymmetry in FHCAL</a:t>
            </a:r>
            <a:r>
              <a:rPr lang="en-US" sz="2000" b="1" dirty="0" smtClean="0">
                <a:latin typeface="Calibri" pitchFamily="34" charset="0"/>
                <a:cs typeface="Arial" charset="0"/>
              </a:rPr>
              <a:t>:</a:t>
            </a:r>
          </a:p>
          <a:p>
            <a:pPr>
              <a:lnSpc>
                <a:spcPct val="80000"/>
              </a:lnSpc>
            </a:pPr>
            <a:endParaRPr lang="en-US" sz="2000" b="1" dirty="0">
              <a:latin typeface="Calibri" pitchFamily="34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latin typeface="Calibri" pitchFamily="34" charset="0"/>
                <a:cs typeface="Arial" charset="0"/>
              </a:rPr>
              <a:t>                                                                                            </a:t>
            </a:r>
            <a:r>
              <a:rPr lang="en-US" sz="2000" b="1" dirty="0" err="1" smtClean="0">
                <a:latin typeface="Calibri" pitchFamily="34" charset="0"/>
                <a:cs typeface="Arial" charset="0"/>
              </a:rPr>
              <a:t>E</a:t>
            </a:r>
            <a:r>
              <a:rPr lang="en-US" sz="2000" b="1" baseline="-25000" dirty="0" err="1" smtClean="0">
                <a:latin typeface="Calibri" pitchFamily="34" charset="0"/>
                <a:cs typeface="Arial" charset="0"/>
              </a:rPr>
              <a:t>dep</a:t>
            </a:r>
            <a:r>
              <a:rPr lang="en-US" sz="2000" b="1" dirty="0" smtClean="0">
                <a:latin typeface="Calibri" pitchFamily="34" charset="0"/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(blue) </a:t>
            </a:r>
            <a:r>
              <a:rPr lang="en-US" sz="2000" b="1" dirty="0" smtClean="0">
                <a:solidFill>
                  <a:srgbClr val="008000"/>
                </a:solidFill>
                <a:latin typeface="Calibri" pitchFamily="34" charset="0"/>
                <a:cs typeface="Arial" charset="0"/>
              </a:rPr>
              <a:t>–</a:t>
            </a:r>
            <a:r>
              <a:rPr lang="en-US" sz="2000" b="1" dirty="0" smtClean="0">
                <a:latin typeface="Calibri" pitchFamily="34" charset="0"/>
                <a:cs typeface="Arial" charset="0"/>
              </a:rPr>
              <a:t> </a:t>
            </a:r>
            <a:r>
              <a:rPr lang="en-US" sz="2000" b="1" dirty="0" err="1" smtClean="0">
                <a:latin typeface="Calibri" pitchFamily="34" charset="0"/>
                <a:cs typeface="Arial" charset="0"/>
              </a:rPr>
              <a:t>E</a:t>
            </a:r>
            <a:r>
              <a:rPr lang="en-US" sz="2000" b="1" baseline="-25000" dirty="0" err="1" smtClean="0">
                <a:latin typeface="Calibri" pitchFamily="34" charset="0"/>
                <a:cs typeface="Arial" charset="0"/>
              </a:rPr>
              <a:t>dep</a:t>
            </a:r>
            <a:r>
              <a:rPr lang="en-US" sz="2000" b="1" dirty="0" smtClean="0">
                <a:latin typeface="Calibri" pitchFamily="34" charset="0"/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US" sz="2000" b="1" dirty="0" err="1" smtClean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yeloow</a:t>
            </a:r>
            <a:r>
              <a:rPr lang="en-US" sz="2000" b="1" dirty="0" smtClean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latin typeface="Calibri" pitchFamily="34" charset="0"/>
                <a:cs typeface="Arial" charset="0"/>
              </a:rPr>
              <a:t>                                                                                 A</a:t>
            </a:r>
            <a:r>
              <a:rPr lang="en-US" sz="2000" b="1" baseline="-25000" dirty="0" smtClean="0">
                <a:latin typeface="Calibri" pitchFamily="34" charset="0"/>
                <a:cs typeface="Arial" charset="0"/>
              </a:rPr>
              <a:t>E</a:t>
            </a:r>
            <a:r>
              <a:rPr lang="en-US" sz="2000" b="1" dirty="0" smtClean="0">
                <a:latin typeface="Calibri" pitchFamily="34" charset="0"/>
                <a:cs typeface="Arial" charset="0"/>
              </a:rPr>
              <a:t> =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latin typeface="Calibri" pitchFamily="34" charset="0"/>
                <a:cs typeface="Arial" charset="0"/>
              </a:rPr>
              <a:t>                                                                                             </a:t>
            </a:r>
            <a:r>
              <a:rPr lang="en-US" sz="2000" b="1" dirty="0" err="1" smtClean="0">
                <a:latin typeface="Calibri" pitchFamily="34" charset="0"/>
                <a:cs typeface="Arial" charset="0"/>
              </a:rPr>
              <a:t>E</a:t>
            </a:r>
            <a:r>
              <a:rPr lang="en-US" sz="2000" b="1" baseline="-25000" dirty="0" err="1" smtClean="0">
                <a:latin typeface="Calibri" pitchFamily="34" charset="0"/>
                <a:cs typeface="Arial" charset="0"/>
              </a:rPr>
              <a:t>dep</a:t>
            </a:r>
            <a:r>
              <a:rPr lang="en-US" sz="2000" b="1" dirty="0" smtClean="0">
                <a:latin typeface="Calibri" pitchFamily="34" charset="0"/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(blue) </a:t>
            </a:r>
            <a:r>
              <a:rPr lang="en-US" sz="2000" b="1" dirty="0" smtClean="0">
                <a:solidFill>
                  <a:srgbClr val="008000"/>
                </a:solidFill>
                <a:latin typeface="Calibri" pitchFamily="34" charset="0"/>
                <a:cs typeface="Arial" charset="0"/>
              </a:rPr>
              <a:t>+</a:t>
            </a:r>
            <a:r>
              <a:rPr lang="en-US" sz="2000" b="1" dirty="0" smtClean="0">
                <a:latin typeface="Calibri" pitchFamily="34" charset="0"/>
                <a:cs typeface="Arial" charset="0"/>
              </a:rPr>
              <a:t> </a:t>
            </a:r>
            <a:r>
              <a:rPr lang="en-US" sz="2000" b="1" dirty="0" err="1" smtClean="0">
                <a:latin typeface="Calibri" pitchFamily="34" charset="0"/>
                <a:cs typeface="Arial" charset="0"/>
              </a:rPr>
              <a:t>E</a:t>
            </a:r>
            <a:r>
              <a:rPr lang="en-US" sz="2000" b="1" baseline="-25000" dirty="0" err="1" smtClean="0">
                <a:latin typeface="Calibri" pitchFamily="34" charset="0"/>
                <a:cs typeface="Arial" charset="0"/>
              </a:rPr>
              <a:t>dep</a:t>
            </a:r>
            <a:r>
              <a:rPr lang="en-US" sz="2000" b="1" dirty="0" smtClean="0">
                <a:latin typeface="Calibri" pitchFamily="34" charset="0"/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US" sz="2000" b="1" dirty="0" err="1" smtClean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yeloow</a:t>
            </a:r>
            <a:r>
              <a:rPr lang="en-US" sz="2000" b="1" dirty="0" smtClean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)</a:t>
            </a:r>
          </a:p>
          <a:p>
            <a:r>
              <a:rPr lang="en-US" sz="2000" b="1" dirty="0" smtClean="0">
                <a:solidFill>
                  <a:srgbClr val="008000"/>
                </a:solidFill>
                <a:latin typeface="Calibri" pitchFamily="34" charset="0"/>
                <a:cs typeface="Arial" charset="0"/>
              </a:rPr>
              <a:t>     </a:t>
            </a:r>
            <a:endParaRPr lang="en-US" sz="2000" b="1" dirty="0">
              <a:solidFill>
                <a:srgbClr val="008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6274369" y="3920545"/>
            <a:ext cx="433137" cy="385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161896" y="1951767"/>
            <a:ext cx="2714325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трелка вправо 37"/>
          <p:cNvSpPr/>
          <p:nvPr/>
        </p:nvSpPr>
        <p:spPr>
          <a:xfrm>
            <a:off x="4672882" y="1124993"/>
            <a:ext cx="192505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2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54055</TotalTime>
  <Words>1599</Words>
  <Application>Microsoft Office PowerPoint</Application>
  <PresentationFormat>Широкоэкранный</PresentationFormat>
  <Paragraphs>258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Fedor Guber</dc:creator>
  <cp:lastModifiedBy>Fedor Guber</cp:lastModifiedBy>
  <cp:revision>373</cp:revision>
  <dcterms:created xsi:type="dcterms:W3CDTF">2018-08-10T18:23:06Z</dcterms:created>
  <dcterms:modified xsi:type="dcterms:W3CDTF">2018-10-30T06:56:54Z</dcterms:modified>
</cp:coreProperties>
</file>