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  <p:sldMasterId id="2147483675" r:id="rId2"/>
    <p:sldMasterId id="2147483754" r:id="rId3"/>
  </p:sldMasterIdLst>
  <p:notesMasterIdLst>
    <p:notesMasterId r:id="rId29"/>
  </p:notesMasterIdLst>
  <p:sldIdLst>
    <p:sldId id="258" r:id="rId4"/>
    <p:sldId id="337" r:id="rId5"/>
    <p:sldId id="329" r:id="rId6"/>
    <p:sldId id="1249" r:id="rId7"/>
    <p:sldId id="813" r:id="rId8"/>
    <p:sldId id="338" r:id="rId9"/>
    <p:sldId id="1224" r:id="rId10"/>
    <p:sldId id="1245" r:id="rId11"/>
    <p:sldId id="1246" r:id="rId12"/>
    <p:sldId id="341" r:id="rId13"/>
    <p:sldId id="330" r:id="rId14"/>
    <p:sldId id="868" r:id="rId15"/>
    <p:sldId id="256" r:id="rId16"/>
    <p:sldId id="331" r:id="rId17"/>
    <p:sldId id="447" r:id="rId18"/>
    <p:sldId id="386" r:id="rId19"/>
    <p:sldId id="865" r:id="rId20"/>
    <p:sldId id="867" r:id="rId21"/>
    <p:sldId id="448" r:id="rId22"/>
    <p:sldId id="435" r:id="rId23"/>
    <p:sldId id="451" r:id="rId24"/>
    <p:sldId id="380" r:id="rId25"/>
    <p:sldId id="1247" r:id="rId26"/>
    <p:sldId id="1248" r:id="rId27"/>
    <p:sldId id="441" r:id="rId28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B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0" autoAdjust="0"/>
    <p:restoredTop sz="95872" autoAdjust="0"/>
  </p:normalViewPr>
  <p:slideViewPr>
    <p:cSldViewPr snapToGrid="0">
      <p:cViewPr varScale="1">
        <p:scale>
          <a:sx n="74" d="100"/>
          <a:sy n="74" d="100"/>
        </p:scale>
        <p:origin x="200" y="1024"/>
      </p:cViewPr>
      <p:guideLst/>
    </p:cSldViewPr>
  </p:slideViewPr>
  <p:outlineViewPr>
    <p:cViewPr>
      <p:scale>
        <a:sx n="33" d="100"/>
        <a:sy n="33" d="100"/>
      </p:scale>
      <p:origin x="0" y="-112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85" d="100"/>
          <a:sy n="185" d="100"/>
        </p:scale>
        <p:origin x="992" y="-32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6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F7331E-7667-435C-9FB9-87610DED8524}" type="slidenum">
              <a:rPr lang="ru-RU" altLang="ru-RU">
                <a:latin typeface="Calibri" panose="020F0502020204030204" pitchFamily="34" charset="0"/>
              </a:rPr>
              <a:pPr eaLnBrk="1" hangingPunct="1"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55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881EB7-CCBE-4EB8-882B-DAFD49FA50CC}" type="slidenum">
              <a:rPr lang="ru-RU" altLang="ru-RU"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19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723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00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11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98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23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3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3"/>
          <p:cNvSpPr>
            <a:spLocks noGrp="1"/>
          </p:cNvSpPr>
          <p:nvPr/>
        </p:nvSpPr>
        <p:spPr bwMode="auto">
          <a:xfrm>
            <a:off x="673577" y="4654828"/>
            <a:ext cx="5388610" cy="44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</a:pPr>
            <a:endParaRPr lang="ru-RU" altLang="ru-RU" sz="1200">
              <a:latin typeface="Calibri" panose="020F0502020204030204" pitchFamily="34" charset="0"/>
            </a:endParaRPr>
          </a:p>
        </p:txBody>
      </p:sp>
      <p:sp>
        <p:nvSpPr>
          <p:cNvPr id="35844" name="Заметки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49790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84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991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AE3B5-1F35-424B-88A6-ABACCE0CE39D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45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087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580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55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4" y="4716076"/>
            <a:ext cx="5878513" cy="38586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1937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8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4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E6D030-15CA-4B5C-9D08-A72DCE3BCA7E}" type="slidenum">
              <a:rPr lang="ru-RU" altLang="ru-RU"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6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563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27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7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CA5D-6D41-4A7D-AC66-A26B7C608752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5D85-A3B3-46EB-855A-BB0DBDC095AC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63E90-539E-46C6-BF7C-0034B3E14A11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2D33F-735B-47AE-ACD1-349F3089AE72}" type="datetime1">
              <a:rPr lang="ru-RU"/>
              <a:pPr>
                <a:defRPr/>
              </a:pPr>
              <a:t>29.10.2018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387A-8CE1-4515-91BA-914E182ACF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888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74E76F-7D57-453E-9B30-12649DBE7FE2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4FBEC-52F3-4108-971F-77A09BDF08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24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472754-BEA5-402D-8D54-4C3E65B7A668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9277D-6D94-44BE-8223-C977FC5B06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14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67E3EC-2973-483B-B061-44F2EE8926DA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8C52C-788A-4A58-80AF-8B542530BF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3536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6071E-DDA5-480C-A880-816E7AFEA52C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E3628-26D6-48C4-ADB6-1407CBFB61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8706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614C7C-9097-4617-9E11-22E82B76510C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CE523-9831-435D-9536-D0882BD07C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380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7F7147-1873-46E4-A7B2-994E6A0FDEB0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5B5C6-4D2A-4CB1-8290-2A6111241C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521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5AEAA6-3A3A-4C69-845D-C58EA8D9590D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B2D15-15DF-4B10-86C3-E02EDE32A6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6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28EA-3A6F-49F8-A159-6762405F887A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752720-98A1-4578-B3ED-6DE4D35C1782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5EB38-69A3-4FBD-B709-8DE49064B6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3774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17E3DF-D737-4724-AB57-FE7646E16A2E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0B31F-C4B0-468D-8867-D814B7179A6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4845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9FA173-1DA3-434B-8E3A-14590E4E14C6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BD351-4ECA-436E-A181-E69890FA53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977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F978A5-B181-4363-8E18-33CF207A4D15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30763-829B-4010-A5DE-DD8C38849A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8389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59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81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3044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97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98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4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66F-0B24-45BC-8436-FAE8A3EB5132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39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4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359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1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8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16014-7C96-4F74-BE88-E58F24F521B2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AD41-1D5F-44B1-9DD7-709B78AA1747}" type="datetime1">
              <a:rPr lang="ru-RU" smtClean="0"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BA331-8CBD-4EB5-A094-949F7B932CBD}" type="datetime1">
              <a:rPr lang="ru-RU" smtClean="0"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BC85-AF7F-470B-8EBB-7F7C1DB3CEEA}" type="datetime1">
              <a:rPr lang="ru-RU" smtClean="0"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EC13-0D2D-424C-B42F-FD0DEB07402D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90A-28A7-45DD-AE97-E7A1DA1D114F}" type="datetime1">
              <a:rPr lang="ru-RU" smtClean="0"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F64D-DA8F-4E1E-B59D-AA56CED133E2}" type="datetime1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056EE0-6D81-45A8-9C74-0BF203D957F2}" type="datetimeFigureOut">
              <a:rPr lang="ru-RU" altLang="ru-RU"/>
              <a:pPr/>
              <a:t>29.10.2018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C1DA437-7241-4DCA-A478-014DA748C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7683-579C-4E31-87C8-239719D09141}" type="datetimeFigureOut">
              <a:rPr lang="ru-RU" smtClean="0"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24B8E-2C32-450A-AA2E-C802AD181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9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pn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83113" y="2624138"/>
            <a:ext cx="180729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V. Golovatyuk</a:t>
            </a:r>
          </a:p>
          <a:p>
            <a:pPr eaLnBrk="1" hangingPunct="1"/>
            <a:r>
              <a:rPr lang="en-US" sz="1900" b="1" dirty="0">
                <a:solidFill>
                  <a:srgbClr val="0000FF"/>
                </a:solidFill>
              </a:rPr>
              <a:t>       </a:t>
            </a:r>
            <a:endParaRPr lang="ru-RU" sz="1900" b="1" dirty="0">
              <a:solidFill>
                <a:srgbClr val="0000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B51E1-6E08-4BD5-8DA5-FD5F3C893E78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79012" y="1491589"/>
            <a:ext cx="5331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Status of the MPD project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8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9" descr="D:\babkin\NIKA-MPD\ToF_RPC\documents_15\ToF_TDR\tripple_stack_SRPC_scheme_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3"/>
          <a:stretch>
            <a:fillRect/>
          </a:stretch>
        </p:blipFill>
        <p:spPr bwMode="auto">
          <a:xfrm>
            <a:off x="4768851" y="442912"/>
            <a:ext cx="707391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6"/>
          <p:cNvSpPr txBox="1">
            <a:spLocks noChangeArrowheads="1"/>
          </p:cNvSpPr>
          <p:nvPr/>
        </p:nvSpPr>
        <p:spPr bwMode="auto">
          <a:xfrm>
            <a:off x="5448300" y="1"/>
            <a:ext cx="1771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600" b="1"/>
              <a:t>MPD TOF </a:t>
            </a:r>
            <a:endParaRPr lang="ru-RU" altLang="ru-RU" sz="2600" b="1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99463" y="6356351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48854CB-156C-49A5-AAA2-0FD47AEA6DF9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10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0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" t="5360" r="-255" b="10660"/>
          <a:stretch>
            <a:fillRect/>
          </a:stretch>
        </p:blipFill>
        <p:spPr bwMode="auto">
          <a:xfrm>
            <a:off x="347124" y="406606"/>
            <a:ext cx="35829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0263" y="2015620"/>
            <a:ext cx="26084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Arial Narrow" pitchFamily="34" charset="0"/>
              </a:rPr>
              <a:t>Dimensions of sensitive area</a:t>
            </a:r>
          </a:p>
          <a:p>
            <a:pPr algn="ctr">
              <a:defRPr/>
            </a:pPr>
            <a:r>
              <a:rPr lang="en-US" dirty="0">
                <a:latin typeface="Arial Narrow" pitchFamily="34" charset="0"/>
              </a:rPr>
              <a:t>600 x300 mm</a:t>
            </a:r>
            <a:r>
              <a:rPr lang="en-US" baseline="30000" dirty="0">
                <a:latin typeface="Arial Narrow" pitchFamily="34" charset="0"/>
              </a:rPr>
              <a:t>2</a:t>
            </a:r>
            <a:r>
              <a:rPr lang="en-US" dirty="0">
                <a:latin typeface="Arial Narrow" pitchFamily="34" charset="0"/>
              </a:rPr>
              <a:t> 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6392" name="Рисунок 11" descr="D:\Documents\TOF\MPD\TDR_MPD\EfficiencySRPC200_2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3" y="2132705"/>
            <a:ext cx="3875225" cy="24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2" b="40"/>
          <a:stretch>
            <a:fillRect/>
          </a:stretch>
        </p:blipFill>
        <p:spPr bwMode="auto">
          <a:xfrm>
            <a:off x="9149067" y="3020463"/>
            <a:ext cx="288680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13765"/>
              </p:ext>
            </p:extLst>
          </p:nvPr>
        </p:nvGraphicFramePr>
        <p:xfrm>
          <a:off x="842494" y="4832593"/>
          <a:ext cx="6790451" cy="2053088"/>
        </p:xfrm>
        <a:graphic>
          <a:graphicData uri="http://schemas.openxmlformats.org/drawingml/2006/table">
            <a:tbl>
              <a:tblPr firstRow="1" firstCol="1" bandRow="1"/>
              <a:tblGrid>
                <a:gridCol w="962451">
                  <a:extLst>
                    <a:ext uri="{9D8B030D-6E8A-4147-A177-3AD203B41FA5}">
                      <a16:colId xmlns:a16="http://schemas.microsoft.com/office/drawing/2014/main" val="2228609366"/>
                    </a:ext>
                  </a:extLst>
                </a:gridCol>
                <a:gridCol w="1008796">
                  <a:extLst>
                    <a:ext uri="{9D8B030D-6E8A-4147-A177-3AD203B41FA5}">
                      <a16:colId xmlns:a16="http://schemas.microsoft.com/office/drawing/2014/main" val="493187770"/>
                    </a:ext>
                  </a:extLst>
                </a:gridCol>
                <a:gridCol w="1204222">
                  <a:extLst>
                    <a:ext uri="{9D8B030D-6E8A-4147-A177-3AD203B41FA5}">
                      <a16:colId xmlns:a16="http://schemas.microsoft.com/office/drawing/2014/main" val="2047160722"/>
                    </a:ext>
                  </a:extLst>
                </a:gridCol>
                <a:gridCol w="1204994">
                  <a:extLst>
                    <a:ext uri="{9D8B030D-6E8A-4147-A177-3AD203B41FA5}">
                      <a16:colId xmlns:a16="http://schemas.microsoft.com/office/drawing/2014/main" val="378720818"/>
                    </a:ext>
                  </a:extLst>
                </a:gridCol>
                <a:gridCol w="1204994">
                  <a:extLst>
                    <a:ext uri="{9D8B030D-6E8A-4147-A177-3AD203B41FA5}">
                      <a16:colId xmlns:a16="http://schemas.microsoft.com/office/drawing/2014/main" val="4239619119"/>
                    </a:ext>
                  </a:extLst>
                </a:gridCol>
                <a:gridCol w="1204994">
                  <a:extLst>
                    <a:ext uri="{9D8B030D-6E8A-4147-A177-3AD203B41FA5}">
                      <a16:colId xmlns:a16="http://schemas.microsoft.com/office/drawing/2014/main" val="1510819808"/>
                    </a:ext>
                  </a:extLst>
                </a:gridCol>
              </a:tblGrid>
              <a:tr h="7696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detectors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readout strips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Sensitive area, m</a:t>
                      </a:r>
                      <a:r>
                        <a:rPr lang="en-US" sz="1600" b="1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FEE cards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FEE channels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808415"/>
                  </a:ext>
                </a:extLst>
              </a:tr>
              <a:tr h="390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MRPC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0.192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905769"/>
                  </a:ext>
                </a:extLst>
              </a:tr>
              <a:tr h="388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Module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1.848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457689"/>
                  </a:ext>
                </a:extLst>
              </a:tr>
              <a:tr h="476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Barrel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6720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51.8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13440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(1680 chips)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87231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35462" y="4543957"/>
            <a:ext cx="134626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b="0" i="0" u="none" strike="noStrike" cap="none" normalizeH="0" baseline="0" dirty="0" bmk="OLE_LINK14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parameters of the TOF system</a:t>
            </a:r>
            <a:r>
              <a:rPr kumimoji="0" lang="en-US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 descr="D:\babkin\NIKA-MPD\ToF_RPC\documents_15\ToF_TDR\Lobastov_MC\mpd_geov7.png"/>
          <p:cNvPicPr/>
          <p:nvPr/>
        </p:nvPicPr>
        <p:blipFill>
          <a:blip r:embed="rId7" cstate="print"/>
          <a:srcRect l="11583" t="2973" r="13470" b="3965"/>
          <a:stretch>
            <a:fillRect/>
          </a:stretch>
        </p:blipFill>
        <p:spPr bwMode="auto">
          <a:xfrm>
            <a:off x="7829594" y="4942178"/>
            <a:ext cx="2244436" cy="1861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66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5B2390-FBAB-4A6D-A8D9-4B0D71E56ED1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ru-RU" altLang="ru-RU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4310063" y="1"/>
            <a:ext cx="4170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/>
              <a:t>Fast Trigger L</a:t>
            </a:r>
            <a:r>
              <a:rPr lang="en-US" altLang="ru-RU" sz="2800" b="1" baseline="-25000"/>
              <a:t>0</a:t>
            </a:r>
            <a:r>
              <a:rPr lang="en-US" altLang="ru-RU" sz="2800" b="1"/>
              <a:t> for MPD</a:t>
            </a:r>
            <a:endParaRPr lang="ru-RU" altLang="ru-RU" sz="2800" b="1"/>
          </a:p>
        </p:txBody>
      </p:sp>
      <p:grpSp>
        <p:nvGrpSpPr>
          <p:cNvPr id="12292" name="Группа 13"/>
          <p:cNvGrpSpPr>
            <a:grpSpLocks/>
          </p:cNvGrpSpPr>
          <p:nvPr/>
        </p:nvGrpSpPr>
        <p:grpSpPr bwMode="auto">
          <a:xfrm>
            <a:off x="181200" y="388314"/>
            <a:ext cx="8427964" cy="6206034"/>
            <a:chOff x="0" y="434323"/>
            <a:chExt cx="8427964" cy="6478707"/>
          </a:xfrm>
        </p:grpSpPr>
        <p:grpSp>
          <p:nvGrpSpPr>
            <p:cNvPr id="12293" name="Группа 4"/>
            <p:cNvGrpSpPr>
              <a:grpSpLocks/>
            </p:cNvGrpSpPr>
            <p:nvPr/>
          </p:nvGrpSpPr>
          <p:grpSpPr bwMode="auto">
            <a:xfrm>
              <a:off x="4857750" y="3640272"/>
              <a:ext cx="3570214" cy="3263948"/>
              <a:chOff x="5224068" y="2020857"/>
              <a:chExt cx="3705650" cy="3482001"/>
            </a:xfrm>
          </p:grpSpPr>
          <p:pic>
            <p:nvPicPr>
              <p:cNvPr id="1230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4068" y="2020857"/>
                <a:ext cx="3635450" cy="2981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2" name="TextBox 6"/>
              <p:cNvSpPr txBox="1">
                <a:spLocks noChangeArrowheads="1"/>
              </p:cNvSpPr>
              <p:nvPr/>
            </p:nvSpPr>
            <p:spPr bwMode="auto">
              <a:xfrm>
                <a:off x="5500694" y="4714884"/>
                <a:ext cx="3429024" cy="787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sz="1400" dirty="0"/>
                  <a:t>The vertex resolution for Au-Au collisions at √s=5GeV/n for three distances from interaction point</a:t>
                </a:r>
                <a:endParaRPr lang="ru-RU" altLang="ru-RU" sz="1400" dirty="0"/>
              </a:p>
            </p:txBody>
          </p:sp>
        </p:grpSp>
        <p:pic>
          <p:nvPicPr>
            <p:cNvPr id="122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75278"/>
              <a:ext cx="3170872" cy="263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Box 10"/>
            <p:cNvSpPr txBox="1">
              <a:spLocks noChangeArrowheads="1"/>
            </p:cNvSpPr>
            <p:nvPr/>
          </p:nvSpPr>
          <p:spPr bwMode="auto">
            <a:xfrm>
              <a:off x="2933974" y="5775356"/>
              <a:ext cx="2071700" cy="92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dirty="0"/>
                <a:t>FFD efficiency for peripheral collisions </a:t>
              </a:r>
              <a:endParaRPr lang="ru-RU" altLang="ru-RU" dirty="0"/>
            </a:p>
          </p:txBody>
        </p:sp>
        <p:grpSp>
          <p:nvGrpSpPr>
            <p:cNvPr id="12298" name="Группа 12"/>
            <p:cNvGrpSpPr>
              <a:grpSpLocks/>
            </p:cNvGrpSpPr>
            <p:nvPr/>
          </p:nvGrpSpPr>
          <p:grpSpPr bwMode="auto">
            <a:xfrm>
              <a:off x="2428899" y="434323"/>
              <a:ext cx="5963341" cy="3205948"/>
              <a:chOff x="2428899" y="434323"/>
              <a:chExt cx="5963341" cy="3205948"/>
            </a:xfrm>
          </p:grpSpPr>
          <p:pic>
            <p:nvPicPr>
              <p:cNvPr id="1229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8899" y="434323"/>
                <a:ext cx="5963341" cy="2999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0" name="TextBox 11"/>
              <p:cNvSpPr txBox="1">
                <a:spLocks noChangeArrowheads="1"/>
              </p:cNvSpPr>
              <p:nvPr/>
            </p:nvSpPr>
            <p:spPr bwMode="auto">
              <a:xfrm>
                <a:off x="3135104" y="2439999"/>
                <a:ext cx="5131812" cy="1200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dirty="0"/>
                  <a:t>FFD provides information on </a:t>
                </a:r>
              </a:p>
              <a:p>
                <a:pPr eaLnBrk="1" hangingPunct="1"/>
                <a:r>
                  <a:rPr lang="en-US" altLang="ru-RU" dirty="0"/>
                  <a:t>    -  fast triggering of Au-Au collision</a:t>
                </a:r>
              </a:p>
              <a:p>
                <a:pPr eaLnBrk="1" hangingPunct="1"/>
                <a:r>
                  <a:rPr lang="en-US" altLang="ru-RU" dirty="0"/>
                  <a:t>     - start signal for TOF</a:t>
                </a:r>
              </a:p>
              <a:p>
                <a:pPr eaLnBrk="1" hangingPunct="1"/>
                <a:r>
                  <a:rPr lang="en-US" altLang="ru-RU" dirty="0"/>
                  <a:t>     - bunch crossing region position</a:t>
                </a:r>
                <a:endParaRPr lang="ru-RU" altLang="ru-RU" dirty="0"/>
              </a:p>
            </p:txBody>
          </p: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25" y="388314"/>
            <a:ext cx="3630893" cy="21597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79645" y="2614049"/>
            <a:ext cx="2402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15 mm quartz radiator</a:t>
            </a: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10 mm Lead converter</a:t>
            </a:r>
            <a:endParaRPr lang="en-US" sz="7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200" y="132021"/>
            <a:ext cx="3170872" cy="2712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613" y="2940082"/>
            <a:ext cx="3446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FFD sub-detector consists of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20 modules based on </a:t>
            </a:r>
          </a:p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Planacon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MCP-PMTs 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80 independent channels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30B99-3673-6348-B67F-5F34E90C350B}"/>
              </a:ext>
            </a:extLst>
          </p:cNvPr>
          <p:cNvSpPr txBox="1"/>
          <p:nvPr/>
        </p:nvSpPr>
        <p:spPr>
          <a:xfrm>
            <a:off x="8702578" y="4922641"/>
            <a:ext cx="3489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The delay of charged particle arrival in FFD modules in comparison with arrival time </a:t>
            </a:r>
          </a:p>
          <a:p>
            <a:r>
              <a:rPr lang="en" dirty="0"/>
              <a:t>of photons for Au + Au collisions at </a:t>
            </a:r>
            <a:r>
              <a:rPr lang="en" dirty="0" err="1"/>
              <a:t>sNN</a:t>
            </a:r>
            <a:r>
              <a:rPr lang="en" dirty="0"/>
              <a:t> = 5 (red) and 11 (blue) GeV and FFD position of 140 cm.</a:t>
            </a:r>
          </a:p>
        </p:txBody>
      </p:sp>
      <p:pic>
        <p:nvPicPr>
          <p:cNvPr id="21" name="Picture 1" descr="page7image2885892752">
            <a:extLst>
              <a:ext uri="{FF2B5EF4-FFF2-40B4-BE49-F238E27FC236}">
                <a16:creationId xmlns:a16="http://schemas.microsoft.com/office/drawing/2014/main" id="{67EFB2F5-DEC2-BC47-983C-2A7E175AC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15425" r="14727" b="52416"/>
          <a:stretch/>
        </p:blipFill>
        <p:spPr bwMode="auto">
          <a:xfrm>
            <a:off x="8448116" y="3047133"/>
            <a:ext cx="3763019" cy="18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703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80EA-3E66-4F5A-B79B-E9C5E1E5686C}" type="slidenum">
              <a:rPr lang="ru-RU" altLang="ru-RU" smtClean="0"/>
              <a:pPr/>
              <a:t>12</a:t>
            </a:fld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3235962" y="236982"/>
            <a:ext cx="6118997" cy="369332"/>
          </a:xfrm>
          <a:prstGeom prst="rect">
            <a:avLst/>
          </a:prstGeom>
          <a:solidFill>
            <a:srgbClr val="00B0F0">
              <a:alpha val="7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Beam-Beam Monitor (</a:t>
            </a:r>
            <a:r>
              <a:rPr lang="en-US" dirty="0" err="1">
                <a:solidFill>
                  <a:schemeClr val="bg1"/>
                </a:solidFill>
              </a:rPr>
              <a:t>MexNICA</a:t>
            </a:r>
            <a:r>
              <a:rPr lang="en-US" dirty="0">
                <a:solidFill>
                  <a:schemeClr val="bg1"/>
                </a:solidFill>
              </a:rPr>
              <a:t> Collaboration 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7786" y="5783560"/>
            <a:ext cx="3661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timing scintillation </a:t>
            </a:r>
            <a:r>
              <a:rPr lang="en-US" dirty="0" err="1"/>
              <a:t>hodoscope</a:t>
            </a:r>
            <a:r>
              <a:rPr lang="en-US" dirty="0"/>
              <a:t> with APD readout. Required resolution –better 30 </a:t>
            </a:r>
            <a:r>
              <a:rPr lang="en-US" dirty="0" err="1"/>
              <a:t>ps</a:t>
            </a:r>
            <a:r>
              <a:rPr lang="en-US" dirty="0"/>
              <a:t>)</a:t>
            </a: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68C65AD-3FC4-4D49-A572-E6626B316106}"/>
              </a:ext>
            </a:extLst>
          </p:cNvPr>
          <p:cNvGrpSpPr/>
          <p:nvPr/>
        </p:nvGrpSpPr>
        <p:grpSpPr>
          <a:xfrm>
            <a:off x="1801585" y="1656948"/>
            <a:ext cx="3935186" cy="3559017"/>
            <a:chOff x="370113" y="1066263"/>
            <a:chExt cx="5246915" cy="474535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113" y="1066263"/>
              <a:ext cx="5246915" cy="474535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703038" y="3330084"/>
              <a:ext cx="45719" cy="9148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29547" y="3330084"/>
              <a:ext cx="45719" cy="9148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1" descr="page5image3801984">
            <a:extLst>
              <a:ext uri="{FF2B5EF4-FFF2-40B4-BE49-F238E27FC236}">
                <a16:creationId xmlns:a16="http://schemas.microsoft.com/office/drawing/2014/main" id="{67EE947E-B1CB-2144-9F68-85E2E9FE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61" y="2798230"/>
            <a:ext cx="3462404" cy="294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AABF53-F014-0F47-B464-DFD5682B01BC}"/>
              </a:ext>
            </a:extLst>
          </p:cNvPr>
          <p:cNvSpPr txBox="1"/>
          <p:nvPr/>
        </p:nvSpPr>
        <p:spPr>
          <a:xfrm>
            <a:off x="5736772" y="892709"/>
            <a:ext cx="48237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 purpose of the Be-Be detector is to provide a fast signal T0 with resolution better than 30 </a:t>
            </a:r>
            <a:r>
              <a:rPr lang="en-US" dirty="0" err="1"/>
              <a:t>ps</a:t>
            </a:r>
            <a:r>
              <a:rPr lang="en-US" dirty="0"/>
              <a:t> for TOF system in low energy range of beams collision (⎷s= 4-11 GeV/n) and low mass of colliding particles (down to Carbon-Carbon and  proton-proton collisions) where existing Forward Detector is not efficient) </a:t>
            </a:r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839AD1A-D572-D84E-BDFA-6D5813473D8C}"/>
              </a:ext>
            </a:extLst>
          </p:cNvPr>
          <p:cNvCxnSpPr>
            <a:cxnSpLocks/>
          </p:cNvCxnSpPr>
          <p:nvPr/>
        </p:nvCxnSpPr>
        <p:spPr>
          <a:xfrm>
            <a:off x="4318424" y="3861048"/>
            <a:ext cx="2425649" cy="576064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B7AD337-94A3-5A49-8F0A-C53E9DDDC90A}"/>
              </a:ext>
            </a:extLst>
          </p:cNvPr>
          <p:cNvCxnSpPr>
            <a:cxnSpLocks/>
          </p:cNvCxnSpPr>
          <p:nvPr/>
        </p:nvCxnSpPr>
        <p:spPr>
          <a:xfrm>
            <a:off x="2746160" y="3911556"/>
            <a:ext cx="4015056" cy="525556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139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92" y="1950195"/>
            <a:ext cx="6124794" cy="48954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490" y="0"/>
            <a:ext cx="5376196" cy="2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36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369646" y="-76674"/>
            <a:ext cx="4638115" cy="105943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altLang="ru-RU" sz="2400" b="1" dirty="0" err="1">
                <a:solidFill>
                  <a:srgbClr val="0070C0"/>
                </a:solidFill>
              </a:rPr>
              <a:t>FHCal</a:t>
            </a:r>
            <a:r>
              <a:rPr lang="en-US" altLang="ru-RU" sz="2400" b="1" dirty="0">
                <a:solidFill>
                  <a:srgbClr val="0070C0"/>
                </a:solidFill>
              </a:rPr>
              <a:t> Forward Hadron Calorimeter</a:t>
            </a:r>
            <a:endParaRPr lang="ru-RU" altLang="ru-RU" sz="24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0026" y="343698"/>
            <a:ext cx="460175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/>
              <a:t>  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Two-arms at ~3.2 m from the  interaction point.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Each  arm consists of 45 individual modules.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Module size 150x150x1100cm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(55 layers)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   </a:t>
            </a:r>
            <a:r>
              <a:rPr lang="en-US" altLang="ru-RU" sz="16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Pb</a:t>
            </a:r>
            <a:r>
              <a:rPr lang="en-US" altLang="ru-RU" sz="16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(16mm)+</a:t>
            </a:r>
            <a:r>
              <a:rPr lang="en-US" altLang="ru-RU" sz="1600" b="1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Scint</a:t>
            </a:r>
            <a:r>
              <a:rPr lang="en-US" altLang="ru-RU" sz="1600" b="1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.(4mm) sandwich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 longitudinal sections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 WLS-fiber/MAPD per section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 MAPDs/module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400" b="1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8762" r="21428" b="11047"/>
          <a:stretch>
            <a:fillRect/>
          </a:stretch>
        </p:blipFill>
        <p:spPr bwMode="auto">
          <a:xfrm>
            <a:off x="592779" y="1240445"/>
            <a:ext cx="2214563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25803"/>
          <a:stretch>
            <a:fillRect/>
          </a:stretch>
        </p:blipFill>
        <p:spPr bwMode="auto">
          <a:xfrm>
            <a:off x="3070390" y="897545"/>
            <a:ext cx="417671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94" y="2414283"/>
            <a:ext cx="4720287" cy="164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34" y="4361330"/>
            <a:ext cx="4023709" cy="226790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2369646" y="2164976"/>
            <a:ext cx="1126589" cy="877020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369646" y="2211705"/>
            <a:ext cx="3803595" cy="830291"/>
          </a:xfrm>
          <a:prstGeom prst="straightConnector1">
            <a:avLst/>
          </a:prstGeom>
          <a:ln w="539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478" y="4198979"/>
            <a:ext cx="4049018" cy="26003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4531" y="4077080"/>
            <a:ext cx="3213527" cy="27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8388" r="9013" b="7396"/>
          <a:stretch>
            <a:fillRect/>
          </a:stretch>
        </p:blipFill>
        <p:spPr bwMode="auto">
          <a:xfrm>
            <a:off x="1692772" y="973788"/>
            <a:ext cx="4013762" cy="263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61448" y="0"/>
            <a:ext cx="8413118" cy="8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210" eaLnBrk="1" hangingPunct="1"/>
            <a:r>
              <a:rPr lang="en-US" altLang="ru-RU" sz="2800" b="1" kern="0" dirty="0">
                <a:solidFill>
                  <a:srgbClr val="FF0000"/>
                </a:solidFill>
                <a:latin typeface="Calibri" pitchFamily="34" charset="0"/>
              </a:rPr>
              <a:t>Reaction plane and impact parameter resolution</a:t>
            </a:r>
            <a:endParaRPr lang="ru-RU" altLang="ru-RU" sz="2800" kern="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47214" y="1196752"/>
            <a:ext cx="5022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21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The accuracy of reaction plane reconstruction is In range 26-31 degrees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511" y="3620743"/>
            <a:ext cx="4773582" cy="32372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093" y="3871900"/>
            <a:ext cx="4817931" cy="1755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525" y="5995940"/>
            <a:ext cx="379204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20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1954306" y="2046766"/>
            <a:ext cx="5098958" cy="48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860612" y="1"/>
            <a:ext cx="10721787" cy="461665"/>
          </a:xfrm>
          <a:prstGeom prst="rect">
            <a:avLst/>
          </a:prstGeom>
          <a:solidFill>
            <a:srgbClr val="00B05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 Calorimeter (ECAL) for Multi Purpose Detector (MPD)</a:t>
            </a:r>
            <a:endParaRPr lang="ru-RU" alt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681163" y="1583570"/>
            <a:ext cx="54292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Barrel ECAL ~ </a:t>
            </a:r>
            <a:r>
              <a:rPr lang="en-US" altLang="ru-RU" sz="2400" b="1" i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43000</a:t>
            </a:r>
            <a:r>
              <a:rPr lang="en-US" alt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ECAL modules</a:t>
            </a:r>
            <a:endParaRPr lang="ru-RU" alt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>
            <a:cxnSpLocks/>
          </p:cNvCxnSpPr>
          <p:nvPr/>
        </p:nvCxnSpPr>
        <p:spPr>
          <a:xfrm>
            <a:off x="4738689" y="2093138"/>
            <a:ext cx="0" cy="10814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2" y="1721226"/>
            <a:ext cx="3593603" cy="26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4091363"/>
            <a:ext cx="3593602" cy="269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7319683" y="1314219"/>
            <a:ext cx="2857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1800" dirty="0">
                <a:solidFill>
                  <a:prstClr val="black"/>
                </a:solidFill>
                <a:cs typeface="Arial" panose="020B0604020202020204" pitchFamily="34" charset="0"/>
              </a:rPr>
              <a:t>Prototype of one module</a:t>
            </a:r>
            <a:endParaRPr lang="ru-RU" alt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4014" y="446405"/>
            <a:ext cx="862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THU – Tsinghua University.,  Yi Wang</a:t>
            </a:r>
          </a:p>
          <a:p>
            <a:pPr lvl="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SDU –Shandong University</a:t>
            </a:r>
          </a:p>
          <a:p>
            <a:pPr lvl="0"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HU-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Huzhou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University 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</a:rPr>
              <a:t>Fuqing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Wang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b="1" dirty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517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3348705"/>
            <a:ext cx="3319461" cy="338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DUB-SV-FS1\Projects\JINR\MPD\DESIGN\WORKDATA\Andrey.Sharov\Tehnol_sbor_V1\For_prezentac\1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164" y="1274764"/>
            <a:ext cx="4264186" cy="20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97263" y="160339"/>
            <a:ext cx="4364400" cy="461665"/>
          </a:xfrm>
          <a:prstGeom prst="rect">
            <a:avLst/>
          </a:prstGeom>
          <a:solidFill>
            <a:srgbClr val="AEFF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two scenarios of </a:t>
            </a:r>
            <a:r>
              <a:rPr lang="en-US" sz="2400" b="1" dirty="0" err="1">
                <a:solidFill>
                  <a:srgbClr val="000090"/>
                </a:solidFill>
              </a:rPr>
              <a:t>ECal</a:t>
            </a:r>
            <a:r>
              <a:rPr lang="en-US" sz="2400" b="1" dirty="0">
                <a:solidFill>
                  <a:srgbClr val="000090"/>
                </a:solidFill>
              </a:rPr>
              <a:t> integration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2600" y="825500"/>
            <a:ext cx="1293944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scenario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5401" y="774700"/>
            <a:ext cx="1282723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scenario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97400" y="1270000"/>
            <a:ext cx="1133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90"/>
                </a:solidFill>
              </a:rPr>
              <a:t>~ 90</a:t>
            </a:r>
            <a:r>
              <a:rPr lang="en-US" sz="2000" i="1" dirty="0">
                <a:solidFill>
                  <a:srgbClr val="000090"/>
                </a:solidFill>
              </a:rPr>
              <a:t> tons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087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1" name="Picture 3" descr="\\DUB-SV-FS1\Projects\JINR\MPD\DESIGN\WORKDATA\Andrey.Sharov\Rama_Sila\Картинки_V1\4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2" y="1430518"/>
            <a:ext cx="3200399" cy="240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8888" r="2779" b="9135"/>
          <a:stretch>
            <a:fillRect/>
          </a:stretch>
        </p:blipFill>
        <p:spPr bwMode="auto">
          <a:xfrm>
            <a:off x="5943600" y="4110144"/>
            <a:ext cx="4615035" cy="22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859031" y="2634837"/>
            <a:ext cx="133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90"/>
                </a:solidFill>
              </a:rPr>
              <a:t>184</a:t>
            </a:r>
            <a:r>
              <a:rPr lang="en-US" sz="2000" i="1" dirty="0">
                <a:solidFill>
                  <a:srgbClr val="000090"/>
                </a:solidFill>
              </a:rPr>
              <a:t> towers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36100" y="1892300"/>
            <a:ext cx="817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0090"/>
                </a:solidFill>
              </a:rPr>
              <a:t>5</a:t>
            </a:r>
            <a:r>
              <a:rPr lang="en-US" sz="2000" i="1" dirty="0">
                <a:solidFill>
                  <a:srgbClr val="000090"/>
                </a:solidFill>
              </a:rPr>
              <a:t> tons</a:t>
            </a:r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8140700" y="3492500"/>
            <a:ext cx="1511300" cy="14859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26301" y="2971800"/>
            <a:ext cx="9717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5520 mm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620E15-43BE-0B45-BBFD-1FB8B4EDB076}"/>
              </a:ext>
            </a:extLst>
          </p:cNvPr>
          <p:cNvSpPr txBox="1"/>
          <p:nvPr/>
        </p:nvSpPr>
        <p:spPr>
          <a:xfrm>
            <a:off x="8087932" y="1189986"/>
            <a:ext cx="285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Insertion of the sectors into </a:t>
            </a:r>
          </a:p>
          <a:p>
            <a:r>
              <a:rPr lang="en-US" dirty="0"/>
              <a:t> the Carbon fiber shell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4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22image1830720">
            <a:extLst>
              <a:ext uri="{FF2B5EF4-FFF2-40B4-BE49-F238E27FC236}">
                <a16:creationId xmlns:a16="http://schemas.microsoft.com/office/drawing/2014/main" id="{B076E8F2-168F-6B45-A1F0-49FCBC3E4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145"/>
            <a:ext cx="4770120" cy="564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33F1-6B6D-504F-8003-C1851202A205}"/>
              </a:ext>
            </a:extLst>
          </p:cNvPr>
          <p:cNvSpPr txBox="1"/>
          <p:nvPr/>
        </p:nvSpPr>
        <p:spPr>
          <a:xfrm>
            <a:off x="3102581" y="0"/>
            <a:ext cx="693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800" b="1" dirty="0"/>
              <a:t>MCORD - MPD Cosmic Ray Detector for NICA</a:t>
            </a:r>
            <a:endParaRPr lang="ru-RU" sz="2800" b="1" dirty="0"/>
          </a:p>
          <a:p>
            <a:pPr algn="ctr"/>
            <a:r>
              <a:rPr lang="en" sz="2800" b="1" dirty="0"/>
              <a:t> </a:t>
            </a:r>
            <a:r>
              <a:rPr lang="en" sz="2800" dirty="0"/>
              <a:t>Polish Consortium NICA-PL </a:t>
            </a:r>
          </a:p>
          <a:p>
            <a:endParaRPr lang="e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ECBA0-6A48-3541-85A2-78B153E0E144}"/>
              </a:ext>
            </a:extLst>
          </p:cNvPr>
          <p:cNvSpPr txBox="1"/>
          <p:nvPr/>
        </p:nvSpPr>
        <p:spPr>
          <a:xfrm>
            <a:off x="5056491" y="2000290"/>
            <a:ext cx="6964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The Cosmic Ray Detector is needed for:</a:t>
            </a:r>
          </a:p>
          <a:p>
            <a:r>
              <a:rPr lang="en" dirty="0"/>
              <a:t> - discrimination signals induced by cosmic showers (mainly muons). </a:t>
            </a:r>
          </a:p>
          <a:p>
            <a:r>
              <a:rPr lang="en" dirty="0"/>
              <a:t> - off- beam calibration of the MPD response to muons,          </a:t>
            </a:r>
          </a:p>
          <a:p>
            <a:r>
              <a:rPr lang="en" dirty="0"/>
              <a:t> - provide the opportunity for the early tests of the integration of </a:t>
            </a:r>
          </a:p>
          <a:p>
            <a:r>
              <a:rPr lang="en" dirty="0"/>
              <a:t>    the Subsystems, Triggering, Experiment Control Systems and others. </a:t>
            </a:r>
          </a:p>
          <a:p>
            <a:endParaRPr lang="en" dirty="0"/>
          </a:p>
          <a:p>
            <a:r>
              <a:rPr lang="en" dirty="0"/>
              <a:t>Plastic scintillators with light readout as most suitable candidates for a detector module. In the initial stage one need to choose the optimum shape of scintillators, the configuration of photo-detectors and readout electronics.</a:t>
            </a:r>
            <a:endParaRPr lang="ru-RU" dirty="0"/>
          </a:p>
          <a:p>
            <a:r>
              <a:rPr lang="en-US" dirty="0"/>
              <a:t>TH barrel part consists of little bit more than 500 scintillator modules</a:t>
            </a:r>
            <a:r>
              <a:rPr lang="en" dirty="0"/>
              <a:t>  and about 1000 channels of readout electronics (see presentation of Marcin </a:t>
            </a:r>
            <a:r>
              <a:rPr lang="en" dirty="0" err="1"/>
              <a:t>Bielewicz</a:t>
            </a:r>
            <a:r>
              <a:rPr lang="en" dirty="0"/>
              <a:t> on October 30</a:t>
            </a:r>
            <a:r>
              <a:rPr lang="en" baseline="30000" dirty="0"/>
              <a:t>th</a:t>
            </a:r>
            <a:r>
              <a:rPr lang="en" dirty="0"/>
              <a:t>)</a:t>
            </a: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68344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A4BDFB-A081-A24D-A608-873C4ADB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F1427-536A-DF45-9404-7B997EB35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3" t="13224" r="19520" b="11909"/>
          <a:stretch/>
        </p:blipFill>
        <p:spPr>
          <a:xfrm>
            <a:off x="0" y="808893"/>
            <a:ext cx="11998725" cy="353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61B1D-9899-1A49-9077-5172C113F742}"/>
              </a:ext>
            </a:extLst>
          </p:cNvPr>
          <p:cNvSpPr txBox="1"/>
          <p:nvPr/>
        </p:nvSpPr>
        <p:spPr>
          <a:xfrm>
            <a:off x="4812883" y="217774"/>
            <a:ext cx="2993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Stage I: </a:t>
            </a:r>
            <a:r>
              <a:rPr lang="en-US" sz="2000" b="1" i="1" dirty="0">
                <a:solidFill>
                  <a:srgbClr val="FF0000"/>
                </a:solidFill>
              </a:rPr>
              <a:t>6</a:t>
            </a:r>
            <a:r>
              <a:rPr lang="ru-RU" sz="2000" b="1" i="1" dirty="0">
                <a:solidFill>
                  <a:srgbClr val="FF000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 mm in diameter</a:t>
            </a:r>
          </a:p>
        </p:txBody>
      </p:sp>
    </p:spTree>
    <p:extLst>
      <p:ext uri="{BB962C8B-B14F-4D97-AF65-F5344CB8AC3E}">
        <p14:creationId xmlns:p14="http://schemas.microsoft.com/office/powerpoint/2010/main" val="216950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5167314" y="142876"/>
            <a:ext cx="2536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/>
              <a:t>MPD 1</a:t>
            </a:r>
            <a:r>
              <a:rPr lang="en-US" altLang="ru-RU" sz="2800" b="1" baseline="30000"/>
              <a:t>st</a:t>
            </a:r>
            <a:r>
              <a:rPr lang="en-US" altLang="ru-RU" sz="2800" b="1"/>
              <a:t> stage</a:t>
            </a:r>
            <a:endParaRPr lang="ru-RU" altLang="ru-RU" sz="2800" b="1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74A41A-2B6A-41DB-AA01-2CF61F6205A1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197" name="Группа 57"/>
          <p:cNvGrpSpPr>
            <a:grpSpLocks/>
          </p:cNvGrpSpPr>
          <p:nvPr/>
        </p:nvGrpSpPr>
        <p:grpSpPr bwMode="auto">
          <a:xfrm>
            <a:off x="879701" y="1028107"/>
            <a:ext cx="10645992" cy="4345613"/>
            <a:chOff x="-73778" y="528588"/>
            <a:chExt cx="9401599" cy="3502943"/>
          </a:xfrm>
        </p:grpSpPr>
        <p:pic>
          <p:nvPicPr>
            <p:cNvPr id="82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530" y="554333"/>
              <a:ext cx="4923291" cy="3477198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1"/>
            <a:stretch>
              <a:fillRect/>
            </a:stretch>
          </p:blipFill>
          <p:spPr bwMode="auto">
            <a:xfrm>
              <a:off x="-73778" y="528588"/>
              <a:ext cx="3983187" cy="3502943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9312188F-FC69-3842-98B7-A6EB4CCA8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478836"/>
            <a:ext cx="3363917" cy="12454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Powerful PID (TPC, TOF, ECAL)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Symbol" pitchFamily="18" charset="2"/>
              </a:rPr>
              <a:t>p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/K up to 1.5 GeV/c,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K/p up to 3 GeV/c,</a:t>
            </a:r>
          </a:p>
          <a:p>
            <a:pPr>
              <a:lnSpc>
                <a:spcPct val="120000"/>
              </a:lnSpc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       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- </a:t>
            </a:r>
            <a:r>
              <a:rPr lang="en-US" sz="1600" b="1" kern="0" dirty="0">
                <a:solidFill>
                  <a:sysClr val="windowText" lastClr="000000"/>
                </a:solidFill>
                <a:latin typeface="Symbol" pitchFamily="18" charset="2"/>
              </a:rPr>
              <a:t>g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, e :</a:t>
            </a:r>
            <a:r>
              <a:rPr lang="ru-RU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 </a:t>
            </a: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0.1&lt;p&lt;3 GeV/c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84C3C399-2C76-4E44-A2F9-D5AB92112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604" y="5478836"/>
            <a:ext cx="3363917" cy="9501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3-D tracking (TPC, ECT)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Low material budget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 Narrow" pitchFamily="34" charset="0"/>
              </a:rPr>
              <a:t>High event rate (up to ~ 6 kHz)</a:t>
            </a:r>
            <a:endParaRPr lang="ru-RU" sz="1600" b="1" kern="0" dirty="0">
              <a:solidFill>
                <a:sysClr val="windowText" lastClr="0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63469"/>
      </p:ext>
    </p:extLst>
  </p:cSld>
  <p:clrMapOvr>
    <a:masterClrMapping/>
  </p:clrMapOvr>
  <p:transition spd="med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3142" t="7477" r="2746" b="10280"/>
          <a:stretch>
            <a:fillRect/>
          </a:stretch>
        </p:blipFill>
        <p:spPr bwMode="auto">
          <a:xfrm>
            <a:off x="129571" y="1661994"/>
            <a:ext cx="9228241" cy="507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88974" y="0"/>
            <a:ext cx="723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MPD with platforms for electronics and cryogenics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2319" y="493024"/>
            <a:ext cx="480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WUT, Warsaw (Coordinator -Marek </a:t>
            </a:r>
            <a:r>
              <a:rPr lang="en-US" dirty="0" err="1"/>
              <a:t>Peryt</a:t>
            </a:r>
            <a:r>
              <a:rPr lang="en-US" dirty="0"/>
              <a:t>)  –                                  Rack organization on the  MPD platforms</a:t>
            </a:r>
            <a:endParaRPr lang="ru-RU" dirty="0"/>
          </a:p>
        </p:txBody>
      </p:sp>
      <p:grpSp>
        <p:nvGrpSpPr>
          <p:cNvPr id="6" name="Grupa 40"/>
          <p:cNvGrpSpPr/>
          <p:nvPr/>
        </p:nvGrpSpPr>
        <p:grpSpPr>
          <a:xfrm>
            <a:off x="7691718" y="461666"/>
            <a:ext cx="3944470" cy="6010852"/>
            <a:chOff x="0" y="0"/>
            <a:chExt cx="5334635" cy="7978140"/>
          </a:xfrm>
        </p:grpSpPr>
        <p:pic>
          <p:nvPicPr>
            <p:cNvPr id="7" name="Obraz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635" cy="7635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Pole tekstowe 39"/>
            <p:cNvSpPr txBox="1"/>
            <p:nvPr/>
          </p:nvSpPr>
          <p:spPr>
            <a:xfrm>
              <a:off x="0" y="7691755"/>
              <a:ext cx="5334635" cy="28638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pl-PL" sz="900" i="1">
                  <a:solidFill>
                    <a:srgbClr val="323232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Calibri" panose="020F0502020204030204" pitchFamily="34" charset="0"/>
                </a:rPr>
                <a:t>Figure 17; PLATFORM, LEVEL 1-4</a:t>
              </a:r>
              <a:endParaRPr lang="ru-RU" sz="900" i="1">
                <a:solidFill>
                  <a:srgbClr val="323232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263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21</a:t>
            </a:fld>
            <a:endParaRPr lang="ru-RU"/>
          </a:p>
        </p:txBody>
      </p:sp>
      <p:pic>
        <p:nvPicPr>
          <p:cNvPr id="1025" name="Picture 1" descr="page5image2934880">
            <a:extLst>
              <a:ext uri="{FF2B5EF4-FFF2-40B4-BE49-F238E27FC236}">
                <a16:creationId xmlns:a16="http://schemas.microsoft.com/office/drawing/2014/main" id="{58F5264E-EC4F-0B48-B929-5A9E3E490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0" y="1415129"/>
            <a:ext cx="6746240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869EEE-6B23-4F46-B4C4-CB0F8DBDDF78}"/>
              </a:ext>
            </a:extLst>
          </p:cNvPr>
          <p:cNvSpPr txBox="1"/>
          <p:nvPr/>
        </p:nvSpPr>
        <p:spPr>
          <a:xfrm>
            <a:off x="3775548" y="293894"/>
            <a:ext cx="429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Detector positions in the pit</a:t>
            </a:r>
            <a:endParaRPr lang="ru-RU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9D8DD-FC24-4C4E-BC73-8A54E61C259D}"/>
              </a:ext>
            </a:extLst>
          </p:cNvPr>
          <p:cNvSpPr txBox="1"/>
          <p:nvPr/>
        </p:nvSpPr>
        <p:spPr>
          <a:xfrm>
            <a:off x="250352" y="1731188"/>
            <a:ext cx="429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Detector in assembling dock 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1111F-4D9A-924F-A351-C58AA7BE27F9}"/>
              </a:ext>
            </a:extLst>
          </p:cNvPr>
          <p:cNvSpPr txBox="1"/>
          <p:nvPr/>
        </p:nvSpPr>
        <p:spPr>
          <a:xfrm>
            <a:off x="6464854" y="1592936"/>
            <a:ext cx="429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Detector on the beam </a:t>
            </a:r>
            <a:endParaRPr lang="ru-RU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425650-67EC-B54E-8854-45204F2B2AA8}"/>
              </a:ext>
            </a:extLst>
          </p:cNvPr>
          <p:cNvSpPr txBox="1"/>
          <p:nvPr/>
        </p:nvSpPr>
        <p:spPr>
          <a:xfrm>
            <a:off x="10385506" y="1982966"/>
            <a:ext cx="1936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Beam line</a:t>
            </a:r>
            <a:endParaRPr lang="ru-RU" sz="2800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2A017B2-41AE-2D4B-B5D9-5C235266F790}"/>
              </a:ext>
            </a:extLst>
          </p:cNvPr>
          <p:cNvGrpSpPr/>
          <p:nvPr/>
        </p:nvGrpSpPr>
        <p:grpSpPr>
          <a:xfrm>
            <a:off x="7981138" y="2703998"/>
            <a:ext cx="1751185" cy="1240971"/>
            <a:chOff x="7981138" y="2703998"/>
            <a:chExt cx="1751185" cy="1240971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B1B8785-9FC6-8944-AF70-ED119FB0B4F3}"/>
                </a:ext>
              </a:extLst>
            </p:cNvPr>
            <p:cNvSpPr/>
            <p:nvPr/>
          </p:nvSpPr>
          <p:spPr>
            <a:xfrm>
              <a:off x="9016809" y="3042270"/>
              <a:ext cx="309383" cy="886900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A5B7771-D995-2D45-8950-2634851339F3}"/>
                </a:ext>
              </a:extLst>
            </p:cNvPr>
            <p:cNvSpPr/>
            <p:nvPr/>
          </p:nvSpPr>
          <p:spPr>
            <a:xfrm>
              <a:off x="8457894" y="3058069"/>
              <a:ext cx="279706" cy="886900"/>
            </a:xfrm>
            <a:prstGeom prst="rect">
              <a:avLst/>
            </a:prstGeom>
            <a:pattFill prst="horzBrick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08F066D-C1B4-BC46-9125-C2344EB4AD5E}"/>
                </a:ext>
              </a:extLst>
            </p:cNvPr>
            <p:cNvSpPr/>
            <p:nvPr/>
          </p:nvSpPr>
          <p:spPr>
            <a:xfrm>
              <a:off x="7981138" y="2710131"/>
              <a:ext cx="756462" cy="341063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29530CF-80F0-3B4F-A82F-5BE460614C73}"/>
                </a:ext>
              </a:extLst>
            </p:cNvPr>
            <p:cNvSpPr/>
            <p:nvPr/>
          </p:nvSpPr>
          <p:spPr>
            <a:xfrm>
              <a:off x="9016808" y="2703998"/>
              <a:ext cx="715515" cy="347196"/>
            </a:xfrm>
            <a:prstGeom prst="rect">
              <a:avLst/>
            </a:prstGeom>
            <a:pattFill prst="lgConfetti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E9BCEE3-6C59-444F-B9D6-36926B190790}"/>
              </a:ext>
            </a:extLst>
          </p:cNvPr>
          <p:cNvCxnSpPr>
            <a:cxnSpLocks/>
          </p:cNvCxnSpPr>
          <p:nvPr/>
        </p:nvCxnSpPr>
        <p:spPr>
          <a:xfrm flipV="1">
            <a:off x="8896493" y="2419788"/>
            <a:ext cx="1671663" cy="1138122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035764D-F204-5F4B-A21C-5CF6AD636A63}"/>
              </a:ext>
            </a:extLst>
          </p:cNvPr>
          <p:cNvGrpSpPr/>
          <p:nvPr/>
        </p:nvGrpSpPr>
        <p:grpSpPr>
          <a:xfrm>
            <a:off x="94023" y="2568213"/>
            <a:ext cx="9654784" cy="3883996"/>
            <a:chOff x="94023" y="2568213"/>
            <a:chExt cx="9654784" cy="3883996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274710DC-2601-B743-BB2F-016F075776FC}"/>
                </a:ext>
              </a:extLst>
            </p:cNvPr>
            <p:cNvGrpSpPr/>
            <p:nvPr/>
          </p:nvGrpSpPr>
          <p:grpSpPr>
            <a:xfrm>
              <a:off x="94023" y="2568213"/>
              <a:ext cx="9654784" cy="3883996"/>
              <a:chOff x="77539" y="2584651"/>
              <a:chExt cx="9654784" cy="3883996"/>
            </a:xfrm>
          </p:grpSpPr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D88FB8C8-97AD-EE45-AD8C-0CACC0800CDB}"/>
                  </a:ext>
                </a:extLst>
              </p:cNvPr>
              <p:cNvGrpSpPr/>
              <p:nvPr/>
            </p:nvGrpSpPr>
            <p:grpSpPr>
              <a:xfrm>
                <a:off x="77539" y="2584651"/>
                <a:ext cx="9654784" cy="3883996"/>
                <a:chOff x="77538" y="2580640"/>
                <a:chExt cx="9654784" cy="3883996"/>
              </a:xfrm>
            </p:grpSpPr>
            <p:pic>
              <p:nvPicPr>
                <p:cNvPr id="1026" name="Picture 2" descr="page6image3801536">
                  <a:extLst>
                    <a:ext uri="{FF2B5EF4-FFF2-40B4-BE49-F238E27FC236}">
                      <a16:creationId xmlns:a16="http://schemas.microsoft.com/office/drawing/2014/main" id="{52854848-0873-974B-A576-7518239C44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538" y="2580640"/>
                  <a:ext cx="5364020" cy="3883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Прямоугольник 12">
                  <a:extLst>
                    <a:ext uri="{FF2B5EF4-FFF2-40B4-BE49-F238E27FC236}">
                      <a16:creationId xmlns:a16="http://schemas.microsoft.com/office/drawing/2014/main" id="{CE4113F0-6DCB-BA46-A583-A8A96BEC043F}"/>
                    </a:ext>
                  </a:extLst>
                </p:cNvPr>
                <p:cNvSpPr/>
                <p:nvPr/>
              </p:nvSpPr>
              <p:spPr>
                <a:xfrm>
                  <a:off x="8470747" y="5199593"/>
                  <a:ext cx="266853" cy="899917"/>
                </a:xfrm>
                <a:prstGeom prst="rect">
                  <a:avLst/>
                </a:prstGeom>
                <a:pattFill prst="horzBrick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Прямоугольник 13">
                  <a:extLst>
                    <a:ext uri="{FF2B5EF4-FFF2-40B4-BE49-F238E27FC236}">
                      <a16:creationId xmlns:a16="http://schemas.microsoft.com/office/drawing/2014/main" id="{67916BAB-B91A-A046-9330-80B8EF7CCF1C}"/>
                    </a:ext>
                  </a:extLst>
                </p:cNvPr>
                <p:cNvSpPr/>
                <p:nvPr/>
              </p:nvSpPr>
              <p:spPr>
                <a:xfrm>
                  <a:off x="9016809" y="5218132"/>
                  <a:ext cx="309383" cy="881377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307B66D9-390F-7341-94BB-47E60169068E}"/>
                    </a:ext>
                  </a:extLst>
                </p:cNvPr>
                <p:cNvSpPr/>
                <p:nvPr/>
              </p:nvSpPr>
              <p:spPr>
                <a:xfrm>
                  <a:off x="7981138" y="6099509"/>
                  <a:ext cx="761542" cy="284103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>
                  <a:extLst>
                    <a:ext uri="{FF2B5EF4-FFF2-40B4-BE49-F238E27FC236}">
                      <a16:creationId xmlns:a16="http://schemas.microsoft.com/office/drawing/2014/main" id="{20089744-8E78-994E-80CF-8144150369B7}"/>
                    </a:ext>
                  </a:extLst>
                </p:cNvPr>
                <p:cNvSpPr/>
                <p:nvPr/>
              </p:nvSpPr>
              <p:spPr>
                <a:xfrm>
                  <a:off x="9016807" y="6099509"/>
                  <a:ext cx="715515" cy="256841"/>
                </a:xfrm>
                <a:prstGeom prst="rect">
                  <a:avLst/>
                </a:prstGeom>
                <a:pattFill prst="lgConfetti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A2E40F-25B6-714E-B284-DEC1306E45B4}"/>
                  </a:ext>
                </a:extLst>
              </p:cNvPr>
              <p:cNvSpPr/>
              <p:nvPr/>
            </p:nvSpPr>
            <p:spPr>
              <a:xfrm>
                <a:off x="3554966" y="2990985"/>
                <a:ext cx="309383" cy="856588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F3332A85-7F2A-C74E-A884-83D88AAB50A1}"/>
                  </a:ext>
                </a:extLst>
              </p:cNvPr>
              <p:cNvSpPr/>
              <p:nvPr/>
            </p:nvSpPr>
            <p:spPr>
              <a:xfrm>
                <a:off x="3010264" y="2990080"/>
                <a:ext cx="279706" cy="856588"/>
              </a:xfrm>
              <a:prstGeom prst="rect">
                <a:avLst/>
              </a:prstGeom>
              <a:pattFill prst="horzBri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1E640006-14B8-C24E-BD83-DDDC1FE3DF2A}"/>
                  </a:ext>
                </a:extLst>
              </p:cNvPr>
              <p:cNvSpPr/>
              <p:nvPr/>
            </p:nvSpPr>
            <p:spPr>
              <a:xfrm>
                <a:off x="2533507" y="2649018"/>
                <a:ext cx="756462" cy="329406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318F6D8D-A406-5F41-BF25-B140BE411F03}"/>
                  </a:ext>
                </a:extLst>
              </p:cNvPr>
              <p:cNvSpPr/>
              <p:nvPr/>
            </p:nvSpPr>
            <p:spPr>
              <a:xfrm>
                <a:off x="3551820" y="2642992"/>
                <a:ext cx="715515" cy="335330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F03C723-4672-964A-8AA8-C8D61031444A}"/>
                </a:ext>
              </a:extLst>
            </p:cNvPr>
            <p:cNvGrpSpPr/>
            <p:nvPr/>
          </p:nvGrpSpPr>
          <p:grpSpPr>
            <a:xfrm>
              <a:off x="2527129" y="5095486"/>
              <a:ext cx="1732547" cy="1210337"/>
              <a:chOff x="2533507" y="5100717"/>
              <a:chExt cx="1732547" cy="1210337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D14FB818-28B8-9D47-BDEA-C90BD7D463F1}"/>
                  </a:ext>
                </a:extLst>
              </p:cNvPr>
              <p:cNvSpPr/>
              <p:nvPr/>
            </p:nvSpPr>
            <p:spPr>
              <a:xfrm>
                <a:off x="3004414" y="5100717"/>
                <a:ext cx="297696" cy="935876"/>
              </a:xfrm>
              <a:prstGeom prst="rect">
                <a:avLst/>
              </a:prstGeom>
              <a:pattFill prst="horzBri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A160334F-A64A-EB46-87B2-A7ADA9485EF5}"/>
                  </a:ext>
                </a:extLst>
              </p:cNvPr>
              <p:cNvSpPr/>
              <p:nvPr/>
            </p:nvSpPr>
            <p:spPr>
              <a:xfrm>
                <a:off x="3537087" y="5100717"/>
                <a:ext cx="345142" cy="916595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3BA72AC2-4A73-9D4F-8956-FA229EE762E4}"/>
                  </a:ext>
                </a:extLst>
              </p:cNvPr>
              <p:cNvSpPr/>
              <p:nvPr/>
            </p:nvSpPr>
            <p:spPr>
              <a:xfrm>
                <a:off x="2533507" y="5971101"/>
                <a:ext cx="770289" cy="339953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887C22B4-D15C-1F48-B0D4-DE8405C8DF0E}"/>
                  </a:ext>
                </a:extLst>
              </p:cNvPr>
              <p:cNvSpPr/>
              <p:nvPr/>
            </p:nvSpPr>
            <p:spPr>
              <a:xfrm>
                <a:off x="3542167" y="5971102"/>
                <a:ext cx="723887" cy="339952"/>
              </a:xfrm>
              <a:prstGeom prst="rect">
                <a:avLst/>
              </a:pr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172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8"/>
          <p:cNvGrpSpPr>
            <a:grpSpLocks/>
          </p:cNvGrpSpPr>
          <p:nvPr/>
        </p:nvGrpSpPr>
        <p:grpSpPr bwMode="auto">
          <a:xfrm>
            <a:off x="1524001" y="857250"/>
            <a:ext cx="8894763" cy="4357688"/>
            <a:chOff x="0" y="857232"/>
            <a:chExt cx="8894763" cy="4357688"/>
          </a:xfrm>
        </p:grpSpPr>
        <p:grpSp>
          <p:nvGrpSpPr>
            <p:cNvPr id="10248" name="Группа 21"/>
            <p:cNvGrpSpPr>
              <a:grpSpLocks/>
            </p:cNvGrpSpPr>
            <p:nvPr/>
          </p:nvGrpSpPr>
          <p:grpSpPr bwMode="auto">
            <a:xfrm>
              <a:off x="0" y="857232"/>
              <a:ext cx="8894763" cy="4357688"/>
              <a:chOff x="142875" y="857250"/>
              <a:chExt cx="8894763" cy="4357688"/>
            </a:xfrm>
          </p:grpSpPr>
          <p:grpSp>
            <p:nvGrpSpPr>
              <p:cNvPr id="10256" name="Группа 11"/>
              <p:cNvGrpSpPr>
                <a:grpSpLocks/>
              </p:cNvGrpSpPr>
              <p:nvPr/>
            </p:nvGrpSpPr>
            <p:grpSpPr bwMode="auto">
              <a:xfrm>
                <a:off x="142875" y="857250"/>
                <a:ext cx="8894763" cy="4357688"/>
                <a:chOff x="142844" y="857232"/>
                <a:chExt cx="8894763" cy="4357688"/>
              </a:xfrm>
            </p:grpSpPr>
            <p:pic>
              <p:nvPicPr>
                <p:cNvPr id="10261" name="Рисунок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46" t="17593" r="18437" b="12407"/>
                <a:stretch>
                  <a:fillRect/>
                </a:stretch>
              </p:blipFill>
              <p:spPr bwMode="auto">
                <a:xfrm>
                  <a:off x="142844" y="857232"/>
                  <a:ext cx="8894763" cy="4357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Прямоугольник 4"/>
                <p:cNvSpPr/>
                <p:nvPr/>
              </p:nvSpPr>
              <p:spPr>
                <a:xfrm rot="1998311">
                  <a:off x="2085944" y="2651107"/>
                  <a:ext cx="3425825" cy="55563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Куб 9"/>
                <p:cNvSpPr/>
                <p:nvPr/>
              </p:nvSpPr>
              <p:spPr>
                <a:xfrm rot="1940661">
                  <a:off x="2262157" y="1887520"/>
                  <a:ext cx="969962" cy="192087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Куб 10"/>
                <p:cNvSpPr/>
                <p:nvPr/>
              </p:nvSpPr>
              <p:spPr>
                <a:xfrm rot="1940661">
                  <a:off x="4925982" y="3636945"/>
                  <a:ext cx="822325" cy="155575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57" name="TextBox 11"/>
              <p:cNvSpPr txBox="1">
                <a:spLocks noChangeArrowheads="1"/>
              </p:cNvSpPr>
              <p:nvPr/>
            </p:nvSpPr>
            <p:spPr bwMode="auto">
              <a:xfrm>
                <a:off x="2571735" y="1143002"/>
                <a:ext cx="128588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Beam pipe</a:t>
                </a: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258" name="TextBox 12"/>
              <p:cNvSpPr txBox="1">
                <a:spLocks noChangeArrowheads="1"/>
              </p:cNvSpPr>
              <p:nvPr/>
            </p:nvSpPr>
            <p:spPr bwMode="auto">
              <a:xfrm>
                <a:off x="1428727" y="3571876"/>
                <a:ext cx="1857388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Final focus lenses</a:t>
                </a:r>
                <a:endParaRPr kumimoji="0" lang="ru-RU" alt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Прямая со стрелкой 14"/>
              <p:cNvCxnSpPr/>
              <p:nvPr/>
            </p:nvCxnSpPr>
            <p:spPr>
              <a:xfrm>
                <a:off x="3286125" y="3571875"/>
                <a:ext cx="1785938" cy="7143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/>
              <p:nvPr/>
            </p:nvCxnSpPr>
            <p:spPr>
              <a:xfrm rot="16200000" flipH="1">
                <a:off x="2928938" y="1785938"/>
                <a:ext cx="1285875" cy="7143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Блок-схема: память с прямым доступом 15"/>
            <p:cNvSpPr/>
            <p:nvPr/>
          </p:nvSpPr>
          <p:spPr>
            <a:xfrm rot="2173728">
              <a:off x="3013075" y="2279632"/>
              <a:ext cx="273050" cy="155575"/>
            </a:xfrm>
            <a:prstGeom prst="flowChartMagneticDrum">
              <a:avLst/>
            </a:prstGeom>
            <a:solidFill>
              <a:srgbClr val="C00000">
                <a:alpha val="4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Блок-схема: память с прямым доступом 17"/>
            <p:cNvSpPr/>
            <p:nvPr/>
          </p:nvSpPr>
          <p:spPr>
            <a:xfrm rot="2173728">
              <a:off x="4602163" y="3268645"/>
              <a:ext cx="239712" cy="177800"/>
            </a:xfrm>
            <a:prstGeom prst="flowChartMagneticDrum">
              <a:avLst/>
            </a:prstGeom>
            <a:solidFill>
              <a:srgbClr val="C00000">
                <a:alpha val="48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Блок-схема: память с прямым доступом 18"/>
            <p:cNvSpPr/>
            <p:nvPr/>
          </p:nvSpPr>
          <p:spPr>
            <a:xfrm rot="2173728" flipH="1">
              <a:off x="4470400" y="3163870"/>
              <a:ext cx="131763" cy="184150"/>
            </a:xfrm>
            <a:prstGeom prst="flowChartMagneticDrum">
              <a:avLst/>
            </a:prstGeom>
            <a:solidFill>
              <a:srgbClr val="7030A0">
                <a:alpha val="63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Блок-схема: память с прямым доступом 19"/>
            <p:cNvSpPr/>
            <p:nvPr/>
          </p:nvSpPr>
          <p:spPr>
            <a:xfrm rot="2173728" flipH="1">
              <a:off x="3255963" y="2378057"/>
              <a:ext cx="131762" cy="184150"/>
            </a:xfrm>
            <a:prstGeom prst="flowChartMagneticDrum">
              <a:avLst/>
            </a:prstGeom>
            <a:solidFill>
              <a:srgbClr val="7030A0">
                <a:alpha val="61000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3" name="TextBox 12"/>
            <p:cNvSpPr txBox="1">
              <a:spLocks noChangeArrowheads="1"/>
            </p:cNvSpPr>
            <p:nvPr/>
          </p:nvSpPr>
          <p:spPr bwMode="auto">
            <a:xfrm>
              <a:off x="71406" y="2714620"/>
              <a:ext cx="35719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Detectors for Luminosity tuning</a:t>
              </a:r>
              <a:endPara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rot="5400000" flipH="1" flipV="1">
              <a:off x="2964657" y="2536013"/>
              <a:ext cx="214312" cy="1428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3071813" y="3000357"/>
              <a:ext cx="1347787" cy="34766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B60B1-3E5E-4DE1-91D5-B4F0401325B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452813" y="214313"/>
            <a:ext cx="542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Positions of MPD in the experimental zone</a:t>
            </a:r>
            <a:endParaRPr kumimoji="0" lang="ru-RU" altLang="ru-RU" sz="2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5" name="TextBox 12"/>
          <p:cNvSpPr txBox="1">
            <a:spLocks noChangeArrowheads="1"/>
          </p:cNvSpPr>
          <p:nvPr/>
        </p:nvSpPr>
        <p:spPr bwMode="auto">
          <a:xfrm>
            <a:off x="2024063" y="5357814"/>
            <a:ext cx="6000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1 -    Working position, Detector on the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2 -    Endcaps roll away zone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Position 3 –   Detector Assembling area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1" t="10172" r="20255" b="13469"/>
          <a:stretch>
            <a:fillRect/>
          </a:stretch>
        </p:blipFill>
        <p:spPr bwMode="auto">
          <a:xfrm>
            <a:off x="8310564" y="3714750"/>
            <a:ext cx="2071687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85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1310" y="618836"/>
            <a:ext cx="1468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4364" y="1407305"/>
            <a:ext cx="82253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Substantial progress in MPD project realization in 2018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                      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  <a:sym typeface="Wingdings" pitchFamily="2" charset="2"/>
              </a:rPr>
              <a:t>       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(Magnet, Solenoid, TPC,</a:t>
            </a:r>
            <a:r>
              <a:rPr lang="ru-RU" b="1" dirty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TOF,  FFD, </a:t>
            </a:r>
            <a:r>
              <a:rPr lang="en-US" b="1" dirty="0" err="1">
                <a:latin typeface="Arial" pitchFamily="34" charset="0"/>
                <a:cs typeface="Arial" pitchFamily="34" charset="0"/>
                <a:sym typeface="Wingdings" pitchFamily="2" charset="2"/>
              </a:rPr>
              <a:t>FHCal</a:t>
            </a: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The mass production of the detectors elements is under way.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b="1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  <a:sym typeface="Wingdings" pitchFamily="2" charset="2"/>
              </a:rPr>
              <a:t>MPD Collaboration  toward the formal foundation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5726545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  <a:endParaRPr 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936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3EE6DE2-6A8E-774D-B2B6-97A33CF2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24</a:t>
            </a:fld>
            <a:endParaRPr lang="ru-RU"/>
          </a:p>
        </p:txBody>
      </p:sp>
      <p:pic>
        <p:nvPicPr>
          <p:cNvPr id="4097" name="Picture 1" descr="page22image3592873392">
            <a:extLst>
              <a:ext uri="{FF2B5EF4-FFF2-40B4-BE49-F238E27FC236}">
                <a16:creationId xmlns:a16="http://schemas.microsoft.com/office/drawing/2014/main" id="{47044A82-6061-D841-AB40-EC52AB67E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8677" r="12032" b="4555"/>
          <a:stretch/>
        </p:blipFill>
        <p:spPr bwMode="auto">
          <a:xfrm>
            <a:off x="11588" y="1310304"/>
            <a:ext cx="3086099" cy="253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5782D-E4C2-9042-BE20-853D0561AE08}"/>
              </a:ext>
            </a:extLst>
          </p:cNvPr>
          <p:cNvSpPr txBox="1"/>
          <p:nvPr/>
        </p:nvSpPr>
        <p:spPr>
          <a:xfrm>
            <a:off x="3129136" y="1422400"/>
            <a:ext cx="2598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The start signal resolution for Au + Au collisions at </a:t>
            </a:r>
            <a:r>
              <a:rPr lang="en" dirty="0" err="1"/>
              <a:t>sNN</a:t>
            </a:r>
            <a:r>
              <a:rPr lang="en" dirty="0"/>
              <a:t> = 5 and 11GeV for the real FFD detector as a function of the impact parameter. </a:t>
            </a:r>
          </a:p>
        </p:txBody>
      </p:sp>
      <p:pic>
        <p:nvPicPr>
          <p:cNvPr id="4098" name="Picture 2" descr="page20image3597846784">
            <a:extLst>
              <a:ext uri="{FF2B5EF4-FFF2-40B4-BE49-F238E27FC236}">
                <a16:creationId xmlns:a16="http://schemas.microsoft.com/office/drawing/2014/main" id="{1FD218A6-3AF9-374E-BBFB-E318AC817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t="43762" r="23559" b="28504"/>
          <a:stretch/>
        </p:blipFill>
        <p:spPr bwMode="auto">
          <a:xfrm>
            <a:off x="5727699" y="3808874"/>
            <a:ext cx="3746500" cy="265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20image3597846784">
            <a:extLst>
              <a:ext uri="{FF2B5EF4-FFF2-40B4-BE49-F238E27FC236}">
                <a16:creationId xmlns:a16="http://schemas.microsoft.com/office/drawing/2014/main" id="{45816867-BDC5-0C47-B18B-AD26560E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t="5464" r="16981" b="64013"/>
          <a:stretch/>
        </p:blipFill>
        <p:spPr bwMode="auto">
          <a:xfrm>
            <a:off x="5854701" y="1072000"/>
            <a:ext cx="3627262" cy="29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97FA65-FBFE-C049-8816-845A3255E58E}"/>
              </a:ext>
            </a:extLst>
          </p:cNvPr>
          <p:cNvSpPr txBox="1"/>
          <p:nvPr/>
        </p:nvSpPr>
        <p:spPr>
          <a:xfrm>
            <a:off x="9436100" y="1616970"/>
            <a:ext cx="270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The trigger efficiency as a function of the impact parameter of Au + Au collisions for two energies </a:t>
            </a:r>
            <a:r>
              <a:rPr lang="en" dirty="0" err="1"/>
              <a:t>sNN</a:t>
            </a:r>
            <a:r>
              <a:rPr lang="en" dirty="0"/>
              <a:t> = 5 and 11 GeV and two thresholds of 500 and 1000 Cherenkov photons.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5EFDAB-92DD-1F4A-B8B8-C41310E86103}"/>
              </a:ext>
            </a:extLst>
          </p:cNvPr>
          <p:cNvSpPr/>
          <p:nvPr/>
        </p:nvSpPr>
        <p:spPr>
          <a:xfrm>
            <a:off x="9359900" y="4130453"/>
            <a:ext cx="2806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latin typeface="Times New Roman" panose="02020603050405020304" pitchFamily="18" charset="0"/>
              </a:rPr>
              <a:t>The vertex uncertainty as a function of the impact parameter of Au + Au collisions, the blue points correspond to </a:t>
            </a:r>
            <a:r>
              <a:rPr lang="en" dirty="0" err="1">
                <a:latin typeface="Times New Roman,Italic" pitchFamily="2" charset="0"/>
              </a:rPr>
              <a:t>s</a:t>
            </a:r>
            <a:r>
              <a:rPr lang="en" sz="800" dirty="0" err="1">
                <a:latin typeface="Times New Roman,Italic" pitchFamily="2" charset="0"/>
              </a:rPr>
              <a:t>NN</a:t>
            </a:r>
            <a:r>
              <a:rPr lang="en" sz="800" dirty="0">
                <a:latin typeface="Times New Roman,Italic" pitchFamily="2" charset="0"/>
              </a:rPr>
              <a:t> </a:t>
            </a:r>
            <a:r>
              <a:rPr lang="en" dirty="0">
                <a:latin typeface="Times New Roman" panose="02020603050405020304" pitchFamily="18" charset="0"/>
              </a:rPr>
              <a:t>= 5 GeV, the red points – to </a:t>
            </a:r>
            <a:r>
              <a:rPr lang="en" dirty="0" err="1">
                <a:latin typeface="Times New Roman,Italic" pitchFamily="2" charset="0"/>
              </a:rPr>
              <a:t>s</a:t>
            </a:r>
            <a:r>
              <a:rPr lang="en" sz="800" dirty="0" err="1">
                <a:latin typeface="Times New Roman,Italic" pitchFamily="2" charset="0"/>
              </a:rPr>
              <a:t>NN</a:t>
            </a:r>
            <a:r>
              <a:rPr lang="en" sz="800" dirty="0">
                <a:latin typeface="Times New Roman,Italic" pitchFamily="2" charset="0"/>
              </a:rPr>
              <a:t> </a:t>
            </a:r>
            <a:r>
              <a:rPr lang="en" dirty="0">
                <a:latin typeface="Times New Roman" panose="02020603050405020304" pitchFamily="18" charset="0"/>
              </a:rPr>
              <a:t>= 11 GeV </a:t>
            </a:r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05202-CACF-7248-8C8D-AF0FA6F14F09}"/>
              </a:ext>
            </a:extLst>
          </p:cNvPr>
          <p:cNvSpPr txBox="1"/>
          <p:nvPr/>
        </p:nvSpPr>
        <p:spPr>
          <a:xfrm>
            <a:off x="4253087" y="178009"/>
            <a:ext cx="306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FFD performance</a:t>
            </a:r>
            <a:endParaRPr lang="ru-RU" sz="2400" dirty="0"/>
          </a:p>
        </p:txBody>
      </p:sp>
      <p:pic>
        <p:nvPicPr>
          <p:cNvPr id="4100" name="Picture 4" descr="page22image3592957728">
            <a:extLst>
              <a:ext uri="{FF2B5EF4-FFF2-40B4-BE49-F238E27FC236}">
                <a16:creationId xmlns:a16="http://schemas.microsoft.com/office/drawing/2014/main" id="{0C47C980-E1E9-E148-8BF5-0D33289BE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" t="6807" r="10512" b="4950"/>
          <a:stretch/>
        </p:blipFill>
        <p:spPr bwMode="auto">
          <a:xfrm>
            <a:off x="23176" y="4102683"/>
            <a:ext cx="3074511" cy="249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F0165-7E60-4F43-8CF5-E38562C322AC}"/>
              </a:ext>
            </a:extLst>
          </p:cNvPr>
          <p:cNvSpPr txBox="1"/>
          <p:nvPr/>
        </p:nvSpPr>
        <p:spPr>
          <a:xfrm>
            <a:off x="3027537" y="4005667"/>
            <a:ext cx="2953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/>
              <a:t>The time-of-flight resolution for Au + Au collisions at real FFD and TOF detectors as a function of the impact parameter. </a:t>
            </a:r>
          </a:p>
          <a:p>
            <a:r>
              <a:rPr lang="en" dirty="0" err="1"/>
              <a:t>sNN</a:t>
            </a:r>
            <a:r>
              <a:rPr lang="en" dirty="0"/>
              <a:t> = 5 and 11 GeV for the real FFD and TOF detectors as a function of the impact parameter </a:t>
            </a: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8969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173" y="-393304"/>
            <a:ext cx="6592267" cy="1325563"/>
          </a:xfrm>
        </p:spPr>
        <p:txBody>
          <a:bodyPr/>
          <a:lstStyle/>
          <a:p>
            <a:r>
              <a:rPr lang="en-US" dirty="0"/>
              <a:t>ITS for MPD </a:t>
            </a:r>
            <a:r>
              <a:rPr lang="en-US" dirty="0" err="1"/>
              <a:t>Experimen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Dementev Dmitrii, International Session-Conference of SNP PSD RAS “Physics of Fundamental Interactions”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0F6D0-7903-4362-AD26-37E0580608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" y="3467438"/>
            <a:ext cx="38893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838" y="6045194"/>
            <a:ext cx="355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MPD ITS based on ALICE type staves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03866" y="6247859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25612" y="444807"/>
            <a:ext cx="8740775" cy="12618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eaLnBrk="1" hangingPunct="1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Consortium includes JINR, NICA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(BM@N &amp;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MPD)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FAIR, Russian, Poland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Ukrine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Insitutes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ＭＳ Ｐゴシック" charset="0"/>
                <a:cs typeface="Arial"/>
              </a:rPr>
              <a:t> +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CCNU Central China Normal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Univ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– Wu Han and  Feng Liu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IMP- Institute of Modern Physics  - Lan Zhou and Nu Xu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eaLnBrk="1" hangingPunct="1"/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                        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USTC – Hefei -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Zebo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Tang 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4539485" y="4659650"/>
            <a:ext cx="2000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4539485" y="5276849"/>
            <a:ext cx="30003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Ξ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l-GR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ru-RU" altLang="ru-RU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└→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 Box 51"/>
          <p:cNvSpPr txBox="1">
            <a:spLocks noChangeArrowheads="1"/>
          </p:cNvSpPr>
          <p:nvPr/>
        </p:nvSpPr>
        <p:spPr bwMode="auto">
          <a:xfrm>
            <a:off x="8266112" y="4698998"/>
            <a:ext cx="30876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Ω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l-GR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Λ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K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endParaRPr kumimoji="0" lang="ru-RU" altLang="ru-RU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ru-RU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└→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 +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1"/>
          <p:cNvSpPr txBox="1">
            <a:spLocks noChangeArrowheads="1"/>
          </p:cNvSpPr>
          <p:nvPr/>
        </p:nvSpPr>
        <p:spPr bwMode="auto">
          <a:xfrm>
            <a:off x="8435943" y="5682897"/>
            <a:ext cx="20002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¯</a:t>
            </a:r>
            <a:r>
              <a:rPr kumimoji="0" lang="en-US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π</a:t>
            </a:r>
            <a:r>
              <a:rPr kumimoji="0" lang="en-US" altLang="ru-RU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</a:t>
            </a:r>
            <a:endParaRPr kumimoji="0" lang="en-US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8" y="1316975"/>
            <a:ext cx="2501352" cy="245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4448" y="1914886"/>
            <a:ext cx="7415824" cy="24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5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9"/>
          <p:cNvGrpSpPr>
            <a:grpSpLocks/>
          </p:cNvGrpSpPr>
          <p:nvPr/>
        </p:nvGrpSpPr>
        <p:grpSpPr bwMode="auto">
          <a:xfrm>
            <a:off x="1638300" y="3584576"/>
            <a:ext cx="3625850" cy="2987675"/>
            <a:chOff x="114300" y="3714752"/>
            <a:chExt cx="3625821" cy="2987675"/>
          </a:xfrm>
        </p:grpSpPr>
        <p:pic>
          <p:nvPicPr>
            <p:cNvPr id="11288" name="Рисунок 5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912382" y="3789365"/>
              <a:ext cx="875554" cy="58477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Charged</a:t>
              </a:r>
            </a:p>
            <a:p>
              <a:pPr algn="ctr">
                <a:defRPr/>
              </a:pPr>
              <a:r>
                <a:rPr lang="en-US" sz="1600" dirty="0"/>
                <a:t>b&lt;11 </a:t>
              </a:r>
              <a:r>
                <a:rPr lang="en-US" sz="1600" dirty="0" err="1"/>
                <a:t>fm</a:t>
              </a:r>
              <a:endParaRPr lang="ru-RU" sz="1600" dirty="0"/>
            </a:p>
          </p:txBody>
        </p:sp>
        <p:sp>
          <p:nvSpPr>
            <p:cNvPr id="11290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11291" name="TextBox 76"/>
            <p:cNvSpPr txBox="1">
              <a:spLocks noChangeArrowheads="1"/>
            </p:cNvSpPr>
            <p:nvPr/>
          </p:nvSpPr>
          <p:spPr bwMode="auto">
            <a:xfrm>
              <a:off x="2714625" y="4643438"/>
              <a:ext cx="92868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400" dirty="0"/>
                <a:t>Forward Tracker</a:t>
              </a:r>
              <a:endParaRPr lang="ru-RU" altLang="ru-RU" sz="1400" dirty="0"/>
            </a:p>
          </p:txBody>
        </p:sp>
      </p:grp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2198689" y="44450"/>
            <a:ext cx="6839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 dirty="0" err="1">
                <a:latin typeface="Calibri" panose="020F0502020204030204" pitchFamily="34" charset="0"/>
              </a:rPr>
              <a:t>Au+Au</a:t>
            </a:r>
            <a:r>
              <a:rPr lang="en-US" altLang="ru-RU" sz="2800" b="1" dirty="0">
                <a:latin typeface="Calibri" panose="020F0502020204030204" pitchFamily="34" charset="0"/>
              </a:rPr>
              <a:t> collisions at NICA (model predictions)</a:t>
            </a:r>
            <a:endParaRPr lang="ru-RU" altLang="ru-RU" sz="2800" b="1" dirty="0">
              <a:latin typeface="Calibri" panose="020F0502020204030204" pitchFamily="34" charset="0"/>
            </a:endParaRP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4916488" y="6459538"/>
            <a:ext cx="3159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700">
                <a:latin typeface="Symbol" panose="05050102010706020507" pitchFamily="18" charset="2"/>
              </a:rPr>
              <a:t>h</a:t>
            </a:r>
            <a:endParaRPr lang="ru-RU" altLang="ru-RU" sz="1700">
              <a:latin typeface="Calibri" panose="020F050202020403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E5FE358-6415-4019-81DF-974DB122F7AC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452813" y="4643439"/>
            <a:ext cx="571500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238500" y="5214939"/>
            <a:ext cx="28575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3881438" y="5214939"/>
            <a:ext cx="285750" cy="46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881314" y="5572125"/>
            <a:ext cx="357187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4167189" y="5572125"/>
            <a:ext cx="357187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2738438" y="5857875"/>
            <a:ext cx="285750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4381500" y="5857875"/>
            <a:ext cx="285750" cy="4603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9" name="TextBox 75"/>
          <p:cNvSpPr txBox="1">
            <a:spLocks noChangeArrowheads="1"/>
          </p:cNvSpPr>
          <p:nvPr/>
        </p:nvSpPr>
        <p:spPr bwMode="auto">
          <a:xfrm>
            <a:off x="3381376" y="4429125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TPC</a:t>
            </a:r>
            <a:endParaRPr lang="ru-RU" altLang="ru-RU"/>
          </a:p>
        </p:txBody>
      </p:sp>
      <p:cxnSp>
        <p:nvCxnSpPr>
          <p:cNvPr id="79" name="Прямая со стрелкой 78"/>
          <p:cNvCxnSpPr>
            <a:endCxn id="68" idx="0"/>
          </p:cNvCxnSpPr>
          <p:nvPr/>
        </p:nvCxnSpPr>
        <p:spPr>
          <a:xfrm rot="10800000" flipV="1">
            <a:off x="4024313" y="5072064"/>
            <a:ext cx="214312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1" name="TextBox 79"/>
          <p:cNvSpPr txBox="1">
            <a:spLocks noChangeArrowheads="1"/>
          </p:cNvSpPr>
          <p:nvPr/>
        </p:nvSpPr>
        <p:spPr bwMode="auto">
          <a:xfrm>
            <a:off x="4595813" y="5214939"/>
            <a:ext cx="571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/>
              <a:t>FFD</a:t>
            </a:r>
            <a:endParaRPr lang="ru-RU" altLang="ru-RU" sz="1400"/>
          </a:p>
        </p:txBody>
      </p:sp>
      <p:cxnSp>
        <p:nvCxnSpPr>
          <p:cNvPr id="81" name="Прямая со стрелкой 80"/>
          <p:cNvCxnSpPr/>
          <p:nvPr/>
        </p:nvCxnSpPr>
        <p:spPr>
          <a:xfrm rot="10800000" flipV="1">
            <a:off x="4452938" y="5429251"/>
            <a:ext cx="214312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3" name="TextBox 81"/>
          <p:cNvSpPr txBox="1">
            <a:spLocks noChangeArrowheads="1"/>
          </p:cNvSpPr>
          <p:nvPr/>
        </p:nvSpPr>
        <p:spPr bwMode="auto">
          <a:xfrm>
            <a:off x="4667251" y="5500689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400"/>
              <a:t>FHCal</a:t>
            </a:r>
            <a:endParaRPr lang="ru-RU" altLang="ru-RU" sz="1400"/>
          </a:p>
        </p:txBody>
      </p:sp>
      <p:cxnSp>
        <p:nvCxnSpPr>
          <p:cNvPr id="83" name="Прямая со стрелкой 82"/>
          <p:cNvCxnSpPr/>
          <p:nvPr/>
        </p:nvCxnSpPr>
        <p:spPr>
          <a:xfrm rot="10800000" flipV="1">
            <a:off x="4524376" y="5715001"/>
            <a:ext cx="214313" cy="14287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96" y="668235"/>
            <a:ext cx="4193875" cy="29993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510803" y="4970464"/>
            <a:ext cx="513509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4168" y="4747639"/>
            <a:ext cx="587800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TOF</a:t>
            </a:r>
            <a:endParaRPr lang="ru-RU" b="1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3D3783E-66CF-E74C-863F-F95CB6DD6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806" y="3740749"/>
            <a:ext cx="5218833" cy="3090297"/>
          </a:xfrm>
          <a:prstGeom prst="rect">
            <a:avLst/>
          </a:prstGeom>
        </p:spPr>
      </p:pic>
      <p:pic>
        <p:nvPicPr>
          <p:cNvPr id="30" name="Рисунок 2">
            <a:extLst>
              <a:ext uri="{FF2B5EF4-FFF2-40B4-BE49-F238E27FC236}">
                <a16:creationId xmlns:a16="http://schemas.microsoft.com/office/drawing/2014/main" id="{1D1BFB82-16EB-3A4A-BACE-14AE544B6E7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r="4950"/>
          <a:stretch>
            <a:fillRect/>
          </a:stretch>
        </p:blipFill>
        <p:spPr bwMode="auto">
          <a:xfrm>
            <a:off x="1815308" y="585347"/>
            <a:ext cx="3561775" cy="300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024473"/>
      </p:ext>
    </p:extLst>
  </p:cSld>
  <p:clrMapOvr>
    <a:masterClrMapping/>
  </p:clrMapOvr>
  <p:transition spd="med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40E4D33-E3AE-C443-9C93-8B026531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945A8A-B1C8-664F-BCE4-A21498D62E44}"/>
              </a:ext>
            </a:extLst>
          </p:cNvPr>
          <p:cNvSpPr txBox="1"/>
          <p:nvPr/>
        </p:nvSpPr>
        <p:spPr>
          <a:xfrm>
            <a:off x="2082800" y="2425700"/>
            <a:ext cx="816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Status of the main subsystems of the MPD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5770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2711" y="3619004"/>
            <a:ext cx="2986133" cy="2618029"/>
          </a:xfrm>
          <a:prstGeom prst="rect">
            <a:avLst/>
          </a:prstGeom>
        </p:spPr>
      </p:pic>
      <p:pic>
        <p:nvPicPr>
          <p:cNvPr id="3" name="Picture 2" descr="20180321_1407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82" y="825529"/>
            <a:ext cx="4071215" cy="2578164"/>
          </a:xfrm>
          <a:prstGeom prst="rect">
            <a:avLst/>
          </a:prstGeom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5BA5A2F9-B37D-4B6C-9BAE-9B81150C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1" y="3423189"/>
            <a:ext cx="4501846" cy="3009660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801685" y="63501"/>
            <a:ext cx="7438939" cy="46166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cs typeface="Arial" charset="0"/>
              </a:rPr>
              <a:t>Magnet fabrication:  </a:t>
            </a:r>
            <a:r>
              <a:rPr lang="en-US" i="1" dirty="0">
                <a:solidFill>
                  <a:srgbClr val="FFFFFF"/>
                </a:solidFill>
                <a:cs typeface="Arial" charset="0"/>
              </a:rPr>
              <a:t>ASG (</a:t>
            </a:r>
            <a:r>
              <a:rPr lang="en-US" i="1" dirty="0" err="1">
                <a:solidFill>
                  <a:srgbClr val="FFFFFF"/>
                </a:solidFill>
                <a:cs typeface="Arial" charset="0"/>
              </a:rPr>
              <a:t>Genova</a:t>
            </a:r>
            <a:r>
              <a:rPr lang="en-US" i="1" dirty="0">
                <a:solidFill>
                  <a:srgbClr val="FFFFFF"/>
                </a:solidFill>
                <a:cs typeface="Arial" charset="0"/>
              </a:rPr>
              <a:t>) &amp; </a:t>
            </a:r>
            <a:r>
              <a:rPr lang="en-US" i="1" dirty="0" err="1">
                <a:solidFill>
                  <a:srgbClr val="FFFFFF"/>
                </a:solidFill>
                <a:cs typeface="Arial" charset="0"/>
              </a:rPr>
              <a:t>Vitkovice</a:t>
            </a:r>
            <a:r>
              <a:rPr lang="en-US" i="1" dirty="0">
                <a:solidFill>
                  <a:srgbClr val="FFFFFF"/>
                </a:solidFill>
                <a:cs typeface="Arial" charset="0"/>
              </a:rPr>
              <a:t> HM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858" y="5989195"/>
            <a:ext cx="4172296" cy="400110"/>
          </a:xfrm>
          <a:prstGeom prst="rect">
            <a:avLst/>
          </a:prstGeom>
          <a:solidFill>
            <a:srgbClr val="FFFE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yoke control assembly at HM </a:t>
            </a:r>
            <a:r>
              <a:rPr lang="en-US" sz="2000" i="1" dirty="0" err="1">
                <a:solidFill>
                  <a:srgbClr val="000090"/>
                </a:solidFill>
              </a:rPr>
              <a:t>Vitkovice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23" name="Winding machine for SC solenoid"/>
          <p:cNvSpPr/>
          <p:nvPr/>
        </p:nvSpPr>
        <p:spPr>
          <a:xfrm>
            <a:off x="4198955" y="2997923"/>
            <a:ext cx="3466468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trim coil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9" name="Рисунок 2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8265" y="3643144"/>
            <a:ext cx="3009660" cy="2569751"/>
          </a:xfrm>
          <a:prstGeom prst="rect">
            <a:avLst/>
          </a:prstGeom>
        </p:spPr>
      </p:pic>
      <p:sp>
        <p:nvSpPr>
          <p:cNvPr id="24" name="Winding machine for SC solenoid"/>
          <p:cNvSpPr/>
          <p:nvPr/>
        </p:nvSpPr>
        <p:spPr>
          <a:xfrm>
            <a:off x="4938601" y="6103211"/>
            <a:ext cx="1987176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winding</a:t>
            </a:r>
            <a:r>
              <a:rPr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machune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Winding machine for SC solenoid"/>
          <p:cNvSpPr/>
          <p:nvPr/>
        </p:nvSpPr>
        <p:spPr>
          <a:xfrm>
            <a:off x="7997546" y="6083714"/>
            <a:ext cx="1276462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cryostat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7C306-9B14-BD44-8711-F0BEDA5821AF}"/>
              </a:ext>
            </a:extLst>
          </p:cNvPr>
          <p:cNvSpPr txBox="1"/>
          <p:nvPr/>
        </p:nvSpPr>
        <p:spPr>
          <a:xfrm>
            <a:off x="8240624" y="762877"/>
            <a:ext cx="3831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of 2018 – SC coils are ready</a:t>
            </a:r>
          </a:p>
          <a:p>
            <a:r>
              <a:rPr lang="en-US" dirty="0"/>
              <a:t>March 2019 – Solenoid is ready</a:t>
            </a:r>
          </a:p>
          <a:p>
            <a:r>
              <a:rPr lang="en-US" dirty="0"/>
              <a:t>May 2019 – Transportation to </a:t>
            </a:r>
            <a:r>
              <a:rPr lang="en-US" dirty="0" err="1"/>
              <a:t>Dubna</a:t>
            </a:r>
            <a:endParaRPr lang="en-US" dirty="0"/>
          </a:p>
          <a:p>
            <a:r>
              <a:rPr lang="en-US" dirty="0"/>
              <a:t>Oct 2019 – Assembling of  Magnet Yoke and Solenoid at JINR</a:t>
            </a:r>
          </a:p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9498C20-3B00-C845-A97F-8B9229068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375" y="525166"/>
            <a:ext cx="3784207" cy="2823020"/>
          </a:xfrm>
        </p:spPr>
      </p:pic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2769889" y="1587876"/>
            <a:ext cx="1323140" cy="3488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51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99463" y="6376989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FA1EC9-8032-4C74-8749-83B0F0CCBCFC}" type="slidenum">
              <a:rPr lang="ru-RU" altLang="ru-RU">
                <a:solidFill>
                  <a:srgbClr val="898989"/>
                </a:solidFill>
                <a:latin typeface="Times New Roman" panose="02020603050405020304" pitchFamily="18" charset="0"/>
              </a:rPr>
              <a:pPr eaLnBrk="1" hangingPunct="1"/>
              <a:t>6</a:t>
            </a:fld>
            <a:endParaRPr lang="ru-RU" altLang="ru-RU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719536" y="116632"/>
            <a:ext cx="8192889" cy="619362"/>
          </a:xfrm>
          <a:prstGeom prst="rect">
            <a:avLst/>
          </a:prstGeom>
          <a:ln>
            <a:miter lim="800000"/>
            <a:headEnd/>
            <a:tailEnd/>
          </a:ln>
          <a:extLst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MPD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T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ime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P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rojection </a:t>
            </a:r>
            <a:r>
              <a:rPr lang="en-US" sz="2800" b="1" dirty="0">
                <a:solidFill>
                  <a:schemeClr val="tx2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C</a:t>
            </a:r>
            <a:r>
              <a:rPr lang="en-US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hamber</a:t>
            </a:r>
            <a:r>
              <a:rPr lang="ru-RU" sz="2800" b="1" dirty="0"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cs typeface="Arial"/>
              </a:rPr>
              <a:t> </a:t>
            </a:r>
            <a:endParaRPr lang="ru-RU" sz="2800" dirty="0"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0517"/>
            <a:ext cx="4284223" cy="2579085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23058"/>
              </p:ext>
            </p:extLst>
          </p:nvPr>
        </p:nvGraphicFramePr>
        <p:xfrm>
          <a:off x="7593006" y="613257"/>
          <a:ext cx="4509346" cy="6072690"/>
        </p:xfrm>
        <a:graphic>
          <a:graphicData uri="http://schemas.openxmlformats.org/drawingml/2006/table">
            <a:tbl>
              <a:tblPr/>
              <a:tblGrid>
                <a:gridCol w="160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Item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449263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Dimension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 of the TPC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340cm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Outer radius of vessel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140cm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Inner radius of vessel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cm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Outer radius of the drift volume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133cm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Inner radius of the drift volume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34cm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 of the drift volume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170cm (of each half)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 electrode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Membrane at the center of the TPC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 field strength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~140V/cm;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gas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 Ar+10% Methane, Atmospheric pres. + 2 mbar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amplification factor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</a:t>
                      </a: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velocity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5.45 cm/µs;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Drift time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30µs;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 stability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0.5°C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5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readout chambers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 (12 per each end-plate)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Segmentation in </a:t>
                      </a:r>
                      <a:r>
                        <a:rPr kumimoji="0" 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φ</a:t>
                      </a: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30°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 size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5x12mm</a:t>
                      </a: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and 5x18mm</a:t>
                      </a: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pads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95232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Pad raw numbers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Maximal event rate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7 kHz ( Lum. 10</a:t>
                      </a: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Electronics shaping time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~180 ns (FWHM)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Signal-to-noise ratio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30:1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3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Signal dynamical range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bits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Sampling rate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MHz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7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Sampling depth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Times New Roman"/>
                        </a:defRPr>
                      </a:lvl9pPr>
                    </a:lstStyle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 time buckets</a:t>
                      </a:r>
                      <a:endParaRPr kumimoji="0" 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BE9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3FEC93-6CE5-8045-9BF6-EFF1FFE7E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483647" y="2147483647"/>
            <a:ext cx="9144000" cy="6858000"/>
          </a:xfrm>
          <a:prstGeom prst="rect">
            <a:avLst/>
          </a:prstGeom>
        </p:spPr>
      </p:pic>
      <p:pic>
        <p:nvPicPr>
          <p:cNvPr id="14" name="Рисунок 13" descr="dptpt.png">
            <a:extLst>
              <a:ext uri="{FF2B5EF4-FFF2-40B4-BE49-F238E27FC236}">
                <a16:creationId xmlns:a16="http://schemas.microsoft.com/office/drawing/2014/main" id="{C16E765C-6220-FE4C-8E2C-4C57741B929E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8358" y="4237462"/>
            <a:ext cx="3122335" cy="2381577"/>
          </a:xfrm>
          <a:prstGeom prst="rect">
            <a:avLst/>
          </a:prstGeom>
        </p:spPr>
      </p:pic>
      <p:pic>
        <p:nvPicPr>
          <p:cNvPr id="15" name="Рисунок 14" descr="dptptEta.png">
            <a:extLst>
              <a:ext uri="{FF2B5EF4-FFF2-40B4-BE49-F238E27FC236}">
                <a16:creationId xmlns:a16="http://schemas.microsoft.com/office/drawing/2014/main" id="{AF41BC52-48D3-D842-86E7-D8C6385344D9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37932" y="4237462"/>
            <a:ext cx="3112928" cy="2448483"/>
          </a:xfrm>
          <a:prstGeom prst="rect">
            <a:avLst/>
          </a:prstGeom>
        </p:spPr>
      </p:pic>
      <p:pic>
        <p:nvPicPr>
          <p:cNvPr id="16" name="Рисунок 15" descr="vertex.png">
            <a:extLst>
              <a:ext uri="{FF2B5EF4-FFF2-40B4-BE49-F238E27FC236}">
                <a16:creationId xmlns:a16="http://schemas.microsoft.com/office/drawing/2014/main" id="{793ED8DC-1DE3-744D-B7C9-63B3C16BF15B}"/>
              </a:ext>
            </a:extLst>
          </p:cNvPr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71026" y="1788979"/>
            <a:ext cx="3175175" cy="22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0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id="{4AEEF29D-71CF-D54F-A8C8-15D11E09F257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172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5C4FAD60-81F2-944C-9594-34D585531297}" type="slidenum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algn="r" eaLnBrk="1" hangingPunct="1"/>
              <a:t>7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17411" name="Дата 8">
            <a:extLst>
              <a:ext uri="{FF2B5EF4-FFF2-40B4-BE49-F238E27FC236}">
                <a16:creationId xmlns:a16="http://schemas.microsoft.com/office/drawing/2014/main" id="{09FCE83C-C691-D840-BF06-2B348A60F0E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828800" y="6172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92B3768-0372-C349-99AF-DA598725FE0E}" type="datetime5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eaLnBrk="1" hangingPunct="1"/>
              <a:t>29-Oct-18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17412" name="Номер слайда 9">
            <a:extLst>
              <a:ext uri="{FF2B5EF4-FFF2-40B4-BE49-F238E27FC236}">
                <a16:creationId xmlns:a16="http://schemas.microsoft.com/office/drawing/2014/main" id="{D72104E4-D7A6-0C4D-94F4-6D5139BB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B9630744-6198-4E4A-A36C-651720064A18}" type="slidenum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eaLnBrk="1" hangingPunct="1"/>
              <a:t>7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0379B50-13F3-5841-BF0F-6BF47B4D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57200"/>
            <a:ext cx="8305800" cy="685800"/>
          </a:xfrm>
          <a:prstGeom prst="rect">
            <a:avLst/>
          </a:prstGeom>
          <a:gradFill rotWithShape="0">
            <a:gsLst>
              <a:gs pos="0">
                <a:srgbClr val="D6C088"/>
              </a:gs>
              <a:gs pos="50000">
                <a:schemeClr val="bg1"/>
              </a:gs>
              <a:gs pos="100000">
                <a:srgbClr val="D6C08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TPC cylinders: C1-C4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7415" name="Picture 5" descr="D:\AleksBag\NICA-MPD\TPC-MPD\Cylinder C1_1.jpg">
            <a:extLst>
              <a:ext uri="{FF2B5EF4-FFF2-40B4-BE49-F238E27FC236}">
                <a16:creationId xmlns:a16="http://schemas.microsoft.com/office/drawing/2014/main" id="{07BDA0F9-889E-5B44-9262-CB8BF4CC8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62" y="1913418"/>
            <a:ext cx="1866581" cy="28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2">
            <a:extLst>
              <a:ext uri="{FF2B5EF4-FFF2-40B4-BE49-F238E27FC236}">
                <a16:creationId xmlns:a16="http://schemas.microsoft.com/office/drawing/2014/main" id="{FDC5E5AC-F5FF-A14C-A926-86364B44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7" y="4957987"/>
            <a:ext cx="2054225" cy="619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64721" tIns="32361" rIns="64721" bIns="32361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Length: 3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4 m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Diameter: 0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54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CA51E7-0FEC-2743-9AE8-720EEEE1E3C5}"/>
              </a:ext>
            </a:extLst>
          </p:cNvPr>
          <p:cNvSpPr txBox="1"/>
          <p:nvPr/>
        </p:nvSpPr>
        <p:spPr>
          <a:xfrm>
            <a:off x="5627502" y="1347828"/>
            <a:ext cx="100171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C1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7418" name="Picture 2" descr="C:\Users\ASUS\Desktop\PA141807.JPG">
            <a:extLst>
              <a:ext uri="{FF2B5EF4-FFF2-40B4-BE49-F238E27FC236}">
                <a16:creationId xmlns:a16="http://schemas.microsoft.com/office/drawing/2014/main" id="{A5DDF42F-C008-7948-AB66-23D40727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19" y="1904557"/>
            <a:ext cx="181859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3">
            <a:extLst>
              <a:ext uri="{FF2B5EF4-FFF2-40B4-BE49-F238E27FC236}">
                <a16:creationId xmlns:a16="http://schemas.microsoft.com/office/drawing/2014/main" id="{9C0705CA-9582-6D4A-9A9C-B0DB09BB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3200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5871A6-D781-584D-AEE7-AC666426CD77}"/>
              </a:ext>
            </a:extLst>
          </p:cNvPr>
          <p:cNvSpPr txBox="1"/>
          <p:nvPr/>
        </p:nvSpPr>
        <p:spPr>
          <a:xfrm>
            <a:off x="7315201" y="3048000"/>
            <a:ext cx="100171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C3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7421" name="Рисунок 152">
            <a:extLst>
              <a:ext uri="{FF2B5EF4-FFF2-40B4-BE49-F238E27FC236}">
                <a16:creationId xmlns:a16="http://schemas.microsoft.com/office/drawing/2014/main" id="{363EBFF5-EFD8-0148-A695-BBF666062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1"/>
            <a:ext cx="3200400" cy="245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8894FF-53D8-594A-932E-048EFB182CA7}"/>
              </a:ext>
            </a:extLst>
          </p:cNvPr>
          <p:cNvSpPr txBox="1"/>
          <p:nvPr/>
        </p:nvSpPr>
        <p:spPr>
          <a:xfrm>
            <a:off x="9296401" y="3962400"/>
            <a:ext cx="100171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C4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43935-DA2E-2D4A-A6D4-D03ED401D43B}"/>
              </a:ext>
            </a:extLst>
          </p:cNvPr>
          <p:cNvSpPr txBox="1"/>
          <p:nvPr/>
        </p:nvSpPr>
        <p:spPr>
          <a:xfrm>
            <a:off x="3907096" y="1380908"/>
            <a:ext cx="100171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C2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5" name="TextBox 159">
            <a:extLst>
              <a:ext uri="{FF2B5EF4-FFF2-40B4-BE49-F238E27FC236}">
                <a16:creationId xmlns:a16="http://schemas.microsoft.com/office/drawing/2014/main" id="{6A257F9E-4E67-4E40-A7A8-86B275982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99" y="1904557"/>
            <a:ext cx="2163598" cy="6193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64721" tIns="32361" rIns="64721" bIns="32361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Length: 3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4 m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Diameter: 0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676 m</a:t>
            </a:r>
          </a:p>
        </p:txBody>
      </p:sp>
      <p:sp>
        <p:nvSpPr>
          <p:cNvPr id="26" name="TextBox 71">
            <a:extLst>
              <a:ext uri="{FF2B5EF4-FFF2-40B4-BE49-F238E27FC236}">
                <a16:creationId xmlns:a16="http://schemas.microsoft.com/office/drawing/2014/main" id="{5AEC7994-9CC3-194B-8788-B5B269E48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6" y="3200401"/>
            <a:ext cx="2225675" cy="619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64721" tIns="32361" rIns="64721" bIns="32361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Length: 3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4 m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Diameter: 2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66 m</a:t>
            </a:r>
          </a:p>
        </p:txBody>
      </p:sp>
      <p:sp>
        <p:nvSpPr>
          <p:cNvPr id="27" name="TextBox 157">
            <a:extLst>
              <a:ext uri="{FF2B5EF4-FFF2-40B4-BE49-F238E27FC236}">
                <a16:creationId xmlns:a16="http://schemas.microsoft.com/office/drawing/2014/main" id="{4988C721-8443-8C43-842D-D5AC60AC0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8988" y="5562601"/>
            <a:ext cx="2259012" cy="6318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64721" tIns="32361" rIns="64721" bIns="32361">
            <a:spAutoFit/>
          </a:bodyPr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Length: 3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4 m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altLang="ru-RU" dirty="0">
                <a:solidFill>
                  <a:srgbClr val="0000FF"/>
                </a:solidFill>
              </a:rPr>
              <a:t>Diameter: 2</a:t>
            </a:r>
            <a:r>
              <a:rPr lang="en-US" altLang="ru-RU" b="1" dirty="0">
                <a:solidFill>
                  <a:srgbClr val="0000FF"/>
                </a:solidFill>
              </a:rPr>
              <a:t>.</a:t>
            </a:r>
            <a:r>
              <a:rPr lang="en-US" altLang="ru-RU" dirty="0">
                <a:solidFill>
                  <a:srgbClr val="0000FF"/>
                </a:solidFill>
              </a:rPr>
              <a:t>814 m</a:t>
            </a:r>
          </a:p>
        </p:txBody>
      </p:sp>
      <p:pic>
        <p:nvPicPr>
          <p:cNvPr id="2049" name="Picture 1" descr="page4image483311504">
            <a:extLst>
              <a:ext uri="{FF2B5EF4-FFF2-40B4-BE49-F238E27FC236}">
                <a16:creationId xmlns:a16="http://schemas.microsoft.com/office/drawing/2014/main" id="{C99C916C-3DED-3246-A4E3-8AEC6C047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8" y="3352587"/>
            <a:ext cx="4279941" cy="32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9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>
            <a:extLst>
              <a:ext uri="{FF2B5EF4-FFF2-40B4-BE49-F238E27FC236}">
                <a16:creationId xmlns:a16="http://schemas.microsoft.com/office/drawing/2014/main" id="{72287AB5-C3A0-D146-8CE0-6146BE161E17}"/>
              </a:ext>
            </a:extLst>
          </p:cNvPr>
          <p:cNvSpPr txBox="1">
            <a:spLocks noGrp="1"/>
          </p:cNvSpPr>
          <p:nvPr/>
        </p:nvSpPr>
        <p:spPr bwMode="auto">
          <a:xfrm>
            <a:off x="8077200" y="6172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/>
            <a:fld id="{87570FA3-4592-E240-B3C3-5C22B9BBC212}" type="slidenum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algn="r" eaLnBrk="1" hangingPunct="1"/>
              <a:t>8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12291" name="Дата 8">
            <a:extLst>
              <a:ext uri="{FF2B5EF4-FFF2-40B4-BE49-F238E27FC236}">
                <a16:creationId xmlns:a16="http://schemas.microsoft.com/office/drawing/2014/main" id="{69CAD585-7419-8148-927B-FB7ACB0A0A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1828800" y="61722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007C2C61-A8B6-FE45-96F1-B51208ADF3B1}" type="datetime5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eaLnBrk="1" hangingPunct="1"/>
              <a:t>29-Oct-18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12292" name="Номер слайда 9">
            <a:extLst>
              <a:ext uri="{FF2B5EF4-FFF2-40B4-BE49-F238E27FC236}">
                <a16:creationId xmlns:a16="http://schemas.microsoft.com/office/drawing/2014/main" id="{C2C6AA36-8937-994E-AF56-95ECC487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40E1E6B8-4ACD-4946-A68F-50AE9F21C4AF}" type="slidenum">
              <a:rPr lang="en-US" altLang="ru-RU" sz="1400">
                <a:solidFill>
                  <a:schemeClr val="tx2"/>
                </a:solidFill>
                <a:latin typeface="Arial Narrow" panose="020B0604020202020204" pitchFamily="34" charset="0"/>
              </a:rPr>
              <a:pPr eaLnBrk="1" hangingPunct="1"/>
              <a:t>8</a:t>
            </a:fld>
            <a:endParaRPr lang="en-US" altLang="ru-RU" sz="1400">
              <a:solidFill>
                <a:schemeClr val="tx2"/>
              </a:solidFill>
              <a:latin typeface="Arial Narrow" panose="020B0604020202020204" pitchFamily="34" charset="0"/>
            </a:endParaRPr>
          </a:p>
        </p:txBody>
      </p:sp>
      <p:sp>
        <p:nvSpPr>
          <p:cNvPr id="12293" name="Нижний колонтитул 10">
            <a:extLst>
              <a:ext uri="{FF2B5EF4-FFF2-40B4-BE49-F238E27FC236}">
                <a16:creationId xmlns:a16="http://schemas.microsoft.com/office/drawing/2014/main" id="{F60306A4-C1E2-6245-B9C6-42235BC9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5600" y="6172200"/>
            <a:ext cx="6324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400" dirty="0" err="1">
                <a:solidFill>
                  <a:schemeClr val="tx2"/>
                </a:solidFill>
                <a:latin typeface="Arial Narrow" panose="020B0604020202020204" pitchFamily="34" charset="0"/>
              </a:rPr>
              <a:t>S.Movchan</a:t>
            </a:r>
            <a:r>
              <a:rPr lang="en-US" altLang="ru-RU" sz="1400" dirty="0">
                <a:solidFill>
                  <a:schemeClr val="tx2"/>
                </a:solidFill>
                <a:latin typeface="Arial Narrow" panose="020B0604020202020204" pitchFamily="34" charset="0"/>
              </a:rPr>
              <a:t>  MPD/NICA TPC status    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3F42D5B-733C-C24D-A2A3-87FEFAE3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414" y="76820"/>
            <a:ext cx="7772400" cy="685800"/>
          </a:xfrm>
          <a:prstGeom prst="rect">
            <a:avLst/>
          </a:prstGeom>
          <a:gradFill rotWithShape="0">
            <a:gsLst>
              <a:gs pos="0">
                <a:srgbClr val="D6C088"/>
              </a:gs>
              <a:gs pos="50000">
                <a:schemeClr val="bg1"/>
              </a:gs>
              <a:gs pos="100000">
                <a:srgbClr val="D6C088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CC"/>
                </a:solidFill>
              </a:rPr>
              <a:t>TPC summary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1A13822-3985-C54B-9013-573AEF396232}"/>
              </a:ext>
            </a:extLst>
          </p:cNvPr>
          <p:cNvSpPr/>
          <p:nvPr/>
        </p:nvSpPr>
        <p:spPr>
          <a:xfrm>
            <a:off x="0" y="822325"/>
            <a:ext cx="883362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TPC assembly preparation</a:t>
            </a:r>
            <a:r>
              <a:rPr lang="ru-RU" b="1" dirty="0">
                <a:solidFill>
                  <a:srgbClr val="0000CC"/>
                </a:solidFill>
              </a:rPr>
              <a:t>: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clean room 		– ready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C1-C4 cylinders 		– ready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flanges (2pc) 		-  ready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field cage rods (30pc+30 pc) 	   – Nov-Dec 2018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serial HV electrode 		   – Oct -&gt; Nov 2018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 	TPC ass tooling: adjust. and align. 	   – Nov-Dec 2018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</a:t>
            </a:r>
            <a:r>
              <a:rPr lang="en-US" b="1" dirty="0" err="1">
                <a:solidFill>
                  <a:srgbClr val="0000CC"/>
                </a:solidFill>
              </a:rPr>
              <a:t>mylar</a:t>
            </a:r>
            <a:r>
              <a:rPr lang="en-US" b="1" dirty="0">
                <a:solidFill>
                  <a:srgbClr val="0000CC"/>
                </a:solidFill>
              </a:rPr>
              <a:t> strips manufacture 		    – Dec 2018</a:t>
            </a:r>
          </a:p>
          <a:p>
            <a:pPr>
              <a:defRPr/>
            </a:pPr>
            <a:endParaRPr lang="en-US" b="1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start TPC assembly		     - Dec 2018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FE electronics: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512 </a:t>
            </a:r>
            <a:r>
              <a:rPr lang="en-US" b="1" dirty="0" err="1">
                <a:solidFill>
                  <a:srgbClr val="0000CC"/>
                </a:solidFill>
              </a:rPr>
              <a:t>ch</a:t>
            </a:r>
            <a:r>
              <a:rPr lang="en-US" b="1" dirty="0">
                <a:solidFill>
                  <a:srgbClr val="0000CC"/>
                </a:solidFill>
              </a:rPr>
              <a:t> system 	                      – tests ongoing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test with ROC chamber.                – Dec 2018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SAMPA chips (4500 pc)                  – payment in progress</a:t>
            </a:r>
          </a:p>
          <a:p>
            <a:pPr>
              <a:defRPr/>
            </a:pPr>
            <a:endParaRPr lang="en-US" b="1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ROC chambers: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frames (26 pc) 			- ready</a:t>
            </a:r>
            <a:endParaRPr lang="ru-RU" b="1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serial pad planes (30 pc) 		– ordering started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HV for ROC gate electrode 		– design started</a:t>
            </a:r>
          </a:p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	test chamber with 512 </a:t>
            </a:r>
            <a:r>
              <a:rPr lang="en-US" b="1" dirty="0" err="1">
                <a:solidFill>
                  <a:srgbClr val="0000CC"/>
                </a:solidFill>
              </a:rPr>
              <a:t>ch</a:t>
            </a:r>
            <a:r>
              <a:rPr lang="en-US" b="1" dirty="0">
                <a:solidFill>
                  <a:srgbClr val="0000CC"/>
                </a:solidFill>
              </a:rPr>
              <a:t> r/o system 	– Dec 2018</a:t>
            </a:r>
          </a:p>
          <a:p>
            <a:pPr>
              <a:defRPr/>
            </a:pP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10" name="Рисунок 9" descr="P1010039_obr.jpg">
            <a:extLst>
              <a:ext uri="{FF2B5EF4-FFF2-40B4-BE49-F238E27FC236}">
                <a16:creationId xmlns:a16="http://schemas.microsoft.com/office/drawing/2014/main" id="{DF3A8252-9223-AC44-B181-566EBDE42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45" y="787645"/>
            <a:ext cx="2567904" cy="305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7B2F1AF-689A-074F-B1EF-6275855FC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659527"/>
            <a:ext cx="5829300" cy="30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87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6" y="1137841"/>
            <a:ext cx="4874619" cy="3513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747" y="285401"/>
            <a:ext cx="4195305" cy="38841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179" y="1764398"/>
            <a:ext cx="3909138" cy="2405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9" y="-10261"/>
            <a:ext cx="97177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Forward tracker based on thin gap MWPC with pad (strip) readout</a:t>
            </a:r>
            <a:r>
              <a:rPr lang="en-US" dirty="0"/>
              <a:t>.</a:t>
            </a:r>
          </a:p>
          <a:p>
            <a:r>
              <a:rPr lang="en-US" dirty="0"/>
              <a:t>Technical University of Santa Maria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in Valparaiso, Chile (</a:t>
            </a:r>
            <a:r>
              <a:rPr lang="en-US">
                <a:solidFill>
                  <a:srgbClr val="222222"/>
                </a:solidFill>
                <a:latin typeface="Arial" panose="020B0604020202020204" pitchFamily="34" charset="0"/>
              </a:rPr>
              <a:t>S.Kuleshov)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</a:rPr>
              <a:t>and </a:t>
            </a:r>
            <a:r>
              <a:rPr lang="en-US" dirty="0">
                <a:solidFill>
                  <a:srgbClr val="444444"/>
                </a:solidFill>
                <a:latin typeface="helveticaneuecyr-roman-webfont"/>
              </a:rPr>
              <a:t>Petersburg Nuclear Physics Institute, </a:t>
            </a:r>
            <a:r>
              <a:rPr lang="en-US" dirty="0" err="1">
                <a:solidFill>
                  <a:srgbClr val="444444"/>
                </a:solidFill>
                <a:latin typeface="helveticaneuecyr-roman-webfont"/>
              </a:rPr>
              <a:t>Gatchina</a:t>
            </a:r>
            <a:r>
              <a:rPr lang="en-US" dirty="0">
                <a:solidFill>
                  <a:srgbClr val="444444"/>
                </a:solidFill>
                <a:latin typeface="helveticaneuecyr-roman-webfont"/>
              </a:rPr>
              <a:t> (</a:t>
            </a:r>
            <a:r>
              <a:rPr lang="en-US" dirty="0" err="1">
                <a:solidFill>
                  <a:srgbClr val="444444"/>
                </a:solidFill>
                <a:latin typeface="helveticaneuecyr-roman-webfont"/>
              </a:rPr>
              <a:t>O.Fedin</a:t>
            </a:r>
            <a:r>
              <a:rPr lang="en-US" dirty="0">
                <a:solidFill>
                  <a:srgbClr val="444444"/>
                </a:solidFill>
                <a:latin typeface="helveticaneuecyr-roman-webfont"/>
              </a:rPr>
              <a:t>)</a:t>
            </a:r>
            <a:endParaRPr lang="en-US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918EA9-AE19-8242-BB7E-B71D58AC4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8941" y="4620267"/>
            <a:ext cx="3999382" cy="22785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A39073-A6F6-3B43-BDAC-1C32D7873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242" y="4620268"/>
            <a:ext cx="4138920" cy="2237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049BA3-39C5-864E-B12D-DE8124073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202" y="4746762"/>
            <a:ext cx="3126261" cy="19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2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34079</TotalTime>
  <Words>1387</Words>
  <Application>Microsoft Macintosh PowerPoint</Application>
  <PresentationFormat>Широкоэкранный</PresentationFormat>
  <Paragraphs>292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41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Cambria Math</vt:lpstr>
      <vt:lpstr>Helvetica</vt:lpstr>
      <vt:lpstr>helveticaneuecyr-roman-webfont</vt:lpstr>
      <vt:lpstr>Symbol</vt:lpstr>
      <vt:lpstr>Times New Roman</vt:lpstr>
      <vt:lpstr>Times New Roman,Italic</vt:lpstr>
      <vt:lpstr>Wingdings</vt:lpstr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FHCal Forward Hadron Calorimeter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ITS for MPD Experimen</vt:lpstr>
    </vt:vector>
  </TitlesOfParts>
  <Company>SPecialiST RePack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 User</cp:lastModifiedBy>
  <cp:revision>380</cp:revision>
  <cp:lastPrinted>2018-03-27T11:34:10Z</cp:lastPrinted>
  <dcterms:created xsi:type="dcterms:W3CDTF">2017-12-26T08:57:48Z</dcterms:created>
  <dcterms:modified xsi:type="dcterms:W3CDTF">2018-10-29T06:11:49Z</dcterms:modified>
</cp:coreProperties>
</file>