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443" r:id="rId3"/>
    <p:sldId id="444" r:id="rId4"/>
    <p:sldId id="378" r:id="rId5"/>
    <p:sldId id="450" r:id="rId6"/>
    <p:sldId id="445" r:id="rId7"/>
    <p:sldId id="446" r:id="rId8"/>
    <p:sldId id="448" r:id="rId9"/>
    <p:sldId id="449" r:id="rId10"/>
    <p:sldId id="452" r:id="rId11"/>
    <p:sldId id="451" r:id="rId12"/>
    <p:sldId id="442" r:id="rId13"/>
    <p:sldId id="440" r:id="rId14"/>
    <p:sldId id="456" r:id="rId15"/>
    <p:sldId id="419" r:id="rId16"/>
    <p:sldId id="429" r:id="rId17"/>
    <p:sldId id="435" r:id="rId18"/>
    <p:sldId id="372" r:id="rId19"/>
    <p:sldId id="453" r:id="rId20"/>
    <p:sldId id="455" r:id="rId21"/>
    <p:sldId id="454" r:id="rId22"/>
    <p:sldId id="457" r:id="rId23"/>
  </p:sldIdLst>
  <p:sldSz cx="9144000" cy="6858000" type="screen4x3"/>
  <p:notesSz cx="6735763" cy="9799638"/>
  <p:defaultTextStyle>
    <a:defPPr>
      <a:defRPr lang="ru-RU"/>
    </a:defPPr>
    <a:lvl1pPr marL="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9" autoAdjust="0"/>
    <p:restoredTop sz="94660"/>
  </p:normalViewPr>
  <p:slideViewPr>
    <p:cSldViewPr>
      <p:cViewPr varScale="1">
        <p:scale>
          <a:sx n="72" d="100"/>
          <a:sy n="72" d="100"/>
        </p:scale>
        <p:origin x="25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89AB4-2472-409E-9EB2-54AD691FF8EF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30F5A-60F4-440A-9636-3F8F20549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4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30F5A-60F4-440A-9636-3F8F2054928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4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0" tIns="45711" rIns="91420" bIns="457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2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9" indent="-342829" algn="l" defTabSz="9142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defTabSz="9142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8" indent="-228553" algn="l" defTabSz="9142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4" indent="-228553" algn="l" defTabSz="9142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10" Type="http://schemas.openxmlformats.org/officeDocument/2006/relationships/image" Target="../media/image11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0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6.png"/><Relationship Id="rId10" Type="http://schemas.openxmlformats.org/officeDocument/2006/relationships/image" Target="../media/image16.png"/><Relationship Id="rId4" Type="http://schemas.openxmlformats.org/officeDocument/2006/relationships/image" Target="../media/image55.png"/><Relationship Id="rId9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oleObject" Target="../embeddings/oleObject4.bin"/><Relationship Id="rId3" Type="http://schemas.openxmlformats.org/officeDocument/2006/relationships/image" Target="../media/image8.png"/><Relationship Id="rId7" Type="http://schemas.openxmlformats.org/officeDocument/2006/relationships/image" Target="../media/image5.wmf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png"/><Relationship Id="rId1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6.w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1.wmf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11" Type="http://schemas.openxmlformats.org/officeDocument/2006/relationships/image" Target="../media/image22.wmf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197"/>
            <a:ext cx="7416824" cy="1025299"/>
          </a:xfrm>
        </p:spPr>
        <p:txBody>
          <a:bodyPr>
            <a:noAutofit/>
          </a:bodyPr>
          <a:lstStyle/>
          <a:p>
            <a:r>
              <a:rPr lang="en-US" altLang="ru-RU" sz="3200" b="1" dirty="0" smtClean="0">
                <a:solidFill>
                  <a:srgbClr val="C00000"/>
                </a:solidFill>
                <a:latin typeface="Calibri" pitchFamily="34" charset="0"/>
              </a:rPr>
              <a:t>Status  of Forward Hadron Calorimeter (</a:t>
            </a:r>
            <a:r>
              <a:rPr lang="en-US" sz="3200" b="1" dirty="0" err="1" smtClean="0">
                <a:solidFill>
                  <a:srgbClr val="C00000"/>
                </a:solidFill>
              </a:rPr>
              <a:t>FHCal</a:t>
            </a:r>
            <a:r>
              <a:rPr lang="en-US" sz="3200" b="1" dirty="0" smtClean="0">
                <a:solidFill>
                  <a:srgbClr val="C00000"/>
                </a:solidFill>
              </a:rPr>
              <a:t>) at MPD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1180496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A.Ivashkin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cs typeface="Times New Roman" panose="02020603050405020304" pitchFamily="18" charset="0"/>
              </a:rPr>
              <a:t>Institute for Nuclear Researches RAS, Moscow</a:t>
            </a:r>
          </a:p>
          <a:p>
            <a:pPr algn="ctr"/>
            <a:r>
              <a:rPr lang="en-US" sz="2000" b="1" dirty="0" smtClean="0">
                <a:cs typeface="Times New Roman" panose="02020603050405020304" pitchFamily="18" charset="0"/>
              </a:rPr>
              <a:t>on </a:t>
            </a:r>
            <a:r>
              <a:rPr lang="en-US" sz="2000" b="1" dirty="0">
                <a:cs typeface="Times New Roman" panose="02020603050405020304" pitchFamily="18" charset="0"/>
              </a:rPr>
              <a:t>behalf of the </a:t>
            </a:r>
            <a:r>
              <a:rPr lang="en-US" sz="2000" b="1" dirty="0" err="1" smtClean="0">
                <a:cs typeface="Times New Roman" panose="02020603050405020304" pitchFamily="18" charset="0"/>
              </a:rPr>
              <a:t>FHCal</a:t>
            </a:r>
            <a:r>
              <a:rPr lang="en-US" sz="2000" b="1" dirty="0" smtClean="0">
                <a:cs typeface="Times New Roman" panose="02020603050405020304" pitchFamily="18" charset="0"/>
              </a:rPr>
              <a:t> group</a:t>
            </a:r>
            <a:r>
              <a:rPr lang="ru-RU" sz="2000" b="1" dirty="0" smtClean="0">
                <a:cs typeface="Times New Roman" panose="02020603050405020304" pitchFamily="18" charset="0"/>
              </a:rPr>
              <a:t> (</a:t>
            </a:r>
            <a:r>
              <a:rPr lang="en-GB" sz="2000" b="1" dirty="0" smtClean="0">
                <a:cs typeface="Times New Roman" panose="02020603050405020304" pitchFamily="18" charset="0"/>
              </a:rPr>
              <a:t>INR, </a:t>
            </a:r>
            <a:r>
              <a:rPr lang="en-GB" sz="2000" b="1" dirty="0" err="1" smtClean="0">
                <a:cs typeface="Times New Roman" panose="02020603050405020304" pitchFamily="18" charset="0"/>
              </a:rPr>
              <a:t>MEPhI</a:t>
            </a:r>
            <a:r>
              <a:rPr lang="en-GB" sz="2000" b="1" dirty="0" smtClean="0">
                <a:cs typeface="Times New Roman" panose="02020603050405020304" pitchFamily="18" charset="0"/>
              </a:rPr>
              <a:t>, JINR…)</a:t>
            </a:r>
            <a:endParaRPr lang="en-US" sz="20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641212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</a:rPr>
              <a:t>nd</a:t>
            </a:r>
            <a:r>
              <a:rPr lang="en-US" b="1" dirty="0" smtClean="0">
                <a:solidFill>
                  <a:srgbClr val="C00000"/>
                </a:solidFill>
              </a:rPr>
              <a:t> MPD/BM@N collaboration meeting, October 29-30, 2018.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38164" y="2386034"/>
            <a:ext cx="5040560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FHCal</a:t>
            </a: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MPD/NICA setup;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Tasks of </a:t>
            </a:r>
            <a:r>
              <a:rPr lang="en-GB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FHCal</a:t>
            </a:r>
            <a:r>
              <a:rPr lang="en-GB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endParaRPr lang="en-GB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Approaches in measurement of centrality</a:t>
            </a: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endParaRPr lang="en-GB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Status of </a:t>
            </a:r>
            <a:r>
              <a:rPr lang="en-GB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FHCal</a:t>
            </a: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production;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Tests of </a:t>
            </a:r>
            <a:r>
              <a:rPr lang="en-GB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FHCal</a:t>
            </a: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modules;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Open issues.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6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1"/>
          <p:cNvPicPr>
            <a:picLocks noChangeAspect="1"/>
          </p:cNvPicPr>
          <p:nvPr/>
        </p:nvPicPr>
        <p:blipFill>
          <a:blip r:embed="rId3"/>
          <a:srcRect l="4056" t="7706" r="7864" b="7330"/>
          <a:stretch>
            <a:fillRect/>
          </a:stretch>
        </p:blipFill>
        <p:spPr bwMode="auto">
          <a:xfrm>
            <a:off x="4968606" y="3599339"/>
            <a:ext cx="3698131" cy="241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c_centrality_vs_imp_Et_El_2regions_central_outCut_periph_inCut_2det_AuAuss5mb_7sect_no_central_module_target_0_24_92120ev.png"/>
          <p:cNvPicPr>
            <a:picLocks noChangeAspect="1"/>
          </p:cNvPicPr>
          <p:nvPr/>
        </p:nvPicPr>
        <p:blipFill>
          <a:blip r:embed="rId4"/>
          <a:srcRect l="4202" t="8289" r="8243" b="6303"/>
          <a:stretch>
            <a:fillRect/>
          </a:stretch>
        </p:blipFill>
        <p:spPr>
          <a:xfrm>
            <a:off x="529970" y="3632150"/>
            <a:ext cx="3650216" cy="2414759"/>
          </a:xfrm>
          <a:prstGeom prst="rect">
            <a:avLst/>
          </a:prstGeom>
        </p:spPr>
      </p:pic>
      <p:pic>
        <p:nvPicPr>
          <p:cNvPr id="35" name="Picture 4" descr="c_Et_vs_El_color_2det_AuAuss11mb_7sect_no_central_module_target_0_24_57440ev"/>
          <p:cNvPicPr>
            <a:picLocks noChangeAspect="1" noChangeArrowheads="1"/>
          </p:cNvPicPr>
          <p:nvPr/>
        </p:nvPicPr>
        <p:blipFill rotWithShape="1">
          <a:blip r:embed="rId5"/>
          <a:srcRect l="7846" t="9569" r="4421" b="3892"/>
          <a:stretch/>
        </p:blipFill>
        <p:spPr bwMode="auto">
          <a:xfrm>
            <a:off x="4829060" y="592162"/>
            <a:ext cx="4207436" cy="2938527"/>
          </a:xfrm>
          <a:prstGeom prst="rect">
            <a:avLst/>
          </a:prstGeom>
          <a:noFill/>
        </p:spPr>
      </p:pic>
      <p:pic>
        <p:nvPicPr>
          <p:cNvPr id="31" name="Рисунок 30" descr="c_Et_vs_El_color_2det_AuAuss5mb_7sect_no_central_module_target_0_24_92120ev.png"/>
          <p:cNvPicPr>
            <a:picLocks noChangeAspect="1"/>
          </p:cNvPicPr>
          <p:nvPr/>
        </p:nvPicPr>
        <p:blipFill rotWithShape="1">
          <a:blip r:embed="rId6"/>
          <a:srcRect l="9104" t="8065" r="3895" b="5319"/>
          <a:stretch/>
        </p:blipFill>
        <p:spPr>
          <a:xfrm>
            <a:off x="327245" y="494722"/>
            <a:ext cx="4392489" cy="309634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-27384"/>
            <a:ext cx="9144000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20" tIns="45711" rIns="91420" bIns="45711" rtlCol="0" anchor="ctr">
            <a:noAutofit/>
          </a:bodyPr>
          <a:lstStyle>
            <a:lvl1pPr algn="ctr" defTabSz="9142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C00000"/>
                </a:solidFill>
              </a:rPr>
              <a:t>Centrality measurements with E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T</a:t>
            </a:r>
            <a:r>
              <a:rPr lang="en-US" sz="2400" b="1" dirty="0" smtClean="0">
                <a:solidFill>
                  <a:srgbClr val="C00000"/>
                </a:solidFill>
              </a:rPr>
              <a:t> and E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L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899592" y="870165"/>
            <a:ext cx="3672408" cy="22019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0"/>
          <p:cNvSpPr txBox="1">
            <a:spLocks noChangeArrowheads="1"/>
          </p:cNvSpPr>
          <p:nvPr/>
        </p:nvSpPr>
        <p:spPr bwMode="auto">
          <a:xfrm rot="19697601">
            <a:off x="2068450" y="1473732"/>
            <a:ext cx="12504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Central events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 rot="19697985">
            <a:off x="2246736" y="1975940"/>
            <a:ext cx="14832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Peripheral 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events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860932"/>
              </p:ext>
            </p:extLst>
          </p:nvPr>
        </p:nvGraphicFramePr>
        <p:xfrm>
          <a:off x="2256120" y="702916"/>
          <a:ext cx="1080120" cy="32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" name="Уравнение" r:id="rId7" imgW="939600" imgH="266400" progId="Equation.3">
                  <p:embed/>
                </p:oleObj>
              </mc:Choice>
              <mc:Fallback>
                <p:oleObj name="Уравнение" r:id="rId7" imgW="939600" imgH="266400" progId="Equation.3">
                  <p:embed/>
                  <p:pic>
                    <p:nvPicPr>
                      <p:cNvPr id="2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6120" y="702916"/>
                        <a:ext cx="1080120" cy="3228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69354"/>
              </p:ext>
            </p:extLst>
          </p:nvPr>
        </p:nvGraphicFramePr>
        <p:xfrm>
          <a:off x="5941368" y="714106"/>
          <a:ext cx="1288776" cy="35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" name="Формула" r:id="rId9" imgW="990170" imgH="266584" progId="Equation.3">
                  <p:embed/>
                </p:oleObj>
              </mc:Choice>
              <mc:Fallback>
                <p:oleObj name="Формула" r:id="rId9" imgW="990170" imgH="266584" progId="Equation.3">
                  <p:embed/>
                  <p:pic>
                    <p:nvPicPr>
                      <p:cNvPr id="21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368" y="714106"/>
                        <a:ext cx="1288776" cy="357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98654" y="6087228"/>
            <a:ext cx="776116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With only </a:t>
            </a:r>
            <a:r>
              <a:rPr lang="en-GB" sz="2000" b="1" dirty="0" err="1" smtClean="0">
                <a:solidFill>
                  <a:srgbClr val="C00000"/>
                </a:solidFill>
              </a:rPr>
              <a:t>FHCal</a:t>
            </a:r>
            <a:r>
              <a:rPr lang="en-GB" sz="2000" b="1" dirty="0" smtClean="0">
                <a:solidFill>
                  <a:srgbClr val="C00000"/>
                </a:solidFill>
              </a:rPr>
              <a:t> the centrality resolution is below 10% excepting the most central, where the fluctuations of spectator energies dominate.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5749279" y="1782397"/>
            <a:ext cx="1150110" cy="282566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6071225" y="2701433"/>
            <a:ext cx="1616585" cy="28264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1297586" y="2555488"/>
            <a:ext cx="221966" cy="205257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2050347" y="2490372"/>
            <a:ext cx="1347926" cy="30375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143856"/>
              </p:ext>
            </p:extLst>
          </p:nvPr>
        </p:nvGraphicFramePr>
        <p:xfrm>
          <a:off x="2840727" y="3734983"/>
          <a:ext cx="1148952" cy="343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" name="Уравнение" r:id="rId7" imgW="939600" imgH="266400" progId="Equation.3">
                  <p:embed/>
                </p:oleObj>
              </mc:Choice>
              <mc:Fallback>
                <p:oleObj name="Уравнение" r:id="rId7" imgW="939600" imgH="266400" progId="Equation.3">
                  <p:embed/>
                  <p:pic>
                    <p:nvPicPr>
                      <p:cNvPr id="44" name="Объект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727" y="3734983"/>
                        <a:ext cx="1148952" cy="3433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298955"/>
              </p:ext>
            </p:extLst>
          </p:nvPr>
        </p:nvGraphicFramePr>
        <p:xfrm>
          <a:off x="7100347" y="3796590"/>
          <a:ext cx="1288077" cy="356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" name="Формула" r:id="rId9" imgW="990170" imgH="266584" progId="Equation.3">
                  <p:embed/>
                </p:oleObj>
              </mc:Choice>
              <mc:Fallback>
                <p:oleObj name="Формула" r:id="rId9" imgW="990170" imgH="266584" progId="Equation.3">
                  <p:embed/>
                  <p:pic>
                    <p:nvPicPr>
                      <p:cNvPr id="45" name="Объект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347" y="3796590"/>
                        <a:ext cx="1288077" cy="3568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20"/>
          <p:cNvSpPr txBox="1">
            <a:spLocks noChangeArrowheads="1"/>
          </p:cNvSpPr>
          <p:nvPr/>
        </p:nvSpPr>
        <p:spPr bwMode="auto">
          <a:xfrm rot="19697601">
            <a:off x="6540766" y="1168999"/>
            <a:ext cx="12504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Central events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7" name="TextBox 20"/>
          <p:cNvSpPr txBox="1">
            <a:spLocks noChangeArrowheads="1"/>
          </p:cNvSpPr>
          <p:nvPr/>
        </p:nvSpPr>
        <p:spPr bwMode="auto">
          <a:xfrm rot="19477374">
            <a:off x="6767260" y="1743220"/>
            <a:ext cx="14832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Peripheral 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events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5539963" y="654153"/>
            <a:ext cx="3280509" cy="21652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870576" y="2373534"/>
            <a:ext cx="165944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Each color bin is 10% of centrality.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193776" y="2344675"/>
            <a:ext cx="165944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Each color bin is 10% of centrality.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059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c_Et_vs_El_colz_logZ_2det_AuAuss5mb_7sect_no_central_module_target_0_24_92120ev.png"/>
          <p:cNvPicPr>
            <a:picLocks noChangeAspect="1"/>
          </p:cNvPicPr>
          <p:nvPr/>
        </p:nvPicPr>
        <p:blipFill rotWithShape="1">
          <a:blip r:embed="rId2"/>
          <a:srcRect l="8552" t="6290" r="859" b="5135"/>
          <a:stretch/>
        </p:blipFill>
        <p:spPr>
          <a:xfrm>
            <a:off x="5148064" y="662685"/>
            <a:ext cx="3960440" cy="274184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27786" y="3590890"/>
            <a:ext cx="8302422" cy="224676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These observables would depend on centrality;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These observables </a:t>
            </a:r>
            <a:r>
              <a:rPr lang="en-US" sz="2000" b="1" dirty="0" smtClean="0"/>
              <a:t>would reflect the recoil momenta of the spectators;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These observables would </a:t>
            </a:r>
            <a:r>
              <a:rPr lang="en-US" sz="2000" b="1" dirty="0" smtClean="0"/>
              <a:t>be different in different physics models;</a:t>
            </a:r>
            <a:endParaRPr lang="en-US" sz="2000" b="1" dirty="0"/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Can</a:t>
            </a:r>
            <a:r>
              <a:rPr lang="en-US" sz="2000" b="1" dirty="0" smtClean="0">
                <a:solidFill>
                  <a:srgbClr val="C00000"/>
                </a:solidFill>
              </a:rPr>
              <a:t>  </a:t>
            </a:r>
            <a:r>
              <a:rPr lang="en-US" sz="2000" b="1" dirty="0" smtClean="0"/>
              <a:t>spectators probe the fireball 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7" y="0"/>
            <a:ext cx="9144000" cy="432048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FHCal</a:t>
            </a:r>
            <a:r>
              <a:rPr lang="en-US" sz="2400" b="1" dirty="0" smtClean="0">
                <a:solidFill>
                  <a:srgbClr val="C00000"/>
                </a:solidFill>
              </a:rPr>
              <a:t>: Physics case.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3403" y="6335466"/>
            <a:ext cx="2133600" cy="365125"/>
          </a:xfrm>
        </p:spPr>
        <p:txBody>
          <a:bodyPr/>
          <a:lstStyle/>
          <a:p>
            <a:fld id="{8E7D93FF-0D2C-477C-9CF6-DFC357FD0BD0}" type="slidenum">
              <a:rPr lang="ru-RU" smtClean="0"/>
              <a:t>11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0494" y="742925"/>
                <a:ext cx="4893750" cy="255454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Fine transverse/longitudinal segmentation of </a:t>
                </a:r>
                <a:r>
                  <a:rPr lang="en-US" sz="2000" b="1" dirty="0" err="1"/>
                  <a:t>FHCal</a:t>
                </a:r>
                <a:r>
                  <a:rPr lang="en-US" sz="2000" b="1" dirty="0"/>
                  <a:t> </a:t>
                </a:r>
                <a:r>
                  <a:rPr lang="en-US" sz="2000" b="1" dirty="0" smtClean="0"/>
                  <a:t>allows </a:t>
                </a:r>
                <a:r>
                  <a:rPr lang="en-US" sz="2000" b="1" dirty="0"/>
                  <a:t>the construction of many experimental observables  for </a:t>
                </a:r>
                <a:r>
                  <a:rPr lang="en-US" sz="2000" b="1" dirty="0" smtClean="0"/>
                  <a:t>spectators: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Asymmetry of energy deposition 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A</a:t>
                </a:r>
                <a:r>
                  <a:rPr lang="en-US" sz="2000" b="1" baseline="-25000" dirty="0" smtClean="0">
                    <a:solidFill>
                      <a:srgbClr val="C00000"/>
                    </a:solidFill>
                  </a:rPr>
                  <a:t>E </a:t>
                </a:r>
                <a:r>
                  <a:rPr lang="en-US" sz="2000" b="1" dirty="0" smtClean="0"/>
                  <a:t>;</a:t>
                </a:r>
                <a:endParaRPr lang="ru-RU" sz="20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b="1" dirty="0" smtClean="0"/>
                  <a:t>Transverse energy</a:t>
                </a:r>
                <a:r>
                  <a:rPr lang="en-GB" sz="2000" dirty="0" smtClean="0"/>
                  <a:t>: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GB" sz="2000" b="1" i="0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GB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GB" sz="2000" b="1" i="1" baseline="-25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l-G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GB" sz="2000" b="1" i="1" baseline="-25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nary>
                  </m:oMath>
                </a14:m>
                <a:r>
                  <a:rPr lang="en-GB" sz="2000" dirty="0" smtClean="0"/>
                  <a:t> ;   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b="1" dirty="0" smtClean="0"/>
                  <a:t>Longitudinal energy: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GB" sz="2000" b="1" baseline="-25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GB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GB" sz="2000" b="1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GB" sz="2000" b="1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000" b="1" i="1" baseline="-25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e>
                    </m:nary>
                  </m:oMath>
                </a14:m>
                <a:r>
                  <a:rPr lang="en-GB" sz="2000" b="1" dirty="0">
                    <a:solidFill>
                      <a:srgbClr val="C00000"/>
                    </a:solidFill>
                  </a:rPr>
                  <a:t>   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Spread (compactness) of spectator spots;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smtClean="0"/>
                  <a:t>And others….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94" y="742925"/>
                <a:ext cx="4893750" cy="2554545"/>
              </a:xfrm>
              <a:prstGeom prst="rect">
                <a:avLst/>
              </a:prstGeom>
              <a:blipFill>
                <a:blip r:embed="rId3"/>
                <a:stretch>
                  <a:fillRect l="-990" t="-943" r="-743" b="-330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0"/>
          <p:cNvSpPr txBox="1">
            <a:spLocks noChangeArrowheads="1"/>
          </p:cNvSpPr>
          <p:nvPr/>
        </p:nvSpPr>
        <p:spPr bwMode="auto">
          <a:xfrm rot="19492745">
            <a:off x="6053849" y="1676598"/>
            <a:ext cx="14028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pitchFamily="34" charset="0"/>
              </a:rPr>
              <a:t>Central events</a:t>
            </a:r>
            <a:endParaRPr lang="ru-RU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4" name="TextBox 20"/>
          <p:cNvSpPr txBox="1">
            <a:spLocks noChangeArrowheads="1"/>
          </p:cNvSpPr>
          <p:nvPr/>
        </p:nvSpPr>
        <p:spPr bwMode="auto">
          <a:xfrm rot="19697985">
            <a:off x="6232588" y="2194629"/>
            <a:ext cx="16675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</a:rPr>
              <a:t>Peripheral </a:t>
            </a:r>
            <a:r>
              <a:rPr lang="en-US" sz="1600" b="1" dirty="0">
                <a:solidFill>
                  <a:srgbClr val="C00000"/>
                </a:solidFill>
                <a:latin typeface="Calibri" pitchFamily="34" charset="0"/>
              </a:rPr>
              <a:t>events</a:t>
            </a:r>
            <a:endParaRPr lang="ru-RU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576784" y="1206210"/>
            <a:ext cx="3370967" cy="20162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1652" y="0"/>
            <a:ext cx="915789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Status of </a:t>
            </a:r>
            <a:r>
              <a:rPr lang="en-US" sz="2800" b="1" dirty="0" err="1" smtClean="0">
                <a:solidFill>
                  <a:srgbClr val="C00000"/>
                </a:solidFill>
              </a:rPr>
              <a:t>FHCal</a:t>
            </a:r>
            <a:r>
              <a:rPr lang="en-US" sz="2800" b="1" dirty="0" smtClean="0">
                <a:solidFill>
                  <a:srgbClr val="C00000"/>
                </a:solidFill>
              </a:rPr>
              <a:t> modules production.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800356"/>
            <a:ext cx="4793310" cy="2827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9461" y="4149080"/>
            <a:ext cx="4306489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At present, about 2/3 of </a:t>
            </a:r>
            <a:r>
              <a:rPr lang="en-US" dirty="0" err="1" smtClean="0"/>
              <a:t>FHCal</a:t>
            </a:r>
            <a:r>
              <a:rPr lang="en-US" dirty="0" smtClean="0"/>
              <a:t> modules are ready for the tests.</a:t>
            </a:r>
          </a:p>
          <a:p>
            <a:r>
              <a:rPr lang="en-US" dirty="0" smtClean="0"/>
              <a:t>All </a:t>
            </a:r>
            <a:r>
              <a:rPr lang="en-US" dirty="0" err="1" smtClean="0"/>
              <a:t>FHCal</a:t>
            </a:r>
            <a:r>
              <a:rPr lang="en-US" dirty="0" smtClean="0"/>
              <a:t> modules will be ready next year.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59461" y="5432790"/>
            <a:ext cx="420502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Tests of modules with cosmic </a:t>
            </a:r>
            <a:r>
              <a:rPr lang="en-US" dirty="0" err="1" smtClean="0"/>
              <a:t>muons</a:t>
            </a:r>
            <a:r>
              <a:rPr lang="en-US" dirty="0" smtClean="0"/>
              <a:t>  are done in parallel with the development of    Front-End-Electronics and readout.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3" y="4073264"/>
            <a:ext cx="4535817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Shape 1"/>
          <p:cNvSpPr txBox="1"/>
          <p:nvPr/>
        </p:nvSpPr>
        <p:spPr>
          <a:xfrm>
            <a:off x="2923921" y="4565467"/>
            <a:ext cx="2769762" cy="1345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81638" tIns="40819" rIns="81638" bIns="40819"/>
          <a:lstStyle/>
          <a:p>
            <a:r>
              <a:rPr lang="en-GB" sz="1633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readout electronics: </a:t>
            </a:r>
            <a:r>
              <a:rPr lang="en-GB" sz="1633" b="1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FPGA based 64 </a:t>
            </a:r>
            <a:r>
              <a:rPr lang="en-GB" sz="1633" b="1" spc="-1" dirty="0">
                <a:uFill>
                  <a:solidFill>
                    <a:srgbClr val="FFFFFF"/>
                  </a:solidFill>
                </a:uFill>
                <a:latin typeface="Arial"/>
              </a:rPr>
              <a:t>channel </a:t>
            </a:r>
            <a:r>
              <a:rPr lang="en-GB" sz="1633" b="1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ADC64 </a:t>
            </a:r>
            <a:r>
              <a:rPr lang="en-GB" sz="1633" b="1" spc="-1" dirty="0">
                <a:uFill>
                  <a:solidFill>
                    <a:srgbClr val="FFFFFF"/>
                  </a:solidFill>
                </a:uFill>
                <a:latin typeface="Arial"/>
              </a:rPr>
              <a:t>board, 62.5MS/s </a:t>
            </a:r>
            <a:r>
              <a:rPr lang="en-GB" sz="1633" b="1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en-GB" sz="1633" b="1" spc="-1" dirty="0">
                <a:uFill>
                  <a:solidFill>
                    <a:srgbClr val="FFFFFF"/>
                  </a:solidFill>
                </a:uFill>
                <a:latin typeface="Arial"/>
              </a:rPr>
              <a:t>AFI Electronics, JINR, </a:t>
            </a:r>
            <a:r>
              <a:rPr lang="en-GB" sz="1633" b="1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Dubna</a:t>
            </a:r>
            <a:r>
              <a:rPr lang="en-GB" sz="1633" b="1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).</a:t>
            </a:r>
            <a:endParaRPr lang="en-GB" sz="1633" b="1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633" b="1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06159" y="1380687"/>
            <a:ext cx="235509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7 channels:</a:t>
            </a:r>
          </a:p>
          <a:p>
            <a:r>
              <a:rPr lang="en-US" b="1" dirty="0" smtClean="0"/>
              <a:t>two-stage amplifiers; HV channels;</a:t>
            </a:r>
          </a:p>
          <a:p>
            <a:r>
              <a:rPr lang="en-US" b="1" dirty="0" smtClean="0"/>
              <a:t>LED calibration source. 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</a:t>
            </a:r>
            <a:r>
              <a:rPr lang="en-US" sz="2800" b="1" dirty="0">
                <a:solidFill>
                  <a:srgbClr val="C00000"/>
                </a:solidFill>
              </a:rPr>
              <a:t>P</a:t>
            </a:r>
            <a:r>
              <a:rPr lang="en-US" sz="2800" b="1" dirty="0" smtClean="0">
                <a:solidFill>
                  <a:srgbClr val="C00000"/>
                </a:solidFill>
              </a:rPr>
              <a:t>hotodiodes, FEE and readout electronics.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93FF-0D2C-477C-9CF6-DFC357FD0BD0}" type="slidenum">
              <a:rPr lang="ru-RU" smtClean="0"/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5720" y="1207523"/>
            <a:ext cx="246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Front-End-Electronics: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964" y="582954"/>
            <a:ext cx="840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first samples of FEE with MPPC photodetectors were developed  and produced.  </a:t>
            </a:r>
          </a:p>
        </p:txBody>
      </p:sp>
      <p:sp>
        <p:nvSpPr>
          <p:cNvPr id="7" name="Line 2"/>
          <p:cNvSpPr/>
          <p:nvPr/>
        </p:nvSpPr>
        <p:spPr>
          <a:xfrm>
            <a:off x="3351644" y="3155058"/>
            <a:ext cx="30173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3"/>
          <p:cNvSpPr/>
          <p:nvPr/>
        </p:nvSpPr>
        <p:spPr>
          <a:xfrm flipH="1">
            <a:off x="3378747" y="3156038"/>
            <a:ext cx="121804" cy="1988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Line 4"/>
          <p:cNvSpPr/>
          <p:nvPr/>
        </p:nvSpPr>
        <p:spPr>
          <a:xfrm>
            <a:off x="3493693" y="3163222"/>
            <a:ext cx="128335" cy="19854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Line 5"/>
          <p:cNvSpPr/>
          <p:nvPr/>
        </p:nvSpPr>
        <p:spPr>
          <a:xfrm>
            <a:off x="3378747" y="3361765"/>
            <a:ext cx="23675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Line 6"/>
          <p:cNvSpPr/>
          <p:nvPr/>
        </p:nvSpPr>
        <p:spPr>
          <a:xfrm>
            <a:off x="3500551" y="3361765"/>
            <a:ext cx="1959" cy="24197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Line 7"/>
          <p:cNvSpPr/>
          <p:nvPr/>
        </p:nvSpPr>
        <p:spPr>
          <a:xfrm flipV="1">
            <a:off x="3493693" y="2984925"/>
            <a:ext cx="0" cy="17111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Freeform 8"/>
          <p:cNvSpPr/>
          <p:nvPr/>
        </p:nvSpPr>
        <p:spPr>
          <a:xfrm>
            <a:off x="3051543" y="2978068"/>
            <a:ext cx="266466" cy="292590"/>
          </a:xfrm>
          <a:custGeom>
            <a:avLst/>
            <a:gdLst/>
            <a:ahLst/>
            <a:cxnLst/>
            <a:rect l="0" t="0" r="r" b="b"/>
            <a:pathLst>
              <a:path w="816" h="896">
                <a:moveTo>
                  <a:pt x="69" y="0"/>
                </a:moveTo>
                <a:cubicBezTo>
                  <a:pt x="190" y="151"/>
                  <a:pt x="474" y="162"/>
                  <a:pt x="497" y="364"/>
                </a:cubicBezTo>
                <a:cubicBezTo>
                  <a:pt x="526" y="613"/>
                  <a:pt x="0" y="272"/>
                  <a:pt x="235" y="560"/>
                </a:cubicBezTo>
                <a:cubicBezTo>
                  <a:pt x="338" y="686"/>
                  <a:pt x="539" y="686"/>
                  <a:pt x="663" y="797"/>
                </a:cubicBezTo>
                <a:lnTo>
                  <a:pt x="801" y="895"/>
                </a:lnTo>
                <a:lnTo>
                  <a:pt x="815" y="895"/>
                </a:lnTo>
              </a:path>
            </a:pathLst>
          </a:custGeom>
          <a:ln>
            <a:solidFill>
              <a:srgbClr val="000000"/>
            </a:solidFill>
          </a:ln>
        </p:spPr>
      </p:sp>
      <p:sp>
        <p:nvSpPr>
          <p:cNvPr id="14" name="Freeform 9"/>
          <p:cNvSpPr/>
          <p:nvPr/>
        </p:nvSpPr>
        <p:spPr>
          <a:xfrm>
            <a:off x="2889574" y="2978394"/>
            <a:ext cx="266466" cy="292590"/>
          </a:xfrm>
          <a:custGeom>
            <a:avLst/>
            <a:gdLst/>
            <a:ahLst/>
            <a:cxnLst/>
            <a:rect l="0" t="0" r="r" b="b"/>
            <a:pathLst>
              <a:path w="816" h="896">
                <a:moveTo>
                  <a:pt x="69" y="0"/>
                </a:moveTo>
                <a:cubicBezTo>
                  <a:pt x="190" y="150"/>
                  <a:pt x="473" y="161"/>
                  <a:pt x="497" y="364"/>
                </a:cubicBezTo>
                <a:cubicBezTo>
                  <a:pt x="526" y="612"/>
                  <a:pt x="0" y="272"/>
                  <a:pt x="235" y="559"/>
                </a:cubicBezTo>
                <a:cubicBezTo>
                  <a:pt x="337" y="685"/>
                  <a:pt x="538" y="685"/>
                  <a:pt x="663" y="797"/>
                </a:cubicBezTo>
                <a:lnTo>
                  <a:pt x="801" y="895"/>
                </a:lnTo>
                <a:lnTo>
                  <a:pt x="815" y="895"/>
                </a:lnTo>
              </a:path>
            </a:pathLst>
          </a:custGeom>
          <a:ln>
            <a:solidFill>
              <a:srgbClr val="000000"/>
            </a:solidFill>
          </a:ln>
        </p:spPr>
      </p:sp>
      <p:sp>
        <p:nvSpPr>
          <p:cNvPr id="15" name="Line 10"/>
          <p:cNvSpPr/>
          <p:nvPr/>
        </p:nvSpPr>
        <p:spPr>
          <a:xfrm flipH="1" flipV="1">
            <a:off x="3083219" y="3188040"/>
            <a:ext cx="72168" cy="865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Line 11"/>
          <p:cNvSpPr/>
          <p:nvPr/>
        </p:nvSpPr>
        <p:spPr>
          <a:xfrm flipH="1" flipV="1">
            <a:off x="3047298" y="3247146"/>
            <a:ext cx="108088" cy="3232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Line 12"/>
          <p:cNvSpPr/>
          <p:nvPr/>
        </p:nvSpPr>
        <p:spPr>
          <a:xfrm flipH="1" flipV="1">
            <a:off x="3254658" y="3192612"/>
            <a:ext cx="67596" cy="7771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Line 13"/>
          <p:cNvSpPr/>
          <p:nvPr/>
        </p:nvSpPr>
        <p:spPr>
          <a:xfrm flipH="1" flipV="1">
            <a:off x="3218411" y="3247146"/>
            <a:ext cx="95026" cy="2743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TextShape 14"/>
          <p:cNvSpPr txBox="1"/>
          <p:nvPr/>
        </p:nvSpPr>
        <p:spPr>
          <a:xfrm>
            <a:off x="2812834" y="3466588"/>
            <a:ext cx="694901" cy="292590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GB" sz="136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MPPC</a:t>
            </a:r>
          </a:p>
        </p:txBody>
      </p:sp>
      <p:sp>
        <p:nvSpPr>
          <p:cNvPr id="20" name="Rectangle 15"/>
          <p:cNvSpPr/>
          <p:nvPr/>
        </p:nvSpPr>
        <p:spPr>
          <a:xfrm>
            <a:off x="5468022" y="2863448"/>
            <a:ext cx="1129214" cy="777845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txBody>
          <a:bodyPr lIns="81638" tIns="40819" rIns="81638" bIns="40819" anchor="ctr" anchorCtr="1"/>
          <a:lstStyle/>
          <a:p>
            <a:pPr algn="ctr"/>
            <a:r>
              <a:rPr lang="en-GB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Integrator</a:t>
            </a:r>
          </a:p>
        </p:txBody>
      </p:sp>
      <p:sp>
        <p:nvSpPr>
          <p:cNvPr id="21" name="Line 16"/>
          <p:cNvSpPr/>
          <p:nvPr/>
        </p:nvSpPr>
        <p:spPr>
          <a:xfrm flipV="1">
            <a:off x="4863249" y="3238002"/>
            <a:ext cx="512685" cy="5878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7"/>
          <p:cNvSpPr/>
          <p:nvPr/>
        </p:nvSpPr>
        <p:spPr>
          <a:xfrm>
            <a:off x="4924314" y="3385277"/>
            <a:ext cx="375860" cy="455539"/>
          </a:xfrm>
          <a:custGeom>
            <a:avLst/>
            <a:gdLst/>
            <a:ahLst/>
            <a:cxnLst/>
            <a:rect l="0" t="0" r="r" b="b"/>
            <a:pathLst>
              <a:path w="1151" h="1395">
                <a:moveTo>
                  <a:pt x="0" y="88"/>
                </a:moveTo>
                <a:cubicBezTo>
                  <a:pt x="89" y="88"/>
                  <a:pt x="181" y="50"/>
                  <a:pt x="268" y="88"/>
                </a:cubicBezTo>
                <a:cubicBezTo>
                  <a:pt x="384" y="139"/>
                  <a:pt x="360" y="427"/>
                  <a:pt x="372" y="617"/>
                </a:cubicBezTo>
                <a:cubicBezTo>
                  <a:pt x="384" y="809"/>
                  <a:pt x="432" y="985"/>
                  <a:pt x="493" y="1146"/>
                </a:cubicBezTo>
                <a:cubicBezTo>
                  <a:pt x="587" y="1394"/>
                  <a:pt x="668" y="1074"/>
                  <a:pt x="657" y="882"/>
                </a:cubicBezTo>
                <a:cubicBezTo>
                  <a:pt x="648" y="695"/>
                  <a:pt x="687" y="509"/>
                  <a:pt x="726" y="335"/>
                </a:cubicBezTo>
                <a:cubicBezTo>
                  <a:pt x="768" y="156"/>
                  <a:pt x="860" y="9"/>
                  <a:pt x="960" y="35"/>
                </a:cubicBezTo>
                <a:lnTo>
                  <a:pt x="1047" y="18"/>
                </a:lnTo>
                <a:lnTo>
                  <a:pt x="1133" y="0"/>
                </a:lnTo>
                <a:lnTo>
                  <a:pt x="1150" y="18"/>
                </a:lnTo>
              </a:path>
            </a:pathLst>
          </a:custGeom>
          <a:ln>
            <a:solidFill>
              <a:srgbClr val="000000"/>
            </a:solidFill>
          </a:ln>
        </p:spPr>
      </p:sp>
      <p:sp>
        <p:nvSpPr>
          <p:cNvPr id="23" name="Line 18"/>
          <p:cNvSpPr/>
          <p:nvPr/>
        </p:nvSpPr>
        <p:spPr>
          <a:xfrm>
            <a:off x="6939462" y="3220695"/>
            <a:ext cx="592690" cy="2939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Rectangle 19"/>
          <p:cNvSpPr/>
          <p:nvPr/>
        </p:nvSpPr>
        <p:spPr>
          <a:xfrm>
            <a:off x="7602687" y="2843529"/>
            <a:ext cx="849686" cy="700452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txBody>
          <a:bodyPr lIns="81638" tIns="40819" rIns="81638" bIns="40819" anchor="ctr" anchorCtr="1"/>
          <a:lstStyle/>
          <a:p>
            <a:pPr algn="ctr"/>
            <a:r>
              <a:rPr lang="en-GB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ADC</a:t>
            </a:r>
          </a:p>
        </p:txBody>
      </p:sp>
      <p:sp>
        <p:nvSpPr>
          <p:cNvPr id="25" name="TextShape 22"/>
          <p:cNvSpPr txBox="1"/>
          <p:nvPr/>
        </p:nvSpPr>
        <p:spPr>
          <a:xfrm>
            <a:off x="4762671" y="3807181"/>
            <a:ext cx="847074" cy="341899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GB" sz="181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τ</a:t>
            </a:r>
            <a:r>
              <a:rPr lang="en-GB" sz="181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136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~ 20ns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Rectangle 24"/>
          <p:cNvSpPr/>
          <p:nvPr/>
        </p:nvSpPr>
        <p:spPr>
          <a:xfrm>
            <a:off x="4157899" y="2972516"/>
            <a:ext cx="616202" cy="577996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txBody>
          <a:bodyPr lIns="81638" tIns="40819" rIns="81638" bIns="40819" anchor="ctr" anchorCtr="1"/>
          <a:lstStyle/>
          <a:p>
            <a:pPr algn="ctr"/>
            <a:r>
              <a:rPr lang="en-GB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Amp</a:t>
            </a:r>
          </a:p>
        </p:txBody>
      </p:sp>
      <p:sp>
        <p:nvSpPr>
          <p:cNvPr id="28" name="Line 25"/>
          <p:cNvSpPr/>
          <p:nvPr/>
        </p:nvSpPr>
        <p:spPr>
          <a:xfrm>
            <a:off x="3735015" y="3270331"/>
            <a:ext cx="362145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26"/>
          <p:cNvSpPr/>
          <p:nvPr/>
        </p:nvSpPr>
        <p:spPr>
          <a:xfrm>
            <a:off x="3851920" y="2499670"/>
            <a:ext cx="3012435" cy="1634715"/>
          </a:xfrm>
          <a:prstGeom prst="rect">
            <a:avLst/>
          </a:prstGeom>
          <a:solidFill>
            <a:srgbClr val="FF8080">
              <a:alpha val="10000"/>
            </a:srgbClr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TextShape 27"/>
          <p:cNvSpPr txBox="1"/>
          <p:nvPr/>
        </p:nvSpPr>
        <p:spPr>
          <a:xfrm>
            <a:off x="3957070" y="3713787"/>
            <a:ext cx="567546" cy="314469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GB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FEE</a:t>
            </a:r>
          </a:p>
        </p:txBody>
      </p:sp>
      <p:sp>
        <p:nvSpPr>
          <p:cNvPr id="35" name="TextShape 23"/>
          <p:cNvSpPr txBox="1"/>
          <p:nvPr/>
        </p:nvSpPr>
        <p:spPr>
          <a:xfrm>
            <a:off x="4754507" y="3807181"/>
            <a:ext cx="1006757" cy="327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81638" tIns="40819" rIns="81638" bIns="40819"/>
          <a:lstStyle/>
          <a:p>
            <a:r>
              <a:rPr lang="en-GB" sz="181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 panose="05050102010706020507" pitchFamily="18" charset="2"/>
              </a:rPr>
              <a:t>D</a:t>
            </a:r>
            <a:r>
              <a:rPr lang="en-GB" sz="1814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</a:t>
            </a:r>
            <a:r>
              <a:rPr lang="en-GB" sz="1814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136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~ </a:t>
            </a:r>
            <a:r>
              <a:rPr lang="en-GB" sz="136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50 ns</a:t>
            </a:r>
            <a:endParaRPr lang="en-GB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86125" y="939728"/>
            <a:ext cx="382237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Hamamatsu MPPC</a:t>
            </a:r>
            <a:r>
              <a:rPr lang="en-US" b="1" dirty="0" smtClean="0"/>
              <a:t>: size – 3x3 mm</a:t>
            </a:r>
            <a:r>
              <a:rPr lang="en-US" b="1" baseline="30000" dirty="0" smtClean="0"/>
              <a:t>2</a:t>
            </a:r>
            <a:r>
              <a:rPr lang="en-US" b="1" dirty="0" smtClean="0"/>
              <a:t>; </a:t>
            </a:r>
          </a:p>
          <a:p>
            <a:r>
              <a:rPr lang="en-US" b="1" dirty="0" smtClean="0"/>
              <a:t>                                    pixel -10x10 µm</a:t>
            </a:r>
            <a:r>
              <a:rPr lang="en-US" b="1" baseline="30000" dirty="0" smtClean="0"/>
              <a:t>2</a:t>
            </a:r>
            <a:r>
              <a:rPr lang="en-US" b="1" dirty="0" smtClean="0"/>
              <a:t>;</a:t>
            </a:r>
          </a:p>
          <a:p>
            <a:r>
              <a:rPr lang="en-US" b="1" dirty="0" smtClean="0"/>
              <a:t>                                    PDE~12%.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526354" y="908720"/>
            <a:ext cx="1954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Photodetectors</a:t>
            </a:r>
            <a:r>
              <a:rPr lang="en-US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7544" y="6470233"/>
            <a:ext cx="7078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Full readout chain was tested with cosmic </a:t>
            </a:r>
            <a:r>
              <a:rPr lang="en-US" sz="2000" b="1" dirty="0" err="1" smtClean="0">
                <a:solidFill>
                  <a:srgbClr val="C00000"/>
                </a:solidFill>
              </a:rPr>
              <a:t>muons</a:t>
            </a:r>
            <a:r>
              <a:rPr lang="en-US" sz="2000" b="1" dirty="0" smtClean="0">
                <a:solidFill>
                  <a:srgbClr val="C00000"/>
                </a:solidFill>
              </a:rPr>
              <a:t> and at beam!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6932567" y="3289873"/>
            <a:ext cx="599586" cy="367983"/>
          </a:xfrm>
          <a:custGeom>
            <a:avLst/>
            <a:gdLst>
              <a:gd name="connsiteX0" fmla="*/ 0 w 1109133"/>
              <a:gd name="connsiteY0" fmla="*/ 82243 h 437886"/>
              <a:gd name="connsiteX1" fmla="*/ 254000 w 1109133"/>
              <a:gd name="connsiteY1" fmla="*/ 73777 h 437886"/>
              <a:gd name="connsiteX2" fmla="*/ 457200 w 1109133"/>
              <a:gd name="connsiteY2" fmla="*/ 437843 h 437886"/>
              <a:gd name="connsiteX3" fmla="*/ 753533 w 1109133"/>
              <a:gd name="connsiteY3" fmla="*/ 48377 h 437886"/>
              <a:gd name="connsiteX4" fmla="*/ 1109133 w 1109133"/>
              <a:gd name="connsiteY4" fmla="*/ 6043 h 437886"/>
              <a:gd name="connsiteX5" fmla="*/ 1109133 w 1109133"/>
              <a:gd name="connsiteY5" fmla="*/ 6043 h 437886"/>
              <a:gd name="connsiteX6" fmla="*/ 1109133 w 1109133"/>
              <a:gd name="connsiteY6" fmla="*/ 6043 h 43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133" h="437886">
                <a:moveTo>
                  <a:pt x="0" y="82243"/>
                </a:moveTo>
                <a:cubicBezTo>
                  <a:pt x="88900" y="48376"/>
                  <a:pt x="177800" y="14510"/>
                  <a:pt x="254000" y="73777"/>
                </a:cubicBezTo>
                <a:cubicBezTo>
                  <a:pt x="330200" y="133044"/>
                  <a:pt x="373945" y="442076"/>
                  <a:pt x="457200" y="437843"/>
                </a:cubicBezTo>
                <a:cubicBezTo>
                  <a:pt x="540456" y="433610"/>
                  <a:pt x="644878" y="120344"/>
                  <a:pt x="753533" y="48377"/>
                </a:cubicBezTo>
                <a:cubicBezTo>
                  <a:pt x="862188" y="-23590"/>
                  <a:pt x="1109133" y="6043"/>
                  <a:pt x="1109133" y="6043"/>
                </a:cubicBezTo>
                <a:lnTo>
                  <a:pt x="1109133" y="6043"/>
                </a:lnTo>
                <a:lnTo>
                  <a:pt x="1109133" y="604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Shape 23"/>
          <p:cNvSpPr txBox="1"/>
          <p:nvPr/>
        </p:nvSpPr>
        <p:spPr>
          <a:xfrm>
            <a:off x="6932567" y="3686934"/>
            <a:ext cx="1217108" cy="2911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81638" tIns="40819" rIns="81638" bIns="40819"/>
          <a:lstStyle/>
          <a:p>
            <a:r>
              <a:rPr lang="en-GB" sz="181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 panose="05050102010706020507" pitchFamily="18" charset="2"/>
              </a:rPr>
              <a:t>D</a:t>
            </a:r>
            <a:r>
              <a:rPr lang="en-GB" sz="1814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</a:t>
            </a:r>
            <a:r>
              <a:rPr lang="en-GB" sz="1814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136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~ </a:t>
            </a:r>
            <a:r>
              <a:rPr lang="en-GB" sz="136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200 ns</a:t>
            </a:r>
            <a:endParaRPr lang="en-GB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117" y="4290219"/>
            <a:ext cx="3243353" cy="209110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96" y="1584221"/>
            <a:ext cx="2414225" cy="157900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51574" y="3293624"/>
            <a:ext cx="2456901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371000"/>
            <a:ext cx="2133600" cy="365125"/>
          </a:xfrm>
        </p:spPr>
        <p:txBody>
          <a:bodyPr/>
          <a:lstStyle/>
          <a:p>
            <a:fld id="{8E7D93FF-0D2C-477C-9CF6-DFC357FD0BD0}" type="slidenum">
              <a:rPr lang="ru-RU" smtClean="0"/>
              <a:t>14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-21652" y="0"/>
            <a:ext cx="915789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Test of calorimeter modules with cosmic muons.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5" name="Рисунок 2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/>
        </p:blipFill>
        <p:spPr bwMode="auto">
          <a:xfrm>
            <a:off x="4557296" y="692696"/>
            <a:ext cx="3822700" cy="15170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6035" y="764704"/>
            <a:ext cx="446449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Geometries of muon tracks in </a:t>
            </a:r>
            <a:r>
              <a:rPr lang="en-US" b="1" dirty="0" err="1" smtClean="0"/>
              <a:t>FHCal</a:t>
            </a:r>
            <a:r>
              <a:rPr lang="en-US" b="1" dirty="0" smtClean="0"/>
              <a:t> module.</a:t>
            </a:r>
          </a:p>
          <a:p>
            <a:endParaRPr lang="en-US" b="1" dirty="0" smtClean="0"/>
          </a:p>
          <a:p>
            <a:r>
              <a:rPr lang="en-US" b="1" dirty="0" smtClean="0"/>
              <a:t>Tracks passed through 2, 3 or all of 7 sections were studied.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71925" y="37890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Light yield [</a:t>
            </a:r>
            <a:r>
              <a:rPr lang="en-US" b="1" dirty="0" err="1" smtClean="0"/>
              <a:t>ph.e</a:t>
            </a:r>
            <a:r>
              <a:rPr lang="en-US" b="1" dirty="0" smtClean="0"/>
              <a:t>.]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54" y="3115030"/>
            <a:ext cx="4153631" cy="2893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9516" y="5823609"/>
            <a:ext cx="1213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Section #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7" t="4982" r="12846" b="16950"/>
          <a:stretch/>
        </p:blipFill>
        <p:spPr>
          <a:xfrm>
            <a:off x="5915731" y="2550068"/>
            <a:ext cx="1872210" cy="4190182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4510531" y="2930364"/>
            <a:ext cx="2149701" cy="5706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259632" y="4797152"/>
            <a:ext cx="504056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87624" y="3371746"/>
            <a:ext cx="232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Light yield depends on WLS-fiber length.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2631" y="2664882"/>
            <a:ext cx="425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After assembling each module was tested</a:t>
            </a:r>
            <a:r>
              <a:rPr lang="ru-RU" b="1" dirty="0" smtClean="0"/>
              <a:t>.</a:t>
            </a:r>
            <a:r>
              <a:rPr lang="en-GB" b="1" dirty="0" smtClean="0"/>
              <a:t> 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6089091"/>
            <a:ext cx="425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Average light yield for 50 modules</a:t>
            </a:r>
            <a:r>
              <a:rPr lang="ru-RU" b="1" dirty="0" smtClean="0"/>
              <a:t>.</a:t>
            </a:r>
            <a:r>
              <a:rPr lang="en-GB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347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371000"/>
            <a:ext cx="2133600" cy="365125"/>
          </a:xfrm>
        </p:spPr>
        <p:txBody>
          <a:bodyPr/>
          <a:lstStyle/>
          <a:p>
            <a:fld id="{8E7D93FF-0D2C-477C-9CF6-DFC357FD0BD0}" type="slidenum">
              <a:rPr lang="ru-RU" smtClean="0"/>
              <a:t>15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09" y="586186"/>
            <a:ext cx="2448272" cy="18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21652" y="0"/>
            <a:ext cx="915789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Test of calorimeter </a:t>
            </a:r>
            <a:r>
              <a:rPr lang="en-US" sz="2400" b="1" dirty="0" err="1" smtClean="0">
                <a:solidFill>
                  <a:srgbClr val="C00000"/>
                </a:solidFill>
              </a:rPr>
              <a:t>supermodule</a:t>
            </a:r>
            <a:r>
              <a:rPr lang="en-US" sz="2400" b="1" dirty="0" smtClean="0">
                <a:solidFill>
                  <a:srgbClr val="C00000"/>
                </a:solidFill>
              </a:rPr>
              <a:t> at CERN T9/T10 line.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7930" y="1069955"/>
            <a:ext cx="460145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Each </a:t>
            </a:r>
            <a:r>
              <a:rPr lang="en-US" b="1" dirty="0"/>
              <a:t>module has 10 longitudinal sections with 10 </a:t>
            </a:r>
            <a:r>
              <a:rPr lang="en-US" b="1" dirty="0" err="1"/>
              <a:t>SiPMs</a:t>
            </a:r>
            <a:r>
              <a:rPr lang="en-US" b="1" dirty="0"/>
              <a:t> at the </a:t>
            </a:r>
            <a:r>
              <a:rPr lang="en-US" b="1" dirty="0" smtClean="0"/>
              <a:t>end (CBM option).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Full size 60x60x160 cm</a:t>
            </a:r>
            <a:r>
              <a:rPr lang="en-US" b="1" baseline="30000" dirty="0"/>
              <a:t>3</a:t>
            </a:r>
            <a:r>
              <a:rPr lang="en-US" b="1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Readout electronics – for </a:t>
            </a:r>
            <a:r>
              <a:rPr lang="en-US" b="1" dirty="0" err="1" smtClean="0"/>
              <a:t>FHCal</a:t>
            </a:r>
            <a:r>
              <a:rPr lang="en-US" b="1" dirty="0" smtClean="0"/>
              <a:t>.</a:t>
            </a:r>
            <a:endParaRPr lang="ru-RU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E40DB5-D29C-4A2A-852B-312DD4F963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585"/>
          <a:stretch/>
        </p:blipFill>
        <p:spPr>
          <a:xfrm>
            <a:off x="170736" y="4515418"/>
            <a:ext cx="8947943" cy="151216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5A01BE9-1DB6-47C7-9579-182E9451025F}"/>
              </a:ext>
            </a:extLst>
          </p:cNvPr>
          <p:cNvSpPr/>
          <p:nvPr/>
        </p:nvSpPr>
        <p:spPr>
          <a:xfrm>
            <a:off x="6429515" y="4687734"/>
            <a:ext cx="685800" cy="3364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>
                <a:solidFill>
                  <a:schemeClr val="tx1"/>
                </a:solidFill>
              </a:rPr>
              <a:t>Sect. </a:t>
            </a:r>
            <a:r>
              <a:rPr lang="en-US" sz="1350" dirty="0">
                <a:solidFill>
                  <a:schemeClr val="tx1"/>
                </a:solidFill>
              </a:rPr>
              <a:t>1</a:t>
            </a:r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2A696C1-591D-4E26-B2A4-85944AB34AFC}"/>
              </a:ext>
            </a:extLst>
          </p:cNvPr>
          <p:cNvSpPr/>
          <p:nvPr/>
        </p:nvSpPr>
        <p:spPr>
          <a:xfrm>
            <a:off x="8267340" y="4680381"/>
            <a:ext cx="685800" cy="3364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>
                <a:solidFill>
                  <a:schemeClr val="tx1"/>
                </a:solidFill>
              </a:rPr>
              <a:t>Sect. </a:t>
            </a:r>
            <a:r>
              <a:rPr lang="en-US" sz="1350" dirty="0">
                <a:solidFill>
                  <a:schemeClr val="tx1"/>
                </a:solidFill>
              </a:rPr>
              <a:t>2</a:t>
            </a:r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36" y="4668792"/>
            <a:ext cx="187220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Muons</a:t>
            </a:r>
            <a:r>
              <a:rPr lang="en-US" b="1" dirty="0" smtClean="0"/>
              <a:t> deposit</a:t>
            </a:r>
          </a:p>
          <a:p>
            <a:pPr algn="ctr"/>
            <a:r>
              <a:rPr lang="en-US" b="1" dirty="0" smtClean="0"/>
              <a:t>~5 MeV</a:t>
            </a:r>
          </a:p>
          <a:p>
            <a:pPr algn="ctr"/>
            <a:r>
              <a:rPr lang="en-US" b="1" dirty="0" smtClean="0"/>
              <a:t> in each section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03648" y="3429626"/>
            <a:ext cx="609041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Calibration of longitudinal sections with beam </a:t>
            </a:r>
            <a:r>
              <a:rPr lang="en-US" b="1" dirty="0" err="1" smtClean="0">
                <a:solidFill>
                  <a:srgbClr val="C00000"/>
                </a:solidFill>
              </a:rPr>
              <a:t>muons</a:t>
            </a:r>
            <a:r>
              <a:rPr lang="en-US" b="1" dirty="0" smtClean="0">
                <a:solidFill>
                  <a:srgbClr val="C00000"/>
                </a:solidFill>
              </a:rPr>
              <a:t>, 6 </a:t>
            </a:r>
            <a:r>
              <a:rPr lang="en-US" b="1" dirty="0" err="1" smtClean="0">
                <a:solidFill>
                  <a:srgbClr val="C00000"/>
                </a:solidFill>
              </a:rPr>
              <a:t>GeV</a:t>
            </a:r>
            <a:r>
              <a:rPr lang="en-US" b="1" dirty="0" smtClean="0">
                <a:solidFill>
                  <a:srgbClr val="C00000"/>
                </a:solidFill>
              </a:rPr>
              <a:t>/c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571" y="4021565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Identification of </a:t>
            </a:r>
            <a:r>
              <a:rPr lang="en-US" b="1" dirty="0" err="1" smtClean="0"/>
              <a:t>muons</a:t>
            </a:r>
            <a:r>
              <a:rPr lang="en-US" b="1" dirty="0" smtClean="0"/>
              <a:t> – equal energy deposition in first and last half of modules.</a:t>
            </a:r>
            <a:endParaRPr lang="ru-RU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339752" y="4299394"/>
            <a:ext cx="216024" cy="12064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627784" y="4390897"/>
            <a:ext cx="1512168" cy="12046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1610896" y="483550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</a:t>
            </a:r>
            <a:r>
              <a:rPr lang="en-US" sz="1200" b="1" baseline="-25000" dirty="0" smtClean="0"/>
              <a:t>2 </a:t>
            </a:r>
            <a:r>
              <a:rPr lang="en-US" sz="1200" b="1" dirty="0" smtClean="0"/>
              <a:t>[MeV]</a:t>
            </a:r>
            <a:endParaRPr lang="ru-RU" sz="12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414253" y="4684445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</a:t>
            </a:r>
            <a:r>
              <a:rPr lang="en-US" sz="1200" b="1" baseline="-25000" dirty="0" smtClean="0"/>
              <a:t>2</a:t>
            </a:r>
            <a:r>
              <a:rPr lang="en-US" sz="1200" b="1" dirty="0" smtClean="0"/>
              <a:t> [MeV]</a:t>
            </a:r>
            <a:endParaRPr lang="ru-RU" sz="1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939256" y="5881435"/>
            <a:ext cx="448112" cy="138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762632" y="5867201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</a:t>
            </a:r>
            <a:r>
              <a:rPr lang="en-US" sz="1200" b="1" baseline="-25000" dirty="0" smtClean="0"/>
              <a:t>1</a:t>
            </a:r>
            <a:r>
              <a:rPr lang="en-US" sz="1200" b="1" dirty="0" smtClean="0"/>
              <a:t> [MeV]</a:t>
            </a:r>
            <a:endParaRPr lang="ru-RU" sz="1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056403" y="5897988"/>
            <a:ext cx="448112" cy="138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924561" y="5888305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</a:t>
            </a:r>
            <a:r>
              <a:rPr lang="en-US" sz="1200" b="1" baseline="-25000" dirty="0" smtClean="0"/>
              <a:t>1</a:t>
            </a:r>
            <a:r>
              <a:rPr lang="en-US" sz="1200" b="1" dirty="0" smtClean="0"/>
              <a:t> [MeV]</a:t>
            </a:r>
            <a:endParaRPr lang="ru-RU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10850" y="5861343"/>
            <a:ext cx="599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A [</a:t>
            </a:r>
            <a:r>
              <a:rPr lang="en-GB" sz="1200" b="1" dirty="0" err="1" smtClean="0"/>
              <a:t>ch</a:t>
            </a:r>
            <a:r>
              <a:rPr lang="en-GB" sz="1200" b="1" dirty="0" smtClean="0"/>
              <a:t>]</a:t>
            </a:r>
            <a:endParaRPr lang="ru-RU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519580" y="5861343"/>
            <a:ext cx="599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A [</a:t>
            </a:r>
            <a:r>
              <a:rPr lang="en-GB" sz="1200" b="1" dirty="0" err="1" smtClean="0"/>
              <a:t>ch</a:t>
            </a:r>
            <a:r>
              <a:rPr lang="en-GB" sz="1200" b="1" dirty="0" smtClean="0"/>
              <a:t>]</a:t>
            </a:r>
            <a:endParaRPr lang="ru-RU" sz="1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7020" y="523175"/>
            <a:ext cx="4061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Proton momentum range: 2</a:t>
            </a:r>
            <a:r>
              <a:rPr lang="en-US" b="1" dirty="0" smtClean="0"/>
              <a:t>-10 </a:t>
            </a:r>
            <a:r>
              <a:rPr lang="en-US" b="1" dirty="0"/>
              <a:t>GeV/c</a:t>
            </a:r>
          </a:p>
        </p:txBody>
      </p:sp>
    </p:spTree>
    <p:extLst>
      <p:ext uri="{BB962C8B-B14F-4D97-AF65-F5344CB8AC3E}">
        <p14:creationId xmlns:p14="http://schemas.microsoft.com/office/powerpoint/2010/main" val="10810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C2EB03-FD5D-4198-B43C-03C40E66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90620"/>
            <a:ext cx="2133600" cy="365125"/>
          </a:xfrm>
        </p:spPr>
        <p:txBody>
          <a:bodyPr/>
          <a:lstStyle/>
          <a:p>
            <a:fld id="{4B45D006-5250-43BC-9B64-4263389CA341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3DB917-2B2D-47AF-BC00-8D2ED989B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3"/>
          <a:stretch/>
        </p:blipFill>
        <p:spPr>
          <a:xfrm>
            <a:off x="4589845" y="753180"/>
            <a:ext cx="4063919" cy="27759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3896" y="0"/>
            <a:ext cx="9157896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Dependence of energy resolution on </a:t>
            </a:r>
            <a:r>
              <a:rPr lang="en-US" sz="2400" b="1" dirty="0" err="1" smtClean="0">
                <a:solidFill>
                  <a:srgbClr val="C00000"/>
                </a:solidFill>
              </a:rPr>
              <a:t>supermodule</a:t>
            </a:r>
            <a:r>
              <a:rPr lang="en-US" sz="2400" b="1" dirty="0" smtClean="0">
                <a:solidFill>
                  <a:srgbClr val="C00000"/>
                </a:solidFill>
              </a:rPr>
              <a:t> length.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389" y="3619048"/>
            <a:ext cx="820891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Length of 4</a:t>
            </a:r>
            <a:r>
              <a:rPr lang="el-GR" dirty="0" smtClean="0"/>
              <a:t>λ</a:t>
            </a:r>
            <a:r>
              <a:rPr lang="en-US" baseline="-25000" dirty="0" smtClean="0"/>
              <a:t>I</a:t>
            </a:r>
            <a:r>
              <a:rPr lang="en-US" dirty="0" smtClean="0"/>
              <a:t> or 7 longitudinal sections is optimum for momentum range 2-6 GeV/c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E8EC884-4E99-4BC0-A980-00419CB979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7795" r="7117"/>
          <a:stretch/>
        </p:blipFill>
        <p:spPr>
          <a:xfrm>
            <a:off x="35496" y="1024226"/>
            <a:ext cx="4554349" cy="22757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BE4D66-4008-4959-B363-9B6AFACB21B7}"/>
              </a:ext>
            </a:extLst>
          </p:cNvPr>
          <p:cNvSpPr txBox="1"/>
          <p:nvPr/>
        </p:nvSpPr>
        <p:spPr>
          <a:xfrm>
            <a:off x="2381937" y="1325960"/>
            <a:ext cx="13965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p</a:t>
            </a:r>
            <a:r>
              <a:rPr lang="en-US" sz="2100" b="1" dirty="0" smtClean="0"/>
              <a:t>= </a:t>
            </a:r>
            <a:r>
              <a:rPr lang="en-US" sz="2100" b="1" dirty="0"/>
              <a:t>6</a:t>
            </a:r>
            <a:r>
              <a:rPr lang="en-US" sz="2100" b="1" dirty="0" smtClean="0"/>
              <a:t> </a:t>
            </a:r>
            <a:r>
              <a:rPr lang="en-US" sz="2100" b="1" dirty="0"/>
              <a:t>GeV/c</a:t>
            </a:r>
            <a:endParaRPr lang="ru-RU" sz="2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8333" y="568514"/>
            <a:ext cx="385491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Longitudinal profile of hadron shower.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716016" y="554181"/>
            <a:ext cx="442022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Dependence of resolution on module length.</a:t>
            </a:r>
            <a:endParaRPr lang="ru-RU" dirty="0"/>
          </a:p>
        </p:txBody>
      </p:sp>
      <p:pic>
        <p:nvPicPr>
          <p:cNvPr id="16" name="Рисунок 15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754071C-D52F-41BF-BE2A-0FE121F349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6"/>
          <a:stretch/>
        </p:blipFill>
        <p:spPr>
          <a:xfrm>
            <a:off x="291398" y="4142770"/>
            <a:ext cx="3888432" cy="26425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43244" y="5055891"/>
            <a:ext cx="388905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stochastic term of ~56% is in </a:t>
            </a:r>
            <a:r>
              <a:rPr lang="en-US" dirty="0"/>
              <a:t>g</a:t>
            </a:r>
            <a:r>
              <a:rPr lang="en-US" dirty="0" smtClean="0"/>
              <a:t>ood agreement with MC results.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19672" y="4332047"/>
                <a:ext cx="936104" cy="5262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32047"/>
                <a:ext cx="936104" cy="5262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0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993" y="3060595"/>
            <a:ext cx="2042337" cy="278001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Open issues.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5" t="8762" r="21428" b="11047"/>
          <a:stretch/>
        </p:blipFill>
        <p:spPr bwMode="auto">
          <a:xfrm>
            <a:off x="6376670" y="750369"/>
            <a:ext cx="2486660" cy="235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640711" y="5625686"/>
            <a:ext cx="24028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Magnet </a:t>
            </a:r>
            <a:r>
              <a:rPr lang="en-US" sz="1600" b="1" dirty="0"/>
              <a:t>pole </a:t>
            </a:r>
            <a:r>
              <a:rPr lang="en-US" sz="1600" b="1" dirty="0" smtClean="0"/>
              <a:t>with </a:t>
            </a:r>
            <a:r>
              <a:rPr lang="en-US" sz="1600" b="1" dirty="0" err="1" smtClean="0"/>
              <a:t>FHCal</a:t>
            </a:r>
            <a:r>
              <a:rPr lang="en-US" sz="1600" b="1" dirty="0" smtClean="0"/>
              <a:t>.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508020"/>
            <a:ext cx="5976664" cy="532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Mechanical support. The concept only.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Mass-production of FEE and readout. 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Simulations: detector performance and physics performance.</a:t>
            </a:r>
            <a:endParaRPr lang="ru-RU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Calibration with cosmic muons</a:t>
            </a:r>
            <a:r>
              <a:rPr lang="ru-RU" sz="2000" b="1" dirty="0" smtClean="0"/>
              <a:t> </a:t>
            </a:r>
            <a:r>
              <a:rPr lang="en-GB" sz="2000" b="1" dirty="0" smtClean="0"/>
              <a:t>in real setup</a:t>
            </a:r>
            <a:r>
              <a:rPr lang="en-US" sz="20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Software for </a:t>
            </a:r>
            <a:r>
              <a:rPr lang="en-US" sz="2000" b="1" dirty="0" err="1" smtClean="0"/>
              <a:t>FHCal</a:t>
            </a:r>
            <a:r>
              <a:rPr lang="en-US" sz="2000" b="1" dirty="0" smtClean="0"/>
              <a:t> data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Beam </a:t>
            </a:r>
            <a:r>
              <a:rPr lang="en-US" sz="2000" b="1" smtClean="0"/>
              <a:t>quality study </a:t>
            </a:r>
            <a:r>
              <a:rPr lang="en-US" sz="2000" b="1" dirty="0" smtClean="0"/>
              <a:t>with </a:t>
            </a:r>
            <a:r>
              <a:rPr lang="en-US" sz="2000" b="1" dirty="0" err="1" smtClean="0"/>
              <a:t>FHCal</a:t>
            </a:r>
            <a:r>
              <a:rPr lang="en-US" sz="20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Power supplies. Mounting of readout </a:t>
            </a:r>
            <a:r>
              <a:rPr lang="en-US" sz="2000" b="1" dirty="0" smtClean="0"/>
              <a:t>elements. Full </a:t>
            </a:r>
            <a:r>
              <a:rPr lang="en-US" sz="2000" b="1" dirty="0"/>
              <a:t>integration to MPD.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Operation manpower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037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19671" y="1988840"/>
            <a:ext cx="5184576" cy="110799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Thank </a:t>
            </a:r>
            <a:r>
              <a:rPr lang="en-US" sz="6600" b="1" dirty="0" smtClean="0">
                <a:solidFill>
                  <a:srgbClr val="FF0000"/>
                </a:solidFill>
              </a:rPr>
              <a:t>you!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48" y="6196306"/>
            <a:ext cx="543609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Permanent quality control of scintillator tiles, </a:t>
            </a:r>
          </a:p>
          <a:p>
            <a:r>
              <a:rPr lang="en-US" dirty="0" smtClean="0"/>
              <a:t>WLS-fibers and gluing is performing  with </a:t>
            </a:r>
            <a:r>
              <a:rPr lang="en-US" baseline="30000" dirty="0" smtClean="0"/>
              <a:t>90</a:t>
            </a:r>
            <a:r>
              <a:rPr lang="en-US" dirty="0" smtClean="0"/>
              <a:t>Sr </a:t>
            </a:r>
            <a:r>
              <a:rPr lang="el-GR" dirty="0" smtClean="0"/>
              <a:t>β</a:t>
            </a:r>
            <a:r>
              <a:rPr lang="en-US" dirty="0" smtClean="0"/>
              <a:t>-source.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t="19433"/>
          <a:stretch/>
        </p:blipFill>
        <p:spPr>
          <a:xfrm rot="5400000">
            <a:off x="1353383" y="814969"/>
            <a:ext cx="2116752" cy="30243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t="20282"/>
          <a:stretch/>
        </p:blipFill>
        <p:spPr>
          <a:xfrm rot="5400000">
            <a:off x="5354074" y="846726"/>
            <a:ext cx="2124326" cy="282437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1652" y="0"/>
            <a:ext cx="915789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Stages of </a:t>
            </a:r>
            <a:r>
              <a:rPr lang="en-US" sz="2800" b="1" dirty="0" err="1" smtClean="0">
                <a:solidFill>
                  <a:srgbClr val="C00000"/>
                </a:solidFill>
              </a:rPr>
              <a:t>FHCal</a:t>
            </a:r>
            <a:r>
              <a:rPr lang="en-US" sz="2800" b="1" dirty="0" smtClean="0">
                <a:solidFill>
                  <a:srgbClr val="C00000"/>
                </a:solidFill>
              </a:rPr>
              <a:t> production: scintillators.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3743474"/>
            <a:ext cx="3024335" cy="227361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389195"/>
            <a:ext cx="2133600" cy="365125"/>
          </a:xfrm>
        </p:spPr>
        <p:txBody>
          <a:bodyPr/>
          <a:lstStyle/>
          <a:p>
            <a:fld id="{772F6320-E713-4509-BF40-D5AE5585B1B5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36510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Tests of different grooves and reflectors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5736" y="220486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</a:t>
            </a:r>
            <a:r>
              <a:rPr lang="en-US" b="1" dirty="0" smtClean="0">
                <a:solidFill>
                  <a:srgbClr val="00B050"/>
                </a:solidFill>
              </a:rPr>
              <a:t>cintillator tiles with WLS-fibers.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8104" y="2636912"/>
            <a:ext cx="1966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</a:t>
            </a:r>
            <a:r>
              <a:rPr lang="en-US" b="1" dirty="0" smtClean="0">
                <a:solidFill>
                  <a:srgbClr val="00B050"/>
                </a:solidFill>
              </a:rPr>
              <a:t>cintillator tiles in TYVEC reflector.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692696"/>
            <a:ext cx="76683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FHCal</a:t>
            </a:r>
            <a:r>
              <a:rPr lang="en-US" dirty="0" smtClean="0"/>
              <a:t> scintillator tiles and modules are assembled in workshop of INR, Moscow.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55802"/>
            <a:ext cx="3510630" cy="27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11" y="2284571"/>
            <a:ext cx="1470454" cy="1323839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3"/>
          <a:srcRect l="21397" t="25802"/>
          <a:stretch/>
        </p:blipFill>
        <p:spPr bwMode="auto">
          <a:xfrm>
            <a:off x="4623871" y="1553408"/>
            <a:ext cx="4176464" cy="278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6024" y="617350"/>
            <a:ext cx="4680640" cy="11521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2200" b="1" dirty="0" smtClean="0">
                <a:solidFill>
                  <a:srgbClr val="826300"/>
                </a:solidFill>
                <a:latin typeface="Calibri" panose="020F0502020204030204" pitchFamily="34" charset="0"/>
              </a:rPr>
              <a:t>Tasks: detection of spectators to measure:</a:t>
            </a:r>
            <a:endParaRPr lang="en-US" sz="2200" b="1" dirty="0">
              <a:solidFill>
                <a:srgbClr val="826300"/>
              </a:solidFill>
              <a:latin typeface="Calibri" panose="020F0502020204030204" pitchFamily="34" charset="0"/>
            </a:endParaRPr>
          </a:p>
          <a:p>
            <a:pPr>
              <a:buFontTx/>
              <a:buAutoNum type="alphaLcParenR"/>
              <a:defRPr/>
            </a:pPr>
            <a:r>
              <a:rPr lang="en-US" sz="1800" b="1" dirty="0">
                <a:latin typeface="Calibri" panose="020F0502020204030204" pitchFamily="34" charset="0"/>
              </a:rPr>
              <a:t>The centrality of the collision;</a:t>
            </a:r>
          </a:p>
          <a:p>
            <a:pPr marL="342900" indent="-342900">
              <a:buAutoNum type="alphaLcParenR" startAt="2"/>
              <a:defRPr/>
            </a:pPr>
            <a:r>
              <a:rPr lang="en-US" sz="1800" b="1" dirty="0" smtClean="0">
                <a:latin typeface="Calibri" panose="020F0502020204030204" pitchFamily="34" charset="0"/>
              </a:rPr>
              <a:t>The </a:t>
            </a:r>
            <a:r>
              <a:rPr lang="en-US" sz="1800" b="1" dirty="0">
                <a:latin typeface="Calibri" panose="020F0502020204030204" pitchFamily="34" charset="0"/>
              </a:rPr>
              <a:t>reaction plane orientation</a:t>
            </a:r>
            <a:r>
              <a:rPr lang="en-US" sz="1800" b="1" dirty="0" smtClean="0">
                <a:latin typeface="Calibri" panose="020F0502020204030204" pitchFamily="34" charset="0"/>
              </a:rPr>
              <a:t>.</a:t>
            </a:r>
            <a:endParaRPr lang="ru-RU" sz="1800" b="1" dirty="0" smtClean="0">
              <a:latin typeface="Calibri" panose="020F0502020204030204" pitchFamily="34" charset="0"/>
            </a:endParaRPr>
          </a:p>
          <a:p>
            <a:pPr marL="342900" indent="-342900">
              <a:buAutoNum type="alphaLcParenR" startAt="2"/>
              <a:defRPr/>
            </a:pPr>
            <a:r>
              <a:rPr lang="en-US" sz="1800" b="1" dirty="0" smtClean="0">
                <a:latin typeface="Calibri" panose="020F0502020204030204" pitchFamily="34" charset="0"/>
              </a:rPr>
              <a:t>Physics with spectators.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517641" y="3776365"/>
            <a:ext cx="80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FHCAL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930585" y="2852936"/>
            <a:ext cx="1145471" cy="9327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3098226" y="2946491"/>
            <a:ext cx="720078" cy="8391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719572" y="4581128"/>
            <a:ext cx="7956884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ru-RU" sz="1800" b="1" u="sng" dirty="0">
                <a:latin typeface="Calibri" pitchFamily="34" charset="0"/>
              </a:rPr>
              <a:t>Two </a:t>
            </a:r>
            <a:r>
              <a:rPr lang="en-US" altLang="ru-RU" sz="1800" b="1" u="sng" dirty="0" smtClean="0">
                <a:latin typeface="Calibri" pitchFamily="34" charset="0"/>
              </a:rPr>
              <a:t>arms </a:t>
            </a:r>
            <a:r>
              <a:rPr lang="en-US" altLang="ru-RU" sz="1800" b="1" u="sng" dirty="0">
                <a:latin typeface="Calibri" pitchFamily="34" charset="0"/>
              </a:rPr>
              <a:t>of hadron calorimeters </a:t>
            </a:r>
            <a:r>
              <a:rPr lang="en-US" altLang="ru-RU" sz="1800" b="1" dirty="0">
                <a:latin typeface="Calibri" pitchFamily="34" charset="0"/>
              </a:rPr>
              <a:t>at opposite sides in forward </a:t>
            </a:r>
            <a:r>
              <a:rPr lang="en-US" altLang="ru-RU" sz="1800" b="1" dirty="0" smtClean="0">
                <a:latin typeface="Calibri" pitchFamily="34" charset="0"/>
              </a:rPr>
              <a:t>regions</a:t>
            </a:r>
            <a:r>
              <a:rPr lang="en-US" altLang="ru-RU" sz="1800" b="1" dirty="0">
                <a:latin typeface="Calibri" pitchFamily="34" charset="0"/>
              </a:rPr>
              <a:t>.</a:t>
            </a:r>
            <a:endParaRPr lang="en-US" altLang="ru-RU" sz="1800" b="1" dirty="0" smtClean="0">
              <a:latin typeface="Calibri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ru-RU" sz="1800" b="1" dirty="0">
                <a:latin typeface="Calibri" pitchFamily="34" charset="0"/>
              </a:rPr>
              <a:t>A</a:t>
            </a:r>
            <a:r>
              <a:rPr lang="en-US" altLang="ru-RU" sz="1800" b="1" dirty="0" smtClean="0">
                <a:latin typeface="Calibri" pitchFamily="34" charset="0"/>
              </a:rPr>
              <a:t>t </a:t>
            </a:r>
            <a:r>
              <a:rPr lang="en-US" altLang="ru-RU" sz="1800" b="1" dirty="0">
                <a:latin typeface="Calibri" pitchFamily="34" charset="0"/>
              </a:rPr>
              <a:t>the distance </a:t>
            </a:r>
            <a:r>
              <a:rPr lang="en-US" altLang="ru-RU" sz="1800" b="1" dirty="0" smtClean="0">
                <a:latin typeface="Calibri" pitchFamily="34" charset="0"/>
              </a:rPr>
              <a:t>3.2 </a:t>
            </a:r>
            <a:r>
              <a:rPr lang="en-US" altLang="ru-RU" sz="1800" b="1" dirty="0">
                <a:latin typeface="Calibri" pitchFamily="34" charset="0"/>
              </a:rPr>
              <a:t>meters from the interaction point</a:t>
            </a:r>
            <a:r>
              <a:rPr lang="en-US" altLang="ru-RU" sz="1800" b="1" dirty="0" smtClean="0">
                <a:latin typeface="Calibri" pitchFamily="34" charset="0"/>
              </a:rPr>
              <a:t>. 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ru-RU" sz="1800" b="1" dirty="0" smtClean="0">
                <a:latin typeface="Calibri" pitchFamily="34" charset="0"/>
              </a:rPr>
              <a:t>Available acceptance corresponds to </a:t>
            </a:r>
            <a:r>
              <a:rPr lang="en-US" altLang="ru-RU" sz="1800" b="1" dirty="0" err="1" smtClean="0">
                <a:latin typeface="Calibri" pitchFamily="34" charset="0"/>
              </a:rPr>
              <a:t>pseudorapidity</a:t>
            </a:r>
            <a:r>
              <a:rPr lang="en-US" altLang="ru-RU" sz="1800" b="1" dirty="0" smtClean="0">
                <a:latin typeface="Calibri" pitchFamily="34" charset="0"/>
              </a:rPr>
              <a:t>   2.0&lt;</a:t>
            </a:r>
            <a:r>
              <a:rPr lang="en-US" altLang="ru-RU" sz="1800" b="1" dirty="0" smtClean="0">
                <a:latin typeface="Calibri" pitchFamily="34" charset="0"/>
                <a:sym typeface="Symbol"/>
              </a:rPr>
              <a:t> &lt;5.0</a:t>
            </a:r>
            <a:endParaRPr lang="ru-RU" altLang="ru-RU" sz="1800" b="1" dirty="0"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96918" y="5651956"/>
            <a:ext cx="6779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FHCAL consists </a:t>
            </a:r>
            <a:r>
              <a:rPr lang="en-US" sz="2000" b="1" dirty="0"/>
              <a:t>of </a:t>
            </a:r>
            <a:r>
              <a:rPr lang="en-US" sz="2000" b="1" dirty="0" smtClean="0"/>
              <a:t>2x44 </a:t>
            </a:r>
            <a:r>
              <a:rPr lang="en-US" sz="2000" b="1" dirty="0"/>
              <a:t>modules of </a:t>
            </a:r>
            <a:r>
              <a:rPr lang="en-US" sz="2000" b="1" dirty="0" smtClean="0"/>
              <a:t>~1.1x1.1 </a:t>
            </a:r>
            <a:r>
              <a:rPr lang="en-US" sz="2000" b="1" dirty="0"/>
              <a:t>m</a:t>
            </a:r>
            <a:r>
              <a:rPr lang="en-US" sz="2000" b="1" baseline="30000" dirty="0"/>
              <a:t>2</a:t>
            </a:r>
            <a:r>
              <a:rPr lang="en-US" sz="2000" b="1" dirty="0"/>
              <a:t> </a:t>
            </a:r>
            <a:r>
              <a:rPr lang="en-US" sz="2000" b="1" dirty="0" smtClean="0"/>
              <a:t> each part.</a:t>
            </a:r>
            <a:endParaRPr lang="en-US" sz="2000" b="1" dirty="0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The forward hadron calorimeter in </a:t>
            </a:r>
            <a:r>
              <a:rPr lang="en-US" altLang="ru-RU" sz="2800" b="1" dirty="0">
                <a:solidFill>
                  <a:srgbClr val="C00000"/>
                </a:solidFill>
                <a:latin typeface="Calibri" pitchFamily="34" charset="0"/>
              </a:rPr>
              <a:t>MPD setup</a:t>
            </a:r>
            <a:endParaRPr lang="ru-RU" altLang="ru-RU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5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75466"/>
            <a:ext cx="8121035" cy="5463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1652" y="0"/>
            <a:ext cx="915789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Occupancy.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51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956376" cy="47451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1652" y="0"/>
            <a:ext cx="915789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Energy spectra.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60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40543" y="1181223"/>
            <a:ext cx="3717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Let’s introduce </a:t>
            </a:r>
            <a:r>
              <a:rPr lang="en-US" sz="2000" b="1" i="1" dirty="0" smtClean="0">
                <a:solidFill>
                  <a:srgbClr val="FF0000"/>
                </a:solidFill>
              </a:rPr>
              <a:t>energy asymmetry</a:t>
            </a:r>
            <a:r>
              <a:rPr lang="en-US" b="1" i="1" dirty="0" smtClean="0">
                <a:solidFill>
                  <a:srgbClr val="FF0000"/>
                </a:solidFill>
              </a:rPr>
              <a:t>: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216" y="1109129"/>
            <a:ext cx="1790045" cy="5859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1780" y="5769253"/>
            <a:ext cx="6822766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C00000"/>
                </a:solidFill>
              </a:rPr>
              <a:t>A</a:t>
            </a:r>
            <a:r>
              <a:rPr lang="en-GB" sz="2000" b="1" i="1" baseline="-25000" dirty="0" smtClean="0">
                <a:solidFill>
                  <a:srgbClr val="C00000"/>
                </a:solidFill>
              </a:rPr>
              <a:t>E</a:t>
            </a:r>
            <a:r>
              <a:rPr lang="en-GB" sz="2000" b="1" baseline="-25000" dirty="0" smtClean="0">
                <a:solidFill>
                  <a:srgbClr val="C00000"/>
                </a:solidFill>
              </a:rPr>
              <a:t> </a:t>
            </a:r>
            <a:r>
              <a:rPr lang="en-GB" sz="2000" b="1" dirty="0" smtClean="0">
                <a:solidFill>
                  <a:srgbClr val="C00000"/>
                </a:solidFill>
              </a:rPr>
              <a:t>is experimental observable and has clear dependence on centrality.  Let’s combine it with energy deposition in </a:t>
            </a:r>
            <a:r>
              <a:rPr lang="en-GB" sz="2000" b="1" dirty="0" err="1" smtClean="0">
                <a:solidFill>
                  <a:srgbClr val="C00000"/>
                </a:solidFill>
              </a:rPr>
              <a:t>FHCal</a:t>
            </a:r>
            <a:r>
              <a:rPr lang="en-GB" sz="2000" b="1" dirty="0" smtClean="0">
                <a:solidFill>
                  <a:srgbClr val="C00000"/>
                </a:solidFill>
              </a:rPr>
              <a:t>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10288" r="1714" b="4233"/>
          <a:stretch/>
        </p:blipFill>
        <p:spPr>
          <a:xfrm>
            <a:off x="525155" y="3320335"/>
            <a:ext cx="3314114" cy="21381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" t="8922" r="3138" b="5598"/>
          <a:stretch/>
        </p:blipFill>
        <p:spPr>
          <a:xfrm>
            <a:off x="4386878" y="3265508"/>
            <a:ext cx="3417795" cy="2241177"/>
          </a:xfrm>
          <a:prstGeom prst="rect">
            <a:avLst/>
          </a:prstGeom>
        </p:spPr>
      </p:pic>
      <p:graphicFrame>
        <p:nvGraphicFramePr>
          <p:cNvPr id="11" name="Объект 10"/>
          <p:cNvGraphicFramePr>
            <a:graphicFrameLocks noChangeAspect="1"/>
          </p:cNvGraphicFramePr>
          <p:nvPr>
            <p:extLst/>
          </p:nvPr>
        </p:nvGraphicFramePr>
        <p:xfrm>
          <a:off x="1072764" y="3619335"/>
          <a:ext cx="1080120" cy="32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Уравнение" r:id="rId6" imgW="939600" imgH="266400" progId="Equation.3">
                  <p:embed/>
                </p:oleObj>
              </mc:Choice>
              <mc:Fallback>
                <p:oleObj name="Уравнение" r:id="rId6" imgW="939600" imgH="266400" progId="Equation.3">
                  <p:embed/>
                  <p:pic>
                    <p:nvPicPr>
                      <p:cNvPr id="11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2764" y="3619335"/>
                        <a:ext cx="1080120" cy="3228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/>
          </p:nvPr>
        </p:nvGraphicFramePr>
        <p:xfrm>
          <a:off x="4976919" y="3576288"/>
          <a:ext cx="1039305" cy="28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Формула" r:id="rId8" imgW="990170" imgH="266584" progId="Equation.3">
                  <p:embed/>
                </p:oleObj>
              </mc:Choice>
              <mc:Fallback>
                <p:oleObj name="Формула" r:id="rId8" imgW="990170" imgH="266584" progId="Equation.3">
                  <p:embed/>
                  <p:pic>
                    <p:nvPicPr>
                      <p:cNvPr id="12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919" y="3576288"/>
                        <a:ext cx="1039305" cy="2879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432048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Other </a:t>
            </a:r>
            <a:r>
              <a:rPr lang="en-US" sz="2400" b="1" dirty="0" err="1" smtClean="0">
                <a:solidFill>
                  <a:srgbClr val="C00000"/>
                </a:solidFill>
              </a:rPr>
              <a:t>FHCal</a:t>
            </a:r>
            <a:r>
              <a:rPr lang="en-US" sz="2400" b="1" dirty="0" smtClean="0">
                <a:solidFill>
                  <a:srgbClr val="C00000"/>
                </a:solidFill>
              </a:rPr>
              <a:t> observable for the centrality measurement.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155" y="270357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Dependence of </a:t>
            </a:r>
            <a:r>
              <a:rPr lang="en-GB" b="1" i="1" dirty="0"/>
              <a:t>A</a:t>
            </a:r>
            <a:r>
              <a:rPr lang="en-GB" b="1" i="1" baseline="-25000" dirty="0"/>
              <a:t>E</a:t>
            </a:r>
            <a:r>
              <a:rPr lang="en-US" b="1" dirty="0" smtClean="0"/>
              <a:t> on impact parameter.</a:t>
            </a:r>
            <a:endParaRPr lang="ru-RU" b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6744295" y="514254"/>
            <a:ext cx="2195736" cy="1961796"/>
            <a:chOff x="3203848" y="4332178"/>
            <a:chExt cx="2195736" cy="1961796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3203848" y="4332178"/>
              <a:ext cx="2195736" cy="1961796"/>
              <a:chOff x="6446497" y="-19636"/>
              <a:chExt cx="2610320" cy="2285832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43"/>
              <a:stretch/>
            </p:blipFill>
            <p:spPr>
              <a:xfrm>
                <a:off x="6446497" y="-19636"/>
                <a:ext cx="2610320" cy="2285832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7042222" y="876077"/>
                <a:ext cx="5220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/>
                  <a:t>E</a:t>
                </a:r>
                <a:r>
                  <a:rPr lang="en-US" sz="2000" b="1" baseline="-25000" dirty="0" err="1" smtClean="0"/>
                  <a:t>in</a:t>
                </a:r>
                <a:endParaRPr lang="ru-RU" sz="2000" b="1" baseline="-250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446497" y="460632"/>
                <a:ext cx="6750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/>
                  <a:t>E</a:t>
                </a:r>
                <a:r>
                  <a:rPr lang="en-US" sz="2000" b="1" baseline="-25000" dirty="0" err="1" smtClean="0"/>
                  <a:t>out</a:t>
                </a:r>
                <a:endParaRPr lang="ru-RU" sz="2000" b="1" baseline="-25000" dirty="0"/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4097347" y="5237405"/>
              <a:ext cx="288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901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92" y="2945731"/>
            <a:ext cx="1831040" cy="1648472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3"/>
          <a:srcRect l="21397" t="25802"/>
          <a:stretch/>
        </p:blipFill>
        <p:spPr bwMode="auto">
          <a:xfrm>
            <a:off x="4483450" y="1821632"/>
            <a:ext cx="4345115" cy="28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029" y="-12855"/>
            <a:ext cx="9144000" cy="49743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sz="20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FHCal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will detect the spectators to measure the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geometry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of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ion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collisions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8231" y="3919427"/>
            <a:ext cx="80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FHCAL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543688" y="3191201"/>
            <a:ext cx="1196186" cy="7159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9" idx="0"/>
          </p:cNvCxnSpPr>
          <p:nvPr/>
        </p:nvCxnSpPr>
        <p:spPr>
          <a:xfrm flipH="1" flipV="1">
            <a:off x="2676181" y="3340982"/>
            <a:ext cx="752363" cy="5784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433190" y="4899646"/>
            <a:ext cx="72432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ru-RU" sz="1800" b="1" dirty="0" err="1" smtClean="0">
                <a:solidFill>
                  <a:srgbClr val="C00000"/>
                </a:solidFill>
                <a:latin typeface="Calibri" pitchFamily="34" charset="0"/>
              </a:rPr>
              <a:t>FHCal</a:t>
            </a:r>
            <a:r>
              <a:rPr lang="en-US" altLang="ru-RU" sz="1800" b="1" dirty="0" smtClean="0">
                <a:solidFill>
                  <a:srgbClr val="C00000"/>
                </a:solidFill>
                <a:latin typeface="Calibri" pitchFamily="34" charset="0"/>
              </a:rPr>
              <a:t> will detect the energy of spectators </a:t>
            </a:r>
            <a:r>
              <a:rPr lang="en-US" altLang="ru-RU" sz="1800" b="1" dirty="0" smtClean="0">
                <a:solidFill>
                  <a:srgbClr val="C00000"/>
                </a:solidFill>
                <a:latin typeface="Calibri" pitchFamily="34" charset="0"/>
                <a:sym typeface="Wingdings" panose="05000000000000000000" pitchFamily="2" charset="2"/>
              </a:rPr>
              <a:t></a:t>
            </a:r>
            <a:r>
              <a:rPr lang="en-US" altLang="ru-RU" sz="1800" b="1" dirty="0" smtClean="0">
                <a:solidFill>
                  <a:srgbClr val="C00000"/>
                </a:solidFill>
                <a:latin typeface="Calibri" pitchFamily="34" charset="0"/>
              </a:rPr>
              <a:t>;</a:t>
            </a:r>
            <a:endParaRPr lang="ru-RU" altLang="ru-RU" sz="1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ru-RU" sz="1800" b="1" dirty="0" err="1">
                <a:solidFill>
                  <a:srgbClr val="C00000"/>
                </a:solidFill>
                <a:latin typeface="Calibri" pitchFamily="34" charset="0"/>
              </a:rPr>
              <a:t>FHCal</a:t>
            </a:r>
            <a:r>
              <a:rPr lang="en-US" altLang="ru-RU" sz="1800" b="1" dirty="0">
                <a:solidFill>
                  <a:srgbClr val="C00000"/>
                </a:solidFill>
                <a:latin typeface="Calibri" pitchFamily="34" charset="0"/>
              </a:rPr>
              <a:t> will detect the </a:t>
            </a:r>
            <a:r>
              <a:rPr lang="en-GB" altLang="ru-RU" sz="1800" b="1" dirty="0" smtClean="0">
                <a:solidFill>
                  <a:srgbClr val="C00000"/>
                </a:solidFill>
                <a:latin typeface="Calibri" pitchFamily="34" charset="0"/>
              </a:rPr>
              <a:t>space distribution</a:t>
            </a:r>
            <a:r>
              <a:rPr lang="en-US" altLang="ru-RU" sz="1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altLang="ru-RU" sz="1800" b="1" dirty="0">
                <a:solidFill>
                  <a:srgbClr val="C00000"/>
                </a:solidFill>
                <a:latin typeface="Calibri" pitchFamily="34" charset="0"/>
              </a:rPr>
              <a:t>of the </a:t>
            </a:r>
            <a:r>
              <a:rPr lang="en-US" altLang="ru-RU" sz="1800" b="1" dirty="0" smtClean="0">
                <a:solidFill>
                  <a:srgbClr val="C00000"/>
                </a:solidFill>
                <a:latin typeface="Calibri" pitchFamily="34" charset="0"/>
              </a:rPr>
              <a:t>spectators </a:t>
            </a:r>
            <a:r>
              <a:rPr lang="en-US" altLang="ru-RU" sz="1800" b="1" dirty="0" smtClean="0">
                <a:solidFill>
                  <a:srgbClr val="C00000"/>
                </a:solidFill>
                <a:latin typeface="Calibri" pitchFamily="34" charset="0"/>
                <a:sym typeface="Wingdings" panose="05000000000000000000" pitchFamily="2" charset="2"/>
              </a:rPr>
              <a:t></a:t>
            </a:r>
            <a:r>
              <a:rPr lang="en-US" altLang="ru-RU" sz="1800" b="1" dirty="0" smtClean="0">
                <a:solidFill>
                  <a:srgbClr val="C00000"/>
                </a:solidFill>
                <a:latin typeface="Calibri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ru-RU" sz="1800" b="1" dirty="0" err="1">
                <a:solidFill>
                  <a:srgbClr val="FF0000"/>
                </a:solidFill>
                <a:latin typeface="Calibri" pitchFamily="34" charset="0"/>
              </a:rPr>
              <a:t>FHCal</a:t>
            </a:r>
            <a:r>
              <a:rPr lang="en-US" altLang="ru-RU" sz="1800" b="1" dirty="0">
                <a:solidFill>
                  <a:srgbClr val="FF0000"/>
                </a:solidFill>
                <a:latin typeface="Calibri" pitchFamily="34" charset="0"/>
              </a:rPr>
              <a:t> will detect the </a:t>
            </a:r>
            <a:r>
              <a:rPr lang="en-US" altLang="ru-RU" sz="1800" b="1" dirty="0" smtClean="0">
                <a:solidFill>
                  <a:srgbClr val="FF0000"/>
                </a:solidFill>
                <a:latin typeface="Calibri" pitchFamily="34" charset="0"/>
              </a:rPr>
              <a:t>energy of </a:t>
            </a:r>
            <a:r>
              <a:rPr lang="en-US" altLang="ru-RU" sz="1800" b="1" dirty="0" err="1" smtClean="0">
                <a:solidFill>
                  <a:srgbClr val="FF0000"/>
                </a:solidFill>
                <a:latin typeface="Calibri" pitchFamily="34" charset="0"/>
              </a:rPr>
              <a:t>pions</a:t>
            </a:r>
            <a:r>
              <a:rPr lang="en-US" altLang="ru-RU" sz="1800" b="1" dirty="0" smtClean="0">
                <a:solidFill>
                  <a:srgbClr val="FF0000"/>
                </a:solidFill>
                <a:latin typeface="Calibri" pitchFamily="34" charset="0"/>
              </a:rPr>
              <a:t> in forward region  </a:t>
            </a:r>
            <a:r>
              <a:rPr lang="en-US" altLang="ru-RU" sz="1800" b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</a:t>
            </a:r>
            <a:r>
              <a:rPr lang="en-US" altLang="ru-RU" sz="1800" b="1" dirty="0" smtClean="0">
                <a:solidFill>
                  <a:srgbClr val="FF0000"/>
                </a:solidFill>
                <a:latin typeface="Calibri" pitchFamily="34" charset="0"/>
              </a:rPr>
              <a:t>;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51389" y="6407719"/>
            <a:ext cx="2133600" cy="365125"/>
          </a:xfrm>
        </p:spPr>
        <p:txBody>
          <a:bodyPr/>
          <a:lstStyle/>
          <a:p>
            <a:fld id="{772F6320-E713-4509-BF40-D5AE5585B1B5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86" y="753544"/>
            <a:ext cx="2873666" cy="213617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 rot="430143">
            <a:off x="863318" y="3322802"/>
            <a:ext cx="1781364" cy="759298"/>
          </a:xfrm>
          <a:prstGeom prst="ellipse">
            <a:avLst/>
          </a:prstGeom>
          <a:solidFill>
            <a:schemeClr val="bg2">
              <a:lumMod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06750" y="3501007"/>
            <a:ext cx="2428295" cy="3733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909" y="2834384"/>
            <a:ext cx="76016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Event plane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20200" y="4233133"/>
            <a:ext cx="113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Spectator spot</a:t>
            </a:r>
            <a:endParaRPr lang="ru-RU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403664" y="3825303"/>
            <a:ext cx="889278" cy="5250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0982" y="6040515"/>
            <a:ext cx="8424935" cy="646331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By </a:t>
            </a:r>
            <a:r>
              <a:rPr lang="en-US" b="1" dirty="0"/>
              <a:t>u</a:t>
            </a:r>
            <a:r>
              <a:rPr lang="en-US" b="1" dirty="0" smtClean="0"/>
              <a:t>sing the </a:t>
            </a:r>
            <a:r>
              <a:rPr lang="en-US" b="1" dirty="0"/>
              <a:t>spectators energy </a:t>
            </a:r>
            <a:r>
              <a:rPr lang="en-US" b="1" dirty="0" smtClean="0"/>
              <a:t>and space distribution one can determine the centrality and  the event plane of collisions.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40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4152" y="-5318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C00000"/>
                </a:solidFill>
                <a:latin typeface="+mj-lt"/>
              </a:rPr>
              <a:t>Structure of </a:t>
            </a:r>
            <a:r>
              <a:rPr lang="en-US" altLang="ru-RU" sz="2400" b="1" dirty="0" err="1" smtClean="0">
                <a:solidFill>
                  <a:srgbClr val="C00000"/>
                </a:solidFill>
                <a:latin typeface="+mj-lt"/>
              </a:rPr>
              <a:t>FHCal</a:t>
            </a:r>
            <a:r>
              <a:rPr lang="ru-RU" altLang="ru-RU" sz="2400" b="1" dirty="0" smtClean="0">
                <a:solidFill>
                  <a:srgbClr val="C00000"/>
                </a:solidFill>
                <a:latin typeface="+mj-lt"/>
              </a:rPr>
              <a:t> – </a:t>
            </a:r>
            <a:r>
              <a:rPr lang="en-US" altLang="ru-RU" sz="2400" b="1" dirty="0" smtClean="0">
                <a:solidFill>
                  <a:srgbClr val="C00000"/>
                </a:solidFill>
                <a:latin typeface="+mj-lt"/>
              </a:rPr>
              <a:t>two left/right arms.</a:t>
            </a:r>
            <a:endParaRPr lang="ru-RU" altLang="ru-RU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777154" y="1166965"/>
            <a:ext cx="3157790" cy="18466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     Each arm:  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4</a:t>
            </a: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4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 modules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;</a:t>
            </a:r>
            <a:endParaRPr lang="en-US" sz="2000" b="1" dirty="0" smtClean="0">
              <a:solidFill>
                <a:srgbClr val="000000"/>
              </a:solidFill>
              <a:latin typeface="+mj-lt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Beam hole;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Weight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– 9 tons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642298" y="3573016"/>
            <a:ext cx="1872208" cy="1969966"/>
            <a:chOff x="3200" y="730"/>
            <a:chExt cx="1561" cy="1634"/>
          </a:xfrm>
        </p:grpSpPr>
        <p:grpSp>
          <p:nvGrpSpPr>
            <p:cNvPr id="22538" name="Group 6"/>
            <p:cNvGrpSpPr>
              <a:grpSpLocks/>
            </p:cNvGrpSpPr>
            <p:nvPr/>
          </p:nvGrpSpPr>
          <p:grpSpPr bwMode="auto">
            <a:xfrm>
              <a:off x="3837" y="776"/>
              <a:ext cx="924" cy="989"/>
              <a:chOff x="3294" y="1351"/>
              <a:chExt cx="924" cy="989"/>
            </a:xfrm>
          </p:grpSpPr>
          <p:sp>
            <p:nvSpPr>
              <p:cNvPr id="22648" name="AutoShape 7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9" name="AutoShape 8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50" name="AutoShape 9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51" name="AutoShape 10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539" name="AutoShape 11"/>
            <p:cNvSpPr>
              <a:spLocks noChangeAspect="1" noChangeArrowheads="1"/>
            </p:cNvSpPr>
            <p:nvPr/>
          </p:nvSpPr>
          <p:spPr bwMode="auto">
            <a:xfrm>
              <a:off x="3817" y="919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40" name="Freeform 12"/>
            <p:cNvSpPr>
              <a:spLocks noChangeAspect="1"/>
            </p:cNvSpPr>
            <p:nvPr/>
          </p:nvSpPr>
          <p:spPr bwMode="auto">
            <a:xfrm>
              <a:off x="3817" y="894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AutoShape 13"/>
            <p:cNvSpPr>
              <a:spLocks noChangeAspect="1" noChangeArrowheads="1"/>
            </p:cNvSpPr>
            <p:nvPr/>
          </p:nvSpPr>
          <p:spPr bwMode="auto">
            <a:xfrm>
              <a:off x="3871" y="987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42" name="AutoShape 14"/>
            <p:cNvSpPr>
              <a:spLocks noChangeAspect="1" noChangeArrowheads="1"/>
            </p:cNvSpPr>
            <p:nvPr/>
          </p:nvSpPr>
          <p:spPr bwMode="auto">
            <a:xfrm>
              <a:off x="3814" y="868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43" name="Freeform 15"/>
            <p:cNvSpPr>
              <a:spLocks noChangeAspect="1"/>
            </p:cNvSpPr>
            <p:nvPr/>
          </p:nvSpPr>
          <p:spPr bwMode="auto">
            <a:xfrm>
              <a:off x="4061" y="869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Arc 16"/>
            <p:cNvSpPr>
              <a:spLocks noChangeAspect="1"/>
            </p:cNvSpPr>
            <p:nvPr/>
          </p:nvSpPr>
          <p:spPr bwMode="auto">
            <a:xfrm rot="21549114" flipV="1">
              <a:off x="3786" y="873"/>
              <a:ext cx="396" cy="46"/>
            </a:xfrm>
            <a:custGeom>
              <a:avLst/>
              <a:gdLst>
                <a:gd name="T0" fmla="*/ 0 w 16087"/>
                <a:gd name="T1" fmla="*/ 0 h 18140"/>
                <a:gd name="T2" fmla="*/ 0 w 16087"/>
                <a:gd name="T3" fmla="*/ 0 h 18140"/>
                <a:gd name="T4" fmla="*/ 0 w 16087"/>
                <a:gd name="T5" fmla="*/ 0 h 18140"/>
                <a:gd name="T6" fmla="*/ 0 60000 65536"/>
                <a:gd name="T7" fmla="*/ 0 60000 65536"/>
                <a:gd name="T8" fmla="*/ 0 60000 65536"/>
                <a:gd name="T9" fmla="*/ 0 w 16087"/>
                <a:gd name="T10" fmla="*/ 0 h 18140"/>
                <a:gd name="T11" fmla="*/ 16087 w 16087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87" h="18140" fill="none" extrusionOk="0">
                  <a:moveTo>
                    <a:pt x="11726" y="-1"/>
                  </a:moveTo>
                  <a:cubicBezTo>
                    <a:pt x="13338" y="1042"/>
                    <a:pt x="14805" y="2295"/>
                    <a:pt x="16087" y="3725"/>
                  </a:cubicBezTo>
                </a:path>
                <a:path w="16087" h="18140" stroke="0" extrusionOk="0">
                  <a:moveTo>
                    <a:pt x="11726" y="-1"/>
                  </a:moveTo>
                  <a:cubicBezTo>
                    <a:pt x="13338" y="1042"/>
                    <a:pt x="14805" y="2295"/>
                    <a:pt x="16087" y="3725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5" name="Arc 17"/>
            <p:cNvSpPr>
              <a:spLocks noChangeAspect="1"/>
            </p:cNvSpPr>
            <p:nvPr/>
          </p:nvSpPr>
          <p:spPr bwMode="auto">
            <a:xfrm rot="11110049" flipV="1">
              <a:off x="3883" y="920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6" name="Arc 18"/>
            <p:cNvSpPr>
              <a:spLocks noChangeAspect="1"/>
            </p:cNvSpPr>
            <p:nvPr/>
          </p:nvSpPr>
          <p:spPr bwMode="auto">
            <a:xfrm rot="255756" flipH="1">
              <a:off x="3935" y="925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7" name="AutoShape 19"/>
            <p:cNvSpPr>
              <a:spLocks noChangeAspect="1" noChangeArrowheads="1"/>
            </p:cNvSpPr>
            <p:nvPr/>
          </p:nvSpPr>
          <p:spPr bwMode="auto">
            <a:xfrm>
              <a:off x="3865" y="983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48" name="AutoShape 20"/>
            <p:cNvSpPr>
              <a:spLocks noChangeAspect="1" noChangeArrowheads="1"/>
            </p:cNvSpPr>
            <p:nvPr/>
          </p:nvSpPr>
          <p:spPr bwMode="auto">
            <a:xfrm>
              <a:off x="3878" y="995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49" name="Arc 21"/>
            <p:cNvSpPr>
              <a:spLocks noChangeAspect="1"/>
            </p:cNvSpPr>
            <p:nvPr/>
          </p:nvSpPr>
          <p:spPr bwMode="auto">
            <a:xfrm rot="10507534" flipV="1">
              <a:off x="3873" y="912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0" name="Line 22"/>
            <p:cNvSpPr>
              <a:spLocks noChangeAspect="1" noChangeShapeType="1"/>
            </p:cNvSpPr>
            <p:nvPr/>
          </p:nvSpPr>
          <p:spPr bwMode="auto">
            <a:xfrm flipH="1">
              <a:off x="3895" y="1021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51" name="Group 23"/>
            <p:cNvGrpSpPr>
              <a:grpSpLocks/>
            </p:cNvGrpSpPr>
            <p:nvPr/>
          </p:nvGrpSpPr>
          <p:grpSpPr bwMode="auto">
            <a:xfrm>
              <a:off x="3722" y="887"/>
              <a:ext cx="924" cy="989"/>
              <a:chOff x="3294" y="1351"/>
              <a:chExt cx="924" cy="989"/>
            </a:xfrm>
          </p:grpSpPr>
          <p:sp>
            <p:nvSpPr>
              <p:cNvPr id="22644" name="AutoShape 24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5" name="AutoShape 25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6" name="AutoShape 26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7" name="AutoShape 27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552" name="AutoShape 28"/>
            <p:cNvSpPr>
              <a:spLocks noChangeAspect="1" noChangeArrowheads="1"/>
            </p:cNvSpPr>
            <p:nvPr/>
          </p:nvSpPr>
          <p:spPr bwMode="auto">
            <a:xfrm>
              <a:off x="3697" y="1032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53" name="Freeform 29"/>
            <p:cNvSpPr>
              <a:spLocks noChangeAspect="1"/>
            </p:cNvSpPr>
            <p:nvPr/>
          </p:nvSpPr>
          <p:spPr bwMode="auto">
            <a:xfrm>
              <a:off x="3697" y="1007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4" name="AutoShape 30"/>
            <p:cNvSpPr>
              <a:spLocks noChangeAspect="1" noChangeArrowheads="1"/>
            </p:cNvSpPr>
            <p:nvPr/>
          </p:nvSpPr>
          <p:spPr bwMode="auto">
            <a:xfrm>
              <a:off x="3751" y="1100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55" name="AutoShape 31"/>
            <p:cNvSpPr>
              <a:spLocks noChangeAspect="1" noChangeArrowheads="1"/>
            </p:cNvSpPr>
            <p:nvPr/>
          </p:nvSpPr>
          <p:spPr bwMode="auto">
            <a:xfrm>
              <a:off x="3694" y="981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56" name="Freeform 32"/>
            <p:cNvSpPr>
              <a:spLocks noChangeAspect="1"/>
            </p:cNvSpPr>
            <p:nvPr/>
          </p:nvSpPr>
          <p:spPr bwMode="auto">
            <a:xfrm>
              <a:off x="3941" y="982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7" name="Arc 33"/>
            <p:cNvSpPr>
              <a:spLocks noChangeAspect="1"/>
            </p:cNvSpPr>
            <p:nvPr/>
          </p:nvSpPr>
          <p:spPr bwMode="auto">
            <a:xfrm rot="21549114" flipV="1">
              <a:off x="3666" y="985"/>
              <a:ext cx="429" cy="46"/>
            </a:xfrm>
            <a:custGeom>
              <a:avLst/>
              <a:gdLst>
                <a:gd name="T0" fmla="*/ 0 w 17459"/>
                <a:gd name="T1" fmla="*/ 0 h 18140"/>
                <a:gd name="T2" fmla="*/ 0 w 17459"/>
                <a:gd name="T3" fmla="*/ 0 h 18140"/>
                <a:gd name="T4" fmla="*/ 0 w 17459"/>
                <a:gd name="T5" fmla="*/ 0 h 18140"/>
                <a:gd name="T6" fmla="*/ 0 60000 65536"/>
                <a:gd name="T7" fmla="*/ 0 60000 65536"/>
                <a:gd name="T8" fmla="*/ 0 60000 65536"/>
                <a:gd name="T9" fmla="*/ 0 w 17459"/>
                <a:gd name="T10" fmla="*/ 0 h 18140"/>
                <a:gd name="T11" fmla="*/ 17459 w 17459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59" h="18140" fill="none" extrusionOk="0">
                  <a:moveTo>
                    <a:pt x="11726" y="-1"/>
                  </a:moveTo>
                  <a:cubicBezTo>
                    <a:pt x="13953" y="1439"/>
                    <a:pt x="15897" y="3278"/>
                    <a:pt x="17458" y="5422"/>
                  </a:cubicBezTo>
                </a:path>
                <a:path w="17459" h="18140" stroke="0" extrusionOk="0">
                  <a:moveTo>
                    <a:pt x="11726" y="-1"/>
                  </a:moveTo>
                  <a:cubicBezTo>
                    <a:pt x="13953" y="1439"/>
                    <a:pt x="15897" y="3278"/>
                    <a:pt x="17458" y="5422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8" name="Arc 34"/>
            <p:cNvSpPr>
              <a:spLocks noChangeAspect="1"/>
            </p:cNvSpPr>
            <p:nvPr/>
          </p:nvSpPr>
          <p:spPr bwMode="auto">
            <a:xfrm rot="11110049" flipV="1">
              <a:off x="3763" y="1033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9" name="Arc 35"/>
            <p:cNvSpPr>
              <a:spLocks noChangeAspect="1"/>
            </p:cNvSpPr>
            <p:nvPr/>
          </p:nvSpPr>
          <p:spPr bwMode="auto">
            <a:xfrm rot="255756" flipH="1">
              <a:off x="3815" y="1038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60" name="AutoShape 36"/>
            <p:cNvSpPr>
              <a:spLocks noChangeAspect="1" noChangeArrowheads="1"/>
            </p:cNvSpPr>
            <p:nvPr/>
          </p:nvSpPr>
          <p:spPr bwMode="auto">
            <a:xfrm>
              <a:off x="3745" y="1096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61" name="AutoShape 37"/>
            <p:cNvSpPr>
              <a:spLocks noChangeAspect="1" noChangeArrowheads="1"/>
            </p:cNvSpPr>
            <p:nvPr/>
          </p:nvSpPr>
          <p:spPr bwMode="auto">
            <a:xfrm>
              <a:off x="3758" y="1108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62" name="Arc 38"/>
            <p:cNvSpPr>
              <a:spLocks noChangeAspect="1"/>
            </p:cNvSpPr>
            <p:nvPr/>
          </p:nvSpPr>
          <p:spPr bwMode="auto">
            <a:xfrm rot="10507534" flipV="1">
              <a:off x="3753" y="1025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63" name="Line 39"/>
            <p:cNvSpPr>
              <a:spLocks noChangeAspect="1" noChangeShapeType="1"/>
            </p:cNvSpPr>
            <p:nvPr/>
          </p:nvSpPr>
          <p:spPr bwMode="auto">
            <a:xfrm flipH="1">
              <a:off x="3775" y="1134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64" name="Group 40"/>
            <p:cNvGrpSpPr>
              <a:grpSpLocks/>
            </p:cNvGrpSpPr>
            <p:nvPr/>
          </p:nvGrpSpPr>
          <p:grpSpPr bwMode="auto">
            <a:xfrm>
              <a:off x="3602" y="1005"/>
              <a:ext cx="924" cy="989"/>
              <a:chOff x="3294" y="1351"/>
              <a:chExt cx="924" cy="989"/>
            </a:xfrm>
          </p:grpSpPr>
          <p:sp>
            <p:nvSpPr>
              <p:cNvPr id="22640" name="AutoShape 41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1" name="AutoShape 42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2" name="AutoShape 43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3" name="AutoShape 44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565" name="AutoShape 45"/>
            <p:cNvSpPr>
              <a:spLocks noChangeAspect="1" noChangeArrowheads="1"/>
            </p:cNvSpPr>
            <p:nvPr/>
          </p:nvSpPr>
          <p:spPr bwMode="auto">
            <a:xfrm>
              <a:off x="3576" y="1153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66" name="Freeform 46"/>
            <p:cNvSpPr>
              <a:spLocks noChangeAspect="1"/>
            </p:cNvSpPr>
            <p:nvPr/>
          </p:nvSpPr>
          <p:spPr bwMode="auto">
            <a:xfrm>
              <a:off x="3576" y="1128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7" name="AutoShape 47"/>
            <p:cNvSpPr>
              <a:spLocks noChangeAspect="1" noChangeArrowheads="1"/>
            </p:cNvSpPr>
            <p:nvPr/>
          </p:nvSpPr>
          <p:spPr bwMode="auto">
            <a:xfrm>
              <a:off x="3630" y="1221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68" name="AutoShape 48"/>
            <p:cNvSpPr>
              <a:spLocks noChangeAspect="1" noChangeArrowheads="1"/>
            </p:cNvSpPr>
            <p:nvPr/>
          </p:nvSpPr>
          <p:spPr bwMode="auto">
            <a:xfrm>
              <a:off x="3573" y="1102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69" name="Freeform 49"/>
            <p:cNvSpPr>
              <a:spLocks noChangeAspect="1"/>
            </p:cNvSpPr>
            <p:nvPr/>
          </p:nvSpPr>
          <p:spPr bwMode="auto">
            <a:xfrm>
              <a:off x="3820" y="1103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0" name="Arc 50"/>
            <p:cNvSpPr>
              <a:spLocks noChangeAspect="1"/>
            </p:cNvSpPr>
            <p:nvPr/>
          </p:nvSpPr>
          <p:spPr bwMode="auto">
            <a:xfrm rot="21549114" flipV="1">
              <a:off x="3545" y="1106"/>
              <a:ext cx="434" cy="46"/>
            </a:xfrm>
            <a:custGeom>
              <a:avLst/>
              <a:gdLst>
                <a:gd name="T0" fmla="*/ 0 w 17639"/>
                <a:gd name="T1" fmla="*/ 0 h 18140"/>
                <a:gd name="T2" fmla="*/ 0 w 17639"/>
                <a:gd name="T3" fmla="*/ 0 h 18140"/>
                <a:gd name="T4" fmla="*/ 0 w 17639"/>
                <a:gd name="T5" fmla="*/ 0 h 18140"/>
                <a:gd name="T6" fmla="*/ 0 60000 65536"/>
                <a:gd name="T7" fmla="*/ 0 60000 65536"/>
                <a:gd name="T8" fmla="*/ 0 60000 65536"/>
                <a:gd name="T9" fmla="*/ 0 w 17639"/>
                <a:gd name="T10" fmla="*/ 0 h 18140"/>
                <a:gd name="T11" fmla="*/ 17639 w 17639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39" h="18140" fill="none" extrusionOk="0">
                  <a:moveTo>
                    <a:pt x="11726" y="-1"/>
                  </a:moveTo>
                  <a:cubicBezTo>
                    <a:pt x="14040" y="1496"/>
                    <a:pt x="16047" y="3421"/>
                    <a:pt x="17638" y="5672"/>
                  </a:cubicBezTo>
                </a:path>
                <a:path w="17639" h="18140" stroke="0" extrusionOk="0">
                  <a:moveTo>
                    <a:pt x="11726" y="-1"/>
                  </a:moveTo>
                  <a:cubicBezTo>
                    <a:pt x="14040" y="1496"/>
                    <a:pt x="16047" y="3421"/>
                    <a:pt x="17638" y="5672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71" name="Arc 51"/>
            <p:cNvSpPr>
              <a:spLocks noChangeAspect="1"/>
            </p:cNvSpPr>
            <p:nvPr/>
          </p:nvSpPr>
          <p:spPr bwMode="auto">
            <a:xfrm rot="11110049" flipV="1">
              <a:off x="3642" y="1154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72" name="Arc 52"/>
            <p:cNvSpPr>
              <a:spLocks noChangeAspect="1"/>
            </p:cNvSpPr>
            <p:nvPr/>
          </p:nvSpPr>
          <p:spPr bwMode="auto">
            <a:xfrm rot="255756" flipH="1">
              <a:off x="3694" y="1159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73" name="AutoShape 53"/>
            <p:cNvSpPr>
              <a:spLocks noChangeAspect="1" noChangeArrowheads="1"/>
            </p:cNvSpPr>
            <p:nvPr/>
          </p:nvSpPr>
          <p:spPr bwMode="auto">
            <a:xfrm>
              <a:off x="3624" y="1217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74" name="AutoShape 54"/>
            <p:cNvSpPr>
              <a:spLocks noChangeAspect="1" noChangeArrowheads="1"/>
            </p:cNvSpPr>
            <p:nvPr/>
          </p:nvSpPr>
          <p:spPr bwMode="auto">
            <a:xfrm>
              <a:off x="3637" y="1229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75" name="Arc 55"/>
            <p:cNvSpPr>
              <a:spLocks noChangeAspect="1"/>
            </p:cNvSpPr>
            <p:nvPr/>
          </p:nvSpPr>
          <p:spPr bwMode="auto">
            <a:xfrm rot="10507534" flipV="1">
              <a:off x="3632" y="1146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76" name="Line 56"/>
            <p:cNvSpPr>
              <a:spLocks noChangeAspect="1" noChangeShapeType="1"/>
            </p:cNvSpPr>
            <p:nvPr/>
          </p:nvSpPr>
          <p:spPr bwMode="auto">
            <a:xfrm flipH="1">
              <a:off x="3654" y="1255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77" name="Group 57"/>
            <p:cNvGrpSpPr>
              <a:grpSpLocks/>
            </p:cNvGrpSpPr>
            <p:nvPr/>
          </p:nvGrpSpPr>
          <p:grpSpPr bwMode="auto">
            <a:xfrm>
              <a:off x="3480" y="1127"/>
              <a:ext cx="924" cy="989"/>
              <a:chOff x="3294" y="1351"/>
              <a:chExt cx="924" cy="989"/>
            </a:xfrm>
          </p:grpSpPr>
          <p:sp>
            <p:nvSpPr>
              <p:cNvPr id="22636" name="AutoShape 58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7" name="AutoShape 59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8" name="AutoShape 60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9" name="AutoShape 61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578" name="AutoShape 62"/>
            <p:cNvSpPr>
              <a:spLocks noChangeAspect="1" noChangeArrowheads="1"/>
            </p:cNvSpPr>
            <p:nvPr/>
          </p:nvSpPr>
          <p:spPr bwMode="auto">
            <a:xfrm>
              <a:off x="3464" y="1263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79" name="Freeform 63"/>
            <p:cNvSpPr>
              <a:spLocks noChangeAspect="1"/>
            </p:cNvSpPr>
            <p:nvPr/>
          </p:nvSpPr>
          <p:spPr bwMode="auto">
            <a:xfrm>
              <a:off x="3464" y="1238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0" name="AutoShape 64"/>
            <p:cNvSpPr>
              <a:spLocks noChangeAspect="1" noChangeArrowheads="1"/>
            </p:cNvSpPr>
            <p:nvPr/>
          </p:nvSpPr>
          <p:spPr bwMode="auto">
            <a:xfrm>
              <a:off x="3518" y="1331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81" name="AutoShape 65"/>
            <p:cNvSpPr>
              <a:spLocks noChangeAspect="1" noChangeArrowheads="1"/>
            </p:cNvSpPr>
            <p:nvPr/>
          </p:nvSpPr>
          <p:spPr bwMode="auto">
            <a:xfrm>
              <a:off x="3461" y="1212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82" name="Freeform 66"/>
            <p:cNvSpPr>
              <a:spLocks noChangeAspect="1"/>
            </p:cNvSpPr>
            <p:nvPr/>
          </p:nvSpPr>
          <p:spPr bwMode="auto">
            <a:xfrm>
              <a:off x="3708" y="1213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3" name="Arc 67"/>
            <p:cNvSpPr>
              <a:spLocks noChangeAspect="1"/>
            </p:cNvSpPr>
            <p:nvPr/>
          </p:nvSpPr>
          <p:spPr bwMode="auto">
            <a:xfrm rot="21549114" flipV="1">
              <a:off x="3433" y="1216"/>
              <a:ext cx="423" cy="46"/>
            </a:xfrm>
            <a:custGeom>
              <a:avLst/>
              <a:gdLst>
                <a:gd name="T0" fmla="*/ 0 w 17197"/>
                <a:gd name="T1" fmla="*/ 0 h 18140"/>
                <a:gd name="T2" fmla="*/ 0 w 17197"/>
                <a:gd name="T3" fmla="*/ 0 h 18140"/>
                <a:gd name="T4" fmla="*/ 0 w 17197"/>
                <a:gd name="T5" fmla="*/ 0 h 18140"/>
                <a:gd name="T6" fmla="*/ 0 60000 65536"/>
                <a:gd name="T7" fmla="*/ 0 60000 65536"/>
                <a:gd name="T8" fmla="*/ 0 60000 65536"/>
                <a:gd name="T9" fmla="*/ 0 w 17197"/>
                <a:gd name="T10" fmla="*/ 0 h 18140"/>
                <a:gd name="T11" fmla="*/ 17197 w 17197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97" h="18140" fill="none" extrusionOk="0">
                  <a:moveTo>
                    <a:pt x="11726" y="-1"/>
                  </a:moveTo>
                  <a:cubicBezTo>
                    <a:pt x="13830" y="1360"/>
                    <a:pt x="15681" y="3075"/>
                    <a:pt x="17197" y="5070"/>
                  </a:cubicBezTo>
                </a:path>
                <a:path w="17197" h="18140" stroke="0" extrusionOk="0">
                  <a:moveTo>
                    <a:pt x="11726" y="-1"/>
                  </a:moveTo>
                  <a:cubicBezTo>
                    <a:pt x="13830" y="1360"/>
                    <a:pt x="15681" y="3075"/>
                    <a:pt x="17197" y="5070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84" name="Arc 68"/>
            <p:cNvSpPr>
              <a:spLocks noChangeAspect="1"/>
            </p:cNvSpPr>
            <p:nvPr/>
          </p:nvSpPr>
          <p:spPr bwMode="auto">
            <a:xfrm rot="11110049" flipV="1">
              <a:off x="3530" y="1264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85" name="Arc 69"/>
            <p:cNvSpPr>
              <a:spLocks noChangeAspect="1"/>
            </p:cNvSpPr>
            <p:nvPr/>
          </p:nvSpPr>
          <p:spPr bwMode="auto">
            <a:xfrm rot="255756" flipH="1">
              <a:off x="3582" y="1269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86" name="AutoShape 70"/>
            <p:cNvSpPr>
              <a:spLocks noChangeAspect="1" noChangeArrowheads="1"/>
            </p:cNvSpPr>
            <p:nvPr/>
          </p:nvSpPr>
          <p:spPr bwMode="auto">
            <a:xfrm>
              <a:off x="3512" y="1327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87" name="AutoShape 71"/>
            <p:cNvSpPr>
              <a:spLocks noChangeAspect="1" noChangeArrowheads="1"/>
            </p:cNvSpPr>
            <p:nvPr/>
          </p:nvSpPr>
          <p:spPr bwMode="auto">
            <a:xfrm>
              <a:off x="3525" y="1339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88" name="Arc 72"/>
            <p:cNvSpPr>
              <a:spLocks noChangeAspect="1"/>
            </p:cNvSpPr>
            <p:nvPr/>
          </p:nvSpPr>
          <p:spPr bwMode="auto">
            <a:xfrm rot="10507534" flipV="1">
              <a:off x="3520" y="1256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89" name="Line 73"/>
            <p:cNvSpPr>
              <a:spLocks noChangeAspect="1" noChangeShapeType="1"/>
            </p:cNvSpPr>
            <p:nvPr/>
          </p:nvSpPr>
          <p:spPr bwMode="auto">
            <a:xfrm flipH="1">
              <a:off x="3542" y="1365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90" name="Group 74"/>
            <p:cNvGrpSpPr>
              <a:grpSpLocks/>
            </p:cNvGrpSpPr>
            <p:nvPr/>
          </p:nvGrpSpPr>
          <p:grpSpPr bwMode="auto">
            <a:xfrm>
              <a:off x="3366" y="1237"/>
              <a:ext cx="924" cy="989"/>
              <a:chOff x="3294" y="1351"/>
              <a:chExt cx="924" cy="989"/>
            </a:xfrm>
          </p:grpSpPr>
          <p:sp>
            <p:nvSpPr>
              <p:cNvPr id="22632" name="AutoShape 75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3" name="AutoShape 76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4" name="AutoShape 77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5" name="AutoShape 78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591" name="AutoShape 79"/>
            <p:cNvSpPr>
              <a:spLocks noChangeAspect="1" noChangeArrowheads="1"/>
            </p:cNvSpPr>
            <p:nvPr/>
          </p:nvSpPr>
          <p:spPr bwMode="auto">
            <a:xfrm>
              <a:off x="3346" y="1378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92" name="Freeform 80"/>
            <p:cNvSpPr>
              <a:spLocks noChangeAspect="1"/>
            </p:cNvSpPr>
            <p:nvPr/>
          </p:nvSpPr>
          <p:spPr bwMode="auto">
            <a:xfrm>
              <a:off x="3346" y="1353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3" name="AutoShape 81"/>
            <p:cNvSpPr>
              <a:spLocks noChangeAspect="1" noChangeArrowheads="1"/>
            </p:cNvSpPr>
            <p:nvPr/>
          </p:nvSpPr>
          <p:spPr bwMode="auto">
            <a:xfrm>
              <a:off x="3400" y="1446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94" name="AutoShape 82"/>
            <p:cNvSpPr>
              <a:spLocks noChangeAspect="1" noChangeArrowheads="1"/>
            </p:cNvSpPr>
            <p:nvPr/>
          </p:nvSpPr>
          <p:spPr bwMode="auto">
            <a:xfrm>
              <a:off x="3343" y="1327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95" name="Freeform 83"/>
            <p:cNvSpPr>
              <a:spLocks noChangeAspect="1"/>
            </p:cNvSpPr>
            <p:nvPr/>
          </p:nvSpPr>
          <p:spPr bwMode="auto">
            <a:xfrm>
              <a:off x="3590" y="1328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6" name="Arc 84"/>
            <p:cNvSpPr>
              <a:spLocks noChangeAspect="1"/>
            </p:cNvSpPr>
            <p:nvPr/>
          </p:nvSpPr>
          <p:spPr bwMode="auto">
            <a:xfrm rot="21549114" flipV="1">
              <a:off x="3315" y="1331"/>
              <a:ext cx="441" cy="46"/>
            </a:xfrm>
            <a:custGeom>
              <a:avLst/>
              <a:gdLst>
                <a:gd name="T0" fmla="*/ 0 w 17951"/>
                <a:gd name="T1" fmla="*/ 0 h 18140"/>
                <a:gd name="T2" fmla="*/ 0 w 17951"/>
                <a:gd name="T3" fmla="*/ 0 h 18140"/>
                <a:gd name="T4" fmla="*/ 0 w 17951"/>
                <a:gd name="T5" fmla="*/ 0 h 18140"/>
                <a:gd name="T6" fmla="*/ 0 60000 65536"/>
                <a:gd name="T7" fmla="*/ 0 60000 65536"/>
                <a:gd name="T8" fmla="*/ 0 60000 65536"/>
                <a:gd name="T9" fmla="*/ 0 w 17951"/>
                <a:gd name="T10" fmla="*/ 0 h 18140"/>
                <a:gd name="T11" fmla="*/ 17951 w 17951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51" h="18140" fill="none" extrusionOk="0">
                  <a:moveTo>
                    <a:pt x="11726" y="-1"/>
                  </a:moveTo>
                  <a:cubicBezTo>
                    <a:pt x="14196" y="1597"/>
                    <a:pt x="16315" y="3681"/>
                    <a:pt x="17951" y="6126"/>
                  </a:cubicBezTo>
                </a:path>
                <a:path w="17951" h="18140" stroke="0" extrusionOk="0">
                  <a:moveTo>
                    <a:pt x="11726" y="-1"/>
                  </a:moveTo>
                  <a:cubicBezTo>
                    <a:pt x="14196" y="1597"/>
                    <a:pt x="16315" y="3681"/>
                    <a:pt x="17951" y="6126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97" name="Arc 85"/>
            <p:cNvSpPr>
              <a:spLocks noChangeAspect="1"/>
            </p:cNvSpPr>
            <p:nvPr/>
          </p:nvSpPr>
          <p:spPr bwMode="auto">
            <a:xfrm rot="11110049" flipV="1">
              <a:off x="3412" y="1379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98" name="Arc 86"/>
            <p:cNvSpPr>
              <a:spLocks noChangeAspect="1"/>
            </p:cNvSpPr>
            <p:nvPr/>
          </p:nvSpPr>
          <p:spPr bwMode="auto">
            <a:xfrm rot="255756" flipH="1">
              <a:off x="3464" y="1384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99" name="AutoShape 87"/>
            <p:cNvSpPr>
              <a:spLocks noChangeAspect="1" noChangeArrowheads="1"/>
            </p:cNvSpPr>
            <p:nvPr/>
          </p:nvSpPr>
          <p:spPr bwMode="auto">
            <a:xfrm>
              <a:off x="3394" y="1442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600" name="AutoShape 88"/>
            <p:cNvSpPr>
              <a:spLocks noChangeAspect="1" noChangeArrowheads="1"/>
            </p:cNvSpPr>
            <p:nvPr/>
          </p:nvSpPr>
          <p:spPr bwMode="auto">
            <a:xfrm>
              <a:off x="3407" y="1454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601" name="Arc 89"/>
            <p:cNvSpPr>
              <a:spLocks noChangeAspect="1"/>
            </p:cNvSpPr>
            <p:nvPr/>
          </p:nvSpPr>
          <p:spPr bwMode="auto">
            <a:xfrm rot="10507534" flipV="1">
              <a:off x="3402" y="1371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02" name="Line 90"/>
            <p:cNvSpPr>
              <a:spLocks noChangeAspect="1" noChangeShapeType="1"/>
            </p:cNvSpPr>
            <p:nvPr/>
          </p:nvSpPr>
          <p:spPr bwMode="auto">
            <a:xfrm flipH="1">
              <a:off x="3424" y="1480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603" name="Group 91"/>
            <p:cNvGrpSpPr>
              <a:grpSpLocks/>
            </p:cNvGrpSpPr>
            <p:nvPr/>
          </p:nvGrpSpPr>
          <p:grpSpPr bwMode="auto">
            <a:xfrm>
              <a:off x="3251" y="1348"/>
              <a:ext cx="924" cy="989"/>
              <a:chOff x="3294" y="1351"/>
              <a:chExt cx="924" cy="989"/>
            </a:xfrm>
          </p:grpSpPr>
          <p:sp>
            <p:nvSpPr>
              <p:cNvPr id="22628" name="AutoShape 92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29" name="AutoShape 93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0" name="AutoShape 94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1" name="AutoShape 95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604" name="AutoShape 96"/>
            <p:cNvSpPr>
              <a:spLocks noChangeAspect="1" noChangeArrowheads="1"/>
            </p:cNvSpPr>
            <p:nvPr/>
          </p:nvSpPr>
          <p:spPr bwMode="auto">
            <a:xfrm>
              <a:off x="3231" y="1492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605" name="Freeform 97"/>
            <p:cNvSpPr>
              <a:spLocks noChangeAspect="1"/>
            </p:cNvSpPr>
            <p:nvPr/>
          </p:nvSpPr>
          <p:spPr bwMode="auto">
            <a:xfrm>
              <a:off x="3231" y="1467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6" name="AutoShape 98"/>
            <p:cNvSpPr>
              <a:spLocks noChangeAspect="1" noChangeArrowheads="1"/>
            </p:cNvSpPr>
            <p:nvPr/>
          </p:nvSpPr>
          <p:spPr bwMode="auto">
            <a:xfrm>
              <a:off x="3285" y="1560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607" name="AutoShape 99"/>
            <p:cNvSpPr>
              <a:spLocks noChangeAspect="1" noChangeArrowheads="1"/>
            </p:cNvSpPr>
            <p:nvPr/>
          </p:nvSpPr>
          <p:spPr bwMode="auto">
            <a:xfrm>
              <a:off x="3228" y="1441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608" name="Freeform 100"/>
            <p:cNvSpPr>
              <a:spLocks noChangeAspect="1"/>
            </p:cNvSpPr>
            <p:nvPr/>
          </p:nvSpPr>
          <p:spPr bwMode="auto">
            <a:xfrm>
              <a:off x="3475" y="1442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9" name="Arc 101"/>
            <p:cNvSpPr>
              <a:spLocks noChangeAspect="1"/>
            </p:cNvSpPr>
            <p:nvPr/>
          </p:nvSpPr>
          <p:spPr bwMode="auto">
            <a:xfrm rot="21549114" flipV="1">
              <a:off x="3200" y="1445"/>
              <a:ext cx="466" cy="46"/>
            </a:xfrm>
            <a:custGeom>
              <a:avLst/>
              <a:gdLst>
                <a:gd name="T0" fmla="*/ 0 w 18930"/>
                <a:gd name="T1" fmla="*/ 0 h 18140"/>
                <a:gd name="T2" fmla="*/ 0 w 18930"/>
                <a:gd name="T3" fmla="*/ 0 h 18140"/>
                <a:gd name="T4" fmla="*/ 0 w 18930"/>
                <a:gd name="T5" fmla="*/ 0 h 18140"/>
                <a:gd name="T6" fmla="*/ 0 60000 65536"/>
                <a:gd name="T7" fmla="*/ 0 60000 65536"/>
                <a:gd name="T8" fmla="*/ 0 60000 65536"/>
                <a:gd name="T9" fmla="*/ 0 w 18930"/>
                <a:gd name="T10" fmla="*/ 0 h 18140"/>
                <a:gd name="T11" fmla="*/ 18930 w 18930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30" h="18140" fill="none" extrusionOk="0">
                  <a:moveTo>
                    <a:pt x="11726" y="-1"/>
                  </a:moveTo>
                  <a:cubicBezTo>
                    <a:pt x="14731" y="1942"/>
                    <a:pt x="17206" y="4601"/>
                    <a:pt x="18930" y="7737"/>
                  </a:cubicBezTo>
                </a:path>
                <a:path w="18930" h="18140" stroke="0" extrusionOk="0">
                  <a:moveTo>
                    <a:pt x="11726" y="-1"/>
                  </a:moveTo>
                  <a:cubicBezTo>
                    <a:pt x="14731" y="1942"/>
                    <a:pt x="17206" y="4601"/>
                    <a:pt x="18930" y="7737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10" name="Arc 102"/>
            <p:cNvSpPr>
              <a:spLocks noChangeAspect="1"/>
            </p:cNvSpPr>
            <p:nvPr/>
          </p:nvSpPr>
          <p:spPr bwMode="auto">
            <a:xfrm rot="11110049" flipV="1">
              <a:off x="3297" y="1493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11" name="Arc 103"/>
            <p:cNvSpPr>
              <a:spLocks noChangeAspect="1"/>
            </p:cNvSpPr>
            <p:nvPr/>
          </p:nvSpPr>
          <p:spPr bwMode="auto">
            <a:xfrm rot="255756" flipH="1">
              <a:off x="3349" y="1498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12" name="AutoShape 104"/>
            <p:cNvSpPr>
              <a:spLocks noChangeAspect="1" noChangeArrowheads="1"/>
            </p:cNvSpPr>
            <p:nvPr/>
          </p:nvSpPr>
          <p:spPr bwMode="auto">
            <a:xfrm>
              <a:off x="3279" y="1556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613" name="AutoShape 105"/>
            <p:cNvSpPr>
              <a:spLocks noChangeAspect="1" noChangeArrowheads="1"/>
            </p:cNvSpPr>
            <p:nvPr/>
          </p:nvSpPr>
          <p:spPr bwMode="auto">
            <a:xfrm>
              <a:off x="3292" y="1568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614" name="Arc 106"/>
            <p:cNvSpPr>
              <a:spLocks noChangeAspect="1"/>
            </p:cNvSpPr>
            <p:nvPr/>
          </p:nvSpPr>
          <p:spPr bwMode="auto">
            <a:xfrm rot="10507534" flipV="1">
              <a:off x="3287" y="1485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15" name="Line 107"/>
            <p:cNvSpPr>
              <a:spLocks noChangeAspect="1" noChangeShapeType="1"/>
            </p:cNvSpPr>
            <p:nvPr/>
          </p:nvSpPr>
          <p:spPr bwMode="auto">
            <a:xfrm flipH="1">
              <a:off x="3309" y="1594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616" name="Arc 108"/>
            <p:cNvSpPr>
              <a:spLocks/>
            </p:cNvSpPr>
            <p:nvPr/>
          </p:nvSpPr>
          <p:spPr bwMode="auto">
            <a:xfrm rot="327994" flipV="1">
              <a:off x="3539" y="855"/>
              <a:ext cx="585" cy="633"/>
            </a:xfrm>
            <a:custGeom>
              <a:avLst/>
              <a:gdLst>
                <a:gd name="T0" fmla="*/ 0 w 16534"/>
                <a:gd name="T1" fmla="*/ 0 h 21250"/>
                <a:gd name="T2" fmla="*/ 0 w 16534"/>
                <a:gd name="T3" fmla="*/ 0 h 21250"/>
                <a:gd name="T4" fmla="*/ 0 w 16534"/>
                <a:gd name="T5" fmla="*/ 0 h 21250"/>
                <a:gd name="T6" fmla="*/ 0 60000 65536"/>
                <a:gd name="T7" fmla="*/ 0 60000 65536"/>
                <a:gd name="T8" fmla="*/ 0 60000 65536"/>
                <a:gd name="T9" fmla="*/ 0 w 16534"/>
                <a:gd name="T10" fmla="*/ 0 h 21250"/>
                <a:gd name="T11" fmla="*/ 16534 w 16534"/>
                <a:gd name="T12" fmla="*/ 21250 h 21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534" h="21250" fill="none" extrusionOk="0">
                  <a:moveTo>
                    <a:pt x="3872" y="0"/>
                  </a:moveTo>
                  <a:cubicBezTo>
                    <a:pt x="8820" y="901"/>
                    <a:pt x="13297" y="3501"/>
                    <a:pt x="16533" y="7350"/>
                  </a:cubicBezTo>
                </a:path>
                <a:path w="16534" h="21250" stroke="0" extrusionOk="0">
                  <a:moveTo>
                    <a:pt x="3872" y="0"/>
                  </a:moveTo>
                  <a:cubicBezTo>
                    <a:pt x="8820" y="901"/>
                    <a:pt x="13297" y="3501"/>
                    <a:pt x="16533" y="7350"/>
                  </a:cubicBezTo>
                  <a:lnTo>
                    <a:pt x="0" y="21250"/>
                  </a:lnTo>
                  <a:lnTo>
                    <a:pt x="3872" y="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17" name="Line 109"/>
            <p:cNvSpPr>
              <a:spLocks noChangeShapeType="1"/>
            </p:cNvSpPr>
            <p:nvPr/>
          </p:nvSpPr>
          <p:spPr bwMode="auto">
            <a:xfrm flipV="1">
              <a:off x="4098" y="730"/>
              <a:ext cx="606" cy="586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618" name="Line 110"/>
            <p:cNvSpPr>
              <a:spLocks noChangeShapeType="1"/>
            </p:cNvSpPr>
            <p:nvPr/>
          </p:nvSpPr>
          <p:spPr bwMode="auto">
            <a:xfrm flipV="1">
              <a:off x="4107" y="734"/>
              <a:ext cx="560" cy="536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619" name="Line 111"/>
            <p:cNvSpPr>
              <a:spLocks noChangeShapeType="1"/>
            </p:cNvSpPr>
            <p:nvPr/>
          </p:nvSpPr>
          <p:spPr bwMode="auto">
            <a:xfrm flipV="1">
              <a:off x="4149" y="746"/>
              <a:ext cx="465" cy="442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620" name="Arc 112"/>
            <p:cNvSpPr>
              <a:spLocks/>
            </p:cNvSpPr>
            <p:nvPr/>
          </p:nvSpPr>
          <p:spPr bwMode="auto">
            <a:xfrm rot="21559666" flipV="1">
              <a:off x="3753" y="1190"/>
              <a:ext cx="360" cy="169"/>
            </a:xfrm>
            <a:custGeom>
              <a:avLst/>
              <a:gdLst>
                <a:gd name="T0" fmla="*/ 0 w 19366"/>
                <a:gd name="T1" fmla="*/ 0 h 21600"/>
                <a:gd name="T2" fmla="*/ 0 w 19366"/>
                <a:gd name="T3" fmla="*/ 0 h 21600"/>
                <a:gd name="T4" fmla="*/ 0 w 19366"/>
                <a:gd name="T5" fmla="*/ 0 h 21600"/>
                <a:gd name="T6" fmla="*/ 0 60000 65536"/>
                <a:gd name="T7" fmla="*/ 0 60000 65536"/>
                <a:gd name="T8" fmla="*/ 0 60000 65536"/>
                <a:gd name="T9" fmla="*/ 0 w 19366"/>
                <a:gd name="T10" fmla="*/ 0 h 21600"/>
                <a:gd name="T11" fmla="*/ 19366 w 1936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366" h="21600" fill="none" extrusionOk="0">
                  <a:moveTo>
                    <a:pt x="-1" y="1"/>
                  </a:moveTo>
                  <a:cubicBezTo>
                    <a:pt x="95" y="0"/>
                    <a:pt x="191" y="-1"/>
                    <a:pt x="288" y="0"/>
                  </a:cubicBezTo>
                  <a:cubicBezTo>
                    <a:pt x="8279" y="0"/>
                    <a:pt x="15618" y="4412"/>
                    <a:pt x="19365" y="11471"/>
                  </a:cubicBezTo>
                </a:path>
                <a:path w="19366" h="21600" stroke="0" extrusionOk="0">
                  <a:moveTo>
                    <a:pt x="-1" y="1"/>
                  </a:moveTo>
                  <a:cubicBezTo>
                    <a:pt x="95" y="0"/>
                    <a:pt x="191" y="-1"/>
                    <a:pt x="288" y="0"/>
                  </a:cubicBezTo>
                  <a:cubicBezTo>
                    <a:pt x="8279" y="0"/>
                    <a:pt x="15618" y="4412"/>
                    <a:pt x="19365" y="11471"/>
                  </a:cubicBezTo>
                  <a:lnTo>
                    <a:pt x="288" y="21600"/>
                  </a:lnTo>
                  <a:lnTo>
                    <a:pt x="-1" y="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21" name="Arc 113"/>
            <p:cNvSpPr>
              <a:spLocks/>
            </p:cNvSpPr>
            <p:nvPr/>
          </p:nvSpPr>
          <p:spPr bwMode="auto">
            <a:xfrm rot="21335689" flipV="1">
              <a:off x="3953" y="1024"/>
              <a:ext cx="280" cy="106"/>
            </a:xfrm>
            <a:custGeom>
              <a:avLst/>
              <a:gdLst>
                <a:gd name="T0" fmla="*/ 0 w 17959"/>
                <a:gd name="T1" fmla="*/ 0 h 21600"/>
                <a:gd name="T2" fmla="*/ 0 w 17959"/>
                <a:gd name="T3" fmla="*/ 0 h 21600"/>
                <a:gd name="T4" fmla="*/ 0 w 17959"/>
                <a:gd name="T5" fmla="*/ 0 h 21600"/>
                <a:gd name="T6" fmla="*/ 0 60000 65536"/>
                <a:gd name="T7" fmla="*/ 0 60000 65536"/>
                <a:gd name="T8" fmla="*/ 0 60000 65536"/>
                <a:gd name="T9" fmla="*/ 0 w 17959"/>
                <a:gd name="T10" fmla="*/ 0 h 21600"/>
                <a:gd name="T11" fmla="*/ 17959 w 1795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59" h="21600" fill="none" extrusionOk="0">
                  <a:moveTo>
                    <a:pt x="0" y="0"/>
                  </a:moveTo>
                  <a:cubicBezTo>
                    <a:pt x="7213" y="0"/>
                    <a:pt x="13950" y="3600"/>
                    <a:pt x="17958" y="9598"/>
                  </a:cubicBezTo>
                </a:path>
                <a:path w="17959" h="21600" stroke="0" extrusionOk="0">
                  <a:moveTo>
                    <a:pt x="0" y="0"/>
                  </a:moveTo>
                  <a:cubicBezTo>
                    <a:pt x="7213" y="0"/>
                    <a:pt x="13950" y="3600"/>
                    <a:pt x="17958" y="9598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22" name="Line 114"/>
            <p:cNvSpPr>
              <a:spLocks noChangeShapeType="1"/>
            </p:cNvSpPr>
            <p:nvPr/>
          </p:nvSpPr>
          <p:spPr bwMode="auto">
            <a:xfrm flipV="1">
              <a:off x="4225" y="748"/>
              <a:ext cx="342" cy="330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623" name="Arc 115"/>
            <p:cNvSpPr>
              <a:spLocks/>
            </p:cNvSpPr>
            <p:nvPr/>
          </p:nvSpPr>
          <p:spPr bwMode="auto">
            <a:xfrm flipV="1">
              <a:off x="4057" y="891"/>
              <a:ext cx="259" cy="125"/>
            </a:xfrm>
            <a:custGeom>
              <a:avLst/>
              <a:gdLst>
                <a:gd name="T0" fmla="*/ 0 w 19068"/>
                <a:gd name="T1" fmla="*/ 0 h 21414"/>
                <a:gd name="T2" fmla="*/ 0 w 19068"/>
                <a:gd name="T3" fmla="*/ 0 h 21414"/>
                <a:gd name="T4" fmla="*/ 0 w 19068"/>
                <a:gd name="T5" fmla="*/ 0 h 21414"/>
                <a:gd name="T6" fmla="*/ 0 60000 65536"/>
                <a:gd name="T7" fmla="*/ 0 60000 65536"/>
                <a:gd name="T8" fmla="*/ 0 60000 65536"/>
                <a:gd name="T9" fmla="*/ 0 w 19068"/>
                <a:gd name="T10" fmla="*/ 0 h 21414"/>
                <a:gd name="T11" fmla="*/ 19068 w 19068"/>
                <a:gd name="T12" fmla="*/ 21414 h 214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68" h="21414" fill="none" extrusionOk="0">
                  <a:moveTo>
                    <a:pt x="2828" y="0"/>
                  </a:moveTo>
                  <a:cubicBezTo>
                    <a:pt x="9743" y="913"/>
                    <a:pt x="15791" y="5109"/>
                    <a:pt x="19067" y="11266"/>
                  </a:cubicBezTo>
                </a:path>
                <a:path w="19068" h="21414" stroke="0" extrusionOk="0">
                  <a:moveTo>
                    <a:pt x="2828" y="0"/>
                  </a:moveTo>
                  <a:cubicBezTo>
                    <a:pt x="9743" y="913"/>
                    <a:pt x="15791" y="5109"/>
                    <a:pt x="19067" y="11266"/>
                  </a:cubicBezTo>
                  <a:lnTo>
                    <a:pt x="0" y="21414"/>
                  </a:lnTo>
                  <a:lnTo>
                    <a:pt x="2828" y="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24" name="Line 116"/>
            <p:cNvSpPr>
              <a:spLocks noChangeShapeType="1"/>
            </p:cNvSpPr>
            <p:nvPr/>
          </p:nvSpPr>
          <p:spPr bwMode="auto">
            <a:xfrm flipV="1">
              <a:off x="4292" y="761"/>
              <a:ext cx="219" cy="208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625" name="Arc 117"/>
            <p:cNvSpPr>
              <a:spLocks/>
            </p:cNvSpPr>
            <p:nvPr/>
          </p:nvSpPr>
          <p:spPr bwMode="auto">
            <a:xfrm flipV="1">
              <a:off x="4174" y="781"/>
              <a:ext cx="195" cy="128"/>
            </a:xfrm>
            <a:custGeom>
              <a:avLst/>
              <a:gdLst>
                <a:gd name="T0" fmla="*/ 0 w 17956"/>
                <a:gd name="T1" fmla="*/ 0 h 21600"/>
                <a:gd name="T2" fmla="*/ 0 w 17956"/>
                <a:gd name="T3" fmla="*/ 0 h 21600"/>
                <a:gd name="T4" fmla="*/ 0 w 17956"/>
                <a:gd name="T5" fmla="*/ 0 h 21600"/>
                <a:gd name="T6" fmla="*/ 0 60000 65536"/>
                <a:gd name="T7" fmla="*/ 0 60000 65536"/>
                <a:gd name="T8" fmla="*/ 0 60000 65536"/>
                <a:gd name="T9" fmla="*/ 0 w 17956"/>
                <a:gd name="T10" fmla="*/ 0 h 21600"/>
                <a:gd name="T11" fmla="*/ 17956 w 1795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56" h="21600" fill="none" extrusionOk="0">
                  <a:moveTo>
                    <a:pt x="0" y="0"/>
                  </a:moveTo>
                  <a:cubicBezTo>
                    <a:pt x="7211" y="0"/>
                    <a:pt x="13947" y="3599"/>
                    <a:pt x="17955" y="9594"/>
                  </a:cubicBezTo>
                </a:path>
                <a:path w="17956" h="21600" stroke="0" extrusionOk="0">
                  <a:moveTo>
                    <a:pt x="0" y="0"/>
                  </a:moveTo>
                  <a:cubicBezTo>
                    <a:pt x="7211" y="0"/>
                    <a:pt x="13947" y="3599"/>
                    <a:pt x="17955" y="9594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26" name="Line 118"/>
            <p:cNvSpPr>
              <a:spLocks noChangeShapeType="1"/>
            </p:cNvSpPr>
            <p:nvPr/>
          </p:nvSpPr>
          <p:spPr bwMode="auto">
            <a:xfrm flipV="1">
              <a:off x="4352" y="757"/>
              <a:ext cx="122" cy="112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627" name="Arc 119"/>
            <p:cNvSpPr>
              <a:spLocks/>
            </p:cNvSpPr>
            <p:nvPr/>
          </p:nvSpPr>
          <p:spPr bwMode="auto">
            <a:xfrm flipV="1">
              <a:off x="3852" y="1144"/>
              <a:ext cx="306" cy="102"/>
            </a:xfrm>
            <a:custGeom>
              <a:avLst/>
              <a:gdLst>
                <a:gd name="T0" fmla="*/ 0 w 20338"/>
                <a:gd name="T1" fmla="*/ 0 h 21600"/>
                <a:gd name="T2" fmla="*/ 0 w 20338"/>
                <a:gd name="T3" fmla="*/ 0 h 21600"/>
                <a:gd name="T4" fmla="*/ 0 w 20338"/>
                <a:gd name="T5" fmla="*/ 0 h 21600"/>
                <a:gd name="T6" fmla="*/ 0 60000 65536"/>
                <a:gd name="T7" fmla="*/ 0 60000 65536"/>
                <a:gd name="T8" fmla="*/ 0 60000 65536"/>
                <a:gd name="T9" fmla="*/ 0 w 20338"/>
                <a:gd name="T10" fmla="*/ 0 h 21600"/>
                <a:gd name="T11" fmla="*/ 20338 w 203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38" h="21600" fill="none" extrusionOk="0">
                  <a:moveTo>
                    <a:pt x="0" y="0"/>
                  </a:moveTo>
                  <a:cubicBezTo>
                    <a:pt x="9124" y="0"/>
                    <a:pt x="17264" y="5733"/>
                    <a:pt x="20338" y="14324"/>
                  </a:cubicBezTo>
                </a:path>
                <a:path w="20338" h="21600" stroke="0" extrusionOk="0">
                  <a:moveTo>
                    <a:pt x="0" y="0"/>
                  </a:moveTo>
                  <a:cubicBezTo>
                    <a:pt x="9124" y="0"/>
                    <a:pt x="17264" y="5733"/>
                    <a:pt x="20338" y="14324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708143" y="480760"/>
            <a:ext cx="741362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00"/>
                </a:solidFill>
              </a:rPr>
              <a:t>Modular Lead/Scintillator sandwich compensating calorimeter.                 Sampling ratio </a:t>
            </a:r>
            <a:r>
              <a:rPr lang="en-US" sz="2000" b="1" dirty="0" err="1">
                <a:solidFill>
                  <a:srgbClr val="000000"/>
                </a:solidFill>
              </a:rPr>
              <a:t>Pb:Scint</a:t>
            </a:r>
            <a:r>
              <a:rPr lang="en-US" sz="2000" b="1" dirty="0">
                <a:solidFill>
                  <a:srgbClr val="000000"/>
                </a:solidFill>
              </a:rPr>
              <a:t>=4:1.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1424" y="6501983"/>
            <a:ext cx="2133600" cy="365125"/>
          </a:xfrm>
        </p:spPr>
        <p:txBody>
          <a:bodyPr/>
          <a:lstStyle/>
          <a:p>
            <a:pPr>
              <a:defRPr/>
            </a:pPr>
            <a:fld id="{101510BB-DFD6-4D90-BA39-12F391CD3F0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0618" y="5703979"/>
            <a:ext cx="2655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Light from scintillator tiles is captured by WLS-fibers and transported to </a:t>
            </a:r>
            <a:r>
              <a:rPr lang="en-US" b="1" dirty="0" err="1" smtClean="0"/>
              <a:t>SiPM</a:t>
            </a:r>
            <a:r>
              <a:rPr lang="en-US" b="1" dirty="0" smtClean="0"/>
              <a:t>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7113" y="3225598"/>
            <a:ext cx="5736392" cy="330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       Each module:  </a:t>
            </a:r>
            <a:endParaRPr lang="en-US" sz="20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</a:rPr>
              <a:t>Transverse size - 15x15cm</a:t>
            </a:r>
            <a:r>
              <a:rPr lang="en-US" b="1" baseline="30000" dirty="0">
                <a:solidFill>
                  <a:srgbClr val="000000"/>
                </a:solidFill>
              </a:rPr>
              <a:t>2 </a:t>
            </a:r>
            <a:r>
              <a:rPr lang="en-US" b="1" dirty="0">
                <a:solidFill>
                  <a:srgbClr val="000000"/>
                </a:solidFill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Total length  </a:t>
            </a:r>
            <a:r>
              <a:rPr lang="en-US" b="1" dirty="0">
                <a:solidFill>
                  <a:srgbClr val="000000"/>
                </a:solidFill>
              </a:rPr>
              <a:t>- 106 cm.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</a:rPr>
              <a:t>Interaction length  ~4 </a:t>
            </a:r>
            <a:r>
              <a:rPr lang="el-GR" b="1" dirty="0">
                <a:solidFill>
                  <a:srgbClr val="000000"/>
                </a:solidFill>
              </a:rPr>
              <a:t>λ</a:t>
            </a:r>
            <a:r>
              <a:rPr lang="en-US" b="1" baseline="-25000" dirty="0" err="1">
                <a:solidFill>
                  <a:srgbClr val="000000"/>
                </a:solidFill>
              </a:rPr>
              <a:t>int</a:t>
            </a:r>
            <a:r>
              <a:rPr lang="en-US" b="1" dirty="0">
                <a:solidFill>
                  <a:srgbClr val="000000"/>
                </a:solidFill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</a:rPr>
              <a:t>Longitudinal segmentation – 7 sections;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ru-RU" b="1" dirty="0">
                <a:solidFill>
                  <a:srgbClr val="000000"/>
                </a:solidFill>
              </a:rPr>
              <a:t>1 section ~ 0.5</a:t>
            </a:r>
            <a:r>
              <a:rPr lang="ru-RU" altLang="ru-RU" b="1" dirty="0">
                <a:solidFill>
                  <a:srgbClr val="000000"/>
                </a:solidFill>
              </a:rPr>
              <a:t>6</a:t>
            </a:r>
            <a:r>
              <a:rPr lang="el-GR" altLang="ru-RU" b="1" dirty="0">
                <a:solidFill>
                  <a:srgbClr val="000000"/>
                </a:solidFill>
              </a:rPr>
              <a:t>λ</a:t>
            </a:r>
            <a:r>
              <a:rPr lang="en-US" altLang="ru-RU" b="1" baseline="-25000" dirty="0" err="1">
                <a:solidFill>
                  <a:srgbClr val="000000"/>
                </a:solidFill>
              </a:rPr>
              <a:t>int</a:t>
            </a:r>
            <a:r>
              <a:rPr lang="en-US" altLang="ru-RU" b="1" dirty="0">
                <a:solidFill>
                  <a:srgbClr val="000000"/>
                </a:solidFill>
              </a:rPr>
              <a:t>;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ru-RU" b="1" dirty="0">
                <a:solidFill>
                  <a:srgbClr val="000000"/>
                </a:solidFill>
              </a:rPr>
              <a:t>7 </a:t>
            </a:r>
            <a:r>
              <a:rPr lang="en-US" altLang="ru-RU" b="1" dirty="0" err="1">
                <a:solidFill>
                  <a:srgbClr val="000000"/>
                </a:solidFill>
              </a:rPr>
              <a:t>photodetectors</a:t>
            </a:r>
            <a:r>
              <a:rPr lang="en-US" altLang="ru-RU" b="1" dirty="0">
                <a:solidFill>
                  <a:srgbClr val="000000"/>
                </a:solidFill>
              </a:rPr>
              <a:t>/module;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ru-RU" b="1" dirty="0" err="1">
                <a:solidFill>
                  <a:srgbClr val="000000"/>
                </a:solidFill>
              </a:rPr>
              <a:t>Photodetectors</a:t>
            </a:r>
            <a:r>
              <a:rPr lang="en-US" altLang="ru-RU" b="1" dirty="0">
                <a:solidFill>
                  <a:srgbClr val="000000"/>
                </a:solidFill>
              </a:rPr>
              <a:t> – silicon photomultipliers (</a:t>
            </a:r>
            <a:r>
              <a:rPr lang="en-US" altLang="ru-RU" b="1" dirty="0" err="1">
                <a:solidFill>
                  <a:srgbClr val="000000"/>
                </a:solidFill>
              </a:rPr>
              <a:t>SiPM</a:t>
            </a:r>
            <a:r>
              <a:rPr lang="en-US" altLang="ru-RU" b="1" dirty="0">
                <a:solidFill>
                  <a:srgbClr val="000000"/>
                </a:solidFill>
              </a:rPr>
              <a:t>).</a:t>
            </a:r>
          </a:p>
        </p:txBody>
      </p:sp>
      <p:pic>
        <p:nvPicPr>
          <p:cNvPr id="127" name="Рисунок 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60" y="1231439"/>
            <a:ext cx="1980225" cy="17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3" r="37029"/>
          <a:stretch>
            <a:fillRect/>
          </a:stretch>
        </p:blipFill>
        <p:spPr>
          <a:xfrm>
            <a:off x="4042957" y="1184486"/>
            <a:ext cx="3635896" cy="3302015"/>
          </a:xfrm>
          <a:prstGeom prst="rect">
            <a:avLst/>
          </a:prstGeom>
          <a:noFill/>
        </p:spPr>
      </p:pic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1013" y="6408738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601507-0B8F-4854-BFA1-4AA54812FC18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 smtClean="0"/>
          </a:p>
        </p:txBody>
      </p:sp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8091" y="0"/>
            <a:ext cx="9125909" cy="461963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sz="2800" b="1" dirty="0">
                <a:solidFill>
                  <a:srgbClr val="C00000"/>
                </a:solidFill>
                <a:latin typeface="Calibri" pitchFamily="34" charset="0"/>
              </a:rPr>
              <a:t>E</a:t>
            </a:r>
            <a:r>
              <a:rPr lang="en-US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vent plane resolution with </a:t>
            </a:r>
            <a:r>
              <a:rPr lang="en-US" altLang="ru-RU" sz="2800" b="1" dirty="0" err="1" smtClean="0">
                <a:solidFill>
                  <a:srgbClr val="C00000"/>
                </a:solidFill>
                <a:latin typeface="Calibri" pitchFamily="34" charset="0"/>
              </a:rPr>
              <a:t>FHCal</a:t>
            </a:r>
            <a:r>
              <a:rPr lang="en-US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.</a:t>
            </a:r>
            <a:endParaRPr lang="ru-RU" altLang="ru-RU" sz="28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3317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58366"/>
              </p:ext>
            </p:extLst>
          </p:nvPr>
        </p:nvGraphicFramePr>
        <p:xfrm>
          <a:off x="572405" y="857855"/>
          <a:ext cx="2048911" cy="600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" name="Формула" r:id="rId4" imgW="1651000" imgH="482600" progId="Equation.3">
                  <p:embed/>
                </p:oleObj>
              </mc:Choice>
              <mc:Fallback>
                <p:oleObj name="Формула" r:id="rId4" imgW="1651000" imgH="482600" progId="Equation.3">
                  <p:embed/>
                  <p:pic>
                    <p:nvPicPr>
                      <p:cNvPr id="13317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05" y="857855"/>
                        <a:ext cx="2048911" cy="6000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105474"/>
              </p:ext>
            </p:extLst>
          </p:nvPr>
        </p:nvGraphicFramePr>
        <p:xfrm>
          <a:off x="3395165" y="847609"/>
          <a:ext cx="2530086" cy="400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" name="Формула" r:id="rId6" imgW="1524000" imgH="241300" progId="Equation.3">
                  <p:embed/>
                </p:oleObj>
              </mc:Choice>
              <mc:Fallback>
                <p:oleObj name="Формула" r:id="rId6" imgW="1524000" imgH="241300" progId="Equation.3">
                  <p:embed/>
                  <p:pic>
                    <p:nvPicPr>
                      <p:cNvPr id="13318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165" y="847609"/>
                        <a:ext cx="2530086" cy="4005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TextBox 13"/>
          <p:cNvSpPr txBox="1">
            <a:spLocks noChangeArrowheads="1"/>
          </p:cNvSpPr>
          <p:nvPr/>
        </p:nvSpPr>
        <p:spPr bwMode="auto">
          <a:xfrm>
            <a:off x="672103" y="6147904"/>
            <a:ext cx="7860337" cy="646331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 smtClean="0">
                <a:solidFill>
                  <a:srgbClr val="C00000"/>
                </a:solidFill>
                <a:latin typeface="Calibri" pitchFamily="34" charset="0"/>
              </a:rPr>
              <a:t>The detection of all types of the spectators (protons, neutrons) for both colliding nuclei would ensure nice  angular resolution of the event plane!</a:t>
            </a:r>
            <a:endParaRPr lang="ru-RU" altLang="ru-RU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7011" y="1157900"/>
            <a:ext cx="1533353" cy="1380467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6392174" y="2132541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latin typeface="Calibri" pitchFamily="34" charset="0"/>
              </a:rPr>
              <a:t>spectators</a:t>
            </a:r>
            <a:endParaRPr lang="ru-RU" altLang="ru-RU" sz="18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88" y="55178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Event plane in first </a:t>
            </a:r>
            <a:r>
              <a:rPr lang="en-US" b="1" dirty="0" err="1" smtClean="0"/>
              <a:t>FHCal</a:t>
            </a:r>
            <a:r>
              <a:rPr lang="en-US" b="1" dirty="0" smtClean="0"/>
              <a:t> arm.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395165" y="5138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Event plane in full </a:t>
            </a:r>
            <a:r>
              <a:rPr lang="en-US" b="1" dirty="0" err="1" smtClean="0"/>
              <a:t>FHCal</a:t>
            </a:r>
            <a:r>
              <a:rPr lang="en-US" b="1" dirty="0" smtClean="0"/>
              <a:t>.</a:t>
            </a:r>
            <a:endParaRPr lang="ru-RU" b="1" dirty="0"/>
          </a:p>
        </p:txBody>
      </p:sp>
      <p:pic>
        <p:nvPicPr>
          <p:cNvPr id="17" name="Рисунок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6406" r="8340" b="6737"/>
          <a:stretch>
            <a:fillRect/>
          </a:stretch>
        </p:blipFill>
        <p:spPr bwMode="auto">
          <a:xfrm>
            <a:off x="417962" y="3879480"/>
            <a:ext cx="3235325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" r="7465" b="7143"/>
          <a:stretch>
            <a:fillRect/>
          </a:stretch>
        </p:blipFill>
        <p:spPr bwMode="auto">
          <a:xfrm>
            <a:off x="309254" y="1724524"/>
            <a:ext cx="34798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032349"/>
              </p:ext>
            </p:extLst>
          </p:nvPr>
        </p:nvGraphicFramePr>
        <p:xfrm>
          <a:off x="1568886" y="2280132"/>
          <a:ext cx="1152128" cy="344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" name="Уравнение" r:id="rId11" imgW="939600" imgH="266400" progId="Equation.3">
                  <p:embed/>
                </p:oleObj>
              </mc:Choice>
              <mc:Fallback>
                <p:oleObj name="Уравнение" r:id="rId11" imgW="939600" imgH="266400" progId="Equation.3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886" y="2280132"/>
                        <a:ext cx="1152128" cy="34432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489575"/>
              </p:ext>
            </p:extLst>
          </p:nvPr>
        </p:nvGraphicFramePr>
        <p:xfrm>
          <a:off x="1599785" y="4510073"/>
          <a:ext cx="1275681" cy="3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" name="Уравнение" r:id="rId13" imgW="990360" imgH="266400" progId="Equation.3">
                  <p:embed/>
                </p:oleObj>
              </mc:Choice>
              <mc:Fallback>
                <p:oleObj name="Уравнение" r:id="rId13" imgW="990360" imgH="266400" progId="Equation.3">
                  <p:embed/>
                  <p:pic>
                    <p:nvPicPr>
                      <p:cNvPr id="13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9785" y="4510073"/>
                        <a:ext cx="1275681" cy="361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32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707904" y="1629596"/>
            <a:ext cx="478853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Energy deposition in </a:t>
            </a:r>
            <a:r>
              <a:rPr lang="en-US" sz="1600" b="1" dirty="0" err="1" smtClean="0"/>
              <a:t>FHCal</a:t>
            </a:r>
            <a:r>
              <a:rPr lang="en-US" sz="1600" b="1" dirty="0" smtClean="0"/>
              <a:t>  isn’t monotonic and can’t resolve the central and peripheral events. 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18296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Centrality. Problem with  energy depositions in FHCAL.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23528" y="661192"/>
            <a:ext cx="3240360" cy="2767807"/>
            <a:chOff x="323528" y="661192"/>
            <a:chExt cx="3240360" cy="276780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7" t="8485" r="982" b="5732"/>
            <a:stretch/>
          </p:blipFill>
          <p:spPr>
            <a:xfrm>
              <a:off x="323528" y="661192"/>
              <a:ext cx="3240360" cy="2767807"/>
            </a:xfrm>
            <a:prstGeom prst="rect">
              <a:avLst/>
            </a:prstGeom>
          </p:spPr>
        </p:pic>
        <p:graphicFrame>
          <p:nvGraphicFramePr>
            <p:cNvPr id="4" name="Объект 3"/>
            <p:cNvGraphicFramePr>
              <a:graphicFrameLocks noChangeAspect="1"/>
            </p:cNvGraphicFramePr>
            <p:nvPr>
              <p:extLst/>
            </p:nvPr>
          </p:nvGraphicFramePr>
          <p:xfrm>
            <a:off x="2051720" y="836712"/>
            <a:ext cx="1039305" cy="287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" name="Формула" r:id="rId4" imgW="990170" imgH="266584" progId="Equation.3">
                    <p:embed/>
                  </p:oleObj>
                </mc:Choice>
                <mc:Fallback>
                  <p:oleObj name="Формула" r:id="rId4" imgW="990170" imgH="266584" progId="Equation.3">
                    <p:embed/>
                    <p:pic>
                      <p:nvPicPr>
                        <p:cNvPr id="4" name="Объект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1720" y="836712"/>
                          <a:ext cx="1039305" cy="28791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6786" r="7859" b="5598"/>
          <a:stretch/>
        </p:blipFill>
        <p:spPr>
          <a:xfrm>
            <a:off x="363001" y="4118718"/>
            <a:ext cx="3367964" cy="230144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8922" r="7971" b="5598"/>
          <a:stretch/>
        </p:blipFill>
        <p:spPr>
          <a:xfrm>
            <a:off x="4355976" y="4155509"/>
            <a:ext cx="3384376" cy="2256251"/>
          </a:xfrm>
          <a:prstGeom prst="rect">
            <a:avLst/>
          </a:prstGeom>
        </p:spPr>
      </p:pic>
      <p:graphicFrame>
        <p:nvGraphicFramePr>
          <p:cNvPr id="24" name="Объект 23"/>
          <p:cNvGraphicFramePr>
            <a:graphicFrameLocks noChangeAspect="1"/>
          </p:cNvGraphicFramePr>
          <p:nvPr>
            <p:extLst/>
          </p:nvPr>
        </p:nvGraphicFramePr>
        <p:xfrm>
          <a:off x="2069161" y="4946636"/>
          <a:ext cx="1080120" cy="32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" name="Уравнение" r:id="rId8" imgW="939600" imgH="266400" progId="Equation.3">
                  <p:embed/>
                </p:oleObj>
              </mc:Choice>
              <mc:Fallback>
                <p:oleObj name="Уравнение" r:id="rId8" imgW="939600" imgH="266400" progId="Equation.3">
                  <p:embed/>
                  <p:pic>
                    <p:nvPicPr>
                      <p:cNvPr id="24" name="Объект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9161" y="4946636"/>
                        <a:ext cx="1080120" cy="3228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/>
          </p:nvPr>
        </p:nvGraphicFramePr>
        <p:xfrm>
          <a:off x="5896016" y="4907135"/>
          <a:ext cx="1039305" cy="28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" name="Формула" r:id="rId4" imgW="990170" imgH="266584" progId="Equation.3">
                  <p:embed/>
                </p:oleObj>
              </mc:Choice>
              <mc:Fallback>
                <p:oleObj name="Формула" r:id="rId4" imgW="990170" imgH="266584" progId="Equation.3">
                  <p:embed/>
                  <p:pic>
                    <p:nvPicPr>
                      <p:cNvPr id="25" name="Объект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6016" y="4907135"/>
                        <a:ext cx="1039305" cy="2879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99592" y="1700808"/>
            <a:ext cx="17281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99592" y="1844824"/>
            <a:ext cx="17281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707904" y="2712013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Ambiguity in the centrality </a:t>
            </a:r>
            <a:r>
              <a:rPr lang="en-US" dirty="0" smtClean="0"/>
              <a:t>measurements </a:t>
            </a:r>
            <a:r>
              <a:rPr lang="en-US" dirty="0"/>
              <a:t>might be resolved by using the TPC multiplicity.</a:t>
            </a:r>
          </a:p>
          <a:p>
            <a:r>
              <a:rPr lang="en-US" dirty="0" smtClean="0"/>
              <a:t>But </a:t>
            </a:r>
            <a:r>
              <a:rPr lang="en-US" smtClean="0"/>
              <a:t>other approaches are preffered.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2267744" y="1792965"/>
            <a:ext cx="1463221" cy="518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1560" y="3786177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Resolution of impact parameter for different </a:t>
            </a:r>
            <a:r>
              <a:rPr lang="en-US" b="1" dirty="0" err="1" smtClean="0">
                <a:solidFill>
                  <a:srgbClr val="C00000"/>
                </a:solidFill>
              </a:rPr>
              <a:t>FHCal</a:t>
            </a:r>
            <a:r>
              <a:rPr lang="en-US" b="1" dirty="0" smtClean="0">
                <a:solidFill>
                  <a:srgbClr val="C00000"/>
                </a:solidFill>
              </a:rPr>
              <a:t> energy (centrality) bins.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96370" y="1143006"/>
            <a:ext cx="544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Effect of beam hole and escape of heavy fragments.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71372" y="6396494"/>
            <a:ext cx="365681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Other approaches are requested!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6" b="5450"/>
          <a:stretch/>
        </p:blipFill>
        <p:spPr>
          <a:xfrm>
            <a:off x="766886" y="1166658"/>
            <a:ext cx="7098864" cy="21793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43"/>
            <a:ext cx="9144000" cy="644311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Spectators spots at </a:t>
            </a:r>
            <a:r>
              <a:rPr lang="en-US" sz="2400" b="1" dirty="0" err="1" smtClean="0">
                <a:solidFill>
                  <a:srgbClr val="C00000"/>
                </a:solidFill>
              </a:rPr>
              <a:t>FHCal</a:t>
            </a:r>
            <a:r>
              <a:rPr lang="en-US" sz="2400" b="1" dirty="0" smtClean="0">
                <a:solidFill>
                  <a:srgbClr val="C00000"/>
                </a:solidFill>
              </a:rPr>
              <a:t> surface have different sizes 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for different centralities.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3403" y="6335466"/>
            <a:ext cx="2133600" cy="365125"/>
          </a:xfrm>
        </p:spPr>
        <p:txBody>
          <a:bodyPr/>
          <a:lstStyle/>
          <a:p>
            <a:fld id="{8E7D93FF-0D2C-477C-9CF6-DFC357FD0BD0}" type="slidenum">
              <a:rPr lang="ru-RU" smtClean="0"/>
              <a:t>7</a:t>
            </a:fld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321557" y="794664"/>
            <a:ext cx="465926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Occupancy of particles at front of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FHCal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06318" y="4397459"/>
            <a:ext cx="1702579" cy="682356"/>
            <a:chOff x="2242368" y="5114524"/>
            <a:chExt cx="1702579" cy="682356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2242368" y="5114524"/>
              <a:ext cx="1681560" cy="40165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2242368" y="5516174"/>
              <a:ext cx="1702579" cy="280706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298309" y="3808561"/>
            <a:ext cx="2480622" cy="1672904"/>
            <a:chOff x="1835696" y="4525626"/>
            <a:chExt cx="2480622" cy="1672904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1835696" y="4525626"/>
              <a:ext cx="2480622" cy="99054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838955" y="5521529"/>
              <a:ext cx="2477363" cy="67700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3580782" y="326354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R, cm</a:t>
            </a:r>
            <a:endParaRPr lang="ru-RU" sz="1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290858" y="326354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R, cm</a:t>
            </a:r>
            <a:endParaRPr lang="ru-RU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93516" y="4480043"/>
            <a:ext cx="238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Cone for peripheral     </a:t>
            </a:r>
          </a:p>
          <a:p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                       events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4372" y="364167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Cone for central events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36469" y="4045451"/>
            <a:ext cx="3500026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</a:t>
            </a:r>
            <a:r>
              <a:rPr lang="en-US" b="1" dirty="0"/>
              <a:t>energy </a:t>
            </a:r>
            <a:r>
              <a:rPr lang="en-US" b="1" dirty="0" smtClean="0"/>
              <a:t>deposition </a:t>
            </a:r>
            <a:r>
              <a:rPr lang="en-US" b="1" dirty="0"/>
              <a:t>in inner and outer parts of </a:t>
            </a:r>
            <a:r>
              <a:rPr lang="en-US" b="1" dirty="0" smtClean="0"/>
              <a:t>calorimeter must be different for different centralities.</a:t>
            </a:r>
            <a:endParaRPr lang="ru-RU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486320" y="1272975"/>
            <a:ext cx="91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r>
              <a:rPr lang="en-US" b="1" dirty="0" smtClean="0"/>
              <a:t>&gt;6 </a:t>
            </a:r>
            <a:r>
              <a:rPr lang="en-US" b="1" dirty="0" err="1" smtClean="0"/>
              <a:t>fm</a:t>
            </a:r>
            <a:endParaRPr lang="ru-RU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895784" y="1271814"/>
            <a:ext cx="91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r>
              <a:rPr lang="en-US" b="1" dirty="0" smtClean="0"/>
              <a:t>&lt;6 </a:t>
            </a:r>
            <a:r>
              <a:rPr lang="en-US" b="1" dirty="0" err="1" smtClean="0"/>
              <a:t>fm</a:t>
            </a:r>
            <a:endParaRPr lang="ru-RU" b="1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3103813" y="3647839"/>
            <a:ext cx="2195736" cy="1961796"/>
            <a:chOff x="3203848" y="4332178"/>
            <a:chExt cx="2195736" cy="1961796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3203848" y="4332178"/>
              <a:ext cx="2195736" cy="1961796"/>
              <a:chOff x="6446497" y="-19636"/>
              <a:chExt cx="2610320" cy="2285832"/>
            </a:xfrm>
          </p:grpSpPr>
          <p:pic>
            <p:nvPicPr>
              <p:cNvPr id="29" name="Рисунок 2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43"/>
              <a:stretch/>
            </p:blipFill>
            <p:spPr>
              <a:xfrm>
                <a:off x="6446497" y="-19636"/>
                <a:ext cx="2610320" cy="2285832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7042222" y="876077"/>
                <a:ext cx="5220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/>
                  <a:t>E</a:t>
                </a:r>
                <a:r>
                  <a:rPr lang="en-US" sz="2000" b="1" baseline="-25000" dirty="0" err="1" smtClean="0"/>
                  <a:t>in</a:t>
                </a:r>
                <a:endParaRPr lang="ru-RU" sz="2000" b="1" baseline="-250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446497" y="460632"/>
                <a:ext cx="6750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/>
                  <a:t>E</a:t>
                </a:r>
                <a:r>
                  <a:rPr lang="en-US" sz="2000" b="1" baseline="-25000" dirty="0" err="1" smtClean="0"/>
                  <a:t>out</a:t>
                </a:r>
                <a:endParaRPr lang="ru-RU" sz="2000" b="1" baseline="-25000" dirty="0"/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4097347" y="5237405"/>
              <a:ext cx="288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886" y="5893964"/>
            <a:ext cx="3717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Let’s introduce </a:t>
            </a:r>
            <a:r>
              <a:rPr lang="en-US" sz="2000" b="1" i="1" dirty="0" smtClean="0">
                <a:solidFill>
                  <a:srgbClr val="FF0000"/>
                </a:solidFill>
              </a:rPr>
              <a:t>energy asymmetry</a:t>
            </a:r>
            <a:r>
              <a:rPr lang="en-US" b="1" i="1" dirty="0" smtClean="0">
                <a:solidFill>
                  <a:srgbClr val="FF0000"/>
                </a:solidFill>
              </a:rPr>
              <a:t>: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3" name="Объект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559" y="5821870"/>
            <a:ext cx="1790045" cy="58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-27384"/>
            <a:ext cx="9144000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20" tIns="45711" rIns="91420" bIns="45711" rtlCol="0" anchor="ctr">
            <a:noAutofit/>
          </a:bodyPr>
          <a:lstStyle>
            <a:lvl1pPr algn="ctr" defTabSz="9142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C00000"/>
                </a:solidFill>
              </a:rPr>
              <a:t>Centrality measurements with two </a:t>
            </a:r>
            <a:r>
              <a:rPr lang="en-US" sz="2400" b="1" dirty="0" err="1" smtClean="0">
                <a:solidFill>
                  <a:srgbClr val="C00000"/>
                </a:solidFill>
              </a:rPr>
              <a:t>FHCal</a:t>
            </a:r>
            <a:r>
              <a:rPr lang="en-US" sz="2400" b="1" dirty="0" smtClean="0">
                <a:solidFill>
                  <a:srgbClr val="C00000"/>
                </a:solidFill>
              </a:rPr>
              <a:t> observable</a:t>
            </a:r>
            <a:r>
              <a:rPr lang="en-GB" sz="2400" b="1" dirty="0" smtClean="0">
                <a:solidFill>
                  <a:srgbClr val="C00000"/>
                </a:solidFill>
              </a:rPr>
              <a:t>s (</a:t>
            </a:r>
            <a:r>
              <a:rPr lang="en-GB" sz="2400" b="1" dirty="0" err="1" smtClean="0">
                <a:solidFill>
                  <a:srgbClr val="C00000"/>
                </a:solidFill>
              </a:rPr>
              <a:t>E</a:t>
            </a:r>
            <a:r>
              <a:rPr lang="en-GB" sz="2400" b="1" baseline="-25000" dirty="0" err="1" smtClean="0">
                <a:solidFill>
                  <a:srgbClr val="C00000"/>
                </a:solidFill>
              </a:rPr>
              <a:t>dep</a:t>
            </a:r>
            <a:r>
              <a:rPr lang="en-GB" sz="2400" b="1" dirty="0" smtClean="0">
                <a:solidFill>
                  <a:srgbClr val="C00000"/>
                </a:solidFill>
              </a:rPr>
              <a:t> and A</a:t>
            </a:r>
            <a:r>
              <a:rPr lang="en-GB" sz="2400" b="1" baseline="-25000" dirty="0" smtClean="0">
                <a:solidFill>
                  <a:srgbClr val="C00000"/>
                </a:solidFill>
              </a:rPr>
              <a:t>E</a:t>
            </a:r>
            <a:r>
              <a:rPr lang="en-GB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336687" y="661061"/>
            <a:ext cx="3515233" cy="2911955"/>
            <a:chOff x="336687" y="661061"/>
            <a:chExt cx="3515233" cy="2911955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2" t="9999" r="1984" b="1893"/>
            <a:stretch/>
          </p:blipFill>
          <p:spPr>
            <a:xfrm>
              <a:off x="336687" y="1052736"/>
              <a:ext cx="3515233" cy="2520280"/>
            </a:xfrm>
            <a:prstGeom prst="rect">
              <a:avLst/>
            </a:prstGeom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755576" y="2060848"/>
              <a:ext cx="244827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20"/>
            <p:cNvSpPr txBox="1">
              <a:spLocks noChangeArrowheads="1"/>
            </p:cNvSpPr>
            <p:nvPr/>
          </p:nvSpPr>
          <p:spPr bwMode="auto">
            <a:xfrm>
              <a:off x="1637624" y="2657179"/>
              <a:ext cx="12350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  <a:latin typeface="Calibri" pitchFamily="34" charset="0"/>
                </a:rPr>
                <a:t>Central events</a:t>
              </a:r>
              <a:endParaRPr lang="ru-RU" sz="14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19" name="TextBox 20"/>
            <p:cNvSpPr txBox="1">
              <a:spLocks noChangeArrowheads="1"/>
            </p:cNvSpPr>
            <p:nvPr/>
          </p:nvSpPr>
          <p:spPr bwMode="auto">
            <a:xfrm>
              <a:off x="1649084" y="1317515"/>
              <a:ext cx="14571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  <a:latin typeface="Calibri" pitchFamily="34" charset="0"/>
                </a:rPr>
                <a:t>Peripheral </a:t>
              </a:r>
              <a:r>
                <a:rPr lang="en-US" sz="1400" dirty="0">
                  <a:solidFill>
                    <a:srgbClr val="C00000"/>
                  </a:solidFill>
                  <a:latin typeface="Calibri" pitchFamily="34" charset="0"/>
                </a:rPr>
                <a:t>events</a:t>
              </a:r>
              <a:endParaRPr lang="ru-RU" sz="14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9780139"/>
                </p:ext>
              </p:extLst>
            </p:nvPr>
          </p:nvGraphicFramePr>
          <p:xfrm>
            <a:off x="1637624" y="661061"/>
            <a:ext cx="1337014" cy="3995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4" name="Уравнение" r:id="rId4" imgW="939600" imgH="266400" progId="Equation.3">
                    <p:embed/>
                  </p:oleObj>
                </mc:Choice>
                <mc:Fallback>
                  <p:oleObj name="Уравнение" r:id="rId4" imgW="939600" imgH="266400" progId="Equation.3">
                    <p:embed/>
                    <p:pic>
                      <p:nvPicPr>
                        <p:cNvPr id="20" name="Объект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7624" y="661061"/>
                          <a:ext cx="1337014" cy="39957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Группа 28"/>
          <p:cNvGrpSpPr/>
          <p:nvPr/>
        </p:nvGrpSpPr>
        <p:grpSpPr>
          <a:xfrm>
            <a:off x="5258318" y="638035"/>
            <a:ext cx="3072144" cy="3064269"/>
            <a:chOff x="5258318" y="638035"/>
            <a:chExt cx="3072144" cy="306426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318" y="764704"/>
              <a:ext cx="3072144" cy="2937600"/>
            </a:xfrm>
            <a:prstGeom prst="rect">
              <a:avLst/>
            </a:prstGeom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5913518" y="1923904"/>
              <a:ext cx="20162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913518" y="2021104"/>
              <a:ext cx="20162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65020" y="2021022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0.1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20"/>
            <p:cNvSpPr txBox="1">
              <a:spLocks noChangeArrowheads="1"/>
            </p:cNvSpPr>
            <p:nvPr/>
          </p:nvSpPr>
          <p:spPr bwMode="auto">
            <a:xfrm>
              <a:off x="6749363" y="2615461"/>
              <a:ext cx="12350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  <a:latin typeface="Calibri" pitchFamily="34" charset="0"/>
                </a:rPr>
                <a:t>Central</a:t>
              </a:r>
              <a:r>
                <a:rPr lang="en-US" sz="1400" dirty="0">
                  <a:solidFill>
                    <a:srgbClr val="3333FF"/>
                  </a:solidFill>
                  <a:latin typeface="Calibri" pitchFamily="34" charset="0"/>
                </a:rPr>
                <a:t> </a:t>
              </a:r>
              <a:r>
                <a:rPr lang="en-US" sz="1400" dirty="0">
                  <a:solidFill>
                    <a:srgbClr val="C00000"/>
                  </a:solidFill>
                  <a:latin typeface="Calibri" pitchFamily="34" charset="0"/>
                </a:rPr>
                <a:t>events</a:t>
              </a:r>
              <a:endParaRPr lang="ru-RU" sz="14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18" name="TextBox 20"/>
            <p:cNvSpPr txBox="1">
              <a:spLocks noChangeArrowheads="1"/>
            </p:cNvSpPr>
            <p:nvPr/>
          </p:nvSpPr>
          <p:spPr bwMode="auto">
            <a:xfrm>
              <a:off x="6193065" y="1341232"/>
              <a:ext cx="14571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  <a:latin typeface="Calibri" pitchFamily="34" charset="0"/>
                </a:rPr>
                <a:t>Peripheral </a:t>
              </a:r>
              <a:r>
                <a:rPr lang="en-US" sz="1400" dirty="0">
                  <a:solidFill>
                    <a:srgbClr val="C00000"/>
                  </a:solidFill>
                  <a:latin typeface="Calibri" pitchFamily="34" charset="0"/>
                </a:rPr>
                <a:t>events</a:t>
              </a:r>
              <a:endParaRPr lang="ru-RU" sz="14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7551992"/>
                </p:ext>
              </p:extLst>
            </p:nvPr>
          </p:nvGraphicFramePr>
          <p:xfrm>
            <a:off x="6207052" y="638035"/>
            <a:ext cx="1525500" cy="422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5" name="Формула" r:id="rId7" imgW="990170" imgH="266584" progId="Equation.3">
                    <p:embed/>
                  </p:oleObj>
                </mc:Choice>
                <mc:Fallback>
                  <p:oleObj name="Формула" r:id="rId7" imgW="990170" imgH="266584" progId="Equation.3">
                    <p:embed/>
                    <p:pic>
                      <p:nvPicPr>
                        <p:cNvPr id="21" name="Объект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7052" y="638035"/>
                          <a:ext cx="1525500" cy="42260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t="7242" r="9113" b="7278"/>
          <a:stretch/>
        </p:blipFill>
        <p:spPr>
          <a:xfrm>
            <a:off x="336299" y="3573016"/>
            <a:ext cx="3481246" cy="236016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7707" r="8094" b="6814"/>
          <a:stretch/>
        </p:blipFill>
        <p:spPr>
          <a:xfrm>
            <a:off x="5008112" y="3573016"/>
            <a:ext cx="3482501" cy="232166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1490" y="6046910"/>
            <a:ext cx="7888972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With only </a:t>
            </a:r>
            <a:r>
              <a:rPr lang="en-GB" sz="2000" b="1" dirty="0" err="1" smtClean="0">
                <a:solidFill>
                  <a:srgbClr val="C00000"/>
                </a:solidFill>
              </a:rPr>
              <a:t>FHCal</a:t>
            </a:r>
            <a:r>
              <a:rPr lang="en-GB" sz="2000" b="1" dirty="0" smtClean="0">
                <a:solidFill>
                  <a:srgbClr val="C00000"/>
                </a:solidFill>
              </a:rPr>
              <a:t> the centrality resolution is below 10% excepting the most central, where the fluctuations of spectator energies dominate.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5913518" y="2657179"/>
            <a:ext cx="731120" cy="235599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6921630" y="1923904"/>
            <a:ext cx="406453" cy="339871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6065918" y="1821551"/>
            <a:ext cx="1685824" cy="36101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1553804" y="2454244"/>
            <a:ext cx="116886" cy="285813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1570387" y="1881688"/>
            <a:ext cx="1421434" cy="35499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856993"/>
              </p:ext>
            </p:extLst>
          </p:nvPr>
        </p:nvGraphicFramePr>
        <p:xfrm>
          <a:off x="2557775" y="3752177"/>
          <a:ext cx="1236184" cy="36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" name="Уравнение" r:id="rId4" imgW="939600" imgH="266400" progId="Equation.3">
                  <p:embed/>
                </p:oleObj>
              </mc:Choice>
              <mc:Fallback>
                <p:oleObj name="Уравнение" r:id="rId4" imgW="939600" imgH="266400" progId="Equation.3">
                  <p:embed/>
                  <p:pic>
                    <p:nvPicPr>
                      <p:cNvPr id="44" name="Объект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775" y="3752177"/>
                        <a:ext cx="1236184" cy="3694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093341"/>
              </p:ext>
            </p:extLst>
          </p:nvPr>
        </p:nvGraphicFramePr>
        <p:xfrm>
          <a:off x="7216068" y="3797631"/>
          <a:ext cx="1169523" cy="323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" name="Формула" r:id="rId7" imgW="990170" imgH="266584" progId="Equation.3">
                  <p:embed/>
                </p:oleObj>
              </mc:Choice>
              <mc:Fallback>
                <p:oleObj name="Формула" r:id="rId7" imgW="990170" imgH="266584" progId="Equation.3">
                  <p:embed/>
                  <p:pic>
                    <p:nvPicPr>
                      <p:cNvPr id="45" name="Объект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6068" y="3797631"/>
                        <a:ext cx="1169523" cy="3239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12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802434"/>
            <a:ext cx="1897697" cy="1708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692245" y="1138223"/>
                <a:ext cx="4908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245" y="1138223"/>
                <a:ext cx="49084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432048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Construction of other observables in </a:t>
            </a:r>
            <a:r>
              <a:rPr lang="en-US" sz="2000" b="1" dirty="0" err="1" smtClean="0">
                <a:solidFill>
                  <a:srgbClr val="C00000"/>
                </a:solidFill>
              </a:rPr>
              <a:t>FHCal</a:t>
            </a:r>
            <a:r>
              <a:rPr lang="en-US" sz="2000" b="1" dirty="0" smtClean="0">
                <a:solidFill>
                  <a:srgbClr val="C00000"/>
                </a:solidFill>
              </a:rPr>
              <a:t> for the centrality measurement.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3403" y="6335466"/>
            <a:ext cx="2133600" cy="365125"/>
          </a:xfrm>
        </p:spPr>
        <p:txBody>
          <a:bodyPr/>
          <a:lstStyle/>
          <a:p>
            <a:fld id="{8E7D93FF-0D2C-477C-9CF6-DFC357FD0BD0}" type="slidenum">
              <a:rPr lang="ru-RU" smtClean="0"/>
              <a:t>9</a:t>
            </a:fld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3753611" y="780651"/>
            <a:ext cx="2477363" cy="1565226"/>
            <a:chOff x="1906622" y="4590918"/>
            <a:chExt cx="2477363" cy="1565226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1906622" y="4590918"/>
              <a:ext cx="2467619" cy="84745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906622" y="5479143"/>
              <a:ext cx="2477363" cy="67700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371203" y="1570565"/>
            <a:ext cx="2531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Cone of spectators</a:t>
            </a:r>
            <a:endParaRPr lang="ru-RU" sz="20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990" y="1153611"/>
                <a:ext cx="4317686" cy="101566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/>
                  <a:t>Transverse energy</a:t>
                </a:r>
                <a:r>
                  <a:rPr lang="en-GB" sz="2000" dirty="0" smtClean="0"/>
                  <a:t>: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GB" sz="2000" b="1" i="0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GB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GB" sz="2000" b="1" i="1" baseline="-25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l-G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GB" sz="2000" b="1" i="1" baseline="-25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nary>
                  </m:oMath>
                </a14:m>
                <a:r>
                  <a:rPr lang="en-GB" sz="2000" dirty="0" smtClean="0"/>
                  <a:t>     </a:t>
                </a:r>
                <a:endParaRPr lang="en-GB" sz="2000" dirty="0"/>
              </a:p>
              <a:p>
                <a:r>
                  <a:rPr lang="en-GB" sz="2000" b="1" dirty="0" smtClean="0"/>
                  <a:t>and</a:t>
                </a:r>
                <a:endParaRPr lang="en-GB" sz="2000" dirty="0" smtClean="0"/>
              </a:p>
              <a:p>
                <a:r>
                  <a:rPr lang="en-GB" sz="2000" b="1" dirty="0" smtClean="0"/>
                  <a:t>Longitudinal energy: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GB" sz="2000" b="1" i="0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GB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GB" sz="2000" b="1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GB" sz="2000" b="1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nary>
                  </m:oMath>
                </a14:m>
                <a:r>
                  <a:rPr lang="en-GB" sz="2000" b="1" dirty="0">
                    <a:solidFill>
                      <a:srgbClr val="C00000"/>
                    </a:solidFill>
                  </a:rPr>
                  <a:t>   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0" y="1153611"/>
                <a:ext cx="4317686" cy="1015663"/>
              </a:xfrm>
              <a:prstGeom prst="rect">
                <a:avLst/>
              </a:prstGeom>
              <a:blipFill>
                <a:blip r:embed="rId5"/>
                <a:stretch>
                  <a:fillRect l="-1120" t="-45930" b="-6744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3737312" y="1650398"/>
            <a:ext cx="4392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>
            <a:off x="4759754" y="1191319"/>
            <a:ext cx="423331" cy="891414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905390" y="1934569"/>
                <a:ext cx="4459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b="1" i="1" baseline="-25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390" y="1934569"/>
                <a:ext cx="44595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7980191" y="996896"/>
                <a:ext cx="4459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b="1" i="1" baseline="-25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191" y="996896"/>
                <a:ext cx="44595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 descr="c_Et_vs_El_colz_logZ_2det_AuAuss11mb_7sect_no_central_module_target_0_24_57440ev.png"/>
          <p:cNvPicPr>
            <a:picLocks noChangeAspect="1"/>
          </p:cNvPicPr>
          <p:nvPr/>
        </p:nvPicPr>
        <p:blipFill rotWithShape="1">
          <a:blip r:embed="rId8"/>
          <a:srcRect l="6179" t="7143"/>
          <a:stretch/>
        </p:blipFill>
        <p:spPr>
          <a:xfrm>
            <a:off x="4283967" y="3109415"/>
            <a:ext cx="4603531" cy="3226051"/>
          </a:xfrm>
          <a:prstGeom prst="rect">
            <a:avLst/>
          </a:prstGeom>
        </p:spPr>
      </p:pic>
      <p:pic>
        <p:nvPicPr>
          <p:cNvPr id="23" name="Рисунок 22" descr="c_Et_vs_El_colz_logZ_2det_AuAuss5mb_7sect_no_central_module_target_0_24_92120ev.png"/>
          <p:cNvPicPr>
            <a:picLocks noChangeAspect="1"/>
          </p:cNvPicPr>
          <p:nvPr/>
        </p:nvPicPr>
        <p:blipFill rotWithShape="1">
          <a:blip r:embed="rId9"/>
          <a:srcRect l="10207" t="6576"/>
          <a:stretch/>
        </p:blipFill>
        <p:spPr>
          <a:xfrm>
            <a:off x="43546" y="3150030"/>
            <a:ext cx="4336304" cy="3194498"/>
          </a:xfrm>
          <a:prstGeom prst="rect">
            <a:avLst/>
          </a:prstGeom>
        </p:spPr>
      </p:pic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701763"/>
              </p:ext>
            </p:extLst>
          </p:nvPr>
        </p:nvGraphicFramePr>
        <p:xfrm>
          <a:off x="971600" y="3510547"/>
          <a:ext cx="1303500" cy="38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" name="Уравнение" r:id="rId10" imgW="939600" imgH="266400" progId="Equation.3">
                  <p:embed/>
                </p:oleObj>
              </mc:Choice>
              <mc:Fallback>
                <p:oleObj name="Уравнение" r:id="rId10" imgW="939600" imgH="266400" progId="Equation.3">
                  <p:embed/>
                  <p:pic>
                    <p:nvPicPr>
                      <p:cNvPr id="11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510547"/>
                        <a:ext cx="1303500" cy="3895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554648"/>
              </p:ext>
            </p:extLst>
          </p:nvPr>
        </p:nvGraphicFramePr>
        <p:xfrm>
          <a:off x="5292583" y="3468694"/>
          <a:ext cx="1492262" cy="413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" name="Формула" r:id="rId12" imgW="990170" imgH="266584" progId="Equation.3">
                  <p:embed/>
                </p:oleObj>
              </mc:Choice>
              <mc:Fallback>
                <p:oleObj name="Формула" r:id="rId12" imgW="990170" imgH="266584" progId="Equation.3">
                  <p:embed/>
                  <p:pic>
                    <p:nvPicPr>
                      <p:cNvPr id="45" name="Объект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583" y="3468694"/>
                        <a:ext cx="1492262" cy="4133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48930" y="6282067"/>
            <a:ext cx="4395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 bagel structure in E</a:t>
            </a:r>
            <a:r>
              <a:rPr lang="en-GB" sz="2000" b="1" baseline="-25000" dirty="0" smtClean="0"/>
              <a:t>T</a:t>
            </a:r>
            <a:r>
              <a:rPr lang="en-GB" sz="2000" b="1" dirty="0" smtClean="0"/>
              <a:t>, E</a:t>
            </a:r>
            <a:r>
              <a:rPr lang="en-GB" sz="2000" b="1" baseline="-25000" dirty="0" smtClean="0"/>
              <a:t>L</a:t>
            </a:r>
            <a:r>
              <a:rPr lang="en-GB" sz="2000" b="1" dirty="0" smtClean="0"/>
              <a:t> correlations.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8428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7430</TotalTime>
  <Words>1249</Words>
  <Application>Microsoft Office PowerPoint</Application>
  <PresentationFormat>Экран (4:3)</PresentationFormat>
  <Paragraphs>227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 Math</vt:lpstr>
      <vt:lpstr>Symbol</vt:lpstr>
      <vt:lpstr>Times New Roman</vt:lpstr>
      <vt:lpstr>Wingdings</vt:lpstr>
      <vt:lpstr>Тема Office</vt:lpstr>
      <vt:lpstr>Формула</vt:lpstr>
      <vt:lpstr>Уравнение</vt:lpstr>
      <vt:lpstr>Status  of Forward Hadron Calorimeter (FHCal) at MPD </vt:lpstr>
      <vt:lpstr>Презентация PowerPoint</vt:lpstr>
      <vt:lpstr>Презентация PowerPoint</vt:lpstr>
      <vt:lpstr>Презентация PowerPoint</vt:lpstr>
      <vt:lpstr>Event plane resolution with FHCal.</vt:lpstr>
      <vt:lpstr>Презентация PowerPoint</vt:lpstr>
      <vt:lpstr>Spectators spots at FHCal surface have different sizes  for different centralities.</vt:lpstr>
      <vt:lpstr>Презентация PowerPoint</vt:lpstr>
      <vt:lpstr>Construction of other observables in FHCal for the centrality measurement.</vt:lpstr>
      <vt:lpstr>Презентация PowerPoint</vt:lpstr>
      <vt:lpstr>FHCal: Physics case.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Other FHCal observable for the centrality measurement.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Golubeva Marina</dc:creator>
  <cp:lastModifiedBy>alexander ivashkin</cp:lastModifiedBy>
  <cp:revision>728</cp:revision>
  <cp:lastPrinted>2017-01-16T06:36:02Z</cp:lastPrinted>
  <dcterms:created xsi:type="dcterms:W3CDTF">2016-02-16T08:04:12Z</dcterms:created>
  <dcterms:modified xsi:type="dcterms:W3CDTF">2018-10-29T14:30:50Z</dcterms:modified>
</cp:coreProperties>
</file>