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9" r:id="rId2"/>
    <p:sldId id="260" r:id="rId3"/>
    <p:sldId id="315" r:id="rId4"/>
    <p:sldId id="261" r:id="rId5"/>
    <p:sldId id="262" r:id="rId6"/>
    <p:sldId id="294" r:id="rId7"/>
    <p:sldId id="316" r:id="rId8"/>
    <p:sldId id="310" r:id="rId9"/>
    <p:sldId id="311" r:id="rId10"/>
    <p:sldId id="317" r:id="rId11"/>
    <p:sldId id="307" r:id="rId12"/>
    <p:sldId id="306" r:id="rId13"/>
    <p:sldId id="298" r:id="rId14"/>
    <p:sldId id="295" r:id="rId15"/>
    <p:sldId id="296" r:id="rId16"/>
    <p:sldId id="309" r:id="rId17"/>
    <p:sldId id="312" r:id="rId18"/>
    <p:sldId id="313" r:id="rId19"/>
    <p:sldId id="281" r:id="rId20"/>
    <p:sldId id="318" r:id="rId21"/>
    <p:sldId id="277" r:id="rId22"/>
    <p:sldId id="299" r:id="rId23"/>
    <p:sldId id="300" r:id="rId24"/>
    <p:sldId id="314" r:id="rId25"/>
    <p:sldId id="301" r:id="rId26"/>
    <p:sldId id="303" r:id="rId27"/>
    <p:sldId id="304" r:id="rId28"/>
    <p:sldId id="28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F60A3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86395" autoAdjust="0"/>
  </p:normalViewPr>
  <p:slideViewPr>
    <p:cSldViewPr snapToGrid="0">
      <p:cViewPr varScale="1">
        <p:scale>
          <a:sx n="49" d="100"/>
          <a:sy n="49" d="100"/>
        </p:scale>
        <p:origin x="1200" y="34"/>
      </p:cViewPr>
      <p:guideLst/>
    </p:cSldViewPr>
  </p:slideViewPr>
  <p:outlineViewPr>
    <p:cViewPr>
      <p:scale>
        <a:sx n="33" d="100"/>
        <a:sy n="33" d="100"/>
      </p:scale>
      <p:origin x="0" y="-3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2F1D3-96F9-4A0F-98D8-07762BC2623B}" type="datetimeFigureOut">
              <a:rPr lang="zh-CN" altLang="en-US" smtClean="0"/>
              <a:t>2018/10/30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FCEE9-7E5C-4A6F-9B6B-B56E0AC5BC8B}" type="slidenum">
              <a:rPr lang="zh-CN" altLang="en-US" smtClean="0"/>
              <a:t>‹#›</a:t>
            </a:fld>
            <a:endParaRPr lang="zh-CN" altLang="en-US"/>
          </a:p>
        </p:txBody>
      </p:sp>
    </p:spTree>
    <p:extLst>
      <p:ext uri="{BB962C8B-B14F-4D97-AF65-F5344CB8AC3E}">
        <p14:creationId xmlns:p14="http://schemas.microsoft.com/office/powerpoint/2010/main" val="273907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左图为</a:t>
            </a:r>
            <a:r>
              <a:rPr lang="en-US" altLang="zh-CN" dirty="0" err="1" smtClean="0"/>
              <a:t>mpd</a:t>
            </a:r>
            <a:r>
              <a:rPr lang="zh-CN" altLang="en-US" dirty="0" smtClean="0"/>
              <a:t>中心探测器的完整结构，有图蓝色部分为电磁量能器，</a:t>
            </a:r>
            <a:r>
              <a:rPr lang="en-US" altLang="zh-CN" dirty="0" err="1" smtClean="0"/>
              <a:t>mpd</a:t>
            </a:r>
            <a:r>
              <a:rPr lang="zh-CN" altLang="en-US" dirty="0" smtClean="0"/>
              <a:t>探测器的具体性能特点列举如下。</a:t>
            </a:r>
            <a:r>
              <a:rPr lang="en-US" altLang="zh-CN" dirty="0" smtClean="0"/>
              <a:t>This</a:t>
            </a:r>
            <a:r>
              <a:rPr lang="en-US" altLang="zh-CN" baseline="0" dirty="0" smtClean="0"/>
              <a:t> is the general view of MPD detector, and the blue ones is ECAL. </a:t>
            </a:r>
            <a:r>
              <a:rPr lang="en-US" altLang="zh-CN" dirty="0" smtClean="0"/>
              <a:t>The main task for MPD </a:t>
            </a:r>
            <a:r>
              <a:rPr lang="en-US" altLang="zh-CN" dirty="0" err="1" smtClean="0"/>
              <a:t>ECal</a:t>
            </a:r>
            <a:r>
              <a:rPr lang="en-US" altLang="zh-CN" dirty="0" smtClean="0"/>
              <a:t> is to reduce the false identification of hadrons as electrons(positrons) to large extent. </a:t>
            </a:r>
          </a:p>
          <a:p>
            <a:r>
              <a:rPr lang="en-US" altLang="zh-CN" dirty="0" smtClean="0"/>
              <a:t>The experimental study of </a:t>
            </a:r>
            <a:r>
              <a:rPr lang="en-US" altLang="zh-CN" dirty="0" err="1" smtClean="0"/>
              <a:t>dileptons</a:t>
            </a:r>
            <a:r>
              <a:rPr lang="en-US" altLang="zh-CN" dirty="0" smtClean="0"/>
              <a:t> in heavy-ion collisions is a challenging task. The main difficulty is a huge combinatorial background of uncorrelated lepton pairs which mainly come from πº </a:t>
            </a:r>
            <a:r>
              <a:rPr lang="en-US" altLang="zh-CN" dirty="0" err="1" smtClean="0"/>
              <a:t>Dalitz</a:t>
            </a:r>
            <a:r>
              <a:rPr lang="en-US" altLang="zh-CN" dirty="0" smtClean="0"/>
              <a:t> decays and photon conversion in the detector material. A special attention should be paid to reduce this background as much as possible.  The main task for MPD </a:t>
            </a:r>
            <a:r>
              <a:rPr lang="en-US" altLang="zh-CN" dirty="0" err="1" smtClean="0"/>
              <a:t>ECal</a:t>
            </a:r>
            <a:r>
              <a:rPr lang="en-US" altLang="zh-CN" dirty="0" smtClean="0"/>
              <a:t> is to reduce the false identification of hadrons as electrons(positrons) to large extent. </a:t>
            </a:r>
          </a:p>
        </p:txBody>
      </p:sp>
      <p:sp>
        <p:nvSpPr>
          <p:cNvPr id="4" name="灯片编号占位符 3"/>
          <p:cNvSpPr>
            <a:spLocks noGrp="1"/>
          </p:cNvSpPr>
          <p:nvPr>
            <p:ph type="sldNum" sz="quarter" idx="10"/>
          </p:nvPr>
        </p:nvSpPr>
        <p:spPr/>
        <p:txBody>
          <a:bodyPr/>
          <a:lstStyle/>
          <a:p>
            <a:fld id="{C17FCEE9-7E5C-4A6F-9B6B-B56E0AC5BC8B}" type="slidenum">
              <a:rPr lang="zh-CN" altLang="en-US" smtClean="0"/>
              <a:t>4</a:t>
            </a:fld>
            <a:endParaRPr lang="zh-CN" altLang="en-US"/>
          </a:p>
        </p:txBody>
      </p:sp>
    </p:spTree>
    <p:extLst>
      <p:ext uri="{BB962C8B-B14F-4D97-AF65-F5344CB8AC3E}">
        <p14:creationId xmlns:p14="http://schemas.microsoft.com/office/powerpoint/2010/main" val="288102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不仅如此，我们还测试了介于铅板和闪烁体板之间的反射材料的反射性能。实验装置与之前的相似，区别在于更改了铅片与闪烁体片的堆叠方式以便于得到更可靠的实验结果。下图为多种不同的测试使材料</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16</a:t>
            </a:fld>
            <a:endParaRPr lang="zh-CN" altLang="en-US"/>
          </a:p>
        </p:txBody>
      </p:sp>
    </p:spTree>
    <p:extLst>
      <p:ext uri="{BB962C8B-B14F-4D97-AF65-F5344CB8AC3E}">
        <p14:creationId xmlns:p14="http://schemas.microsoft.com/office/powerpoint/2010/main" val="317322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17</a:t>
            </a:fld>
            <a:endParaRPr lang="zh-CN" altLang="en-US"/>
          </a:p>
        </p:txBody>
      </p:sp>
    </p:spTree>
    <p:extLst>
      <p:ext uri="{BB962C8B-B14F-4D97-AF65-F5344CB8AC3E}">
        <p14:creationId xmlns:p14="http://schemas.microsoft.com/office/powerpoint/2010/main" val="418540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18</a:t>
            </a:fld>
            <a:endParaRPr lang="zh-CN" altLang="en-US"/>
          </a:p>
        </p:txBody>
      </p:sp>
    </p:spTree>
    <p:extLst>
      <p:ext uri="{BB962C8B-B14F-4D97-AF65-F5344CB8AC3E}">
        <p14:creationId xmlns:p14="http://schemas.microsoft.com/office/powerpoint/2010/main" val="2298798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如图为电磁量能器原型机的制作步骤。</a:t>
            </a:r>
            <a:r>
              <a:rPr lang="en-US" altLang="zh-CN" dirty="0" smtClean="0"/>
              <a:t>12345</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19</a:t>
            </a:fld>
            <a:endParaRPr lang="zh-CN" altLang="en-US"/>
          </a:p>
        </p:txBody>
      </p:sp>
    </p:spTree>
    <p:extLst>
      <p:ext uri="{BB962C8B-B14F-4D97-AF65-F5344CB8AC3E}">
        <p14:creationId xmlns:p14="http://schemas.microsoft.com/office/powerpoint/2010/main" val="104547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我们于</a:t>
            </a:r>
            <a:r>
              <a:rPr lang="en-US" altLang="zh-CN" dirty="0" smtClean="0"/>
              <a:t>2018 </a:t>
            </a:r>
            <a:r>
              <a:rPr lang="zh-CN" altLang="en-US" dirty="0" smtClean="0"/>
              <a:t>年</a:t>
            </a:r>
            <a:r>
              <a:rPr lang="en-US" altLang="zh-CN" dirty="0" smtClean="0"/>
              <a:t>8 </a:t>
            </a:r>
            <a:r>
              <a:rPr lang="zh-CN" altLang="en-US" dirty="0" smtClean="0"/>
              <a:t>月完成了</a:t>
            </a:r>
            <a:r>
              <a:rPr lang="en-US" altLang="zh-CN" dirty="0" smtClean="0"/>
              <a:t>2</a:t>
            </a:r>
            <a:r>
              <a:rPr lang="zh-CN" altLang="en-US" dirty="0" smtClean="0"/>
              <a:t>台原型机共计</a:t>
            </a:r>
            <a:r>
              <a:rPr lang="en-US" altLang="zh-CN" dirty="0" smtClean="0"/>
              <a:t>32</a:t>
            </a:r>
            <a:r>
              <a:rPr lang="zh-CN" altLang="en-US" dirty="0" smtClean="0"/>
              <a:t>个</a:t>
            </a:r>
            <a:r>
              <a:rPr lang="en-US" altLang="zh-CN" dirty="0" smtClean="0"/>
              <a:t>tower</a:t>
            </a:r>
            <a:r>
              <a:rPr lang="zh-CN" altLang="en-US" dirty="0" smtClean="0"/>
              <a:t>的制作，并同杜布纳制作的一台原型机一同在</a:t>
            </a:r>
            <a:r>
              <a:rPr lang="en-US" altLang="zh-CN" dirty="0" smtClean="0"/>
              <a:t>DESY</a:t>
            </a:r>
            <a:r>
              <a:rPr lang="zh-CN" altLang="en-US" dirty="0" smtClean="0"/>
              <a:t>进行了束流实验。如图所示为束流实验的结构示意图</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21</a:t>
            </a:fld>
            <a:endParaRPr lang="zh-CN" altLang="en-US"/>
          </a:p>
        </p:txBody>
      </p:sp>
    </p:spTree>
    <p:extLst>
      <p:ext uri="{BB962C8B-B14F-4D97-AF65-F5344CB8AC3E}">
        <p14:creationId xmlns:p14="http://schemas.microsoft.com/office/powerpoint/2010/main" val="91390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首先，我们对两台</a:t>
            </a:r>
            <a:r>
              <a:rPr lang="en-US" altLang="zh-CN" dirty="0" smtClean="0"/>
              <a:t>module</a:t>
            </a:r>
            <a:r>
              <a:rPr lang="zh-CN" altLang="en-US" dirty="0" smtClean="0"/>
              <a:t>即</a:t>
            </a:r>
            <a:r>
              <a:rPr lang="en-US" altLang="zh-CN" dirty="0" smtClean="0"/>
              <a:t>CHINA C3</a:t>
            </a:r>
            <a:r>
              <a:rPr lang="zh-CN" altLang="en-US" dirty="0" smtClean="0"/>
              <a:t>和</a:t>
            </a:r>
            <a:r>
              <a:rPr lang="en-US" altLang="zh-CN" dirty="0" smtClean="0"/>
              <a:t>C4</a:t>
            </a:r>
            <a:r>
              <a:rPr lang="zh-CN" altLang="en-US" dirty="0" smtClean="0"/>
              <a:t>进行了标定与归一化，确定了各路信号的</a:t>
            </a:r>
            <a:r>
              <a:rPr lang="en-US" altLang="zh-CN" dirty="0" err="1" smtClean="0"/>
              <a:t>sipm</a:t>
            </a:r>
            <a:r>
              <a:rPr lang="zh-CN" altLang="en-US" dirty="0" smtClean="0"/>
              <a:t>探测器</a:t>
            </a:r>
            <a:r>
              <a:rPr lang="en-US" altLang="zh-CN" dirty="0" smtClean="0"/>
              <a:t>p</a:t>
            </a:r>
            <a:r>
              <a:rPr lang="zh-CN" altLang="en-US" dirty="0" smtClean="0"/>
              <a:t>偏压以及矫正系数，图如所示。</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22</a:t>
            </a:fld>
            <a:endParaRPr lang="zh-CN" altLang="en-US"/>
          </a:p>
        </p:txBody>
      </p:sp>
    </p:spTree>
    <p:extLst>
      <p:ext uri="{BB962C8B-B14F-4D97-AF65-F5344CB8AC3E}">
        <p14:creationId xmlns:p14="http://schemas.microsoft.com/office/powerpoint/2010/main" val="282578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之后便在两个</a:t>
            </a:r>
            <a:r>
              <a:rPr lang="en-US" altLang="zh-CN" dirty="0" smtClean="0"/>
              <a:t>prototype</a:t>
            </a:r>
            <a:r>
              <a:rPr lang="zh-CN" altLang="en-US" dirty="0" smtClean="0"/>
              <a:t>上各选取一个中心点即</a:t>
            </a:r>
            <a:r>
              <a:rPr lang="en-US" altLang="zh-CN" dirty="0" smtClean="0"/>
              <a:t>51</a:t>
            </a:r>
            <a:r>
              <a:rPr lang="zh-CN" altLang="en-US" dirty="0" smtClean="0"/>
              <a:t>路和</a:t>
            </a:r>
            <a:r>
              <a:rPr lang="en-US" altLang="zh-CN" dirty="0" smtClean="0"/>
              <a:t>5</a:t>
            </a:r>
            <a:r>
              <a:rPr lang="zh-CN" altLang="en-US" dirty="0" smtClean="0"/>
              <a:t>路进行了能量扫描测试。具体参数见文字</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23</a:t>
            </a:fld>
            <a:endParaRPr lang="zh-CN" altLang="en-US"/>
          </a:p>
        </p:txBody>
      </p:sp>
    </p:spTree>
    <p:extLst>
      <p:ext uri="{BB962C8B-B14F-4D97-AF65-F5344CB8AC3E}">
        <p14:creationId xmlns:p14="http://schemas.microsoft.com/office/powerpoint/2010/main" val="83056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C17FCEE9-7E5C-4A6F-9B6B-B56E0AC5BC8B}" type="slidenum">
              <a:rPr lang="zh-CN" altLang="en-US" smtClean="0"/>
              <a:t>24</a:t>
            </a:fld>
            <a:endParaRPr lang="zh-CN" altLang="en-US"/>
          </a:p>
        </p:txBody>
      </p:sp>
    </p:spTree>
    <p:extLst>
      <p:ext uri="{BB962C8B-B14F-4D97-AF65-F5344CB8AC3E}">
        <p14:creationId xmlns:p14="http://schemas.microsoft.com/office/powerpoint/2010/main" val="797473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通过分析实验数据，我们最终得到了两个原型机的测试结果。途中横坐标为入射能量，纵坐标为光电子数，不同颜色的线代表不同的</a:t>
            </a:r>
            <a:r>
              <a:rPr lang="en-US" altLang="zh-CN" dirty="0" smtClean="0"/>
              <a:t>prototype.</a:t>
            </a:r>
            <a:r>
              <a:rPr lang="zh-CN" altLang="en-US" dirty="0" smtClean="0"/>
              <a:t>我们可以看到，两个探测器展示了很好的一致性，每</a:t>
            </a:r>
            <a:r>
              <a:rPr lang="en-US" altLang="zh-CN" dirty="0" smtClean="0"/>
              <a:t>1GeV</a:t>
            </a:r>
            <a:r>
              <a:rPr lang="zh-CN" altLang="en-US" dirty="0" smtClean="0"/>
              <a:t>所常升的光电子数均为</a:t>
            </a:r>
            <a:r>
              <a:rPr lang="en-US" altLang="zh-CN" dirty="0" smtClean="0"/>
              <a:t>3000</a:t>
            </a:r>
            <a:r>
              <a:rPr lang="zh-CN" altLang="en-US" dirty="0" smtClean="0"/>
              <a:t>左右，且两个探测器均具有很好的线性。接下来我们将继续分析数据，并根据实验所反映出来的问题进一步改进我们的原型机。</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25</a:t>
            </a:fld>
            <a:endParaRPr lang="zh-CN" altLang="en-US"/>
          </a:p>
        </p:txBody>
      </p:sp>
    </p:spTree>
    <p:extLst>
      <p:ext uri="{BB962C8B-B14F-4D97-AF65-F5344CB8AC3E}">
        <p14:creationId xmlns:p14="http://schemas.microsoft.com/office/powerpoint/2010/main" val="93058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这是清华大学多次派出老师与学生前往杜布纳共同完成探测器制作，模拟等相关工作</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26</a:t>
            </a:fld>
            <a:endParaRPr lang="zh-CN" altLang="en-US"/>
          </a:p>
        </p:txBody>
      </p:sp>
    </p:spTree>
    <p:extLst>
      <p:ext uri="{BB962C8B-B14F-4D97-AF65-F5344CB8AC3E}">
        <p14:creationId xmlns:p14="http://schemas.microsoft.com/office/powerpoint/2010/main" val="296834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左图为电磁量能器的模拟图，如左图所示，整个</a:t>
            </a:r>
            <a:r>
              <a:rPr lang="en-US" altLang="zh-CN" dirty="0" smtClean="0"/>
              <a:t>barrel</a:t>
            </a:r>
            <a:r>
              <a:rPr lang="zh-CN" altLang="en-US" dirty="0" smtClean="0"/>
              <a:t>共分为</a:t>
            </a:r>
            <a:r>
              <a:rPr lang="en-US" altLang="zh-CN" dirty="0" smtClean="0"/>
              <a:t>48</a:t>
            </a:r>
            <a:r>
              <a:rPr lang="zh-CN" altLang="en-US" dirty="0" smtClean="0"/>
              <a:t>个</a:t>
            </a:r>
            <a:r>
              <a:rPr lang="en-US" altLang="zh-CN" dirty="0" smtClean="0"/>
              <a:t>sectors</a:t>
            </a:r>
            <a:r>
              <a:rPr lang="zh-CN" altLang="en-US" dirty="0" smtClean="0"/>
              <a:t>，右图为其中一个</a:t>
            </a:r>
            <a:r>
              <a:rPr lang="en-US" altLang="zh-CN" dirty="0" smtClean="0"/>
              <a:t>sector</a:t>
            </a:r>
            <a:r>
              <a:rPr lang="zh-CN" altLang="en-US" dirty="0" smtClean="0"/>
              <a:t>的剖面图。电磁量能器的具体性能要求如下。</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5</a:t>
            </a:fld>
            <a:endParaRPr lang="zh-CN" altLang="en-US"/>
          </a:p>
        </p:txBody>
      </p:sp>
    </p:spTree>
    <p:extLst>
      <p:ext uri="{BB962C8B-B14F-4D97-AF65-F5344CB8AC3E}">
        <p14:creationId xmlns:p14="http://schemas.microsoft.com/office/powerpoint/2010/main" val="2576951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总结如下。</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27</a:t>
            </a:fld>
            <a:endParaRPr lang="zh-CN" altLang="en-US"/>
          </a:p>
        </p:txBody>
      </p:sp>
    </p:spTree>
    <p:extLst>
      <p:ext uri="{BB962C8B-B14F-4D97-AF65-F5344CB8AC3E}">
        <p14:creationId xmlns:p14="http://schemas.microsoft.com/office/powerpoint/2010/main" val="91242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28</a:t>
            </a:fld>
            <a:endParaRPr lang="zh-CN" altLang="en-US"/>
          </a:p>
        </p:txBody>
      </p:sp>
    </p:spTree>
    <p:extLst>
      <p:ext uri="{BB962C8B-B14F-4D97-AF65-F5344CB8AC3E}">
        <p14:creationId xmlns:p14="http://schemas.microsoft.com/office/powerpoint/2010/main" val="20454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这是电磁量能器其中一个</a:t>
            </a:r>
            <a:r>
              <a:rPr lang="en-US" altLang="zh-CN" dirty="0" smtClean="0"/>
              <a:t>tower</a:t>
            </a:r>
            <a:r>
              <a:rPr lang="zh-CN" altLang="en-US" dirty="0" smtClean="0"/>
              <a:t>的结构示意图，共有</a:t>
            </a:r>
            <a:r>
              <a:rPr lang="en-US" altLang="zh-CN" dirty="0" smtClean="0"/>
              <a:t>220</a:t>
            </a:r>
            <a:r>
              <a:rPr lang="zh-CN" altLang="en-US" dirty="0" smtClean="0"/>
              <a:t>层铅片和闪烁体片相互堆叠制成，内部共安装有</a:t>
            </a:r>
            <a:r>
              <a:rPr lang="en-US" altLang="zh-CN" dirty="0" smtClean="0"/>
              <a:t>16</a:t>
            </a:r>
            <a:r>
              <a:rPr lang="zh-CN" altLang="en-US" dirty="0" smtClean="0"/>
              <a:t>根波长转换光纤，具体尺寸如表所示</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6</a:t>
            </a:fld>
            <a:endParaRPr lang="zh-CN" altLang="en-US"/>
          </a:p>
        </p:txBody>
      </p:sp>
    </p:spTree>
    <p:extLst>
      <p:ext uri="{BB962C8B-B14F-4D97-AF65-F5344CB8AC3E}">
        <p14:creationId xmlns:p14="http://schemas.microsoft.com/office/powerpoint/2010/main" val="190701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zh-CN" altLang="en-US" dirty="0" smtClean="0"/>
                  <a:t>备注：目前</a:t>
                </a:r>
                <a14:m>
                  <m:oMath xmlns:m="http://schemas.openxmlformats.org/officeDocument/2006/math">
                    <m:sSup>
                      <m:sSupPr>
                        <m:ctrlPr>
                          <a:rPr kumimoji="1" lang="en-US" altLang="zh-CN" i="1" smtClean="0">
                            <a:solidFill>
                              <a:schemeClr val="tx1"/>
                            </a:solidFill>
                            <a:latin typeface="Cambria Math" panose="02040503050406030204" pitchFamily="18" charset="0"/>
                          </a:rPr>
                        </m:ctrlPr>
                      </m:sSupPr>
                      <m:e>
                        <m:r>
                          <a:rPr kumimoji="1" lang="en-US" altLang="zh-CN" i="1" smtClean="0">
                            <a:solidFill>
                              <a:schemeClr val="tx1"/>
                            </a:solidFill>
                            <a:latin typeface="Cambria Math" charset="0"/>
                            <a:ea typeface="Cambria Math" charset="0"/>
                            <a:cs typeface="Cambria Math" charset="0"/>
                          </a:rPr>
                          <m:t>𝜋</m:t>
                        </m:r>
                      </m:e>
                      <m:sup>
                        <m:r>
                          <a:rPr kumimoji="1" lang="en-US" altLang="zh-CN" b="0" i="1" smtClean="0">
                            <a:solidFill>
                              <a:schemeClr val="tx1"/>
                            </a:solidFill>
                            <a:latin typeface="Cambria Math" charset="0"/>
                          </a:rPr>
                          <m:t>0</m:t>
                        </m:r>
                      </m:sup>
                    </m:sSup>
                    <m:r>
                      <a:rPr kumimoji="1" lang="zh-CN" altLang="en-US" b="0" i="1" smtClean="0">
                        <a:solidFill>
                          <a:schemeClr val="tx1"/>
                        </a:solidFill>
                        <a:latin typeface="Cambria Math" charset="0"/>
                      </a:rPr>
                      <m:t>重建结果是理想情况下重建，并非实际重离子碰撞，实际情况下的重建需要进一步优化</m:t>
                    </m:r>
                    <m:r>
                      <m:rPr>
                        <m:sty m:val="p"/>
                      </m:rPr>
                      <a:rPr kumimoji="1" lang="en-US" altLang="zh-CN" b="0" i="1" smtClean="0">
                        <a:solidFill>
                          <a:schemeClr val="tx1"/>
                        </a:solidFill>
                        <a:latin typeface="Cambria Math" charset="0"/>
                      </a:rPr>
                      <m:t>cut</m:t>
                    </m:r>
                    <m:r>
                      <a:rPr kumimoji="1" lang="zh-CN" altLang="en-US" b="0" i="1" smtClean="0">
                        <a:solidFill>
                          <a:schemeClr val="tx1"/>
                        </a:solidFill>
                        <a:latin typeface="Cambria Math" charset="0"/>
                      </a:rPr>
                      <m:t>条件以及重建方法。</m:t>
                    </m:r>
                  </m:oMath>
                </a14:m>
                <a:endParaRPr kumimoji="1" lang="zh-CN" altLang="en-US" dirty="0"/>
              </a:p>
            </p:txBody>
          </p:sp>
        </mc:Choice>
        <mc:Fallback xmlns="">
          <p:sp>
            <p:nvSpPr>
              <p:cNvPr id="3" name="备注占位符 2"/>
              <p:cNvSpPr>
                <a:spLocks noGrp="1"/>
              </p:cNvSpPr>
              <p:nvPr>
                <p:ph type="body" idx="1"/>
              </p:nvPr>
            </p:nvSpPr>
            <p:spPr/>
            <p:txBody>
              <a:bodyPr/>
              <a:lstStyle/>
              <a:p>
                <a:r>
                  <a:rPr kumimoji="1" lang="en-US" altLang="zh-CN" dirty="0" smtClean="0"/>
                  <a:t>The measurement o</a:t>
                </a:r>
                <a:r>
                  <a:rPr kumimoji="1" lang="en-US" altLang="zh-CN" baseline="0" dirty="0" smtClean="0"/>
                  <a:t>f </a:t>
                </a:r>
                <a:r>
                  <a:rPr kumimoji="1" lang="en-US" altLang="zh-CN" i="0" smtClean="0">
                    <a:solidFill>
                      <a:schemeClr val="tx1"/>
                    </a:solidFill>
                    <a:latin typeface="Cambria Math" charset="0"/>
                    <a:ea typeface="Cambria Math" charset="0"/>
                    <a:cs typeface="Cambria Math" charset="0"/>
                  </a:rPr>
                  <a:t>𝜋</a:t>
                </a:r>
                <a:r>
                  <a:rPr kumimoji="1" lang="en-US" altLang="zh-CN" i="0" smtClean="0">
                    <a:solidFill>
                      <a:schemeClr val="tx1"/>
                    </a:solidFill>
                    <a:latin typeface="Cambria Math" charset="0"/>
                    <a:ea typeface="Cambria Math" charset="0"/>
                    <a:cs typeface="Cambria Math" charset="0"/>
                  </a:rPr>
                  <a:t>^</a:t>
                </a:r>
                <a:r>
                  <a:rPr kumimoji="1" lang="en-US" altLang="zh-CN" b="0" i="0" smtClean="0">
                    <a:solidFill>
                      <a:schemeClr val="tx1"/>
                    </a:solidFill>
                    <a:latin typeface="Cambria Math" charset="0"/>
                  </a:rPr>
                  <a:t>0</a:t>
                </a:r>
                <a:r>
                  <a:rPr kumimoji="1" lang="en-US" altLang="zh-CN" dirty="0" smtClean="0"/>
                  <a:t> is very important</a:t>
                </a:r>
                <a:r>
                  <a:rPr kumimoji="1" lang="en-US" altLang="zh-CN" baseline="0" dirty="0" smtClean="0"/>
                  <a:t> to probe chiral symmetry restoration and flow signal in the heavy ion collisions. We have took study on the reconstruction of </a:t>
                </a:r>
                <a:r>
                  <a:rPr kumimoji="1" lang="en-US" altLang="zh-CN" i="0" smtClean="0">
                    <a:solidFill>
                      <a:schemeClr val="tx1"/>
                    </a:solidFill>
                    <a:latin typeface="Cambria Math" charset="0"/>
                    <a:ea typeface="Cambria Math" charset="0"/>
                    <a:cs typeface="Cambria Math" charset="0"/>
                  </a:rPr>
                  <a:t>𝜋</a:t>
                </a:r>
                <a:r>
                  <a:rPr kumimoji="1" lang="en-US" altLang="zh-CN" i="0" smtClean="0">
                    <a:solidFill>
                      <a:schemeClr val="tx1"/>
                    </a:solidFill>
                    <a:latin typeface="Cambria Math" charset="0"/>
                    <a:ea typeface="Cambria Math" charset="0"/>
                    <a:cs typeface="Cambria Math" charset="0"/>
                  </a:rPr>
                  <a:t>^</a:t>
                </a:r>
                <a:r>
                  <a:rPr kumimoji="1" lang="en-US" altLang="zh-CN" b="0" i="0" smtClean="0">
                    <a:solidFill>
                      <a:schemeClr val="tx1"/>
                    </a:solidFill>
                    <a:latin typeface="Cambria Math" charset="0"/>
                  </a:rPr>
                  <a:t>0</a:t>
                </a:r>
                <a:r>
                  <a:rPr kumimoji="1" lang="en-US" altLang="zh-CN" dirty="0" smtClean="0"/>
                  <a:t> in the</a:t>
                </a:r>
                <a:r>
                  <a:rPr kumimoji="1" lang="en-US" altLang="zh-CN" baseline="0" dirty="0" smtClean="0"/>
                  <a:t> </a:t>
                </a:r>
                <a:r>
                  <a:rPr kumimoji="1" lang="en-US" altLang="zh-CN" baseline="0" dirty="0" err="1" smtClean="0"/>
                  <a:t>MpdRoot</a:t>
                </a:r>
                <a:r>
                  <a:rPr kumimoji="1" lang="en-US" altLang="zh-CN" baseline="0" dirty="0" smtClean="0"/>
                  <a:t> framework.  The method is shown in the upper figure, firstly we cut the charged particles through the matched tracks of TPC and EMC, then the invariant mass is calculated, the combinatorial background is generated by event mixed method. The preliminary results is shown in the </a:t>
                </a:r>
                <a:r>
                  <a:rPr kumimoji="1" lang="en-US" altLang="zh-CN" baseline="0" dirty="0" smtClean="0"/>
                  <a:t>lower</a:t>
                </a:r>
                <a:r>
                  <a:rPr kumimoji="1" lang="zh-CN" altLang="en-US" baseline="0" dirty="0" smtClean="0"/>
                  <a:t> </a:t>
                </a:r>
                <a:r>
                  <a:rPr kumimoji="1" lang="en-US" altLang="zh-CN" baseline="0" dirty="0" smtClean="0"/>
                  <a:t>figure, and the conditions is also listed here.</a:t>
                </a:r>
              </a:p>
              <a:p>
                <a:endParaRPr kumimoji="1" lang="en-US" altLang="zh-CN" baseline="0" dirty="0" smtClean="0"/>
              </a:p>
              <a:p>
                <a:r>
                  <a:rPr kumimoji="1" lang="zh-CN" altLang="en-US" dirty="0" smtClean="0"/>
                  <a:t>备注：目前</a:t>
                </a:r>
                <a:r>
                  <a:rPr kumimoji="1" lang="en-US" altLang="zh-CN" i="0" smtClean="0">
                    <a:solidFill>
                      <a:schemeClr val="tx1"/>
                    </a:solidFill>
                    <a:latin typeface="Cambria Math" charset="0"/>
                    <a:ea typeface="Cambria Math" charset="0"/>
                    <a:cs typeface="Cambria Math" charset="0"/>
                  </a:rPr>
                  <a:t>𝜋</a:t>
                </a:r>
                <a:r>
                  <a:rPr kumimoji="1" lang="en-US" altLang="zh-CN" i="0" smtClean="0">
                    <a:solidFill>
                      <a:schemeClr val="tx1"/>
                    </a:solidFill>
                    <a:latin typeface="Cambria Math" charset="0"/>
                    <a:ea typeface="Cambria Math" charset="0"/>
                    <a:cs typeface="Cambria Math" charset="0"/>
                  </a:rPr>
                  <a:t>^</a:t>
                </a:r>
                <a:r>
                  <a:rPr kumimoji="1" lang="en-US" altLang="zh-CN" b="0" i="0" smtClean="0">
                    <a:solidFill>
                      <a:schemeClr val="tx1"/>
                    </a:solidFill>
                    <a:latin typeface="Cambria Math" charset="0"/>
                  </a:rPr>
                  <a:t>0</a:t>
                </a:r>
                <a:r>
                  <a:rPr kumimoji="1" lang="zh-CN" altLang="en-US" b="0" i="0" smtClean="0">
                    <a:solidFill>
                      <a:schemeClr val="tx1"/>
                    </a:solidFill>
                    <a:latin typeface="Cambria Math" charset="0"/>
                  </a:rPr>
                  <a:t> 重建结果是理想情况下重建，并非实际重离子碰撞，实际情况下的重剑需要进一步优化</a:t>
                </a:r>
                <a:r>
                  <a:rPr kumimoji="1" lang="en-US" altLang="zh-CN" b="0" i="0" smtClean="0">
                    <a:solidFill>
                      <a:schemeClr val="tx1"/>
                    </a:solidFill>
                    <a:latin typeface="Cambria Math" charset="0"/>
                  </a:rPr>
                  <a:t>cu</a:t>
                </a:r>
                <a:r>
                  <a:rPr kumimoji="1" lang="zh-CN" altLang="en-US" b="0" i="0" smtClean="0">
                    <a:solidFill>
                      <a:schemeClr val="tx1"/>
                    </a:solidFill>
                    <a:latin typeface="Cambria Math" charset="0"/>
                  </a:rPr>
                  <a:t>条件以及重建方法。</a:t>
                </a:r>
                <a:endParaRPr kumimoji="1" lang="zh-CN" altLang="en-US" dirty="0"/>
              </a:p>
            </p:txBody>
          </p:sp>
        </mc:Fallback>
      </mc:AlternateContent>
      <p:sp>
        <p:nvSpPr>
          <p:cNvPr id="4" name="幻灯片编号占位符 3"/>
          <p:cNvSpPr>
            <a:spLocks noGrp="1"/>
          </p:cNvSpPr>
          <p:nvPr>
            <p:ph type="sldNum" sz="quarter" idx="10"/>
          </p:nvPr>
        </p:nvSpPr>
        <p:spPr/>
        <p:txBody>
          <a:bodyPr/>
          <a:lstStyle/>
          <a:p>
            <a:fld id="{B22C5CF6-D909-3146-BCDD-54ED60809406}" type="slidenum">
              <a:rPr kumimoji="1" lang="zh-CN" altLang="en-US" smtClean="0"/>
              <a:t>8</a:t>
            </a:fld>
            <a:endParaRPr kumimoji="1" lang="zh-CN" altLang="en-US"/>
          </a:p>
        </p:txBody>
      </p:sp>
    </p:spTree>
    <p:extLst>
      <p:ext uri="{BB962C8B-B14F-4D97-AF65-F5344CB8AC3E}">
        <p14:creationId xmlns:p14="http://schemas.microsoft.com/office/powerpoint/2010/main" val="162860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kumimoji="1" lang="en-US" altLang="zh-CN" dirty="0" smtClean="0"/>
                  <a:t>To get a</a:t>
                </a:r>
                <a:r>
                  <a:rPr kumimoji="1" lang="en-US" altLang="zh-CN" baseline="0" dirty="0" smtClean="0"/>
                  <a:t> better reconstruction of </a:t>
                </a:r>
                <a14:m>
                  <m:oMath xmlns:m="http://schemas.openxmlformats.org/officeDocument/2006/math">
                    <m:sSup>
                      <m:sSupPr>
                        <m:ctrlPr>
                          <a:rPr kumimoji="1" lang="en-US" altLang="zh-CN" i="1" smtClean="0">
                            <a:solidFill>
                              <a:schemeClr val="tx1"/>
                            </a:solidFill>
                            <a:latin typeface="Cambria Math" panose="02040503050406030204" pitchFamily="18" charset="0"/>
                          </a:rPr>
                        </m:ctrlPr>
                      </m:sSupPr>
                      <m:e>
                        <m:r>
                          <a:rPr kumimoji="1" lang="en-US" altLang="zh-CN" i="1" smtClean="0">
                            <a:solidFill>
                              <a:schemeClr val="tx1"/>
                            </a:solidFill>
                            <a:latin typeface="Cambria Math" charset="0"/>
                            <a:ea typeface="Cambria Math" charset="0"/>
                            <a:cs typeface="Cambria Math" charset="0"/>
                          </a:rPr>
                          <m:t>𝜋</m:t>
                        </m:r>
                      </m:e>
                      <m:sup>
                        <m:r>
                          <a:rPr kumimoji="1" lang="en-US" altLang="zh-CN" b="0" i="1" smtClean="0">
                            <a:solidFill>
                              <a:schemeClr val="tx1"/>
                            </a:solidFill>
                            <a:latin typeface="Cambria Math" charset="0"/>
                          </a:rPr>
                          <m:t>0</m:t>
                        </m:r>
                      </m:sup>
                    </m:sSup>
                  </m:oMath>
                </a14:m>
                <a:r>
                  <a:rPr kumimoji="1" lang="en-US" altLang="zh-CN" dirty="0" smtClean="0"/>
                  <a:t>, we have to take</a:t>
                </a:r>
                <a:r>
                  <a:rPr kumimoji="1" lang="en-US" altLang="zh-CN" baseline="0" dirty="0" smtClean="0"/>
                  <a:t> the EMC information into condition, such as the arrival time and cluster characteristic.</a:t>
                </a:r>
              </a:p>
              <a:p>
                <a:r>
                  <a:rPr kumimoji="1" lang="en-US" altLang="zh-CN" baseline="0" dirty="0" smtClean="0"/>
                  <a:t>The distribution of arrival  time as a function of Z position is shown in the upper left (of the 1st figure), and the distribution of Rho and Z position in EMC is shown in the upper right picture. With a 10ns cut, the corresponding distributions are shown in the lower pictures. The second figure shows the profile of the distribution of time along Z. We can see that the time cut helps a lot in the photon selection, further work is ongoing.</a:t>
                </a:r>
                <a:endParaRPr kumimoji="1" lang="zh-CN" altLang="en-US" baseline="0" dirty="0" smtClean="0"/>
              </a:p>
              <a:p>
                <a:endParaRPr kumimoji="1" lang="zh-CN" altLang="en-US" baseline="0" dirty="0" smtClean="0"/>
              </a:p>
              <a:p>
                <a:r>
                  <a:rPr kumimoji="1" lang="zh-CN" altLang="en-US" baseline="0" dirty="0" smtClean="0"/>
                  <a:t>备注：进一步想通过</a:t>
                </a:r>
                <a:r>
                  <a:rPr kumimoji="1" lang="en-US" altLang="zh-CN" baseline="0" dirty="0" smtClean="0"/>
                  <a:t>EMC</a:t>
                </a:r>
                <a:r>
                  <a:rPr kumimoji="1" lang="zh-CN" altLang="en-US" baseline="0" dirty="0" smtClean="0"/>
                  <a:t>给出的时间信息以及</a:t>
                </a:r>
                <a:r>
                  <a:rPr kumimoji="1" lang="en-US" altLang="zh-CN" baseline="0" dirty="0" smtClean="0"/>
                  <a:t>cluster</a:t>
                </a:r>
                <a:r>
                  <a:rPr kumimoji="1" lang="zh-CN" altLang="en-US" baseline="0" dirty="0" smtClean="0"/>
                  <a:t>的特性进行</a:t>
                </a:r>
                <a:r>
                  <a:rPr kumimoji="1" lang="en-US" altLang="zh-CN" baseline="0" dirty="0" smtClean="0"/>
                  <a:t>photon</a:t>
                </a:r>
                <a:r>
                  <a:rPr kumimoji="1" lang="zh-CN" altLang="en-US" baseline="0" dirty="0" smtClean="0"/>
                  <a:t>的筛选，有可能会问到</a:t>
                </a:r>
              </a:p>
              <a:p>
                <a:r>
                  <a:rPr kumimoji="1" lang="en-US" altLang="zh-CN" baseline="0" dirty="0" smtClean="0"/>
                  <a:t>1</a:t>
                </a:r>
                <a:r>
                  <a:rPr kumimoji="1" lang="zh-CN" altLang="en-US" baseline="0" dirty="0" smtClean="0"/>
                  <a:t>）</a:t>
                </a:r>
                <a:r>
                  <a:rPr kumimoji="1" lang="en-US" altLang="zh-CN" baseline="0" dirty="0" smtClean="0"/>
                  <a:t>time</a:t>
                </a:r>
                <a:r>
                  <a:rPr kumimoji="1" lang="zh-CN" altLang="en-US" baseline="0" dirty="0" smtClean="0"/>
                  <a:t> </a:t>
                </a:r>
                <a:r>
                  <a:rPr kumimoji="1" lang="en-US" altLang="zh-CN" baseline="0" dirty="0" smtClean="0"/>
                  <a:t>cut</a:t>
                </a:r>
                <a:r>
                  <a:rPr kumimoji="1" lang="zh-CN" altLang="en-US" baseline="0" dirty="0" smtClean="0"/>
                  <a:t>对</a:t>
                </a:r>
                <a14:m>
                  <m:oMath xmlns:m="http://schemas.openxmlformats.org/officeDocument/2006/math">
                    <m:sSup>
                      <m:sSupPr>
                        <m:ctrlPr>
                          <a:rPr kumimoji="1" lang="en-US" altLang="zh-CN" i="1" smtClean="0">
                            <a:solidFill>
                              <a:schemeClr val="tx1"/>
                            </a:solidFill>
                            <a:latin typeface="Cambria Math" panose="02040503050406030204" pitchFamily="18" charset="0"/>
                          </a:rPr>
                        </m:ctrlPr>
                      </m:sSupPr>
                      <m:e>
                        <m:r>
                          <a:rPr kumimoji="1" lang="en-US" altLang="zh-CN" i="1" smtClean="0">
                            <a:solidFill>
                              <a:schemeClr val="tx1"/>
                            </a:solidFill>
                            <a:latin typeface="Cambria Math" charset="0"/>
                            <a:ea typeface="Cambria Math" charset="0"/>
                            <a:cs typeface="Cambria Math" charset="0"/>
                          </a:rPr>
                          <m:t>𝜋</m:t>
                        </m:r>
                      </m:e>
                      <m:sup>
                        <m:r>
                          <a:rPr kumimoji="1" lang="en-US" altLang="zh-CN" b="0" i="1" smtClean="0">
                            <a:solidFill>
                              <a:schemeClr val="tx1"/>
                            </a:solidFill>
                            <a:latin typeface="Cambria Math" charset="0"/>
                          </a:rPr>
                          <m:t>0</m:t>
                        </m:r>
                      </m:sup>
                    </m:sSup>
                  </m:oMath>
                </a14:m>
                <a:r>
                  <a:rPr kumimoji="1" lang="zh-CN" altLang="en-US" baseline="0" dirty="0" smtClean="0"/>
                  <a:t>重建结果的优化如何，这是我们正在进行的工作，目前还未有结果。</a:t>
                </a:r>
              </a:p>
              <a:p>
                <a:r>
                  <a:rPr kumimoji="1" lang="en-US" altLang="zh-CN" baseline="0" dirty="0" smtClean="0"/>
                  <a:t>2</a:t>
                </a:r>
                <a:r>
                  <a:rPr kumimoji="1" lang="zh-CN" altLang="en-US" baseline="0" dirty="0" smtClean="0"/>
                  <a:t>）为什么选区</a:t>
                </a:r>
                <a:r>
                  <a:rPr kumimoji="1" lang="en-US" altLang="zh-CN" baseline="0" dirty="0" smtClean="0"/>
                  <a:t>10ns</a:t>
                </a:r>
                <a:r>
                  <a:rPr kumimoji="1" lang="zh-CN" altLang="en-US" baseline="0" dirty="0" smtClean="0"/>
                  <a:t>？ 目前是通过</a:t>
                </a:r>
                <a:r>
                  <a:rPr kumimoji="1" lang="en-US" altLang="zh-CN" baseline="0" dirty="0" smtClean="0"/>
                  <a:t>Z Rho</a:t>
                </a:r>
                <a:r>
                  <a:rPr kumimoji="1" lang="zh-CN" altLang="en-US" baseline="0" dirty="0" smtClean="0"/>
                  <a:t>的分布初步选取，更详细的工作正在进行，比如大于</a:t>
                </a:r>
                <a:r>
                  <a:rPr kumimoji="1" lang="en-US" altLang="zh-CN" baseline="0" dirty="0" smtClean="0"/>
                  <a:t>10ns</a:t>
                </a:r>
                <a:r>
                  <a:rPr kumimoji="1" lang="zh-CN" altLang="en-US" baseline="0" dirty="0" smtClean="0"/>
                  <a:t>信号的来源等。</a:t>
                </a:r>
                <a:endParaRPr kumimoji="1" lang="en-US" altLang="zh-CN" baseline="0" dirty="0" smtClean="0"/>
              </a:p>
            </p:txBody>
          </p:sp>
        </mc:Choice>
        <mc:Fallback xmlns="">
          <p:sp>
            <p:nvSpPr>
              <p:cNvPr id="3" name="备注占位符 2"/>
              <p:cNvSpPr>
                <a:spLocks noGrp="1"/>
              </p:cNvSpPr>
              <p:nvPr>
                <p:ph type="body" idx="1"/>
              </p:nvPr>
            </p:nvSpPr>
            <p:spPr/>
            <p:txBody>
              <a:bodyPr/>
              <a:lstStyle/>
              <a:p>
                <a:r>
                  <a:rPr kumimoji="1" lang="en-US" altLang="zh-CN" dirty="0" smtClean="0"/>
                  <a:t>To get a</a:t>
                </a:r>
                <a:r>
                  <a:rPr kumimoji="1" lang="en-US" altLang="zh-CN" baseline="0" dirty="0" smtClean="0"/>
                  <a:t> better reconstruction of </a:t>
                </a:r>
                <a:r>
                  <a:rPr kumimoji="1" lang="en-US" altLang="zh-CN" i="0" smtClean="0">
                    <a:solidFill>
                      <a:schemeClr val="tx1"/>
                    </a:solidFill>
                    <a:latin typeface="Cambria Math" charset="0"/>
                    <a:ea typeface="Cambria Math" charset="0"/>
                    <a:cs typeface="Cambria Math" charset="0"/>
                  </a:rPr>
                  <a:t>𝜋</a:t>
                </a:r>
                <a:r>
                  <a:rPr kumimoji="1" lang="en-US" altLang="zh-CN" i="0" smtClean="0">
                    <a:solidFill>
                      <a:schemeClr val="tx1"/>
                    </a:solidFill>
                    <a:latin typeface="Cambria Math" charset="0"/>
                    <a:ea typeface="Cambria Math" charset="0"/>
                    <a:cs typeface="Cambria Math" charset="0"/>
                  </a:rPr>
                  <a:t>^</a:t>
                </a:r>
                <a:r>
                  <a:rPr kumimoji="1" lang="en-US" altLang="zh-CN" b="0" i="0" smtClean="0">
                    <a:solidFill>
                      <a:schemeClr val="tx1"/>
                    </a:solidFill>
                    <a:latin typeface="Cambria Math" charset="0"/>
                  </a:rPr>
                  <a:t>0</a:t>
                </a:r>
                <a:r>
                  <a:rPr kumimoji="1" lang="en-US" altLang="zh-CN" dirty="0" smtClean="0"/>
                  <a:t>, we have to take</a:t>
                </a:r>
                <a:r>
                  <a:rPr kumimoji="1" lang="en-US" altLang="zh-CN" baseline="0" dirty="0" smtClean="0"/>
                  <a:t> the EMC information into condition, such as the arrival time and cluster characteristic.</a:t>
                </a:r>
              </a:p>
              <a:p>
                <a:r>
                  <a:rPr kumimoji="1" lang="en-US" altLang="zh-CN" baseline="0" dirty="0" smtClean="0"/>
                  <a:t>The distribution of arrival  time as a function of Z position is shown in the upper left (of the 1st figure), and the distribution of Rho and Z position in EMC is shown in the upper right picture. With a 10ns cut, the corresponding distributions are shown in the lower pictures. The second figure shows the profile of the distribution of time along Z. We can see that the time cut helps a lot in the photon selection, further work is ongoing.</a:t>
                </a:r>
                <a:endParaRPr kumimoji="1" lang="zh-CN" altLang="en-US" baseline="0" dirty="0" smtClean="0"/>
              </a:p>
              <a:p>
                <a:endParaRPr kumimoji="1" lang="zh-CN" altLang="en-US" baseline="0" dirty="0" smtClean="0"/>
              </a:p>
              <a:p>
                <a:r>
                  <a:rPr kumimoji="1" lang="zh-CN" altLang="en-US" baseline="0" dirty="0" smtClean="0"/>
                  <a:t>备注：进一步想通过</a:t>
                </a:r>
                <a:r>
                  <a:rPr kumimoji="1" lang="en-US" altLang="zh-CN" baseline="0" dirty="0" smtClean="0"/>
                  <a:t>EMC</a:t>
                </a:r>
                <a:r>
                  <a:rPr kumimoji="1" lang="zh-CN" altLang="en-US" baseline="0" dirty="0" smtClean="0"/>
                  <a:t>给出的时间信息以及</a:t>
                </a:r>
                <a:r>
                  <a:rPr kumimoji="1" lang="en-US" altLang="zh-CN" baseline="0" dirty="0" smtClean="0"/>
                  <a:t>cluster</a:t>
                </a:r>
                <a:r>
                  <a:rPr kumimoji="1" lang="zh-CN" altLang="en-US" baseline="0" dirty="0" smtClean="0"/>
                  <a:t>的特性进行</a:t>
                </a:r>
                <a:r>
                  <a:rPr kumimoji="1" lang="en-US" altLang="zh-CN" baseline="0" dirty="0" smtClean="0"/>
                  <a:t>photon</a:t>
                </a:r>
                <a:r>
                  <a:rPr kumimoji="1" lang="zh-CN" altLang="en-US" baseline="0" dirty="0" smtClean="0"/>
                  <a:t>的筛选，有可能会问到</a:t>
                </a:r>
              </a:p>
              <a:p>
                <a:r>
                  <a:rPr kumimoji="1" lang="en-US" altLang="zh-CN" baseline="0" dirty="0" smtClean="0"/>
                  <a:t>1</a:t>
                </a:r>
                <a:r>
                  <a:rPr kumimoji="1" lang="zh-CN" altLang="en-US" baseline="0" dirty="0" smtClean="0"/>
                  <a:t>）</a:t>
                </a:r>
                <a:r>
                  <a:rPr kumimoji="1" lang="en-US" altLang="zh-CN" baseline="0" dirty="0" smtClean="0"/>
                  <a:t>time</a:t>
                </a:r>
                <a:r>
                  <a:rPr kumimoji="1" lang="zh-CN" altLang="en-US" baseline="0" dirty="0" smtClean="0"/>
                  <a:t> </a:t>
                </a:r>
                <a:r>
                  <a:rPr kumimoji="1" lang="en-US" altLang="zh-CN" baseline="0" dirty="0" smtClean="0"/>
                  <a:t>cut</a:t>
                </a:r>
                <a:r>
                  <a:rPr kumimoji="1" lang="zh-CN" altLang="en-US" baseline="0" dirty="0" smtClean="0"/>
                  <a:t>对</a:t>
                </a:r>
                <a:r>
                  <a:rPr kumimoji="1" lang="en-US" altLang="zh-CN" i="0" smtClean="0">
                    <a:solidFill>
                      <a:schemeClr val="tx1"/>
                    </a:solidFill>
                    <a:latin typeface="Cambria Math" charset="0"/>
                    <a:ea typeface="Cambria Math" charset="0"/>
                    <a:cs typeface="Cambria Math" charset="0"/>
                  </a:rPr>
                  <a:t>𝜋</a:t>
                </a:r>
                <a:r>
                  <a:rPr kumimoji="1" lang="en-US" altLang="zh-CN" i="0" smtClean="0">
                    <a:solidFill>
                      <a:schemeClr val="tx1"/>
                    </a:solidFill>
                    <a:latin typeface="Cambria Math" charset="0"/>
                    <a:ea typeface="Cambria Math" charset="0"/>
                    <a:cs typeface="Cambria Math" charset="0"/>
                  </a:rPr>
                  <a:t>^</a:t>
                </a:r>
                <a:r>
                  <a:rPr kumimoji="1" lang="en-US" altLang="zh-CN" b="0" i="0" smtClean="0">
                    <a:solidFill>
                      <a:schemeClr val="tx1"/>
                    </a:solidFill>
                    <a:latin typeface="Cambria Math" charset="0"/>
                  </a:rPr>
                  <a:t>0</a:t>
                </a:r>
                <a:r>
                  <a:rPr kumimoji="1" lang="zh-CN" altLang="en-US" baseline="0" dirty="0" smtClean="0"/>
                  <a:t>重建结果的优化如何，这是我们正在进行的工作，目前还未有结果。</a:t>
                </a:r>
              </a:p>
              <a:p>
                <a:r>
                  <a:rPr kumimoji="1" lang="en-US" altLang="zh-CN" baseline="0" dirty="0" smtClean="0"/>
                  <a:t>2</a:t>
                </a:r>
                <a:r>
                  <a:rPr kumimoji="1" lang="zh-CN" altLang="en-US" baseline="0" dirty="0" smtClean="0"/>
                  <a:t>）为什么选区</a:t>
                </a:r>
                <a:r>
                  <a:rPr kumimoji="1" lang="en-US" altLang="zh-CN" baseline="0" dirty="0" smtClean="0"/>
                  <a:t>10ns</a:t>
                </a:r>
                <a:r>
                  <a:rPr kumimoji="1" lang="zh-CN" altLang="en-US" baseline="0" dirty="0" smtClean="0"/>
                  <a:t>？ 目前是通过</a:t>
                </a:r>
                <a:r>
                  <a:rPr kumimoji="1" lang="en-US" altLang="zh-CN" baseline="0" dirty="0" smtClean="0"/>
                  <a:t>Z Rho</a:t>
                </a:r>
                <a:r>
                  <a:rPr kumimoji="1" lang="zh-CN" altLang="en-US" baseline="0" dirty="0" smtClean="0"/>
                  <a:t>的分布初步选取，更详细的工作正在进行，比如大于</a:t>
                </a:r>
                <a:r>
                  <a:rPr kumimoji="1" lang="en-US" altLang="zh-CN" baseline="0" dirty="0" smtClean="0"/>
                  <a:t>10ns</a:t>
                </a:r>
                <a:r>
                  <a:rPr kumimoji="1" lang="zh-CN" altLang="en-US" baseline="0" dirty="0" smtClean="0"/>
                  <a:t>信号的来源等。</a:t>
                </a:r>
                <a:endParaRPr kumimoji="1" lang="en-US" altLang="zh-CN" baseline="0" dirty="0" smtClean="0"/>
              </a:p>
            </p:txBody>
          </p:sp>
        </mc:Fallback>
      </mc:AlternateContent>
      <p:sp>
        <p:nvSpPr>
          <p:cNvPr id="4" name="幻灯片编号占位符 3"/>
          <p:cNvSpPr>
            <a:spLocks noGrp="1"/>
          </p:cNvSpPr>
          <p:nvPr>
            <p:ph type="sldNum" sz="quarter" idx="10"/>
          </p:nvPr>
        </p:nvSpPr>
        <p:spPr/>
        <p:txBody>
          <a:bodyPr/>
          <a:lstStyle/>
          <a:p>
            <a:fld id="{B22C5CF6-D909-3146-BCDD-54ED60809406}" type="slidenum">
              <a:rPr kumimoji="1" lang="zh-CN" altLang="en-US" smtClean="0"/>
              <a:t>9</a:t>
            </a:fld>
            <a:endParaRPr kumimoji="1" lang="zh-CN" altLang="en-US"/>
          </a:p>
        </p:txBody>
      </p:sp>
    </p:spTree>
    <p:extLst>
      <p:ext uri="{BB962C8B-B14F-4D97-AF65-F5344CB8AC3E}">
        <p14:creationId xmlns:p14="http://schemas.microsoft.com/office/powerpoint/2010/main" val="33232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我们测试了介于铅板和闪烁体板之间的反射材料的反射性能。实验装置与之前的相似，区别在于更改了铅片与闪烁体片的堆叠方式以便于得到更可靠的实验结果。下图为多种不同的测试使材料</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12</a:t>
            </a:fld>
            <a:endParaRPr lang="zh-CN" altLang="en-US"/>
          </a:p>
        </p:txBody>
      </p:sp>
    </p:spTree>
    <p:extLst>
      <p:ext uri="{BB962C8B-B14F-4D97-AF65-F5344CB8AC3E}">
        <p14:creationId xmlns:p14="http://schemas.microsoft.com/office/powerpoint/2010/main" val="3484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同时实验结果可以看到，</a:t>
            </a:r>
            <a:r>
              <a:rPr lang="en-US" altLang="zh-CN" dirty="0" smtClean="0"/>
              <a:t>silver ink</a:t>
            </a:r>
            <a:r>
              <a:rPr lang="zh-CN" altLang="en-US" dirty="0" smtClean="0"/>
              <a:t>可以增加</a:t>
            </a:r>
            <a:r>
              <a:rPr lang="en-US" altLang="zh-CN" dirty="0" smtClean="0"/>
              <a:t>21%</a:t>
            </a:r>
            <a:r>
              <a:rPr lang="zh-CN" altLang="en-US" dirty="0" smtClean="0"/>
              <a:t>的光输出，与之前的测试结果相吻合，</a:t>
            </a:r>
            <a:r>
              <a:rPr lang="en-US" altLang="zh-CN" dirty="0" smtClean="0"/>
              <a:t>tio2</a:t>
            </a:r>
            <a:r>
              <a:rPr lang="zh-CN" altLang="en-US" dirty="0" smtClean="0"/>
              <a:t>与环氧树脂的混合物可以增加</a:t>
            </a:r>
            <a:r>
              <a:rPr lang="en-US" altLang="zh-CN" dirty="0" smtClean="0"/>
              <a:t>42%</a:t>
            </a:r>
            <a:r>
              <a:rPr lang="zh-CN" altLang="en-US" dirty="0" smtClean="0"/>
              <a:t>的光输出，特别地，我们测试了一种银胶带，可以提高</a:t>
            </a:r>
            <a:r>
              <a:rPr lang="en-US" altLang="zh-CN" dirty="0" smtClean="0"/>
              <a:t>64%</a:t>
            </a:r>
            <a:r>
              <a:rPr lang="zh-CN" altLang="en-US" dirty="0" smtClean="0"/>
              <a:t>的光输出。</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13</a:t>
            </a:fld>
            <a:endParaRPr lang="zh-CN" altLang="en-US"/>
          </a:p>
        </p:txBody>
      </p:sp>
    </p:spTree>
    <p:extLst>
      <p:ext uri="{BB962C8B-B14F-4D97-AF65-F5344CB8AC3E}">
        <p14:creationId xmlns:p14="http://schemas.microsoft.com/office/powerpoint/2010/main" val="45148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不仅如此，我们还测试了介于铅板和闪烁体板之间的反射材料的反射性能。实验装置与之前的相似，区别在于更改了铅片与闪烁体片的堆叠方式以便于得到更可靠的实验结果。下图为多种不同的测试使材料</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14</a:t>
            </a:fld>
            <a:endParaRPr lang="zh-CN" altLang="en-US"/>
          </a:p>
        </p:txBody>
      </p:sp>
    </p:spTree>
    <p:extLst>
      <p:ext uri="{BB962C8B-B14F-4D97-AF65-F5344CB8AC3E}">
        <p14:creationId xmlns:p14="http://schemas.microsoft.com/office/powerpoint/2010/main" val="102972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如图所示，我们以</a:t>
            </a:r>
            <a:r>
              <a:rPr lang="en-US" altLang="zh-CN" dirty="0" smtClean="0"/>
              <a:t>thin Tyvek </a:t>
            </a:r>
            <a:r>
              <a:rPr lang="zh-CN" altLang="en-US" dirty="0" smtClean="0"/>
              <a:t>作为参考，即反射率为</a:t>
            </a:r>
            <a:r>
              <a:rPr lang="en-US" altLang="zh-CN" dirty="0" smtClean="0"/>
              <a:t>80%</a:t>
            </a:r>
            <a:r>
              <a:rPr lang="zh-CN" altLang="en-US" dirty="0" smtClean="0"/>
              <a:t>，从而得到了所有材料的相对反射效率，其中厚</a:t>
            </a:r>
            <a:r>
              <a:rPr lang="en-US" altLang="zh-CN" dirty="0" err="1" smtClean="0"/>
              <a:t>tyvek</a:t>
            </a:r>
            <a:r>
              <a:rPr lang="zh-CN" altLang="en-US" dirty="0" smtClean="0"/>
              <a:t>最好，但是厚度不达标，同时，我们还测试了多种喷塑材料，其中厚度达标且反射率较好的材料已经被找到，该材料将会用于接下来的测试，红框标出的是已经制作完成的原型机所使用的材料。</a:t>
            </a:r>
            <a:endParaRPr lang="zh-CN" altLang="en-US" dirty="0"/>
          </a:p>
        </p:txBody>
      </p:sp>
      <p:sp>
        <p:nvSpPr>
          <p:cNvPr id="4" name="灯片编号占位符 3"/>
          <p:cNvSpPr>
            <a:spLocks noGrp="1"/>
          </p:cNvSpPr>
          <p:nvPr>
            <p:ph type="sldNum" sz="quarter" idx="10"/>
          </p:nvPr>
        </p:nvSpPr>
        <p:spPr/>
        <p:txBody>
          <a:bodyPr/>
          <a:lstStyle/>
          <a:p>
            <a:fld id="{C17FCEE9-7E5C-4A6F-9B6B-B56E0AC5BC8B}" type="slidenum">
              <a:rPr lang="zh-CN" altLang="en-US" smtClean="0"/>
              <a:t>15</a:t>
            </a:fld>
            <a:endParaRPr lang="zh-CN" altLang="en-US"/>
          </a:p>
        </p:txBody>
      </p:sp>
    </p:spTree>
    <p:extLst>
      <p:ext uri="{BB962C8B-B14F-4D97-AF65-F5344CB8AC3E}">
        <p14:creationId xmlns:p14="http://schemas.microsoft.com/office/powerpoint/2010/main" val="267026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26809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106072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336648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06F38775-1648-4B2C-BFCB-81A4242E5EA4}" type="datetime1">
              <a:rPr lang="zh-CN" altLang="en-US"/>
              <a:pPr>
                <a:defRPr/>
              </a:pPr>
              <a:t>2018/10/30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8215313" y="6356350"/>
            <a:ext cx="47148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latin typeface="Calibri" panose="020F0502020204030204" pitchFamily="34" charset="0"/>
              </a:defRPr>
            </a:lvl1pPr>
          </a:lstStyle>
          <a:p>
            <a:fld id="{A1DD8271-F983-4D8C-9482-3A324B94E6DB}" type="slidenum">
              <a:rPr lang="zh-CN" altLang="en-US"/>
              <a:pPr/>
              <a:t>‹#›</a:t>
            </a:fld>
            <a:endParaRPr lang="zh-CN" altLang="en-US"/>
          </a:p>
        </p:txBody>
      </p:sp>
    </p:spTree>
    <p:extLst>
      <p:ext uri="{BB962C8B-B14F-4D97-AF65-F5344CB8AC3E}">
        <p14:creationId xmlns:p14="http://schemas.microsoft.com/office/powerpoint/2010/main" val="19611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81996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18848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339717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287718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418704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72528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359654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6931600B-7A9A-4876-B580-A369DF750A15}" type="datetimeFigureOut">
              <a:rPr lang="zh-CN" altLang="en-US" smtClean="0"/>
              <a:t>2018/10/30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304137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1600B-7A9A-4876-B580-A369DF750A15}" type="datetimeFigureOut">
              <a:rPr lang="zh-CN" altLang="en-US" smtClean="0"/>
              <a:t>2018/10/30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B38ED-C6F6-44A1-9DB0-138D5C1D2C11}" type="slidenum">
              <a:rPr lang="zh-CN" altLang="en-US" smtClean="0"/>
              <a:t>‹#›</a:t>
            </a:fld>
            <a:endParaRPr lang="zh-CN" altLang="en-US"/>
          </a:p>
        </p:txBody>
      </p:sp>
    </p:spTree>
    <p:extLst>
      <p:ext uri="{BB962C8B-B14F-4D97-AF65-F5344CB8AC3E}">
        <p14:creationId xmlns:p14="http://schemas.microsoft.com/office/powerpoint/2010/main" val="279888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mp"/><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slide" Target="slide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slide" Target="slide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slide" Target="slide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slide" Target="slide1.xml"/><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slide" Target="slide1.xml"/><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slide" Target="slide1.xml"/><Relationship Id="rId4" Type="http://schemas.openxmlformats.org/officeDocument/2006/relationships/image" Target="../media/image41.tmp"/></Relationships>
</file>

<file path=ppt/slides/_rels/slide23.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3.tmp"/><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jpeg"/><Relationship Id="rId7"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slide" Target="slide1.xml"/><Relationship Id="rId9"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1.tmp"/></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0.png"/><Relationship Id="rId4" Type="http://schemas.openxmlformats.org/officeDocument/2006/relationships/image" Target="../media/image9.tiff"/><Relationship Id="rId9"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5.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88136" y="2840559"/>
            <a:ext cx="6967728" cy="582033"/>
          </a:xfrm>
          <a:ln w="38100">
            <a:noFill/>
            <a:prstDash val="sysDot"/>
          </a:ln>
        </p:spPr>
        <p:txBody>
          <a:bodyPr>
            <a:noAutofit/>
          </a:bodyPr>
          <a:lstStyle/>
          <a:p>
            <a:r>
              <a:rPr lang="en-US" altLang="zh-CN" sz="3600" b="1" dirty="0">
                <a:solidFill>
                  <a:srgbClr val="7030A0"/>
                </a:solidFill>
                <a:latin typeface="+mn-lt"/>
                <a:cs typeface="Times New Roman" panose="02020603050405020304" pitchFamily="18" charset="0"/>
              </a:rPr>
              <a:t>ECAL R&amp;D in Tsinghua </a:t>
            </a:r>
            <a:r>
              <a:rPr lang="en-US" altLang="zh-CN" sz="3600" b="1" dirty="0" smtClean="0">
                <a:solidFill>
                  <a:srgbClr val="7030A0"/>
                </a:solidFill>
                <a:latin typeface="+mn-lt"/>
                <a:cs typeface="Times New Roman" panose="02020603050405020304" pitchFamily="18" charset="0"/>
              </a:rPr>
              <a:t>University</a:t>
            </a:r>
            <a:endParaRPr lang="zh-CN" altLang="en-US" sz="3600" b="1" dirty="0">
              <a:solidFill>
                <a:srgbClr val="7030A0"/>
              </a:solidFill>
              <a:latin typeface="+mn-lt"/>
              <a:cs typeface="Times New Roman" panose="02020603050405020304" pitchFamily="18" charset="0"/>
            </a:endParaRPr>
          </a:p>
        </p:txBody>
      </p:sp>
      <p:sp>
        <p:nvSpPr>
          <p:cNvPr id="3" name="副标题 2"/>
          <p:cNvSpPr>
            <a:spLocks noGrp="1"/>
          </p:cNvSpPr>
          <p:nvPr>
            <p:ph type="subTitle" idx="1"/>
          </p:nvPr>
        </p:nvSpPr>
        <p:spPr>
          <a:xfrm>
            <a:off x="0" y="4163486"/>
            <a:ext cx="9144000" cy="952777"/>
          </a:xfrm>
        </p:spPr>
        <p:txBody>
          <a:bodyPr>
            <a:normAutofit fontScale="85000" lnSpcReduction="20000"/>
          </a:bodyPr>
          <a:lstStyle/>
          <a:p>
            <a:r>
              <a:rPr lang="en-US" altLang="zh-CN" sz="2000" i="1" dirty="0">
                <a:solidFill>
                  <a:srgbClr val="7030A0"/>
                </a:solidFill>
                <a:latin typeface="Times New Roman" panose="02020603050405020304" pitchFamily="18" charset="0"/>
                <a:cs typeface="Times New Roman" panose="02020603050405020304" pitchFamily="18" charset="0"/>
              </a:rPr>
              <a:t>The 2nd collaboration meeting of the MPD and BM@N experiments </a:t>
            </a:r>
            <a:endParaRPr lang="en-US" altLang="zh-CN" sz="2000" i="1" dirty="0" smtClean="0">
              <a:solidFill>
                <a:srgbClr val="7030A0"/>
              </a:solidFill>
              <a:latin typeface="Times New Roman" panose="02020603050405020304" pitchFamily="18" charset="0"/>
              <a:cs typeface="Times New Roman" panose="02020603050405020304" pitchFamily="18" charset="0"/>
            </a:endParaRPr>
          </a:p>
          <a:p>
            <a:r>
              <a:rPr lang="en-US" altLang="zh-CN" sz="2000" i="1" dirty="0" smtClean="0">
                <a:solidFill>
                  <a:srgbClr val="7030A0"/>
                </a:solidFill>
                <a:latin typeface="Times New Roman" panose="02020603050405020304" pitchFamily="18" charset="0"/>
                <a:cs typeface="Times New Roman" panose="02020603050405020304" pitchFamily="18" charset="0"/>
              </a:rPr>
              <a:t>at </a:t>
            </a:r>
            <a:r>
              <a:rPr lang="en-US" altLang="zh-CN" sz="2000" i="1" dirty="0">
                <a:solidFill>
                  <a:srgbClr val="7030A0"/>
                </a:solidFill>
                <a:latin typeface="Times New Roman" panose="02020603050405020304" pitchFamily="18" charset="0"/>
                <a:cs typeface="Times New Roman" panose="02020603050405020304" pitchFamily="18" charset="0"/>
              </a:rPr>
              <a:t>the NICA </a:t>
            </a:r>
            <a:r>
              <a:rPr lang="en-US" altLang="zh-CN" sz="2000" i="1" dirty="0" smtClean="0">
                <a:solidFill>
                  <a:srgbClr val="7030A0"/>
                </a:solidFill>
                <a:latin typeface="Times New Roman" panose="02020603050405020304" pitchFamily="18" charset="0"/>
                <a:cs typeface="Times New Roman" panose="02020603050405020304" pitchFamily="18" charset="0"/>
              </a:rPr>
              <a:t>facility</a:t>
            </a:r>
            <a:endParaRPr lang="en-US" altLang="zh-CN" sz="2000" i="1" dirty="0">
              <a:solidFill>
                <a:srgbClr val="7030A0"/>
              </a:solidFill>
              <a:latin typeface="Times New Roman" panose="02020603050405020304" pitchFamily="18" charset="0"/>
              <a:cs typeface="Times New Roman" panose="02020603050405020304" pitchFamily="18" charset="0"/>
            </a:endParaRPr>
          </a:p>
          <a:p>
            <a:r>
              <a:rPr lang="en-US" altLang="zh-CN" sz="2000" i="1" dirty="0" err="1" smtClean="0">
                <a:solidFill>
                  <a:srgbClr val="7030A0"/>
                </a:solidFill>
                <a:latin typeface="Times New Roman" panose="02020603050405020304" pitchFamily="18" charset="0"/>
                <a:cs typeface="Times New Roman" panose="02020603050405020304" pitchFamily="18" charset="0"/>
              </a:rPr>
              <a:t>Dubna</a:t>
            </a:r>
            <a:r>
              <a:rPr lang="en-US" altLang="zh-CN" sz="2000" i="1" dirty="0" smtClean="0">
                <a:solidFill>
                  <a:srgbClr val="7030A0"/>
                </a:solidFill>
                <a:latin typeface="Times New Roman" panose="02020603050405020304" pitchFamily="18" charset="0"/>
                <a:cs typeface="Times New Roman" panose="02020603050405020304" pitchFamily="18" charset="0"/>
              </a:rPr>
              <a:t>, </a:t>
            </a:r>
            <a:r>
              <a:rPr lang="en-US" altLang="zh-CN" sz="2000" i="1" dirty="0" err="1" smtClean="0">
                <a:solidFill>
                  <a:srgbClr val="7030A0"/>
                </a:solidFill>
                <a:latin typeface="Times New Roman" panose="02020603050405020304" pitchFamily="18" charset="0"/>
                <a:cs typeface="Times New Roman" panose="02020603050405020304" pitchFamily="18" charset="0"/>
              </a:rPr>
              <a:t>Ruissa</a:t>
            </a:r>
            <a:r>
              <a:rPr lang="en-US" altLang="zh-CN" sz="2000" i="1" dirty="0" smtClean="0">
                <a:solidFill>
                  <a:srgbClr val="7030A0"/>
                </a:solidFill>
                <a:latin typeface="Times New Roman" panose="02020603050405020304" pitchFamily="18" charset="0"/>
                <a:cs typeface="Times New Roman" panose="02020603050405020304" pitchFamily="18" charset="0"/>
              </a:rPr>
              <a:t>, 29-30 October 2018</a:t>
            </a:r>
            <a:endParaRPr lang="zh-CN" altLang="en-US" sz="2000" i="1" dirty="0">
              <a:solidFill>
                <a:srgbClr val="7030A0"/>
              </a:solidFill>
              <a:latin typeface="Times New Roman" panose="02020603050405020304" pitchFamily="18" charset="0"/>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3114EF4-9A27-45D2-8970-5BB75B272BC9}" type="slidenum">
              <a:rPr lang="zh-CN" altLang="en-US" smtClean="0"/>
              <a:t>1</a:t>
            </a:fld>
            <a:endParaRPr lang="zh-CN" altLang="en-US"/>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44000" cy="662997"/>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4" y="920792"/>
            <a:ext cx="3222121" cy="1143000"/>
          </a:xfrm>
          <a:prstGeom prst="rect">
            <a:avLst/>
          </a:prstGeom>
        </p:spPr>
      </p:pic>
      <p:sp>
        <p:nvSpPr>
          <p:cNvPr id="9" name="TextShape 2"/>
          <p:cNvSpPr txBox="1"/>
          <p:nvPr/>
        </p:nvSpPr>
        <p:spPr>
          <a:xfrm>
            <a:off x="2445354" y="5857157"/>
            <a:ext cx="6374700" cy="382743"/>
          </a:xfrm>
          <a:prstGeom prst="rect">
            <a:avLst/>
          </a:prstGeom>
        </p:spPr>
        <p:txBody>
          <a:bodyPr/>
          <a:lstStyle/>
          <a:p>
            <a:pPr algn="r">
              <a:lnSpc>
                <a:spcPct val="100000"/>
              </a:lnSpc>
            </a:pPr>
            <a:r>
              <a:rPr lang="en-US" dirty="0" smtClean="0">
                <a:solidFill>
                  <a:srgbClr val="9966FF"/>
                </a:solidFill>
                <a:latin typeface="Microsoft YaHei UI"/>
                <a:ea typeface="Microsoft YaHei UI"/>
              </a:rPr>
              <a:t>H</a:t>
            </a:r>
            <a:r>
              <a:rPr lang="en-US" altLang="zh-CN" dirty="0" smtClean="0">
                <a:solidFill>
                  <a:srgbClr val="9966FF"/>
                </a:solidFill>
                <a:latin typeface="Microsoft YaHei UI"/>
                <a:ea typeface="Microsoft YaHei UI"/>
              </a:rPr>
              <a:t>AN Dong</a:t>
            </a:r>
            <a:r>
              <a:rPr lang="en-US" dirty="0" smtClean="0">
                <a:solidFill>
                  <a:srgbClr val="9966FF"/>
                </a:solidFill>
                <a:latin typeface="Microsoft YaHei UI"/>
                <a:ea typeface="Microsoft YaHei UI"/>
              </a:rPr>
              <a:t>(</a:t>
            </a:r>
            <a:r>
              <a:rPr lang="zh-CN" altLang="en-US" dirty="0" smtClean="0">
                <a:solidFill>
                  <a:srgbClr val="9966FF"/>
                </a:solidFill>
                <a:latin typeface="Microsoft YaHei UI"/>
                <a:ea typeface="Microsoft YaHei UI"/>
              </a:rPr>
              <a:t>韩冬</a:t>
            </a:r>
            <a:r>
              <a:rPr lang="en-US" dirty="0" smtClean="0">
                <a:solidFill>
                  <a:srgbClr val="9966FF"/>
                </a:solidFill>
                <a:latin typeface="Microsoft YaHei UI"/>
                <a:ea typeface="Microsoft YaHei UI"/>
              </a:rPr>
              <a:t>)</a:t>
            </a:r>
            <a:endParaRPr lang="en-US" dirty="0">
              <a:solidFill>
                <a:srgbClr val="9966FF"/>
              </a:solidFill>
              <a:latin typeface="Microsoft YaHei UI"/>
              <a:ea typeface="Microsoft YaHei UI"/>
            </a:endParaRPr>
          </a:p>
          <a:p>
            <a:pPr algn="r">
              <a:lnSpc>
                <a:spcPct val="100000"/>
              </a:lnSpc>
            </a:pPr>
            <a:r>
              <a:rPr lang="en-US" altLang="zh-CN" sz="1200" dirty="0" smtClean="0">
                <a:solidFill>
                  <a:srgbClr val="9966FF"/>
                </a:solidFill>
                <a:latin typeface="Microsoft YaHei UI"/>
                <a:ea typeface="Microsoft YaHei UI"/>
              </a:rPr>
              <a:t>Department </a:t>
            </a:r>
            <a:r>
              <a:rPr lang="en-US" altLang="zh-CN" sz="1200" dirty="0">
                <a:solidFill>
                  <a:srgbClr val="9966FF"/>
                </a:solidFill>
                <a:latin typeface="Microsoft YaHei UI"/>
                <a:ea typeface="Microsoft YaHei UI"/>
              </a:rPr>
              <a:t>of Engineering Physics, Tsinghua University</a:t>
            </a:r>
            <a:endParaRPr sz="1200" dirty="0">
              <a:solidFill>
                <a:srgbClr val="9966FF"/>
              </a:solidFill>
              <a:latin typeface="Microsoft YaHei UI"/>
              <a:ea typeface="Microsoft YaHei UI"/>
            </a:endParaRPr>
          </a:p>
        </p:txBody>
      </p:sp>
      <p:pic>
        <p:nvPicPr>
          <p:cNvPr id="4" name="图片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796" y="779450"/>
            <a:ext cx="1654474" cy="1419029"/>
          </a:xfrm>
          <a:prstGeom prst="rect">
            <a:avLst/>
          </a:prstGeom>
        </p:spPr>
      </p:pic>
    </p:spTree>
    <p:extLst>
      <p:ext uri="{BB962C8B-B14F-4D97-AF65-F5344CB8AC3E}">
        <p14:creationId xmlns:p14="http://schemas.microsoft.com/office/powerpoint/2010/main" val="4049273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17" name="MH_Number_4">
            <a:hlinkClick r:id="rId3" action="ppaction://hlinksldjump"/>
          </p:cNvPr>
          <p:cNvSpPr/>
          <p:nvPr/>
        </p:nvSpPr>
        <p:spPr>
          <a:xfrm>
            <a:off x="1562579" y="1552527"/>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1</a:t>
            </a:r>
            <a:endParaRPr lang="zh-CN" altLang="en-US" sz="2400" dirty="0">
              <a:solidFill>
                <a:srgbClr val="FFFFFF"/>
              </a:solidFill>
              <a:ea typeface="Times New Roman" pitchFamily="18" charset="0"/>
            </a:endParaRPr>
          </a:p>
        </p:txBody>
      </p:sp>
      <p:sp>
        <p:nvSpPr>
          <p:cNvPr id="18" name="MH_Entry_4">
            <a:hlinkClick r:id="rId3" action="ppaction://hlinksldjump"/>
          </p:cNvPr>
          <p:cNvSpPr/>
          <p:nvPr/>
        </p:nvSpPr>
        <p:spPr>
          <a:xfrm>
            <a:off x="2365153" y="1436809"/>
            <a:ext cx="5216270" cy="54557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Introduction</a:t>
            </a:r>
            <a:endParaRPr lang="zh-CN" altLang="en-US" sz="3200" b="1" dirty="0">
              <a:solidFill>
                <a:schemeClr val="accent3">
                  <a:lumMod val="60000"/>
                  <a:lumOff val="40000"/>
                </a:schemeClr>
              </a:solidFill>
            </a:endParaRPr>
          </a:p>
        </p:txBody>
      </p:sp>
      <p:sp>
        <p:nvSpPr>
          <p:cNvPr id="19" name="MH_Number_4">
            <a:hlinkClick r:id="rId3" action="ppaction://hlinksldjump"/>
          </p:cNvPr>
          <p:cNvSpPr/>
          <p:nvPr/>
        </p:nvSpPr>
        <p:spPr>
          <a:xfrm>
            <a:off x="1562579" y="2293713"/>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2</a:t>
            </a:r>
            <a:endParaRPr lang="zh-CN" altLang="en-US" sz="2400" dirty="0">
              <a:solidFill>
                <a:srgbClr val="FFFFFF"/>
              </a:solidFill>
              <a:ea typeface="Times New Roman" pitchFamily="18" charset="0"/>
            </a:endParaRPr>
          </a:p>
        </p:txBody>
      </p:sp>
      <p:sp>
        <p:nvSpPr>
          <p:cNvPr id="20" name="MH_Entry_4">
            <a:hlinkClick r:id="rId3" action="ppaction://hlinksldjump"/>
          </p:cNvPr>
          <p:cNvSpPr/>
          <p:nvPr/>
        </p:nvSpPr>
        <p:spPr>
          <a:xfrm>
            <a:off x="2365153" y="2179403"/>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smtClean="0">
                <a:solidFill>
                  <a:schemeClr val="accent3">
                    <a:lumMod val="60000"/>
                    <a:lumOff val="40000"/>
                  </a:schemeClr>
                </a:solidFill>
              </a:rPr>
              <a:t>Simulation</a:t>
            </a:r>
            <a:endParaRPr lang="zh-CN" altLang="en-US" sz="3200" b="1" dirty="0">
              <a:solidFill>
                <a:schemeClr val="accent3">
                  <a:lumMod val="60000"/>
                  <a:lumOff val="40000"/>
                </a:schemeClr>
              </a:solidFill>
            </a:endParaRPr>
          </a:p>
        </p:txBody>
      </p:sp>
      <p:sp>
        <p:nvSpPr>
          <p:cNvPr id="21" name="MH_Number_4">
            <a:hlinkClick r:id="rId3" action="ppaction://hlinksldjump"/>
          </p:cNvPr>
          <p:cNvSpPr/>
          <p:nvPr/>
        </p:nvSpPr>
        <p:spPr>
          <a:xfrm>
            <a:off x="1562579" y="3034899"/>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3</a:t>
            </a:r>
            <a:endParaRPr lang="zh-CN" altLang="en-US" sz="2400" dirty="0">
              <a:solidFill>
                <a:srgbClr val="FFFFFF"/>
              </a:solidFill>
              <a:ea typeface="Times New Roman" pitchFamily="18" charset="0"/>
            </a:endParaRPr>
          </a:p>
        </p:txBody>
      </p:sp>
      <p:sp>
        <p:nvSpPr>
          <p:cNvPr id="22" name="MH_Entry_4">
            <a:hlinkClick r:id="rId3" action="ppaction://hlinksldjump"/>
          </p:cNvPr>
          <p:cNvSpPr/>
          <p:nvPr/>
        </p:nvSpPr>
        <p:spPr>
          <a:xfrm>
            <a:off x="2365153" y="2920589"/>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Key Technology</a:t>
            </a:r>
            <a:endParaRPr lang="zh-CN" altLang="en-US" sz="3200" b="1" dirty="0">
              <a:solidFill>
                <a:srgbClr val="7030A0"/>
              </a:solidFill>
            </a:endParaRPr>
          </a:p>
        </p:txBody>
      </p:sp>
      <p:sp>
        <p:nvSpPr>
          <p:cNvPr id="23" name="MH_Number_4">
            <a:hlinkClick r:id="rId3" action="ppaction://hlinksldjump"/>
          </p:cNvPr>
          <p:cNvSpPr/>
          <p:nvPr/>
        </p:nvSpPr>
        <p:spPr>
          <a:xfrm>
            <a:off x="1562579" y="377126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4</a:t>
            </a:r>
            <a:endParaRPr lang="zh-CN" altLang="en-US" sz="2400" dirty="0">
              <a:solidFill>
                <a:srgbClr val="FFFFFF"/>
              </a:solidFill>
              <a:ea typeface="Times New Roman" pitchFamily="18" charset="0"/>
            </a:endParaRPr>
          </a:p>
        </p:txBody>
      </p:sp>
      <p:sp>
        <p:nvSpPr>
          <p:cNvPr id="24" name="MH_Entry_4">
            <a:hlinkClick r:id="rId3" action="ppaction://hlinksldjump"/>
          </p:cNvPr>
          <p:cNvSpPr/>
          <p:nvPr/>
        </p:nvSpPr>
        <p:spPr>
          <a:xfrm>
            <a:off x="2365153" y="3656950"/>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Beam Test</a:t>
            </a:r>
            <a:endParaRPr lang="zh-CN" altLang="en-US" sz="3200" b="1" dirty="0">
              <a:solidFill>
                <a:schemeClr val="accent3">
                  <a:lumMod val="60000"/>
                  <a:lumOff val="40000"/>
                </a:schemeClr>
              </a:solidFill>
            </a:endParaRPr>
          </a:p>
        </p:txBody>
      </p:sp>
      <p:sp>
        <p:nvSpPr>
          <p:cNvPr id="25" name="MH_Number_4">
            <a:hlinkClick r:id="rId3" action="ppaction://hlinksldjump"/>
          </p:cNvPr>
          <p:cNvSpPr/>
          <p:nvPr/>
        </p:nvSpPr>
        <p:spPr>
          <a:xfrm>
            <a:off x="1562579" y="4507621"/>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5</a:t>
            </a:r>
            <a:endParaRPr lang="zh-CN" altLang="en-US" sz="2400" dirty="0">
              <a:solidFill>
                <a:srgbClr val="FFFFFF"/>
              </a:solidFill>
              <a:ea typeface="Times New Roman" pitchFamily="18" charset="0"/>
            </a:endParaRPr>
          </a:p>
        </p:txBody>
      </p:sp>
      <p:sp>
        <p:nvSpPr>
          <p:cNvPr id="26" name="MH_Entry_4">
            <a:hlinkClick r:id="rId3" action="ppaction://hlinksldjump"/>
          </p:cNvPr>
          <p:cNvSpPr/>
          <p:nvPr/>
        </p:nvSpPr>
        <p:spPr>
          <a:xfrm>
            <a:off x="2365153" y="4393311"/>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 Collaboration</a:t>
            </a:r>
            <a:endParaRPr lang="zh-CN" altLang="en-US" sz="3200" b="1" dirty="0">
              <a:solidFill>
                <a:schemeClr val="accent3">
                  <a:lumMod val="60000"/>
                  <a:lumOff val="40000"/>
                </a:schemeClr>
              </a:solidFill>
            </a:endParaRPr>
          </a:p>
        </p:txBody>
      </p:sp>
      <p:sp>
        <p:nvSpPr>
          <p:cNvPr id="29" name="文本框 28"/>
          <p:cNvSpPr txBox="1"/>
          <p:nvPr/>
        </p:nvSpPr>
        <p:spPr>
          <a:xfrm>
            <a:off x="5795580" y="414509"/>
            <a:ext cx="1563624" cy="646331"/>
          </a:xfrm>
          <a:prstGeom prst="rect">
            <a:avLst/>
          </a:prstGeom>
          <a:noFill/>
        </p:spPr>
        <p:txBody>
          <a:bodyPr wrap="square" rtlCol="0">
            <a:spAutoFit/>
          </a:bodyPr>
          <a:lstStyle/>
          <a:p>
            <a:r>
              <a:rPr lang="en-US" altLang="zh-CN"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outline</a:t>
            </a:r>
            <a:endParaRPr lang="zh-CN" altLang="en-US"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0" y="737673"/>
            <a:ext cx="5795580"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直接连接符 32"/>
          <p:cNvCxnSpPr>
            <a:stCxn id="29" idx="3"/>
          </p:cNvCxnSpPr>
          <p:nvPr/>
        </p:nvCxnSpPr>
        <p:spPr>
          <a:xfrm>
            <a:off x="7359204" y="737673"/>
            <a:ext cx="1784796"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灯片编号占位符 48"/>
          <p:cNvSpPr>
            <a:spLocks noGrp="1"/>
          </p:cNvSpPr>
          <p:nvPr>
            <p:ph type="sldNum" sz="quarter" idx="12"/>
          </p:nvPr>
        </p:nvSpPr>
        <p:spPr/>
        <p:txBody>
          <a:bodyPr/>
          <a:lstStyle/>
          <a:p>
            <a:fld id="{03114EF4-9A27-45D2-8970-5BB75B272BC9}" type="slidenum">
              <a:rPr lang="zh-CN" altLang="en-US" smtClean="0"/>
              <a:t>10</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Number_4">
            <a:hlinkClick r:id="rId3" action="ppaction://hlinksldjump"/>
          </p:cNvPr>
          <p:cNvSpPr/>
          <p:nvPr/>
        </p:nvSpPr>
        <p:spPr>
          <a:xfrm>
            <a:off x="1561732" y="5207538"/>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6</a:t>
            </a:r>
            <a:endParaRPr lang="zh-CN" altLang="en-US" sz="2400" dirty="0">
              <a:solidFill>
                <a:srgbClr val="FFFFFF"/>
              </a:solidFill>
              <a:ea typeface="Times New Roman" pitchFamily="18" charset="0"/>
            </a:endParaRPr>
          </a:p>
        </p:txBody>
      </p:sp>
      <p:sp>
        <p:nvSpPr>
          <p:cNvPr id="32" name="MH_Entry_4">
            <a:hlinkClick r:id="rId3" action="ppaction://hlinksldjump"/>
          </p:cNvPr>
          <p:cNvSpPr/>
          <p:nvPr/>
        </p:nvSpPr>
        <p:spPr>
          <a:xfrm>
            <a:off x="2364306" y="5093228"/>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 </a:t>
            </a:r>
            <a:r>
              <a:rPr lang="en-US" altLang="zh-CN" sz="3200" b="1" dirty="0">
                <a:solidFill>
                  <a:schemeClr val="accent3">
                    <a:lumMod val="60000"/>
                    <a:lumOff val="40000"/>
                  </a:schemeClr>
                </a:solidFill>
              </a:rPr>
              <a:t>Summary</a:t>
            </a:r>
            <a:endParaRPr lang="zh-CN" altLang="en-US" sz="3200" b="1" dirty="0">
              <a:solidFill>
                <a:schemeClr val="accent3">
                  <a:lumMod val="60000"/>
                  <a:lumOff val="40000"/>
                </a:schemeClr>
              </a:solidFill>
            </a:endParaRPr>
          </a:p>
        </p:txBody>
      </p:sp>
    </p:spTree>
    <p:extLst>
      <p:ext uri="{BB962C8B-B14F-4D97-AF65-F5344CB8AC3E}">
        <p14:creationId xmlns:p14="http://schemas.microsoft.com/office/powerpoint/2010/main" val="1387840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7550243-475B-4B75-91F7-690916476169}" type="slidenum">
              <a:rPr lang="zh-CN" altLang="en-US">
                <a:latin typeface="Calibri" panose="020F0502020204030204" pitchFamily="34" charset="0"/>
              </a:rPr>
              <a:pPr/>
              <a:t>11</a:t>
            </a:fld>
            <a:endParaRPr lang="zh-CN" altLang="en-US">
              <a:latin typeface="Calibri" panose="020F0502020204030204" pitchFamily="34" charset="0"/>
            </a:endParaRPr>
          </a:p>
        </p:txBody>
      </p:sp>
      <p:sp>
        <p:nvSpPr>
          <p:cNvPr id="4" name="矩形 3"/>
          <p:cNvSpPr/>
          <p:nvPr/>
        </p:nvSpPr>
        <p:spPr>
          <a:xfrm>
            <a:off x="526659" y="1106082"/>
            <a:ext cx="8257418" cy="4745915"/>
          </a:xfrm>
          <a:prstGeom prst="rect">
            <a:avLst/>
          </a:prstGeom>
        </p:spPr>
        <p:txBody>
          <a:bodyPr wrap="square">
            <a:spAutoFit/>
          </a:bodyPr>
          <a:lstStyle/>
          <a:p>
            <a:pPr marL="342900" indent="-342900">
              <a:lnSpc>
                <a:spcPct val="140000"/>
              </a:lnSpc>
              <a:buFont typeface="Wingdings" panose="05000000000000000000" pitchFamily="2" charset="2"/>
              <a:buChar char="Ø"/>
              <a:defRPr/>
            </a:pPr>
            <a:r>
              <a:rPr lang="en-US" altLang="zh-CN" sz="2400" dirty="0" smtClean="0">
                <a:solidFill>
                  <a:srgbClr val="7030A0"/>
                </a:solidFill>
                <a:latin typeface="Times New Roman" panose="02020603050405020304" pitchFamily="18" charset="0"/>
                <a:cs typeface="Times New Roman" panose="02020603050405020304" pitchFamily="18" charset="0"/>
              </a:rPr>
              <a:t>Improve </a:t>
            </a:r>
            <a:r>
              <a:rPr lang="en-US" altLang="zh-CN" sz="2400" dirty="0">
                <a:solidFill>
                  <a:srgbClr val="7030A0"/>
                </a:solidFill>
                <a:latin typeface="Times New Roman" panose="02020603050405020304" pitchFamily="18" charset="0"/>
                <a:cs typeface="Times New Roman" panose="02020603050405020304" pitchFamily="18" charset="0"/>
              </a:rPr>
              <a:t>NPE output: </a:t>
            </a:r>
            <a:endParaRPr lang="en-US" altLang="zh-CN" sz="2400" dirty="0" smtClean="0">
              <a:solidFill>
                <a:srgbClr val="7030A0"/>
              </a:solidFill>
              <a:latin typeface="Times New Roman" panose="02020603050405020304" pitchFamily="18" charset="0"/>
              <a:cs typeface="Times New Roman" panose="02020603050405020304" pitchFamily="18" charset="0"/>
            </a:endParaRPr>
          </a:p>
          <a:p>
            <a:pPr>
              <a:lnSpc>
                <a:spcPct val="140000"/>
              </a:lnSpc>
              <a:defRPr/>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1</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process </a:t>
            </a:r>
            <a:r>
              <a:rPr lang="en-US" altLang="zh-CN" sz="2400" dirty="0" smtClean="0">
                <a:latin typeface="Times New Roman" panose="02020603050405020304" pitchFamily="18" charset="0"/>
                <a:cs typeface="Times New Roman" panose="02020603050405020304" pitchFamily="18" charset="0"/>
              </a:rPr>
              <a:t>of the end </a:t>
            </a:r>
            <a:r>
              <a:rPr lang="en-US" altLang="zh-CN" sz="2400" dirty="0">
                <a:latin typeface="Times New Roman" panose="02020603050405020304" pitchFamily="18" charset="0"/>
                <a:cs typeface="Times New Roman" panose="02020603050405020304" pitchFamily="18" charset="0"/>
              </a:rPr>
              <a:t>of </a:t>
            </a:r>
            <a:r>
              <a:rPr lang="en-US" altLang="zh-CN" sz="2400" dirty="0" smtClean="0">
                <a:latin typeface="Times New Roman" panose="02020603050405020304" pitchFamily="18" charset="0"/>
                <a:cs typeface="Times New Roman" panose="02020603050405020304" pitchFamily="18" charset="0"/>
              </a:rPr>
              <a:t>WLS fiber</a:t>
            </a:r>
            <a:endParaRPr lang="en-US" altLang="zh-CN" sz="2400" dirty="0">
              <a:latin typeface="Times New Roman" panose="02020603050405020304" pitchFamily="18" charset="0"/>
              <a:cs typeface="Times New Roman" panose="02020603050405020304" pitchFamily="18" charset="0"/>
            </a:endParaRPr>
          </a:p>
          <a:p>
            <a:pPr>
              <a:lnSpc>
                <a:spcPct val="140000"/>
              </a:lnSpc>
              <a:defRPr/>
            </a:pPr>
            <a:r>
              <a:rPr lang="en-US" altLang="zh-CN" sz="2400" dirty="0">
                <a:latin typeface="Times New Roman" panose="02020603050405020304" pitchFamily="18" charset="0"/>
                <a:cs typeface="Times New Roman" panose="02020603050405020304" pitchFamily="18" charset="0"/>
              </a:rPr>
              <a:t>      2. </a:t>
            </a: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painting method of lead plates</a:t>
            </a:r>
          </a:p>
          <a:p>
            <a:pPr>
              <a:lnSpc>
                <a:spcPct val="140000"/>
              </a:lnSpc>
              <a:defRPr/>
            </a:pPr>
            <a:r>
              <a:rPr lang="en-US" altLang="zh-CN" sz="2400" dirty="0">
                <a:latin typeface="Times New Roman" panose="02020603050405020304" pitchFamily="18" charset="0"/>
                <a:cs typeface="Times New Roman" panose="02020603050405020304" pitchFamily="18" charset="0"/>
              </a:rPr>
              <a:t>      3. </a:t>
            </a:r>
            <a:r>
              <a:rPr lang="en-US" altLang="zh-CN" sz="2400" dirty="0" smtClean="0">
                <a:latin typeface="Times New Roman" panose="02020603050405020304" pitchFamily="18" charset="0"/>
                <a:cs typeface="Times New Roman" panose="02020603050405020304" pitchFamily="18" charset="0"/>
              </a:rPr>
              <a:t>the wrapping </a:t>
            </a:r>
            <a:r>
              <a:rPr lang="en-US" altLang="zh-CN" sz="2400" dirty="0">
                <a:latin typeface="Times New Roman" panose="02020603050405020304" pitchFamily="18" charset="0"/>
                <a:cs typeface="Times New Roman" panose="02020603050405020304" pitchFamily="18" charset="0"/>
              </a:rPr>
              <a:t>method</a:t>
            </a:r>
            <a:r>
              <a:rPr lang="en-US" altLang="zh-CN" sz="2400" dirty="0" smtClean="0">
                <a:latin typeface="Times New Roman" panose="02020603050405020304" pitchFamily="18" charset="0"/>
                <a:cs typeface="Times New Roman" panose="02020603050405020304" pitchFamily="18" charset="0"/>
              </a:rPr>
              <a:t> of modules</a:t>
            </a:r>
            <a:endParaRPr lang="en-US" altLang="zh-CN" sz="2400" dirty="0" smtClean="0">
              <a:solidFill>
                <a:srgbClr val="0000FF"/>
              </a:solidFill>
              <a:latin typeface="Times New Roman" panose="02020603050405020304" pitchFamily="18" charset="0"/>
              <a:cs typeface="Times New Roman" panose="02020603050405020304" pitchFamily="18" charset="0"/>
            </a:endParaRPr>
          </a:p>
          <a:p>
            <a:pPr marL="342900" indent="-342900">
              <a:lnSpc>
                <a:spcPct val="140000"/>
              </a:lnSpc>
              <a:buFont typeface="Wingdings" panose="05000000000000000000" pitchFamily="2" charset="2"/>
              <a:buChar char="Ø"/>
              <a:defRPr/>
            </a:pPr>
            <a:r>
              <a:rPr lang="en-US" altLang="zh-CN" sz="2400" dirty="0">
                <a:solidFill>
                  <a:srgbClr val="7030A0"/>
                </a:solidFill>
                <a:latin typeface="Times New Roman" panose="02020603050405020304" pitchFamily="18" charset="0"/>
                <a:cs typeface="Times New Roman" panose="02020603050405020304" pitchFamily="18" charset="0"/>
              </a:rPr>
              <a:t>Production architecture and tools:</a:t>
            </a:r>
          </a:p>
          <a:p>
            <a:pPr>
              <a:lnSpc>
                <a:spcPct val="140000"/>
              </a:lnSpc>
              <a:defRPr/>
            </a:pP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1</a:t>
            </a:r>
            <a:r>
              <a:rPr lang="en-US" altLang="zh-CN" sz="2400" dirty="0">
                <a:latin typeface="Times New Roman" panose="02020603050405020304" pitchFamily="18" charset="0"/>
                <a:cs typeface="Times New Roman" panose="02020603050405020304" pitchFamily="18" charset="0"/>
              </a:rPr>
              <a:t>. compress tools, pressure strength, compress time</a:t>
            </a:r>
          </a:p>
          <a:p>
            <a:pPr>
              <a:lnSpc>
                <a:spcPct val="140000"/>
              </a:lnSpc>
              <a:defRPr/>
            </a:pPr>
            <a:r>
              <a:rPr lang="en-US" altLang="zh-CN" sz="2400" dirty="0">
                <a:latin typeface="Times New Roman" panose="02020603050405020304" pitchFamily="18" charset="0"/>
                <a:cs typeface="Times New Roman" panose="02020603050405020304" pitchFamily="18" charset="0"/>
              </a:rPr>
              <a:t>      2. cutting architecture</a:t>
            </a:r>
          </a:p>
          <a:p>
            <a:pPr>
              <a:lnSpc>
                <a:spcPct val="140000"/>
              </a:lnSpc>
              <a:defRPr/>
            </a:pPr>
            <a:r>
              <a:rPr lang="en-US" altLang="zh-CN" sz="2400" dirty="0">
                <a:latin typeface="Times New Roman" panose="02020603050405020304" pitchFamily="18" charset="0"/>
                <a:cs typeface="Times New Roman" panose="02020603050405020304" pitchFamily="18" charset="0"/>
              </a:rPr>
              <a:t>      3. </a:t>
            </a:r>
            <a:r>
              <a:rPr lang="en-US" altLang="zh-CN" sz="2400" dirty="0" smtClean="0">
                <a:latin typeface="Times New Roman" panose="02020603050405020304" pitchFamily="18" charset="0"/>
                <a:cs typeface="Times New Roman" panose="02020603050405020304" pitchFamily="18" charset="0"/>
              </a:rPr>
              <a:t>connection </a:t>
            </a:r>
            <a:r>
              <a:rPr lang="en-US" altLang="zh-CN" sz="2400" dirty="0">
                <a:latin typeface="Times New Roman" panose="02020603050405020304" pitchFamily="18" charset="0"/>
                <a:cs typeface="Times New Roman" panose="02020603050405020304" pitchFamily="18" charset="0"/>
              </a:rPr>
              <a:t>with </a:t>
            </a:r>
            <a:r>
              <a:rPr lang="en-US" altLang="zh-CN" sz="2400" dirty="0" err="1">
                <a:latin typeface="Times New Roman" panose="02020603050405020304" pitchFamily="18" charset="0"/>
                <a:cs typeface="Times New Roman" panose="02020603050405020304" pitchFamily="18" charset="0"/>
              </a:rPr>
              <a:t>SiPM</a:t>
            </a:r>
            <a:r>
              <a:rPr lang="en-US" altLang="zh-CN" sz="2400" dirty="0">
                <a:latin typeface="Times New Roman" panose="02020603050405020304" pitchFamily="18" charset="0"/>
                <a:cs typeface="Times New Roman" panose="02020603050405020304" pitchFamily="18" charset="0"/>
              </a:rPr>
              <a:t>     </a:t>
            </a:r>
          </a:p>
          <a:p>
            <a:pPr>
              <a:lnSpc>
                <a:spcPct val="140000"/>
              </a:lnSpc>
              <a:defRPr/>
            </a:pPr>
            <a:r>
              <a:rPr lang="en-US" altLang="zh-CN" sz="2400" dirty="0">
                <a:latin typeface="Times New Roman" panose="02020603050405020304" pitchFamily="18" charset="0"/>
                <a:cs typeface="Times New Roman" panose="02020603050405020304" pitchFamily="18" charset="0"/>
              </a:rPr>
              <a:t>      4. </a:t>
            </a:r>
            <a:r>
              <a:rPr lang="en-US" altLang="zh-CN" sz="2400" dirty="0" smtClean="0">
                <a:latin typeface="Times New Roman" panose="02020603050405020304" pitchFamily="18" charset="0"/>
                <a:cs typeface="Times New Roman" panose="02020603050405020304" pitchFamily="18" charset="0"/>
              </a:rPr>
              <a:t>QA </a:t>
            </a:r>
            <a:r>
              <a:rPr lang="en-US" altLang="zh-CN" sz="2400" dirty="0">
                <a:latin typeface="Times New Roman" panose="02020603050405020304" pitchFamily="18" charset="0"/>
                <a:cs typeface="Times New Roman" panose="02020603050405020304" pitchFamily="18" charset="0"/>
              </a:rPr>
              <a:t>and QC method (length, weight, cosmic ray, NPE,…)</a:t>
            </a:r>
            <a:endParaRPr lang="en-US" altLang="zh-CN" dirty="0">
              <a:latin typeface="Times New Roman" panose="02020603050405020304" pitchFamily="18" charset="0"/>
              <a:cs typeface="Times New Roman" panose="02020603050405020304" pitchFamily="18" charset="0"/>
            </a:endParaRPr>
          </a:p>
        </p:txBody>
      </p:sp>
      <p:sp>
        <p:nvSpPr>
          <p:cNvPr id="5" name="MH_Number_4">
            <a:hlinkClick r:id="rId2" action="ppaction://hlinksldjump"/>
            <a:extLst>
              <a:ext uri="{FF2B5EF4-FFF2-40B4-BE49-F238E27FC236}">
                <a16:creationId xmlns:a16="http://schemas.microsoft.com/office/drawing/2014/main" xmlns="" id="{534F26E8-D95F-446D-964F-353BA1674955}"/>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smtClean="0">
                <a:solidFill>
                  <a:srgbClr val="FFFFFF"/>
                </a:solidFill>
                <a:ea typeface="Times New Roman" pitchFamily="18" charset="0"/>
              </a:rPr>
              <a:t>3</a:t>
            </a:r>
            <a:endParaRPr lang="zh-CN" altLang="en-US" sz="2400" dirty="0">
              <a:solidFill>
                <a:srgbClr val="FFFFFF"/>
              </a:solidFill>
              <a:latin typeface="Arial" charset="0"/>
              <a:ea typeface="Times New Roman" pitchFamily="18" charset="0"/>
            </a:endParaRPr>
          </a:p>
        </p:txBody>
      </p:sp>
      <p:sp>
        <p:nvSpPr>
          <p:cNvPr id="6" name="MH_Entry_4">
            <a:hlinkClick r:id="rId2" action="ppaction://hlinksldjump"/>
            <a:extLst>
              <a:ext uri="{FF2B5EF4-FFF2-40B4-BE49-F238E27FC236}">
                <a16:creationId xmlns:a16="http://schemas.microsoft.com/office/drawing/2014/main" xmlns="" id="{49F981CE-30A7-46E3-BD60-B80C14F04613}"/>
              </a:ext>
            </a:extLst>
          </p:cNvPr>
          <p:cNvSpPr/>
          <p:nvPr/>
        </p:nvSpPr>
        <p:spPr>
          <a:xfrm>
            <a:off x="928372" y="222250"/>
            <a:ext cx="2899220" cy="4387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lnSpcReduction="100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Key Technology</a:t>
            </a:r>
            <a:endParaRPr lang="zh-CN" altLang="en-US" sz="3200" dirty="0">
              <a:solidFill>
                <a:srgbClr val="7030A0"/>
              </a:solidFill>
            </a:endParaRPr>
          </a:p>
        </p:txBody>
      </p:sp>
    </p:spTree>
    <p:extLst>
      <p:ext uri="{BB962C8B-B14F-4D97-AF65-F5344CB8AC3E}">
        <p14:creationId xmlns:p14="http://schemas.microsoft.com/office/powerpoint/2010/main" val="1138668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626D93E4-E94B-4CAB-907A-680D2FB91600}"/>
              </a:ext>
            </a:extLst>
          </p:cNvPr>
          <p:cNvGrpSpPr/>
          <p:nvPr/>
        </p:nvGrpSpPr>
        <p:grpSpPr>
          <a:xfrm>
            <a:off x="2722188" y="3656379"/>
            <a:ext cx="1158469" cy="407853"/>
            <a:chOff x="1569489" y="2855976"/>
            <a:chExt cx="1158469" cy="676656"/>
          </a:xfrm>
        </p:grpSpPr>
        <p:sp>
          <p:nvSpPr>
            <p:cNvPr id="3" name="任意多边形: 形状 153">
              <a:extLst>
                <a:ext uri="{FF2B5EF4-FFF2-40B4-BE49-F238E27FC236}">
                  <a16:creationId xmlns:a16="http://schemas.microsoft.com/office/drawing/2014/main" xmlns="" id="{5DDEC73D-C89D-403C-8BD8-0590B57E8752}"/>
                </a:ext>
              </a:extLst>
            </p:cNvPr>
            <p:cNvSpPr/>
            <p:nvPr/>
          </p:nvSpPr>
          <p:spPr>
            <a:xfrm>
              <a:off x="1569489" y="2855977"/>
              <a:ext cx="1158469" cy="676655"/>
            </a:xfrm>
            <a:custGeom>
              <a:avLst/>
              <a:gdLst>
                <a:gd name="connsiteX0" fmla="*/ 0 w 1145112"/>
                <a:gd name="connsiteY0" fmla="*/ 0 h 726835"/>
                <a:gd name="connsiteX1" fmla="*/ 94488 w 1145112"/>
                <a:gd name="connsiteY1" fmla="*/ 262128 h 726835"/>
                <a:gd name="connsiteX2" fmla="*/ 301752 w 1145112"/>
                <a:gd name="connsiteY2" fmla="*/ 502920 h 726835"/>
                <a:gd name="connsiteX3" fmla="*/ 621792 w 1145112"/>
                <a:gd name="connsiteY3" fmla="*/ 658368 h 726835"/>
                <a:gd name="connsiteX4" fmla="*/ 1091184 w 1145112"/>
                <a:gd name="connsiteY4" fmla="*/ 722376 h 726835"/>
                <a:gd name="connsiteX5" fmla="*/ 1115568 w 1145112"/>
                <a:gd name="connsiteY5" fmla="*/ 716280 h 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112" h="726835">
                  <a:moveTo>
                    <a:pt x="0" y="0"/>
                  </a:moveTo>
                  <a:cubicBezTo>
                    <a:pt x="22098" y="89154"/>
                    <a:pt x="44196" y="178308"/>
                    <a:pt x="94488" y="262128"/>
                  </a:cubicBezTo>
                  <a:cubicBezTo>
                    <a:pt x="144780" y="345948"/>
                    <a:pt x="213868" y="436880"/>
                    <a:pt x="301752" y="502920"/>
                  </a:cubicBezTo>
                  <a:cubicBezTo>
                    <a:pt x="389636" y="568960"/>
                    <a:pt x="490220" y="621792"/>
                    <a:pt x="621792" y="658368"/>
                  </a:cubicBezTo>
                  <a:cubicBezTo>
                    <a:pt x="753364" y="694944"/>
                    <a:pt x="1008888" y="712724"/>
                    <a:pt x="1091184" y="722376"/>
                  </a:cubicBezTo>
                  <a:cubicBezTo>
                    <a:pt x="1173480" y="732028"/>
                    <a:pt x="1144524" y="724154"/>
                    <a:pt x="1115568" y="716280"/>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sp>
          <p:nvSpPr>
            <p:cNvPr id="4" name="任意多边形: 形状 154">
              <a:extLst>
                <a:ext uri="{FF2B5EF4-FFF2-40B4-BE49-F238E27FC236}">
                  <a16:creationId xmlns:a16="http://schemas.microsoft.com/office/drawing/2014/main" xmlns="" id="{0C70D41E-BE80-4307-931E-0BCCAAF7A154}"/>
                </a:ext>
              </a:extLst>
            </p:cNvPr>
            <p:cNvSpPr/>
            <p:nvPr/>
          </p:nvSpPr>
          <p:spPr>
            <a:xfrm>
              <a:off x="1876247" y="2859024"/>
              <a:ext cx="845949" cy="658791"/>
            </a:xfrm>
            <a:custGeom>
              <a:avLst/>
              <a:gdLst>
                <a:gd name="connsiteX0" fmla="*/ 0 w 826008"/>
                <a:gd name="connsiteY0" fmla="*/ 0 h 673608"/>
                <a:gd name="connsiteX1" fmla="*/ 30480 w 826008"/>
                <a:gd name="connsiteY1" fmla="*/ 112776 h 673608"/>
                <a:gd name="connsiteX2" fmla="*/ 137160 w 826008"/>
                <a:gd name="connsiteY2" fmla="*/ 295656 h 673608"/>
                <a:gd name="connsiteX3" fmla="*/ 289560 w 826008"/>
                <a:gd name="connsiteY3" fmla="*/ 448056 h 673608"/>
                <a:gd name="connsiteX4" fmla="*/ 496824 w 826008"/>
                <a:gd name="connsiteY4" fmla="*/ 588264 h 673608"/>
                <a:gd name="connsiteX5" fmla="*/ 826008 w 826008"/>
                <a:gd name="connsiteY5" fmla="*/ 673608 h 67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008" h="673608">
                  <a:moveTo>
                    <a:pt x="0" y="0"/>
                  </a:moveTo>
                  <a:cubicBezTo>
                    <a:pt x="3810" y="31750"/>
                    <a:pt x="7620" y="63500"/>
                    <a:pt x="30480" y="112776"/>
                  </a:cubicBezTo>
                  <a:cubicBezTo>
                    <a:pt x="53340" y="162052"/>
                    <a:pt x="93980" y="239776"/>
                    <a:pt x="137160" y="295656"/>
                  </a:cubicBezTo>
                  <a:cubicBezTo>
                    <a:pt x="180340" y="351536"/>
                    <a:pt x="229616" y="399288"/>
                    <a:pt x="289560" y="448056"/>
                  </a:cubicBezTo>
                  <a:cubicBezTo>
                    <a:pt x="349504" y="496824"/>
                    <a:pt x="407416" y="550672"/>
                    <a:pt x="496824" y="588264"/>
                  </a:cubicBezTo>
                  <a:cubicBezTo>
                    <a:pt x="586232" y="625856"/>
                    <a:pt x="706120" y="649732"/>
                    <a:pt x="826008" y="673608"/>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5" name="任意多边形: 形状 155">
              <a:extLst>
                <a:ext uri="{FF2B5EF4-FFF2-40B4-BE49-F238E27FC236}">
                  <a16:creationId xmlns:a16="http://schemas.microsoft.com/office/drawing/2014/main" xmlns="" id="{D4EEC6FD-C6CA-4DF8-8565-050EF3CA1960}"/>
                </a:ext>
              </a:extLst>
            </p:cNvPr>
            <p:cNvSpPr/>
            <p:nvPr/>
          </p:nvSpPr>
          <p:spPr>
            <a:xfrm>
              <a:off x="2202682" y="2855976"/>
              <a:ext cx="519514" cy="661839"/>
            </a:xfrm>
            <a:custGeom>
              <a:avLst/>
              <a:gdLst>
                <a:gd name="connsiteX0" fmla="*/ 0 w 511578"/>
                <a:gd name="connsiteY0" fmla="*/ 0 h 629480"/>
                <a:gd name="connsiteX1" fmla="*/ 36576 w 511578"/>
                <a:gd name="connsiteY1" fmla="*/ 112776 h 629480"/>
                <a:gd name="connsiteX2" fmla="*/ 131064 w 511578"/>
                <a:gd name="connsiteY2" fmla="*/ 280416 h 629480"/>
                <a:gd name="connsiteX3" fmla="*/ 274320 w 511578"/>
                <a:gd name="connsiteY3" fmla="*/ 472440 h 629480"/>
                <a:gd name="connsiteX4" fmla="*/ 481584 w 511578"/>
                <a:gd name="connsiteY4" fmla="*/ 615696 h 629480"/>
                <a:gd name="connsiteX5" fmla="*/ 505968 w 511578"/>
                <a:gd name="connsiteY5" fmla="*/ 615696 h 6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578" h="629480">
                  <a:moveTo>
                    <a:pt x="0" y="0"/>
                  </a:moveTo>
                  <a:cubicBezTo>
                    <a:pt x="7366" y="33020"/>
                    <a:pt x="14732" y="66040"/>
                    <a:pt x="36576" y="112776"/>
                  </a:cubicBezTo>
                  <a:cubicBezTo>
                    <a:pt x="58420" y="159512"/>
                    <a:pt x="91440" y="220472"/>
                    <a:pt x="131064" y="280416"/>
                  </a:cubicBezTo>
                  <a:cubicBezTo>
                    <a:pt x="170688" y="340360"/>
                    <a:pt x="215900" y="416560"/>
                    <a:pt x="274320" y="472440"/>
                  </a:cubicBezTo>
                  <a:cubicBezTo>
                    <a:pt x="332740" y="528320"/>
                    <a:pt x="442976" y="591820"/>
                    <a:pt x="481584" y="615696"/>
                  </a:cubicBezTo>
                  <a:cubicBezTo>
                    <a:pt x="520192" y="639572"/>
                    <a:pt x="513080" y="627634"/>
                    <a:pt x="505968" y="615696"/>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sp>
          <p:nvSpPr>
            <p:cNvPr id="6" name="任意多边形: 形状 156">
              <a:extLst>
                <a:ext uri="{FF2B5EF4-FFF2-40B4-BE49-F238E27FC236}">
                  <a16:creationId xmlns:a16="http://schemas.microsoft.com/office/drawing/2014/main" xmlns="" id="{B9C16CCA-14A0-46C8-B22F-24CEFF7FBE0F}"/>
                </a:ext>
              </a:extLst>
            </p:cNvPr>
            <p:cNvSpPr/>
            <p:nvPr/>
          </p:nvSpPr>
          <p:spPr>
            <a:xfrm>
              <a:off x="2527291" y="2865120"/>
              <a:ext cx="194906" cy="652695"/>
            </a:xfrm>
            <a:custGeom>
              <a:avLst/>
              <a:gdLst>
                <a:gd name="connsiteX0" fmla="*/ 0 w 204216"/>
                <a:gd name="connsiteY0" fmla="*/ 0 h 585216"/>
                <a:gd name="connsiteX1" fmla="*/ 42672 w 204216"/>
                <a:gd name="connsiteY1" fmla="*/ 225552 h 585216"/>
                <a:gd name="connsiteX2" fmla="*/ 115824 w 204216"/>
                <a:gd name="connsiteY2" fmla="*/ 420624 h 585216"/>
                <a:gd name="connsiteX3" fmla="*/ 204216 w 204216"/>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204216" h="585216">
                  <a:moveTo>
                    <a:pt x="0" y="0"/>
                  </a:moveTo>
                  <a:cubicBezTo>
                    <a:pt x="11684" y="77724"/>
                    <a:pt x="23368" y="155448"/>
                    <a:pt x="42672" y="225552"/>
                  </a:cubicBezTo>
                  <a:cubicBezTo>
                    <a:pt x="61976" y="295656"/>
                    <a:pt x="88900" y="360680"/>
                    <a:pt x="115824" y="420624"/>
                  </a:cubicBezTo>
                  <a:cubicBezTo>
                    <a:pt x="142748" y="480568"/>
                    <a:pt x="173482" y="532892"/>
                    <a:pt x="204216" y="585216"/>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grpSp>
      <p:sp>
        <p:nvSpPr>
          <p:cNvPr id="7" name="矩形 6">
            <a:extLst>
              <a:ext uri="{FF2B5EF4-FFF2-40B4-BE49-F238E27FC236}">
                <a16:creationId xmlns:a16="http://schemas.microsoft.com/office/drawing/2014/main" xmlns="" id="{77BF9015-F5B3-480B-B19A-8B4C44564586}"/>
              </a:ext>
            </a:extLst>
          </p:cNvPr>
          <p:cNvSpPr/>
          <p:nvPr/>
        </p:nvSpPr>
        <p:spPr>
          <a:xfrm rot="5400000">
            <a:off x="3187416" y="1806180"/>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8" name="矩形 7">
            <a:extLst>
              <a:ext uri="{FF2B5EF4-FFF2-40B4-BE49-F238E27FC236}">
                <a16:creationId xmlns:a16="http://schemas.microsoft.com/office/drawing/2014/main" xmlns="" id="{B469354D-9ED4-48DA-A172-CFC2EFCFC1EF}"/>
              </a:ext>
            </a:extLst>
          </p:cNvPr>
          <p:cNvSpPr/>
          <p:nvPr/>
        </p:nvSpPr>
        <p:spPr>
          <a:xfrm rot="5400000">
            <a:off x="3187416" y="1958580"/>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black"/>
              </a:solidFill>
              <a:effectLst/>
              <a:uLnTx/>
              <a:uFillTx/>
              <a:latin typeface="Century Gothic"/>
              <a:ea typeface="微软雅黑" panose="020B0503020204020204" pitchFamily="34" charset="-122"/>
              <a:cs typeface="+mn-cs"/>
            </a:endParaRPr>
          </a:p>
        </p:txBody>
      </p:sp>
      <p:sp>
        <p:nvSpPr>
          <p:cNvPr id="9" name="矩形 8">
            <a:extLst>
              <a:ext uri="{FF2B5EF4-FFF2-40B4-BE49-F238E27FC236}">
                <a16:creationId xmlns:a16="http://schemas.microsoft.com/office/drawing/2014/main" xmlns="" id="{D06782AB-CC07-498F-B1E2-81F1DD6B8C59}"/>
              </a:ext>
            </a:extLst>
          </p:cNvPr>
          <p:cNvSpPr/>
          <p:nvPr/>
        </p:nvSpPr>
        <p:spPr>
          <a:xfrm rot="5400000">
            <a:off x="3189067" y="2109661"/>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10" name="矩形 9">
            <a:extLst>
              <a:ext uri="{FF2B5EF4-FFF2-40B4-BE49-F238E27FC236}">
                <a16:creationId xmlns:a16="http://schemas.microsoft.com/office/drawing/2014/main" xmlns="" id="{37418A04-DC14-4E27-B22F-60672B235FB9}"/>
              </a:ext>
            </a:extLst>
          </p:cNvPr>
          <p:cNvSpPr/>
          <p:nvPr/>
        </p:nvSpPr>
        <p:spPr>
          <a:xfrm rot="5400000">
            <a:off x="3184994" y="226559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11" name="矩形 10">
            <a:extLst>
              <a:ext uri="{FF2B5EF4-FFF2-40B4-BE49-F238E27FC236}">
                <a16:creationId xmlns:a16="http://schemas.microsoft.com/office/drawing/2014/main" xmlns="" id="{AD469F1D-B92A-47C3-A1DE-5C698FA46EA6}"/>
              </a:ext>
            </a:extLst>
          </p:cNvPr>
          <p:cNvSpPr/>
          <p:nvPr/>
        </p:nvSpPr>
        <p:spPr>
          <a:xfrm rot="5400000">
            <a:off x="3184994" y="241799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12" name="矩形 11">
            <a:extLst>
              <a:ext uri="{FF2B5EF4-FFF2-40B4-BE49-F238E27FC236}">
                <a16:creationId xmlns:a16="http://schemas.microsoft.com/office/drawing/2014/main" xmlns="" id="{E94ED0EF-18C6-434D-9F81-C30880A4A89E}"/>
              </a:ext>
            </a:extLst>
          </p:cNvPr>
          <p:cNvSpPr/>
          <p:nvPr/>
        </p:nvSpPr>
        <p:spPr>
          <a:xfrm rot="5400000">
            <a:off x="3184994" y="257039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cxnSp>
        <p:nvCxnSpPr>
          <p:cNvPr id="13" name="直接连接符 12">
            <a:extLst>
              <a:ext uri="{FF2B5EF4-FFF2-40B4-BE49-F238E27FC236}">
                <a16:creationId xmlns:a16="http://schemas.microsoft.com/office/drawing/2014/main" xmlns="" id="{066EBFE6-258A-40E3-8505-E14DDDA731E6}"/>
              </a:ext>
            </a:extLst>
          </p:cNvPr>
          <p:cNvCxnSpPr>
            <a:cxnSpLocks/>
          </p:cNvCxnSpPr>
          <p:nvPr/>
        </p:nvCxnSpPr>
        <p:spPr>
          <a:xfrm rot="5400000">
            <a:off x="2851990" y="2800180"/>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5BCF63DC-E7AC-4556-86E7-E07B78A699E7}"/>
              </a:ext>
            </a:extLst>
          </p:cNvPr>
          <p:cNvCxnSpPr>
            <a:cxnSpLocks/>
          </p:cNvCxnSpPr>
          <p:nvPr/>
        </p:nvCxnSpPr>
        <p:spPr>
          <a:xfrm rot="5400000">
            <a:off x="2527381" y="2800180"/>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BFC43ADD-FF79-4733-81D6-82F415F301BB}"/>
              </a:ext>
            </a:extLst>
          </p:cNvPr>
          <p:cNvCxnSpPr>
            <a:cxnSpLocks/>
          </p:cNvCxnSpPr>
          <p:nvPr/>
        </p:nvCxnSpPr>
        <p:spPr>
          <a:xfrm rot="5400000">
            <a:off x="2200948" y="2800180"/>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C79BC91F-5F9F-4A6F-BDEB-C36EA9EA95C0}"/>
              </a:ext>
            </a:extLst>
          </p:cNvPr>
          <p:cNvCxnSpPr>
            <a:cxnSpLocks/>
          </p:cNvCxnSpPr>
          <p:nvPr/>
        </p:nvCxnSpPr>
        <p:spPr>
          <a:xfrm rot="5400000">
            <a:off x="1894190" y="2800180"/>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5EB88D34-0E8E-4024-A9A5-8C351B6EF00D}"/>
              </a:ext>
            </a:extLst>
          </p:cNvPr>
          <p:cNvCxnSpPr>
            <a:cxnSpLocks/>
            <a:stCxn id="5" idx="4"/>
          </p:cNvCxnSpPr>
          <p:nvPr/>
        </p:nvCxnSpPr>
        <p:spPr>
          <a:xfrm>
            <a:off x="3844436" y="4046566"/>
            <a:ext cx="2550459" cy="17666"/>
          </a:xfrm>
          <a:prstGeom prst="line">
            <a:avLst/>
          </a:prstGeom>
          <a:ln w="57150">
            <a:solidFill>
              <a:srgbClr val="9AFF4F"/>
            </a:solidFill>
          </a:ln>
        </p:spPr>
        <p:style>
          <a:lnRef idx="1">
            <a:schemeClr val="accent1"/>
          </a:lnRef>
          <a:fillRef idx="0">
            <a:schemeClr val="accent1"/>
          </a:fillRef>
          <a:effectRef idx="0">
            <a:schemeClr val="accent1"/>
          </a:effectRef>
          <a:fontRef idx="minor">
            <a:schemeClr val="tx1"/>
          </a:fontRef>
        </p:style>
      </p:cxnSp>
      <p:sp>
        <p:nvSpPr>
          <p:cNvPr id="23" name="矩形: 圆角 164">
            <a:extLst>
              <a:ext uri="{FF2B5EF4-FFF2-40B4-BE49-F238E27FC236}">
                <a16:creationId xmlns:a16="http://schemas.microsoft.com/office/drawing/2014/main" xmlns="" id="{85680787-0B53-4FE5-A1AD-F64077760AE6}"/>
              </a:ext>
            </a:extLst>
          </p:cNvPr>
          <p:cNvSpPr/>
          <p:nvPr/>
        </p:nvSpPr>
        <p:spPr>
          <a:xfrm>
            <a:off x="107463" y="1143439"/>
            <a:ext cx="4427952" cy="3654222"/>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24" name="矩形 23">
            <a:extLst>
              <a:ext uri="{FF2B5EF4-FFF2-40B4-BE49-F238E27FC236}">
                <a16:creationId xmlns:a16="http://schemas.microsoft.com/office/drawing/2014/main" xmlns="" id="{59533998-6FF1-44DF-A7BF-BBC98B84D439}"/>
              </a:ext>
            </a:extLst>
          </p:cNvPr>
          <p:cNvSpPr/>
          <p:nvPr/>
        </p:nvSpPr>
        <p:spPr>
          <a:xfrm>
            <a:off x="4535415" y="3871597"/>
            <a:ext cx="1859480" cy="364602"/>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25" name="矩形 24">
            <a:extLst>
              <a:ext uri="{FF2B5EF4-FFF2-40B4-BE49-F238E27FC236}">
                <a16:creationId xmlns:a16="http://schemas.microsoft.com/office/drawing/2014/main" xmlns="" id="{13C72BC7-18DC-456C-A556-A83B12E0B5E4}"/>
              </a:ext>
            </a:extLst>
          </p:cNvPr>
          <p:cNvSpPr/>
          <p:nvPr/>
        </p:nvSpPr>
        <p:spPr>
          <a:xfrm>
            <a:off x="6394895" y="3961095"/>
            <a:ext cx="781575" cy="1717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矩形 25">
            <a:extLst>
              <a:ext uri="{FF2B5EF4-FFF2-40B4-BE49-F238E27FC236}">
                <a16:creationId xmlns:a16="http://schemas.microsoft.com/office/drawing/2014/main" xmlns="" id="{8B0F03E8-F1A1-4A5D-921E-77EB4BC25078}"/>
              </a:ext>
            </a:extLst>
          </p:cNvPr>
          <p:cNvSpPr/>
          <p:nvPr/>
        </p:nvSpPr>
        <p:spPr>
          <a:xfrm>
            <a:off x="7176470" y="3871597"/>
            <a:ext cx="861138" cy="364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a:ea typeface="微软雅黑"/>
                <a:cs typeface="+mn-cs"/>
              </a:rPr>
              <a:t>PMT</a:t>
            </a:r>
            <a:endParaRPr kumimoji="0" lang="zh-CN" altLang="en-US" sz="20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31" name="椭圆 30">
            <a:extLst>
              <a:ext uri="{FF2B5EF4-FFF2-40B4-BE49-F238E27FC236}">
                <a16:creationId xmlns:a16="http://schemas.microsoft.com/office/drawing/2014/main" xmlns="" id="{7B12C11C-092D-468D-BBC9-19010317CFAC}"/>
              </a:ext>
            </a:extLst>
          </p:cNvPr>
          <p:cNvSpPr/>
          <p:nvPr/>
        </p:nvSpPr>
        <p:spPr>
          <a:xfrm>
            <a:off x="7607039" y="2763101"/>
            <a:ext cx="734568" cy="72651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V</a:t>
            </a:r>
            <a:endParaRPr kumimoji="0" lang="zh-CN" altLang="en-US" sz="3600" b="1"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grpSp>
        <p:nvGrpSpPr>
          <p:cNvPr id="32" name="组合 31">
            <a:extLst>
              <a:ext uri="{FF2B5EF4-FFF2-40B4-BE49-F238E27FC236}">
                <a16:creationId xmlns:a16="http://schemas.microsoft.com/office/drawing/2014/main" xmlns="" id="{54CC0D2A-D933-4DEF-ADC2-21BEAFE2040E}"/>
              </a:ext>
            </a:extLst>
          </p:cNvPr>
          <p:cNvGrpSpPr/>
          <p:nvPr/>
        </p:nvGrpSpPr>
        <p:grpSpPr>
          <a:xfrm>
            <a:off x="303794" y="1539104"/>
            <a:ext cx="1516716" cy="2254159"/>
            <a:chOff x="521393" y="2229164"/>
            <a:chExt cx="1516716" cy="2254159"/>
          </a:xfrm>
        </p:grpSpPr>
        <p:grpSp>
          <p:nvGrpSpPr>
            <p:cNvPr id="33" name="组合 32">
              <a:extLst>
                <a:ext uri="{FF2B5EF4-FFF2-40B4-BE49-F238E27FC236}">
                  <a16:creationId xmlns:a16="http://schemas.microsoft.com/office/drawing/2014/main" xmlns="" id="{89727304-7B7C-4CFF-A7D1-BCC3676DE8A5}"/>
                </a:ext>
              </a:extLst>
            </p:cNvPr>
            <p:cNvGrpSpPr/>
            <p:nvPr/>
          </p:nvGrpSpPr>
          <p:grpSpPr>
            <a:xfrm>
              <a:off x="845949" y="2561970"/>
              <a:ext cx="687932" cy="1921353"/>
              <a:chOff x="724990" y="2018828"/>
              <a:chExt cx="313052" cy="655820"/>
            </a:xfrm>
          </p:grpSpPr>
          <p:sp>
            <p:nvSpPr>
              <p:cNvPr id="35" name="矩形 34">
                <a:extLst>
                  <a:ext uri="{FF2B5EF4-FFF2-40B4-BE49-F238E27FC236}">
                    <a16:creationId xmlns:a16="http://schemas.microsoft.com/office/drawing/2014/main" xmlns="" id="{C1ABA073-9535-47C9-AC9A-2A8C0589DD74}"/>
                  </a:ext>
                </a:extLst>
              </p:cNvPr>
              <p:cNvSpPr/>
              <p:nvPr/>
            </p:nvSpPr>
            <p:spPr>
              <a:xfrm>
                <a:off x="724990" y="2018828"/>
                <a:ext cx="172720" cy="6558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36" name="矩形 35">
                <a:extLst>
                  <a:ext uri="{FF2B5EF4-FFF2-40B4-BE49-F238E27FC236}">
                    <a16:creationId xmlns:a16="http://schemas.microsoft.com/office/drawing/2014/main" xmlns="" id="{F06B6DA5-495B-43D5-965B-48C4900C785E}"/>
                  </a:ext>
                </a:extLst>
              </p:cNvPr>
              <p:cNvSpPr/>
              <p:nvPr/>
            </p:nvSpPr>
            <p:spPr>
              <a:xfrm>
                <a:off x="865322" y="2097067"/>
                <a:ext cx="172720" cy="4937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37" name="矩形 36">
                <a:extLst>
                  <a:ext uri="{FF2B5EF4-FFF2-40B4-BE49-F238E27FC236}">
                    <a16:creationId xmlns:a16="http://schemas.microsoft.com/office/drawing/2014/main" xmlns="" id="{D305B34F-968E-495A-AC71-210EAA6E9913}"/>
                  </a:ext>
                </a:extLst>
              </p:cNvPr>
              <p:cNvSpPr/>
              <p:nvPr/>
            </p:nvSpPr>
            <p:spPr>
              <a:xfrm>
                <a:off x="959101" y="2181954"/>
                <a:ext cx="76343" cy="324000"/>
              </a:xfrm>
              <a:prstGeom prst="rect">
                <a:avLst/>
              </a:prstGeom>
              <a:blipFill>
                <a:blip r:embed="rId3"/>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grpSp>
        <p:sp>
          <p:nvSpPr>
            <p:cNvPr id="34" name="文本框 33">
              <a:extLst>
                <a:ext uri="{FF2B5EF4-FFF2-40B4-BE49-F238E27FC236}">
                  <a16:creationId xmlns:a16="http://schemas.microsoft.com/office/drawing/2014/main" xmlns="" id="{0ED5CE39-5AE7-4838-A257-2090CF430385}"/>
                </a:ext>
              </a:extLst>
            </p:cNvPr>
            <p:cNvSpPr txBox="1"/>
            <p:nvPr/>
          </p:nvSpPr>
          <p:spPr>
            <a:xfrm>
              <a:off x="521393" y="2229164"/>
              <a:ext cx="1516716"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effectLst/>
                  <a:uLnTx/>
                  <a:uFillTx/>
                  <a:latin typeface="Century Gothic"/>
                  <a:ea typeface="微软雅黑" panose="020B0503020204020204" pitchFamily="34" charset="-122"/>
                  <a:cs typeface="+mn-cs"/>
                </a:rPr>
                <a:t>Sr-90/Y-90</a:t>
              </a:r>
              <a:endParaRPr kumimoji="0" lang="zh-CN" altLang="en-US" sz="2000" b="1" i="0" u="none" strike="noStrike" kern="1200" cap="none" spc="0" normalizeH="0" baseline="0" noProof="0" dirty="0">
                <a:ln>
                  <a:noFill/>
                </a:ln>
                <a:effectLst/>
                <a:uLnTx/>
                <a:uFillTx/>
                <a:latin typeface="Century Gothic"/>
                <a:ea typeface="微软雅黑" panose="020B0503020204020204" pitchFamily="34" charset="-122"/>
                <a:cs typeface="+mn-cs"/>
              </a:endParaRPr>
            </a:p>
          </p:txBody>
        </p:sp>
      </p:grpSp>
      <p:sp>
        <p:nvSpPr>
          <p:cNvPr id="39" name="矩形标注 35">
            <a:extLst>
              <a:ext uri="{FF2B5EF4-FFF2-40B4-BE49-F238E27FC236}">
                <a16:creationId xmlns:a16="http://schemas.microsoft.com/office/drawing/2014/main" xmlns="" id="{D3730F1E-B046-40EA-B1B0-2E6DECF6F1ED}"/>
              </a:ext>
            </a:extLst>
          </p:cNvPr>
          <p:cNvSpPr/>
          <p:nvPr/>
        </p:nvSpPr>
        <p:spPr>
          <a:xfrm>
            <a:off x="5163082" y="1423237"/>
            <a:ext cx="1985789" cy="612000"/>
          </a:xfrm>
          <a:prstGeom prst="wedgeRectCallout">
            <a:avLst>
              <a:gd name="adj1" fmla="val -116185"/>
              <a:gd name="adj2" fmla="val 27135"/>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Reflective materials</a:t>
            </a:r>
            <a:endParaRPr lang="zh-CN" altLang="en-US" sz="2000" dirty="0">
              <a:solidFill>
                <a:schemeClr val="tx1"/>
              </a:solidFill>
            </a:endParaRPr>
          </a:p>
        </p:txBody>
      </p:sp>
      <p:sp>
        <p:nvSpPr>
          <p:cNvPr id="40" name="矩形标注 36">
            <a:extLst>
              <a:ext uri="{FF2B5EF4-FFF2-40B4-BE49-F238E27FC236}">
                <a16:creationId xmlns:a16="http://schemas.microsoft.com/office/drawing/2014/main" xmlns="" id="{CDA15B5B-DC55-4D14-B860-D3055D3CD957}"/>
              </a:ext>
            </a:extLst>
          </p:cNvPr>
          <p:cNvSpPr/>
          <p:nvPr/>
        </p:nvSpPr>
        <p:spPr>
          <a:xfrm>
            <a:off x="5163082" y="2338222"/>
            <a:ext cx="1985789" cy="329978"/>
          </a:xfrm>
          <a:prstGeom prst="wedgeRectCallout">
            <a:avLst>
              <a:gd name="adj1" fmla="val -111723"/>
              <a:gd name="adj2" fmla="val 62568"/>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6 scintillator tiles</a:t>
            </a:r>
            <a:endParaRPr lang="zh-CN" altLang="en-US" sz="2000" dirty="0">
              <a:solidFill>
                <a:schemeClr val="tx1"/>
              </a:solidFill>
            </a:endParaRPr>
          </a:p>
        </p:txBody>
      </p:sp>
      <p:cxnSp>
        <p:nvCxnSpPr>
          <p:cNvPr id="47" name="直接箭头连接符 46">
            <a:extLst>
              <a:ext uri="{FF2B5EF4-FFF2-40B4-BE49-F238E27FC236}">
                <a16:creationId xmlns:a16="http://schemas.microsoft.com/office/drawing/2014/main" xmlns="" id="{91345DEE-AFAE-4666-8795-3557DB6C545B}"/>
              </a:ext>
            </a:extLst>
          </p:cNvPr>
          <p:cNvCxnSpPr>
            <a:cxnSpLocks/>
          </p:cNvCxnSpPr>
          <p:nvPr/>
        </p:nvCxnSpPr>
        <p:spPr>
          <a:xfrm>
            <a:off x="1495901" y="2841594"/>
            <a:ext cx="1033213"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xmlns="" id="{DEA74283-106B-4FE7-9DD9-288C700A4EA5}"/>
              </a:ext>
            </a:extLst>
          </p:cNvPr>
          <p:cNvSpPr txBox="1"/>
          <p:nvPr/>
        </p:nvSpPr>
        <p:spPr>
          <a:xfrm>
            <a:off x="1632004" y="2316995"/>
            <a:ext cx="447632" cy="461665"/>
          </a:xfrm>
          <a:prstGeom prst="rect">
            <a:avLst/>
          </a:prstGeom>
          <a:noFill/>
        </p:spPr>
        <p:txBody>
          <a:bodyPr wrap="square" rtlCol="0">
            <a:spAutoFit/>
          </a:bodyPr>
          <a:lstStyle/>
          <a:p>
            <a:r>
              <a:rPr lang="en-US" altLang="zh-CN" sz="2400" b="1" dirty="0">
                <a:solidFill>
                  <a:srgbClr val="FF0000"/>
                </a:solidFill>
              </a:rPr>
              <a:t>β</a:t>
            </a:r>
            <a:endParaRPr lang="zh-CN" altLang="en-US" sz="2400" b="1" dirty="0">
              <a:solidFill>
                <a:srgbClr val="FF0000"/>
              </a:solidFill>
            </a:endParaRPr>
          </a:p>
        </p:txBody>
      </p:sp>
      <p:sp>
        <p:nvSpPr>
          <p:cNvPr id="49" name="矩形标注 72">
            <a:extLst>
              <a:ext uri="{FF2B5EF4-FFF2-40B4-BE49-F238E27FC236}">
                <a16:creationId xmlns:a16="http://schemas.microsoft.com/office/drawing/2014/main" xmlns="" id="{528F3111-2BDC-42A3-8AF8-D53F660D61F7}"/>
              </a:ext>
            </a:extLst>
          </p:cNvPr>
          <p:cNvSpPr/>
          <p:nvPr/>
        </p:nvSpPr>
        <p:spPr>
          <a:xfrm>
            <a:off x="5158316" y="2942794"/>
            <a:ext cx="1485102" cy="556843"/>
          </a:xfrm>
          <a:prstGeom prst="wedgeRectCallout">
            <a:avLst>
              <a:gd name="adj1" fmla="val -141168"/>
              <a:gd name="adj2" fmla="val 99671"/>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16 WLSF</a:t>
            </a:r>
          </a:p>
        </p:txBody>
      </p:sp>
      <p:sp>
        <p:nvSpPr>
          <p:cNvPr id="50" name="矩形 49">
            <a:extLst>
              <a:ext uri="{FF2B5EF4-FFF2-40B4-BE49-F238E27FC236}">
                <a16:creationId xmlns:a16="http://schemas.microsoft.com/office/drawing/2014/main" xmlns="" id="{2CAF614F-9A27-446E-AA9E-C02115C3741A}"/>
              </a:ext>
            </a:extLst>
          </p:cNvPr>
          <p:cNvSpPr/>
          <p:nvPr/>
        </p:nvSpPr>
        <p:spPr>
          <a:xfrm>
            <a:off x="1542594" y="4236199"/>
            <a:ext cx="1377300" cy="400110"/>
          </a:xfrm>
          <a:prstGeom prst="rect">
            <a:avLst/>
          </a:prstGeom>
        </p:spPr>
        <p:txBody>
          <a:bodyPr wrap="none">
            <a:spAutoFit/>
          </a:bodyPr>
          <a:lstStyle/>
          <a:p>
            <a:r>
              <a:rPr lang="zh-CN" altLang="zh-CN" sz="2000" b="1" dirty="0">
                <a:cs typeface="Times New Roman" panose="02020603050405020304" pitchFamily="18" charset="0"/>
              </a:rPr>
              <a:t> </a:t>
            </a:r>
            <a:r>
              <a:rPr lang="en-US" altLang="zh-CN" sz="2000" b="1" dirty="0">
                <a:cs typeface="Times New Roman" panose="02020603050405020304" pitchFamily="18" charset="0"/>
              </a:rPr>
              <a:t>Dark Box</a:t>
            </a:r>
            <a:endParaRPr lang="zh-CN" altLang="en-US" b="1" dirty="0"/>
          </a:p>
        </p:txBody>
      </p:sp>
      <p:pic>
        <p:nvPicPr>
          <p:cNvPr id="51" name="图片 50">
            <a:extLst>
              <a:ext uri="{FF2B5EF4-FFF2-40B4-BE49-F238E27FC236}">
                <a16:creationId xmlns:a16="http://schemas.microsoft.com/office/drawing/2014/main" xmlns="" id="{DCB377BA-B174-4885-AAD2-7227EFCC4E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70" t="38782" r="55595" b="22790"/>
          <a:stretch/>
        </p:blipFill>
        <p:spPr>
          <a:xfrm>
            <a:off x="7276191" y="1667030"/>
            <a:ext cx="1522833" cy="993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2" name="连接符: 肘形 12">
            <a:extLst>
              <a:ext uri="{FF2B5EF4-FFF2-40B4-BE49-F238E27FC236}">
                <a16:creationId xmlns:a16="http://schemas.microsoft.com/office/drawing/2014/main" xmlns="" id="{63676C9D-4236-4D6D-8150-8E81AD1DA22F}"/>
              </a:ext>
            </a:extLst>
          </p:cNvPr>
          <p:cNvCxnSpPr>
            <a:cxnSpLocks/>
            <a:stCxn id="26" idx="3"/>
            <a:endCxn id="31" idx="6"/>
          </p:cNvCxnSpPr>
          <p:nvPr/>
        </p:nvCxnSpPr>
        <p:spPr>
          <a:xfrm flipV="1">
            <a:off x="8037608" y="3126360"/>
            <a:ext cx="303999" cy="927538"/>
          </a:xfrm>
          <a:prstGeom prst="bentConnector3">
            <a:avLst>
              <a:gd name="adj1" fmla="val 175198"/>
            </a:avLst>
          </a:prstGeom>
          <a:ln w="28575">
            <a:tailEnd type="triangle"/>
          </a:ln>
        </p:spPr>
        <p:style>
          <a:lnRef idx="1">
            <a:schemeClr val="dk1"/>
          </a:lnRef>
          <a:fillRef idx="0">
            <a:schemeClr val="dk1"/>
          </a:fillRef>
          <a:effectRef idx="0">
            <a:schemeClr val="dk1"/>
          </a:effectRef>
          <a:fontRef idx="minor">
            <a:schemeClr val="tx1"/>
          </a:fontRef>
        </p:style>
      </p:cxnSp>
      <p:sp>
        <p:nvSpPr>
          <p:cNvPr id="57" name="MH_Number_4">
            <a:hlinkClick r:id="rId5" action="ppaction://hlinksldjump"/>
            <a:extLst>
              <a:ext uri="{FF2B5EF4-FFF2-40B4-BE49-F238E27FC236}">
                <a16:creationId xmlns:a16="http://schemas.microsoft.com/office/drawing/2014/main" xmlns="" id="{534F26E8-D95F-446D-964F-353BA1674955}"/>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smtClean="0">
                <a:solidFill>
                  <a:srgbClr val="FFFFFF"/>
                </a:solidFill>
                <a:ea typeface="Times New Roman" pitchFamily="18" charset="0"/>
              </a:rPr>
              <a:t>3</a:t>
            </a:r>
            <a:endParaRPr lang="zh-CN" altLang="en-US" sz="2400" dirty="0">
              <a:solidFill>
                <a:srgbClr val="FFFFFF"/>
              </a:solidFill>
              <a:latin typeface="Arial" charset="0"/>
              <a:ea typeface="Times New Roman" pitchFamily="18" charset="0"/>
            </a:endParaRPr>
          </a:p>
        </p:txBody>
      </p:sp>
      <p:sp>
        <p:nvSpPr>
          <p:cNvPr id="58" name="MH_Entry_4">
            <a:hlinkClick r:id="rId5" action="ppaction://hlinksldjump"/>
            <a:extLst>
              <a:ext uri="{FF2B5EF4-FFF2-40B4-BE49-F238E27FC236}">
                <a16:creationId xmlns:a16="http://schemas.microsoft.com/office/drawing/2014/main" xmlns="" id="{49F981CE-30A7-46E3-BD60-B80C14F04613}"/>
              </a:ext>
            </a:extLst>
          </p:cNvPr>
          <p:cNvSpPr/>
          <p:nvPr/>
        </p:nvSpPr>
        <p:spPr>
          <a:xfrm>
            <a:off x="928371" y="130342"/>
            <a:ext cx="6197258" cy="6603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fontScale="925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Key </a:t>
            </a:r>
            <a:r>
              <a:rPr lang="en-US" altLang="zh-CN" sz="3200" dirty="0" smtClean="0">
                <a:solidFill>
                  <a:srgbClr val="7030A0"/>
                </a:solidFill>
              </a:rPr>
              <a:t>Technology</a:t>
            </a:r>
            <a:r>
              <a:rPr lang="en-US" altLang="zh-CN" sz="3200" dirty="0">
                <a:solidFill>
                  <a:srgbClr val="7030A0"/>
                </a:solidFill>
                <a:latin typeface="Times New Roman" panose="02020603050405020304" pitchFamily="18" charset="0"/>
                <a:cs typeface="Times New Roman" panose="02020603050405020304" pitchFamily="18" charset="0"/>
              </a:rPr>
              <a:t> </a:t>
            </a:r>
            <a:r>
              <a:rPr lang="en-US" altLang="zh-CN" sz="3200" dirty="0" smtClean="0">
                <a:solidFill>
                  <a:srgbClr val="7030A0"/>
                </a:solidFill>
                <a:latin typeface="Times New Roman" panose="02020603050405020304" pitchFamily="18" charset="0"/>
                <a:cs typeface="Times New Roman" panose="02020603050405020304" pitchFamily="18" charset="0"/>
              </a:rPr>
              <a:t>- improve </a:t>
            </a:r>
            <a:r>
              <a:rPr lang="en-US" altLang="zh-CN" sz="3200" dirty="0">
                <a:solidFill>
                  <a:srgbClr val="7030A0"/>
                </a:solidFill>
                <a:latin typeface="Times New Roman" panose="02020603050405020304" pitchFamily="18" charset="0"/>
                <a:cs typeface="Times New Roman" panose="02020603050405020304" pitchFamily="18" charset="0"/>
              </a:rPr>
              <a:t>NPE output</a:t>
            </a:r>
            <a:endParaRPr lang="zh-CN" altLang="en-US" sz="3200" dirty="0">
              <a:solidFill>
                <a:srgbClr val="7030A0"/>
              </a:solidFill>
            </a:endParaRPr>
          </a:p>
        </p:txBody>
      </p:sp>
      <p:sp>
        <p:nvSpPr>
          <p:cNvPr id="59" name="矩形 58"/>
          <p:cNvSpPr/>
          <p:nvPr/>
        </p:nvSpPr>
        <p:spPr>
          <a:xfrm>
            <a:off x="0" y="722336"/>
            <a:ext cx="9144000" cy="430887"/>
          </a:xfrm>
          <a:prstGeom prst="rect">
            <a:avLst/>
          </a:prstGeom>
        </p:spPr>
        <p:txBody>
          <a:bodyPr wrap="square">
            <a:spAutoFit/>
          </a:bodyPr>
          <a:lstStyle/>
          <a:p>
            <a:pPr algn="ctr"/>
            <a:r>
              <a:rPr lang="en-US" altLang="zh-CN" sz="2200" dirty="0" smtClean="0">
                <a:solidFill>
                  <a:srgbClr val="7030A0"/>
                </a:solidFill>
                <a:latin typeface="Times New Roman" panose="02020603050405020304" pitchFamily="18" charset="0"/>
                <a:cs typeface="Times New Roman" panose="02020603050405020304" pitchFamily="18" charset="0"/>
              </a:rPr>
              <a:t>WLS fiber end reflective </a:t>
            </a:r>
            <a:r>
              <a:rPr lang="en-US" altLang="zh-CN" sz="2200" dirty="0">
                <a:solidFill>
                  <a:srgbClr val="7030A0"/>
                </a:solidFill>
                <a:latin typeface="Times New Roman" panose="02020603050405020304" pitchFamily="18" charset="0"/>
                <a:cs typeface="Times New Roman" panose="02020603050405020304" pitchFamily="18" charset="0"/>
              </a:rPr>
              <a:t>materials </a:t>
            </a:r>
            <a:r>
              <a:rPr lang="en-US" altLang="zh-CN" sz="2200" dirty="0" smtClean="0">
                <a:solidFill>
                  <a:srgbClr val="7030A0"/>
                </a:solidFill>
                <a:latin typeface="Times New Roman" panose="02020603050405020304" pitchFamily="18" charset="0"/>
                <a:cs typeface="Times New Roman" panose="02020603050405020304" pitchFamily="18" charset="0"/>
              </a:rPr>
              <a:t>test setup</a:t>
            </a:r>
            <a:endParaRPr lang="zh-CN" altLang="en-US" sz="2200" dirty="0">
              <a:solidFill>
                <a:srgbClr val="7030A0"/>
              </a:solidFill>
              <a:latin typeface="Times New Roman" panose="02020603050405020304" pitchFamily="18" charset="0"/>
              <a:cs typeface="Times New Roman" panose="02020603050405020304" pitchFamily="18" charset="0"/>
            </a:endParaRPr>
          </a:p>
        </p:txBody>
      </p:sp>
      <p:pic>
        <p:nvPicPr>
          <p:cNvPr id="64" name="图片 6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7000" contrast="10000"/>
                    </a14:imgEffect>
                  </a14:imgLayer>
                </a14:imgProps>
              </a:ext>
              <a:ext uri="{28A0092B-C50C-407E-A947-70E740481C1C}">
                <a14:useLocalDpi xmlns:a14="http://schemas.microsoft.com/office/drawing/2010/main" val="0"/>
              </a:ext>
            </a:extLst>
          </a:blip>
          <a:srcRect b="9819"/>
          <a:stretch/>
        </p:blipFill>
        <p:spPr>
          <a:xfrm>
            <a:off x="972653" y="5255354"/>
            <a:ext cx="2517181" cy="128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6" name="椭圆 65"/>
          <p:cNvSpPr/>
          <p:nvPr/>
        </p:nvSpPr>
        <p:spPr>
          <a:xfrm rot="10800000">
            <a:off x="3616729" y="1843219"/>
            <a:ext cx="126522" cy="13149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10800000">
            <a:off x="3292120" y="1845405"/>
            <a:ext cx="126522" cy="13149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rot="10800000">
            <a:off x="2965685" y="1843219"/>
            <a:ext cx="126522" cy="13149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rot="10800000">
            <a:off x="2658927" y="1843219"/>
            <a:ext cx="126522" cy="13149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片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5578" y="4480993"/>
            <a:ext cx="2888394" cy="2166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7752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0341" t="26493" r="29835"/>
          <a:stretch/>
        </p:blipFill>
        <p:spPr>
          <a:xfrm>
            <a:off x="148424" y="1480890"/>
            <a:ext cx="2816159" cy="1953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表格 2"/>
          <p:cNvGraphicFramePr>
            <a:graphicFrameLocks noGrp="1"/>
          </p:cNvGraphicFramePr>
          <p:nvPr>
            <p:extLst>
              <p:ext uri="{D42A27DB-BD31-4B8C-83A1-F6EECF244321}">
                <p14:modId xmlns:p14="http://schemas.microsoft.com/office/powerpoint/2010/main" val="1860000781"/>
              </p:ext>
            </p:extLst>
          </p:nvPr>
        </p:nvGraphicFramePr>
        <p:xfrm>
          <a:off x="305854" y="4681122"/>
          <a:ext cx="8594190" cy="1981200"/>
        </p:xfrm>
        <a:graphic>
          <a:graphicData uri="http://schemas.openxmlformats.org/drawingml/2006/table">
            <a:tbl>
              <a:tblPr firstRow="1" bandRow="1">
                <a:tableStyleId>{2D5ABB26-0587-4C30-8999-92F81FD0307C}</a:tableStyleId>
              </a:tblPr>
              <a:tblGrid>
                <a:gridCol w="2747028">
                  <a:extLst>
                    <a:ext uri="{9D8B030D-6E8A-4147-A177-3AD203B41FA5}">
                      <a16:colId xmlns:a16="http://schemas.microsoft.com/office/drawing/2014/main" xmlns="" val="935547752"/>
                    </a:ext>
                  </a:extLst>
                </a:gridCol>
                <a:gridCol w="2535837">
                  <a:extLst>
                    <a:ext uri="{9D8B030D-6E8A-4147-A177-3AD203B41FA5}">
                      <a16:colId xmlns:a16="http://schemas.microsoft.com/office/drawing/2014/main" xmlns="" val="3446955226"/>
                    </a:ext>
                  </a:extLst>
                </a:gridCol>
                <a:gridCol w="3311325">
                  <a:extLst>
                    <a:ext uri="{9D8B030D-6E8A-4147-A177-3AD203B41FA5}">
                      <a16:colId xmlns:a16="http://schemas.microsoft.com/office/drawing/2014/main" xmlns="" val="1445225839"/>
                    </a:ext>
                  </a:extLst>
                </a:gridCol>
              </a:tblGrid>
              <a:tr h="0">
                <a:tc>
                  <a:txBody>
                    <a:bodyPr/>
                    <a:lstStyle/>
                    <a:p>
                      <a:pPr algn="ctr"/>
                      <a:r>
                        <a:rPr lang="en-US" altLang="zh-CN" sz="2000" b="1" dirty="0" smtClean="0">
                          <a:latin typeface="Times New Roman" panose="02020603050405020304" pitchFamily="18" charset="0"/>
                          <a:cs typeface="Times New Roman" panose="02020603050405020304" pitchFamily="18" charset="0"/>
                        </a:rPr>
                        <a:t>Materials</a:t>
                      </a:r>
                      <a:endParaRPr lang="zh-CN" altLang="en-US" sz="2000" b="1" dirty="0">
                        <a:latin typeface="Times New Roman" panose="02020603050405020304" pitchFamily="18" charset="0"/>
                        <a:cs typeface="Times New Roman" panose="02020603050405020304" pitchFamily="18" charset="0"/>
                      </a:endParaRPr>
                    </a:p>
                  </a:txBody>
                  <a:tcP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Times New Roman" panose="02020603050405020304" pitchFamily="18" charset="0"/>
                          <a:cs typeface="Times New Roman" panose="02020603050405020304" pitchFamily="18" charset="0"/>
                        </a:rPr>
                        <a:t>Voltage (mV)</a:t>
                      </a:r>
                      <a:endParaRPr lang="zh-CN" altLang="en-US" sz="2000" b="1" dirty="0">
                        <a:latin typeface="Times New Roman" panose="02020603050405020304" pitchFamily="18" charset="0"/>
                        <a:cs typeface="Times New Roman" panose="02020603050405020304" pitchFamily="18" charset="0"/>
                      </a:endParaRPr>
                    </a:p>
                  </a:txBody>
                  <a:tcP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Times New Roman" panose="02020603050405020304" pitchFamily="18" charset="0"/>
                          <a:cs typeface="Times New Roman" panose="02020603050405020304" pitchFamily="18" charset="0"/>
                        </a:rPr>
                        <a:t>Improvement</a:t>
                      </a:r>
                      <a:endParaRPr lang="zh-CN" altLang="en-US" sz="2000" b="1" dirty="0">
                        <a:latin typeface="Times New Roman" panose="02020603050405020304" pitchFamily="18" charset="0"/>
                        <a:cs typeface="Times New Roman" panose="02020603050405020304" pitchFamily="18" charset="0"/>
                      </a:endParaRPr>
                    </a:p>
                  </a:txBody>
                  <a:tcP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58091007"/>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No</a:t>
                      </a:r>
                      <a:r>
                        <a:rPr lang="en-US" altLang="zh-CN" sz="2000" kern="1200" baseline="0" dirty="0" smtClean="0">
                          <a:latin typeface="Times New Roman" panose="02020603050405020304" pitchFamily="18" charset="0"/>
                          <a:cs typeface="Times New Roman" panose="02020603050405020304" pitchFamily="18" charset="0"/>
                        </a:rPr>
                        <a:t> reflective materials</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45</a:t>
                      </a:r>
                      <a:endParaRPr lang="zh-CN"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375595528"/>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Silver</a:t>
                      </a:r>
                      <a:r>
                        <a:rPr lang="en-US" altLang="zh-CN" sz="2000" kern="1200" baseline="0" dirty="0" smtClean="0">
                          <a:latin typeface="Times New Roman" panose="02020603050405020304" pitchFamily="18" charset="0"/>
                          <a:cs typeface="Times New Roman" panose="02020603050405020304" pitchFamily="18" charset="0"/>
                        </a:rPr>
                        <a:t> </a:t>
                      </a:r>
                      <a:r>
                        <a:rPr lang="en-US" altLang="zh-CN" sz="2000" kern="1200" dirty="0" smtClean="0">
                          <a:latin typeface="Times New Roman" panose="02020603050405020304" pitchFamily="18" charset="0"/>
                          <a:cs typeface="Times New Roman" panose="02020603050405020304" pitchFamily="18" charset="0"/>
                        </a:rPr>
                        <a:t>ink</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55</a:t>
                      </a:r>
                      <a:endParaRPr lang="zh-CN"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rgbClr val="FF0000"/>
                          </a:solidFill>
                          <a:latin typeface="Times New Roman" panose="02020603050405020304" pitchFamily="18" charset="0"/>
                          <a:cs typeface="Times New Roman" panose="02020603050405020304" pitchFamily="18" charset="0"/>
                        </a:rPr>
                        <a:t>21%</a:t>
                      </a:r>
                      <a:endParaRPr lang="zh-CN" altLang="en-US" sz="20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83462383"/>
                  </a:ext>
                </a:extLst>
              </a:tr>
              <a:tr h="296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TiO</a:t>
                      </a:r>
                      <a:r>
                        <a:rPr lang="en-US" altLang="zh-CN" sz="2000" kern="1200" baseline="-25000" dirty="0" smtClean="0">
                          <a:latin typeface="Times New Roman" panose="02020603050405020304" pitchFamily="18" charset="0"/>
                          <a:cs typeface="Times New Roman" panose="02020603050405020304" pitchFamily="18" charset="0"/>
                        </a:rPr>
                        <a:t>2</a:t>
                      </a:r>
                      <a:endParaRPr lang="zh-CN" altLang="en-US" sz="2000" kern="1200" baseline="-2500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63</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rgbClr val="FF0000"/>
                          </a:solidFill>
                          <a:latin typeface="Times New Roman" panose="02020603050405020304" pitchFamily="18" charset="0"/>
                          <a:cs typeface="Times New Roman" panose="02020603050405020304" pitchFamily="18" charset="0"/>
                        </a:rPr>
                        <a:t>42%</a:t>
                      </a:r>
                      <a:endParaRPr lang="zh-CN" altLang="en-US" sz="20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602723867"/>
                  </a:ext>
                </a:extLst>
              </a:tr>
              <a:tr h="2202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Silver tape</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72</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rgbClr val="FF0000"/>
                          </a:solidFill>
                          <a:latin typeface="Times New Roman" panose="02020603050405020304" pitchFamily="18" charset="0"/>
                          <a:cs typeface="Times New Roman" panose="02020603050405020304" pitchFamily="18" charset="0"/>
                        </a:rPr>
                        <a:t>64%</a:t>
                      </a:r>
                      <a:endParaRPr lang="zh-CN" altLang="en-US" sz="2000" b="1" kern="1200" dirty="0">
                        <a:solidFill>
                          <a:srgbClr val="FF0000"/>
                        </a:solidFill>
                        <a:latin typeface="Times New Roman" panose="02020603050405020304" pitchFamily="18" charset="0"/>
                        <a:ea typeface="+mn-ea"/>
                        <a:cs typeface="Times New Roman" panose="02020603050405020304" pitchFamily="18" charset="0"/>
                      </a:endParaRP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2788893"/>
                  </a:ext>
                </a:extLst>
              </a:tr>
            </a:tbl>
          </a:graphicData>
        </a:graphic>
      </p:graphicFrame>
      <p:sp>
        <p:nvSpPr>
          <p:cNvPr id="4" name="文本框 3"/>
          <p:cNvSpPr txBox="1"/>
          <p:nvPr/>
        </p:nvSpPr>
        <p:spPr>
          <a:xfrm>
            <a:off x="111766" y="3566472"/>
            <a:ext cx="2889474" cy="369332"/>
          </a:xfrm>
          <a:prstGeom prst="rect">
            <a:avLst/>
          </a:prstGeom>
          <a:noFill/>
        </p:spPr>
        <p:txBody>
          <a:bodyPr wrap="square" rtlCol="0">
            <a:spAutoFit/>
          </a:bodyPr>
          <a:lstStyle/>
          <a:p>
            <a:pPr algn="ctr"/>
            <a:r>
              <a:rPr lang="en-US" altLang="zh-CN" i="1" dirty="0" smtClean="0">
                <a:solidFill>
                  <a:srgbClr val="7030A0"/>
                </a:solidFill>
                <a:latin typeface="Comic Sans MS" panose="030F0702030302020204" pitchFamily="66" charset="0"/>
                <a:cs typeface="MV Boli" panose="02000500030200090000" pitchFamily="2" charset="0"/>
              </a:rPr>
              <a:t>Silver ink</a:t>
            </a:r>
          </a:p>
        </p:txBody>
      </p:sp>
      <p:sp>
        <p:nvSpPr>
          <p:cNvPr id="7" name="文本框 6"/>
          <p:cNvSpPr txBox="1"/>
          <p:nvPr/>
        </p:nvSpPr>
        <p:spPr>
          <a:xfrm>
            <a:off x="3193594" y="3757792"/>
            <a:ext cx="2818710" cy="923330"/>
          </a:xfrm>
          <a:prstGeom prst="rect">
            <a:avLst/>
          </a:prstGeom>
          <a:noFill/>
        </p:spPr>
        <p:txBody>
          <a:bodyPr wrap="square" rtlCol="0">
            <a:spAutoFit/>
          </a:bodyPr>
          <a:lstStyle>
            <a:defPPr>
              <a:defRPr lang="en-US"/>
            </a:defPPr>
            <a:lvl1pPr algn="ctr">
              <a:defRPr sz="1400" i="1">
                <a:solidFill>
                  <a:srgbClr val="7030A0"/>
                </a:solidFill>
                <a:latin typeface="Comic Sans MS" panose="030F0702030302020204" pitchFamily="66" charset="0"/>
                <a:cs typeface="MV Boli" panose="02000500030200090000" pitchFamily="2" charset="0"/>
              </a:defRPr>
            </a:lvl1pPr>
          </a:lstStyle>
          <a:p>
            <a:r>
              <a:rPr lang="en-US" altLang="zh-CN" sz="1800" dirty="0"/>
              <a:t>TiO2 + Epoxy </a:t>
            </a:r>
            <a:r>
              <a:rPr lang="en-US" altLang="zh-CN" sz="1800" dirty="0" smtClean="0"/>
              <a:t>Resin</a:t>
            </a:r>
          </a:p>
          <a:p>
            <a:r>
              <a:rPr lang="en-US" altLang="zh-CN" sz="1800" dirty="0" smtClean="0"/>
              <a:t>Used for the 1</a:t>
            </a:r>
            <a:r>
              <a:rPr lang="en-US" altLang="zh-CN" sz="1800" baseline="30000" dirty="0" smtClean="0"/>
              <a:t>st</a:t>
            </a:r>
            <a:r>
              <a:rPr lang="en-US" altLang="zh-CN" sz="1800" dirty="0" smtClean="0"/>
              <a:t> and 2</a:t>
            </a:r>
            <a:r>
              <a:rPr lang="en-US" altLang="zh-CN" sz="1800" baseline="30000" dirty="0" smtClean="0"/>
              <a:t>nd</a:t>
            </a:r>
            <a:r>
              <a:rPr lang="en-US" altLang="zh-CN" sz="1800" dirty="0" smtClean="0"/>
              <a:t> Chinese module</a:t>
            </a:r>
            <a:endParaRPr lang="en-US" altLang="zh-CN" sz="1800" dirty="0"/>
          </a:p>
        </p:txBody>
      </p:sp>
      <p:sp>
        <p:nvSpPr>
          <p:cNvPr id="8" name="文本框 7"/>
          <p:cNvSpPr txBox="1"/>
          <p:nvPr/>
        </p:nvSpPr>
        <p:spPr>
          <a:xfrm>
            <a:off x="6243867" y="3831174"/>
            <a:ext cx="2747317" cy="369332"/>
          </a:xfrm>
          <a:prstGeom prst="rect">
            <a:avLst/>
          </a:prstGeom>
          <a:noFill/>
        </p:spPr>
        <p:txBody>
          <a:bodyPr wrap="square" rtlCol="0">
            <a:spAutoFit/>
          </a:bodyPr>
          <a:lstStyle>
            <a:defPPr>
              <a:defRPr lang="en-US"/>
            </a:defPPr>
            <a:lvl1pPr algn="ctr">
              <a:defRPr sz="1400" i="1">
                <a:solidFill>
                  <a:srgbClr val="7030A0"/>
                </a:solidFill>
                <a:latin typeface="Comic Sans MS" panose="030F0702030302020204" pitchFamily="66" charset="0"/>
                <a:cs typeface="MV Boli" panose="02000500030200090000" pitchFamily="2" charset="0"/>
              </a:defRPr>
            </a:lvl1pPr>
          </a:lstStyle>
          <a:p>
            <a:r>
              <a:rPr lang="en-US" altLang="zh-CN" sz="1800" dirty="0"/>
              <a:t>Silver </a:t>
            </a:r>
            <a:r>
              <a:rPr lang="en-US" altLang="zh-CN" sz="1800" dirty="0" smtClean="0"/>
              <a:t>tape</a:t>
            </a:r>
            <a:endParaRPr lang="en-US" altLang="zh-CN" sz="1800" dirty="0"/>
          </a:p>
        </p:txBody>
      </p:sp>
      <p:pic>
        <p:nvPicPr>
          <p:cNvPr id="9" name="图片 8"/>
          <p:cNvPicPr>
            <a:picLocks noChangeAspect="1"/>
          </p:cNvPicPr>
          <p:nvPr/>
        </p:nvPicPr>
        <p:blipFill rotWithShape="1">
          <a:blip r:embed="rId4"/>
          <a:srcRect t="15831" b="12459"/>
          <a:stretch/>
        </p:blipFill>
        <p:spPr>
          <a:xfrm>
            <a:off x="3251092" y="1148837"/>
            <a:ext cx="2703714" cy="2587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t="6913" b="24186"/>
          <a:stretch/>
        </p:blipFill>
        <p:spPr>
          <a:xfrm>
            <a:off x="6243867" y="1164007"/>
            <a:ext cx="2816158" cy="2587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MH_Number_4">
            <a:hlinkClick r:id="rId6" action="ppaction://hlinksldjump"/>
            <a:extLst>
              <a:ext uri="{FF2B5EF4-FFF2-40B4-BE49-F238E27FC236}">
                <a16:creationId xmlns:a16="http://schemas.microsoft.com/office/drawing/2014/main" xmlns="" id="{534F26E8-D95F-446D-964F-353BA1674955}"/>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smtClean="0">
                <a:solidFill>
                  <a:srgbClr val="FFFFFF"/>
                </a:solidFill>
                <a:ea typeface="Times New Roman" pitchFamily="18" charset="0"/>
              </a:rPr>
              <a:t>3</a:t>
            </a:r>
            <a:endParaRPr lang="zh-CN" altLang="en-US" sz="2400" dirty="0">
              <a:solidFill>
                <a:srgbClr val="FFFFFF"/>
              </a:solidFill>
              <a:latin typeface="Arial" charset="0"/>
              <a:ea typeface="Times New Roman" pitchFamily="18" charset="0"/>
            </a:endParaRPr>
          </a:p>
        </p:txBody>
      </p:sp>
      <p:sp>
        <p:nvSpPr>
          <p:cNvPr id="15" name="矩形 14"/>
          <p:cNvSpPr/>
          <p:nvPr/>
        </p:nvSpPr>
        <p:spPr>
          <a:xfrm>
            <a:off x="0" y="674908"/>
            <a:ext cx="9144000" cy="430887"/>
          </a:xfrm>
          <a:prstGeom prst="rect">
            <a:avLst/>
          </a:prstGeom>
        </p:spPr>
        <p:txBody>
          <a:bodyPr wrap="square">
            <a:spAutoFit/>
          </a:bodyPr>
          <a:lstStyle/>
          <a:p>
            <a:pPr algn="ctr"/>
            <a:r>
              <a:rPr lang="en-US" altLang="zh-CN" sz="2200" dirty="0" smtClean="0">
                <a:solidFill>
                  <a:srgbClr val="7030A0"/>
                </a:solidFill>
                <a:latin typeface="Times New Roman" panose="02020603050405020304" pitchFamily="18" charset="0"/>
                <a:cs typeface="Times New Roman" panose="02020603050405020304" pitchFamily="18" charset="0"/>
              </a:rPr>
              <a:t>WLS fiber end reflective </a:t>
            </a:r>
            <a:r>
              <a:rPr lang="en-US" altLang="zh-CN" sz="2200" dirty="0">
                <a:solidFill>
                  <a:srgbClr val="7030A0"/>
                </a:solidFill>
                <a:latin typeface="Times New Roman" panose="02020603050405020304" pitchFamily="18" charset="0"/>
                <a:cs typeface="Times New Roman" panose="02020603050405020304" pitchFamily="18" charset="0"/>
              </a:rPr>
              <a:t>materials </a:t>
            </a:r>
            <a:r>
              <a:rPr lang="en-US" altLang="zh-CN" sz="2200" dirty="0" smtClean="0">
                <a:solidFill>
                  <a:srgbClr val="7030A0"/>
                </a:solidFill>
                <a:latin typeface="Times New Roman" panose="02020603050405020304" pitchFamily="18" charset="0"/>
                <a:cs typeface="Times New Roman" panose="02020603050405020304" pitchFamily="18" charset="0"/>
              </a:rPr>
              <a:t>test result </a:t>
            </a:r>
            <a:endParaRPr lang="zh-CN" altLang="en-US" sz="2200" dirty="0">
              <a:solidFill>
                <a:srgbClr val="7030A0"/>
              </a:solidFill>
              <a:latin typeface="Times New Roman" panose="02020603050405020304" pitchFamily="18" charset="0"/>
              <a:cs typeface="Times New Roman" panose="02020603050405020304" pitchFamily="18" charset="0"/>
            </a:endParaRPr>
          </a:p>
        </p:txBody>
      </p:sp>
      <p:sp>
        <p:nvSpPr>
          <p:cNvPr id="13" name="MH_Entry_4">
            <a:hlinkClick r:id="rId6" action="ppaction://hlinksldjump"/>
            <a:extLst>
              <a:ext uri="{FF2B5EF4-FFF2-40B4-BE49-F238E27FC236}">
                <a16:creationId xmlns:a16="http://schemas.microsoft.com/office/drawing/2014/main" xmlns="" id="{49F981CE-30A7-46E3-BD60-B80C14F04613}"/>
              </a:ext>
            </a:extLst>
          </p:cNvPr>
          <p:cNvSpPr/>
          <p:nvPr/>
        </p:nvSpPr>
        <p:spPr>
          <a:xfrm>
            <a:off x="928371" y="130342"/>
            <a:ext cx="6197258" cy="6603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fontScale="925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Key </a:t>
            </a:r>
            <a:r>
              <a:rPr lang="en-US" altLang="zh-CN" sz="3200" dirty="0" smtClean="0">
                <a:solidFill>
                  <a:srgbClr val="7030A0"/>
                </a:solidFill>
              </a:rPr>
              <a:t>Technology</a:t>
            </a:r>
            <a:r>
              <a:rPr lang="en-US" altLang="zh-CN" sz="3200" dirty="0">
                <a:solidFill>
                  <a:srgbClr val="7030A0"/>
                </a:solidFill>
                <a:latin typeface="Times New Roman" panose="02020603050405020304" pitchFamily="18" charset="0"/>
                <a:cs typeface="Times New Roman" panose="02020603050405020304" pitchFamily="18" charset="0"/>
              </a:rPr>
              <a:t> </a:t>
            </a:r>
            <a:r>
              <a:rPr lang="en-US" altLang="zh-CN" sz="3200" dirty="0" smtClean="0">
                <a:solidFill>
                  <a:srgbClr val="7030A0"/>
                </a:solidFill>
                <a:latin typeface="Times New Roman" panose="02020603050405020304" pitchFamily="18" charset="0"/>
                <a:cs typeface="Times New Roman" panose="02020603050405020304" pitchFamily="18" charset="0"/>
              </a:rPr>
              <a:t>- improve </a:t>
            </a:r>
            <a:r>
              <a:rPr lang="en-US" altLang="zh-CN" sz="3200" dirty="0">
                <a:solidFill>
                  <a:srgbClr val="7030A0"/>
                </a:solidFill>
                <a:latin typeface="Times New Roman" panose="02020603050405020304" pitchFamily="18" charset="0"/>
                <a:cs typeface="Times New Roman" panose="02020603050405020304" pitchFamily="18" charset="0"/>
              </a:rPr>
              <a:t>NPE output</a:t>
            </a:r>
            <a:endParaRPr lang="zh-CN" altLang="en-US" sz="3200" dirty="0">
              <a:solidFill>
                <a:srgbClr val="7030A0"/>
              </a:solidFill>
            </a:endParaRPr>
          </a:p>
        </p:txBody>
      </p:sp>
    </p:spTree>
    <p:extLst>
      <p:ext uri="{BB962C8B-B14F-4D97-AF65-F5344CB8AC3E}">
        <p14:creationId xmlns:p14="http://schemas.microsoft.com/office/powerpoint/2010/main" val="171547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626D93E4-E94B-4CAB-907A-680D2FB91600}"/>
              </a:ext>
            </a:extLst>
          </p:cNvPr>
          <p:cNvGrpSpPr/>
          <p:nvPr/>
        </p:nvGrpSpPr>
        <p:grpSpPr>
          <a:xfrm>
            <a:off x="3012116" y="3656379"/>
            <a:ext cx="1158469" cy="407853"/>
            <a:chOff x="1569489" y="2855976"/>
            <a:chExt cx="1158469" cy="676656"/>
          </a:xfrm>
        </p:grpSpPr>
        <p:sp>
          <p:nvSpPr>
            <p:cNvPr id="3" name="任意多边形: 形状 153">
              <a:extLst>
                <a:ext uri="{FF2B5EF4-FFF2-40B4-BE49-F238E27FC236}">
                  <a16:creationId xmlns:a16="http://schemas.microsoft.com/office/drawing/2014/main" xmlns="" id="{5DDEC73D-C89D-403C-8BD8-0590B57E8752}"/>
                </a:ext>
              </a:extLst>
            </p:cNvPr>
            <p:cNvSpPr/>
            <p:nvPr/>
          </p:nvSpPr>
          <p:spPr>
            <a:xfrm>
              <a:off x="1569489" y="2855977"/>
              <a:ext cx="1158469" cy="676655"/>
            </a:xfrm>
            <a:custGeom>
              <a:avLst/>
              <a:gdLst>
                <a:gd name="connsiteX0" fmla="*/ 0 w 1145112"/>
                <a:gd name="connsiteY0" fmla="*/ 0 h 726835"/>
                <a:gd name="connsiteX1" fmla="*/ 94488 w 1145112"/>
                <a:gd name="connsiteY1" fmla="*/ 262128 h 726835"/>
                <a:gd name="connsiteX2" fmla="*/ 301752 w 1145112"/>
                <a:gd name="connsiteY2" fmla="*/ 502920 h 726835"/>
                <a:gd name="connsiteX3" fmla="*/ 621792 w 1145112"/>
                <a:gd name="connsiteY3" fmla="*/ 658368 h 726835"/>
                <a:gd name="connsiteX4" fmla="*/ 1091184 w 1145112"/>
                <a:gd name="connsiteY4" fmla="*/ 722376 h 726835"/>
                <a:gd name="connsiteX5" fmla="*/ 1115568 w 1145112"/>
                <a:gd name="connsiteY5" fmla="*/ 716280 h 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112" h="726835">
                  <a:moveTo>
                    <a:pt x="0" y="0"/>
                  </a:moveTo>
                  <a:cubicBezTo>
                    <a:pt x="22098" y="89154"/>
                    <a:pt x="44196" y="178308"/>
                    <a:pt x="94488" y="262128"/>
                  </a:cubicBezTo>
                  <a:cubicBezTo>
                    <a:pt x="144780" y="345948"/>
                    <a:pt x="213868" y="436880"/>
                    <a:pt x="301752" y="502920"/>
                  </a:cubicBezTo>
                  <a:cubicBezTo>
                    <a:pt x="389636" y="568960"/>
                    <a:pt x="490220" y="621792"/>
                    <a:pt x="621792" y="658368"/>
                  </a:cubicBezTo>
                  <a:cubicBezTo>
                    <a:pt x="753364" y="694944"/>
                    <a:pt x="1008888" y="712724"/>
                    <a:pt x="1091184" y="722376"/>
                  </a:cubicBezTo>
                  <a:cubicBezTo>
                    <a:pt x="1173480" y="732028"/>
                    <a:pt x="1144524" y="724154"/>
                    <a:pt x="1115568" y="716280"/>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sp>
          <p:nvSpPr>
            <p:cNvPr id="4" name="任意多边形: 形状 154">
              <a:extLst>
                <a:ext uri="{FF2B5EF4-FFF2-40B4-BE49-F238E27FC236}">
                  <a16:creationId xmlns:a16="http://schemas.microsoft.com/office/drawing/2014/main" xmlns="" id="{0C70D41E-BE80-4307-931E-0BCCAAF7A154}"/>
                </a:ext>
              </a:extLst>
            </p:cNvPr>
            <p:cNvSpPr/>
            <p:nvPr/>
          </p:nvSpPr>
          <p:spPr>
            <a:xfrm>
              <a:off x="1876247" y="2859024"/>
              <a:ext cx="845949" cy="658791"/>
            </a:xfrm>
            <a:custGeom>
              <a:avLst/>
              <a:gdLst>
                <a:gd name="connsiteX0" fmla="*/ 0 w 826008"/>
                <a:gd name="connsiteY0" fmla="*/ 0 h 673608"/>
                <a:gd name="connsiteX1" fmla="*/ 30480 w 826008"/>
                <a:gd name="connsiteY1" fmla="*/ 112776 h 673608"/>
                <a:gd name="connsiteX2" fmla="*/ 137160 w 826008"/>
                <a:gd name="connsiteY2" fmla="*/ 295656 h 673608"/>
                <a:gd name="connsiteX3" fmla="*/ 289560 w 826008"/>
                <a:gd name="connsiteY3" fmla="*/ 448056 h 673608"/>
                <a:gd name="connsiteX4" fmla="*/ 496824 w 826008"/>
                <a:gd name="connsiteY4" fmla="*/ 588264 h 673608"/>
                <a:gd name="connsiteX5" fmla="*/ 826008 w 826008"/>
                <a:gd name="connsiteY5" fmla="*/ 673608 h 67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008" h="673608">
                  <a:moveTo>
                    <a:pt x="0" y="0"/>
                  </a:moveTo>
                  <a:cubicBezTo>
                    <a:pt x="3810" y="31750"/>
                    <a:pt x="7620" y="63500"/>
                    <a:pt x="30480" y="112776"/>
                  </a:cubicBezTo>
                  <a:cubicBezTo>
                    <a:pt x="53340" y="162052"/>
                    <a:pt x="93980" y="239776"/>
                    <a:pt x="137160" y="295656"/>
                  </a:cubicBezTo>
                  <a:cubicBezTo>
                    <a:pt x="180340" y="351536"/>
                    <a:pt x="229616" y="399288"/>
                    <a:pt x="289560" y="448056"/>
                  </a:cubicBezTo>
                  <a:cubicBezTo>
                    <a:pt x="349504" y="496824"/>
                    <a:pt x="407416" y="550672"/>
                    <a:pt x="496824" y="588264"/>
                  </a:cubicBezTo>
                  <a:cubicBezTo>
                    <a:pt x="586232" y="625856"/>
                    <a:pt x="706120" y="649732"/>
                    <a:pt x="826008" y="673608"/>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5" name="任意多边形: 形状 155">
              <a:extLst>
                <a:ext uri="{FF2B5EF4-FFF2-40B4-BE49-F238E27FC236}">
                  <a16:creationId xmlns:a16="http://schemas.microsoft.com/office/drawing/2014/main" xmlns="" id="{D4EEC6FD-C6CA-4DF8-8565-050EF3CA1960}"/>
                </a:ext>
              </a:extLst>
            </p:cNvPr>
            <p:cNvSpPr/>
            <p:nvPr/>
          </p:nvSpPr>
          <p:spPr>
            <a:xfrm>
              <a:off x="2202682" y="2855976"/>
              <a:ext cx="519514" cy="661839"/>
            </a:xfrm>
            <a:custGeom>
              <a:avLst/>
              <a:gdLst>
                <a:gd name="connsiteX0" fmla="*/ 0 w 511578"/>
                <a:gd name="connsiteY0" fmla="*/ 0 h 629480"/>
                <a:gd name="connsiteX1" fmla="*/ 36576 w 511578"/>
                <a:gd name="connsiteY1" fmla="*/ 112776 h 629480"/>
                <a:gd name="connsiteX2" fmla="*/ 131064 w 511578"/>
                <a:gd name="connsiteY2" fmla="*/ 280416 h 629480"/>
                <a:gd name="connsiteX3" fmla="*/ 274320 w 511578"/>
                <a:gd name="connsiteY3" fmla="*/ 472440 h 629480"/>
                <a:gd name="connsiteX4" fmla="*/ 481584 w 511578"/>
                <a:gd name="connsiteY4" fmla="*/ 615696 h 629480"/>
                <a:gd name="connsiteX5" fmla="*/ 505968 w 511578"/>
                <a:gd name="connsiteY5" fmla="*/ 615696 h 6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578" h="629480">
                  <a:moveTo>
                    <a:pt x="0" y="0"/>
                  </a:moveTo>
                  <a:cubicBezTo>
                    <a:pt x="7366" y="33020"/>
                    <a:pt x="14732" y="66040"/>
                    <a:pt x="36576" y="112776"/>
                  </a:cubicBezTo>
                  <a:cubicBezTo>
                    <a:pt x="58420" y="159512"/>
                    <a:pt x="91440" y="220472"/>
                    <a:pt x="131064" y="280416"/>
                  </a:cubicBezTo>
                  <a:cubicBezTo>
                    <a:pt x="170688" y="340360"/>
                    <a:pt x="215900" y="416560"/>
                    <a:pt x="274320" y="472440"/>
                  </a:cubicBezTo>
                  <a:cubicBezTo>
                    <a:pt x="332740" y="528320"/>
                    <a:pt x="442976" y="591820"/>
                    <a:pt x="481584" y="615696"/>
                  </a:cubicBezTo>
                  <a:cubicBezTo>
                    <a:pt x="520192" y="639572"/>
                    <a:pt x="513080" y="627634"/>
                    <a:pt x="505968" y="615696"/>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sp>
          <p:nvSpPr>
            <p:cNvPr id="6" name="任意多边形: 形状 156">
              <a:extLst>
                <a:ext uri="{FF2B5EF4-FFF2-40B4-BE49-F238E27FC236}">
                  <a16:creationId xmlns:a16="http://schemas.microsoft.com/office/drawing/2014/main" xmlns="" id="{B9C16CCA-14A0-46C8-B22F-24CEFF7FBE0F}"/>
                </a:ext>
              </a:extLst>
            </p:cNvPr>
            <p:cNvSpPr/>
            <p:nvPr/>
          </p:nvSpPr>
          <p:spPr>
            <a:xfrm>
              <a:off x="2527291" y="2865120"/>
              <a:ext cx="194906" cy="652695"/>
            </a:xfrm>
            <a:custGeom>
              <a:avLst/>
              <a:gdLst>
                <a:gd name="connsiteX0" fmla="*/ 0 w 204216"/>
                <a:gd name="connsiteY0" fmla="*/ 0 h 585216"/>
                <a:gd name="connsiteX1" fmla="*/ 42672 w 204216"/>
                <a:gd name="connsiteY1" fmla="*/ 225552 h 585216"/>
                <a:gd name="connsiteX2" fmla="*/ 115824 w 204216"/>
                <a:gd name="connsiteY2" fmla="*/ 420624 h 585216"/>
                <a:gd name="connsiteX3" fmla="*/ 204216 w 204216"/>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204216" h="585216">
                  <a:moveTo>
                    <a:pt x="0" y="0"/>
                  </a:moveTo>
                  <a:cubicBezTo>
                    <a:pt x="11684" y="77724"/>
                    <a:pt x="23368" y="155448"/>
                    <a:pt x="42672" y="225552"/>
                  </a:cubicBezTo>
                  <a:cubicBezTo>
                    <a:pt x="61976" y="295656"/>
                    <a:pt x="88900" y="360680"/>
                    <a:pt x="115824" y="420624"/>
                  </a:cubicBezTo>
                  <a:cubicBezTo>
                    <a:pt x="142748" y="480568"/>
                    <a:pt x="173482" y="532892"/>
                    <a:pt x="204216" y="585216"/>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grpSp>
      <p:sp>
        <p:nvSpPr>
          <p:cNvPr id="7" name="矩形 6">
            <a:extLst>
              <a:ext uri="{FF2B5EF4-FFF2-40B4-BE49-F238E27FC236}">
                <a16:creationId xmlns:a16="http://schemas.microsoft.com/office/drawing/2014/main" xmlns="" id="{77BF9015-F5B3-480B-B19A-8B4C44564586}"/>
              </a:ext>
            </a:extLst>
          </p:cNvPr>
          <p:cNvSpPr/>
          <p:nvPr/>
        </p:nvSpPr>
        <p:spPr>
          <a:xfrm rot="5400000">
            <a:off x="3477344" y="164188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8" name="矩形 7">
            <a:extLst>
              <a:ext uri="{FF2B5EF4-FFF2-40B4-BE49-F238E27FC236}">
                <a16:creationId xmlns:a16="http://schemas.microsoft.com/office/drawing/2014/main" xmlns="" id="{B469354D-9ED4-48DA-A172-CFC2EFCFC1EF}"/>
              </a:ext>
            </a:extLst>
          </p:cNvPr>
          <p:cNvSpPr/>
          <p:nvPr/>
        </p:nvSpPr>
        <p:spPr>
          <a:xfrm rot="5400000">
            <a:off x="3477344" y="179428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black"/>
              </a:solidFill>
              <a:effectLst/>
              <a:uLnTx/>
              <a:uFillTx/>
              <a:latin typeface="Century Gothic"/>
              <a:ea typeface="微软雅黑" panose="020B0503020204020204" pitchFamily="34" charset="-122"/>
              <a:cs typeface="+mn-cs"/>
            </a:endParaRPr>
          </a:p>
        </p:txBody>
      </p:sp>
      <p:sp>
        <p:nvSpPr>
          <p:cNvPr id="9" name="矩形 8">
            <a:extLst>
              <a:ext uri="{FF2B5EF4-FFF2-40B4-BE49-F238E27FC236}">
                <a16:creationId xmlns:a16="http://schemas.microsoft.com/office/drawing/2014/main" xmlns="" id="{D06782AB-CC07-498F-B1E2-81F1DD6B8C59}"/>
              </a:ext>
            </a:extLst>
          </p:cNvPr>
          <p:cNvSpPr/>
          <p:nvPr/>
        </p:nvSpPr>
        <p:spPr>
          <a:xfrm rot="5400000">
            <a:off x="3478995" y="1945365"/>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10" name="矩形 9">
            <a:extLst>
              <a:ext uri="{FF2B5EF4-FFF2-40B4-BE49-F238E27FC236}">
                <a16:creationId xmlns:a16="http://schemas.microsoft.com/office/drawing/2014/main" xmlns="" id="{37418A04-DC14-4E27-B22F-60672B235FB9}"/>
              </a:ext>
            </a:extLst>
          </p:cNvPr>
          <p:cNvSpPr/>
          <p:nvPr/>
        </p:nvSpPr>
        <p:spPr>
          <a:xfrm rot="5400000">
            <a:off x="3474922" y="2392789"/>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11" name="矩形 10">
            <a:extLst>
              <a:ext uri="{FF2B5EF4-FFF2-40B4-BE49-F238E27FC236}">
                <a16:creationId xmlns:a16="http://schemas.microsoft.com/office/drawing/2014/main" xmlns="" id="{AD469F1D-B92A-47C3-A1DE-5C698FA46EA6}"/>
              </a:ext>
            </a:extLst>
          </p:cNvPr>
          <p:cNvSpPr/>
          <p:nvPr/>
        </p:nvSpPr>
        <p:spPr>
          <a:xfrm rot="5400000">
            <a:off x="3474922" y="2545189"/>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12" name="矩形 11">
            <a:extLst>
              <a:ext uri="{FF2B5EF4-FFF2-40B4-BE49-F238E27FC236}">
                <a16:creationId xmlns:a16="http://schemas.microsoft.com/office/drawing/2014/main" xmlns="" id="{E94ED0EF-18C6-434D-9F81-C30880A4A89E}"/>
              </a:ext>
            </a:extLst>
          </p:cNvPr>
          <p:cNvSpPr/>
          <p:nvPr/>
        </p:nvSpPr>
        <p:spPr>
          <a:xfrm rot="5400000">
            <a:off x="3474922" y="2697589"/>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cxnSp>
        <p:nvCxnSpPr>
          <p:cNvPr id="13" name="直接连接符 12">
            <a:extLst>
              <a:ext uri="{FF2B5EF4-FFF2-40B4-BE49-F238E27FC236}">
                <a16:creationId xmlns:a16="http://schemas.microsoft.com/office/drawing/2014/main" xmlns="" id="{066EBFE6-258A-40E3-8505-E14DDDA731E6}"/>
              </a:ext>
            </a:extLst>
          </p:cNvPr>
          <p:cNvCxnSpPr>
            <a:cxnSpLocks/>
          </p:cNvCxnSpPr>
          <p:nvPr/>
        </p:nvCxnSpPr>
        <p:spPr>
          <a:xfrm rot="5400000">
            <a:off x="3141918" y="2800180"/>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5BCF63DC-E7AC-4556-86E7-E07B78A699E7}"/>
              </a:ext>
            </a:extLst>
          </p:cNvPr>
          <p:cNvCxnSpPr>
            <a:cxnSpLocks/>
          </p:cNvCxnSpPr>
          <p:nvPr/>
        </p:nvCxnSpPr>
        <p:spPr>
          <a:xfrm rot="5400000">
            <a:off x="2817309" y="2800180"/>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BFC43ADD-FF79-4733-81D6-82F415F301BB}"/>
              </a:ext>
            </a:extLst>
          </p:cNvPr>
          <p:cNvCxnSpPr>
            <a:cxnSpLocks/>
          </p:cNvCxnSpPr>
          <p:nvPr/>
        </p:nvCxnSpPr>
        <p:spPr>
          <a:xfrm rot="5400000">
            <a:off x="2490876" y="2800180"/>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C79BC91F-5F9F-4A6F-BDEB-C36EA9EA95C0}"/>
              </a:ext>
            </a:extLst>
          </p:cNvPr>
          <p:cNvCxnSpPr>
            <a:cxnSpLocks/>
          </p:cNvCxnSpPr>
          <p:nvPr/>
        </p:nvCxnSpPr>
        <p:spPr>
          <a:xfrm rot="5400000">
            <a:off x="2184118" y="2800180"/>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412B5A4A-BE75-4A92-93EC-CAF85C0E9937}"/>
              </a:ext>
            </a:extLst>
          </p:cNvPr>
          <p:cNvCxnSpPr>
            <a:cxnSpLocks/>
          </p:cNvCxnSpPr>
          <p:nvPr/>
        </p:nvCxnSpPr>
        <p:spPr>
          <a:xfrm rot="5400000">
            <a:off x="2999592" y="2800179"/>
            <a:ext cx="1656000" cy="0"/>
          </a:xfrm>
          <a:prstGeom prst="line">
            <a:avLst/>
          </a:prstGeom>
          <a:ln w="28575">
            <a:solidFill>
              <a:srgbClr val="A2B1C9"/>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64756A32-B48A-4D5D-9FC6-86758D9F6ED6}"/>
              </a:ext>
            </a:extLst>
          </p:cNvPr>
          <p:cNvCxnSpPr>
            <a:cxnSpLocks/>
          </p:cNvCxnSpPr>
          <p:nvPr/>
        </p:nvCxnSpPr>
        <p:spPr>
          <a:xfrm rot="5400000">
            <a:off x="2339298" y="2800179"/>
            <a:ext cx="1656000" cy="0"/>
          </a:xfrm>
          <a:prstGeom prst="line">
            <a:avLst/>
          </a:prstGeom>
          <a:ln w="28575">
            <a:solidFill>
              <a:srgbClr val="A2B1C9"/>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xmlns="" id="{FB683D45-33BF-4BEF-90A9-28FE7F1F0996}"/>
              </a:ext>
            </a:extLst>
          </p:cNvPr>
          <p:cNvSpPr/>
          <p:nvPr/>
        </p:nvSpPr>
        <p:spPr>
          <a:xfrm rot="5400000">
            <a:off x="3502552" y="2173569"/>
            <a:ext cx="52201"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sp>
        <p:nvSpPr>
          <p:cNvPr id="20" name="矩形 19">
            <a:extLst>
              <a:ext uri="{FF2B5EF4-FFF2-40B4-BE49-F238E27FC236}">
                <a16:creationId xmlns:a16="http://schemas.microsoft.com/office/drawing/2014/main" xmlns="" id="{E5E94E28-F72B-450C-BB72-05FD036B0523}"/>
              </a:ext>
            </a:extLst>
          </p:cNvPr>
          <p:cNvSpPr/>
          <p:nvPr/>
        </p:nvSpPr>
        <p:spPr>
          <a:xfrm rot="5400000">
            <a:off x="3509372" y="1432227"/>
            <a:ext cx="45719"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sp>
        <p:nvSpPr>
          <p:cNvPr id="21" name="矩形 20">
            <a:extLst>
              <a:ext uri="{FF2B5EF4-FFF2-40B4-BE49-F238E27FC236}">
                <a16:creationId xmlns:a16="http://schemas.microsoft.com/office/drawing/2014/main" xmlns="" id="{6933A967-83C8-4DFE-A175-7E2327736830}"/>
              </a:ext>
            </a:extLst>
          </p:cNvPr>
          <p:cNvSpPr/>
          <p:nvPr/>
        </p:nvSpPr>
        <p:spPr>
          <a:xfrm rot="5400000">
            <a:off x="3503312" y="2909927"/>
            <a:ext cx="45719" cy="1260000"/>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cxnSp>
        <p:nvCxnSpPr>
          <p:cNvPr id="22" name="直接连接符 21">
            <a:extLst>
              <a:ext uri="{FF2B5EF4-FFF2-40B4-BE49-F238E27FC236}">
                <a16:creationId xmlns:a16="http://schemas.microsoft.com/office/drawing/2014/main" xmlns="" id="{5EB88D34-0E8E-4024-A9A5-8C351B6EF00D}"/>
              </a:ext>
            </a:extLst>
          </p:cNvPr>
          <p:cNvCxnSpPr>
            <a:cxnSpLocks/>
            <a:stCxn id="5" idx="4"/>
          </p:cNvCxnSpPr>
          <p:nvPr/>
        </p:nvCxnSpPr>
        <p:spPr>
          <a:xfrm>
            <a:off x="4134364" y="4046566"/>
            <a:ext cx="2550459" cy="17666"/>
          </a:xfrm>
          <a:prstGeom prst="line">
            <a:avLst/>
          </a:prstGeom>
          <a:ln w="57150">
            <a:solidFill>
              <a:srgbClr val="9AFF4F"/>
            </a:solidFill>
          </a:ln>
        </p:spPr>
        <p:style>
          <a:lnRef idx="1">
            <a:schemeClr val="accent1"/>
          </a:lnRef>
          <a:fillRef idx="0">
            <a:schemeClr val="accent1"/>
          </a:fillRef>
          <a:effectRef idx="0">
            <a:schemeClr val="accent1"/>
          </a:effectRef>
          <a:fontRef idx="minor">
            <a:schemeClr val="tx1"/>
          </a:fontRef>
        </p:style>
      </p:cxnSp>
      <p:sp>
        <p:nvSpPr>
          <p:cNvPr id="23" name="矩形: 圆角 164">
            <a:extLst>
              <a:ext uri="{FF2B5EF4-FFF2-40B4-BE49-F238E27FC236}">
                <a16:creationId xmlns:a16="http://schemas.microsoft.com/office/drawing/2014/main" xmlns="" id="{85680787-0B53-4FE5-A1AD-F64077760AE6}"/>
              </a:ext>
            </a:extLst>
          </p:cNvPr>
          <p:cNvSpPr/>
          <p:nvPr/>
        </p:nvSpPr>
        <p:spPr>
          <a:xfrm>
            <a:off x="107463" y="1143439"/>
            <a:ext cx="4427952" cy="3654222"/>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24" name="矩形 23">
            <a:extLst>
              <a:ext uri="{FF2B5EF4-FFF2-40B4-BE49-F238E27FC236}">
                <a16:creationId xmlns:a16="http://schemas.microsoft.com/office/drawing/2014/main" xmlns="" id="{59533998-6FF1-44DF-A7BF-BBC98B84D439}"/>
              </a:ext>
            </a:extLst>
          </p:cNvPr>
          <p:cNvSpPr/>
          <p:nvPr/>
        </p:nvSpPr>
        <p:spPr>
          <a:xfrm>
            <a:off x="4535415" y="3871597"/>
            <a:ext cx="2149408" cy="390186"/>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25" name="矩形 24">
            <a:extLst>
              <a:ext uri="{FF2B5EF4-FFF2-40B4-BE49-F238E27FC236}">
                <a16:creationId xmlns:a16="http://schemas.microsoft.com/office/drawing/2014/main" xmlns="" id="{13C72BC7-18DC-456C-A556-A83B12E0B5E4}"/>
              </a:ext>
            </a:extLst>
          </p:cNvPr>
          <p:cNvSpPr/>
          <p:nvPr/>
        </p:nvSpPr>
        <p:spPr>
          <a:xfrm>
            <a:off x="6684823" y="3961095"/>
            <a:ext cx="781575" cy="1717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矩形 25">
            <a:extLst>
              <a:ext uri="{FF2B5EF4-FFF2-40B4-BE49-F238E27FC236}">
                <a16:creationId xmlns:a16="http://schemas.microsoft.com/office/drawing/2014/main" xmlns="" id="{8B0F03E8-F1A1-4A5D-921E-77EB4BC25078}"/>
              </a:ext>
            </a:extLst>
          </p:cNvPr>
          <p:cNvSpPr/>
          <p:nvPr/>
        </p:nvSpPr>
        <p:spPr>
          <a:xfrm>
            <a:off x="7466398" y="3871597"/>
            <a:ext cx="861138" cy="364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a:ea typeface="微软雅黑"/>
                <a:cs typeface="+mn-cs"/>
              </a:rPr>
              <a:t>PMT</a:t>
            </a:r>
            <a:endParaRPr kumimoji="0" lang="zh-CN" altLang="en-US" sz="20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31" name="椭圆 30">
            <a:extLst>
              <a:ext uri="{FF2B5EF4-FFF2-40B4-BE49-F238E27FC236}">
                <a16:creationId xmlns:a16="http://schemas.microsoft.com/office/drawing/2014/main" xmlns="" id="{7B12C11C-092D-468D-BBC9-19010317CFAC}"/>
              </a:ext>
            </a:extLst>
          </p:cNvPr>
          <p:cNvSpPr/>
          <p:nvPr/>
        </p:nvSpPr>
        <p:spPr>
          <a:xfrm>
            <a:off x="7821357" y="5223488"/>
            <a:ext cx="734568" cy="72651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V</a:t>
            </a:r>
            <a:endParaRPr kumimoji="0" lang="zh-CN" altLang="en-US" sz="3600" b="1"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grpSp>
        <p:nvGrpSpPr>
          <p:cNvPr id="32" name="组合 31">
            <a:extLst>
              <a:ext uri="{FF2B5EF4-FFF2-40B4-BE49-F238E27FC236}">
                <a16:creationId xmlns:a16="http://schemas.microsoft.com/office/drawing/2014/main" xmlns="" id="{54CC0D2A-D933-4DEF-ADC2-21BEAFE2040E}"/>
              </a:ext>
            </a:extLst>
          </p:cNvPr>
          <p:cNvGrpSpPr/>
          <p:nvPr/>
        </p:nvGrpSpPr>
        <p:grpSpPr>
          <a:xfrm>
            <a:off x="286929" y="1449839"/>
            <a:ext cx="1821192" cy="2343424"/>
            <a:chOff x="504528" y="2139899"/>
            <a:chExt cx="1821192" cy="2343424"/>
          </a:xfrm>
        </p:grpSpPr>
        <p:grpSp>
          <p:nvGrpSpPr>
            <p:cNvPr id="33" name="组合 32">
              <a:extLst>
                <a:ext uri="{FF2B5EF4-FFF2-40B4-BE49-F238E27FC236}">
                  <a16:creationId xmlns:a16="http://schemas.microsoft.com/office/drawing/2014/main" xmlns="" id="{89727304-7B7C-4CFF-A7D1-BCC3676DE8A5}"/>
                </a:ext>
              </a:extLst>
            </p:cNvPr>
            <p:cNvGrpSpPr/>
            <p:nvPr/>
          </p:nvGrpSpPr>
          <p:grpSpPr>
            <a:xfrm>
              <a:off x="845949" y="2561970"/>
              <a:ext cx="687932" cy="1921353"/>
              <a:chOff x="724990" y="2018828"/>
              <a:chExt cx="313052" cy="655820"/>
            </a:xfrm>
          </p:grpSpPr>
          <p:sp>
            <p:nvSpPr>
              <p:cNvPr id="35" name="矩形 34">
                <a:extLst>
                  <a:ext uri="{FF2B5EF4-FFF2-40B4-BE49-F238E27FC236}">
                    <a16:creationId xmlns:a16="http://schemas.microsoft.com/office/drawing/2014/main" xmlns="" id="{C1ABA073-9535-47C9-AC9A-2A8C0589DD74}"/>
                  </a:ext>
                </a:extLst>
              </p:cNvPr>
              <p:cNvSpPr/>
              <p:nvPr/>
            </p:nvSpPr>
            <p:spPr>
              <a:xfrm>
                <a:off x="724990" y="2018828"/>
                <a:ext cx="172720" cy="6558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36" name="矩形 35">
                <a:extLst>
                  <a:ext uri="{FF2B5EF4-FFF2-40B4-BE49-F238E27FC236}">
                    <a16:creationId xmlns:a16="http://schemas.microsoft.com/office/drawing/2014/main" xmlns="" id="{F06B6DA5-495B-43D5-965B-48C4900C785E}"/>
                  </a:ext>
                </a:extLst>
              </p:cNvPr>
              <p:cNvSpPr/>
              <p:nvPr/>
            </p:nvSpPr>
            <p:spPr>
              <a:xfrm>
                <a:off x="865322" y="2097067"/>
                <a:ext cx="172720" cy="4937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37" name="矩形 36">
                <a:extLst>
                  <a:ext uri="{FF2B5EF4-FFF2-40B4-BE49-F238E27FC236}">
                    <a16:creationId xmlns:a16="http://schemas.microsoft.com/office/drawing/2014/main" xmlns="" id="{D305B34F-968E-495A-AC71-210EAA6E9913}"/>
                  </a:ext>
                </a:extLst>
              </p:cNvPr>
              <p:cNvSpPr/>
              <p:nvPr/>
            </p:nvSpPr>
            <p:spPr>
              <a:xfrm>
                <a:off x="959101" y="2181954"/>
                <a:ext cx="76343" cy="324000"/>
              </a:xfrm>
              <a:prstGeom prst="rect">
                <a:avLst/>
              </a:prstGeom>
              <a:blipFill>
                <a:blip r:embed="rId3"/>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grpSp>
        <p:sp>
          <p:nvSpPr>
            <p:cNvPr id="34" name="文本框 33">
              <a:extLst>
                <a:ext uri="{FF2B5EF4-FFF2-40B4-BE49-F238E27FC236}">
                  <a16:creationId xmlns:a16="http://schemas.microsoft.com/office/drawing/2014/main" xmlns="" id="{0ED5CE39-5AE7-4838-A257-2090CF430385}"/>
                </a:ext>
              </a:extLst>
            </p:cNvPr>
            <p:cNvSpPr txBox="1"/>
            <p:nvPr/>
          </p:nvSpPr>
          <p:spPr>
            <a:xfrm>
              <a:off x="504528" y="2139899"/>
              <a:ext cx="1821192" cy="461665"/>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effectLst/>
                  <a:uLnTx/>
                  <a:uFillTx/>
                  <a:latin typeface="Century Gothic"/>
                  <a:ea typeface="微软雅黑" panose="020B0503020204020204" pitchFamily="34" charset="-122"/>
                  <a:cs typeface="+mn-cs"/>
                </a:rPr>
                <a:t>Sr-90/Y-90</a:t>
              </a:r>
              <a:endParaRPr kumimoji="0" lang="zh-CN" altLang="en-US" sz="2400" b="1" i="0" u="none" strike="noStrike" kern="1200" cap="none" spc="0" normalizeH="0" baseline="0" noProof="0" dirty="0">
                <a:ln>
                  <a:noFill/>
                </a:ln>
                <a:effectLst/>
                <a:uLnTx/>
                <a:uFillTx/>
                <a:latin typeface="Century Gothic"/>
                <a:ea typeface="微软雅黑" panose="020B0503020204020204" pitchFamily="34" charset="-122"/>
                <a:cs typeface="+mn-cs"/>
              </a:endParaRPr>
            </a:p>
          </p:txBody>
        </p:sp>
      </p:grpSp>
      <p:sp>
        <p:nvSpPr>
          <p:cNvPr id="38" name="矩形标注 34">
            <a:extLst>
              <a:ext uri="{FF2B5EF4-FFF2-40B4-BE49-F238E27FC236}">
                <a16:creationId xmlns:a16="http://schemas.microsoft.com/office/drawing/2014/main" xmlns="" id="{A7C0A15F-9870-4BA9-AAAF-341319F2A032}"/>
              </a:ext>
            </a:extLst>
          </p:cNvPr>
          <p:cNvSpPr/>
          <p:nvPr/>
        </p:nvSpPr>
        <p:spPr>
          <a:xfrm>
            <a:off x="5439412" y="1330408"/>
            <a:ext cx="1082774" cy="350617"/>
          </a:xfrm>
          <a:prstGeom prst="wedgeRectCallout">
            <a:avLst>
              <a:gd name="adj1" fmla="val -161667"/>
              <a:gd name="adj2" fmla="val 150684"/>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Lead</a:t>
            </a:r>
            <a:endParaRPr lang="zh-CN" altLang="en-US" sz="2000" dirty="0">
              <a:solidFill>
                <a:schemeClr val="tx1"/>
              </a:solidFill>
            </a:endParaRPr>
          </a:p>
        </p:txBody>
      </p:sp>
      <p:sp>
        <p:nvSpPr>
          <p:cNvPr id="39" name="矩形标注 35">
            <a:extLst>
              <a:ext uri="{FF2B5EF4-FFF2-40B4-BE49-F238E27FC236}">
                <a16:creationId xmlns:a16="http://schemas.microsoft.com/office/drawing/2014/main" xmlns="" id="{D3730F1E-B046-40EA-B1B0-2E6DECF6F1ED}"/>
              </a:ext>
            </a:extLst>
          </p:cNvPr>
          <p:cNvSpPr/>
          <p:nvPr/>
        </p:nvSpPr>
        <p:spPr>
          <a:xfrm>
            <a:off x="5439412" y="1785905"/>
            <a:ext cx="1985789" cy="612000"/>
          </a:xfrm>
          <a:prstGeom prst="wedgeRectCallout">
            <a:avLst>
              <a:gd name="adj1" fmla="val -110306"/>
              <a:gd name="adj2" fmla="val 11240"/>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Reflective materials</a:t>
            </a:r>
            <a:endParaRPr lang="zh-CN" altLang="en-US" sz="2000" dirty="0">
              <a:solidFill>
                <a:schemeClr val="tx1"/>
              </a:solidFill>
            </a:endParaRPr>
          </a:p>
        </p:txBody>
      </p:sp>
      <p:sp>
        <p:nvSpPr>
          <p:cNvPr id="40" name="矩形标注 36">
            <a:extLst>
              <a:ext uri="{FF2B5EF4-FFF2-40B4-BE49-F238E27FC236}">
                <a16:creationId xmlns:a16="http://schemas.microsoft.com/office/drawing/2014/main" xmlns="" id="{CDA15B5B-DC55-4D14-B860-D3055D3CD957}"/>
              </a:ext>
            </a:extLst>
          </p:cNvPr>
          <p:cNvSpPr/>
          <p:nvPr/>
        </p:nvSpPr>
        <p:spPr>
          <a:xfrm>
            <a:off x="5453010" y="2485389"/>
            <a:ext cx="1985789" cy="329978"/>
          </a:xfrm>
          <a:prstGeom prst="wedgeRectCallout">
            <a:avLst>
              <a:gd name="adj1" fmla="val -112703"/>
              <a:gd name="adj2" fmla="val -111363"/>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scintillator</a:t>
            </a:r>
            <a:endParaRPr lang="zh-CN" altLang="en-US" sz="2000" dirty="0">
              <a:solidFill>
                <a:schemeClr val="tx1"/>
              </a:solidFill>
            </a:endParaRPr>
          </a:p>
        </p:txBody>
      </p:sp>
      <p:sp>
        <p:nvSpPr>
          <p:cNvPr id="41" name="矩形 40">
            <a:extLst>
              <a:ext uri="{FF2B5EF4-FFF2-40B4-BE49-F238E27FC236}">
                <a16:creationId xmlns:a16="http://schemas.microsoft.com/office/drawing/2014/main" xmlns="" id="{B34CFE5E-6667-450D-A172-FEDB51CAE906}"/>
              </a:ext>
            </a:extLst>
          </p:cNvPr>
          <p:cNvSpPr/>
          <p:nvPr/>
        </p:nvSpPr>
        <p:spPr>
          <a:xfrm rot="5400000">
            <a:off x="3508484" y="1526417"/>
            <a:ext cx="45719" cy="12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sp>
        <p:nvSpPr>
          <p:cNvPr id="42" name="矩形 41">
            <a:extLst>
              <a:ext uri="{FF2B5EF4-FFF2-40B4-BE49-F238E27FC236}">
                <a16:creationId xmlns:a16="http://schemas.microsoft.com/office/drawing/2014/main" xmlns="" id="{BFB2361C-9C42-446A-8AD1-588A85356B8D}"/>
              </a:ext>
            </a:extLst>
          </p:cNvPr>
          <p:cNvSpPr/>
          <p:nvPr/>
        </p:nvSpPr>
        <p:spPr>
          <a:xfrm rot="5400000">
            <a:off x="3511963" y="1340440"/>
            <a:ext cx="45719" cy="12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sp>
        <p:nvSpPr>
          <p:cNvPr id="43" name="矩形 42">
            <a:extLst>
              <a:ext uri="{FF2B5EF4-FFF2-40B4-BE49-F238E27FC236}">
                <a16:creationId xmlns:a16="http://schemas.microsoft.com/office/drawing/2014/main" xmlns="" id="{B8C9D5BC-9358-41E9-B3EC-79F0638F9C13}"/>
              </a:ext>
            </a:extLst>
          </p:cNvPr>
          <p:cNvSpPr/>
          <p:nvPr/>
        </p:nvSpPr>
        <p:spPr>
          <a:xfrm rot="5400000">
            <a:off x="3502484" y="3026380"/>
            <a:ext cx="45719" cy="12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sp>
        <p:nvSpPr>
          <p:cNvPr id="44" name="矩形 43">
            <a:extLst>
              <a:ext uri="{FF2B5EF4-FFF2-40B4-BE49-F238E27FC236}">
                <a16:creationId xmlns:a16="http://schemas.microsoft.com/office/drawing/2014/main" xmlns="" id="{422B33DA-FE9B-4843-A611-7C6B013E7941}"/>
              </a:ext>
            </a:extLst>
          </p:cNvPr>
          <p:cNvSpPr/>
          <p:nvPr/>
        </p:nvSpPr>
        <p:spPr>
          <a:xfrm rot="5400000">
            <a:off x="3501659" y="2786991"/>
            <a:ext cx="45719" cy="12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sp>
        <p:nvSpPr>
          <p:cNvPr id="45" name="矩形 44">
            <a:extLst>
              <a:ext uri="{FF2B5EF4-FFF2-40B4-BE49-F238E27FC236}">
                <a16:creationId xmlns:a16="http://schemas.microsoft.com/office/drawing/2014/main" xmlns="" id="{C09EEA1F-1775-4582-A504-4D863CC50BE1}"/>
              </a:ext>
            </a:extLst>
          </p:cNvPr>
          <p:cNvSpPr/>
          <p:nvPr/>
        </p:nvSpPr>
        <p:spPr>
          <a:xfrm rot="5400000">
            <a:off x="3508484" y="2295077"/>
            <a:ext cx="45719" cy="12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sp>
        <p:nvSpPr>
          <p:cNvPr id="46" name="矩形 45">
            <a:extLst>
              <a:ext uri="{FF2B5EF4-FFF2-40B4-BE49-F238E27FC236}">
                <a16:creationId xmlns:a16="http://schemas.microsoft.com/office/drawing/2014/main" xmlns="" id="{C40AA1DC-FEF0-41A7-8521-B2CBB70F6BEB}"/>
              </a:ext>
            </a:extLst>
          </p:cNvPr>
          <p:cNvSpPr/>
          <p:nvPr/>
        </p:nvSpPr>
        <p:spPr>
          <a:xfrm rot="5400000">
            <a:off x="3501659" y="2053874"/>
            <a:ext cx="45719" cy="12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cxnSp>
        <p:nvCxnSpPr>
          <p:cNvPr id="47" name="直接箭头连接符 46">
            <a:extLst>
              <a:ext uri="{FF2B5EF4-FFF2-40B4-BE49-F238E27FC236}">
                <a16:creationId xmlns:a16="http://schemas.microsoft.com/office/drawing/2014/main" xmlns="" id="{91345DEE-AFAE-4666-8795-3557DB6C545B}"/>
              </a:ext>
            </a:extLst>
          </p:cNvPr>
          <p:cNvCxnSpPr>
            <a:cxnSpLocks/>
          </p:cNvCxnSpPr>
          <p:nvPr/>
        </p:nvCxnSpPr>
        <p:spPr>
          <a:xfrm>
            <a:off x="1439438" y="2815367"/>
            <a:ext cx="1359139"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xmlns="" id="{DEA74283-106B-4FE7-9DD9-288C700A4EA5}"/>
              </a:ext>
            </a:extLst>
          </p:cNvPr>
          <p:cNvSpPr txBox="1"/>
          <p:nvPr/>
        </p:nvSpPr>
        <p:spPr>
          <a:xfrm>
            <a:off x="1956092" y="2290532"/>
            <a:ext cx="447632" cy="461665"/>
          </a:xfrm>
          <a:prstGeom prst="rect">
            <a:avLst/>
          </a:prstGeom>
          <a:noFill/>
        </p:spPr>
        <p:txBody>
          <a:bodyPr wrap="square" rtlCol="0">
            <a:spAutoFit/>
          </a:bodyPr>
          <a:lstStyle/>
          <a:p>
            <a:r>
              <a:rPr lang="en-US" altLang="zh-CN" sz="2400" b="1" dirty="0">
                <a:solidFill>
                  <a:srgbClr val="FF0000"/>
                </a:solidFill>
              </a:rPr>
              <a:t>β</a:t>
            </a:r>
            <a:endParaRPr lang="zh-CN" altLang="en-US" sz="2400" b="1" dirty="0">
              <a:solidFill>
                <a:srgbClr val="FF0000"/>
              </a:solidFill>
            </a:endParaRPr>
          </a:p>
        </p:txBody>
      </p:sp>
      <p:sp>
        <p:nvSpPr>
          <p:cNvPr id="49" name="矩形标注 72">
            <a:extLst>
              <a:ext uri="{FF2B5EF4-FFF2-40B4-BE49-F238E27FC236}">
                <a16:creationId xmlns:a16="http://schemas.microsoft.com/office/drawing/2014/main" xmlns="" id="{528F3111-2BDC-42A3-8AF8-D53F660D61F7}"/>
              </a:ext>
            </a:extLst>
          </p:cNvPr>
          <p:cNvSpPr/>
          <p:nvPr/>
        </p:nvSpPr>
        <p:spPr>
          <a:xfrm>
            <a:off x="5448244" y="2942794"/>
            <a:ext cx="1485102" cy="556843"/>
          </a:xfrm>
          <a:prstGeom prst="wedgeRectCallout">
            <a:avLst>
              <a:gd name="adj1" fmla="val -141168"/>
              <a:gd name="adj2" fmla="val 99671"/>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16 WLSF</a:t>
            </a:r>
          </a:p>
        </p:txBody>
      </p:sp>
      <p:sp>
        <p:nvSpPr>
          <p:cNvPr id="50" name="矩形 49">
            <a:extLst>
              <a:ext uri="{FF2B5EF4-FFF2-40B4-BE49-F238E27FC236}">
                <a16:creationId xmlns:a16="http://schemas.microsoft.com/office/drawing/2014/main" xmlns="" id="{2CAF614F-9A27-446E-AA9E-C02115C3741A}"/>
              </a:ext>
            </a:extLst>
          </p:cNvPr>
          <p:cNvSpPr/>
          <p:nvPr/>
        </p:nvSpPr>
        <p:spPr>
          <a:xfrm>
            <a:off x="1542594" y="4236199"/>
            <a:ext cx="1398396" cy="461665"/>
          </a:xfrm>
          <a:prstGeom prst="rect">
            <a:avLst/>
          </a:prstGeom>
        </p:spPr>
        <p:txBody>
          <a:bodyPr wrap="none">
            <a:spAutoFit/>
          </a:bodyPr>
          <a:lstStyle/>
          <a:p>
            <a:r>
              <a:rPr lang="zh-CN" altLang="zh-CN" sz="2400" b="1" dirty="0">
                <a:cs typeface="Times New Roman" panose="02020603050405020304" pitchFamily="18" charset="0"/>
              </a:rPr>
              <a:t> </a:t>
            </a:r>
            <a:r>
              <a:rPr lang="en-US" altLang="zh-CN" sz="2400" b="1" dirty="0">
                <a:cs typeface="Times New Roman" panose="02020603050405020304" pitchFamily="18" charset="0"/>
              </a:rPr>
              <a:t>Dark Box</a:t>
            </a:r>
            <a:endParaRPr lang="zh-CN" altLang="en-US" sz="2000" b="1" dirty="0"/>
          </a:p>
        </p:txBody>
      </p:sp>
      <p:pic>
        <p:nvPicPr>
          <p:cNvPr id="51" name="图片 50">
            <a:extLst>
              <a:ext uri="{FF2B5EF4-FFF2-40B4-BE49-F238E27FC236}">
                <a16:creationId xmlns:a16="http://schemas.microsoft.com/office/drawing/2014/main" xmlns="" id="{DCB377BA-B174-4885-AAD2-7227EFCC4E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70" t="38782" r="55595" b="22790"/>
          <a:stretch/>
        </p:blipFill>
        <p:spPr>
          <a:xfrm>
            <a:off x="6165877" y="5123514"/>
            <a:ext cx="1522833" cy="993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2" name="连接符: 肘形 12">
            <a:extLst>
              <a:ext uri="{FF2B5EF4-FFF2-40B4-BE49-F238E27FC236}">
                <a16:creationId xmlns:a16="http://schemas.microsoft.com/office/drawing/2014/main" xmlns="" id="{63676C9D-4236-4D6D-8150-8E81AD1DA22F}"/>
              </a:ext>
            </a:extLst>
          </p:cNvPr>
          <p:cNvCxnSpPr>
            <a:cxnSpLocks/>
            <a:stCxn id="26" idx="3"/>
            <a:endCxn id="31" idx="6"/>
          </p:cNvCxnSpPr>
          <p:nvPr/>
        </p:nvCxnSpPr>
        <p:spPr>
          <a:xfrm>
            <a:off x="8327536" y="4053898"/>
            <a:ext cx="228389" cy="1532849"/>
          </a:xfrm>
          <a:prstGeom prst="bentConnector3">
            <a:avLst>
              <a:gd name="adj1" fmla="val 200092"/>
            </a:avLst>
          </a:prstGeom>
          <a:ln w="28575">
            <a:tailEnd type="triangle"/>
          </a:ln>
        </p:spPr>
        <p:style>
          <a:lnRef idx="1">
            <a:schemeClr val="dk1"/>
          </a:lnRef>
          <a:fillRef idx="0">
            <a:schemeClr val="dk1"/>
          </a:fillRef>
          <a:effectRef idx="0">
            <a:schemeClr val="dk1"/>
          </a:effectRef>
          <a:fontRef idx="minor">
            <a:schemeClr val="tx1"/>
          </a:fontRef>
        </p:style>
      </p:cxnSp>
      <p:sp>
        <p:nvSpPr>
          <p:cNvPr id="57" name="MH_Number_4">
            <a:hlinkClick r:id="rId5" action="ppaction://hlinksldjump"/>
            <a:extLst>
              <a:ext uri="{FF2B5EF4-FFF2-40B4-BE49-F238E27FC236}">
                <a16:creationId xmlns:a16="http://schemas.microsoft.com/office/drawing/2014/main" xmlns="" id="{534F26E8-D95F-446D-964F-353BA1674955}"/>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smtClean="0">
                <a:solidFill>
                  <a:srgbClr val="FFFFFF"/>
                </a:solidFill>
                <a:ea typeface="Times New Roman" pitchFamily="18" charset="0"/>
              </a:rPr>
              <a:t>3</a:t>
            </a:r>
            <a:endParaRPr lang="zh-CN" altLang="en-US" sz="2400" dirty="0">
              <a:solidFill>
                <a:srgbClr val="FFFFFF"/>
              </a:solidFill>
              <a:latin typeface="Arial" charset="0"/>
              <a:ea typeface="Times New Roman" pitchFamily="18" charset="0"/>
            </a:endParaRPr>
          </a:p>
        </p:txBody>
      </p:sp>
      <p:sp>
        <p:nvSpPr>
          <p:cNvPr id="59" name="矩形 58"/>
          <p:cNvSpPr/>
          <p:nvPr/>
        </p:nvSpPr>
        <p:spPr>
          <a:xfrm>
            <a:off x="0" y="677079"/>
            <a:ext cx="9143999" cy="430887"/>
          </a:xfrm>
          <a:prstGeom prst="rect">
            <a:avLst/>
          </a:prstGeom>
        </p:spPr>
        <p:txBody>
          <a:bodyPr wrap="square">
            <a:spAutoFit/>
          </a:bodyPr>
          <a:lstStyle/>
          <a:p>
            <a:pPr algn="ctr"/>
            <a:r>
              <a:rPr lang="en-US" altLang="zh-CN" sz="2200" dirty="0">
                <a:solidFill>
                  <a:srgbClr val="7030A0"/>
                </a:solidFill>
                <a:latin typeface="Times New Roman" panose="02020603050405020304" pitchFamily="18" charset="0"/>
                <a:cs typeface="Times New Roman" panose="02020603050405020304" pitchFamily="18" charset="0"/>
              </a:rPr>
              <a:t>Lead surface reflective material </a:t>
            </a:r>
            <a:r>
              <a:rPr lang="en-US" altLang="zh-CN" sz="2200" dirty="0" smtClean="0">
                <a:solidFill>
                  <a:srgbClr val="7030A0"/>
                </a:solidFill>
                <a:latin typeface="Times New Roman" panose="02020603050405020304" pitchFamily="18" charset="0"/>
                <a:cs typeface="Times New Roman" panose="02020603050405020304" pitchFamily="18" charset="0"/>
              </a:rPr>
              <a:t>test setup</a:t>
            </a:r>
            <a:endParaRPr lang="zh-CN" altLang="en-US" sz="2200" dirty="0">
              <a:solidFill>
                <a:srgbClr val="7030A0"/>
              </a:solidFill>
              <a:latin typeface="Times New Roman" panose="02020603050405020304" pitchFamily="18" charset="0"/>
              <a:cs typeface="Times New Roman" panose="02020603050405020304" pitchFamily="18" charset="0"/>
            </a:endParaRPr>
          </a:p>
        </p:txBody>
      </p:sp>
      <p:pic>
        <p:nvPicPr>
          <p:cNvPr id="60" name="图片 59">
            <a:extLst>
              <a:ext uri="{FF2B5EF4-FFF2-40B4-BE49-F238E27FC236}">
                <a16:creationId xmlns:a16="http://schemas.microsoft.com/office/drawing/2014/main" xmlns="" id="{F4D848C1-34A7-4364-A2DB-B446D652B7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08" t="21772" r="2489" b="37975"/>
          <a:stretch/>
        </p:blipFill>
        <p:spPr>
          <a:xfrm>
            <a:off x="791255" y="4940152"/>
            <a:ext cx="4399689" cy="1380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1" name="矩形 60"/>
          <p:cNvSpPr/>
          <p:nvPr/>
        </p:nvSpPr>
        <p:spPr>
          <a:xfrm>
            <a:off x="1191143" y="6383349"/>
            <a:ext cx="3641945" cy="400110"/>
          </a:xfrm>
          <a:prstGeom prst="rect">
            <a:avLst/>
          </a:prstGeom>
        </p:spPr>
        <p:txBody>
          <a:bodyPr wrap="square">
            <a:spAutoFit/>
          </a:bodyPr>
          <a:lstStyle/>
          <a:p>
            <a:pPr algn="ctr"/>
            <a:r>
              <a:rPr lang="en-US" altLang="zh-CN" sz="2000" dirty="0" smtClean="0">
                <a:solidFill>
                  <a:srgbClr val="7030A0"/>
                </a:solidFill>
                <a:latin typeface="Times New Roman" panose="02020603050405020304" pitchFamily="18" charset="0"/>
                <a:cs typeface="Times New Roman" panose="02020603050405020304" pitchFamily="18" charset="0"/>
              </a:rPr>
              <a:t>Different reflective materials</a:t>
            </a:r>
            <a:endParaRPr lang="zh-CN" altLang="en-US" sz="2000" dirty="0">
              <a:solidFill>
                <a:srgbClr val="7030A0"/>
              </a:solidFill>
              <a:latin typeface="Times New Roman" panose="02020603050405020304" pitchFamily="18" charset="0"/>
              <a:cs typeface="Times New Roman" panose="02020603050405020304" pitchFamily="18" charset="0"/>
            </a:endParaRPr>
          </a:p>
        </p:txBody>
      </p:sp>
      <p:sp>
        <p:nvSpPr>
          <p:cNvPr id="54" name="MH_Entry_4">
            <a:hlinkClick r:id="rId5" action="ppaction://hlinksldjump"/>
            <a:extLst>
              <a:ext uri="{FF2B5EF4-FFF2-40B4-BE49-F238E27FC236}">
                <a16:creationId xmlns:a16="http://schemas.microsoft.com/office/drawing/2014/main" xmlns="" id="{49F981CE-30A7-46E3-BD60-B80C14F04613}"/>
              </a:ext>
            </a:extLst>
          </p:cNvPr>
          <p:cNvSpPr/>
          <p:nvPr/>
        </p:nvSpPr>
        <p:spPr>
          <a:xfrm>
            <a:off x="928371" y="130342"/>
            <a:ext cx="6197258" cy="6603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fontScale="925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Key </a:t>
            </a:r>
            <a:r>
              <a:rPr lang="en-US" altLang="zh-CN" sz="3200" dirty="0" smtClean="0">
                <a:solidFill>
                  <a:srgbClr val="7030A0"/>
                </a:solidFill>
              </a:rPr>
              <a:t>Technology</a:t>
            </a:r>
            <a:r>
              <a:rPr lang="en-US" altLang="zh-CN" sz="3200" dirty="0">
                <a:solidFill>
                  <a:srgbClr val="7030A0"/>
                </a:solidFill>
                <a:latin typeface="Times New Roman" panose="02020603050405020304" pitchFamily="18" charset="0"/>
                <a:cs typeface="Times New Roman" panose="02020603050405020304" pitchFamily="18" charset="0"/>
              </a:rPr>
              <a:t> </a:t>
            </a:r>
            <a:r>
              <a:rPr lang="en-US" altLang="zh-CN" sz="3200" dirty="0" smtClean="0">
                <a:solidFill>
                  <a:srgbClr val="7030A0"/>
                </a:solidFill>
                <a:latin typeface="Times New Roman" panose="02020603050405020304" pitchFamily="18" charset="0"/>
                <a:cs typeface="Times New Roman" panose="02020603050405020304" pitchFamily="18" charset="0"/>
              </a:rPr>
              <a:t>- improve </a:t>
            </a:r>
            <a:r>
              <a:rPr lang="en-US" altLang="zh-CN" sz="3200" dirty="0">
                <a:solidFill>
                  <a:srgbClr val="7030A0"/>
                </a:solidFill>
                <a:latin typeface="Times New Roman" panose="02020603050405020304" pitchFamily="18" charset="0"/>
                <a:cs typeface="Times New Roman" panose="02020603050405020304" pitchFamily="18" charset="0"/>
              </a:rPr>
              <a:t>NPE output</a:t>
            </a:r>
            <a:endParaRPr lang="zh-CN" altLang="en-US" sz="3200" dirty="0">
              <a:solidFill>
                <a:srgbClr val="7030A0"/>
              </a:solidFill>
            </a:endParaRPr>
          </a:p>
        </p:txBody>
      </p:sp>
    </p:spTree>
    <p:extLst>
      <p:ext uri="{BB962C8B-B14F-4D97-AF65-F5344CB8AC3E}">
        <p14:creationId xmlns:p14="http://schemas.microsoft.com/office/powerpoint/2010/main" val="2900230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xmlns="" id="{CF7C861B-97EF-4224-8957-9483F799543F}"/>
              </a:ext>
            </a:extLst>
          </p:cNvPr>
          <p:cNvGraphicFramePr>
            <a:graphicFrameLocks noGrp="1"/>
          </p:cNvGraphicFramePr>
          <p:nvPr>
            <p:extLst>
              <p:ext uri="{D42A27DB-BD31-4B8C-83A1-F6EECF244321}">
                <p14:modId xmlns:p14="http://schemas.microsoft.com/office/powerpoint/2010/main" val="2164947227"/>
              </p:ext>
            </p:extLst>
          </p:nvPr>
        </p:nvGraphicFramePr>
        <p:xfrm>
          <a:off x="892970" y="1188128"/>
          <a:ext cx="6673174" cy="5214649"/>
        </p:xfrm>
        <a:graphic>
          <a:graphicData uri="http://schemas.openxmlformats.org/drawingml/2006/table">
            <a:tbl>
              <a:tblPr>
                <a:tableStyleId>{793D81CF-94F2-401A-BA57-92F5A7B2D0C5}</a:tableStyleId>
              </a:tblPr>
              <a:tblGrid>
                <a:gridCol w="2531541">
                  <a:extLst>
                    <a:ext uri="{9D8B030D-6E8A-4147-A177-3AD203B41FA5}">
                      <a16:colId xmlns:a16="http://schemas.microsoft.com/office/drawing/2014/main" xmlns="" val="1892364024"/>
                    </a:ext>
                  </a:extLst>
                </a:gridCol>
                <a:gridCol w="1216524">
                  <a:extLst>
                    <a:ext uri="{9D8B030D-6E8A-4147-A177-3AD203B41FA5}">
                      <a16:colId xmlns:a16="http://schemas.microsoft.com/office/drawing/2014/main" xmlns="" val="1002442768"/>
                    </a:ext>
                  </a:extLst>
                </a:gridCol>
                <a:gridCol w="1420163">
                  <a:extLst>
                    <a:ext uri="{9D8B030D-6E8A-4147-A177-3AD203B41FA5}">
                      <a16:colId xmlns:a16="http://schemas.microsoft.com/office/drawing/2014/main" xmlns="" val="828466421"/>
                    </a:ext>
                  </a:extLst>
                </a:gridCol>
                <a:gridCol w="1504946">
                  <a:extLst>
                    <a:ext uri="{9D8B030D-6E8A-4147-A177-3AD203B41FA5}">
                      <a16:colId xmlns:a16="http://schemas.microsoft.com/office/drawing/2014/main" xmlns="" val="2040598956"/>
                    </a:ext>
                  </a:extLst>
                </a:gridCol>
              </a:tblGrid>
              <a:tr h="543918">
                <a:tc>
                  <a:txBody>
                    <a:bodyPr/>
                    <a:lstStyle/>
                    <a:p>
                      <a:pPr marL="0" algn="ctr" defTabSz="913765" rtl="0" eaLnBrk="1" fontAlgn="ctr" latinLnBrk="0" hangingPunct="1"/>
                      <a:r>
                        <a:rPr lang="en-US" sz="2000" b="1" u="none" strike="noStrike" kern="1200" dirty="0">
                          <a:effectLst/>
                          <a:latin typeface="Times New Roman" panose="02020603050405020304" pitchFamily="18" charset="0"/>
                          <a:cs typeface="Times New Roman" panose="02020603050405020304" pitchFamily="18" charset="0"/>
                        </a:rPr>
                        <a:t>Material</a:t>
                      </a:r>
                      <a:endParaRPr lang="en-US"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w="12700" cmpd="sng">
                      <a:noFill/>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3765" rtl="0" eaLnBrk="1" fontAlgn="ctr" latinLnBrk="0" hangingPunct="1"/>
                      <a:r>
                        <a:rPr lang="en-US" sz="2000" b="1" u="none" strike="noStrike" kern="1200" dirty="0" smtClean="0">
                          <a:effectLst/>
                          <a:latin typeface="Times New Roman" panose="02020603050405020304" pitchFamily="18" charset="0"/>
                          <a:cs typeface="Times New Roman" panose="02020603050405020304" pitchFamily="18" charset="0"/>
                        </a:rPr>
                        <a:t>voltage(V</a:t>
                      </a:r>
                      <a:r>
                        <a:rPr lang="en-US" sz="2000" b="1" u="none" strike="noStrike" kern="1200" dirty="0">
                          <a:effectLst/>
                          <a:latin typeface="Times New Roman" panose="02020603050405020304" pitchFamily="18" charset="0"/>
                          <a:cs typeface="Times New Roman" panose="02020603050405020304" pitchFamily="18" charset="0"/>
                        </a:rPr>
                        <a:t>)</a:t>
                      </a:r>
                      <a:endParaRPr lang="en-US"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3765" rtl="0" eaLnBrk="1" fontAlgn="ctr" latinLnBrk="0" hangingPunct="1"/>
                      <a:r>
                        <a:rPr lang="en-US" sz="2000" b="1" u="none" strike="noStrike" kern="1200" dirty="0">
                          <a:effectLst/>
                          <a:latin typeface="Times New Roman" panose="02020603050405020304" pitchFamily="18" charset="0"/>
                          <a:cs typeface="Times New Roman" panose="02020603050405020304" pitchFamily="18" charset="0"/>
                        </a:rPr>
                        <a:t>Reflectivity</a:t>
                      </a:r>
                      <a:endParaRPr lang="en-US"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3765" rtl="0" eaLnBrk="1" fontAlgn="ctr" latinLnBrk="0" hangingPunct="1"/>
                      <a:r>
                        <a:rPr lang="en-US" sz="2000" b="1" u="none" strike="noStrike" kern="1200" dirty="0">
                          <a:effectLst/>
                          <a:latin typeface="Times New Roman" panose="02020603050405020304" pitchFamily="18" charset="0"/>
                          <a:cs typeface="Times New Roman" panose="02020603050405020304" pitchFamily="18" charset="0"/>
                        </a:rPr>
                        <a:t>Thickness</a:t>
                      </a:r>
                      <a:endParaRPr lang="en-US"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0" algn="ctr" defTabSz="913765" rtl="0" eaLnBrk="1" fontAlgn="ctr" latinLnBrk="0" hangingPunct="1"/>
                      <a:r>
                        <a:rPr lang="el-GR" sz="2000" b="1" u="none" strike="noStrike" kern="1200" dirty="0">
                          <a:effectLst/>
                          <a:latin typeface="Times New Roman" panose="02020603050405020304" pitchFamily="18" charset="0"/>
                          <a:cs typeface="Times New Roman" panose="02020603050405020304" pitchFamily="18" charset="0"/>
                        </a:rPr>
                        <a:t>(μ</a:t>
                      </a:r>
                      <a:r>
                        <a:rPr lang="en-US" sz="2000" b="1" u="none" strike="noStrike" kern="1200" dirty="0">
                          <a:effectLst/>
                          <a:latin typeface="Times New Roman" panose="02020603050405020304" pitchFamily="18" charset="0"/>
                          <a:cs typeface="Times New Roman" panose="02020603050405020304" pitchFamily="18" charset="0"/>
                        </a:rPr>
                        <a:t>m)</a:t>
                      </a:r>
                      <a:endParaRPr lang="en-US"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57049795"/>
                  </a:ext>
                </a:extLst>
              </a:tr>
              <a:tr h="271959">
                <a:tc>
                  <a:txBody>
                    <a:bodyPr/>
                    <a:lstStyle/>
                    <a:p>
                      <a:pPr marL="0" algn="ctr" defTabSz="913765" rtl="0" eaLnBrk="1" fontAlgn="ctr" latinLnBrk="0" hangingPunct="1"/>
                      <a:r>
                        <a:rPr lang="en-US" sz="2000" b="1" u="none" strike="noStrike" kern="1200" dirty="0">
                          <a:effectLst/>
                          <a:latin typeface="Times New Roman" panose="02020603050405020304" pitchFamily="18" charset="0"/>
                          <a:cs typeface="Times New Roman" panose="02020603050405020304" pitchFamily="18" charset="0"/>
                        </a:rPr>
                        <a:t>Thick TYVEK</a:t>
                      </a:r>
                      <a:endParaRPr lang="en-US"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w="12700" cmpd="sng">
                      <a:noFill/>
                    </a:lnL>
                    <a:lnR>
                      <a:noFill/>
                    </a:lnR>
                    <a:lnT w="19050" cap="flat" cmpd="sng" algn="ctr">
                      <a:solidFill>
                        <a:schemeClr val="tx1"/>
                      </a:solidFill>
                      <a:prstDash val="solid"/>
                      <a:round/>
                      <a:headEnd type="none" w="med" len="med"/>
                      <a:tailEnd type="none" w="med" len="med"/>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0.495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9050" cap="flat" cmpd="sng" algn="ctr">
                      <a:solidFill>
                        <a:schemeClr val="tx1"/>
                      </a:solidFill>
                      <a:prstDash val="solid"/>
                      <a:round/>
                      <a:headEnd type="none" w="med" len="med"/>
                      <a:tailEnd type="none" w="med" len="med"/>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0.870</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9050" cap="flat" cmpd="sng" algn="ctr">
                      <a:solidFill>
                        <a:schemeClr val="tx1"/>
                      </a:solidFill>
                      <a:prstDash val="solid"/>
                      <a:round/>
                      <a:headEnd type="none" w="med" len="med"/>
                      <a:tailEnd type="none" w="med" len="med"/>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544.5</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905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xmlns="" val="658082531"/>
                  </a:ext>
                </a:extLst>
              </a:tr>
              <a:tr h="271959">
                <a:tc>
                  <a:txBody>
                    <a:bodyPr/>
                    <a:lstStyle/>
                    <a:p>
                      <a:pPr marL="0" algn="ctr" defTabSz="913765" rtl="0" eaLnBrk="1" fontAlgn="ctr" latinLnBrk="0" hangingPunct="1"/>
                      <a:r>
                        <a:rPr lang="en-US" sz="2000" b="1" u="none" strike="noStrike" kern="1200" dirty="0">
                          <a:effectLst/>
                          <a:latin typeface="Times New Roman" panose="02020603050405020304" pitchFamily="18" charset="0"/>
                          <a:cs typeface="Times New Roman" panose="02020603050405020304" pitchFamily="18" charset="0"/>
                        </a:rPr>
                        <a:t>Thin TYVEK</a:t>
                      </a:r>
                      <a:endParaRPr lang="en-US"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0.455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0.800</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181</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2700" cmpd="sng">
                      <a:noFill/>
                    </a:lnT>
                    <a:lnB w="12700" cmpd="sng">
                      <a:noFill/>
                    </a:lnB>
                  </a:tcPr>
                </a:tc>
                <a:extLst>
                  <a:ext uri="{0D108BD9-81ED-4DB2-BD59-A6C34878D82A}">
                    <a16:rowId xmlns:a16="http://schemas.microsoft.com/office/drawing/2014/main" xmlns="" val="1507637817"/>
                  </a:ext>
                </a:extLst>
              </a:tr>
              <a:tr h="271959">
                <a:tc>
                  <a:txBody>
                    <a:bodyPr/>
                    <a:lstStyle/>
                    <a:p>
                      <a:pPr marL="0" algn="ctr" defTabSz="913765" rtl="0" eaLnBrk="1" fontAlgn="ctr" latinLnBrk="0" hangingPunct="1"/>
                      <a:r>
                        <a:rPr lang="en-US" altLang="zh-CN" sz="20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NO.1</a:t>
                      </a:r>
                      <a:endPar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1619" marR="1619" marT="1619"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0.455</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0.800</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104</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2700" cmpd="sng">
                      <a:noFill/>
                    </a:lnT>
                    <a:lnB w="12700" cmpd="sng">
                      <a:noFill/>
                    </a:lnB>
                  </a:tcPr>
                </a:tc>
                <a:extLst>
                  <a:ext uri="{0D108BD9-81ED-4DB2-BD59-A6C34878D82A}">
                    <a16:rowId xmlns:a16="http://schemas.microsoft.com/office/drawing/2014/main" xmlns="" val="1367682297"/>
                  </a:ext>
                </a:extLst>
              </a:tr>
              <a:tr h="271959">
                <a:tc>
                  <a:txBody>
                    <a:bodyPr/>
                    <a:lstStyle/>
                    <a:p>
                      <a:pPr marL="0" algn="ctr" defTabSz="913765" rtl="0" eaLnBrk="1" fontAlgn="ctr" latinLnBrk="0" hangingPunct="1"/>
                      <a:r>
                        <a:rPr lang="en-US" altLang="zh-CN" sz="20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NO.2</a:t>
                      </a:r>
                      <a:endPar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1619" marR="1619" marT="1619"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0.445</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0.782</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62</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2700" cmpd="sng">
                      <a:noFill/>
                    </a:lnT>
                    <a:lnB w="12700" cmpd="sng">
                      <a:noFill/>
                    </a:lnB>
                  </a:tcPr>
                </a:tc>
                <a:extLst>
                  <a:ext uri="{0D108BD9-81ED-4DB2-BD59-A6C34878D82A}">
                    <a16:rowId xmlns:a16="http://schemas.microsoft.com/office/drawing/2014/main" xmlns="" val="1457455420"/>
                  </a:ext>
                </a:extLst>
              </a:tr>
              <a:tr h="271959">
                <a:tc>
                  <a:txBody>
                    <a:bodyPr/>
                    <a:lstStyle/>
                    <a:p>
                      <a:pPr marL="0" algn="ctr" defTabSz="913765" rtl="0" eaLnBrk="1" fontAlgn="ctr" latinLnBrk="0" hangingPunct="1"/>
                      <a:r>
                        <a:rPr lang="en-US" altLang="zh-CN" sz="20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NO.3</a:t>
                      </a:r>
                      <a:endPar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3810" marR="3810" marT="3810"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0.415</a:t>
                      </a:r>
                    </a:p>
                  </a:txBody>
                  <a:tcPr marL="3810" marR="3810" marT="3810"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0.730</a:t>
                      </a:r>
                    </a:p>
                  </a:txBody>
                  <a:tcPr marL="3810" marR="3810" marT="3810"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62.5</a:t>
                      </a:r>
                    </a:p>
                  </a:txBody>
                  <a:tcPr marL="3810" marR="3810" marT="3810" marB="0" anchor="ctr">
                    <a:lnL>
                      <a:noFill/>
                    </a:lnL>
                    <a:lnR w="12700" cmpd="sng">
                      <a:noFill/>
                    </a:lnR>
                    <a:lnT w="12700" cmpd="sng">
                      <a:noFill/>
                    </a:lnT>
                    <a:lnB w="12700" cmpd="sng">
                      <a:noFill/>
                    </a:lnB>
                  </a:tcPr>
                </a:tc>
                <a:extLst>
                  <a:ext uri="{0D108BD9-81ED-4DB2-BD59-A6C34878D82A}">
                    <a16:rowId xmlns:a16="http://schemas.microsoft.com/office/drawing/2014/main" xmlns="" val="1110134012"/>
                  </a:ext>
                </a:extLst>
              </a:tr>
              <a:tr h="271959">
                <a:tc>
                  <a:txBody>
                    <a:bodyPr/>
                    <a:lstStyle/>
                    <a:p>
                      <a:pPr marL="0" marR="0" lvl="0" indent="0" algn="ctr" defTabSz="913765" rtl="0" eaLnBrk="1" fontAlgn="ctr"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NO.4</a:t>
                      </a: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0.405</a:t>
                      </a:r>
                    </a:p>
                  </a:txBody>
                  <a:tcPr marL="3810" marR="3810" marT="3810"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0.712</a:t>
                      </a:r>
                    </a:p>
                  </a:txBody>
                  <a:tcPr marL="3810" marR="3810" marT="3810"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solidFill>
                            <a:schemeClr val="dk1"/>
                          </a:solidFill>
                          <a:effectLst/>
                          <a:latin typeface="Times New Roman" panose="02020603050405020304" pitchFamily="18" charset="0"/>
                          <a:ea typeface="+mn-ea"/>
                          <a:cs typeface="Times New Roman" panose="02020603050405020304" pitchFamily="18" charset="0"/>
                        </a:rPr>
                        <a:t>124</a:t>
                      </a:r>
                    </a:p>
                  </a:txBody>
                  <a:tcPr marL="3810" marR="3810" marT="3810" marB="0" anchor="ctr">
                    <a:lnL>
                      <a:noFill/>
                    </a:lnL>
                    <a:lnR w="12700" cmpd="sng">
                      <a:noFill/>
                    </a:lnR>
                    <a:lnT w="12700" cmpd="sng">
                      <a:noFill/>
                    </a:lnT>
                    <a:lnB w="12700" cmpd="sng">
                      <a:noFill/>
                    </a:lnB>
                  </a:tcPr>
                </a:tc>
                <a:extLst>
                  <a:ext uri="{0D108BD9-81ED-4DB2-BD59-A6C34878D82A}">
                    <a16:rowId xmlns:a16="http://schemas.microsoft.com/office/drawing/2014/main" xmlns="" val="1392229030"/>
                  </a:ext>
                </a:extLst>
              </a:tr>
              <a:tr h="271959">
                <a:tc>
                  <a:txBody>
                    <a:bodyPr/>
                    <a:lstStyle/>
                    <a:p>
                      <a:pPr marL="0" marR="0" lvl="0" indent="0" algn="ctr" defTabSz="913765" rtl="0" eaLnBrk="1" fontAlgn="ctr"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NO.5</a:t>
                      </a: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solidFill>
                            <a:schemeClr val="dk1"/>
                          </a:solidFill>
                          <a:effectLst/>
                          <a:latin typeface="Times New Roman" panose="02020603050405020304" pitchFamily="18" charset="0"/>
                          <a:ea typeface="+mn-ea"/>
                          <a:cs typeface="Times New Roman" panose="02020603050405020304" pitchFamily="18" charset="0"/>
                        </a:rPr>
                        <a:t>0.405</a:t>
                      </a:r>
                    </a:p>
                  </a:txBody>
                  <a:tcPr marL="3810" marR="3810" marT="3810"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0.712</a:t>
                      </a:r>
                    </a:p>
                  </a:txBody>
                  <a:tcPr marL="3810" marR="3810" marT="3810"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solidFill>
                            <a:schemeClr val="dk1"/>
                          </a:solidFill>
                          <a:effectLst/>
                          <a:latin typeface="Times New Roman" panose="02020603050405020304" pitchFamily="18" charset="0"/>
                          <a:ea typeface="+mn-ea"/>
                          <a:cs typeface="Times New Roman" panose="02020603050405020304" pitchFamily="18" charset="0"/>
                        </a:rPr>
                        <a:t>61.5</a:t>
                      </a:r>
                    </a:p>
                  </a:txBody>
                  <a:tcPr marL="3810" marR="3810" marT="3810" marB="0" anchor="ctr">
                    <a:lnL>
                      <a:noFill/>
                    </a:lnL>
                    <a:lnR w="12700" cmpd="sng">
                      <a:noFill/>
                    </a:lnR>
                    <a:lnT w="12700" cmpd="sng">
                      <a:noFill/>
                    </a:lnT>
                    <a:lnB w="12700" cmpd="sng">
                      <a:noFill/>
                    </a:lnB>
                  </a:tcPr>
                </a:tc>
                <a:extLst>
                  <a:ext uri="{0D108BD9-81ED-4DB2-BD59-A6C34878D82A}">
                    <a16:rowId xmlns:a16="http://schemas.microsoft.com/office/drawing/2014/main" xmlns="" val="4152535038"/>
                  </a:ext>
                </a:extLst>
              </a:tr>
              <a:tr h="271959">
                <a:tc>
                  <a:txBody>
                    <a:bodyPr/>
                    <a:lstStyle/>
                    <a:p>
                      <a:pPr marL="0" algn="ctr" defTabSz="913765" rtl="0" eaLnBrk="1" fontAlgn="ctr" latinLnBrk="0" hangingPunct="1"/>
                      <a:r>
                        <a:rPr lang="en-US" sz="20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NO.6</a:t>
                      </a:r>
                      <a:endParaRPr lang="en-US" sz="20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3810" marR="3810" marT="3810"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0.405</a:t>
                      </a:r>
                    </a:p>
                  </a:txBody>
                  <a:tcPr marL="3810" marR="3810" marT="3810"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0.712</a:t>
                      </a:r>
                    </a:p>
                  </a:txBody>
                  <a:tcPr marL="3810" marR="3810" marT="3810"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solidFill>
                            <a:schemeClr val="dk1"/>
                          </a:solidFill>
                          <a:effectLst/>
                          <a:latin typeface="Times New Roman" panose="02020603050405020304" pitchFamily="18" charset="0"/>
                          <a:ea typeface="+mn-ea"/>
                          <a:cs typeface="Times New Roman" panose="02020603050405020304" pitchFamily="18" charset="0"/>
                        </a:rPr>
                        <a:t>81.5</a:t>
                      </a:r>
                    </a:p>
                  </a:txBody>
                  <a:tcPr marL="3810" marR="3810" marT="3810" marB="0" anchor="ctr">
                    <a:lnL>
                      <a:noFill/>
                    </a:lnL>
                    <a:lnR w="12700" cmpd="sng">
                      <a:noFill/>
                    </a:lnR>
                    <a:lnT w="12700" cmpd="sng">
                      <a:noFill/>
                    </a:lnT>
                    <a:lnB w="12700" cmpd="sng">
                      <a:noFill/>
                    </a:lnB>
                  </a:tcPr>
                </a:tc>
                <a:extLst>
                  <a:ext uri="{0D108BD9-81ED-4DB2-BD59-A6C34878D82A}">
                    <a16:rowId xmlns:a16="http://schemas.microsoft.com/office/drawing/2014/main" xmlns="" val="1143359292"/>
                  </a:ext>
                </a:extLst>
              </a:tr>
              <a:tr h="271959">
                <a:tc>
                  <a:txBody>
                    <a:bodyPr/>
                    <a:lstStyle/>
                    <a:p>
                      <a:pPr marL="0" marR="0" lvl="0" indent="0" algn="ctr" defTabSz="913765" rtl="0" eaLnBrk="1" fontAlgn="ctr"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NO.7</a:t>
                      </a: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txBody>
                  <a:tcPr marL="1619" marR="1619" marT="1619"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0.395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0.695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70.5</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2700" cmpd="sng">
                      <a:noFill/>
                    </a:lnT>
                    <a:lnB w="12700" cmpd="sng">
                      <a:noFill/>
                    </a:lnB>
                  </a:tcPr>
                </a:tc>
                <a:extLst>
                  <a:ext uri="{0D108BD9-81ED-4DB2-BD59-A6C34878D82A}">
                    <a16:rowId xmlns:a16="http://schemas.microsoft.com/office/drawing/2014/main" xmlns="" val="2743842699"/>
                  </a:ext>
                </a:extLst>
              </a:tr>
              <a:tr h="271959">
                <a:tc>
                  <a:txBody>
                    <a:bodyPr/>
                    <a:lstStyle/>
                    <a:p>
                      <a:pPr marL="0" marR="0" lvl="0" indent="0" algn="ctr" defTabSz="913765" rtl="0" eaLnBrk="1" fontAlgn="ctr"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NO.8</a:t>
                      </a: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txBody>
                  <a:tcPr marL="1619" marR="1619" marT="1619"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0.395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0.695</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61</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2700" cmpd="sng">
                      <a:noFill/>
                    </a:lnT>
                    <a:lnB w="12700" cmpd="sng">
                      <a:noFill/>
                    </a:lnB>
                  </a:tcPr>
                </a:tc>
                <a:extLst>
                  <a:ext uri="{0D108BD9-81ED-4DB2-BD59-A6C34878D82A}">
                    <a16:rowId xmlns:a16="http://schemas.microsoft.com/office/drawing/2014/main" xmlns="" val="3612856186"/>
                  </a:ext>
                </a:extLst>
              </a:tr>
              <a:tr h="271959">
                <a:tc>
                  <a:txBody>
                    <a:bodyPr/>
                    <a:lstStyle/>
                    <a:p>
                      <a:pPr marL="0" marR="0" lvl="0" indent="0" algn="ctr" defTabSz="913765" rtl="0" eaLnBrk="1" fontAlgn="ctr"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NO.9</a:t>
                      </a: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txBody>
                  <a:tcPr marL="1619" marR="1619" marT="1619"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0.395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0.695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116</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2700" cmpd="sng">
                      <a:noFill/>
                    </a:lnT>
                    <a:lnB w="12700" cmpd="sng">
                      <a:noFill/>
                    </a:lnB>
                  </a:tcPr>
                </a:tc>
                <a:extLst>
                  <a:ext uri="{0D108BD9-81ED-4DB2-BD59-A6C34878D82A}">
                    <a16:rowId xmlns:a16="http://schemas.microsoft.com/office/drawing/2014/main" xmlns="" val="520184059"/>
                  </a:ext>
                </a:extLst>
              </a:tr>
              <a:tr h="271959">
                <a:tc>
                  <a:txBody>
                    <a:bodyPr/>
                    <a:lstStyle/>
                    <a:p>
                      <a:pPr marL="0" algn="ctr" defTabSz="913765" rtl="0" eaLnBrk="1" fontAlgn="ctr" latinLnBrk="0" hangingPunct="1"/>
                      <a:r>
                        <a:rPr lang="en-US" sz="2000" b="1" u="none" strike="noStrike" kern="1200" dirty="0">
                          <a:effectLst/>
                          <a:latin typeface="Times New Roman" panose="02020603050405020304" pitchFamily="18" charset="0"/>
                          <a:cs typeface="Times New Roman" panose="02020603050405020304" pitchFamily="18" charset="0"/>
                        </a:rPr>
                        <a:t>Silver plated paper</a:t>
                      </a:r>
                      <a:endParaRPr lang="en-US"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0.395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0.695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145</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2700" cmpd="sng">
                      <a:noFill/>
                    </a:lnT>
                    <a:lnB w="12700" cmpd="sng">
                      <a:noFill/>
                    </a:lnB>
                  </a:tcPr>
                </a:tc>
                <a:extLst>
                  <a:ext uri="{0D108BD9-81ED-4DB2-BD59-A6C34878D82A}">
                    <a16:rowId xmlns:a16="http://schemas.microsoft.com/office/drawing/2014/main" xmlns="" val="1319358805"/>
                  </a:ext>
                </a:extLst>
              </a:tr>
              <a:tr h="271959">
                <a:tc>
                  <a:txBody>
                    <a:bodyPr/>
                    <a:lstStyle/>
                    <a:p>
                      <a:pPr marL="0" algn="ctr" defTabSz="913765" rtl="0" eaLnBrk="1" fontAlgn="ctr" latinLnBrk="0" hangingPunct="1"/>
                      <a:r>
                        <a:rPr lang="en-US" sz="2000" b="1" u="none" strike="noStrike" kern="1200">
                          <a:effectLst/>
                          <a:latin typeface="Times New Roman" panose="02020603050405020304" pitchFamily="18" charset="0"/>
                          <a:cs typeface="Times New Roman" panose="02020603050405020304" pitchFamily="18" charset="0"/>
                        </a:rPr>
                        <a:t>Only lead</a:t>
                      </a:r>
                      <a:endParaRPr lang="en-US"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w="12700" cmpd="sng">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0.385</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0.677</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12700" cmpd="sng">
                      <a:noFill/>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0</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2700" cmpd="sng">
                      <a:noFill/>
                    </a:lnT>
                    <a:lnB w="12700" cmpd="sng">
                      <a:noFill/>
                    </a:lnB>
                  </a:tcPr>
                </a:tc>
                <a:extLst>
                  <a:ext uri="{0D108BD9-81ED-4DB2-BD59-A6C34878D82A}">
                    <a16:rowId xmlns:a16="http://schemas.microsoft.com/office/drawing/2014/main" xmlns="" val="3130045997"/>
                  </a:ext>
                </a:extLst>
              </a:tr>
              <a:tr h="271959">
                <a:tc>
                  <a:txBody>
                    <a:bodyPr/>
                    <a:lstStyle/>
                    <a:p>
                      <a:pPr marL="0" algn="ctr" defTabSz="913765" rtl="0" eaLnBrk="1" fontAlgn="ctr" latinLnBrk="0" hangingPunct="1"/>
                      <a:r>
                        <a:rPr lang="en-US" sz="2000" b="1" u="none" strike="noStrike" kern="1200">
                          <a:effectLst/>
                          <a:latin typeface="Times New Roman" panose="02020603050405020304" pitchFamily="18" charset="0"/>
                          <a:cs typeface="Times New Roman" panose="02020603050405020304" pitchFamily="18" charset="0"/>
                        </a:rPr>
                        <a:t>Black reflective surface</a:t>
                      </a:r>
                      <a:endParaRPr lang="en-US"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w="12700" cmpd="sng">
                      <a:noFill/>
                    </a:lnL>
                    <a:lnR>
                      <a:noFill/>
                    </a:lnR>
                    <a:lnT w="12700" cmpd="sng">
                      <a:noFill/>
                    </a:lnT>
                    <a:lnB w="28575" cap="flat" cmpd="sng" algn="ctr">
                      <a:solidFill>
                        <a:schemeClr val="tx1"/>
                      </a:solidFill>
                      <a:prstDash val="solid"/>
                      <a:round/>
                      <a:headEnd type="none" w="med" len="med"/>
                      <a:tailEnd type="none" w="med" len="med"/>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0.375</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28575" cap="flat" cmpd="sng" algn="ctr">
                      <a:solidFill>
                        <a:schemeClr val="tx1"/>
                      </a:solidFill>
                      <a:prstDash val="solid"/>
                      <a:round/>
                      <a:headEnd type="none" w="med" len="med"/>
                      <a:tailEnd type="none" w="med" len="med"/>
                    </a:lnB>
                  </a:tcPr>
                </a:tc>
                <a:tc>
                  <a:txBody>
                    <a:bodyPr/>
                    <a:lstStyle/>
                    <a:p>
                      <a:pPr marL="0" algn="ctr" defTabSz="913765" rtl="0" eaLnBrk="1" fontAlgn="ctr" latinLnBrk="0" hangingPunct="1"/>
                      <a:r>
                        <a:rPr lang="en-US" altLang="zh-CN" sz="2000" b="1" u="none" strike="noStrike" kern="1200">
                          <a:effectLst/>
                          <a:latin typeface="Times New Roman" panose="02020603050405020304" pitchFamily="18" charset="0"/>
                          <a:cs typeface="Times New Roman" panose="02020603050405020304" pitchFamily="18" charset="0"/>
                        </a:rPr>
                        <a:t>0.659</a:t>
                      </a:r>
                      <a:endParaRPr lang="en-US" altLang="zh-CN" sz="2000" b="1"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a:noFill/>
                    </a:lnR>
                    <a:lnT w="12700" cmpd="sng">
                      <a:noFill/>
                    </a:lnT>
                    <a:lnB w="28575" cap="flat" cmpd="sng" algn="ctr">
                      <a:solidFill>
                        <a:schemeClr val="tx1"/>
                      </a:solidFill>
                      <a:prstDash val="solid"/>
                      <a:round/>
                      <a:headEnd type="none" w="med" len="med"/>
                      <a:tailEnd type="none" w="med" len="med"/>
                    </a:lnB>
                  </a:tcPr>
                </a:tc>
                <a:tc>
                  <a:txBody>
                    <a:bodyPr/>
                    <a:lstStyle/>
                    <a:p>
                      <a:pPr marL="0" algn="ctr" defTabSz="913765" rtl="0" eaLnBrk="1" fontAlgn="ctr" latinLnBrk="0" hangingPunct="1"/>
                      <a:r>
                        <a:rPr lang="en-US" altLang="zh-CN" sz="2000" b="1" u="none" strike="noStrike" kern="1200" dirty="0">
                          <a:effectLst/>
                          <a:latin typeface="Times New Roman" panose="02020603050405020304" pitchFamily="18" charset="0"/>
                          <a:cs typeface="Times New Roman" panose="02020603050405020304" pitchFamily="18" charset="0"/>
                        </a:rPr>
                        <a:t>137</a:t>
                      </a:r>
                      <a:endParaRPr lang="en-US" altLang="zh-CN" sz="200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619" marR="1619" marT="1619" marB="0" anchor="ctr">
                    <a:lnL>
                      <a:noFill/>
                    </a:lnL>
                    <a:lnR w="12700" cmpd="sng">
                      <a:noFill/>
                    </a:lnR>
                    <a:lnT w="12700" cmpd="sng">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77422562"/>
                  </a:ext>
                </a:extLst>
              </a:tr>
            </a:tbl>
          </a:graphicData>
        </a:graphic>
      </p:graphicFrame>
      <p:sp>
        <p:nvSpPr>
          <p:cNvPr id="4" name="矩形 3">
            <a:extLst>
              <a:ext uri="{FF2B5EF4-FFF2-40B4-BE49-F238E27FC236}">
                <a16:creationId xmlns:a16="http://schemas.microsoft.com/office/drawing/2014/main" xmlns="" id="{AB11B172-BA1A-4E22-8734-9C4D86907667}"/>
              </a:ext>
            </a:extLst>
          </p:cNvPr>
          <p:cNvSpPr/>
          <p:nvPr/>
        </p:nvSpPr>
        <p:spPr>
          <a:xfrm>
            <a:off x="984198" y="3971287"/>
            <a:ext cx="8177323" cy="279918"/>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3765">
              <a:defRPr/>
            </a:pPr>
            <a:r>
              <a:rPr lang="en-US" altLang="zh-CN" sz="2000" b="1" dirty="0" smtClean="0">
                <a:solidFill>
                  <a:srgbClr val="7030A0"/>
                </a:solidFill>
              </a:rPr>
              <a:t>THU Prototype</a:t>
            </a:r>
            <a:endParaRPr kumimoji="0" lang="zh-CN" altLang="en-US" sz="2000" b="1"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endParaRPr>
          </a:p>
        </p:txBody>
      </p:sp>
      <p:sp>
        <p:nvSpPr>
          <p:cNvPr id="7" name="左大括号 6"/>
          <p:cNvSpPr/>
          <p:nvPr/>
        </p:nvSpPr>
        <p:spPr>
          <a:xfrm>
            <a:off x="476207" y="2509827"/>
            <a:ext cx="905121" cy="2661993"/>
          </a:xfrm>
          <a:prstGeom prst="leftBrace">
            <a:avLst>
              <a:gd name="adj1" fmla="val 49920"/>
              <a:gd name="adj2" fmla="val 50000"/>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rot="10800000">
            <a:off x="-90870" y="2509827"/>
            <a:ext cx="553998" cy="2295144"/>
          </a:xfrm>
          <a:prstGeom prst="rect">
            <a:avLst/>
          </a:prstGeom>
          <a:noFill/>
        </p:spPr>
        <p:txBody>
          <a:bodyPr vert="eaVert" wrap="square" rtlCol="0">
            <a:spAutoFit/>
          </a:bodyPr>
          <a:lstStyle/>
          <a:p>
            <a:r>
              <a:rPr lang="en-US" altLang="zh-CN" sz="2400" b="1" dirty="0" smtClean="0"/>
              <a:t>Powder painting</a:t>
            </a:r>
            <a:endParaRPr lang="zh-CN" altLang="en-US" sz="2400" b="1" dirty="0"/>
          </a:p>
        </p:txBody>
      </p:sp>
      <p:sp>
        <p:nvSpPr>
          <p:cNvPr id="9" name="MH_Number_4">
            <a:hlinkClick r:id="rId3" action="ppaction://hlinksldjump"/>
            <a:extLst>
              <a:ext uri="{FF2B5EF4-FFF2-40B4-BE49-F238E27FC236}">
                <a16:creationId xmlns:a16="http://schemas.microsoft.com/office/drawing/2014/main" xmlns="" id="{534F26E8-D95F-446D-964F-353BA1674955}"/>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smtClean="0">
                <a:solidFill>
                  <a:srgbClr val="FFFFFF"/>
                </a:solidFill>
                <a:ea typeface="Times New Roman" pitchFamily="18" charset="0"/>
              </a:rPr>
              <a:t>3</a:t>
            </a:r>
            <a:endParaRPr lang="zh-CN" altLang="en-US" sz="2400" dirty="0">
              <a:solidFill>
                <a:srgbClr val="FFFFFF"/>
              </a:solidFill>
              <a:latin typeface="Arial" charset="0"/>
              <a:ea typeface="Times New Roman" pitchFamily="18" charset="0"/>
            </a:endParaRPr>
          </a:p>
        </p:txBody>
      </p:sp>
      <p:sp>
        <p:nvSpPr>
          <p:cNvPr id="12" name="矩形 11">
            <a:extLst>
              <a:ext uri="{FF2B5EF4-FFF2-40B4-BE49-F238E27FC236}">
                <a16:creationId xmlns:a16="http://schemas.microsoft.com/office/drawing/2014/main" xmlns="" id="{AB11B172-BA1A-4E22-8734-9C4D86907667}"/>
              </a:ext>
            </a:extLst>
          </p:cNvPr>
          <p:cNvSpPr/>
          <p:nvPr/>
        </p:nvSpPr>
        <p:spPr>
          <a:xfrm>
            <a:off x="984198" y="3647671"/>
            <a:ext cx="8177323" cy="27991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3765">
              <a:defRPr/>
            </a:pPr>
            <a:r>
              <a:rPr lang="en-US" altLang="zh-CN" sz="2000" b="1" dirty="0" err="1" smtClean="0">
                <a:solidFill>
                  <a:srgbClr val="FF0000"/>
                </a:solidFill>
              </a:rPr>
              <a:t>Dubna</a:t>
            </a:r>
            <a:r>
              <a:rPr lang="en-US" altLang="zh-CN" sz="2000" b="1" dirty="0" smtClean="0">
                <a:solidFill>
                  <a:srgbClr val="FF0000"/>
                </a:solidFill>
              </a:rPr>
              <a:t> Prototype</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0" y="677079"/>
            <a:ext cx="9143999" cy="430887"/>
          </a:xfrm>
          <a:prstGeom prst="rect">
            <a:avLst/>
          </a:prstGeom>
        </p:spPr>
        <p:txBody>
          <a:bodyPr wrap="square">
            <a:spAutoFit/>
          </a:bodyPr>
          <a:lstStyle/>
          <a:p>
            <a:pPr algn="ctr"/>
            <a:r>
              <a:rPr lang="en-US" altLang="zh-CN" sz="2200" dirty="0">
                <a:solidFill>
                  <a:srgbClr val="7030A0"/>
                </a:solidFill>
                <a:latin typeface="Times New Roman" panose="02020603050405020304" pitchFamily="18" charset="0"/>
                <a:cs typeface="Times New Roman" panose="02020603050405020304" pitchFamily="18" charset="0"/>
              </a:rPr>
              <a:t>Lead surface reflective material </a:t>
            </a:r>
            <a:r>
              <a:rPr lang="en-US" altLang="zh-CN" sz="2200" dirty="0" smtClean="0">
                <a:solidFill>
                  <a:srgbClr val="7030A0"/>
                </a:solidFill>
                <a:latin typeface="Times New Roman" panose="02020603050405020304" pitchFamily="18" charset="0"/>
                <a:cs typeface="Times New Roman" panose="02020603050405020304" pitchFamily="18" charset="0"/>
              </a:rPr>
              <a:t>test result</a:t>
            </a:r>
            <a:endParaRPr lang="zh-CN" altLang="en-US" sz="2200" dirty="0">
              <a:solidFill>
                <a:srgbClr val="7030A0"/>
              </a:solidFill>
              <a:latin typeface="Times New Roman" panose="02020603050405020304" pitchFamily="18" charset="0"/>
              <a:cs typeface="Times New Roman" panose="02020603050405020304" pitchFamily="18" charset="0"/>
            </a:endParaRPr>
          </a:p>
        </p:txBody>
      </p:sp>
      <p:sp>
        <p:nvSpPr>
          <p:cNvPr id="11" name="MH_Entry_4">
            <a:hlinkClick r:id="rId3" action="ppaction://hlinksldjump"/>
            <a:extLst>
              <a:ext uri="{FF2B5EF4-FFF2-40B4-BE49-F238E27FC236}">
                <a16:creationId xmlns:a16="http://schemas.microsoft.com/office/drawing/2014/main" xmlns="" id="{49F981CE-30A7-46E3-BD60-B80C14F04613}"/>
              </a:ext>
            </a:extLst>
          </p:cNvPr>
          <p:cNvSpPr/>
          <p:nvPr/>
        </p:nvSpPr>
        <p:spPr>
          <a:xfrm>
            <a:off x="928371" y="130342"/>
            <a:ext cx="6197258" cy="6603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fontScale="925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Key </a:t>
            </a:r>
            <a:r>
              <a:rPr lang="en-US" altLang="zh-CN" sz="3200" dirty="0" smtClean="0">
                <a:solidFill>
                  <a:srgbClr val="7030A0"/>
                </a:solidFill>
              </a:rPr>
              <a:t>Technology</a:t>
            </a:r>
            <a:r>
              <a:rPr lang="en-US" altLang="zh-CN" sz="3200" dirty="0">
                <a:solidFill>
                  <a:srgbClr val="7030A0"/>
                </a:solidFill>
                <a:latin typeface="Times New Roman" panose="02020603050405020304" pitchFamily="18" charset="0"/>
                <a:cs typeface="Times New Roman" panose="02020603050405020304" pitchFamily="18" charset="0"/>
              </a:rPr>
              <a:t> </a:t>
            </a:r>
            <a:r>
              <a:rPr lang="en-US" altLang="zh-CN" sz="3200" dirty="0" smtClean="0">
                <a:solidFill>
                  <a:srgbClr val="7030A0"/>
                </a:solidFill>
                <a:latin typeface="Times New Roman" panose="02020603050405020304" pitchFamily="18" charset="0"/>
                <a:cs typeface="Times New Roman" panose="02020603050405020304" pitchFamily="18" charset="0"/>
              </a:rPr>
              <a:t>- improve </a:t>
            </a:r>
            <a:r>
              <a:rPr lang="en-US" altLang="zh-CN" sz="3200" dirty="0">
                <a:solidFill>
                  <a:srgbClr val="7030A0"/>
                </a:solidFill>
                <a:latin typeface="Times New Roman" panose="02020603050405020304" pitchFamily="18" charset="0"/>
                <a:cs typeface="Times New Roman" panose="02020603050405020304" pitchFamily="18" charset="0"/>
              </a:rPr>
              <a:t>NPE output</a:t>
            </a:r>
            <a:endParaRPr lang="zh-CN" altLang="en-US" sz="3200" dirty="0">
              <a:solidFill>
                <a:srgbClr val="7030A0"/>
              </a:solidFill>
            </a:endParaRPr>
          </a:p>
        </p:txBody>
      </p:sp>
    </p:spTree>
    <p:extLst>
      <p:ext uri="{BB962C8B-B14F-4D97-AF65-F5344CB8AC3E}">
        <p14:creationId xmlns:p14="http://schemas.microsoft.com/office/powerpoint/2010/main" val="3220932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626D93E4-E94B-4CAB-907A-680D2FB91600}"/>
              </a:ext>
            </a:extLst>
          </p:cNvPr>
          <p:cNvGrpSpPr/>
          <p:nvPr/>
        </p:nvGrpSpPr>
        <p:grpSpPr>
          <a:xfrm>
            <a:off x="1420216" y="5145796"/>
            <a:ext cx="1158469" cy="407853"/>
            <a:chOff x="1569489" y="2855976"/>
            <a:chExt cx="1158469" cy="676656"/>
          </a:xfrm>
        </p:grpSpPr>
        <p:sp>
          <p:nvSpPr>
            <p:cNvPr id="3" name="任意多边形: 形状 153">
              <a:extLst>
                <a:ext uri="{FF2B5EF4-FFF2-40B4-BE49-F238E27FC236}">
                  <a16:creationId xmlns:a16="http://schemas.microsoft.com/office/drawing/2014/main" xmlns="" id="{5DDEC73D-C89D-403C-8BD8-0590B57E8752}"/>
                </a:ext>
              </a:extLst>
            </p:cNvPr>
            <p:cNvSpPr/>
            <p:nvPr/>
          </p:nvSpPr>
          <p:spPr>
            <a:xfrm>
              <a:off x="1569489" y="2855977"/>
              <a:ext cx="1158469" cy="676655"/>
            </a:xfrm>
            <a:custGeom>
              <a:avLst/>
              <a:gdLst>
                <a:gd name="connsiteX0" fmla="*/ 0 w 1145112"/>
                <a:gd name="connsiteY0" fmla="*/ 0 h 726835"/>
                <a:gd name="connsiteX1" fmla="*/ 94488 w 1145112"/>
                <a:gd name="connsiteY1" fmla="*/ 262128 h 726835"/>
                <a:gd name="connsiteX2" fmla="*/ 301752 w 1145112"/>
                <a:gd name="connsiteY2" fmla="*/ 502920 h 726835"/>
                <a:gd name="connsiteX3" fmla="*/ 621792 w 1145112"/>
                <a:gd name="connsiteY3" fmla="*/ 658368 h 726835"/>
                <a:gd name="connsiteX4" fmla="*/ 1091184 w 1145112"/>
                <a:gd name="connsiteY4" fmla="*/ 722376 h 726835"/>
                <a:gd name="connsiteX5" fmla="*/ 1115568 w 1145112"/>
                <a:gd name="connsiteY5" fmla="*/ 716280 h 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112" h="726835">
                  <a:moveTo>
                    <a:pt x="0" y="0"/>
                  </a:moveTo>
                  <a:cubicBezTo>
                    <a:pt x="22098" y="89154"/>
                    <a:pt x="44196" y="178308"/>
                    <a:pt x="94488" y="262128"/>
                  </a:cubicBezTo>
                  <a:cubicBezTo>
                    <a:pt x="144780" y="345948"/>
                    <a:pt x="213868" y="436880"/>
                    <a:pt x="301752" y="502920"/>
                  </a:cubicBezTo>
                  <a:cubicBezTo>
                    <a:pt x="389636" y="568960"/>
                    <a:pt x="490220" y="621792"/>
                    <a:pt x="621792" y="658368"/>
                  </a:cubicBezTo>
                  <a:cubicBezTo>
                    <a:pt x="753364" y="694944"/>
                    <a:pt x="1008888" y="712724"/>
                    <a:pt x="1091184" y="722376"/>
                  </a:cubicBezTo>
                  <a:cubicBezTo>
                    <a:pt x="1173480" y="732028"/>
                    <a:pt x="1144524" y="724154"/>
                    <a:pt x="1115568" y="716280"/>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sp>
          <p:nvSpPr>
            <p:cNvPr id="4" name="任意多边形: 形状 154">
              <a:extLst>
                <a:ext uri="{FF2B5EF4-FFF2-40B4-BE49-F238E27FC236}">
                  <a16:creationId xmlns:a16="http://schemas.microsoft.com/office/drawing/2014/main" xmlns="" id="{0C70D41E-BE80-4307-931E-0BCCAAF7A154}"/>
                </a:ext>
              </a:extLst>
            </p:cNvPr>
            <p:cNvSpPr/>
            <p:nvPr/>
          </p:nvSpPr>
          <p:spPr>
            <a:xfrm>
              <a:off x="1876247" y="2859024"/>
              <a:ext cx="845949" cy="658791"/>
            </a:xfrm>
            <a:custGeom>
              <a:avLst/>
              <a:gdLst>
                <a:gd name="connsiteX0" fmla="*/ 0 w 826008"/>
                <a:gd name="connsiteY0" fmla="*/ 0 h 673608"/>
                <a:gd name="connsiteX1" fmla="*/ 30480 w 826008"/>
                <a:gd name="connsiteY1" fmla="*/ 112776 h 673608"/>
                <a:gd name="connsiteX2" fmla="*/ 137160 w 826008"/>
                <a:gd name="connsiteY2" fmla="*/ 295656 h 673608"/>
                <a:gd name="connsiteX3" fmla="*/ 289560 w 826008"/>
                <a:gd name="connsiteY3" fmla="*/ 448056 h 673608"/>
                <a:gd name="connsiteX4" fmla="*/ 496824 w 826008"/>
                <a:gd name="connsiteY4" fmla="*/ 588264 h 673608"/>
                <a:gd name="connsiteX5" fmla="*/ 826008 w 826008"/>
                <a:gd name="connsiteY5" fmla="*/ 673608 h 673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008" h="673608">
                  <a:moveTo>
                    <a:pt x="0" y="0"/>
                  </a:moveTo>
                  <a:cubicBezTo>
                    <a:pt x="3810" y="31750"/>
                    <a:pt x="7620" y="63500"/>
                    <a:pt x="30480" y="112776"/>
                  </a:cubicBezTo>
                  <a:cubicBezTo>
                    <a:pt x="53340" y="162052"/>
                    <a:pt x="93980" y="239776"/>
                    <a:pt x="137160" y="295656"/>
                  </a:cubicBezTo>
                  <a:cubicBezTo>
                    <a:pt x="180340" y="351536"/>
                    <a:pt x="229616" y="399288"/>
                    <a:pt x="289560" y="448056"/>
                  </a:cubicBezTo>
                  <a:cubicBezTo>
                    <a:pt x="349504" y="496824"/>
                    <a:pt x="407416" y="550672"/>
                    <a:pt x="496824" y="588264"/>
                  </a:cubicBezTo>
                  <a:cubicBezTo>
                    <a:pt x="586232" y="625856"/>
                    <a:pt x="706120" y="649732"/>
                    <a:pt x="826008" y="673608"/>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5" name="任意多边形: 形状 155">
              <a:extLst>
                <a:ext uri="{FF2B5EF4-FFF2-40B4-BE49-F238E27FC236}">
                  <a16:creationId xmlns:a16="http://schemas.microsoft.com/office/drawing/2014/main" xmlns="" id="{D4EEC6FD-C6CA-4DF8-8565-050EF3CA1960}"/>
                </a:ext>
              </a:extLst>
            </p:cNvPr>
            <p:cNvSpPr/>
            <p:nvPr/>
          </p:nvSpPr>
          <p:spPr>
            <a:xfrm>
              <a:off x="2202682" y="2855976"/>
              <a:ext cx="519514" cy="661839"/>
            </a:xfrm>
            <a:custGeom>
              <a:avLst/>
              <a:gdLst>
                <a:gd name="connsiteX0" fmla="*/ 0 w 511578"/>
                <a:gd name="connsiteY0" fmla="*/ 0 h 629480"/>
                <a:gd name="connsiteX1" fmla="*/ 36576 w 511578"/>
                <a:gd name="connsiteY1" fmla="*/ 112776 h 629480"/>
                <a:gd name="connsiteX2" fmla="*/ 131064 w 511578"/>
                <a:gd name="connsiteY2" fmla="*/ 280416 h 629480"/>
                <a:gd name="connsiteX3" fmla="*/ 274320 w 511578"/>
                <a:gd name="connsiteY3" fmla="*/ 472440 h 629480"/>
                <a:gd name="connsiteX4" fmla="*/ 481584 w 511578"/>
                <a:gd name="connsiteY4" fmla="*/ 615696 h 629480"/>
                <a:gd name="connsiteX5" fmla="*/ 505968 w 511578"/>
                <a:gd name="connsiteY5" fmla="*/ 615696 h 6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578" h="629480">
                  <a:moveTo>
                    <a:pt x="0" y="0"/>
                  </a:moveTo>
                  <a:cubicBezTo>
                    <a:pt x="7366" y="33020"/>
                    <a:pt x="14732" y="66040"/>
                    <a:pt x="36576" y="112776"/>
                  </a:cubicBezTo>
                  <a:cubicBezTo>
                    <a:pt x="58420" y="159512"/>
                    <a:pt x="91440" y="220472"/>
                    <a:pt x="131064" y="280416"/>
                  </a:cubicBezTo>
                  <a:cubicBezTo>
                    <a:pt x="170688" y="340360"/>
                    <a:pt x="215900" y="416560"/>
                    <a:pt x="274320" y="472440"/>
                  </a:cubicBezTo>
                  <a:cubicBezTo>
                    <a:pt x="332740" y="528320"/>
                    <a:pt x="442976" y="591820"/>
                    <a:pt x="481584" y="615696"/>
                  </a:cubicBezTo>
                  <a:cubicBezTo>
                    <a:pt x="520192" y="639572"/>
                    <a:pt x="513080" y="627634"/>
                    <a:pt x="505968" y="615696"/>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sp>
          <p:nvSpPr>
            <p:cNvPr id="6" name="任意多边形: 形状 156">
              <a:extLst>
                <a:ext uri="{FF2B5EF4-FFF2-40B4-BE49-F238E27FC236}">
                  <a16:creationId xmlns:a16="http://schemas.microsoft.com/office/drawing/2014/main" xmlns="" id="{B9C16CCA-14A0-46C8-B22F-24CEFF7FBE0F}"/>
                </a:ext>
              </a:extLst>
            </p:cNvPr>
            <p:cNvSpPr/>
            <p:nvPr/>
          </p:nvSpPr>
          <p:spPr>
            <a:xfrm>
              <a:off x="2527291" y="2865120"/>
              <a:ext cx="194906" cy="652695"/>
            </a:xfrm>
            <a:custGeom>
              <a:avLst/>
              <a:gdLst>
                <a:gd name="connsiteX0" fmla="*/ 0 w 204216"/>
                <a:gd name="connsiteY0" fmla="*/ 0 h 585216"/>
                <a:gd name="connsiteX1" fmla="*/ 42672 w 204216"/>
                <a:gd name="connsiteY1" fmla="*/ 225552 h 585216"/>
                <a:gd name="connsiteX2" fmla="*/ 115824 w 204216"/>
                <a:gd name="connsiteY2" fmla="*/ 420624 h 585216"/>
                <a:gd name="connsiteX3" fmla="*/ 204216 w 204216"/>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204216" h="585216">
                  <a:moveTo>
                    <a:pt x="0" y="0"/>
                  </a:moveTo>
                  <a:cubicBezTo>
                    <a:pt x="11684" y="77724"/>
                    <a:pt x="23368" y="155448"/>
                    <a:pt x="42672" y="225552"/>
                  </a:cubicBezTo>
                  <a:cubicBezTo>
                    <a:pt x="61976" y="295656"/>
                    <a:pt x="88900" y="360680"/>
                    <a:pt x="115824" y="420624"/>
                  </a:cubicBezTo>
                  <a:cubicBezTo>
                    <a:pt x="142748" y="480568"/>
                    <a:pt x="173482" y="532892"/>
                    <a:pt x="204216" y="585216"/>
                  </a:cubicBezTo>
                </a:path>
              </a:pathLst>
            </a:custGeom>
            <a:noFill/>
            <a:ln w="28575">
              <a:solidFill>
                <a:srgbClr val="9AF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grpSp>
      <p:sp>
        <p:nvSpPr>
          <p:cNvPr id="7" name="矩形 6">
            <a:extLst>
              <a:ext uri="{FF2B5EF4-FFF2-40B4-BE49-F238E27FC236}">
                <a16:creationId xmlns:a16="http://schemas.microsoft.com/office/drawing/2014/main" xmlns="" id="{77BF9015-F5B3-480B-B19A-8B4C44564586}"/>
              </a:ext>
            </a:extLst>
          </p:cNvPr>
          <p:cNvSpPr/>
          <p:nvPr/>
        </p:nvSpPr>
        <p:spPr>
          <a:xfrm rot="5400000">
            <a:off x="1885444" y="329559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8" name="矩形 7">
            <a:extLst>
              <a:ext uri="{FF2B5EF4-FFF2-40B4-BE49-F238E27FC236}">
                <a16:creationId xmlns:a16="http://schemas.microsoft.com/office/drawing/2014/main" xmlns="" id="{B469354D-9ED4-48DA-A172-CFC2EFCFC1EF}"/>
              </a:ext>
            </a:extLst>
          </p:cNvPr>
          <p:cNvSpPr/>
          <p:nvPr/>
        </p:nvSpPr>
        <p:spPr>
          <a:xfrm rot="5400000">
            <a:off x="1885444" y="344799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prstClr val="black"/>
              </a:solidFill>
              <a:effectLst/>
              <a:uLnTx/>
              <a:uFillTx/>
              <a:latin typeface="Century Gothic"/>
              <a:ea typeface="微软雅黑" panose="020B0503020204020204" pitchFamily="34" charset="-122"/>
              <a:cs typeface="+mn-cs"/>
            </a:endParaRPr>
          </a:p>
        </p:txBody>
      </p:sp>
      <p:sp>
        <p:nvSpPr>
          <p:cNvPr id="9" name="矩形 8">
            <a:extLst>
              <a:ext uri="{FF2B5EF4-FFF2-40B4-BE49-F238E27FC236}">
                <a16:creationId xmlns:a16="http://schemas.microsoft.com/office/drawing/2014/main" xmlns="" id="{D06782AB-CC07-498F-B1E2-81F1DD6B8C59}"/>
              </a:ext>
            </a:extLst>
          </p:cNvPr>
          <p:cNvSpPr/>
          <p:nvPr/>
        </p:nvSpPr>
        <p:spPr>
          <a:xfrm rot="5400000">
            <a:off x="1887095" y="3599078"/>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10" name="矩形 9">
            <a:extLst>
              <a:ext uri="{FF2B5EF4-FFF2-40B4-BE49-F238E27FC236}">
                <a16:creationId xmlns:a16="http://schemas.microsoft.com/office/drawing/2014/main" xmlns="" id="{37418A04-DC14-4E27-B22F-60672B235FB9}"/>
              </a:ext>
            </a:extLst>
          </p:cNvPr>
          <p:cNvSpPr/>
          <p:nvPr/>
        </p:nvSpPr>
        <p:spPr>
          <a:xfrm rot="5400000">
            <a:off x="1883022" y="3755011"/>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11" name="矩形 10">
            <a:extLst>
              <a:ext uri="{FF2B5EF4-FFF2-40B4-BE49-F238E27FC236}">
                <a16:creationId xmlns:a16="http://schemas.microsoft.com/office/drawing/2014/main" xmlns="" id="{AD469F1D-B92A-47C3-A1DE-5C698FA46EA6}"/>
              </a:ext>
            </a:extLst>
          </p:cNvPr>
          <p:cNvSpPr/>
          <p:nvPr/>
        </p:nvSpPr>
        <p:spPr>
          <a:xfrm rot="5400000">
            <a:off x="1883022" y="3907411"/>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12" name="矩形 11">
            <a:extLst>
              <a:ext uri="{FF2B5EF4-FFF2-40B4-BE49-F238E27FC236}">
                <a16:creationId xmlns:a16="http://schemas.microsoft.com/office/drawing/2014/main" xmlns="" id="{E94ED0EF-18C6-434D-9F81-C30880A4A89E}"/>
              </a:ext>
            </a:extLst>
          </p:cNvPr>
          <p:cNvSpPr/>
          <p:nvPr/>
        </p:nvSpPr>
        <p:spPr>
          <a:xfrm rot="5400000">
            <a:off x="1883022" y="4059811"/>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cxnSp>
        <p:nvCxnSpPr>
          <p:cNvPr id="13" name="直接连接符 12">
            <a:extLst>
              <a:ext uri="{FF2B5EF4-FFF2-40B4-BE49-F238E27FC236}">
                <a16:creationId xmlns:a16="http://schemas.microsoft.com/office/drawing/2014/main" xmlns="" id="{066EBFE6-258A-40E3-8505-E14DDDA731E6}"/>
              </a:ext>
            </a:extLst>
          </p:cNvPr>
          <p:cNvCxnSpPr>
            <a:cxnSpLocks/>
          </p:cNvCxnSpPr>
          <p:nvPr/>
        </p:nvCxnSpPr>
        <p:spPr>
          <a:xfrm rot="5400000">
            <a:off x="1550018" y="4289597"/>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5BCF63DC-E7AC-4556-86E7-E07B78A699E7}"/>
              </a:ext>
            </a:extLst>
          </p:cNvPr>
          <p:cNvCxnSpPr>
            <a:cxnSpLocks/>
          </p:cNvCxnSpPr>
          <p:nvPr/>
        </p:nvCxnSpPr>
        <p:spPr>
          <a:xfrm rot="5400000">
            <a:off x="1225409" y="4289597"/>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BFC43ADD-FF79-4733-81D6-82F415F301BB}"/>
              </a:ext>
            </a:extLst>
          </p:cNvPr>
          <p:cNvCxnSpPr>
            <a:cxnSpLocks/>
          </p:cNvCxnSpPr>
          <p:nvPr/>
        </p:nvCxnSpPr>
        <p:spPr>
          <a:xfrm rot="5400000">
            <a:off x="898976" y="4289597"/>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C79BC91F-5F9F-4A6F-BDEB-C36EA9EA95C0}"/>
              </a:ext>
            </a:extLst>
          </p:cNvPr>
          <p:cNvCxnSpPr>
            <a:cxnSpLocks/>
          </p:cNvCxnSpPr>
          <p:nvPr/>
        </p:nvCxnSpPr>
        <p:spPr>
          <a:xfrm rot="5400000">
            <a:off x="592218" y="4289597"/>
            <a:ext cx="1656000" cy="0"/>
          </a:xfrm>
          <a:prstGeom prst="line">
            <a:avLst/>
          </a:prstGeom>
          <a:ln w="28575">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5EB88D34-0E8E-4024-A9A5-8C351B6EF00D}"/>
              </a:ext>
            </a:extLst>
          </p:cNvPr>
          <p:cNvCxnSpPr>
            <a:cxnSpLocks/>
            <a:stCxn id="5" idx="4"/>
          </p:cNvCxnSpPr>
          <p:nvPr/>
        </p:nvCxnSpPr>
        <p:spPr>
          <a:xfrm>
            <a:off x="2542464" y="5535983"/>
            <a:ext cx="2550459" cy="17666"/>
          </a:xfrm>
          <a:prstGeom prst="line">
            <a:avLst/>
          </a:prstGeom>
          <a:ln w="57150">
            <a:solidFill>
              <a:srgbClr val="9AFF4F"/>
            </a:solidFill>
          </a:ln>
        </p:spPr>
        <p:style>
          <a:lnRef idx="1">
            <a:schemeClr val="accent1"/>
          </a:lnRef>
          <a:fillRef idx="0">
            <a:schemeClr val="accent1"/>
          </a:fillRef>
          <a:effectRef idx="0">
            <a:schemeClr val="accent1"/>
          </a:effectRef>
          <a:fontRef idx="minor">
            <a:schemeClr val="tx1"/>
          </a:fontRef>
        </p:style>
      </p:cxnSp>
      <p:sp>
        <p:nvSpPr>
          <p:cNvPr id="23" name="矩形: 圆角 164">
            <a:extLst>
              <a:ext uri="{FF2B5EF4-FFF2-40B4-BE49-F238E27FC236}">
                <a16:creationId xmlns:a16="http://schemas.microsoft.com/office/drawing/2014/main" xmlns="" id="{85680787-0B53-4FE5-A1AD-F64077760AE6}"/>
              </a:ext>
            </a:extLst>
          </p:cNvPr>
          <p:cNvSpPr/>
          <p:nvPr/>
        </p:nvSpPr>
        <p:spPr>
          <a:xfrm>
            <a:off x="447039" y="2468142"/>
            <a:ext cx="3155617" cy="3566898"/>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Century Gothic"/>
              <a:ea typeface="微软雅黑" panose="020B0503020204020204" pitchFamily="34" charset="-122"/>
              <a:cs typeface="+mn-cs"/>
            </a:endParaRPr>
          </a:p>
        </p:txBody>
      </p:sp>
      <p:sp>
        <p:nvSpPr>
          <p:cNvPr id="24" name="矩形 23">
            <a:extLst>
              <a:ext uri="{FF2B5EF4-FFF2-40B4-BE49-F238E27FC236}">
                <a16:creationId xmlns:a16="http://schemas.microsoft.com/office/drawing/2014/main" xmlns="" id="{59533998-6FF1-44DF-A7BF-BBC98B84D439}"/>
              </a:ext>
            </a:extLst>
          </p:cNvPr>
          <p:cNvSpPr/>
          <p:nvPr/>
        </p:nvSpPr>
        <p:spPr>
          <a:xfrm>
            <a:off x="2943515" y="5361014"/>
            <a:ext cx="2149408" cy="390186"/>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25" name="矩形 24">
            <a:extLst>
              <a:ext uri="{FF2B5EF4-FFF2-40B4-BE49-F238E27FC236}">
                <a16:creationId xmlns:a16="http://schemas.microsoft.com/office/drawing/2014/main" xmlns="" id="{13C72BC7-18DC-456C-A556-A83B12E0B5E4}"/>
              </a:ext>
            </a:extLst>
          </p:cNvPr>
          <p:cNvSpPr/>
          <p:nvPr/>
        </p:nvSpPr>
        <p:spPr>
          <a:xfrm>
            <a:off x="5103186" y="5467771"/>
            <a:ext cx="781575" cy="1717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矩形 25">
            <a:extLst>
              <a:ext uri="{FF2B5EF4-FFF2-40B4-BE49-F238E27FC236}">
                <a16:creationId xmlns:a16="http://schemas.microsoft.com/office/drawing/2014/main" xmlns="" id="{8B0F03E8-F1A1-4A5D-921E-77EB4BC25078}"/>
              </a:ext>
            </a:extLst>
          </p:cNvPr>
          <p:cNvSpPr/>
          <p:nvPr/>
        </p:nvSpPr>
        <p:spPr>
          <a:xfrm>
            <a:off x="5884761" y="5378273"/>
            <a:ext cx="861138" cy="364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Arial"/>
                <a:ea typeface="微软雅黑"/>
                <a:cs typeface="+mn-cs"/>
              </a:rPr>
              <a:t>PMT</a:t>
            </a:r>
            <a:endParaRPr kumimoji="0" lang="zh-CN" altLang="en-US" sz="20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31" name="椭圆 30">
            <a:extLst>
              <a:ext uri="{FF2B5EF4-FFF2-40B4-BE49-F238E27FC236}">
                <a16:creationId xmlns:a16="http://schemas.microsoft.com/office/drawing/2014/main" xmlns="" id="{7B12C11C-092D-468D-BBC9-19010317CFAC}"/>
              </a:ext>
            </a:extLst>
          </p:cNvPr>
          <p:cNvSpPr/>
          <p:nvPr/>
        </p:nvSpPr>
        <p:spPr>
          <a:xfrm>
            <a:off x="6315330" y="4269777"/>
            <a:ext cx="734568" cy="72651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V</a:t>
            </a:r>
            <a:endParaRPr kumimoji="0" lang="zh-CN" altLang="en-US" sz="3600" b="1"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grpSp>
        <p:nvGrpSpPr>
          <p:cNvPr id="32" name="组合 31">
            <a:extLst>
              <a:ext uri="{FF2B5EF4-FFF2-40B4-BE49-F238E27FC236}">
                <a16:creationId xmlns:a16="http://schemas.microsoft.com/office/drawing/2014/main" xmlns="" id="{54CC0D2A-D933-4DEF-ADC2-21BEAFE2040E}"/>
              </a:ext>
            </a:extLst>
          </p:cNvPr>
          <p:cNvGrpSpPr/>
          <p:nvPr/>
        </p:nvGrpSpPr>
        <p:grpSpPr>
          <a:xfrm rot="5400000">
            <a:off x="1450630" y="811406"/>
            <a:ext cx="735865" cy="1960846"/>
            <a:chOff x="798016" y="2561970"/>
            <a:chExt cx="735865" cy="1960846"/>
          </a:xfrm>
        </p:grpSpPr>
        <p:grpSp>
          <p:nvGrpSpPr>
            <p:cNvPr id="33" name="组合 32">
              <a:extLst>
                <a:ext uri="{FF2B5EF4-FFF2-40B4-BE49-F238E27FC236}">
                  <a16:creationId xmlns:a16="http://schemas.microsoft.com/office/drawing/2014/main" xmlns="" id="{89727304-7B7C-4CFF-A7D1-BCC3676DE8A5}"/>
                </a:ext>
              </a:extLst>
            </p:cNvPr>
            <p:cNvGrpSpPr/>
            <p:nvPr/>
          </p:nvGrpSpPr>
          <p:grpSpPr>
            <a:xfrm>
              <a:off x="845949" y="2561970"/>
              <a:ext cx="687932" cy="1921353"/>
              <a:chOff x="724990" y="2018828"/>
              <a:chExt cx="313052" cy="655820"/>
            </a:xfrm>
          </p:grpSpPr>
          <p:sp>
            <p:nvSpPr>
              <p:cNvPr id="35" name="矩形 34">
                <a:extLst>
                  <a:ext uri="{FF2B5EF4-FFF2-40B4-BE49-F238E27FC236}">
                    <a16:creationId xmlns:a16="http://schemas.microsoft.com/office/drawing/2014/main" xmlns="" id="{C1ABA073-9535-47C9-AC9A-2A8C0589DD74}"/>
                  </a:ext>
                </a:extLst>
              </p:cNvPr>
              <p:cNvSpPr/>
              <p:nvPr/>
            </p:nvSpPr>
            <p:spPr>
              <a:xfrm>
                <a:off x="724990" y="2018828"/>
                <a:ext cx="172720" cy="6558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36" name="矩形 35">
                <a:extLst>
                  <a:ext uri="{FF2B5EF4-FFF2-40B4-BE49-F238E27FC236}">
                    <a16:creationId xmlns:a16="http://schemas.microsoft.com/office/drawing/2014/main" xmlns="" id="{F06B6DA5-495B-43D5-965B-48C4900C785E}"/>
                  </a:ext>
                </a:extLst>
              </p:cNvPr>
              <p:cNvSpPr/>
              <p:nvPr/>
            </p:nvSpPr>
            <p:spPr>
              <a:xfrm>
                <a:off x="865322" y="2097067"/>
                <a:ext cx="172720" cy="49377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sp>
            <p:nvSpPr>
              <p:cNvPr id="37" name="矩形 36">
                <a:extLst>
                  <a:ext uri="{FF2B5EF4-FFF2-40B4-BE49-F238E27FC236}">
                    <a16:creationId xmlns:a16="http://schemas.microsoft.com/office/drawing/2014/main" xmlns="" id="{D305B34F-968E-495A-AC71-210EAA6E9913}"/>
                  </a:ext>
                </a:extLst>
              </p:cNvPr>
              <p:cNvSpPr/>
              <p:nvPr/>
            </p:nvSpPr>
            <p:spPr>
              <a:xfrm>
                <a:off x="959101" y="2181954"/>
                <a:ext cx="76343" cy="324000"/>
              </a:xfrm>
              <a:prstGeom prst="rect">
                <a:avLst/>
              </a:prstGeom>
              <a:blipFill>
                <a:blip r:embed="rId3"/>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white"/>
                  </a:solidFill>
                  <a:effectLst/>
                  <a:uLnTx/>
                  <a:uFillTx/>
                  <a:latin typeface="Century Gothic"/>
                  <a:ea typeface="微软雅黑" panose="020B0503020204020204" pitchFamily="34" charset="-122"/>
                  <a:cs typeface="+mn-cs"/>
                </a:endParaRPr>
              </a:p>
            </p:txBody>
          </p:sp>
        </p:grpSp>
        <p:sp>
          <p:nvSpPr>
            <p:cNvPr id="34" name="文本框 33">
              <a:extLst>
                <a:ext uri="{FF2B5EF4-FFF2-40B4-BE49-F238E27FC236}">
                  <a16:creationId xmlns:a16="http://schemas.microsoft.com/office/drawing/2014/main" xmlns="" id="{0ED5CE39-5AE7-4838-A257-2090CF430385}"/>
                </a:ext>
              </a:extLst>
            </p:cNvPr>
            <p:cNvSpPr txBox="1"/>
            <p:nvPr/>
          </p:nvSpPr>
          <p:spPr>
            <a:xfrm rot="16200000">
              <a:off x="228132" y="3552822"/>
              <a:ext cx="1539878" cy="400110"/>
            </a:xfrm>
            <a:prstGeom prst="rect">
              <a:avLst/>
            </a:prstGeom>
            <a:noFill/>
          </p:spPr>
          <p:txBody>
            <a:bodyPr wrap="square" rtlCol="0">
              <a:sp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smtClean="0">
                  <a:ln>
                    <a:noFill/>
                  </a:ln>
                  <a:effectLst/>
                  <a:uLnTx/>
                  <a:uFillTx/>
                  <a:latin typeface="Century Gothic"/>
                  <a:ea typeface="微软雅黑" panose="020B0503020204020204" pitchFamily="34" charset="-122"/>
                  <a:cs typeface="+mn-cs"/>
                </a:rPr>
                <a:t>Sr-90/Y-90</a:t>
              </a:r>
              <a:endParaRPr kumimoji="0" lang="zh-CN" altLang="en-US" sz="2000" b="1" i="0" u="none" strike="noStrike" kern="1200" cap="none" spc="0" normalizeH="0" baseline="0" noProof="0" dirty="0">
                <a:ln>
                  <a:noFill/>
                </a:ln>
                <a:effectLst/>
                <a:uLnTx/>
                <a:uFillTx/>
                <a:latin typeface="Century Gothic"/>
                <a:ea typeface="微软雅黑" panose="020B0503020204020204" pitchFamily="34" charset="-122"/>
                <a:cs typeface="+mn-cs"/>
              </a:endParaRPr>
            </a:p>
          </p:txBody>
        </p:sp>
      </p:grpSp>
      <p:sp>
        <p:nvSpPr>
          <p:cNvPr id="39" name="矩形标注 35">
            <a:extLst>
              <a:ext uri="{FF2B5EF4-FFF2-40B4-BE49-F238E27FC236}">
                <a16:creationId xmlns:a16="http://schemas.microsoft.com/office/drawing/2014/main" xmlns="" id="{D3730F1E-B046-40EA-B1B0-2E6DECF6F1ED}"/>
              </a:ext>
            </a:extLst>
          </p:cNvPr>
          <p:cNvSpPr/>
          <p:nvPr/>
        </p:nvSpPr>
        <p:spPr>
          <a:xfrm>
            <a:off x="3856344" y="3607064"/>
            <a:ext cx="2889555" cy="612000"/>
          </a:xfrm>
          <a:prstGeom prst="wedgeRectCallout">
            <a:avLst>
              <a:gd name="adj1" fmla="val -87509"/>
              <a:gd name="adj2" fmla="val 30455"/>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Reflective </a:t>
            </a:r>
            <a:r>
              <a:rPr lang="en-US" altLang="zh-CN" sz="2000" dirty="0" smtClean="0">
                <a:solidFill>
                  <a:schemeClr val="tx1"/>
                </a:solidFill>
              </a:rPr>
              <a:t>materials</a:t>
            </a:r>
          </a:p>
          <a:p>
            <a:pPr algn="ctr"/>
            <a:r>
              <a:rPr lang="en-US" altLang="zh-CN" sz="2000" dirty="0" smtClean="0">
                <a:solidFill>
                  <a:schemeClr val="tx1"/>
                </a:solidFill>
              </a:rPr>
              <a:t>(4 sides)</a:t>
            </a:r>
            <a:endParaRPr lang="zh-CN" altLang="en-US" sz="2000" dirty="0">
              <a:solidFill>
                <a:schemeClr val="tx1"/>
              </a:solidFill>
            </a:endParaRPr>
          </a:p>
        </p:txBody>
      </p:sp>
      <p:sp>
        <p:nvSpPr>
          <p:cNvPr id="40" name="矩形标注 36">
            <a:extLst>
              <a:ext uri="{FF2B5EF4-FFF2-40B4-BE49-F238E27FC236}">
                <a16:creationId xmlns:a16="http://schemas.microsoft.com/office/drawing/2014/main" xmlns="" id="{CDA15B5B-DC55-4D14-B860-D3055D3CD957}"/>
              </a:ext>
            </a:extLst>
          </p:cNvPr>
          <p:cNvSpPr/>
          <p:nvPr/>
        </p:nvSpPr>
        <p:spPr>
          <a:xfrm>
            <a:off x="3856344" y="2865743"/>
            <a:ext cx="1985789" cy="329978"/>
          </a:xfrm>
          <a:prstGeom prst="wedgeRectCallout">
            <a:avLst>
              <a:gd name="adj1" fmla="val -115816"/>
              <a:gd name="adj2" fmla="val 238071"/>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tx1"/>
                </a:solidFill>
              </a:rPr>
              <a:t>6 scintillator tiles</a:t>
            </a:r>
            <a:endParaRPr lang="zh-CN" altLang="en-US" sz="2000" dirty="0">
              <a:solidFill>
                <a:schemeClr val="tx1"/>
              </a:solidFill>
            </a:endParaRPr>
          </a:p>
        </p:txBody>
      </p:sp>
      <p:cxnSp>
        <p:nvCxnSpPr>
          <p:cNvPr id="47" name="直接箭头连接符 46">
            <a:extLst>
              <a:ext uri="{FF2B5EF4-FFF2-40B4-BE49-F238E27FC236}">
                <a16:creationId xmlns:a16="http://schemas.microsoft.com/office/drawing/2014/main" xmlns="" id="{91345DEE-AFAE-4666-8795-3557DB6C545B}"/>
              </a:ext>
            </a:extLst>
          </p:cNvPr>
          <p:cNvCxnSpPr>
            <a:cxnSpLocks/>
          </p:cNvCxnSpPr>
          <p:nvPr/>
        </p:nvCxnSpPr>
        <p:spPr>
          <a:xfrm>
            <a:off x="1846462" y="2162495"/>
            <a:ext cx="6267" cy="1161591"/>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xmlns="" id="{DEA74283-106B-4FE7-9DD9-288C700A4EA5}"/>
              </a:ext>
            </a:extLst>
          </p:cNvPr>
          <p:cNvSpPr txBox="1"/>
          <p:nvPr/>
        </p:nvSpPr>
        <p:spPr>
          <a:xfrm>
            <a:off x="1489390" y="2402859"/>
            <a:ext cx="447632" cy="461665"/>
          </a:xfrm>
          <a:prstGeom prst="rect">
            <a:avLst/>
          </a:prstGeom>
          <a:noFill/>
        </p:spPr>
        <p:txBody>
          <a:bodyPr wrap="square" rtlCol="0">
            <a:spAutoFit/>
          </a:bodyPr>
          <a:lstStyle/>
          <a:p>
            <a:r>
              <a:rPr lang="en-US" altLang="zh-CN" sz="2400" b="1" dirty="0">
                <a:solidFill>
                  <a:srgbClr val="FF0000"/>
                </a:solidFill>
              </a:rPr>
              <a:t>β</a:t>
            </a:r>
            <a:endParaRPr lang="zh-CN" altLang="en-US" sz="2400" b="1" dirty="0">
              <a:solidFill>
                <a:srgbClr val="FF0000"/>
              </a:solidFill>
            </a:endParaRPr>
          </a:p>
        </p:txBody>
      </p:sp>
      <p:sp>
        <p:nvSpPr>
          <p:cNvPr id="49" name="矩形标注 72">
            <a:extLst>
              <a:ext uri="{FF2B5EF4-FFF2-40B4-BE49-F238E27FC236}">
                <a16:creationId xmlns:a16="http://schemas.microsoft.com/office/drawing/2014/main" xmlns="" id="{528F3111-2BDC-42A3-8AF8-D53F660D61F7}"/>
              </a:ext>
            </a:extLst>
          </p:cNvPr>
          <p:cNvSpPr/>
          <p:nvPr/>
        </p:nvSpPr>
        <p:spPr>
          <a:xfrm>
            <a:off x="3856344" y="4432211"/>
            <a:ext cx="1485102" cy="556843"/>
          </a:xfrm>
          <a:prstGeom prst="wedgeRectCallout">
            <a:avLst>
              <a:gd name="adj1" fmla="val -141168"/>
              <a:gd name="adj2" fmla="val 99671"/>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16 WLSF</a:t>
            </a:r>
          </a:p>
        </p:txBody>
      </p:sp>
      <p:sp>
        <p:nvSpPr>
          <p:cNvPr id="50" name="矩形 49">
            <a:extLst>
              <a:ext uri="{FF2B5EF4-FFF2-40B4-BE49-F238E27FC236}">
                <a16:creationId xmlns:a16="http://schemas.microsoft.com/office/drawing/2014/main" xmlns="" id="{2CAF614F-9A27-446E-AA9E-C02115C3741A}"/>
              </a:ext>
            </a:extLst>
          </p:cNvPr>
          <p:cNvSpPr/>
          <p:nvPr/>
        </p:nvSpPr>
        <p:spPr>
          <a:xfrm>
            <a:off x="705077" y="5621028"/>
            <a:ext cx="1377300" cy="400110"/>
          </a:xfrm>
          <a:prstGeom prst="rect">
            <a:avLst/>
          </a:prstGeom>
        </p:spPr>
        <p:txBody>
          <a:bodyPr wrap="none">
            <a:spAutoFit/>
          </a:bodyPr>
          <a:lstStyle/>
          <a:p>
            <a:r>
              <a:rPr lang="zh-CN" altLang="zh-CN" sz="2000" b="1" dirty="0">
                <a:cs typeface="Times New Roman" panose="02020603050405020304" pitchFamily="18" charset="0"/>
              </a:rPr>
              <a:t> </a:t>
            </a:r>
            <a:r>
              <a:rPr lang="en-US" altLang="zh-CN" sz="2000" b="1" dirty="0">
                <a:cs typeface="Times New Roman" panose="02020603050405020304" pitchFamily="18" charset="0"/>
              </a:rPr>
              <a:t>Dark Box</a:t>
            </a:r>
            <a:endParaRPr lang="zh-CN" altLang="en-US" b="1" dirty="0"/>
          </a:p>
        </p:txBody>
      </p:sp>
      <p:pic>
        <p:nvPicPr>
          <p:cNvPr id="51" name="图片 50">
            <a:extLst>
              <a:ext uri="{FF2B5EF4-FFF2-40B4-BE49-F238E27FC236}">
                <a16:creationId xmlns:a16="http://schemas.microsoft.com/office/drawing/2014/main" xmlns="" id="{DCB377BA-B174-4885-AAD2-7227EFCC4E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70" t="38782" r="55595" b="22790"/>
          <a:stretch/>
        </p:blipFill>
        <p:spPr>
          <a:xfrm>
            <a:off x="7474748" y="4559665"/>
            <a:ext cx="1522833" cy="993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2" name="连接符: 肘形 12">
            <a:extLst>
              <a:ext uri="{FF2B5EF4-FFF2-40B4-BE49-F238E27FC236}">
                <a16:creationId xmlns:a16="http://schemas.microsoft.com/office/drawing/2014/main" xmlns="" id="{63676C9D-4236-4D6D-8150-8E81AD1DA22F}"/>
              </a:ext>
            </a:extLst>
          </p:cNvPr>
          <p:cNvCxnSpPr>
            <a:cxnSpLocks/>
            <a:stCxn id="26" idx="3"/>
            <a:endCxn id="31" idx="6"/>
          </p:cNvCxnSpPr>
          <p:nvPr/>
        </p:nvCxnSpPr>
        <p:spPr>
          <a:xfrm flipV="1">
            <a:off x="6745899" y="4633036"/>
            <a:ext cx="303999" cy="927538"/>
          </a:xfrm>
          <a:prstGeom prst="bentConnector3">
            <a:avLst>
              <a:gd name="adj1" fmla="val 175198"/>
            </a:avLst>
          </a:prstGeom>
          <a:ln w="28575">
            <a:tailEnd type="triangle"/>
          </a:ln>
        </p:spPr>
        <p:style>
          <a:lnRef idx="1">
            <a:schemeClr val="dk1"/>
          </a:lnRef>
          <a:fillRef idx="0">
            <a:schemeClr val="dk1"/>
          </a:fillRef>
          <a:effectRef idx="0">
            <a:schemeClr val="dk1"/>
          </a:effectRef>
          <a:fontRef idx="minor">
            <a:schemeClr val="tx1"/>
          </a:fontRef>
        </p:style>
      </p:cxnSp>
      <p:sp>
        <p:nvSpPr>
          <p:cNvPr id="57" name="MH_Number_4">
            <a:hlinkClick r:id="rId5" action="ppaction://hlinksldjump"/>
            <a:extLst>
              <a:ext uri="{FF2B5EF4-FFF2-40B4-BE49-F238E27FC236}">
                <a16:creationId xmlns:a16="http://schemas.microsoft.com/office/drawing/2014/main" xmlns="" id="{534F26E8-D95F-446D-964F-353BA1674955}"/>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3</a:t>
            </a:r>
            <a:endParaRPr lang="zh-CN" altLang="en-US" sz="2400" dirty="0">
              <a:solidFill>
                <a:srgbClr val="FFFFFF"/>
              </a:solidFill>
              <a:latin typeface="Arial" charset="0"/>
              <a:ea typeface="Times New Roman" pitchFamily="18" charset="0"/>
            </a:endParaRPr>
          </a:p>
        </p:txBody>
      </p:sp>
      <p:sp>
        <p:nvSpPr>
          <p:cNvPr id="59" name="矩形 58"/>
          <p:cNvSpPr/>
          <p:nvPr/>
        </p:nvSpPr>
        <p:spPr>
          <a:xfrm>
            <a:off x="0" y="722336"/>
            <a:ext cx="9144000" cy="430887"/>
          </a:xfrm>
          <a:prstGeom prst="rect">
            <a:avLst/>
          </a:prstGeom>
        </p:spPr>
        <p:txBody>
          <a:bodyPr wrap="square">
            <a:spAutoFit/>
          </a:bodyPr>
          <a:lstStyle/>
          <a:p>
            <a:pPr algn="ctr"/>
            <a:r>
              <a:rPr lang="en-US" altLang="zh-CN" sz="2200" dirty="0" smtClean="0">
                <a:solidFill>
                  <a:srgbClr val="7030A0"/>
                </a:solidFill>
                <a:latin typeface="Times New Roman" panose="02020603050405020304" pitchFamily="18" charset="0"/>
                <a:cs typeface="Times New Roman" panose="02020603050405020304" pitchFamily="18" charset="0"/>
              </a:rPr>
              <a:t>Test setup </a:t>
            </a:r>
            <a:r>
              <a:rPr lang="en-US" altLang="zh-CN" sz="2200" dirty="0">
                <a:solidFill>
                  <a:srgbClr val="7030A0"/>
                </a:solidFill>
                <a:latin typeface="Times New Roman" panose="02020603050405020304" pitchFamily="18" charset="0"/>
                <a:cs typeface="Times New Roman" panose="02020603050405020304" pitchFamily="18" charset="0"/>
              </a:rPr>
              <a:t>of the </a:t>
            </a:r>
            <a:r>
              <a:rPr lang="en-US" altLang="zh-CN" sz="2200" dirty="0" smtClean="0">
                <a:solidFill>
                  <a:srgbClr val="7030A0"/>
                </a:solidFill>
                <a:latin typeface="Times New Roman" panose="02020603050405020304" pitchFamily="18" charset="0"/>
                <a:cs typeface="Times New Roman" panose="02020603050405020304" pitchFamily="18" charset="0"/>
              </a:rPr>
              <a:t>reflective </a:t>
            </a:r>
            <a:r>
              <a:rPr lang="en-US" altLang="zh-CN" sz="2200" dirty="0">
                <a:solidFill>
                  <a:srgbClr val="7030A0"/>
                </a:solidFill>
                <a:latin typeface="Times New Roman" panose="02020603050405020304" pitchFamily="18" charset="0"/>
                <a:cs typeface="Times New Roman" panose="02020603050405020304" pitchFamily="18" charset="0"/>
              </a:rPr>
              <a:t>material on the outside of the </a:t>
            </a:r>
            <a:r>
              <a:rPr lang="en-US" altLang="zh-CN" sz="2200" dirty="0" smtClean="0">
                <a:solidFill>
                  <a:srgbClr val="7030A0"/>
                </a:solidFill>
                <a:latin typeface="Times New Roman" panose="02020603050405020304" pitchFamily="18" charset="0"/>
                <a:cs typeface="Times New Roman" panose="02020603050405020304" pitchFamily="18" charset="0"/>
              </a:rPr>
              <a:t>modules</a:t>
            </a:r>
            <a:endParaRPr lang="zh-CN" altLang="en-US" sz="2200" dirty="0">
              <a:solidFill>
                <a:srgbClr val="7030A0"/>
              </a:solidFill>
              <a:latin typeface="Times New Roman" panose="02020603050405020304" pitchFamily="18" charset="0"/>
              <a:cs typeface="Times New Roman" panose="02020603050405020304" pitchFamily="18" charset="0"/>
            </a:endParaRPr>
          </a:p>
        </p:txBody>
      </p:sp>
      <p:sp>
        <p:nvSpPr>
          <p:cNvPr id="53" name="矩形 52">
            <a:extLst>
              <a:ext uri="{FF2B5EF4-FFF2-40B4-BE49-F238E27FC236}">
                <a16:creationId xmlns:a16="http://schemas.microsoft.com/office/drawing/2014/main" xmlns="" id="{BFB2361C-9C42-446A-8AD1-588A85356B8D}"/>
              </a:ext>
            </a:extLst>
          </p:cNvPr>
          <p:cNvSpPr/>
          <p:nvPr/>
        </p:nvSpPr>
        <p:spPr>
          <a:xfrm>
            <a:off x="1188721" y="3871596"/>
            <a:ext cx="94072" cy="8547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ysClr val="windowText" lastClr="000000"/>
              </a:solidFill>
              <a:effectLst/>
              <a:uLnTx/>
              <a:uFillTx/>
              <a:latin typeface="Century Gothic"/>
              <a:ea typeface="微软雅黑" panose="020B0503020204020204" pitchFamily="34" charset="-122"/>
              <a:cs typeface="+mn-cs"/>
            </a:endParaRPr>
          </a:p>
        </p:txBody>
      </p:sp>
      <p:sp>
        <p:nvSpPr>
          <p:cNvPr id="54" name="矩形 53">
            <a:extLst>
              <a:ext uri="{FF2B5EF4-FFF2-40B4-BE49-F238E27FC236}">
                <a16:creationId xmlns:a16="http://schemas.microsoft.com/office/drawing/2014/main" xmlns="" id="{BFB2361C-9C42-446A-8AD1-588A85356B8D}"/>
              </a:ext>
            </a:extLst>
          </p:cNvPr>
          <p:cNvSpPr/>
          <p:nvPr/>
        </p:nvSpPr>
        <p:spPr>
          <a:xfrm>
            <a:off x="2619777" y="3871596"/>
            <a:ext cx="88744" cy="8547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solidFill>
                  <a:sysClr val="windowText" lastClr="000000"/>
                </a:solidFill>
              </a:ln>
              <a:solidFill>
                <a:srgbClr val="FF0000"/>
              </a:solidFill>
              <a:effectLst/>
              <a:uLnTx/>
              <a:uFillTx/>
              <a:latin typeface="Century Gothic"/>
              <a:ea typeface="微软雅黑" panose="020B0503020204020204" pitchFamily="34" charset="-122"/>
              <a:cs typeface="+mn-cs"/>
            </a:endParaRPr>
          </a:p>
        </p:txBody>
      </p:sp>
      <p:pic>
        <p:nvPicPr>
          <p:cNvPr id="55" name="图片 54"/>
          <p:cNvPicPr>
            <a:picLocks noChangeAspect="1"/>
          </p:cNvPicPr>
          <p:nvPr/>
        </p:nvPicPr>
        <p:blipFill rotWithShape="1">
          <a:blip r:embed="rId6" cstate="print">
            <a:extLst>
              <a:ext uri="{28A0092B-C50C-407E-A947-70E740481C1C}">
                <a14:useLocalDpi xmlns:a14="http://schemas.microsoft.com/office/drawing/2010/main" val="0"/>
              </a:ext>
            </a:extLst>
          </a:blip>
          <a:srcRect t="27408" b="13926"/>
          <a:stretch/>
        </p:blipFill>
        <p:spPr>
          <a:xfrm>
            <a:off x="6136193" y="1367502"/>
            <a:ext cx="2677109" cy="2094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 name="MH_Entry_4">
            <a:hlinkClick r:id="rId5" action="ppaction://hlinksldjump"/>
            <a:extLst>
              <a:ext uri="{FF2B5EF4-FFF2-40B4-BE49-F238E27FC236}">
                <a16:creationId xmlns:a16="http://schemas.microsoft.com/office/drawing/2014/main" xmlns="" id="{49F981CE-30A7-46E3-BD60-B80C14F04613}"/>
              </a:ext>
            </a:extLst>
          </p:cNvPr>
          <p:cNvSpPr/>
          <p:nvPr/>
        </p:nvSpPr>
        <p:spPr>
          <a:xfrm>
            <a:off x="928371" y="130342"/>
            <a:ext cx="6197258" cy="6603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fontScale="925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Key </a:t>
            </a:r>
            <a:r>
              <a:rPr lang="en-US" altLang="zh-CN" sz="3200" dirty="0" smtClean="0">
                <a:solidFill>
                  <a:srgbClr val="7030A0"/>
                </a:solidFill>
              </a:rPr>
              <a:t>Technology</a:t>
            </a:r>
            <a:r>
              <a:rPr lang="en-US" altLang="zh-CN" sz="3200" dirty="0">
                <a:solidFill>
                  <a:srgbClr val="7030A0"/>
                </a:solidFill>
                <a:latin typeface="Times New Roman" panose="02020603050405020304" pitchFamily="18" charset="0"/>
                <a:cs typeface="Times New Roman" panose="02020603050405020304" pitchFamily="18" charset="0"/>
              </a:rPr>
              <a:t> </a:t>
            </a:r>
            <a:r>
              <a:rPr lang="en-US" altLang="zh-CN" sz="3200" dirty="0" smtClean="0">
                <a:solidFill>
                  <a:srgbClr val="7030A0"/>
                </a:solidFill>
                <a:latin typeface="Times New Roman" panose="02020603050405020304" pitchFamily="18" charset="0"/>
                <a:cs typeface="Times New Roman" panose="02020603050405020304" pitchFamily="18" charset="0"/>
              </a:rPr>
              <a:t>- improve </a:t>
            </a:r>
            <a:r>
              <a:rPr lang="en-US" altLang="zh-CN" sz="3200" dirty="0">
                <a:solidFill>
                  <a:srgbClr val="7030A0"/>
                </a:solidFill>
                <a:latin typeface="Times New Roman" panose="02020603050405020304" pitchFamily="18" charset="0"/>
                <a:cs typeface="Times New Roman" panose="02020603050405020304" pitchFamily="18" charset="0"/>
              </a:rPr>
              <a:t>NPE output</a:t>
            </a:r>
            <a:endParaRPr lang="zh-CN" altLang="en-US" sz="3200" dirty="0">
              <a:solidFill>
                <a:srgbClr val="7030A0"/>
              </a:solidFill>
            </a:endParaRPr>
          </a:p>
        </p:txBody>
      </p:sp>
    </p:spTree>
    <p:extLst>
      <p:ext uri="{BB962C8B-B14F-4D97-AF65-F5344CB8AC3E}">
        <p14:creationId xmlns:p14="http://schemas.microsoft.com/office/powerpoint/2010/main" val="2343573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217557557"/>
              </p:ext>
            </p:extLst>
          </p:nvPr>
        </p:nvGraphicFramePr>
        <p:xfrm>
          <a:off x="274905" y="1222475"/>
          <a:ext cx="8594190" cy="2377440"/>
        </p:xfrm>
        <a:graphic>
          <a:graphicData uri="http://schemas.openxmlformats.org/drawingml/2006/table">
            <a:tbl>
              <a:tblPr firstRow="1" bandRow="1">
                <a:tableStyleId>{2D5ABB26-0587-4C30-8999-92F81FD0307C}</a:tableStyleId>
              </a:tblPr>
              <a:tblGrid>
                <a:gridCol w="2747028">
                  <a:extLst>
                    <a:ext uri="{9D8B030D-6E8A-4147-A177-3AD203B41FA5}">
                      <a16:colId xmlns:a16="http://schemas.microsoft.com/office/drawing/2014/main" xmlns="" val="935547752"/>
                    </a:ext>
                  </a:extLst>
                </a:gridCol>
                <a:gridCol w="2535837">
                  <a:extLst>
                    <a:ext uri="{9D8B030D-6E8A-4147-A177-3AD203B41FA5}">
                      <a16:colId xmlns:a16="http://schemas.microsoft.com/office/drawing/2014/main" xmlns="" val="3446955226"/>
                    </a:ext>
                  </a:extLst>
                </a:gridCol>
                <a:gridCol w="3311325">
                  <a:extLst>
                    <a:ext uri="{9D8B030D-6E8A-4147-A177-3AD203B41FA5}">
                      <a16:colId xmlns:a16="http://schemas.microsoft.com/office/drawing/2014/main" xmlns="" val="1445225839"/>
                    </a:ext>
                  </a:extLst>
                </a:gridCol>
              </a:tblGrid>
              <a:tr h="0">
                <a:tc>
                  <a:txBody>
                    <a:bodyPr/>
                    <a:lstStyle/>
                    <a:p>
                      <a:pPr algn="ctr"/>
                      <a:r>
                        <a:rPr lang="en-US" altLang="zh-CN" sz="2000" b="1" dirty="0" smtClean="0">
                          <a:latin typeface="Times New Roman" panose="02020603050405020304" pitchFamily="18" charset="0"/>
                          <a:cs typeface="Times New Roman" panose="02020603050405020304" pitchFamily="18" charset="0"/>
                        </a:rPr>
                        <a:t>Materials</a:t>
                      </a:r>
                      <a:endParaRPr lang="zh-CN" altLang="en-US" sz="2000" b="1" dirty="0">
                        <a:latin typeface="Times New Roman" panose="02020603050405020304" pitchFamily="18" charset="0"/>
                        <a:cs typeface="Times New Roman" panose="02020603050405020304" pitchFamily="18" charset="0"/>
                      </a:endParaRPr>
                    </a:p>
                  </a:txBody>
                  <a:tcP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Times New Roman" panose="02020603050405020304" pitchFamily="18" charset="0"/>
                          <a:cs typeface="Times New Roman" panose="02020603050405020304" pitchFamily="18" charset="0"/>
                        </a:rPr>
                        <a:t>Voltage (mV)</a:t>
                      </a:r>
                      <a:endParaRPr lang="zh-CN" altLang="en-US" sz="2000" b="1" dirty="0">
                        <a:latin typeface="Times New Roman" panose="02020603050405020304" pitchFamily="18" charset="0"/>
                        <a:cs typeface="Times New Roman" panose="02020603050405020304" pitchFamily="18" charset="0"/>
                      </a:endParaRPr>
                    </a:p>
                  </a:txBody>
                  <a:tcP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altLang="zh-CN" sz="2000" b="1" dirty="0" smtClean="0">
                          <a:latin typeface="Times New Roman" panose="02020603050405020304" pitchFamily="18" charset="0"/>
                          <a:cs typeface="Times New Roman" panose="02020603050405020304" pitchFamily="18" charset="0"/>
                        </a:rPr>
                        <a:t>Improvement</a:t>
                      </a:r>
                      <a:endParaRPr lang="zh-CN" altLang="en-US" sz="2000" b="1" dirty="0">
                        <a:latin typeface="Times New Roman" panose="02020603050405020304" pitchFamily="18" charset="0"/>
                        <a:cs typeface="Times New Roman" panose="02020603050405020304" pitchFamily="18" charset="0"/>
                      </a:endParaRPr>
                    </a:p>
                  </a:txBody>
                  <a:tcP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58091007"/>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No</a:t>
                      </a:r>
                      <a:r>
                        <a:rPr lang="en-US" altLang="zh-CN" sz="2000" kern="1200" baseline="0" dirty="0" smtClean="0">
                          <a:latin typeface="Times New Roman" panose="02020603050405020304" pitchFamily="18" charset="0"/>
                          <a:cs typeface="Times New Roman" panose="02020603050405020304" pitchFamily="18" charset="0"/>
                        </a:rPr>
                        <a:t> reflective materials</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37</a:t>
                      </a:r>
                      <a:endParaRPr lang="zh-CN"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b="0" kern="1200" dirty="0">
                        <a:solidFill>
                          <a:schemeClr val="dk1"/>
                        </a:solidFill>
                        <a:latin typeface="Times New Roman" panose="02020603050405020304" pitchFamily="18" charset="0"/>
                        <a:ea typeface="+mn-ea"/>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375595528"/>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Silver</a:t>
                      </a:r>
                      <a:r>
                        <a:rPr lang="en-US" altLang="zh-CN" sz="2000" kern="1200" baseline="0" dirty="0" smtClean="0">
                          <a:latin typeface="Times New Roman" panose="02020603050405020304" pitchFamily="18" charset="0"/>
                          <a:cs typeface="Times New Roman" panose="02020603050405020304" pitchFamily="18" charset="0"/>
                        </a:rPr>
                        <a:t> paper</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64.5</a:t>
                      </a:r>
                      <a:endParaRPr lang="zh-CN"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rgbClr val="FF0000"/>
                          </a:solidFill>
                          <a:latin typeface="Times New Roman" panose="02020603050405020304" pitchFamily="18" charset="0"/>
                          <a:cs typeface="Times New Roman" panose="02020603050405020304" pitchFamily="18" charset="0"/>
                        </a:rPr>
                        <a:t>74%</a:t>
                      </a:r>
                      <a:endParaRPr lang="zh-CN" altLang="en-US" sz="20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83462383"/>
                  </a:ext>
                </a:extLst>
              </a:tr>
              <a:tr h="296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baseline="0" dirty="0" smtClean="0">
                          <a:solidFill>
                            <a:schemeClr val="tx1"/>
                          </a:solidFill>
                          <a:latin typeface="Times New Roman" panose="02020603050405020304" pitchFamily="18" charset="0"/>
                          <a:ea typeface="+mn-ea"/>
                          <a:cs typeface="Times New Roman" panose="02020603050405020304" pitchFamily="18" charset="0"/>
                        </a:rPr>
                        <a:t>Printing paper</a:t>
                      </a:r>
                      <a:endParaRPr lang="zh-CN" altLang="en-US" sz="2000" kern="1200" baseline="-2500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57</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rgbClr val="FF0000"/>
                          </a:solidFill>
                          <a:latin typeface="Times New Roman" panose="02020603050405020304" pitchFamily="18" charset="0"/>
                          <a:cs typeface="Times New Roman" panose="02020603050405020304" pitchFamily="18" charset="0"/>
                        </a:rPr>
                        <a:t>54%</a:t>
                      </a:r>
                      <a:endParaRPr lang="zh-CN" altLang="en-US" sz="20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602723867"/>
                  </a:ext>
                </a:extLst>
              </a:tr>
              <a:tr h="2202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Tyvek</a:t>
                      </a:r>
                      <a:r>
                        <a:rPr lang="en-US" altLang="zh-CN" sz="2000" kern="1200" baseline="0" dirty="0" smtClean="0">
                          <a:solidFill>
                            <a:schemeClr val="tx1"/>
                          </a:solidFill>
                          <a:latin typeface="Times New Roman" panose="02020603050405020304" pitchFamily="18" charset="0"/>
                          <a:ea typeface="+mn-ea"/>
                          <a:cs typeface="Times New Roman" panose="02020603050405020304" pitchFamily="18" charset="0"/>
                        </a:rPr>
                        <a:t> paper</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66</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rgbClr val="FF0000"/>
                          </a:solidFill>
                          <a:latin typeface="Times New Roman" panose="02020603050405020304" pitchFamily="18" charset="0"/>
                          <a:cs typeface="Times New Roman" panose="02020603050405020304" pitchFamily="18" charset="0"/>
                        </a:rPr>
                        <a:t>78%</a:t>
                      </a:r>
                      <a:endParaRPr lang="zh-CN" altLang="en-US" sz="2000" b="1" kern="1200" dirty="0">
                        <a:solidFill>
                          <a:srgbClr val="FF0000"/>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582788893"/>
                  </a:ext>
                </a:extLst>
              </a:tr>
              <a:tr h="2202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dk1"/>
                          </a:solidFill>
                          <a:latin typeface="Times New Roman" panose="02020603050405020304" pitchFamily="18" charset="0"/>
                          <a:ea typeface="+mn-ea"/>
                          <a:cs typeface="Times New Roman" panose="02020603050405020304" pitchFamily="18" charset="0"/>
                        </a:rPr>
                        <a:t>TiO</a:t>
                      </a:r>
                      <a:r>
                        <a:rPr lang="en-US" altLang="zh-CN" sz="2000" kern="1200" baseline="-25000" dirty="0" smtClean="0">
                          <a:solidFill>
                            <a:schemeClr val="dk1"/>
                          </a:solidFill>
                          <a:latin typeface="Times New Roman" panose="02020603050405020304" pitchFamily="18" charset="0"/>
                          <a:ea typeface="+mn-ea"/>
                          <a:cs typeface="Times New Roman" panose="02020603050405020304" pitchFamily="18" charset="0"/>
                        </a:rPr>
                        <a:t>2</a:t>
                      </a:r>
                      <a:r>
                        <a:rPr lang="en-US" altLang="zh-CN" sz="2000" kern="1200" dirty="0" smtClean="0">
                          <a:solidFill>
                            <a:schemeClr val="dk1"/>
                          </a:solidFill>
                          <a:latin typeface="Times New Roman" panose="02020603050405020304" pitchFamily="18" charset="0"/>
                          <a:ea typeface="+mn-ea"/>
                          <a:cs typeface="Times New Roman" panose="02020603050405020304" pitchFamily="18" charset="0"/>
                        </a:rPr>
                        <a:t> + glue</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dk1"/>
                          </a:solidFill>
                          <a:latin typeface="Times New Roman" panose="02020603050405020304" pitchFamily="18" charset="0"/>
                          <a:ea typeface="+mn-ea"/>
                          <a:cs typeface="Times New Roman" panose="02020603050405020304" pitchFamily="18" charset="0"/>
                        </a:rPr>
                        <a:t>59.5</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rgbClr val="FF0000"/>
                          </a:solidFill>
                          <a:latin typeface="Times New Roman" panose="02020603050405020304" pitchFamily="18" charset="0"/>
                          <a:ea typeface="+mn-ea"/>
                          <a:cs typeface="Times New Roman" panose="02020603050405020304" pitchFamily="18" charset="0"/>
                        </a:rPr>
                        <a:t>61%</a:t>
                      </a:r>
                      <a:endParaRPr lang="zh-CN" altLang="en-US" sz="2000" b="1" kern="1200" dirty="0">
                        <a:solidFill>
                          <a:srgbClr val="FF0000"/>
                        </a:solidFill>
                        <a:latin typeface="Times New Roman" panose="02020603050405020304" pitchFamily="18" charset="0"/>
                        <a:ea typeface="+mn-ea"/>
                        <a:cs typeface="Times New Roman" panose="02020603050405020304" pitchFamily="18" charset="0"/>
                      </a:endParaRP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296593"/>
                  </a:ext>
                </a:extLst>
              </a:tr>
            </a:tbl>
          </a:graphicData>
        </a:graphic>
      </p:graphicFrame>
      <p:sp>
        <p:nvSpPr>
          <p:cNvPr id="11" name="MH_Number_4">
            <a:hlinkClick r:id="rId3" action="ppaction://hlinksldjump"/>
            <a:extLst>
              <a:ext uri="{FF2B5EF4-FFF2-40B4-BE49-F238E27FC236}">
                <a16:creationId xmlns:a16="http://schemas.microsoft.com/office/drawing/2014/main" xmlns="" id="{534F26E8-D95F-446D-964F-353BA1674955}"/>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smtClean="0">
                <a:solidFill>
                  <a:srgbClr val="FFFFFF"/>
                </a:solidFill>
                <a:ea typeface="Times New Roman" pitchFamily="18" charset="0"/>
              </a:rPr>
              <a:t>3</a:t>
            </a:r>
            <a:endParaRPr lang="zh-CN" altLang="en-US" sz="2400" dirty="0">
              <a:solidFill>
                <a:srgbClr val="FFFFFF"/>
              </a:solidFill>
              <a:latin typeface="Arial" charset="0"/>
              <a:ea typeface="Times New Roman" pitchFamily="18" charset="0"/>
            </a:endParaRPr>
          </a:p>
        </p:txBody>
      </p:sp>
      <p:sp>
        <p:nvSpPr>
          <p:cNvPr id="14" name="矩形 13"/>
          <p:cNvSpPr/>
          <p:nvPr/>
        </p:nvSpPr>
        <p:spPr>
          <a:xfrm>
            <a:off x="0" y="722336"/>
            <a:ext cx="9144000" cy="430887"/>
          </a:xfrm>
          <a:prstGeom prst="rect">
            <a:avLst/>
          </a:prstGeom>
        </p:spPr>
        <p:txBody>
          <a:bodyPr wrap="square">
            <a:spAutoFit/>
          </a:bodyPr>
          <a:lstStyle/>
          <a:p>
            <a:pPr algn="ctr"/>
            <a:r>
              <a:rPr lang="en-US" altLang="zh-CN" sz="2200" dirty="0" smtClean="0">
                <a:solidFill>
                  <a:srgbClr val="7030A0"/>
                </a:solidFill>
                <a:latin typeface="Times New Roman" panose="02020603050405020304" pitchFamily="18" charset="0"/>
                <a:cs typeface="Times New Roman" panose="02020603050405020304" pitchFamily="18" charset="0"/>
              </a:rPr>
              <a:t>Test results </a:t>
            </a:r>
            <a:r>
              <a:rPr lang="en-US" altLang="zh-CN" sz="2200" dirty="0">
                <a:solidFill>
                  <a:srgbClr val="7030A0"/>
                </a:solidFill>
                <a:latin typeface="Times New Roman" panose="02020603050405020304" pitchFamily="18" charset="0"/>
                <a:cs typeface="Times New Roman" panose="02020603050405020304" pitchFamily="18" charset="0"/>
              </a:rPr>
              <a:t>of the </a:t>
            </a:r>
            <a:r>
              <a:rPr lang="en-US" altLang="zh-CN" sz="2200" dirty="0" smtClean="0">
                <a:solidFill>
                  <a:srgbClr val="7030A0"/>
                </a:solidFill>
                <a:latin typeface="Times New Roman" panose="02020603050405020304" pitchFamily="18" charset="0"/>
                <a:cs typeface="Times New Roman" panose="02020603050405020304" pitchFamily="18" charset="0"/>
              </a:rPr>
              <a:t>reflective </a:t>
            </a:r>
            <a:r>
              <a:rPr lang="en-US" altLang="zh-CN" sz="2200" dirty="0">
                <a:solidFill>
                  <a:srgbClr val="7030A0"/>
                </a:solidFill>
                <a:latin typeface="Times New Roman" panose="02020603050405020304" pitchFamily="18" charset="0"/>
                <a:cs typeface="Times New Roman" panose="02020603050405020304" pitchFamily="18" charset="0"/>
              </a:rPr>
              <a:t>material on the outside of the </a:t>
            </a:r>
            <a:r>
              <a:rPr lang="en-US" altLang="zh-CN" sz="2200" dirty="0" smtClean="0">
                <a:solidFill>
                  <a:srgbClr val="7030A0"/>
                </a:solidFill>
                <a:latin typeface="Times New Roman" panose="02020603050405020304" pitchFamily="18" charset="0"/>
                <a:cs typeface="Times New Roman" panose="02020603050405020304" pitchFamily="18" charset="0"/>
              </a:rPr>
              <a:t>modules</a:t>
            </a:r>
            <a:endParaRPr lang="zh-CN" altLang="en-US" sz="2200" dirty="0">
              <a:solidFill>
                <a:srgbClr val="7030A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5" y="4094480"/>
            <a:ext cx="1843086" cy="1320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3122" y="4094480"/>
            <a:ext cx="1981249" cy="1319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8062" y="4094480"/>
            <a:ext cx="1761242" cy="1320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r="20111"/>
          <a:stretch/>
        </p:blipFill>
        <p:spPr>
          <a:xfrm>
            <a:off x="6802996" y="4094480"/>
            <a:ext cx="1867340" cy="1319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矩形 17"/>
          <p:cNvSpPr/>
          <p:nvPr/>
        </p:nvSpPr>
        <p:spPr>
          <a:xfrm>
            <a:off x="634504" y="5613551"/>
            <a:ext cx="1306768" cy="369332"/>
          </a:xfrm>
          <a:prstGeom prst="rect">
            <a:avLst/>
          </a:prstGeom>
        </p:spPr>
        <p:txBody>
          <a:bodyPr wrap="none">
            <a:spAutoFit/>
          </a:bodyPr>
          <a:lstStyle/>
          <a:p>
            <a:pPr lvl="0" algn="ctr" defTabSz="914400">
              <a:defRPr/>
            </a:pPr>
            <a:r>
              <a:rPr lang="en-US" altLang="zh-CN" dirty="0">
                <a:latin typeface="Times New Roman" panose="02020603050405020304" pitchFamily="18" charset="0"/>
                <a:cs typeface="Times New Roman" panose="02020603050405020304" pitchFamily="18" charset="0"/>
              </a:rPr>
              <a:t>Silver paper</a:t>
            </a:r>
            <a:endParaRPr lang="zh-CN" altLang="en-US" dirty="0">
              <a:solidFill>
                <a:schemeClr val="dk1"/>
              </a:solidFill>
              <a:latin typeface="Times New Roman" panose="02020603050405020304" pitchFamily="18" charset="0"/>
              <a:cs typeface="Times New Roman" panose="02020603050405020304" pitchFamily="18" charset="0"/>
            </a:endParaRPr>
          </a:p>
        </p:txBody>
      </p:sp>
      <p:sp>
        <p:nvSpPr>
          <p:cNvPr id="19" name="矩形 18"/>
          <p:cNvSpPr/>
          <p:nvPr/>
        </p:nvSpPr>
        <p:spPr>
          <a:xfrm>
            <a:off x="2734182" y="5613551"/>
            <a:ext cx="1499128" cy="369332"/>
          </a:xfrm>
          <a:prstGeom prst="rect">
            <a:avLst/>
          </a:prstGeom>
        </p:spPr>
        <p:txBody>
          <a:bodyPr wrap="none">
            <a:spAutoFit/>
          </a:bodyPr>
          <a:lstStyle/>
          <a:p>
            <a:pPr lvl="0" algn="ctr" defTabSz="914400">
              <a:defRPr/>
            </a:pPr>
            <a:r>
              <a:rPr lang="en-US" altLang="zh-CN" dirty="0">
                <a:latin typeface="Times New Roman" panose="02020603050405020304" pitchFamily="18" charset="0"/>
                <a:cs typeface="Times New Roman" panose="02020603050405020304" pitchFamily="18" charset="0"/>
              </a:rPr>
              <a:t>Printing paper</a:t>
            </a:r>
            <a:endParaRPr lang="zh-CN" altLang="en-US" baseline="-25000" dirty="0">
              <a:solidFill>
                <a:schemeClr val="dk1"/>
              </a:solidFill>
              <a:latin typeface="Times New Roman" panose="02020603050405020304" pitchFamily="18" charset="0"/>
              <a:cs typeface="Times New Roman" panose="02020603050405020304" pitchFamily="18" charset="0"/>
            </a:endParaRPr>
          </a:p>
        </p:txBody>
      </p:sp>
      <p:sp>
        <p:nvSpPr>
          <p:cNvPr id="20" name="矩形 19"/>
          <p:cNvSpPr/>
          <p:nvPr/>
        </p:nvSpPr>
        <p:spPr>
          <a:xfrm>
            <a:off x="4974110" y="5613551"/>
            <a:ext cx="1329145" cy="369332"/>
          </a:xfrm>
          <a:prstGeom prst="rect">
            <a:avLst/>
          </a:prstGeom>
        </p:spPr>
        <p:txBody>
          <a:bodyPr wrap="none">
            <a:spAutoFit/>
          </a:bodyPr>
          <a:lstStyle/>
          <a:p>
            <a:pPr lvl="0" algn="ctr" defTabSz="914400">
              <a:defRPr/>
            </a:pPr>
            <a:r>
              <a:rPr lang="en-US" altLang="zh-CN" dirty="0">
                <a:latin typeface="Times New Roman" panose="02020603050405020304" pitchFamily="18" charset="0"/>
                <a:cs typeface="Times New Roman" panose="02020603050405020304" pitchFamily="18" charset="0"/>
              </a:rPr>
              <a:t>Tyvek paper</a:t>
            </a:r>
            <a:endParaRPr lang="zh-CN" altLang="en-US" dirty="0">
              <a:solidFill>
                <a:schemeClr val="dk1"/>
              </a:solidFill>
              <a:latin typeface="Times New Roman" panose="02020603050405020304" pitchFamily="18" charset="0"/>
              <a:cs typeface="Times New Roman" panose="02020603050405020304" pitchFamily="18" charset="0"/>
            </a:endParaRPr>
          </a:p>
        </p:txBody>
      </p:sp>
      <p:sp>
        <p:nvSpPr>
          <p:cNvPr id="21" name="矩形 20"/>
          <p:cNvSpPr/>
          <p:nvPr/>
        </p:nvSpPr>
        <p:spPr>
          <a:xfrm>
            <a:off x="7102582" y="5613551"/>
            <a:ext cx="1268168" cy="369332"/>
          </a:xfrm>
          <a:prstGeom prst="rect">
            <a:avLst/>
          </a:prstGeom>
        </p:spPr>
        <p:txBody>
          <a:bodyPr wrap="none">
            <a:spAutoFit/>
          </a:bodyPr>
          <a:lstStyle/>
          <a:p>
            <a:pPr lvl="0" algn="ctr" defTabSz="914400">
              <a:defRPr/>
            </a:pPr>
            <a:r>
              <a:rPr lang="en-US" altLang="zh-CN" dirty="0">
                <a:solidFill>
                  <a:schemeClr val="dk1"/>
                </a:solidFill>
                <a:latin typeface="Times New Roman" panose="02020603050405020304" pitchFamily="18" charset="0"/>
                <a:cs typeface="Times New Roman" panose="02020603050405020304" pitchFamily="18" charset="0"/>
              </a:rPr>
              <a:t>TiO</a:t>
            </a:r>
            <a:r>
              <a:rPr lang="en-US" altLang="zh-CN" baseline="-25000" dirty="0">
                <a:solidFill>
                  <a:schemeClr val="dk1"/>
                </a:solidFill>
                <a:latin typeface="Times New Roman" panose="02020603050405020304" pitchFamily="18" charset="0"/>
                <a:cs typeface="Times New Roman" panose="02020603050405020304" pitchFamily="18" charset="0"/>
              </a:rPr>
              <a:t>2</a:t>
            </a:r>
            <a:r>
              <a:rPr lang="en-US" altLang="zh-CN" dirty="0">
                <a:solidFill>
                  <a:schemeClr val="dk1"/>
                </a:solidFill>
                <a:latin typeface="Times New Roman" panose="02020603050405020304" pitchFamily="18" charset="0"/>
                <a:cs typeface="Times New Roman" panose="02020603050405020304" pitchFamily="18" charset="0"/>
              </a:rPr>
              <a:t> + glue</a:t>
            </a:r>
            <a:endParaRPr lang="zh-CN" altLang="en-US" dirty="0">
              <a:solidFill>
                <a:schemeClr val="dk1"/>
              </a:solidFill>
              <a:latin typeface="Times New Roman" panose="02020603050405020304" pitchFamily="18" charset="0"/>
              <a:cs typeface="Times New Roman" panose="02020603050405020304" pitchFamily="18" charset="0"/>
            </a:endParaRPr>
          </a:p>
        </p:txBody>
      </p:sp>
      <p:sp>
        <p:nvSpPr>
          <p:cNvPr id="15" name="MH_Entry_4">
            <a:hlinkClick r:id="rId3" action="ppaction://hlinksldjump"/>
            <a:extLst>
              <a:ext uri="{FF2B5EF4-FFF2-40B4-BE49-F238E27FC236}">
                <a16:creationId xmlns:a16="http://schemas.microsoft.com/office/drawing/2014/main" xmlns="" id="{49F981CE-30A7-46E3-BD60-B80C14F04613}"/>
              </a:ext>
            </a:extLst>
          </p:cNvPr>
          <p:cNvSpPr/>
          <p:nvPr/>
        </p:nvSpPr>
        <p:spPr>
          <a:xfrm>
            <a:off x="928371" y="130342"/>
            <a:ext cx="6197258" cy="6603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fontScale="925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Key </a:t>
            </a:r>
            <a:r>
              <a:rPr lang="en-US" altLang="zh-CN" sz="3200" dirty="0" smtClean="0">
                <a:solidFill>
                  <a:srgbClr val="7030A0"/>
                </a:solidFill>
              </a:rPr>
              <a:t>Technology</a:t>
            </a:r>
            <a:r>
              <a:rPr lang="en-US" altLang="zh-CN" sz="3200" dirty="0">
                <a:solidFill>
                  <a:srgbClr val="7030A0"/>
                </a:solidFill>
                <a:latin typeface="Times New Roman" panose="02020603050405020304" pitchFamily="18" charset="0"/>
                <a:cs typeface="Times New Roman" panose="02020603050405020304" pitchFamily="18" charset="0"/>
              </a:rPr>
              <a:t> </a:t>
            </a:r>
            <a:r>
              <a:rPr lang="en-US" altLang="zh-CN" sz="3200" dirty="0" smtClean="0">
                <a:solidFill>
                  <a:srgbClr val="7030A0"/>
                </a:solidFill>
                <a:latin typeface="Times New Roman" panose="02020603050405020304" pitchFamily="18" charset="0"/>
                <a:cs typeface="Times New Roman" panose="02020603050405020304" pitchFamily="18" charset="0"/>
              </a:rPr>
              <a:t>- improve </a:t>
            </a:r>
            <a:r>
              <a:rPr lang="en-US" altLang="zh-CN" sz="3200" dirty="0">
                <a:solidFill>
                  <a:srgbClr val="7030A0"/>
                </a:solidFill>
                <a:latin typeface="Times New Roman" panose="02020603050405020304" pitchFamily="18" charset="0"/>
                <a:cs typeface="Times New Roman" panose="02020603050405020304" pitchFamily="18" charset="0"/>
              </a:rPr>
              <a:t>NPE output</a:t>
            </a:r>
            <a:endParaRPr lang="zh-CN" altLang="en-US" sz="3200" dirty="0">
              <a:solidFill>
                <a:srgbClr val="7030A0"/>
              </a:solidFill>
            </a:endParaRPr>
          </a:p>
        </p:txBody>
      </p:sp>
    </p:spTree>
    <p:extLst>
      <p:ext uri="{BB962C8B-B14F-4D97-AF65-F5344CB8AC3E}">
        <p14:creationId xmlns:p14="http://schemas.microsoft.com/office/powerpoint/2010/main" val="3059622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283617635"/>
              </p:ext>
            </p:extLst>
          </p:nvPr>
        </p:nvGraphicFramePr>
        <p:xfrm>
          <a:off x="223521" y="2738120"/>
          <a:ext cx="8402319" cy="1981200"/>
        </p:xfrm>
        <a:graphic>
          <a:graphicData uri="http://schemas.openxmlformats.org/drawingml/2006/table">
            <a:tbl>
              <a:tblPr firstRow="1" bandRow="1">
                <a:tableStyleId>{2D5ABB26-0587-4C30-8999-92F81FD0307C}</a:tableStyleId>
              </a:tblPr>
              <a:tblGrid>
                <a:gridCol w="2952077">
                  <a:extLst>
                    <a:ext uri="{9D8B030D-6E8A-4147-A177-3AD203B41FA5}">
                      <a16:colId xmlns:a16="http://schemas.microsoft.com/office/drawing/2014/main" xmlns="" val="935547752"/>
                    </a:ext>
                  </a:extLst>
                </a:gridCol>
                <a:gridCol w="2725121">
                  <a:extLst>
                    <a:ext uri="{9D8B030D-6E8A-4147-A177-3AD203B41FA5}">
                      <a16:colId xmlns:a16="http://schemas.microsoft.com/office/drawing/2014/main" xmlns="" val="3446955226"/>
                    </a:ext>
                  </a:extLst>
                </a:gridCol>
                <a:gridCol w="2725121">
                  <a:extLst>
                    <a:ext uri="{9D8B030D-6E8A-4147-A177-3AD203B41FA5}">
                      <a16:colId xmlns:a16="http://schemas.microsoft.com/office/drawing/2014/main" xmlns="" val="3313959900"/>
                    </a:ext>
                  </a:extLst>
                </a:gridCol>
              </a:tblGrid>
              <a:tr h="0">
                <a:tc>
                  <a:txBody>
                    <a:bodyPr/>
                    <a:lstStyle/>
                    <a:p>
                      <a:pPr algn="ctr"/>
                      <a:endParaRPr lang="zh-CN" altLang="en-US" sz="2000" b="1" dirty="0">
                        <a:latin typeface="Times New Roman" panose="02020603050405020304" pitchFamily="18" charset="0"/>
                        <a:cs typeface="Times New Roman" panose="02020603050405020304" pitchFamily="18" charset="0"/>
                      </a:endParaRPr>
                    </a:p>
                  </a:txBody>
                  <a:tcP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THU1 &amp;</a:t>
                      </a:r>
                      <a:r>
                        <a:rPr lang="en-US" altLang="zh-CN" sz="2000" kern="1200" baseline="0" dirty="0" smtClean="0">
                          <a:latin typeface="Times New Roman" panose="02020603050405020304" pitchFamily="18" charset="0"/>
                          <a:cs typeface="Times New Roman" panose="02020603050405020304" pitchFamily="18" charset="0"/>
                        </a:rPr>
                        <a:t> THU2</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latin typeface="Times New Roman" panose="02020603050405020304" pitchFamily="18" charset="0"/>
                          <a:cs typeface="Times New Roman" panose="02020603050405020304" pitchFamily="18" charset="0"/>
                        </a:rPr>
                        <a:t>Next</a:t>
                      </a:r>
                      <a:r>
                        <a:rPr lang="en-US" altLang="zh-CN" sz="2000" kern="1200" baseline="0" dirty="0" smtClean="0">
                          <a:latin typeface="Times New Roman" panose="02020603050405020304" pitchFamily="18" charset="0"/>
                          <a:cs typeface="Times New Roman" panose="02020603050405020304" pitchFamily="18" charset="0"/>
                        </a:rPr>
                        <a:t> prototype</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58091007"/>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smtClean="0">
                          <a:latin typeface="Times New Roman" panose="02020603050405020304" pitchFamily="18" charset="0"/>
                          <a:cs typeface="Times New Roman" panose="02020603050405020304" pitchFamily="18" charset="0"/>
                        </a:rPr>
                        <a:t>Fiber end</a:t>
                      </a:r>
                      <a:endParaRPr lang="zh-CN" altLang="en-US" sz="2000" b="0" dirty="0" smtClean="0">
                        <a:latin typeface="Times New Roman" panose="02020603050405020304" pitchFamily="18" charset="0"/>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TiO</a:t>
                      </a:r>
                      <a:r>
                        <a:rPr lang="en-US" altLang="zh-CN" sz="2000" kern="1200" baseline="-25000" dirty="0" smtClean="0">
                          <a:solidFill>
                            <a:schemeClr val="tx1"/>
                          </a:solidFill>
                          <a:latin typeface="Times New Roman" panose="02020603050405020304" pitchFamily="18" charset="0"/>
                          <a:ea typeface="+mn-ea"/>
                          <a:cs typeface="Times New Roman" panose="02020603050405020304" pitchFamily="18" charset="0"/>
                        </a:rPr>
                        <a:t>2</a:t>
                      </a:r>
                      <a:r>
                        <a:rPr lang="en-US" altLang="zh-CN" sz="2000" kern="1200" baseline="0" dirty="0" smtClean="0">
                          <a:solidFill>
                            <a:schemeClr val="tx1"/>
                          </a:solidFill>
                          <a:latin typeface="Times New Roman" panose="02020603050405020304" pitchFamily="18" charset="0"/>
                          <a:ea typeface="+mn-ea"/>
                          <a:cs typeface="Times New Roman" panose="02020603050405020304" pitchFamily="18" charset="0"/>
                        </a:rPr>
                        <a:t>+glue</a:t>
                      </a:r>
                      <a:endParaRPr lang="zh-CN" altLang="en-US" sz="2000" kern="1200" baseline="0" dirty="0">
                        <a:solidFill>
                          <a:schemeClr val="dk1"/>
                        </a:solidFill>
                        <a:latin typeface="Times New Roman" panose="02020603050405020304" pitchFamily="18" charset="0"/>
                        <a:ea typeface="+mn-ea"/>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dk1"/>
                          </a:solidFill>
                          <a:latin typeface="Times New Roman" panose="02020603050405020304" pitchFamily="18" charset="0"/>
                          <a:ea typeface="+mn-ea"/>
                          <a:cs typeface="Times New Roman" panose="02020603050405020304" pitchFamily="18" charset="0"/>
                        </a:rPr>
                        <a:t>Silver tape</a:t>
                      </a:r>
                      <a:endParaRPr lang="zh-CN"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375595528"/>
                  </a:ext>
                </a:extLst>
              </a:tr>
              <a:tr h="1646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smtClean="0">
                          <a:latin typeface="Times New Roman" panose="02020603050405020304" pitchFamily="18" charset="0"/>
                          <a:cs typeface="Times New Roman" panose="02020603050405020304" pitchFamily="18" charset="0"/>
                        </a:rPr>
                        <a:t>Lead surface</a:t>
                      </a:r>
                      <a:endParaRPr lang="zh-CN" altLang="en-US" sz="2000" b="0" dirty="0" smtClean="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Powder painting No.6</a:t>
                      </a:r>
                      <a:endParaRPr lang="zh-CN"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Powder painting No.2</a:t>
                      </a: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83462383"/>
                  </a:ext>
                </a:extLst>
              </a:tr>
              <a:tr h="2963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smtClean="0">
                          <a:latin typeface="Times New Roman" panose="02020603050405020304" pitchFamily="18" charset="0"/>
                          <a:cs typeface="Times New Roman" panose="02020603050405020304" pitchFamily="18" charset="0"/>
                        </a:rPr>
                        <a:t>Module surface</a:t>
                      </a:r>
                      <a:endParaRPr lang="zh-CN" altLang="en-US" sz="2000" b="0" dirty="0" smtClean="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smtClean="0">
                          <a:solidFill>
                            <a:schemeClr val="tx1"/>
                          </a:solidFill>
                          <a:latin typeface="Times New Roman" panose="02020603050405020304" pitchFamily="18" charset="0"/>
                          <a:ea typeface="+mn-ea"/>
                          <a:cs typeface="Times New Roman" panose="02020603050405020304" pitchFamily="18" charset="0"/>
                        </a:rPr>
                        <a:t>TiO</a:t>
                      </a:r>
                      <a:r>
                        <a:rPr lang="en-US" altLang="zh-CN" sz="2000" kern="1200" baseline="-25000" dirty="0" smtClean="0">
                          <a:solidFill>
                            <a:schemeClr val="tx1"/>
                          </a:solidFill>
                          <a:latin typeface="Times New Roman" panose="02020603050405020304" pitchFamily="18" charset="0"/>
                          <a:ea typeface="+mn-ea"/>
                          <a:cs typeface="Times New Roman" panose="02020603050405020304" pitchFamily="18" charset="0"/>
                        </a:rPr>
                        <a:t>2</a:t>
                      </a:r>
                      <a:r>
                        <a:rPr lang="en-US" altLang="zh-CN" sz="2000" kern="1200" baseline="0" dirty="0" smtClean="0">
                          <a:solidFill>
                            <a:schemeClr val="tx1"/>
                          </a:solidFill>
                          <a:latin typeface="Times New Roman" panose="02020603050405020304" pitchFamily="18" charset="0"/>
                          <a:ea typeface="+mn-ea"/>
                          <a:cs typeface="Times New Roman" panose="02020603050405020304" pitchFamily="18" charset="0"/>
                        </a:rPr>
                        <a:t>+glue</a:t>
                      </a:r>
                      <a:endParaRPr lang="zh-CN" altLang="en-US" sz="20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baseline="0" dirty="0" smtClean="0">
                          <a:solidFill>
                            <a:schemeClr val="tx1"/>
                          </a:solidFill>
                          <a:latin typeface="Times New Roman" panose="02020603050405020304" pitchFamily="18" charset="0"/>
                          <a:ea typeface="+mn-ea"/>
                          <a:cs typeface="Times New Roman" panose="02020603050405020304" pitchFamily="18" charset="0"/>
                        </a:rPr>
                        <a:t>Tyvek</a:t>
                      </a:r>
                      <a:endParaRPr lang="zh-CN" altLang="en-US" sz="20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602723867"/>
                  </a:ext>
                </a:extLst>
              </a:tr>
              <a:tr h="2202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0" dirty="0" smtClean="0">
                          <a:latin typeface="Times New Roman" panose="02020603050405020304" pitchFamily="18" charset="0"/>
                          <a:cs typeface="Times New Roman" panose="02020603050405020304" pitchFamily="18" charset="0"/>
                        </a:rPr>
                        <a:t>Improvement of light yield</a:t>
                      </a:r>
                      <a:endParaRPr lang="zh-CN" altLang="en-US" sz="2000" b="0" dirty="0" smtClean="0">
                        <a:latin typeface="Times New Roman" panose="02020603050405020304" pitchFamily="18" charset="0"/>
                        <a:cs typeface="Times New Roman" panose="02020603050405020304" pitchFamily="18" charset="0"/>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kern="1200" dirty="0" smtClean="0">
                        <a:solidFill>
                          <a:schemeClr val="dk1"/>
                        </a:solidFill>
                        <a:latin typeface="Times New Roman" panose="02020603050405020304" pitchFamily="18" charset="0"/>
                        <a:ea typeface="+mn-ea"/>
                        <a:cs typeface="Times New Roman" panose="02020603050405020304" pitchFamily="18" charset="0"/>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kern="1200" dirty="0" smtClean="0">
                          <a:solidFill>
                            <a:srgbClr val="FF0000"/>
                          </a:solidFill>
                          <a:latin typeface="Times New Roman" panose="02020603050405020304" pitchFamily="18" charset="0"/>
                          <a:ea typeface="+mn-ea"/>
                          <a:cs typeface="Times New Roman" panose="02020603050405020304" pitchFamily="18" charset="0"/>
                        </a:rPr>
                        <a:t>50%</a:t>
                      </a:r>
                      <a:endParaRPr lang="zh-CN" altLang="en-US" sz="2000" b="1" kern="1200" dirty="0" smtClean="0">
                        <a:solidFill>
                          <a:srgbClr val="FF0000"/>
                        </a:solidFill>
                        <a:latin typeface="Times New Roman" panose="02020603050405020304" pitchFamily="18" charset="0"/>
                        <a:ea typeface="+mn-ea"/>
                        <a:cs typeface="Times New Roman" panose="02020603050405020304" pitchFamily="18" charset="0"/>
                      </a:endParaRP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82788893"/>
                  </a:ext>
                </a:extLst>
              </a:tr>
            </a:tbl>
          </a:graphicData>
        </a:graphic>
      </p:graphicFrame>
      <p:sp>
        <p:nvSpPr>
          <p:cNvPr id="11" name="MH_Number_4">
            <a:hlinkClick r:id="rId3" action="ppaction://hlinksldjump"/>
            <a:extLst>
              <a:ext uri="{FF2B5EF4-FFF2-40B4-BE49-F238E27FC236}">
                <a16:creationId xmlns:a16="http://schemas.microsoft.com/office/drawing/2014/main" xmlns="" id="{534F26E8-D95F-446D-964F-353BA1674955}"/>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smtClean="0">
                <a:solidFill>
                  <a:srgbClr val="FFFFFF"/>
                </a:solidFill>
                <a:ea typeface="Times New Roman" pitchFamily="18" charset="0"/>
              </a:rPr>
              <a:t>3</a:t>
            </a:r>
            <a:endParaRPr lang="zh-CN" altLang="en-US" sz="2400" dirty="0">
              <a:solidFill>
                <a:srgbClr val="FFFFFF"/>
              </a:solidFill>
              <a:latin typeface="Arial" charset="0"/>
              <a:ea typeface="Times New Roman" pitchFamily="18" charset="0"/>
            </a:endParaRPr>
          </a:p>
        </p:txBody>
      </p:sp>
      <p:sp>
        <p:nvSpPr>
          <p:cNvPr id="2" name="矩形 1"/>
          <p:cNvSpPr/>
          <p:nvPr/>
        </p:nvSpPr>
        <p:spPr>
          <a:xfrm>
            <a:off x="1280702" y="1518417"/>
            <a:ext cx="6755858" cy="769441"/>
          </a:xfrm>
          <a:prstGeom prst="rect">
            <a:avLst/>
          </a:prstGeom>
        </p:spPr>
        <p:txBody>
          <a:bodyPr wrap="square">
            <a:spAutoFit/>
          </a:bodyPr>
          <a:lstStyle/>
          <a:p>
            <a:r>
              <a:rPr lang="en-US" altLang="zh-CN" sz="2200" dirty="0"/>
              <a:t>Combining the </a:t>
            </a:r>
            <a:r>
              <a:rPr lang="en-US" altLang="zh-CN" sz="2200" dirty="0" smtClean="0"/>
              <a:t>three </a:t>
            </a:r>
            <a:r>
              <a:rPr lang="en-US" altLang="zh-CN" sz="2200" dirty="0" smtClean="0"/>
              <a:t>tests above </a:t>
            </a:r>
            <a:r>
              <a:rPr lang="en-US" altLang="zh-CN" sz="2200" dirty="0"/>
              <a:t>, </a:t>
            </a:r>
            <a:r>
              <a:rPr lang="en-US" altLang="zh-CN" sz="2200" dirty="0"/>
              <a:t>the light yield</a:t>
            </a:r>
            <a:r>
              <a:rPr lang="en-US" altLang="zh-CN" sz="2200" dirty="0" smtClean="0"/>
              <a:t> </a:t>
            </a:r>
            <a:r>
              <a:rPr lang="en-US" altLang="zh-CN" sz="2200" dirty="0"/>
              <a:t>can be improved </a:t>
            </a:r>
            <a:r>
              <a:rPr lang="en-US" altLang="zh-CN" sz="2200" dirty="0" smtClean="0"/>
              <a:t>by 50% </a:t>
            </a:r>
            <a:r>
              <a:rPr lang="en-US" altLang="zh-CN" sz="2200" dirty="0"/>
              <a:t>by improving the </a:t>
            </a:r>
            <a:r>
              <a:rPr lang="en-US" altLang="zh-CN" sz="2200" dirty="0" smtClean="0"/>
              <a:t>module’s materials.</a:t>
            </a:r>
            <a:endParaRPr lang="zh-CN" altLang="en-US" sz="2200" dirty="0"/>
          </a:p>
        </p:txBody>
      </p:sp>
      <p:sp>
        <p:nvSpPr>
          <p:cNvPr id="6" name="MH_Entry_4">
            <a:hlinkClick r:id="rId3" action="ppaction://hlinksldjump"/>
            <a:extLst>
              <a:ext uri="{FF2B5EF4-FFF2-40B4-BE49-F238E27FC236}">
                <a16:creationId xmlns:a16="http://schemas.microsoft.com/office/drawing/2014/main" xmlns="" id="{49F981CE-30A7-46E3-BD60-B80C14F04613}"/>
              </a:ext>
            </a:extLst>
          </p:cNvPr>
          <p:cNvSpPr/>
          <p:nvPr/>
        </p:nvSpPr>
        <p:spPr>
          <a:xfrm>
            <a:off x="928371" y="130342"/>
            <a:ext cx="6197258" cy="6603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fontScale="925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Key </a:t>
            </a:r>
            <a:r>
              <a:rPr lang="en-US" altLang="zh-CN" sz="3200" dirty="0" smtClean="0">
                <a:solidFill>
                  <a:srgbClr val="7030A0"/>
                </a:solidFill>
              </a:rPr>
              <a:t>Technology</a:t>
            </a:r>
            <a:r>
              <a:rPr lang="en-US" altLang="zh-CN" sz="3200" dirty="0">
                <a:solidFill>
                  <a:srgbClr val="7030A0"/>
                </a:solidFill>
                <a:latin typeface="Times New Roman" panose="02020603050405020304" pitchFamily="18" charset="0"/>
                <a:cs typeface="Times New Roman" panose="02020603050405020304" pitchFamily="18" charset="0"/>
              </a:rPr>
              <a:t> </a:t>
            </a:r>
            <a:r>
              <a:rPr lang="en-US" altLang="zh-CN" sz="3200" dirty="0" smtClean="0">
                <a:solidFill>
                  <a:srgbClr val="7030A0"/>
                </a:solidFill>
                <a:latin typeface="Times New Roman" panose="02020603050405020304" pitchFamily="18" charset="0"/>
                <a:cs typeface="Times New Roman" panose="02020603050405020304" pitchFamily="18" charset="0"/>
              </a:rPr>
              <a:t>- improve </a:t>
            </a:r>
            <a:r>
              <a:rPr lang="en-US" altLang="zh-CN" sz="3200" dirty="0">
                <a:solidFill>
                  <a:srgbClr val="7030A0"/>
                </a:solidFill>
                <a:latin typeface="Times New Roman" panose="02020603050405020304" pitchFamily="18" charset="0"/>
                <a:cs typeface="Times New Roman" panose="02020603050405020304" pitchFamily="18" charset="0"/>
              </a:rPr>
              <a:t>NPE output</a:t>
            </a:r>
            <a:endParaRPr lang="zh-CN" altLang="en-US" sz="3200" dirty="0">
              <a:solidFill>
                <a:srgbClr val="7030A0"/>
              </a:solidFill>
            </a:endParaRPr>
          </a:p>
        </p:txBody>
      </p:sp>
    </p:spTree>
    <p:extLst>
      <p:ext uri="{BB962C8B-B14F-4D97-AF65-F5344CB8AC3E}">
        <p14:creationId xmlns:p14="http://schemas.microsoft.com/office/powerpoint/2010/main" val="1904687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49" name="灯片编号占位符 48"/>
          <p:cNvSpPr>
            <a:spLocks noGrp="1"/>
          </p:cNvSpPr>
          <p:nvPr>
            <p:ph type="sldNum" sz="quarter" idx="12"/>
          </p:nvPr>
        </p:nvSpPr>
        <p:spPr/>
        <p:txBody>
          <a:bodyPr/>
          <a:lstStyle/>
          <a:p>
            <a:fld id="{03114EF4-9A27-45D2-8970-5BB75B272BC9}" type="slidenum">
              <a:rPr lang="zh-CN" altLang="en-US" smtClean="0"/>
              <a:t>19</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91558" y="758448"/>
            <a:ext cx="7924800" cy="2031325"/>
          </a:xfrm>
          <a:prstGeom prst="rect">
            <a:avLst/>
          </a:prstGeom>
        </p:spPr>
        <p:txBody>
          <a:bodyPr wrap="square">
            <a:spAutoFit/>
          </a:bodyPr>
          <a:lstStyle/>
          <a:p>
            <a:r>
              <a:rPr lang="en-US" altLang="zh-CN" dirty="0" smtClean="0">
                <a:solidFill>
                  <a:srgbClr val="7030A0"/>
                </a:solidFill>
                <a:latin typeface="Times New Roman" panose="02020603050405020304" pitchFamily="18" charset="0"/>
                <a:cs typeface="Times New Roman" panose="02020603050405020304" pitchFamily="18" charset="0"/>
              </a:rPr>
              <a:t>Assembling </a:t>
            </a:r>
            <a:r>
              <a:rPr lang="en-US" altLang="zh-CN" dirty="0">
                <a:solidFill>
                  <a:srgbClr val="7030A0"/>
                </a:solidFill>
                <a:latin typeface="Times New Roman" panose="02020603050405020304" pitchFamily="18" charset="0"/>
                <a:cs typeface="Times New Roman" panose="02020603050405020304" pitchFamily="18" charset="0"/>
              </a:rPr>
              <a:t>steps:   </a:t>
            </a:r>
          </a:p>
          <a:p>
            <a:pPr marL="285750" indent="-285750">
              <a:buFont typeface="Wingdings" panose="05000000000000000000" pitchFamily="2" charset="2"/>
              <a:buChar char="ü"/>
            </a:pPr>
            <a:r>
              <a:rPr lang="en-US" altLang="zh-CN" dirty="0" smtClean="0">
                <a:solidFill>
                  <a:srgbClr val="7030A0"/>
                </a:solidFill>
                <a:latin typeface="Times New Roman" panose="02020603050405020304" pitchFamily="18" charset="0"/>
                <a:cs typeface="Times New Roman" panose="02020603050405020304" pitchFamily="18" charset="0"/>
              </a:rPr>
              <a:t>1. </a:t>
            </a:r>
            <a:r>
              <a:rPr lang="en-US" altLang="zh-CN" dirty="0">
                <a:solidFill>
                  <a:srgbClr val="7030A0"/>
                </a:solidFill>
                <a:latin typeface="Times New Roman" panose="02020603050405020304" pitchFamily="18" charset="0"/>
                <a:cs typeface="Times New Roman" panose="02020603050405020304" pitchFamily="18" charset="0"/>
              </a:rPr>
              <a:t>Assembling </a:t>
            </a:r>
            <a:r>
              <a:rPr lang="en-US" altLang="zh-CN" dirty="0" smtClean="0">
                <a:solidFill>
                  <a:srgbClr val="7030A0"/>
                </a:solidFill>
                <a:latin typeface="Times New Roman" panose="02020603050405020304" pitchFamily="18" charset="0"/>
                <a:cs typeface="Times New Roman" panose="02020603050405020304" pitchFamily="18" charset="0"/>
              </a:rPr>
              <a:t> towers one by one.</a:t>
            </a:r>
          </a:p>
          <a:p>
            <a:pPr marL="285750" indent="-285750">
              <a:buFont typeface="Wingdings" panose="05000000000000000000" pitchFamily="2" charset="2"/>
              <a:buChar char="ü"/>
            </a:pPr>
            <a:r>
              <a:rPr lang="en-US" altLang="zh-CN" dirty="0" smtClean="0">
                <a:solidFill>
                  <a:srgbClr val="7030A0"/>
                </a:solidFill>
                <a:latin typeface="Times New Roman" panose="02020603050405020304" pitchFamily="18" charset="0"/>
                <a:cs typeface="Times New Roman" panose="02020603050405020304" pitchFamily="18" charset="0"/>
              </a:rPr>
              <a:t>2</a:t>
            </a:r>
            <a:r>
              <a:rPr lang="en-US" altLang="zh-CN" dirty="0">
                <a:solidFill>
                  <a:srgbClr val="7030A0"/>
                </a:solidFill>
                <a:latin typeface="Times New Roman" panose="02020603050405020304" pitchFamily="18" charset="0"/>
                <a:cs typeface="Times New Roman" panose="02020603050405020304" pitchFamily="18" charset="0"/>
              </a:rPr>
              <a:t>. </a:t>
            </a:r>
            <a:r>
              <a:rPr lang="en-US" altLang="zh-CN" dirty="0" smtClean="0">
                <a:solidFill>
                  <a:srgbClr val="7030A0"/>
                </a:solidFill>
                <a:latin typeface="Times New Roman" panose="02020603050405020304" pitchFamily="18" charset="0"/>
                <a:cs typeface="Times New Roman" panose="02020603050405020304" pitchFamily="18" charset="0"/>
              </a:rPr>
              <a:t>Pressurizing </a:t>
            </a:r>
            <a:r>
              <a:rPr lang="en-US" altLang="zh-CN" dirty="0">
                <a:solidFill>
                  <a:srgbClr val="7030A0"/>
                </a:solidFill>
                <a:latin typeface="Times New Roman" panose="02020603050405020304" pitchFamily="18" charset="0"/>
                <a:cs typeface="Times New Roman" panose="02020603050405020304" pitchFamily="18" charset="0"/>
              </a:rPr>
              <a:t>eight towers at the same </a:t>
            </a:r>
            <a:r>
              <a:rPr lang="en-US" altLang="zh-CN" dirty="0" smtClean="0">
                <a:solidFill>
                  <a:srgbClr val="7030A0"/>
                </a:solidFill>
                <a:latin typeface="Times New Roman" panose="02020603050405020304" pitchFamily="18" charset="0"/>
                <a:cs typeface="Times New Roman" panose="02020603050405020304" pitchFamily="18" charset="0"/>
              </a:rPr>
              <a:t>time. (~60kg / tower).</a:t>
            </a:r>
          </a:p>
          <a:p>
            <a:pPr marL="285750" indent="-285750">
              <a:buFont typeface="Wingdings" panose="05000000000000000000" pitchFamily="2" charset="2"/>
              <a:buChar char="ü"/>
            </a:pPr>
            <a:r>
              <a:rPr lang="en-US" altLang="zh-CN" dirty="0" smtClean="0">
                <a:solidFill>
                  <a:srgbClr val="7030A0"/>
                </a:solidFill>
                <a:latin typeface="Times New Roman" panose="02020603050405020304" pitchFamily="18" charset="0"/>
                <a:cs typeface="Times New Roman" panose="02020603050405020304" pitchFamily="18" charset="0"/>
              </a:rPr>
              <a:t>3. cutting and gluing.</a:t>
            </a:r>
          </a:p>
          <a:p>
            <a:pPr marL="285750" indent="-285750">
              <a:buFont typeface="Wingdings" panose="05000000000000000000" pitchFamily="2" charset="2"/>
              <a:buChar char="ü"/>
            </a:pPr>
            <a:r>
              <a:rPr lang="en-US" altLang="zh-CN" dirty="0" smtClean="0">
                <a:solidFill>
                  <a:srgbClr val="7030A0"/>
                </a:solidFill>
                <a:latin typeface="Times New Roman" panose="02020603050405020304" pitchFamily="18" charset="0"/>
                <a:cs typeface="Times New Roman" panose="02020603050405020304" pitchFamily="18" charset="0"/>
              </a:rPr>
              <a:t>4. WLS fibers </a:t>
            </a:r>
            <a:r>
              <a:rPr lang="en-US" altLang="zh-CN" dirty="0">
                <a:solidFill>
                  <a:srgbClr val="7030A0"/>
                </a:solidFill>
                <a:latin typeface="Times New Roman" panose="02020603050405020304" pitchFamily="18" charset="0"/>
                <a:cs typeface="Times New Roman" panose="02020603050405020304" pitchFamily="18" charset="0"/>
              </a:rPr>
              <a:t>assembling (</a:t>
            </a:r>
            <a:r>
              <a:rPr lang="en-US" altLang="zh-CN" dirty="0" smtClean="0">
                <a:solidFill>
                  <a:srgbClr val="7030A0"/>
                </a:solidFill>
                <a:latin typeface="Times New Roman" panose="02020603050405020304" pitchFamily="18" charset="0"/>
                <a:cs typeface="Times New Roman" panose="02020603050405020304" pitchFamily="18" charset="0"/>
              </a:rPr>
              <a:t>inserting, gluing and cutting).</a:t>
            </a:r>
            <a:endParaRPr lang="en-US" altLang="zh-CN" dirty="0">
              <a:solidFill>
                <a:srgbClr val="7030A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altLang="zh-CN" dirty="0" smtClean="0">
                <a:solidFill>
                  <a:srgbClr val="7030A0"/>
                </a:solidFill>
                <a:latin typeface="Times New Roman" panose="02020603050405020304" pitchFamily="18" charset="0"/>
                <a:cs typeface="Times New Roman" panose="02020603050405020304" pitchFamily="18" charset="0"/>
              </a:rPr>
              <a:t>5. connecting the PCB plate with </a:t>
            </a:r>
            <a:r>
              <a:rPr lang="en-US" altLang="zh-CN" dirty="0" err="1" smtClean="0">
                <a:solidFill>
                  <a:srgbClr val="7030A0"/>
                </a:solidFill>
                <a:latin typeface="Times New Roman" panose="02020603050405020304" pitchFamily="18" charset="0"/>
                <a:cs typeface="Times New Roman" panose="02020603050405020304" pitchFamily="18" charset="0"/>
              </a:rPr>
              <a:t>SiPM</a:t>
            </a:r>
            <a:r>
              <a:rPr lang="en-US" altLang="zh-CN" dirty="0">
                <a:solidFill>
                  <a:srgbClr val="7030A0"/>
                </a:solidFill>
                <a:latin typeface="Times New Roman" panose="02020603050405020304" pitchFamily="18" charset="0"/>
                <a:cs typeface="Times New Roman" panose="02020603050405020304" pitchFamily="18" charset="0"/>
              </a:rPr>
              <a:t> </a:t>
            </a:r>
            <a:r>
              <a:rPr lang="en-US" altLang="zh-CN" dirty="0" smtClean="0">
                <a:solidFill>
                  <a:srgbClr val="7030A0"/>
                </a:solidFill>
                <a:latin typeface="Times New Roman" panose="02020603050405020304" pitchFamily="18" charset="0"/>
                <a:cs typeface="Times New Roman" panose="02020603050405020304" pitchFamily="18" charset="0"/>
              </a:rPr>
              <a:t>detector.</a:t>
            </a:r>
          </a:p>
          <a:p>
            <a:pPr marL="285750" indent="-285750">
              <a:buFont typeface="Wingdings" panose="05000000000000000000" pitchFamily="2" charset="2"/>
              <a:buChar char="ü"/>
            </a:pPr>
            <a:r>
              <a:rPr lang="en-US" altLang="zh-CN" dirty="0" smtClean="0">
                <a:solidFill>
                  <a:srgbClr val="7030A0"/>
                </a:solidFill>
                <a:latin typeface="Times New Roman" panose="02020603050405020304" pitchFamily="18" charset="0"/>
                <a:cs typeface="Times New Roman" panose="02020603050405020304" pitchFamily="18" charset="0"/>
              </a:rPr>
              <a:t>6. </a:t>
            </a:r>
            <a:r>
              <a:rPr lang="en-US" altLang="zh-CN" dirty="0" err="1" smtClean="0">
                <a:solidFill>
                  <a:srgbClr val="7030A0"/>
                </a:solidFill>
                <a:latin typeface="Times New Roman" panose="02020603050405020304" pitchFamily="18" charset="0"/>
                <a:cs typeface="Times New Roman" panose="02020603050405020304" pitchFamily="18" charset="0"/>
              </a:rPr>
              <a:t>wraping</a:t>
            </a:r>
            <a:r>
              <a:rPr lang="en-US" altLang="zh-CN" dirty="0" smtClean="0">
                <a:solidFill>
                  <a:srgbClr val="7030A0"/>
                </a:solidFill>
                <a:latin typeface="Times New Roman" panose="02020603050405020304" pitchFamily="18" charset="0"/>
                <a:cs typeface="Times New Roman" panose="02020603050405020304" pitchFamily="18" charset="0"/>
              </a:rPr>
              <a:t>.</a:t>
            </a:r>
            <a:endParaRPr lang="zh-CN" altLang="en-US" dirty="0">
              <a:solidFill>
                <a:srgbClr val="7030A0"/>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 y="5532116"/>
            <a:ext cx="9144001" cy="40011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altLang="zh-CN" sz="2000" b="1" dirty="0">
                <a:gradFill flip="none" rotWithShape="1">
                  <a:gsLst>
                    <a:gs pos="100000">
                      <a:schemeClr val="accent3"/>
                    </a:gs>
                    <a:gs pos="23000">
                      <a:schemeClr val="accent2">
                        <a:lumMod val="89000"/>
                      </a:schemeClr>
                    </a:gs>
                    <a:gs pos="0">
                      <a:schemeClr val="accent2">
                        <a:lumMod val="75000"/>
                      </a:schemeClr>
                    </a:gs>
                    <a:gs pos="57000">
                      <a:schemeClr val="accent3">
                        <a:lumMod val="75000"/>
                      </a:schemeClr>
                    </a:gs>
                  </a:gsLst>
                  <a:path path="circle">
                    <a:fillToRect r="100000" b="100000"/>
                  </a:path>
                  <a:tileRect l="-100000" t="-100000"/>
                </a:gradFill>
              </a:rPr>
              <a:t>    </a:t>
            </a:r>
            <a:r>
              <a:rPr lang="en-US" altLang="zh-CN" sz="2000" b="1" dirty="0" smtClean="0">
                <a:gradFill flip="none" rotWithShape="1">
                  <a:gsLst>
                    <a:gs pos="100000">
                      <a:schemeClr val="accent3"/>
                    </a:gs>
                    <a:gs pos="23000">
                      <a:schemeClr val="accent2">
                        <a:lumMod val="89000"/>
                      </a:schemeClr>
                    </a:gs>
                    <a:gs pos="0">
                      <a:schemeClr val="accent2">
                        <a:lumMod val="75000"/>
                      </a:schemeClr>
                    </a:gs>
                    <a:gs pos="57000">
                      <a:schemeClr val="accent3">
                        <a:lumMod val="75000"/>
                      </a:schemeClr>
                    </a:gs>
                  </a:gsLst>
                  <a:path path="circle">
                    <a:fillToRect r="100000" b="100000"/>
                  </a:path>
                  <a:tileRect l="-100000" t="-100000"/>
                </a:gradFill>
              </a:rPr>
              <a:t>  </a:t>
            </a:r>
            <a:r>
              <a:rPr lang="en-US" altLang="zh-CN" sz="2000" b="1" dirty="0" smtClean="0">
                <a:gradFill flip="none" rotWithShape="1">
                  <a:gsLst>
                    <a:gs pos="100000">
                      <a:srgbClr val="26CF0F"/>
                    </a:gs>
                    <a:gs pos="0">
                      <a:srgbClr val="FF0000"/>
                    </a:gs>
                  </a:gsLst>
                  <a:path path="circle">
                    <a:fillToRect r="100000" b="100000"/>
                  </a:path>
                  <a:tileRect l="-100000" t="-100000"/>
                </a:gradFill>
              </a:rPr>
              <a:t>Step1              Step2                Step3                  Step4                 Step5                 Step6</a:t>
            </a:r>
            <a:endParaRPr lang="en-US" altLang="zh-CN" sz="2000" b="1" dirty="0">
              <a:gradFill flip="none" rotWithShape="1">
                <a:gsLst>
                  <a:gs pos="100000">
                    <a:srgbClr val="26CF0F"/>
                  </a:gs>
                  <a:gs pos="0">
                    <a:srgbClr val="FF0000"/>
                  </a:gs>
                </a:gsLst>
                <a:path path="circle">
                  <a:fillToRect r="100000" b="100000"/>
                </a:path>
                <a:tileRect l="-100000" t="-100000"/>
              </a:gradFill>
            </a:endParaRPr>
          </a:p>
        </p:txBody>
      </p:sp>
      <p:sp>
        <p:nvSpPr>
          <p:cNvPr id="16" name="MH_Number_4">
            <a:hlinkClick r:id="rId4" action="ppaction://hlinksldjump"/>
            <a:extLst>
              <a:ext uri="{FF2B5EF4-FFF2-40B4-BE49-F238E27FC236}">
                <a16:creationId xmlns:a16="http://schemas.microsoft.com/office/drawing/2014/main" xmlns="" id="{DF93A337-0EB0-45A7-A765-409A3EF656ED}"/>
              </a:ext>
            </a:extLst>
          </p:cNvPr>
          <p:cNvSpPr/>
          <p:nvPr/>
        </p:nvSpPr>
        <p:spPr>
          <a:xfrm>
            <a:off x="333891" y="24062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eaLnBrk="1" hangingPunct="1"/>
            <a:r>
              <a:rPr lang="en-US" altLang="zh-CN" sz="2400" dirty="0">
                <a:solidFill>
                  <a:srgbClr val="FFFFFF"/>
                </a:solidFill>
                <a:ea typeface="Times New Roman" pitchFamily="18" charset="0"/>
              </a:rPr>
              <a:t>3</a:t>
            </a:r>
            <a:endParaRPr lang="zh-CN" altLang="en-US" sz="2400" dirty="0">
              <a:solidFill>
                <a:srgbClr val="FFFFFF"/>
              </a:solidFill>
              <a:latin typeface="Arial" charset="0"/>
              <a:ea typeface="Times New Roman" pitchFamily="18" charset="0"/>
            </a:endParaRPr>
          </a:p>
        </p:txBody>
      </p:sp>
      <p:sp>
        <p:nvSpPr>
          <p:cNvPr id="19" name="MH_Entry_4">
            <a:hlinkClick r:id="rId4" action="ppaction://hlinksldjump"/>
            <a:extLst>
              <a:ext uri="{FF2B5EF4-FFF2-40B4-BE49-F238E27FC236}">
                <a16:creationId xmlns:a16="http://schemas.microsoft.com/office/drawing/2014/main" xmlns="" id="{7E5CF671-2C7F-49CB-89E9-23775F2ADB55}"/>
              </a:ext>
            </a:extLst>
          </p:cNvPr>
          <p:cNvSpPr/>
          <p:nvPr/>
        </p:nvSpPr>
        <p:spPr>
          <a:xfrm>
            <a:off x="1135617" y="232716"/>
            <a:ext cx="5031265" cy="5257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Key </a:t>
            </a:r>
            <a:r>
              <a:rPr lang="en-US" altLang="zh-CN" sz="3200" dirty="0" smtClean="0">
                <a:solidFill>
                  <a:srgbClr val="7030A0"/>
                </a:solidFill>
              </a:rPr>
              <a:t>Technology-architecture</a:t>
            </a:r>
            <a:endParaRPr lang="zh-CN" altLang="en-US" sz="3200" dirty="0">
              <a:solidFill>
                <a:srgbClr val="7030A0"/>
              </a:solidFill>
            </a:endParaRPr>
          </a:p>
        </p:txBody>
      </p:sp>
      <p:pic>
        <p:nvPicPr>
          <p:cNvPr id="18" name="图片 17">
            <a:extLst>
              <a:ext uri="{FF2B5EF4-FFF2-40B4-BE49-F238E27FC236}">
                <a16:creationId xmlns:a16="http://schemas.microsoft.com/office/drawing/2014/main" xmlns="" id="{30B105AC-36F9-4579-9D97-80BFCAD36DB0}"/>
              </a:ext>
            </a:extLst>
          </p:cNvPr>
          <p:cNvPicPr>
            <a:picLocks/>
          </p:cNvPicPr>
          <p:nvPr/>
        </p:nvPicPr>
        <p:blipFill rotWithShape="1">
          <a:blip r:embed="rId5" cstate="print">
            <a:extLst>
              <a:ext uri="{28A0092B-C50C-407E-A947-70E740481C1C}">
                <a14:useLocalDpi xmlns:a14="http://schemas.microsoft.com/office/drawing/2010/main" val="0"/>
              </a:ext>
            </a:extLst>
          </a:blip>
          <a:srcRect r="6806"/>
          <a:stretch/>
        </p:blipFill>
        <p:spPr>
          <a:xfrm>
            <a:off x="1581525" y="2877974"/>
            <a:ext cx="1303200" cy="2502000"/>
          </a:xfrm>
          <a:prstGeom prst="rect">
            <a:avLst/>
          </a:prstGeom>
          <a:ln w="12700">
            <a:solidFill>
              <a:schemeClr val="tx1"/>
            </a:solidFill>
          </a:ln>
        </p:spPr>
      </p:pic>
      <p:pic>
        <p:nvPicPr>
          <p:cNvPr id="28" name="图片 27">
            <a:extLst>
              <a:ext uri="{FF2B5EF4-FFF2-40B4-BE49-F238E27FC236}">
                <a16:creationId xmlns:a16="http://schemas.microsoft.com/office/drawing/2014/main" xmlns="" id="{59AB69E9-1E98-4AB5-9A4B-DE84CB7383EC}"/>
              </a:ext>
            </a:extLst>
          </p:cNvPr>
          <p:cNvPicPr>
            <a:picLocks/>
          </p:cNvPicPr>
          <p:nvPr/>
        </p:nvPicPr>
        <p:blipFill rotWithShape="1">
          <a:blip r:embed="rId6" cstate="print">
            <a:extLst>
              <a:ext uri="{28A0092B-C50C-407E-A947-70E740481C1C}">
                <a14:useLocalDpi xmlns:a14="http://schemas.microsoft.com/office/drawing/2010/main" val="0"/>
              </a:ext>
            </a:extLst>
          </a:blip>
          <a:srcRect l="7633"/>
          <a:stretch/>
        </p:blipFill>
        <p:spPr>
          <a:xfrm>
            <a:off x="78961" y="2879182"/>
            <a:ext cx="1303956" cy="2500792"/>
          </a:xfrm>
          <a:prstGeom prst="rect">
            <a:avLst/>
          </a:prstGeom>
          <a:ln w="12700">
            <a:solidFill>
              <a:schemeClr val="tx1"/>
            </a:solidFill>
          </a:ln>
        </p:spPr>
      </p:pic>
      <p:pic>
        <p:nvPicPr>
          <p:cNvPr id="41" name="图片 40"/>
          <p:cNvPicPr>
            <a:picLocks noChangeAspect="1"/>
          </p:cNvPicPr>
          <p:nvPr/>
        </p:nvPicPr>
        <p:blipFill rotWithShape="1">
          <a:blip r:embed="rId7" cstate="print">
            <a:extLst>
              <a:ext uri="{28A0092B-C50C-407E-A947-70E740481C1C}">
                <a14:useLocalDpi xmlns:a14="http://schemas.microsoft.com/office/drawing/2010/main" val="0"/>
              </a:ext>
            </a:extLst>
          </a:blip>
          <a:srcRect l="6136" t="43673" r="3485"/>
          <a:stretch/>
        </p:blipFill>
        <p:spPr>
          <a:xfrm>
            <a:off x="3088352" y="2877974"/>
            <a:ext cx="1265101" cy="2502000"/>
          </a:xfrm>
          <a:prstGeom prst="rect">
            <a:avLst/>
          </a:prstGeom>
          <a:ln w="12700">
            <a:solidFill>
              <a:schemeClr val="tx1"/>
            </a:solidFill>
          </a:ln>
        </p:spPr>
      </p:pic>
      <p:pic>
        <p:nvPicPr>
          <p:cNvPr id="43" name="图片 42"/>
          <p:cNvPicPr>
            <a:picLocks noChangeAspect="1"/>
          </p:cNvPicPr>
          <p:nvPr/>
        </p:nvPicPr>
        <p:blipFill rotWithShape="1">
          <a:blip r:embed="rId8" cstate="print">
            <a:extLst>
              <a:ext uri="{28A0092B-C50C-407E-A947-70E740481C1C}">
                <a14:useLocalDpi xmlns:a14="http://schemas.microsoft.com/office/drawing/2010/main" val="0"/>
              </a:ext>
            </a:extLst>
          </a:blip>
          <a:srcRect l="12994"/>
          <a:stretch/>
        </p:blipFill>
        <p:spPr>
          <a:xfrm>
            <a:off x="6166883" y="2877974"/>
            <a:ext cx="1433885" cy="2502000"/>
          </a:xfrm>
          <a:prstGeom prst="rect">
            <a:avLst/>
          </a:prstGeom>
          <a:ln w="12700">
            <a:solidFill>
              <a:schemeClr val="tx1"/>
            </a:solidFill>
          </a:ln>
        </p:spPr>
      </p:pic>
      <p:pic>
        <p:nvPicPr>
          <p:cNvPr id="2" name="图片 1"/>
          <p:cNvPicPr>
            <a:picLocks noChangeAspect="1"/>
          </p:cNvPicPr>
          <p:nvPr/>
        </p:nvPicPr>
        <p:blipFill rotWithShape="1">
          <a:blip r:embed="rId9" cstate="print">
            <a:extLst>
              <a:ext uri="{28A0092B-C50C-407E-A947-70E740481C1C}">
                <a14:useLocalDpi xmlns:a14="http://schemas.microsoft.com/office/drawing/2010/main" val="0"/>
              </a:ext>
            </a:extLst>
          </a:blip>
          <a:srcRect t="20741"/>
          <a:stretch/>
        </p:blipFill>
        <p:spPr>
          <a:xfrm>
            <a:off x="7801273" y="2877974"/>
            <a:ext cx="1264157" cy="2502000"/>
          </a:xfrm>
          <a:prstGeom prst="rect">
            <a:avLst/>
          </a:prstGeom>
          <a:ln>
            <a:solidFill>
              <a:schemeClr val="tx1"/>
            </a:solidFill>
          </a:ln>
        </p:spPr>
      </p:pic>
      <p:pic>
        <p:nvPicPr>
          <p:cNvPr id="17" name="图片 16"/>
          <p:cNvPicPr>
            <a:picLocks noChangeAspect="1"/>
          </p:cNvPicPr>
          <p:nvPr/>
        </p:nvPicPr>
        <p:blipFill rotWithShape="1">
          <a:blip r:embed="rId10" cstate="print">
            <a:extLst>
              <a:ext uri="{28A0092B-C50C-407E-A947-70E740481C1C}">
                <a14:useLocalDpi xmlns:a14="http://schemas.microsoft.com/office/drawing/2010/main" val="0"/>
              </a:ext>
            </a:extLst>
          </a:blip>
          <a:srcRect t="33037"/>
          <a:stretch/>
        </p:blipFill>
        <p:spPr>
          <a:xfrm>
            <a:off x="4560593" y="2876767"/>
            <a:ext cx="1399150" cy="2502000"/>
          </a:xfrm>
          <a:prstGeom prst="rect">
            <a:avLst/>
          </a:prstGeom>
          <a:ln>
            <a:solidFill>
              <a:schemeClr val="tx1"/>
            </a:solidFill>
          </a:ln>
        </p:spPr>
      </p:pic>
    </p:spTree>
    <p:extLst>
      <p:ext uri="{BB962C8B-B14F-4D97-AF65-F5344CB8AC3E}">
        <p14:creationId xmlns:p14="http://schemas.microsoft.com/office/powerpoint/2010/main" val="2857286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17" name="MH_Number_4">
            <a:hlinkClick r:id="rId3" action="ppaction://hlinksldjump"/>
          </p:cNvPr>
          <p:cNvSpPr/>
          <p:nvPr/>
        </p:nvSpPr>
        <p:spPr>
          <a:xfrm>
            <a:off x="1562579" y="1552527"/>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1</a:t>
            </a:r>
            <a:endParaRPr lang="zh-CN" altLang="en-US" sz="2400" dirty="0">
              <a:solidFill>
                <a:srgbClr val="FFFFFF"/>
              </a:solidFill>
              <a:ea typeface="Times New Roman" pitchFamily="18" charset="0"/>
            </a:endParaRPr>
          </a:p>
        </p:txBody>
      </p:sp>
      <p:sp>
        <p:nvSpPr>
          <p:cNvPr id="18" name="MH_Entry_4">
            <a:hlinkClick r:id="rId3" action="ppaction://hlinksldjump"/>
          </p:cNvPr>
          <p:cNvSpPr/>
          <p:nvPr/>
        </p:nvSpPr>
        <p:spPr>
          <a:xfrm>
            <a:off x="2365153" y="1436809"/>
            <a:ext cx="5216270" cy="54557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Introduction</a:t>
            </a:r>
            <a:endParaRPr lang="zh-CN" altLang="en-US" sz="3200" b="1" dirty="0">
              <a:solidFill>
                <a:srgbClr val="7030A0"/>
              </a:solidFill>
            </a:endParaRPr>
          </a:p>
        </p:txBody>
      </p:sp>
      <p:sp>
        <p:nvSpPr>
          <p:cNvPr id="19" name="MH_Number_4">
            <a:hlinkClick r:id="rId3" action="ppaction://hlinksldjump"/>
          </p:cNvPr>
          <p:cNvSpPr/>
          <p:nvPr/>
        </p:nvSpPr>
        <p:spPr>
          <a:xfrm>
            <a:off x="1562579" y="2293713"/>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2</a:t>
            </a:r>
            <a:endParaRPr lang="zh-CN" altLang="en-US" sz="2400" dirty="0">
              <a:solidFill>
                <a:srgbClr val="FFFFFF"/>
              </a:solidFill>
              <a:ea typeface="Times New Roman" pitchFamily="18" charset="0"/>
            </a:endParaRPr>
          </a:p>
        </p:txBody>
      </p:sp>
      <p:sp>
        <p:nvSpPr>
          <p:cNvPr id="20" name="MH_Entry_4">
            <a:hlinkClick r:id="rId3" action="ppaction://hlinksldjump"/>
          </p:cNvPr>
          <p:cNvSpPr/>
          <p:nvPr/>
        </p:nvSpPr>
        <p:spPr>
          <a:xfrm>
            <a:off x="2365153" y="2179403"/>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smtClean="0">
                <a:solidFill>
                  <a:srgbClr val="7030A0"/>
                </a:solidFill>
              </a:rPr>
              <a:t>Simulation</a:t>
            </a:r>
            <a:endParaRPr lang="zh-CN" altLang="en-US" sz="3200" b="1" dirty="0">
              <a:solidFill>
                <a:srgbClr val="7030A0"/>
              </a:solidFill>
            </a:endParaRPr>
          </a:p>
        </p:txBody>
      </p:sp>
      <p:sp>
        <p:nvSpPr>
          <p:cNvPr id="21" name="MH_Number_4">
            <a:hlinkClick r:id="rId3" action="ppaction://hlinksldjump"/>
          </p:cNvPr>
          <p:cNvSpPr/>
          <p:nvPr/>
        </p:nvSpPr>
        <p:spPr>
          <a:xfrm>
            <a:off x="1562579" y="3034899"/>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3</a:t>
            </a:r>
            <a:endParaRPr lang="zh-CN" altLang="en-US" sz="2400" dirty="0">
              <a:solidFill>
                <a:srgbClr val="FFFFFF"/>
              </a:solidFill>
              <a:ea typeface="Times New Roman" pitchFamily="18" charset="0"/>
            </a:endParaRPr>
          </a:p>
        </p:txBody>
      </p:sp>
      <p:sp>
        <p:nvSpPr>
          <p:cNvPr id="22" name="MH_Entry_4">
            <a:hlinkClick r:id="rId3" action="ppaction://hlinksldjump"/>
          </p:cNvPr>
          <p:cNvSpPr/>
          <p:nvPr/>
        </p:nvSpPr>
        <p:spPr>
          <a:xfrm>
            <a:off x="2365153" y="2920589"/>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Key Technology</a:t>
            </a:r>
            <a:endParaRPr lang="zh-CN" altLang="en-US" sz="3200" b="1" dirty="0">
              <a:solidFill>
                <a:srgbClr val="7030A0"/>
              </a:solidFill>
            </a:endParaRPr>
          </a:p>
        </p:txBody>
      </p:sp>
      <p:sp>
        <p:nvSpPr>
          <p:cNvPr id="23" name="MH_Number_4">
            <a:hlinkClick r:id="rId3" action="ppaction://hlinksldjump"/>
          </p:cNvPr>
          <p:cNvSpPr/>
          <p:nvPr/>
        </p:nvSpPr>
        <p:spPr>
          <a:xfrm>
            <a:off x="1562579" y="377126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4</a:t>
            </a:r>
            <a:endParaRPr lang="zh-CN" altLang="en-US" sz="2400" dirty="0">
              <a:solidFill>
                <a:srgbClr val="FFFFFF"/>
              </a:solidFill>
              <a:ea typeface="Times New Roman" pitchFamily="18" charset="0"/>
            </a:endParaRPr>
          </a:p>
        </p:txBody>
      </p:sp>
      <p:sp>
        <p:nvSpPr>
          <p:cNvPr id="24" name="MH_Entry_4">
            <a:hlinkClick r:id="rId3" action="ppaction://hlinksldjump"/>
          </p:cNvPr>
          <p:cNvSpPr/>
          <p:nvPr/>
        </p:nvSpPr>
        <p:spPr>
          <a:xfrm>
            <a:off x="2365153" y="3656950"/>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Beam Test</a:t>
            </a:r>
            <a:endParaRPr lang="zh-CN" altLang="en-US" sz="3200" b="1" dirty="0">
              <a:solidFill>
                <a:srgbClr val="7030A0"/>
              </a:solidFill>
            </a:endParaRPr>
          </a:p>
        </p:txBody>
      </p:sp>
      <p:sp>
        <p:nvSpPr>
          <p:cNvPr id="25" name="MH_Number_4">
            <a:hlinkClick r:id="rId3" action="ppaction://hlinksldjump"/>
          </p:cNvPr>
          <p:cNvSpPr/>
          <p:nvPr/>
        </p:nvSpPr>
        <p:spPr>
          <a:xfrm>
            <a:off x="1562579" y="4507621"/>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5</a:t>
            </a:r>
            <a:endParaRPr lang="zh-CN" altLang="en-US" sz="2400" dirty="0">
              <a:solidFill>
                <a:srgbClr val="FFFFFF"/>
              </a:solidFill>
              <a:ea typeface="Times New Roman" pitchFamily="18" charset="0"/>
            </a:endParaRPr>
          </a:p>
        </p:txBody>
      </p:sp>
      <p:sp>
        <p:nvSpPr>
          <p:cNvPr id="26" name="MH_Entry_4">
            <a:hlinkClick r:id="rId3" action="ppaction://hlinksldjump"/>
          </p:cNvPr>
          <p:cNvSpPr/>
          <p:nvPr/>
        </p:nvSpPr>
        <p:spPr>
          <a:xfrm>
            <a:off x="2365153" y="4393311"/>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 Collaboration</a:t>
            </a:r>
            <a:endParaRPr lang="zh-CN" altLang="en-US" sz="3200" b="1" dirty="0">
              <a:solidFill>
                <a:srgbClr val="7030A0"/>
              </a:solidFill>
            </a:endParaRPr>
          </a:p>
        </p:txBody>
      </p:sp>
      <p:sp>
        <p:nvSpPr>
          <p:cNvPr id="29" name="文本框 28"/>
          <p:cNvSpPr txBox="1"/>
          <p:nvPr/>
        </p:nvSpPr>
        <p:spPr>
          <a:xfrm>
            <a:off x="5795580" y="414509"/>
            <a:ext cx="1563624" cy="646331"/>
          </a:xfrm>
          <a:prstGeom prst="rect">
            <a:avLst/>
          </a:prstGeom>
          <a:noFill/>
        </p:spPr>
        <p:txBody>
          <a:bodyPr wrap="square" rtlCol="0">
            <a:spAutoFit/>
          </a:bodyPr>
          <a:lstStyle/>
          <a:p>
            <a:r>
              <a:rPr lang="en-US" altLang="zh-CN"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outline</a:t>
            </a:r>
            <a:endParaRPr lang="zh-CN" altLang="en-US"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0" y="737673"/>
            <a:ext cx="5795580"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直接连接符 32"/>
          <p:cNvCxnSpPr>
            <a:stCxn id="29" idx="3"/>
          </p:cNvCxnSpPr>
          <p:nvPr/>
        </p:nvCxnSpPr>
        <p:spPr>
          <a:xfrm>
            <a:off x="7359204" y="737673"/>
            <a:ext cx="1784796"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灯片编号占位符 48"/>
          <p:cNvSpPr>
            <a:spLocks noGrp="1"/>
          </p:cNvSpPr>
          <p:nvPr>
            <p:ph type="sldNum" sz="quarter" idx="12"/>
          </p:nvPr>
        </p:nvSpPr>
        <p:spPr/>
        <p:txBody>
          <a:bodyPr/>
          <a:lstStyle/>
          <a:p>
            <a:fld id="{03114EF4-9A27-45D2-8970-5BB75B272BC9}" type="slidenum">
              <a:rPr lang="zh-CN" altLang="en-US" smtClean="0"/>
              <a:t>2</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Number_4">
            <a:hlinkClick r:id="rId3" action="ppaction://hlinksldjump"/>
          </p:cNvPr>
          <p:cNvSpPr/>
          <p:nvPr/>
        </p:nvSpPr>
        <p:spPr>
          <a:xfrm>
            <a:off x="1561732" y="5207538"/>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6</a:t>
            </a:r>
            <a:endParaRPr lang="zh-CN" altLang="en-US" sz="2400" dirty="0">
              <a:solidFill>
                <a:srgbClr val="FFFFFF"/>
              </a:solidFill>
              <a:ea typeface="Times New Roman" pitchFamily="18" charset="0"/>
            </a:endParaRPr>
          </a:p>
        </p:txBody>
      </p:sp>
      <p:sp>
        <p:nvSpPr>
          <p:cNvPr id="32" name="MH_Entry_4">
            <a:hlinkClick r:id="rId3" action="ppaction://hlinksldjump"/>
          </p:cNvPr>
          <p:cNvSpPr/>
          <p:nvPr/>
        </p:nvSpPr>
        <p:spPr>
          <a:xfrm>
            <a:off x="2364306" y="5093228"/>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 Summary</a:t>
            </a:r>
            <a:endParaRPr lang="zh-CN" altLang="en-US" sz="3200" b="1" dirty="0">
              <a:solidFill>
                <a:srgbClr val="7030A0"/>
              </a:solidFill>
            </a:endParaRPr>
          </a:p>
        </p:txBody>
      </p:sp>
    </p:spTree>
    <p:extLst>
      <p:ext uri="{BB962C8B-B14F-4D97-AF65-F5344CB8AC3E}">
        <p14:creationId xmlns:p14="http://schemas.microsoft.com/office/powerpoint/2010/main" val="1511165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17" name="MH_Number_4">
            <a:hlinkClick r:id="rId3" action="ppaction://hlinksldjump"/>
          </p:cNvPr>
          <p:cNvSpPr/>
          <p:nvPr/>
        </p:nvSpPr>
        <p:spPr>
          <a:xfrm>
            <a:off x="1562579" y="1552527"/>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1</a:t>
            </a:r>
            <a:endParaRPr lang="zh-CN" altLang="en-US" sz="2400" dirty="0">
              <a:solidFill>
                <a:srgbClr val="FFFFFF"/>
              </a:solidFill>
              <a:ea typeface="Times New Roman" pitchFamily="18" charset="0"/>
            </a:endParaRPr>
          </a:p>
        </p:txBody>
      </p:sp>
      <p:sp>
        <p:nvSpPr>
          <p:cNvPr id="18" name="MH_Entry_4">
            <a:hlinkClick r:id="rId3" action="ppaction://hlinksldjump"/>
          </p:cNvPr>
          <p:cNvSpPr/>
          <p:nvPr/>
        </p:nvSpPr>
        <p:spPr>
          <a:xfrm>
            <a:off x="2365153" y="1436809"/>
            <a:ext cx="5216270" cy="54557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Introduction</a:t>
            </a:r>
            <a:endParaRPr lang="zh-CN" altLang="en-US" sz="3200" b="1" dirty="0">
              <a:solidFill>
                <a:schemeClr val="accent3">
                  <a:lumMod val="60000"/>
                  <a:lumOff val="40000"/>
                </a:schemeClr>
              </a:solidFill>
            </a:endParaRPr>
          </a:p>
        </p:txBody>
      </p:sp>
      <p:sp>
        <p:nvSpPr>
          <p:cNvPr id="19" name="MH_Number_4">
            <a:hlinkClick r:id="rId3" action="ppaction://hlinksldjump"/>
          </p:cNvPr>
          <p:cNvSpPr/>
          <p:nvPr/>
        </p:nvSpPr>
        <p:spPr>
          <a:xfrm>
            <a:off x="1562579" y="2293713"/>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2</a:t>
            </a:r>
            <a:endParaRPr lang="zh-CN" altLang="en-US" sz="2400" dirty="0">
              <a:solidFill>
                <a:srgbClr val="FFFFFF"/>
              </a:solidFill>
              <a:ea typeface="Times New Roman" pitchFamily="18" charset="0"/>
            </a:endParaRPr>
          </a:p>
        </p:txBody>
      </p:sp>
      <p:sp>
        <p:nvSpPr>
          <p:cNvPr id="20" name="MH_Entry_4">
            <a:hlinkClick r:id="rId3" action="ppaction://hlinksldjump"/>
          </p:cNvPr>
          <p:cNvSpPr/>
          <p:nvPr/>
        </p:nvSpPr>
        <p:spPr>
          <a:xfrm>
            <a:off x="2365153" y="2179403"/>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smtClean="0">
                <a:solidFill>
                  <a:schemeClr val="accent3">
                    <a:lumMod val="60000"/>
                    <a:lumOff val="40000"/>
                  </a:schemeClr>
                </a:solidFill>
              </a:rPr>
              <a:t>Simulation</a:t>
            </a:r>
            <a:endParaRPr lang="zh-CN" altLang="en-US" sz="3200" b="1" dirty="0">
              <a:solidFill>
                <a:schemeClr val="accent3">
                  <a:lumMod val="60000"/>
                  <a:lumOff val="40000"/>
                </a:schemeClr>
              </a:solidFill>
            </a:endParaRPr>
          </a:p>
        </p:txBody>
      </p:sp>
      <p:sp>
        <p:nvSpPr>
          <p:cNvPr id="21" name="MH_Number_4">
            <a:hlinkClick r:id="rId3" action="ppaction://hlinksldjump"/>
          </p:cNvPr>
          <p:cNvSpPr/>
          <p:nvPr/>
        </p:nvSpPr>
        <p:spPr>
          <a:xfrm>
            <a:off x="1562579" y="3034899"/>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3</a:t>
            </a:r>
            <a:endParaRPr lang="zh-CN" altLang="en-US" sz="2400" dirty="0">
              <a:solidFill>
                <a:srgbClr val="FFFFFF"/>
              </a:solidFill>
              <a:ea typeface="Times New Roman" pitchFamily="18" charset="0"/>
            </a:endParaRPr>
          </a:p>
        </p:txBody>
      </p:sp>
      <p:sp>
        <p:nvSpPr>
          <p:cNvPr id="22" name="MH_Entry_4">
            <a:hlinkClick r:id="rId3" action="ppaction://hlinksldjump"/>
          </p:cNvPr>
          <p:cNvSpPr/>
          <p:nvPr/>
        </p:nvSpPr>
        <p:spPr>
          <a:xfrm>
            <a:off x="2365153" y="2920589"/>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Key Technology</a:t>
            </a:r>
            <a:endParaRPr lang="zh-CN" altLang="en-US" sz="3200" b="1" dirty="0">
              <a:solidFill>
                <a:schemeClr val="accent3">
                  <a:lumMod val="60000"/>
                  <a:lumOff val="40000"/>
                </a:schemeClr>
              </a:solidFill>
            </a:endParaRPr>
          </a:p>
        </p:txBody>
      </p:sp>
      <p:sp>
        <p:nvSpPr>
          <p:cNvPr id="23" name="MH_Number_4">
            <a:hlinkClick r:id="rId3" action="ppaction://hlinksldjump"/>
          </p:cNvPr>
          <p:cNvSpPr/>
          <p:nvPr/>
        </p:nvSpPr>
        <p:spPr>
          <a:xfrm>
            <a:off x="1562579" y="377126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4</a:t>
            </a:r>
            <a:endParaRPr lang="zh-CN" altLang="en-US" sz="2400" dirty="0">
              <a:solidFill>
                <a:srgbClr val="FFFFFF"/>
              </a:solidFill>
              <a:ea typeface="Times New Roman" pitchFamily="18" charset="0"/>
            </a:endParaRPr>
          </a:p>
        </p:txBody>
      </p:sp>
      <p:sp>
        <p:nvSpPr>
          <p:cNvPr id="24" name="MH_Entry_4">
            <a:hlinkClick r:id="rId3" action="ppaction://hlinksldjump"/>
          </p:cNvPr>
          <p:cNvSpPr/>
          <p:nvPr/>
        </p:nvSpPr>
        <p:spPr>
          <a:xfrm>
            <a:off x="2365153" y="3656950"/>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Beam Test</a:t>
            </a:r>
            <a:endParaRPr lang="zh-CN" altLang="en-US" sz="3200" b="1" dirty="0">
              <a:solidFill>
                <a:srgbClr val="7030A0"/>
              </a:solidFill>
            </a:endParaRPr>
          </a:p>
        </p:txBody>
      </p:sp>
      <p:sp>
        <p:nvSpPr>
          <p:cNvPr id="25" name="MH_Number_4">
            <a:hlinkClick r:id="rId3" action="ppaction://hlinksldjump"/>
          </p:cNvPr>
          <p:cNvSpPr/>
          <p:nvPr/>
        </p:nvSpPr>
        <p:spPr>
          <a:xfrm>
            <a:off x="1562579" y="4507621"/>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5</a:t>
            </a:r>
            <a:endParaRPr lang="zh-CN" altLang="en-US" sz="2400" dirty="0">
              <a:solidFill>
                <a:srgbClr val="FFFFFF"/>
              </a:solidFill>
              <a:ea typeface="Times New Roman" pitchFamily="18" charset="0"/>
            </a:endParaRPr>
          </a:p>
        </p:txBody>
      </p:sp>
      <p:sp>
        <p:nvSpPr>
          <p:cNvPr id="26" name="MH_Entry_4">
            <a:hlinkClick r:id="rId3" action="ppaction://hlinksldjump"/>
          </p:cNvPr>
          <p:cNvSpPr/>
          <p:nvPr/>
        </p:nvSpPr>
        <p:spPr>
          <a:xfrm>
            <a:off x="2365153" y="4393311"/>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 Collaboration</a:t>
            </a:r>
            <a:endParaRPr lang="zh-CN" altLang="en-US" sz="3200" b="1" dirty="0">
              <a:solidFill>
                <a:schemeClr val="accent3">
                  <a:lumMod val="60000"/>
                  <a:lumOff val="40000"/>
                </a:schemeClr>
              </a:solidFill>
            </a:endParaRPr>
          </a:p>
        </p:txBody>
      </p:sp>
      <p:sp>
        <p:nvSpPr>
          <p:cNvPr id="29" name="文本框 28"/>
          <p:cNvSpPr txBox="1"/>
          <p:nvPr/>
        </p:nvSpPr>
        <p:spPr>
          <a:xfrm>
            <a:off x="5795580" y="414509"/>
            <a:ext cx="1563624" cy="646331"/>
          </a:xfrm>
          <a:prstGeom prst="rect">
            <a:avLst/>
          </a:prstGeom>
          <a:noFill/>
        </p:spPr>
        <p:txBody>
          <a:bodyPr wrap="square" rtlCol="0">
            <a:spAutoFit/>
          </a:bodyPr>
          <a:lstStyle/>
          <a:p>
            <a:r>
              <a:rPr lang="en-US" altLang="zh-CN"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outline</a:t>
            </a:r>
            <a:endParaRPr lang="zh-CN" altLang="en-US"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0" y="737673"/>
            <a:ext cx="5795580"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直接连接符 32"/>
          <p:cNvCxnSpPr>
            <a:stCxn id="29" idx="3"/>
          </p:cNvCxnSpPr>
          <p:nvPr/>
        </p:nvCxnSpPr>
        <p:spPr>
          <a:xfrm>
            <a:off x="7359204" y="737673"/>
            <a:ext cx="1784796"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灯片编号占位符 48"/>
          <p:cNvSpPr>
            <a:spLocks noGrp="1"/>
          </p:cNvSpPr>
          <p:nvPr>
            <p:ph type="sldNum" sz="quarter" idx="12"/>
          </p:nvPr>
        </p:nvSpPr>
        <p:spPr/>
        <p:txBody>
          <a:bodyPr/>
          <a:lstStyle/>
          <a:p>
            <a:fld id="{03114EF4-9A27-45D2-8970-5BB75B272BC9}" type="slidenum">
              <a:rPr lang="zh-CN" altLang="en-US" smtClean="0"/>
              <a:t>20</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Number_4">
            <a:hlinkClick r:id="rId3" action="ppaction://hlinksldjump"/>
          </p:cNvPr>
          <p:cNvSpPr/>
          <p:nvPr/>
        </p:nvSpPr>
        <p:spPr>
          <a:xfrm>
            <a:off x="1561732" y="5207538"/>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6</a:t>
            </a:r>
            <a:endParaRPr lang="zh-CN" altLang="en-US" sz="2400" dirty="0">
              <a:solidFill>
                <a:srgbClr val="FFFFFF"/>
              </a:solidFill>
              <a:ea typeface="Times New Roman" pitchFamily="18" charset="0"/>
            </a:endParaRPr>
          </a:p>
        </p:txBody>
      </p:sp>
      <p:sp>
        <p:nvSpPr>
          <p:cNvPr id="32" name="MH_Entry_4">
            <a:hlinkClick r:id="rId3" action="ppaction://hlinksldjump"/>
          </p:cNvPr>
          <p:cNvSpPr/>
          <p:nvPr/>
        </p:nvSpPr>
        <p:spPr>
          <a:xfrm>
            <a:off x="2364306" y="5093228"/>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 </a:t>
            </a:r>
            <a:r>
              <a:rPr lang="en-US" altLang="zh-CN" sz="3200" b="1" dirty="0">
                <a:solidFill>
                  <a:schemeClr val="accent3">
                    <a:lumMod val="60000"/>
                    <a:lumOff val="40000"/>
                  </a:schemeClr>
                </a:solidFill>
              </a:rPr>
              <a:t>Summary</a:t>
            </a:r>
            <a:endParaRPr lang="zh-CN" altLang="en-US" sz="3200" b="1" dirty="0">
              <a:solidFill>
                <a:schemeClr val="accent3">
                  <a:lumMod val="60000"/>
                  <a:lumOff val="40000"/>
                </a:schemeClr>
              </a:solidFill>
            </a:endParaRPr>
          </a:p>
        </p:txBody>
      </p:sp>
    </p:spTree>
    <p:extLst>
      <p:ext uri="{BB962C8B-B14F-4D97-AF65-F5344CB8AC3E}">
        <p14:creationId xmlns:p14="http://schemas.microsoft.com/office/powerpoint/2010/main" val="1377673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4">
            <a:hlinkClick r:id="rId3" action="ppaction://hlinksldjump"/>
            <a:extLst>
              <a:ext uri="{FF2B5EF4-FFF2-40B4-BE49-F238E27FC236}">
                <a16:creationId xmlns:a16="http://schemas.microsoft.com/office/drawing/2014/main" xmlns="" id="{D062E661-9547-4270-80C8-3399A47EB6E0}"/>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latin typeface="Arial" charset="0"/>
                <a:ea typeface="Times New Roman" pitchFamily="18" charset="0"/>
              </a:rPr>
              <a:t>4</a:t>
            </a:r>
            <a:endParaRPr lang="zh-CN" altLang="en-US" sz="2400" dirty="0">
              <a:solidFill>
                <a:srgbClr val="FFFFFF"/>
              </a:solidFill>
              <a:latin typeface="Arial" charset="0"/>
              <a:ea typeface="Times New Roman" pitchFamily="18" charset="0"/>
            </a:endParaRPr>
          </a:p>
        </p:txBody>
      </p:sp>
      <p:sp>
        <p:nvSpPr>
          <p:cNvPr id="3" name="MH_Entry_4">
            <a:hlinkClick r:id="rId3" action="ppaction://hlinksldjump"/>
            <a:extLst>
              <a:ext uri="{FF2B5EF4-FFF2-40B4-BE49-F238E27FC236}">
                <a16:creationId xmlns:a16="http://schemas.microsoft.com/office/drawing/2014/main" xmlns="" id="{C500180C-53D5-4FCE-9D78-118E6175F3C7}"/>
              </a:ext>
            </a:extLst>
          </p:cNvPr>
          <p:cNvSpPr/>
          <p:nvPr/>
        </p:nvSpPr>
        <p:spPr>
          <a:xfrm>
            <a:off x="927523" y="179049"/>
            <a:ext cx="3293550" cy="4740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Beam test @ DESY</a:t>
            </a:r>
            <a:endParaRPr lang="zh-CN" altLang="en-US" sz="3200" dirty="0">
              <a:solidFill>
                <a:srgbClr val="7030A0"/>
              </a:solidFill>
            </a:endParaRPr>
          </a:p>
        </p:txBody>
      </p:sp>
      <p:grpSp>
        <p:nvGrpSpPr>
          <p:cNvPr id="15" name="组合 14"/>
          <p:cNvGrpSpPr/>
          <p:nvPr/>
        </p:nvGrpSpPr>
        <p:grpSpPr>
          <a:xfrm>
            <a:off x="46897" y="1042416"/>
            <a:ext cx="8987375" cy="5682848"/>
            <a:chOff x="46897" y="176981"/>
            <a:chExt cx="11977955" cy="6548284"/>
          </a:xfrm>
        </p:grpSpPr>
        <p:sp>
          <p:nvSpPr>
            <p:cNvPr id="16" name="矩形 15"/>
            <p:cNvSpPr/>
            <p:nvPr/>
          </p:nvSpPr>
          <p:spPr>
            <a:xfrm>
              <a:off x="2969342" y="176981"/>
              <a:ext cx="9055510" cy="6548284"/>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6897" y="176981"/>
              <a:ext cx="2859872" cy="6548284"/>
            </a:xfrm>
            <a:prstGeom prst="rect">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0032467" y="3515966"/>
              <a:ext cx="91440" cy="169212"/>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9" name="矩形 18"/>
            <p:cNvSpPr/>
            <p:nvPr/>
          </p:nvSpPr>
          <p:spPr>
            <a:xfrm>
              <a:off x="10275262" y="3443256"/>
              <a:ext cx="91440" cy="314631"/>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0" name="矩形 19"/>
            <p:cNvSpPr/>
            <p:nvPr/>
          </p:nvSpPr>
          <p:spPr>
            <a:xfrm>
              <a:off x="10516582" y="2967174"/>
              <a:ext cx="91440" cy="1266793"/>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1" name="矩形 20"/>
            <p:cNvSpPr/>
            <p:nvPr/>
          </p:nvSpPr>
          <p:spPr>
            <a:xfrm>
              <a:off x="6779831" y="2071538"/>
              <a:ext cx="2799492" cy="2395189"/>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800" b="1" dirty="0" smtClean="0">
                  <a:solidFill>
                    <a:schemeClr val="tx1"/>
                  </a:solidFill>
                </a:rPr>
                <a:t>ECal</a:t>
              </a:r>
              <a:r>
                <a:rPr lang="en-US" altLang="zh-CN" sz="2400" dirty="0" smtClean="0"/>
                <a:t>l</a:t>
              </a:r>
              <a:endParaRPr lang="zh-CN" altLang="en-US" sz="2400" dirty="0"/>
            </a:p>
          </p:txBody>
        </p:sp>
        <p:sp>
          <p:nvSpPr>
            <p:cNvPr id="22" name="矩形 21"/>
            <p:cNvSpPr/>
            <p:nvPr/>
          </p:nvSpPr>
          <p:spPr>
            <a:xfrm rot="5400000">
              <a:off x="5285979" y="3029042"/>
              <a:ext cx="2395187" cy="480183"/>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600" b="1" dirty="0" err="1" smtClean="0">
                  <a:solidFill>
                    <a:schemeClr val="tx1"/>
                  </a:solidFill>
                </a:rPr>
                <a:t>SiPM</a:t>
              </a:r>
              <a:endParaRPr lang="zh-CN" altLang="en-US" sz="1600" b="1" dirty="0">
                <a:solidFill>
                  <a:schemeClr val="tx1"/>
                </a:solidFill>
              </a:endParaRPr>
            </a:p>
          </p:txBody>
        </p:sp>
        <p:sp>
          <p:nvSpPr>
            <p:cNvPr id="23" name="矩形 22"/>
            <p:cNvSpPr/>
            <p:nvPr/>
          </p:nvSpPr>
          <p:spPr>
            <a:xfrm rot="5400000">
              <a:off x="6699334" y="1100179"/>
              <a:ext cx="680394" cy="314632"/>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b="1" dirty="0" smtClean="0">
                  <a:solidFill>
                    <a:schemeClr val="tx1"/>
                  </a:solidFill>
                </a:rPr>
                <a:t>LED</a:t>
              </a:r>
              <a:endParaRPr lang="zh-CN" altLang="en-US" sz="2000" b="1" dirty="0">
                <a:solidFill>
                  <a:schemeClr val="tx1"/>
                </a:solidFill>
              </a:endParaRPr>
            </a:p>
          </p:txBody>
        </p:sp>
        <p:sp>
          <p:nvSpPr>
            <p:cNvPr id="24" name="矩形 23"/>
            <p:cNvSpPr/>
            <p:nvPr/>
          </p:nvSpPr>
          <p:spPr>
            <a:xfrm>
              <a:off x="3748799" y="5515895"/>
              <a:ext cx="1024026" cy="629263"/>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600" b="1" dirty="0" smtClean="0">
                  <a:solidFill>
                    <a:schemeClr val="tx1"/>
                  </a:solidFill>
                </a:rPr>
                <a:t>Switch</a:t>
              </a:r>
              <a:endParaRPr lang="zh-CN" altLang="en-US" sz="1600" b="1" dirty="0">
                <a:solidFill>
                  <a:schemeClr val="tx1"/>
                </a:solidFill>
              </a:endParaRPr>
            </a:p>
          </p:txBody>
        </p:sp>
        <p:sp>
          <p:nvSpPr>
            <p:cNvPr id="25" name="矩形 24"/>
            <p:cNvSpPr/>
            <p:nvPr/>
          </p:nvSpPr>
          <p:spPr>
            <a:xfrm>
              <a:off x="757082" y="3285941"/>
              <a:ext cx="766915" cy="629263"/>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b="1" dirty="0" smtClean="0">
                  <a:solidFill>
                    <a:schemeClr val="tx1"/>
                  </a:solidFill>
                </a:rPr>
                <a:t>PC</a:t>
              </a:r>
              <a:endParaRPr lang="zh-CN" altLang="en-US" sz="2000" b="1" dirty="0">
                <a:solidFill>
                  <a:schemeClr val="tx1"/>
                </a:solidFill>
              </a:endParaRPr>
            </a:p>
          </p:txBody>
        </p:sp>
        <p:cxnSp>
          <p:nvCxnSpPr>
            <p:cNvPr id="26" name="肘形连接符 25"/>
            <p:cNvCxnSpPr>
              <a:stCxn id="25" idx="3"/>
              <a:endCxn id="24" idx="1"/>
            </p:cNvCxnSpPr>
            <p:nvPr/>
          </p:nvCxnSpPr>
          <p:spPr>
            <a:xfrm>
              <a:off x="1523997" y="3600573"/>
              <a:ext cx="2224802" cy="2229954"/>
            </a:xfrm>
            <a:prstGeom prst="bentConnector3">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9891251" y="2153264"/>
              <a:ext cx="894735" cy="275303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063058" y="5515896"/>
              <a:ext cx="776748" cy="629263"/>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b="1" dirty="0" smtClean="0">
                  <a:solidFill>
                    <a:schemeClr val="tx1"/>
                  </a:solidFill>
                </a:rPr>
                <a:t>HV</a:t>
              </a:r>
              <a:endParaRPr lang="zh-CN" altLang="en-US" sz="2000" b="1" dirty="0">
                <a:solidFill>
                  <a:schemeClr val="tx1"/>
                </a:solidFill>
              </a:endParaRPr>
            </a:p>
          </p:txBody>
        </p:sp>
        <p:sp>
          <p:nvSpPr>
            <p:cNvPr id="29" name="矩形 28"/>
            <p:cNvSpPr/>
            <p:nvPr/>
          </p:nvSpPr>
          <p:spPr>
            <a:xfrm>
              <a:off x="3900707" y="4327079"/>
              <a:ext cx="766915" cy="629263"/>
            </a:xfrm>
            <a:prstGeom prst="rect">
              <a:avLst/>
            </a:pr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600" b="1" dirty="0" smtClean="0">
                  <a:solidFill>
                    <a:schemeClr val="tx1"/>
                  </a:solidFill>
                </a:rPr>
                <a:t>ADC</a:t>
              </a:r>
              <a:endParaRPr lang="zh-CN" altLang="en-US" sz="1600" b="1" dirty="0">
                <a:solidFill>
                  <a:schemeClr val="tx1"/>
                </a:solidFill>
              </a:endParaRPr>
            </a:p>
          </p:txBody>
        </p:sp>
        <p:cxnSp>
          <p:nvCxnSpPr>
            <p:cNvPr id="30" name="肘形连接符 29"/>
            <p:cNvCxnSpPr>
              <a:stCxn id="23" idx="2"/>
              <a:endCxn id="29" idx="1"/>
            </p:cNvCxnSpPr>
            <p:nvPr/>
          </p:nvCxnSpPr>
          <p:spPr>
            <a:xfrm rot="10800000" flipV="1">
              <a:off x="3900707" y="1257495"/>
              <a:ext cx="2981508" cy="3384216"/>
            </a:xfrm>
            <a:prstGeom prst="bentConnector3">
              <a:avLst>
                <a:gd name="adj1" fmla="val 10766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肘形连接符 30"/>
            <p:cNvCxnSpPr>
              <a:stCxn id="29" idx="2"/>
              <a:endCxn id="24" idx="3"/>
            </p:cNvCxnSpPr>
            <p:nvPr/>
          </p:nvCxnSpPr>
          <p:spPr>
            <a:xfrm rot="16200000" flipH="1">
              <a:off x="4091403" y="5149104"/>
              <a:ext cx="874185" cy="488660"/>
            </a:xfrm>
            <a:prstGeom prst="bentConnector4">
              <a:avLst>
                <a:gd name="adj1" fmla="val 32004"/>
                <a:gd name="adj2" fmla="val 30774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肘形连接符 31"/>
            <p:cNvCxnSpPr>
              <a:stCxn id="22" idx="2"/>
              <a:endCxn id="29" idx="3"/>
            </p:cNvCxnSpPr>
            <p:nvPr/>
          </p:nvCxnSpPr>
          <p:spPr>
            <a:xfrm rot="10800000" flipV="1">
              <a:off x="4667623" y="3269133"/>
              <a:ext cx="1575859" cy="1372577"/>
            </a:xfrm>
            <a:prstGeom prst="bentConnector3">
              <a:avLst>
                <a:gd name="adj1" fmla="val 2504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肘形连接符 32"/>
            <p:cNvCxnSpPr>
              <a:stCxn id="27" idx="0"/>
              <a:endCxn id="29" idx="0"/>
            </p:cNvCxnSpPr>
            <p:nvPr/>
          </p:nvCxnSpPr>
          <p:spPr>
            <a:xfrm rot="16200000" flipH="1" flipV="1">
              <a:off x="6224484" y="212944"/>
              <a:ext cx="2173815" cy="6054454"/>
            </a:xfrm>
            <a:prstGeom prst="bentConnector3">
              <a:avLst>
                <a:gd name="adj1" fmla="val -1051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260812" y="857384"/>
              <a:ext cx="1349233" cy="461042"/>
            </a:xfrm>
            <a:prstGeom prst="rect">
              <a:avLst/>
            </a:prstGeom>
            <a:noFill/>
          </p:spPr>
          <p:txBody>
            <a:bodyPr wrap="square" rtlCol="0">
              <a:spAutoFit/>
            </a:bodyPr>
            <a:lstStyle/>
            <a:p>
              <a:r>
                <a:rPr lang="en-US" altLang="zh-CN" sz="2000" b="1" dirty="0" smtClean="0"/>
                <a:t>trigger</a:t>
              </a:r>
              <a:endParaRPr lang="zh-CN" altLang="en-US" sz="2000" b="1" dirty="0"/>
            </a:p>
          </p:txBody>
        </p:sp>
        <p:sp>
          <p:nvSpPr>
            <p:cNvPr id="35" name="文本框 34"/>
            <p:cNvSpPr txBox="1"/>
            <p:nvPr/>
          </p:nvSpPr>
          <p:spPr>
            <a:xfrm>
              <a:off x="4981509" y="1505324"/>
              <a:ext cx="1261972" cy="461042"/>
            </a:xfrm>
            <a:prstGeom prst="rect">
              <a:avLst/>
            </a:prstGeom>
            <a:noFill/>
          </p:spPr>
          <p:txBody>
            <a:bodyPr wrap="square" rtlCol="0">
              <a:spAutoFit/>
            </a:bodyPr>
            <a:lstStyle/>
            <a:p>
              <a:r>
                <a:rPr lang="en-US" altLang="zh-CN" sz="2000" b="1" dirty="0" smtClean="0"/>
                <a:t>trigger</a:t>
              </a:r>
              <a:endParaRPr lang="zh-CN" altLang="en-US" sz="2000" b="1" dirty="0"/>
            </a:p>
          </p:txBody>
        </p:sp>
        <p:sp>
          <p:nvSpPr>
            <p:cNvPr id="36" name="文本框 35"/>
            <p:cNvSpPr txBox="1"/>
            <p:nvPr/>
          </p:nvSpPr>
          <p:spPr>
            <a:xfrm>
              <a:off x="4850685" y="4243549"/>
              <a:ext cx="1081549" cy="400110"/>
            </a:xfrm>
            <a:prstGeom prst="rect">
              <a:avLst/>
            </a:prstGeom>
            <a:noFill/>
          </p:spPr>
          <p:txBody>
            <a:bodyPr wrap="square" rtlCol="0">
              <a:spAutoFit/>
            </a:bodyPr>
            <a:lstStyle/>
            <a:p>
              <a:r>
                <a:rPr lang="en-US" altLang="zh-CN" sz="2000" b="1" dirty="0" smtClean="0"/>
                <a:t>signal</a:t>
              </a:r>
              <a:endParaRPr lang="zh-CN" altLang="en-US" sz="2000" b="1" dirty="0"/>
            </a:p>
          </p:txBody>
        </p:sp>
        <p:cxnSp>
          <p:nvCxnSpPr>
            <p:cNvPr id="37" name="肘形连接符 36"/>
            <p:cNvCxnSpPr>
              <a:stCxn id="28" idx="3"/>
              <a:endCxn id="22" idx="3"/>
            </p:cNvCxnSpPr>
            <p:nvPr/>
          </p:nvCxnSpPr>
          <p:spPr>
            <a:xfrm flipH="1" flipV="1">
              <a:off x="6483572" y="4466727"/>
              <a:ext cx="356234" cy="1363801"/>
            </a:xfrm>
            <a:prstGeom prst="bentConnector4">
              <a:avLst>
                <a:gd name="adj1" fmla="val -64171"/>
                <a:gd name="adj2" fmla="val 555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肘形连接符 37"/>
            <p:cNvCxnSpPr>
              <a:stCxn id="28" idx="3"/>
              <a:endCxn id="27" idx="2"/>
            </p:cNvCxnSpPr>
            <p:nvPr/>
          </p:nvCxnSpPr>
          <p:spPr>
            <a:xfrm flipV="1">
              <a:off x="6839806" y="4906296"/>
              <a:ext cx="3498813" cy="92423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28" idx="3"/>
              <a:endCxn id="23" idx="0"/>
            </p:cNvCxnSpPr>
            <p:nvPr/>
          </p:nvCxnSpPr>
          <p:spPr>
            <a:xfrm flipV="1">
              <a:off x="6839806" y="1257495"/>
              <a:ext cx="357041" cy="4573033"/>
            </a:xfrm>
            <a:prstGeom prst="bentConnector3">
              <a:avLst>
                <a:gd name="adj1" fmla="val 133329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肘形连接符 39"/>
            <p:cNvCxnSpPr>
              <a:stCxn id="24" idx="2"/>
              <a:endCxn id="28" idx="2"/>
            </p:cNvCxnSpPr>
            <p:nvPr/>
          </p:nvCxnSpPr>
          <p:spPr>
            <a:xfrm rot="16200000" flipH="1">
              <a:off x="5356122" y="5049848"/>
              <a:ext cx="1" cy="2190620"/>
            </a:xfrm>
            <a:prstGeom prst="bentConnector3">
              <a:avLst>
                <a:gd name="adj1" fmla="val 228601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rotWithShape="1">
            <a:blip r:embed="rId4" cstate="print">
              <a:extLst>
                <a:ext uri="{28A0092B-C50C-407E-A947-70E740481C1C}">
                  <a14:useLocalDpi xmlns:a14="http://schemas.microsoft.com/office/drawing/2010/main" val="0"/>
                </a:ext>
              </a:extLst>
            </a:blip>
            <a:srcRect l="20605" t="14718" r="11458" b="16191"/>
            <a:stretch/>
          </p:blipFill>
          <p:spPr>
            <a:xfrm>
              <a:off x="7510004" y="560416"/>
              <a:ext cx="1731482" cy="994045"/>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42" name="图片 41"/>
            <p:cNvPicPr>
              <a:picLocks noChangeAspect="1"/>
            </p:cNvPicPr>
            <p:nvPr/>
          </p:nvPicPr>
          <p:blipFill rotWithShape="1">
            <a:blip r:embed="rId5" cstate="print">
              <a:extLst>
                <a:ext uri="{28A0092B-C50C-407E-A947-70E740481C1C}">
                  <a14:useLocalDpi xmlns:a14="http://schemas.microsoft.com/office/drawing/2010/main" val="0"/>
                </a:ext>
              </a:extLst>
            </a:blip>
            <a:srcRect l="27643" r="19376" b="18788"/>
            <a:stretch/>
          </p:blipFill>
          <p:spPr>
            <a:xfrm>
              <a:off x="3395261" y="2638537"/>
              <a:ext cx="1581625" cy="1368601"/>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498" y="1775035"/>
              <a:ext cx="2514439" cy="1419441"/>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grpSp>
          <p:nvGrpSpPr>
            <p:cNvPr id="44" name="组合 43"/>
            <p:cNvGrpSpPr/>
            <p:nvPr/>
          </p:nvGrpSpPr>
          <p:grpSpPr>
            <a:xfrm>
              <a:off x="6787200" y="1597692"/>
              <a:ext cx="443313" cy="2869035"/>
              <a:chOff x="6787200" y="1597692"/>
              <a:chExt cx="443313" cy="2869035"/>
            </a:xfrm>
          </p:grpSpPr>
          <p:cxnSp>
            <p:nvCxnSpPr>
              <p:cNvPr id="61" name="直接连接符 60"/>
              <p:cNvCxnSpPr>
                <a:stCxn id="23" idx="3"/>
              </p:cNvCxnSpPr>
              <p:nvPr/>
            </p:nvCxnSpPr>
            <p:spPr>
              <a:xfrm>
                <a:off x="7039531" y="1597692"/>
                <a:ext cx="0" cy="2869035"/>
              </a:xfrm>
              <a:prstGeom prst="line">
                <a:avLst/>
              </a:prstGeom>
              <a:ln w="31750">
                <a:solidFill>
                  <a:srgbClr val="7030A0"/>
                </a:solidFill>
              </a:ln>
              <a:effectLst>
                <a:glow rad="101600">
                  <a:srgbClr val="7030A0">
                    <a:alpha val="34000"/>
                  </a:srgbClr>
                </a:glow>
              </a:effectLst>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6814429" y="4210659"/>
                <a:ext cx="383228" cy="108755"/>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787200" y="4282081"/>
                <a:ext cx="410457" cy="51160"/>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6806865" y="4350308"/>
                <a:ext cx="410455" cy="22286"/>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6814429" y="3934355"/>
                <a:ext cx="383228" cy="108755"/>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6787200" y="4005777"/>
                <a:ext cx="410457" cy="51160"/>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6806865" y="4074004"/>
                <a:ext cx="410455" cy="22286"/>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6817789" y="3637416"/>
                <a:ext cx="383228" cy="108755"/>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6790560" y="3708838"/>
                <a:ext cx="410457" cy="51160"/>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6810225" y="3777065"/>
                <a:ext cx="410455" cy="22286"/>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6827622" y="3322783"/>
                <a:ext cx="383228" cy="108755"/>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6800393" y="3394205"/>
                <a:ext cx="410457" cy="51160"/>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6820058" y="3462432"/>
                <a:ext cx="410455" cy="22286"/>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827622" y="3048134"/>
                <a:ext cx="383228" cy="108755"/>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6800393" y="3119556"/>
                <a:ext cx="410457" cy="51160"/>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6820058" y="3187783"/>
                <a:ext cx="410455" cy="22286"/>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6827622" y="2751568"/>
                <a:ext cx="383228" cy="108755"/>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6800393" y="2822990"/>
                <a:ext cx="410457" cy="51160"/>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flipV="1">
                <a:off x="6820058" y="2891217"/>
                <a:ext cx="410455" cy="22286"/>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6827622" y="2436935"/>
                <a:ext cx="383228" cy="108755"/>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6800393" y="2508357"/>
                <a:ext cx="410457" cy="51160"/>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6820058" y="2576584"/>
                <a:ext cx="410455" cy="22286"/>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6827622" y="2150414"/>
                <a:ext cx="383228" cy="108755"/>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6800393" y="2221836"/>
                <a:ext cx="410457" cy="51160"/>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6820058" y="2290063"/>
                <a:ext cx="410455" cy="22286"/>
              </a:xfrm>
              <a:prstGeom prst="line">
                <a:avLst/>
              </a:prstGeom>
              <a:ln w="31750">
                <a:solidFill>
                  <a:schemeClr val="accent6"/>
                </a:solidFill>
              </a:ln>
              <a:effectLst>
                <a:glow rad="101600">
                  <a:schemeClr val="accent6">
                    <a:alpha val="34000"/>
                  </a:schemeClr>
                </a:glow>
              </a:effectLst>
            </p:spPr>
            <p:style>
              <a:lnRef idx="1">
                <a:schemeClr val="accent1"/>
              </a:lnRef>
              <a:fillRef idx="0">
                <a:schemeClr val="accent1"/>
              </a:fillRef>
              <a:effectRef idx="0">
                <a:schemeClr val="accent1"/>
              </a:effectRef>
              <a:fontRef idx="minor">
                <a:schemeClr val="tx1"/>
              </a:fontRef>
            </p:style>
          </p:cxnSp>
        </p:grpSp>
        <p:pic>
          <p:nvPicPr>
            <p:cNvPr id="45" name="图片 44"/>
            <p:cNvPicPr>
              <a:picLocks noChangeAspect="1"/>
            </p:cNvPicPr>
            <p:nvPr/>
          </p:nvPicPr>
          <p:blipFill rotWithShape="1">
            <a:blip r:embed="rId7" cstate="print">
              <a:extLst>
                <a:ext uri="{28A0092B-C50C-407E-A947-70E740481C1C}">
                  <a14:useLocalDpi xmlns:a14="http://schemas.microsoft.com/office/drawing/2010/main" val="0"/>
                </a:ext>
              </a:extLst>
            </a:blip>
            <a:srcRect l="81406" b="73333"/>
            <a:stretch/>
          </p:blipFill>
          <p:spPr>
            <a:xfrm>
              <a:off x="7246093" y="5436625"/>
              <a:ext cx="1201956" cy="973120"/>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cxnSp>
          <p:nvCxnSpPr>
            <p:cNvPr id="46" name="直接连接符 45"/>
            <p:cNvCxnSpPr/>
            <p:nvPr/>
          </p:nvCxnSpPr>
          <p:spPr>
            <a:xfrm>
              <a:off x="6800393" y="2386674"/>
              <a:ext cx="277893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00393" y="2699842"/>
              <a:ext cx="277893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800393" y="3010801"/>
              <a:ext cx="277893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800393" y="3323969"/>
              <a:ext cx="277893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800393" y="3586209"/>
              <a:ext cx="277893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6800393" y="3889545"/>
              <a:ext cx="277893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800393" y="4180840"/>
              <a:ext cx="277893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246093" y="2071538"/>
              <a:ext cx="9797" cy="244281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flipV="1">
              <a:off x="7510004" y="3575472"/>
              <a:ext cx="3928857" cy="294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11038366" y="3268134"/>
              <a:ext cx="458987" cy="400110"/>
            </a:xfrm>
            <a:prstGeom prst="rect">
              <a:avLst/>
            </a:prstGeom>
            <a:noFill/>
          </p:spPr>
          <p:txBody>
            <a:bodyPr wrap="square" rtlCol="0">
              <a:spAutoFit/>
            </a:bodyPr>
            <a:lstStyle/>
            <a:p>
              <a:r>
                <a:rPr lang="en-US" altLang="zh-CN" sz="2000" b="1" dirty="0" smtClean="0"/>
                <a:t>e</a:t>
              </a:r>
              <a:r>
                <a:rPr lang="en-US" altLang="zh-CN" sz="2000" b="1" baseline="30000" dirty="0" smtClean="0"/>
                <a:t>-</a:t>
              </a:r>
              <a:endParaRPr lang="zh-CN" altLang="en-US" sz="2000" b="1" baseline="30000" dirty="0"/>
            </a:p>
          </p:txBody>
        </p:sp>
        <p:pic>
          <p:nvPicPr>
            <p:cNvPr id="56" name="图片 55"/>
            <p:cNvPicPr>
              <a:picLocks noChangeAspect="1"/>
            </p:cNvPicPr>
            <p:nvPr/>
          </p:nvPicPr>
          <p:blipFill rotWithShape="1">
            <a:blip r:embed="rId8" cstate="print">
              <a:extLst>
                <a:ext uri="{28A0092B-C50C-407E-A947-70E740481C1C}">
                  <a14:useLocalDpi xmlns:a14="http://schemas.microsoft.com/office/drawing/2010/main" val="0"/>
                </a:ext>
              </a:extLst>
            </a:blip>
            <a:srcRect t="28960" b="24875"/>
            <a:stretch/>
          </p:blipFill>
          <p:spPr>
            <a:xfrm rot="5400000">
              <a:off x="7280016" y="2355043"/>
              <a:ext cx="2245925" cy="1836667"/>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pic>
          <p:nvPicPr>
            <p:cNvPr id="57" name="图片 56"/>
            <p:cNvPicPr>
              <a:picLocks noChangeAspect="1"/>
            </p:cNvPicPr>
            <p:nvPr/>
          </p:nvPicPr>
          <p:blipFill rotWithShape="1">
            <a:blip r:embed="rId9" cstate="print">
              <a:extLst>
                <a:ext uri="{28A0092B-C50C-407E-A947-70E740481C1C}">
                  <a14:useLocalDpi xmlns:a14="http://schemas.microsoft.com/office/drawing/2010/main" val="0"/>
                </a:ext>
              </a:extLst>
            </a:blip>
            <a:srcRect t="18081" r="23079" b="13825"/>
            <a:stretch/>
          </p:blipFill>
          <p:spPr>
            <a:xfrm>
              <a:off x="9825079" y="2703353"/>
              <a:ext cx="1072157" cy="168131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58" name="文本框 57"/>
            <p:cNvSpPr txBox="1"/>
            <p:nvPr/>
          </p:nvSpPr>
          <p:spPr>
            <a:xfrm>
              <a:off x="3134072" y="255613"/>
              <a:ext cx="1592566" cy="369332"/>
            </a:xfrm>
            <a:prstGeom prst="rect">
              <a:avLst/>
            </a:prstGeom>
            <a:noFill/>
          </p:spPr>
          <p:txBody>
            <a:bodyPr wrap="square" rtlCol="0">
              <a:spAutoFit/>
            </a:bodyPr>
            <a:lstStyle/>
            <a:p>
              <a:r>
                <a:rPr lang="en-US" altLang="zh-CN" i="1" dirty="0" smtClean="0">
                  <a:latin typeface="Times New Roman" panose="02020603050405020304" pitchFamily="18" charset="0"/>
                  <a:cs typeface="Times New Roman" panose="02020603050405020304" pitchFamily="18" charset="0"/>
                </a:rPr>
                <a:t>Beam Area</a:t>
              </a:r>
              <a:endParaRPr lang="zh-CN" altLang="en-US" i="1" dirty="0">
                <a:latin typeface="Times New Roman" panose="02020603050405020304" pitchFamily="18" charset="0"/>
                <a:cs typeface="Times New Roman" panose="02020603050405020304" pitchFamily="18" charset="0"/>
              </a:endParaRPr>
            </a:p>
          </p:txBody>
        </p:sp>
        <p:sp>
          <p:nvSpPr>
            <p:cNvPr id="59" name="文本框 58"/>
            <p:cNvSpPr txBox="1"/>
            <p:nvPr/>
          </p:nvSpPr>
          <p:spPr>
            <a:xfrm>
              <a:off x="149823" y="255613"/>
              <a:ext cx="1592566" cy="369332"/>
            </a:xfrm>
            <a:prstGeom prst="rect">
              <a:avLst/>
            </a:prstGeom>
            <a:noFill/>
          </p:spPr>
          <p:txBody>
            <a:bodyPr wrap="square" rtlCol="0">
              <a:spAutoFit/>
            </a:bodyPr>
            <a:lstStyle/>
            <a:p>
              <a:r>
                <a:rPr lang="en-US" altLang="zh-CN" i="1" dirty="0" smtClean="0">
                  <a:latin typeface="Times New Roman" panose="02020603050405020304" pitchFamily="18" charset="0"/>
                  <a:cs typeface="Times New Roman" panose="02020603050405020304" pitchFamily="18" charset="0"/>
                </a:rPr>
                <a:t>Control Room </a:t>
              </a:r>
              <a:endParaRPr lang="zh-CN" altLang="en-US" i="1" dirty="0">
                <a:latin typeface="Times New Roman" panose="02020603050405020304" pitchFamily="18" charset="0"/>
                <a:cs typeface="Times New Roman" panose="02020603050405020304" pitchFamily="18" charset="0"/>
              </a:endParaRPr>
            </a:p>
          </p:txBody>
        </p:sp>
        <p:pic>
          <p:nvPicPr>
            <p:cNvPr id="60" name="图片 59" descr="屏幕剪辑"/>
            <p:cNvPicPr>
              <a:picLocks noChangeAspect="1"/>
            </p:cNvPicPr>
            <p:nvPr/>
          </p:nvPicPr>
          <p:blipFill rotWithShape="1">
            <a:blip r:embed="rId10" cstate="print">
              <a:extLst>
                <a:ext uri="{28A0092B-C50C-407E-A947-70E740481C1C}">
                  <a14:useLocalDpi xmlns:a14="http://schemas.microsoft.com/office/drawing/2010/main" val="0"/>
                </a:ext>
              </a:extLst>
            </a:blip>
            <a:srcRect r="1491"/>
            <a:stretch/>
          </p:blipFill>
          <p:spPr>
            <a:xfrm flipH="1">
              <a:off x="5561772" y="481812"/>
              <a:ext cx="1189385" cy="103727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grpSp>
      <p:sp>
        <p:nvSpPr>
          <p:cNvPr id="86" name="矩形 85">
            <a:extLst>
              <a:ext uri="{FF2B5EF4-FFF2-40B4-BE49-F238E27FC236}">
                <a16:creationId xmlns:a16="http://schemas.microsoft.com/office/drawing/2014/main" xmlns="" id="{4CA1251B-93F6-462B-A85F-0B9F01F03606}"/>
              </a:ext>
            </a:extLst>
          </p:cNvPr>
          <p:cNvSpPr/>
          <p:nvPr/>
        </p:nvSpPr>
        <p:spPr>
          <a:xfrm>
            <a:off x="2318143" y="657110"/>
            <a:ext cx="4289355" cy="400110"/>
          </a:xfrm>
          <a:prstGeom prst="rect">
            <a:avLst/>
          </a:prstGeom>
        </p:spPr>
        <p:txBody>
          <a:bodyPr wrap="square">
            <a:spAutoFit/>
          </a:bodyPr>
          <a:lstStyle/>
          <a:p>
            <a:r>
              <a:rPr lang="en-US" altLang="zh-CN" sz="2000" dirty="0">
                <a:solidFill>
                  <a:srgbClr val="7030A0"/>
                </a:solidFill>
                <a:latin typeface="Times New Roman" panose="02020603050405020304" pitchFamily="18" charset="0"/>
                <a:cs typeface="Times New Roman" panose="02020603050405020304" pitchFamily="18" charset="0"/>
              </a:rPr>
              <a:t>Schematic diagram of </a:t>
            </a:r>
            <a:r>
              <a:rPr lang="en-US" altLang="zh-CN" sz="2000" dirty="0" smtClean="0">
                <a:solidFill>
                  <a:srgbClr val="7030A0"/>
                </a:solidFill>
                <a:latin typeface="Times New Roman" panose="02020603050405020304" pitchFamily="18" charset="0"/>
                <a:cs typeface="Times New Roman" panose="02020603050405020304" pitchFamily="18" charset="0"/>
              </a:rPr>
              <a:t>beam test setup</a:t>
            </a:r>
            <a:endParaRPr lang="zh-CN" alt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237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69" y="1850836"/>
            <a:ext cx="3583983" cy="4785027"/>
          </a:xfrm>
          <a:prstGeom prst="rect">
            <a:avLst/>
          </a:prstGeom>
        </p:spPr>
      </p:pic>
      <p:pic>
        <p:nvPicPr>
          <p:cNvPr id="3" name="图片 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4578" y="1850836"/>
            <a:ext cx="3693662" cy="4785028"/>
          </a:xfrm>
          <a:prstGeom prst="rect">
            <a:avLst/>
          </a:prstGeom>
        </p:spPr>
      </p:pic>
      <p:sp>
        <p:nvSpPr>
          <p:cNvPr id="4" name="矩形 3"/>
          <p:cNvSpPr/>
          <p:nvPr/>
        </p:nvSpPr>
        <p:spPr>
          <a:xfrm>
            <a:off x="249592" y="1889999"/>
            <a:ext cx="1623813" cy="449303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084578" y="1889999"/>
            <a:ext cx="1673061" cy="4504451"/>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MH_Number_4">
            <a:hlinkClick r:id="rId5" action="ppaction://hlinksldjump"/>
            <a:extLst>
              <a:ext uri="{FF2B5EF4-FFF2-40B4-BE49-F238E27FC236}">
                <a16:creationId xmlns:a16="http://schemas.microsoft.com/office/drawing/2014/main" xmlns="" id="{D062E661-9547-4270-80C8-3399A47EB6E0}"/>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latin typeface="Arial" charset="0"/>
                <a:ea typeface="Times New Roman" pitchFamily="18" charset="0"/>
              </a:rPr>
              <a:t>4</a:t>
            </a:r>
            <a:endParaRPr lang="zh-CN" altLang="en-US" sz="2400" dirty="0">
              <a:solidFill>
                <a:srgbClr val="FFFFFF"/>
              </a:solidFill>
              <a:latin typeface="Arial" charset="0"/>
              <a:ea typeface="Times New Roman" pitchFamily="18" charset="0"/>
            </a:endParaRPr>
          </a:p>
        </p:txBody>
      </p:sp>
      <p:sp>
        <p:nvSpPr>
          <p:cNvPr id="8" name="MH_Entry_4">
            <a:hlinkClick r:id="rId5" action="ppaction://hlinksldjump"/>
            <a:extLst>
              <a:ext uri="{FF2B5EF4-FFF2-40B4-BE49-F238E27FC236}">
                <a16:creationId xmlns:a16="http://schemas.microsoft.com/office/drawing/2014/main" xmlns="" id="{C500180C-53D5-4FCE-9D78-118E6175F3C7}"/>
              </a:ext>
            </a:extLst>
          </p:cNvPr>
          <p:cNvSpPr/>
          <p:nvPr/>
        </p:nvSpPr>
        <p:spPr>
          <a:xfrm>
            <a:off x="927523" y="179049"/>
            <a:ext cx="1926513" cy="4740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Beam test</a:t>
            </a:r>
            <a:endParaRPr lang="zh-CN" altLang="en-US" sz="3200" dirty="0">
              <a:solidFill>
                <a:srgbClr val="7030A0"/>
              </a:solidFill>
            </a:endParaRPr>
          </a:p>
        </p:txBody>
      </p:sp>
      <p:sp>
        <p:nvSpPr>
          <p:cNvPr id="9" name="矩形 8">
            <a:extLst>
              <a:ext uri="{FF2B5EF4-FFF2-40B4-BE49-F238E27FC236}">
                <a16:creationId xmlns:a16="http://schemas.microsoft.com/office/drawing/2014/main" xmlns="" id="{4CA1251B-93F6-462B-A85F-0B9F01F03606}"/>
              </a:ext>
            </a:extLst>
          </p:cNvPr>
          <p:cNvSpPr/>
          <p:nvPr/>
        </p:nvSpPr>
        <p:spPr>
          <a:xfrm>
            <a:off x="1924233" y="959957"/>
            <a:ext cx="5619940" cy="461665"/>
          </a:xfrm>
          <a:prstGeom prst="rect">
            <a:avLst/>
          </a:prstGeom>
        </p:spPr>
        <p:txBody>
          <a:bodyPr wrap="square">
            <a:spAutoFit/>
          </a:bodyPr>
          <a:lstStyle/>
          <a:p>
            <a:r>
              <a:rPr lang="en-US" altLang="zh-CN" sz="2400" dirty="0" smtClean="0">
                <a:solidFill>
                  <a:srgbClr val="7030A0"/>
                </a:solidFill>
                <a:latin typeface="Times New Roman" panose="02020603050405020304" pitchFamily="18" charset="0"/>
                <a:cs typeface="Times New Roman" panose="02020603050405020304" pitchFamily="18" charset="0"/>
              </a:rPr>
              <a:t>Calibration for two THU module (32 towers)</a:t>
            </a:r>
            <a:endParaRPr lang="zh-CN" altLang="en-US" sz="2400" dirty="0">
              <a:solidFill>
                <a:srgbClr val="7030A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6"/>
          <a:srcRect l="11341" t="9132" r="11341" b="1979"/>
          <a:stretch/>
        </p:blipFill>
        <p:spPr>
          <a:xfrm>
            <a:off x="2207941" y="2682747"/>
            <a:ext cx="4361959" cy="2820824"/>
          </a:xfrm>
          <a:prstGeom prst="rect">
            <a:avLst/>
          </a:prstGeom>
        </p:spPr>
      </p:pic>
    </p:spTree>
    <p:extLst>
      <p:ext uri="{BB962C8B-B14F-4D97-AF65-F5344CB8AC3E}">
        <p14:creationId xmlns:p14="http://schemas.microsoft.com/office/powerpoint/2010/main" val="2060400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33" y="972527"/>
            <a:ext cx="3735398" cy="2766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图片 2"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33" y="3879178"/>
            <a:ext cx="3735398" cy="2766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文本框 3"/>
          <p:cNvSpPr txBox="1"/>
          <p:nvPr/>
        </p:nvSpPr>
        <p:spPr>
          <a:xfrm>
            <a:off x="4539815" y="5537959"/>
            <a:ext cx="4400986" cy="1107996"/>
          </a:xfrm>
          <a:prstGeom prst="rect">
            <a:avLst/>
          </a:prstGeom>
          <a:noFill/>
        </p:spPr>
        <p:txBody>
          <a:bodyPr wrap="square" rtlCol="0">
            <a:spAutoFit/>
          </a:bodyPr>
          <a:lstStyle/>
          <a:p>
            <a:r>
              <a:rPr lang="en-US" altLang="zh-CN" sz="2200" dirty="0" smtClean="0">
                <a:latin typeface="Times New Roman" panose="02020603050405020304" pitchFamily="18" charset="0"/>
                <a:cs typeface="Times New Roman" panose="02020603050405020304" pitchFamily="18" charset="0"/>
              </a:rPr>
              <a:t>Energy Range : 1.0 GeV --- 5.0 GeV</a:t>
            </a:r>
          </a:p>
          <a:p>
            <a:r>
              <a:rPr lang="en-US" altLang="zh-CN" sz="2200" dirty="0" smtClean="0">
                <a:latin typeface="Times New Roman" panose="02020603050405020304" pitchFamily="18" charset="0"/>
                <a:cs typeface="Times New Roman" panose="02020603050405020304" pitchFamily="18" charset="0"/>
              </a:rPr>
              <a:t>Step Length: 0.2 GeV</a:t>
            </a:r>
          </a:p>
          <a:p>
            <a:r>
              <a:rPr lang="en-US" altLang="zh-CN" sz="2200" dirty="0" smtClean="0">
                <a:latin typeface="Times New Roman" panose="02020603050405020304" pitchFamily="18" charset="0"/>
                <a:cs typeface="Times New Roman" panose="02020603050405020304" pitchFamily="18" charset="0"/>
              </a:rPr>
              <a:t>Number of Events: 200K+ / point</a:t>
            </a:r>
            <a:endParaRPr lang="zh-CN" altLang="en-US" sz="2200" dirty="0">
              <a:latin typeface="Times New Roman" panose="02020603050405020304" pitchFamily="18" charset="0"/>
              <a:cs typeface="Times New Roman" panose="02020603050405020304" pitchFamily="18" charset="0"/>
            </a:endParaRPr>
          </a:p>
        </p:txBody>
      </p:sp>
      <p:sp>
        <p:nvSpPr>
          <p:cNvPr id="5" name="矩形 4"/>
          <p:cNvSpPr/>
          <p:nvPr/>
        </p:nvSpPr>
        <p:spPr>
          <a:xfrm>
            <a:off x="1206872" y="2434037"/>
            <a:ext cx="344129" cy="381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16656" y="2167535"/>
            <a:ext cx="924560" cy="914789"/>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73648" y="5710837"/>
            <a:ext cx="344129" cy="381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283432" y="5444335"/>
            <a:ext cx="924560" cy="914789"/>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9400"/>
          <a:stretch/>
        </p:blipFill>
        <p:spPr>
          <a:xfrm>
            <a:off x="4425696" y="489805"/>
            <a:ext cx="4589093" cy="4270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MH_Number_4">
            <a:hlinkClick r:id="rId5" action="ppaction://hlinksldjump"/>
            <a:extLst>
              <a:ext uri="{FF2B5EF4-FFF2-40B4-BE49-F238E27FC236}">
                <a16:creationId xmlns:a16="http://schemas.microsoft.com/office/drawing/2014/main" xmlns="" id="{D062E661-9547-4270-80C8-3399A47EB6E0}"/>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latin typeface="Arial" charset="0"/>
                <a:ea typeface="Times New Roman" pitchFamily="18" charset="0"/>
              </a:rPr>
              <a:t>4</a:t>
            </a:r>
            <a:endParaRPr lang="zh-CN" altLang="en-US" sz="2400" dirty="0">
              <a:solidFill>
                <a:srgbClr val="FFFFFF"/>
              </a:solidFill>
              <a:latin typeface="Arial" charset="0"/>
              <a:ea typeface="Times New Roman" pitchFamily="18" charset="0"/>
            </a:endParaRPr>
          </a:p>
        </p:txBody>
      </p:sp>
      <p:sp>
        <p:nvSpPr>
          <p:cNvPr id="11" name="MH_Entry_4">
            <a:hlinkClick r:id="rId5" action="ppaction://hlinksldjump"/>
            <a:extLst>
              <a:ext uri="{FF2B5EF4-FFF2-40B4-BE49-F238E27FC236}">
                <a16:creationId xmlns:a16="http://schemas.microsoft.com/office/drawing/2014/main" xmlns="" id="{C500180C-53D5-4FCE-9D78-118E6175F3C7}"/>
              </a:ext>
            </a:extLst>
          </p:cNvPr>
          <p:cNvSpPr/>
          <p:nvPr/>
        </p:nvSpPr>
        <p:spPr>
          <a:xfrm>
            <a:off x="927523" y="179049"/>
            <a:ext cx="1926513" cy="4740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Beam test</a:t>
            </a:r>
            <a:endParaRPr lang="zh-CN" altLang="en-US" sz="3200" dirty="0">
              <a:solidFill>
                <a:srgbClr val="7030A0"/>
              </a:solidFill>
            </a:endParaRPr>
          </a:p>
        </p:txBody>
      </p:sp>
      <p:sp>
        <p:nvSpPr>
          <p:cNvPr id="12" name="文本框 11"/>
          <p:cNvSpPr txBox="1"/>
          <p:nvPr/>
        </p:nvSpPr>
        <p:spPr>
          <a:xfrm>
            <a:off x="4159830" y="5062511"/>
            <a:ext cx="4984170" cy="400110"/>
          </a:xfrm>
          <a:prstGeom prst="rect">
            <a:avLst/>
          </a:prstGeom>
          <a:noFill/>
        </p:spPr>
        <p:txBody>
          <a:bodyPr wrap="square" rtlCol="0">
            <a:spAutoFit/>
          </a:bodyPr>
          <a:lstStyle/>
          <a:p>
            <a:r>
              <a:rPr lang="en-US" altLang="zh-CN" sz="2000" dirty="0"/>
              <a:t>Energy scanning </a:t>
            </a:r>
            <a:r>
              <a:rPr lang="en-US" altLang="zh-CN" sz="2000" dirty="0" smtClean="0"/>
              <a:t>at </a:t>
            </a:r>
            <a:r>
              <a:rPr lang="en-US" altLang="zh-CN" sz="2000" dirty="0"/>
              <a:t>two </a:t>
            </a:r>
            <a:r>
              <a:rPr lang="en-US" altLang="zh-CN" sz="2000" dirty="0" smtClean="0"/>
              <a:t>points (ch51 and Ch05)</a:t>
            </a:r>
            <a:endParaRPr lang="zh-CN" altLang="en-US" sz="2000" dirty="0"/>
          </a:p>
        </p:txBody>
      </p:sp>
    </p:spTree>
    <p:extLst>
      <p:ext uri="{BB962C8B-B14F-4D97-AF65-F5344CB8AC3E}">
        <p14:creationId xmlns:p14="http://schemas.microsoft.com/office/powerpoint/2010/main" val="2438501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47315" y="1549052"/>
            <a:ext cx="6056402" cy="5030496"/>
            <a:chOff x="247315" y="1181069"/>
            <a:chExt cx="6056402" cy="5030496"/>
          </a:xfrm>
        </p:grpSpPr>
        <p:pic>
          <p:nvPicPr>
            <p:cNvPr id="5" name="图片 4">
              <a:extLst>
                <a:ext uri="{FF2B5EF4-FFF2-40B4-BE49-F238E27FC236}">
                  <a16:creationId xmlns:a16="http://schemas.microsoft.com/office/drawing/2014/main" xmlns="" id="{3DC53DBD-9CD7-4D4D-96F1-741D1ACC5290}"/>
                </a:ext>
              </a:extLst>
            </p:cNvPr>
            <p:cNvPicPr>
              <a:picLocks noChangeAspect="1"/>
            </p:cNvPicPr>
            <p:nvPr/>
          </p:nvPicPr>
          <p:blipFill>
            <a:blip r:embed="rId3"/>
            <a:stretch>
              <a:fillRect/>
            </a:stretch>
          </p:blipFill>
          <p:spPr>
            <a:xfrm>
              <a:off x="247315" y="1181069"/>
              <a:ext cx="6056402" cy="5030496"/>
            </a:xfrm>
            <a:prstGeom prst="rect">
              <a:avLst/>
            </a:prstGeom>
          </p:spPr>
        </p:pic>
        <p:sp>
          <p:nvSpPr>
            <p:cNvPr id="6" name="矩形 5">
              <a:extLst>
                <a:ext uri="{FF2B5EF4-FFF2-40B4-BE49-F238E27FC236}">
                  <a16:creationId xmlns:a16="http://schemas.microsoft.com/office/drawing/2014/main" xmlns="" id="{5278BC50-368E-466A-B4FB-00555F536D8E}"/>
                </a:ext>
              </a:extLst>
            </p:cNvPr>
            <p:cNvSpPr/>
            <p:nvPr/>
          </p:nvSpPr>
          <p:spPr>
            <a:xfrm>
              <a:off x="1101150" y="1734643"/>
              <a:ext cx="995785" cy="923330"/>
            </a:xfrm>
            <a:prstGeom prst="rect">
              <a:avLst/>
            </a:prstGeom>
          </p:spPr>
          <p:txBody>
            <a:bodyPr wrap="none">
              <a:spAutoFit/>
            </a:bodyPr>
            <a:lstStyle/>
            <a:p>
              <a:r>
                <a:rPr lang="en-US" altLang="zh-CN" sz="1350" b="1" dirty="0">
                  <a:solidFill>
                    <a:srgbClr val="7030A0"/>
                  </a:solidFill>
                  <a:latin typeface="Times New Roman" panose="02020603050405020304" pitchFamily="18" charset="0"/>
                  <a:ea typeface="等线" panose="02010600030101010101" pitchFamily="2" charset="-122"/>
                </a:rPr>
                <a:t>AMP=-612</a:t>
              </a:r>
            </a:p>
            <a:p>
              <a:r>
                <a:rPr lang="el-GR" altLang="zh-CN" sz="1350" b="1" dirty="0">
                  <a:solidFill>
                    <a:srgbClr val="7030A0"/>
                  </a:solidFill>
                  <a:latin typeface="Times New Roman" panose="02020603050405020304" pitchFamily="18" charset="0"/>
                  <a:ea typeface="等线" panose="02010600030101010101" pitchFamily="2" charset="-122"/>
                </a:rPr>
                <a:t>ω1=-2465</a:t>
              </a:r>
            </a:p>
            <a:p>
              <a:r>
                <a:rPr lang="el-GR" altLang="zh-CN" sz="1350" b="1" dirty="0">
                  <a:solidFill>
                    <a:srgbClr val="7030A0"/>
                  </a:solidFill>
                  <a:latin typeface="Times New Roman" panose="02020603050405020304" pitchFamily="18" charset="0"/>
                  <a:ea typeface="等线" panose="02010600030101010101" pitchFamily="2" charset="-122"/>
                </a:rPr>
                <a:t>ω2=-3986</a:t>
              </a:r>
            </a:p>
            <a:p>
              <a:r>
                <a:rPr lang="el-GR" altLang="zh-CN" sz="1350" b="1" dirty="0">
                  <a:solidFill>
                    <a:srgbClr val="7030A0"/>
                  </a:solidFill>
                  <a:latin typeface="Times New Roman" panose="02020603050405020304" pitchFamily="18" charset="0"/>
                  <a:ea typeface="等线" panose="02010600030101010101" pitchFamily="2" charset="-122"/>
                </a:rPr>
                <a:t>∆ω=0.6184</a:t>
              </a:r>
            </a:p>
          </p:txBody>
        </p:sp>
        <p:sp>
          <p:nvSpPr>
            <p:cNvPr id="7" name="矩形 6">
              <a:extLst>
                <a:ext uri="{FF2B5EF4-FFF2-40B4-BE49-F238E27FC236}">
                  <a16:creationId xmlns:a16="http://schemas.microsoft.com/office/drawing/2014/main" xmlns="" id="{FC8A4373-480F-4D70-8C87-A0DDFE437CCF}"/>
                </a:ext>
              </a:extLst>
            </p:cNvPr>
            <p:cNvSpPr/>
            <p:nvPr/>
          </p:nvSpPr>
          <p:spPr>
            <a:xfrm>
              <a:off x="3108010" y="1732669"/>
              <a:ext cx="1082348" cy="923330"/>
            </a:xfrm>
            <a:prstGeom prst="rect">
              <a:avLst/>
            </a:prstGeom>
          </p:spPr>
          <p:txBody>
            <a:bodyPr wrap="none">
              <a:spAutoFit/>
            </a:bodyPr>
            <a:lstStyle/>
            <a:p>
              <a:r>
                <a:rPr lang="en-US" altLang="zh-CN" sz="1350" b="1" dirty="0">
                  <a:solidFill>
                    <a:srgbClr val="7030A0"/>
                  </a:solidFill>
                  <a:latin typeface="Times New Roman" panose="02020603050405020304" pitchFamily="18" charset="0"/>
                  <a:ea typeface="等线" panose="02010600030101010101" pitchFamily="2" charset="-122"/>
                </a:rPr>
                <a:t>AMP=-2241</a:t>
              </a:r>
            </a:p>
            <a:p>
              <a:r>
                <a:rPr lang="el-GR" altLang="zh-CN" sz="1350" b="1" dirty="0">
                  <a:solidFill>
                    <a:srgbClr val="7030A0"/>
                  </a:solidFill>
                  <a:latin typeface="Times New Roman" panose="02020603050405020304" pitchFamily="18" charset="0"/>
                  <a:ea typeface="等线" panose="02010600030101010101" pitchFamily="2" charset="-122"/>
                </a:rPr>
                <a:t>ω1=-8372</a:t>
              </a:r>
            </a:p>
            <a:p>
              <a:r>
                <a:rPr lang="el-GR" altLang="zh-CN" sz="1350" b="1" dirty="0">
                  <a:solidFill>
                    <a:srgbClr val="7030A0"/>
                  </a:solidFill>
                  <a:latin typeface="Times New Roman" panose="02020603050405020304" pitchFamily="18" charset="0"/>
                  <a:ea typeface="等线" panose="02010600030101010101" pitchFamily="2" charset="-122"/>
                </a:rPr>
                <a:t>ω2=-18816</a:t>
              </a:r>
            </a:p>
            <a:p>
              <a:r>
                <a:rPr lang="el-GR" altLang="zh-CN" sz="1350" b="1" dirty="0">
                  <a:solidFill>
                    <a:srgbClr val="7030A0"/>
                  </a:solidFill>
                  <a:latin typeface="Times New Roman" panose="02020603050405020304" pitchFamily="18" charset="0"/>
                  <a:ea typeface="等线" panose="02010600030101010101" pitchFamily="2" charset="-122"/>
                </a:rPr>
                <a:t>∆ω=0.4449</a:t>
              </a:r>
            </a:p>
          </p:txBody>
        </p:sp>
        <p:sp>
          <p:nvSpPr>
            <p:cNvPr id="9" name="矩形 8">
              <a:extLst>
                <a:ext uri="{FF2B5EF4-FFF2-40B4-BE49-F238E27FC236}">
                  <a16:creationId xmlns:a16="http://schemas.microsoft.com/office/drawing/2014/main" xmlns="" id="{3B8F2171-3114-4901-B8A5-4306BB4EE055}"/>
                </a:ext>
              </a:extLst>
            </p:cNvPr>
            <p:cNvSpPr/>
            <p:nvPr/>
          </p:nvSpPr>
          <p:spPr>
            <a:xfrm>
              <a:off x="5233951" y="1732668"/>
              <a:ext cx="1050288" cy="923330"/>
            </a:xfrm>
            <a:prstGeom prst="rect">
              <a:avLst/>
            </a:prstGeom>
          </p:spPr>
          <p:txBody>
            <a:bodyPr wrap="none">
              <a:spAutoFit/>
            </a:bodyPr>
            <a:lstStyle/>
            <a:p>
              <a:r>
                <a:rPr lang="en-US" altLang="zh-CN" sz="1350" b="1" dirty="0">
                  <a:solidFill>
                    <a:srgbClr val="7030A0"/>
                  </a:solidFill>
                  <a:latin typeface="Times New Roman" panose="02020603050405020304" pitchFamily="18" charset="0"/>
                  <a:ea typeface="等线" panose="02010600030101010101" pitchFamily="2" charset="-122"/>
                </a:rPr>
                <a:t>AMP=-70</a:t>
              </a:r>
            </a:p>
            <a:p>
              <a:r>
                <a:rPr lang="el-GR" altLang="zh-CN" sz="1350" b="1" dirty="0">
                  <a:solidFill>
                    <a:srgbClr val="7030A0"/>
                  </a:solidFill>
                  <a:latin typeface="Times New Roman" panose="02020603050405020304" pitchFamily="18" charset="0"/>
                  <a:ea typeface="等线" panose="02010600030101010101" pitchFamily="2" charset="-122"/>
                </a:rPr>
                <a:t>ω1=-340</a:t>
              </a:r>
            </a:p>
            <a:p>
              <a:r>
                <a:rPr lang="el-GR" altLang="zh-CN" sz="1350" b="1" dirty="0">
                  <a:solidFill>
                    <a:srgbClr val="7030A0"/>
                  </a:solidFill>
                  <a:latin typeface="Times New Roman" panose="02020603050405020304" pitchFamily="18" charset="0"/>
                  <a:ea typeface="等线" panose="02010600030101010101" pitchFamily="2" charset="-122"/>
                </a:rPr>
                <a:t>ω2=408</a:t>
              </a:r>
            </a:p>
            <a:p>
              <a:r>
                <a:rPr lang="el-GR" altLang="zh-CN" sz="1350" b="1" dirty="0">
                  <a:solidFill>
                    <a:srgbClr val="7030A0"/>
                  </a:solidFill>
                  <a:latin typeface="Times New Roman" panose="02020603050405020304" pitchFamily="18" charset="0"/>
                  <a:ea typeface="等线" panose="02010600030101010101" pitchFamily="2" charset="-122"/>
                </a:rPr>
                <a:t>∆ω=-0.8333</a:t>
              </a:r>
            </a:p>
          </p:txBody>
        </p:sp>
        <p:sp>
          <p:nvSpPr>
            <p:cNvPr id="11" name="矩形 10">
              <a:extLst>
                <a:ext uri="{FF2B5EF4-FFF2-40B4-BE49-F238E27FC236}">
                  <a16:creationId xmlns:a16="http://schemas.microsoft.com/office/drawing/2014/main" xmlns="" id="{2B2E4D3F-7896-4056-8B09-652F6F3C03D0}"/>
                </a:ext>
              </a:extLst>
            </p:cNvPr>
            <p:cNvSpPr/>
            <p:nvPr/>
          </p:nvSpPr>
          <p:spPr>
            <a:xfrm>
              <a:off x="1101150" y="3449143"/>
              <a:ext cx="995785" cy="923330"/>
            </a:xfrm>
            <a:prstGeom prst="rect">
              <a:avLst/>
            </a:prstGeom>
          </p:spPr>
          <p:txBody>
            <a:bodyPr wrap="none">
              <a:spAutoFit/>
            </a:bodyPr>
            <a:lstStyle/>
            <a:p>
              <a:r>
                <a:rPr lang="en-US" altLang="zh-CN" sz="1350" b="1" dirty="0">
                  <a:solidFill>
                    <a:srgbClr val="7030A0"/>
                  </a:solidFill>
                  <a:latin typeface="Times New Roman" panose="02020603050405020304" pitchFamily="18" charset="0"/>
                  <a:ea typeface="等线" panose="02010600030101010101" pitchFamily="2" charset="-122"/>
                </a:rPr>
                <a:t>AMP=-625</a:t>
              </a:r>
            </a:p>
            <a:p>
              <a:r>
                <a:rPr lang="el-GR" altLang="zh-CN" sz="1350" b="1" dirty="0">
                  <a:solidFill>
                    <a:srgbClr val="7030A0"/>
                  </a:solidFill>
                  <a:latin typeface="Times New Roman" panose="02020603050405020304" pitchFamily="18" charset="0"/>
                  <a:ea typeface="等线" panose="02010600030101010101" pitchFamily="2" charset="-122"/>
                </a:rPr>
                <a:t>ω1=-2408</a:t>
              </a:r>
            </a:p>
            <a:p>
              <a:r>
                <a:rPr lang="el-GR" altLang="zh-CN" sz="1350" b="1" dirty="0">
                  <a:solidFill>
                    <a:srgbClr val="7030A0"/>
                  </a:solidFill>
                  <a:latin typeface="Times New Roman" panose="02020603050405020304" pitchFamily="18" charset="0"/>
                  <a:ea typeface="等线" panose="02010600030101010101" pitchFamily="2" charset="-122"/>
                </a:rPr>
                <a:t>ω2=-4108</a:t>
              </a:r>
            </a:p>
            <a:p>
              <a:r>
                <a:rPr lang="el-GR" altLang="zh-CN" sz="1350" b="1" dirty="0">
                  <a:solidFill>
                    <a:srgbClr val="7030A0"/>
                  </a:solidFill>
                  <a:latin typeface="Times New Roman" panose="02020603050405020304" pitchFamily="18" charset="0"/>
                  <a:ea typeface="等线" panose="02010600030101010101" pitchFamily="2" charset="-122"/>
                </a:rPr>
                <a:t>∆ω=0.5861</a:t>
              </a:r>
            </a:p>
          </p:txBody>
        </p:sp>
        <p:sp>
          <p:nvSpPr>
            <p:cNvPr id="12" name="矩形 11">
              <a:extLst>
                <a:ext uri="{FF2B5EF4-FFF2-40B4-BE49-F238E27FC236}">
                  <a16:creationId xmlns:a16="http://schemas.microsoft.com/office/drawing/2014/main" xmlns="" id="{E1FDAE09-62F2-45B7-B570-54DAC4CEC0FA}"/>
                </a:ext>
              </a:extLst>
            </p:cNvPr>
            <p:cNvSpPr/>
            <p:nvPr/>
          </p:nvSpPr>
          <p:spPr>
            <a:xfrm>
              <a:off x="3275516" y="3539502"/>
              <a:ext cx="1059906" cy="830997"/>
            </a:xfrm>
            <a:prstGeom prst="rect">
              <a:avLst/>
            </a:prstGeom>
          </p:spPr>
          <p:txBody>
            <a:bodyPr wrap="none">
              <a:spAutoFit/>
            </a:bodyPr>
            <a:lstStyle/>
            <a:p>
              <a:r>
                <a:rPr lang="en-US" altLang="zh-CN" sz="1200" b="1" dirty="0">
                  <a:solidFill>
                    <a:srgbClr val="7030A0"/>
                  </a:solidFill>
                  <a:latin typeface="Times New Roman" panose="02020603050405020304" pitchFamily="18" charset="0"/>
                  <a:ea typeface="等线" panose="02010600030101010101" pitchFamily="2" charset="-122"/>
                </a:rPr>
                <a:t>AMP=-12858</a:t>
              </a:r>
            </a:p>
            <a:p>
              <a:r>
                <a:rPr lang="el-GR" altLang="zh-CN" sz="1200" b="1" dirty="0">
                  <a:solidFill>
                    <a:srgbClr val="7030A0"/>
                  </a:solidFill>
                  <a:latin typeface="Times New Roman" panose="02020603050405020304" pitchFamily="18" charset="0"/>
                  <a:ea typeface="等线" panose="02010600030101010101" pitchFamily="2" charset="-122"/>
                </a:rPr>
                <a:t>ω1=-51119</a:t>
              </a:r>
            </a:p>
            <a:p>
              <a:r>
                <a:rPr lang="el-GR" altLang="zh-CN" sz="1200" b="1" dirty="0">
                  <a:solidFill>
                    <a:srgbClr val="7030A0"/>
                  </a:solidFill>
                  <a:latin typeface="Times New Roman" panose="02020603050405020304" pitchFamily="18" charset="0"/>
                  <a:ea typeface="等线" panose="02010600030101010101" pitchFamily="2" charset="-122"/>
                </a:rPr>
                <a:t>ω2=-102992</a:t>
              </a:r>
            </a:p>
            <a:p>
              <a:r>
                <a:rPr lang="el-GR" altLang="zh-CN" sz="1200" b="1" dirty="0">
                  <a:solidFill>
                    <a:srgbClr val="7030A0"/>
                  </a:solidFill>
                  <a:latin typeface="Times New Roman" panose="02020603050405020304" pitchFamily="18" charset="0"/>
                  <a:ea typeface="等线" panose="02010600030101010101" pitchFamily="2" charset="-122"/>
                </a:rPr>
                <a:t>∆ω=0.4963</a:t>
              </a:r>
            </a:p>
          </p:txBody>
        </p:sp>
        <p:sp>
          <p:nvSpPr>
            <p:cNvPr id="13" name="矩形 12">
              <a:extLst>
                <a:ext uri="{FF2B5EF4-FFF2-40B4-BE49-F238E27FC236}">
                  <a16:creationId xmlns:a16="http://schemas.microsoft.com/office/drawing/2014/main" xmlns="" id="{177CAF42-F5F1-4B89-931B-8A5CA454EC40}"/>
                </a:ext>
              </a:extLst>
            </p:cNvPr>
            <p:cNvSpPr/>
            <p:nvPr/>
          </p:nvSpPr>
          <p:spPr>
            <a:xfrm>
              <a:off x="5233952" y="3447168"/>
              <a:ext cx="995785" cy="923330"/>
            </a:xfrm>
            <a:prstGeom prst="rect">
              <a:avLst/>
            </a:prstGeom>
          </p:spPr>
          <p:txBody>
            <a:bodyPr wrap="none">
              <a:spAutoFit/>
            </a:bodyPr>
            <a:lstStyle/>
            <a:p>
              <a:r>
                <a:rPr lang="en-US" altLang="zh-CN" sz="1350" b="1" dirty="0">
                  <a:solidFill>
                    <a:srgbClr val="7030A0"/>
                  </a:solidFill>
                  <a:latin typeface="Times New Roman" panose="02020603050405020304" pitchFamily="18" charset="0"/>
                  <a:ea typeface="等线" panose="02010600030101010101" pitchFamily="2" charset="-122"/>
                </a:rPr>
                <a:t>AMP=-798</a:t>
              </a:r>
            </a:p>
            <a:p>
              <a:r>
                <a:rPr lang="el-GR" altLang="zh-CN" sz="1350" b="1" dirty="0">
                  <a:solidFill>
                    <a:srgbClr val="7030A0"/>
                  </a:solidFill>
                  <a:latin typeface="Times New Roman" panose="02020603050405020304" pitchFamily="18" charset="0"/>
                  <a:ea typeface="等线" panose="02010600030101010101" pitchFamily="2" charset="-122"/>
                </a:rPr>
                <a:t>ω1=-3092</a:t>
              </a:r>
            </a:p>
            <a:p>
              <a:r>
                <a:rPr lang="el-GR" altLang="zh-CN" sz="1350" b="1" dirty="0">
                  <a:solidFill>
                    <a:srgbClr val="7030A0"/>
                  </a:solidFill>
                  <a:latin typeface="Times New Roman" panose="02020603050405020304" pitchFamily="18" charset="0"/>
                  <a:ea typeface="等线" panose="02010600030101010101" pitchFamily="2" charset="-122"/>
                </a:rPr>
                <a:t>ω2=-5522</a:t>
              </a:r>
            </a:p>
            <a:p>
              <a:r>
                <a:rPr lang="el-GR" altLang="zh-CN" sz="1350" b="1" dirty="0">
                  <a:solidFill>
                    <a:srgbClr val="7030A0"/>
                  </a:solidFill>
                  <a:latin typeface="Times New Roman" panose="02020603050405020304" pitchFamily="18" charset="0"/>
                  <a:ea typeface="等线" panose="02010600030101010101" pitchFamily="2" charset="-122"/>
                </a:rPr>
                <a:t>∆ω=0.5599</a:t>
              </a:r>
            </a:p>
          </p:txBody>
        </p:sp>
        <p:sp>
          <p:nvSpPr>
            <p:cNvPr id="14" name="矩形 13">
              <a:extLst>
                <a:ext uri="{FF2B5EF4-FFF2-40B4-BE49-F238E27FC236}">
                  <a16:creationId xmlns:a16="http://schemas.microsoft.com/office/drawing/2014/main" xmlns="" id="{9C6A0878-333D-4CBE-84B0-18D535A0CD96}"/>
                </a:ext>
              </a:extLst>
            </p:cNvPr>
            <p:cNvSpPr/>
            <p:nvPr/>
          </p:nvSpPr>
          <p:spPr>
            <a:xfrm>
              <a:off x="1055430" y="5163643"/>
              <a:ext cx="1050288" cy="923330"/>
            </a:xfrm>
            <a:prstGeom prst="rect">
              <a:avLst/>
            </a:prstGeom>
          </p:spPr>
          <p:txBody>
            <a:bodyPr wrap="none">
              <a:spAutoFit/>
            </a:bodyPr>
            <a:lstStyle/>
            <a:p>
              <a:r>
                <a:rPr lang="en-US" altLang="zh-CN" sz="1350" b="1" dirty="0">
                  <a:solidFill>
                    <a:srgbClr val="7030A0"/>
                  </a:solidFill>
                  <a:latin typeface="Times New Roman" panose="02020603050405020304" pitchFamily="18" charset="0"/>
                  <a:ea typeface="等线" panose="02010600030101010101" pitchFamily="2" charset="-122"/>
                </a:rPr>
                <a:t>AMP=-22</a:t>
              </a:r>
            </a:p>
            <a:p>
              <a:r>
                <a:rPr lang="el-GR" altLang="zh-CN" sz="1350" b="1" dirty="0">
                  <a:solidFill>
                    <a:srgbClr val="7030A0"/>
                  </a:solidFill>
                  <a:latin typeface="Times New Roman" panose="02020603050405020304" pitchFamily="18" charset="0"/>
                  <a:ea typeface="等线" panose="02010600030101010101" pitchFamily="2" charset="-122"/>
                </a:rPr>
                <a:t>ω1=-69</a:t>
              </a:r>
            </a:p>
            <a:p>
              <a:r>
                <a:rPr lang="el-GR" altLang="zh-CN" sz="1350" b="1" dirty="0">
                  <a:solidFill>
                    <a:srgbClr val="7030A0"/>
                  </a:solidFill>
                  <a:latin typeface="Times New Roman" panose="02020603050405020304" pitchFamily="18" charset="0"/>
                  <a:ea typeface="等线" panose="02010600030101010101" pitchFamily="2" charset="-122"/>
                </a:rPr>
                <a:t>ω2=91</a:t>
              </a:r>
            </a:p>
            <a:p>
              <a:r>
                <a:rPr lang="el-GR" altLang="zh-CN" sz="1350" b="1" dirty="0">
                  <a:solidFill>
                    <a:srgbClr val="7030A0"/>
                  </a:solidFill>
                  <a:latin typeface="Times New Roman" panose="02020603050405020304" pitchFamily="18" charset="0"/>
                  <a:ea typeface="等线" panose="02010600030101010101" pitchFamily="2" charset="-122"/>
                </a:rPr>
                <a:t>∆ω=-0.7582</a:t>
              </a:r>
            </a:p>
          </p:txBody>
        </p:sp>
        <p:sp>
          <p:nvSpPr>
            <p:cNvPr id="15" name="矩形 14">
              <a:extLst>
                <a:ext uri="{FF2B5EF4-FFF2-40B4-BE49-F238E27FC236}">
                  <a16:creationId xmlns:a16="http://schemas.microsoft.com/office/drawing/2014/main" xmlns="" id="{F911B5A2-233B-4C7F-832F-03187A5E5957}"/>
                </a:ext>
              </a:extLst>
            </p:cNvPr>
            <p:cNvSpPr/>
            <p:nvPr/>
          </p:nvSpPr>
          <p:spPr>
            <a:xfrm>
              <a:off x="3062290" y="5161669"/>
              <a:ext cx="995785" cy="923330"/>
            </a:xfrm>
            <a:prstGeom prst="rect">
              <a:avLst/>
            </a:prstGeom>
          </p:spPr>
          <p:txBody>
            <a:bodyPr wrap="none">
              <a:spAutoFit/>
            </a:bodyPr>
            <a:lstStyle/>
            <a:p>
              <a:r>
                <a:rPr lang="en-US" altLang="zh-CN" sz="1350" b="1" dirty="0">
                  <a:solidFill>
                    <a:srgbClr val="7030A0"/>
                  </a:solidFill>
                  <a:latin typeface="Times New Roman" panose="02020603050405020304" pitchFamily="18" charset="0"/>
                  <a:ea typeface="等线" panose="02010600030101010101" pitchFamily="2" charset="-122"/>
                </a:rPr>
                <a:t>AMP=-309</a:t>
              </a:r>
            </a:p>
            <a:p>
              <a:r>
                <a:rPr lang="el-GR" altLang="zh-CN" sz="1350" b="1" dirty="0">
                  <a:solidFill>
                    <a:srgbClr val="7030A0"/>
                  </a:solidFill>
                  <a:latin typeface="Times New Roman" panose="02020603050405020304" pitchFamily="18" charset="0"/>
                  <a:ea typeface="等线" panose="02010600030101010101" pitchFamily="2" charset="-122"/>
                </a:rPr>
                <a:t>ω1=-1249</a:t>
              </a:r>
            </a:p>
            <a:p>
              <a:r>
                <a:rPr lang="el-GR" altLang="zh-CN" sz="1350" b="1" dirty="0">
                  <a:solidFill>
                    <a:srgbClr val="7030A0"/>
                  </a:solidFill>
                  <a:latin typeface="Times New Roman" panose="02020603050405020304" pitchFamily="18" charset="0"/>
                  <a:ea typeface="等线" panose="02010600030101010101" pitchFamily="2" charset="-122"/>
                </a:rPr>
                <a:t>ω2=-1423</a:t>
              </a:r>
            </a:p>
            <a:p>
              <a:r>
                <a:rPr lang="el-GR" altLang="zh-CN" sz="1350" b="1" dirty="0">
                  <a:solidFill>
                    <a:srgbClr val="7030A0"/>
                  </a:solidFill>
                  <a:latin typeface="Times New Roman" panose="02020603050405020304" pitchFamily="18" charset="0"/>
                  <a:ea typeface="等线" panose="02010600030101010101" pitchFamily="2" charset="-122"/>
                </a:rPr>
                <a:t>∆ω=0.8777</a:t>
              </a:r>
            </a:p>
          </p:txBody>
        </p:sp>
        <p:sp>
          <p:nvSpPr>
            <p:cNvPr id="16" name="矩形 15">
              <a:extLst>
                <a:ext uri="{FF2B5EF4-FFF2-40B4-BE49-F238E27FC236}">
                  <a16:creationId xmlns:a16="http://schemas.microsoft.com/office/drawing/2014/main" xmlns="" id="{2AF71D35-3341-42A1-BE85-DF6AE055DAA2}"/>
                </a:ext>
              </a:extLst>
            </p:cNvPr>
            <p:cNvSpPr/>
            <p:nvPr/>
          </p:nvSpPr>
          <p:spPr>
            <a:xfrm>
              <a:off x="5188232" y="5161668"/>
              <a:ext cx="995785" cy="923330"/>
            </a:xfrm>
            <a:prstGeom prst="rect">
              <a:avLst/>
            </a:prstGeom>
          </p:spPr>
          <p:txBody>
            <a:bodyPr wrap="none">
              <a:spAutoFit/>
            </a:bodyPr>
            <a:lstStyle/>
            <a:p>
              <a:r>
                <a:rPr lang="en-US" altLang="zh-CN" sz="1350" b="1" dirty="0">
                  <a:solidFill>
                    <a:srgbClr val="7030A0"/>
                  </a:solidFill>
                  <a:latin typeface="Times New Roman" panose="02020603050405020304" pitchFamily="18" charset="0"/>
                  <a:ea typeface="等线" panose="02010600030101010101" pitchFamily="2" charset="-122"/>
                </a:rPr>
                <a:t>AMP=-534</a:t>
              </a:r>
            </a:p>
            <a:p>
              <a:r>
                <a:rPr lang="el-GR" altLang="zh-CN" sz="1350" b="1" dirty="0">
                  <a:solidFill>
                    <a:srgbClr val="7030A0"/>
                  </a:solidFill>
                  <a:latin typeface="Times New Roman" panose="02020603050405020304" pitchFamily="18" charset="0"/>
                  <a:ea typeface="等线" panose="02010600030101010101" pitchFamily="2" charset="-122"/>
                </a:rPr>
                <a:t>ω1=-2144</a:t>
              </a:r>
            </a:p>
            <a:p>
              <a:r>
                <a:rPr lang="el-GR" altLang="zh-CN" sz="1350" b="1" dirty="0">
                  <a:solidFill>
                    <a:srgbClr val="7030A0"/>
                  </a:solidFill>
                  <a:latin typeface="Times New Roman" panose="02020603050405020304" pitchFamily="18" charset="0"/>
                  <a:ea typeface="等线" panose="02010600030101010101" pitchFamily="2" charset="-122"/>
                </a:rPr>
                <a:t>ω2=-3181</a:t>
              </a:r>
            </a:p>
            <a:p>
              <a:r>
                <a:rPr lang="el-GR" altLang="zh-CN" sz="1350" b="1" dirty="0">
                  <a:solidFill>
                    <a:srgbClr val="7030A0"/>
                  </a:solidFill>
                  <a:latin typeface="Times New Roman" panose="02020603050405020304" pitchFamily="18" charset="0"/>
                  <a:ea typeface="等线" panose="02010600030101010101" pitchFamily="2" charset="-122"/>
                </a:rPr>
                <a:t>∆ω=0.674</a:t>
              </a:r>
            </a:p>
          </p:txBody>
        </p:sp>
      </p:grpSp>
      <p:sp>
        <p:nvSpPr>
          <p:cNvPr id="17" name="MH_Number_4">
            <a:hlinkClick r:id="rId4" action="ppaction://hlinksldjump"/>
            <a:extLst>
              <a:ext uri="{FF2B5EF4-FFF2-40B4-BE49-F238E27FC236}">
                <a16:creationId xmlns:a16="http://schemas.microsoft.com/office/drawing/2014/main" xmlns="" id="{D062E661-9547-4270-80C8-3399A47EB6E0}"/>
              </a:ext>
            </a:extLst>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latin typeface="Arial" charset="0"/>
                <a:ea typeface="Times New Roman" pitchFamily="18" charset="0"/>
              </a:rPr>
              <a:t>4</a:t>
            </a:r>
            <a:endParaRPr lang="zh-CN" altLang="en-US" sz="2400" dirty="0">
              <a:solidFill>
                <a:srgbClr val="FFFFFF"/>
              </a:solidFill>
              <a:latin typeface="Arial" charset="0"/>
              <a:ea typeface="Times New Roman" pitchFamily="18" charset="0"/>
            </a:endParaRPr>
          </a:p>
        </p:txBody>
      </p:sp>
      <p:sp>
        <p:nvSpPr>
          <p:cNvPr id="18" name="MH_Entry_4">
            <a:hlinkClick r:id="rId4" action="ppaction://hlinksldjump"/>
            <a:extLst>
              <a:ext uri="{FF2B5EF4-FFF2-40B4-BE49-F238E27FC236}">
                <a16:creationId xmlns:a16="http://schemas.microsoft.com/office/drawing/2014/main" xmlns="" id="{C500180C-53D5-4FCE-9D78-118E6175F3C7}"/>
              </a:ext>
            </a:extLst>
          </p:cNvPr>
          <p:cNvSpPr/>
          <p:nvPr/>
        </p:nvSpPr>
        <p:spPr>
          <a:xfrm>
            <a:off x="927523" y="179049"/>
            <a:ext cx="1926513" cy="4740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Beam test</a:t>
            </a:r>
            <a:endParaRPr lang="zh-CN" altLang="en-US" sz="3200" dirty="0">
              <a:solidFill>
                <a:srgbClr val="7030A0"/>
              </a:solidFill>
            </a:endParaRPr>
          </a:p>
        </p:txBody>
      </p:sp>
      <p:grpSp>
        <p:nvGrpSpPr>
          <p:cNvPr id="2" name="组合 1"/>
          <p:cNvGrpSpPr/>
          <p:nvPr/>
        </p:nvGrpSpPr>
        <p:grpSpPr>
          <a:xfrm>
            <a:off x="6484716" y="278137"/>
            <a:ext cx="2329672" cy="1709336"/>
            <a:chOff x="274033" y="972527"/>
            <a:chExt cx="3735398" cy="2766777"/>
          </a:xfrm>
        </p:grpSpPr>
        <p:pic>
          <p:nvPicPr>
            <p:cNvPr id="20" name="图片 19"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33" y="972527"/>
              <a:ext cx="3735398" cy="2766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矩形 20"/>
            <p:cNvSpPr/>
            <p:nvPr/>
          </p:nvSpPr>
          <p:spPr>
            <a:xfrm>
              <a:off x="1206872" y="2434037"/>
              <a:ext cx="344129" cy="381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16656" y="2167535"/>
              <a:ext cx="924560" cy="914789"/>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6759036" y="2135205"/>
            <a:ext cx="1955196" cy="369332"/>
          </a:xfrm>
          <a:prstGeom prst="rect">
            <a:avLst/>
          </a:prstGeom>
          <a:noFill/>
        </p:spPr>
        <p:txBody>
          <a:bodyPr wrap="square" rtlCol="0">
            <a:spAutoFit/>
          </a:bodyPr>
          <a:lstStyle/>
          <a:p>
            <a:r>
              <a:rPr lang="en-US" altLang="zh-CN" dirty="0" smtClean="0"/>
              <a:t>Energy: 3 GeV</a:t>
            </a:r>
            <a:r>
              <a:rPr lang="zh-CN" altLang="en-US" dirty="0" smtClean="0"/>
              <a:t> </a:t>
            </a:r>
            <a:endParaRPr lang="zh-CN" altLang="en-US" dirty="0"/>
          </a:p>
        </p:txBody>
      </p:sp>
      <p:sp>
        <p:nvSpPr>
          <p:cNvPr id="4" name="TextBox 3"/>
          <p:cNvSpPr txBox="1"/>
          <p:nvPr/>
        </p:nvSpPr>
        <p:spPr>
          <a:xfrm>
            <a:off x="2124596" y="986315"/>
            <a:ext cx="3234272" cy="461665"/>
          </a:xfrm>
          <a:prstGeom prst="rect">
            <a:avLst/>
          </a:prstGeom>
          <a:noFill/>
        </p:spPr>
        <p:txBody>
          <a:bodyPr wrap="square" rtlCol="0">
            <a:spAutoFit/>
          </a:bodyPr>
          <a:lstStyle/>
          <a:p>
            <a:r>
              <a:rPr lang="en-US" altLang="zh-CN" sz="2400" dirty="0" smtClean="0"/>
              <a:t>Signal waveform</a:t>
            </a:r>
            <a:endParaRPr lang="zh-CN" altLang="en-US" sz="2400" dirty="0"/>
          </a:p>
        </p:txBody>
      </p:sp>
    </p:spTree>
    <p:extLst>
      <p:ext uri="{BB962C8B-B14F-4D97-AF65-F5344CB8AC3E}">
        <p14:creationId xmlns:p14="http://schemas.microsoft.com/office/powerpoint/2010/main" val="689872411"/>
      </p:ext>
    </p:extLst>
  </p:cSld>
  <p:clrMapOvr>
    <a:masterClrMapping/>
  </p:clrMapOvr>
  <mc:AlternateContent xmlns:mc="http://schemas.openxmlformats.org/markup-compatibility/2006" xmlns:p14="http://schemas.microsoft.com/office/powerpoint/2010/main">
    <mc:Choice Requires="p14">
      <p:transition spd="med" p14:dur="700" advTm="23753">
        <p:fade/>
      </p:transition>
    </mc:Choice>
    <mc:Fallback xmlns="">
      <p:transition spd="med" advTm="23753">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Number_4">
            <a:hlinkClick r:id="rId3" action="ppaction://hlinksldjump"/>
            <a:extLst>
              <a:ext uri="{FF2B5EF4-FFF2-40B4-BE49-F238E27FC236}">
                <a16:creationId xmlns:a16="http://schemas.microsoft.com/office/drawing/2014/main" xmlns="" id="{D062E661-9547-4270-80C8-3399A47EB6E0}"/>
              </a:ext>
            </a:extLst>
          </p:cNvPr>
          <p:cNvSpPr/>
          <p:nvPr/>
        </p:nvSpPr>
        <p:spPr>
          <a:xfrm>
            <a:off x="275086" y="268903"/>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latin typeface="Arial" charset="0"/>
                <a:ea typeface="Times New Roman" pitchFamily="18" charset="0"/>
              </a:rPr>
              <a:t>4</a:t>
            </a:r>
            <a:endParaRPr lang="zh-CN" altLang="en-US" sz="2400" dirty="0">
              <a:solidFill>
                <a:srgbClr val="FFFFFF"/>
              </a:solidFill>
              <a:latin typeface="Arial" charset="0"/>
              <a:ea typeface="Times New Roman" pitchFamily="18" charset="0"/>
            </a:endParaRPr>
          </a:p>
        </p:txBody>
      </p:sp>
      <p:sp>
        <p:nvSpPr>
          <p:cNvPr id="4" name="MH_Entry_4">
            <a:hlinkClick r:id="rId3" action="ppaction://hlinksldjump"/>
            <a:extLst>
              <a:ext uri="{FF2B5EF4-FFF2-40B4-BE49-F238E27FC236}">
                <a16:creationId xmlns:a16="http://schemas.microsoft.com/office/drawing/2014/main" xmlns="" id="{C500180C-53D5-4FCE-9D78-118E6175F3C7}"/>
              </a:ext>
            </a:extLst>
          </p:cNvPr>
          <p:cNvSpPr/>
          <p:nvPr/>
        </p:nvSpPr>
        <p:spPr>
          <a:xfrm>
            <a:off x="1076813" y="225702"/>
            <a:ext cx="1926513" cy="4740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Beam test</a:t>
            </a:r>
            <a:endParaRPr lang="zh-CN" altLang="en-US" sz="3200" dirty="0">
              <a:solidFill>
                <a:srgbClr val="7030A0"/>
              </a:solidFill>
            </a:endParaRPr>
          </a:p>
        </p:txBody>
      </p:sp>
      <p:sp>
        <p:nvSpPr>
          <p:cNvPr id="2" name="TextBox 1"/>
          <p:cNvSpPr txBox="1"/>
          <p:nvPr/>
        </p:nvSpPr>
        <p:spPr>
          <a:xfrm>
            <a:off x="1717288" y="981307"/>
            <a:ext cx="3914078" cy="523220"/>
          </a:xfrm>
          <a:prstGeom prst="rect">
            <a:avLst/>
          </a:prstGeom>
          <a:noFill/>
        </p:spPr>
        <p:txBody>
          <a:bodyPr wrap="square" rtlCol="0">
            <a:spAutoFit/>
          </a:bodyPr>
          <a:lstStyle/>
          <a:p>
            <a:r>
              <a:rPr lang="en-US" altLang="zh-CN" sz="2800" dirty="0" smtClean="0"/>
              <a:t>Energy Calibration</a:t>
            </a:r>
            <a:endParaRPr lang="zh-CN" alt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854" y="1639255"/>
            <a:ext cx="7426712" cy="4743161"/>
          </a:xfrm>
          <a:prstGeom prst="rect">
            <a:avLst/>
          </a:prstGeom>
        </p:spPr>
      </p:pic>
    </p:spTree>
    <p:extLst>
      <p:ext uri="{BB962C8B-B14F-4D97-AF65-F5344CB8AC3E}">
        <p14:creationId xmlns:p14="http://schemas.microsoft.com/office/powerpoint/2010/main" val="2735526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17" name="MH_Number_4">
            <a:hlinkClick r:id="rId4" action="ppaction://hlinksldjump"/>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5</a:t>
            </a:r>
            <a:endParaRPr lang="zh-CN" altLang="en-US" sz="2400" dirty="0">
              <a:solidFill>
                <a:srgbClr val="FFFFFF"/>
              </a:solidFill>
              <a:latin typeface="Arial" charset="0"/>
              <a:ea typeface="Times New Roman" pitchFamily="18" charset="0"/>
            </a:endParaRPr>
          </a:p>
        </p:txBody>
      </p:sp>
      <p:sp>
        <p:nvSpPr>
          <p:cNvPr id="18" name="MH_Entry_4">
            <a:hlinkClick r:id="rId4" action="ppaction://hlinksldjump"/>
          </p:cNvPr>
          <p:cNvSpPr/>
          <p:nvPr/>
        </p:nvSpPr>
        <p:spPr>
          <a:xfrm>
            <a:off x="928372" y="222250"/>
            <a:ext cx="2427387" cy="4387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lnSpcReduction="100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smtClean="0">
                <a:solidFill>
                  <a:srgbClr val="7030A0"/>
                </a:solidFill>
              </a:rPr>
              <a:t>Collaboration</a:t>
            </a:r>
            <a:endParaRPr lang="zh-CN" altLang="en-US" sz="3200" b="1" dirty="0">
              <a:solidFill>
                <a:srgbClr val="7030A0"/>
              </a:solidFill>
            </a:endParaRPr>
          </a:p>
        </p:txBody>
      </p:sp>
      <p:sp>
        <p:nvSpPr>
          <p:cNvPr id="49" name="灯片编号占位符 48"/>
          <p:cNvSpPr>
            <a:spLocks noGrp="1"/>
          </p:cNvSpPr>
          <p:nvPr>
            <p:ph type="sldNum" sz="quarter" idx="12"/>
          </p:nvPr>
        </p:nvSpPr>
        <p:spPr/>
        <p:txBody>
          <a:bodyPr/>
          <a:lstStyle/>
          <a:p>
            <a:fld id="{03114EF4-9A27-45D2-8970-5BB75B272BC9}" type="slidenum">
              <a:rPr lang="zh-CN" altLang="en-US" smtClean="0"/>
              <a:t>26</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90615">
            <a:off x="840739" y="1038590"/>
            <a:ext cx="3353252" cy="2514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t="21733"/>
          <a:stretch/>
        </p:blipFill>
        <p:spPr>
          <a:xfrm rot="336766">
            <a:off x="240302" y="3316515"/>
            <a:ext cx="4352468" cy="255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图片 1"/>
          <p:cNvPicPr>
            <a:picLocks noChangeAspect="1"/>
          </p:cNvPicPr>
          <p:nvPr/>
        </p:nvPicPr>
        <p:blipFill rotWithShape="1">
          <a:blip r:embed="rId7" cstate="print">
            <a:extLst>
              <a:ext uri="{28A0092B-C50C-407E-A947-70E740481C1C}">
                <a14:useLocalDpi xmlns:a14="http://schemas.microsoft.com/office/drawing/2010/main" val="0"/>
              </a:ext>
            </a:extLst>
          </a:blip>
          <a:srcRect t="12267"/>
          <a:stretch/>
        </p:blipFill>
        <p:spPr>
          <a:xfrm rot="200708">
            <a:off x="4330554" y="440937"/>
            <a:ext cx="4501015" cy="2961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p:cNvPicPr/>
          <p:nvPr/>
        </p:nvPicPr>
        <p:blipFill>
          <a:blip r:embed="rId8" cstate="print">
            <a:extLst>
              <a:ext uri="{28A0092B-C50C-407E-A947-70E740481C1C}">
                <a14:useLocalDpi xmlns:a14="http://schemas.microsoft.com/office/drawing/2010/main" val="0"/>
              </a:ext>
            </a:extLst>
          </a:blip>
          <a:stretch>
            <a:fillRect/>
          </a:stretch>
        </p:blipFill>
        <p:spPr>
          <a:xfrm rot="21168845">
            <a:off x="4699554" y="3102559"/>
            <a:ext cx="4063651" cy="2668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6659" y="1070588"/>
            <a:ext cx="8343493" cy="4693089"/>
          </a:xfrm>
          <a:prstGeom prst="rect">
            <a:avLst/>
          </a:prstGeom>
        </p:spPr>
      </p:pic>
    </p:spTree>
    <p:extLst>
      <p:ext uri="{BB962C8B-B14F-4D97-AF65-F5344CB8AC3E}">
        <p14:creationId xmlns:p14="http://schemas.microsoft.com/office/powerpoint/2010/main" val="279166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4">
            <a:hlinkClick r:id="rId3" action="ppaction://hlinksldjump"/>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6</a:t>
            </a:r>
            <a:endParaRPr lang="zh-CN" altLang="en-US" sz="2400" dirty="0">
              <a:solidFill>
                <a:srgbClr val="FFFFFF"/>
              </a:solidFill>
              <a:latin typeface="Arial" charset="0"/>
              <a:ea typeface="Times New Roman" pitchFamily="18" charset="0"/>
            </a:endParaRPr>
          </a:p>
        </p:txBody>
      </p:sp>
      <p:sp>
        <p:nvSpPr>
          <p:cNvPr id="3" name="MH_Entry_4">
            <a:hlinkClick r:id="rId3" action="ppaction://hlinksldjump"/>
          </p:cNvPr>
          <p:cNvSpPr/>
          <p:nvPr/>
        </p:nvSpPr>
        <p:spPr>
          <a:xfrm>
            <a:off x="928372" y="222250"/>
            <a:ext cx="2104077" cy="4387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lnSpcReduction="100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summary</a:t>
            </a:r>
            <a:endParaRPr lang="zh-CN" altLang="en-US" sz="3200" dirty="0">
              <a:solidFill>
                <a:srgbClr val="7030A0"/>
              </a:solidFill>
            </a:endParaRPr>
          </a:p>
        </p:txBody>
      </p:sp>
      <mc:AlternateContent xmlns:mc="http://schemas.openxmlformats.org/markup-compatibility/2006" xmlns:a14="http://schemas.microsoft.com/office/drawing/2010/main">
        <mc:Choice Requires="a14">
          <p:sp>
            <p:nvSpPr>
              <p:cNvPr id="4" name="文本框 3"/>
              <p:cNvSpPr txBox="1"/>
              <p:nvPr/>
            </p:nvSpPr>
            <p:spPr>
              <a:xfrm>
                <a:off x="333619" y="1219200"/>
                <a:ext cx="8222574" cy="517064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zh-CN" sz="2000" dirty="0"/>
                  <a:t>A variety of materials required for the </a:t>
                </a:r>
                <a:r>
                  <a:rPr lang="en-US" altLang="zh-CN" sz="2000" dirty="0" smtClean="0"/>
                  <a:t>shashlik </a:t>
                </a:r>
                <a:r>
                  <a:rPr lang="en-US" altLang="zh-CN" sz="2000" dirty="0" err="1" smtClean="0"/>
                  <a:t>EC</a:t>
                </a:r>
                <a:r>
                  <a:rPr lang="en-US" altLang="zh-CN" sz="2000" dirty="0" err="1"/>
                  <a:t>al</a:t>
                </a:r>
                <a:r>
                  <a:rPr lang="en-US" altLang="zh-CN" sz="2000" dirty="0" smtClean="0"/>
                  <a:t> </a:t>
                </a:r>
                <a:r>
                  <a:rPr lang="en-US" altLang="zh-CN" sz="2000" dirty="0"/>
                  <a:t>have been </a:t>
                </a:r>
                <a:r>
                  <a:rPr lang="en-US" altLang="zh-CN" sz="2000" dirty="0" smtClean="0"/>
                  <a:t>tested, </a:t>
                </a:r>
                <a:r>
                  <a:rPr lang="en-US" altLang="zh-CN" sz="2000" dirty="0" smtClean="0">
                    <a:solidFill>
                      <a:srgbClr val="7030A0"/>
                    </a:solidFill>
                  </a:rPr>
                  <a:t>the best materials</a:t>
                </a:r>
                <a:r>
                  <a:rPr lang="en-US" altLang="zh-CN" sz="2000" dirty="0" smtClean="0"/>
                  <a:t> will be chosen for next prototype to increase the light yield by </a:t>
                </a:r>
                <a:r>
                  <a:rPr lang="en-US" altLang="zh-CN" sz="2000" dirty="0" smtClean="0">
                    <a:solidFill>
                      <a:srgbClr val="7030A0"/>
                    </a:solidFill>
                  </a:rPr>
                  <a:t>50%</a:t>
                </a:r>
                <a:r>
                  <a:rPr lang="en-US" altLang="zh-CN" sz="2000" dirty="0" smtClean="0"/>
                  <a:t>.</a:t>
                </a:r>
              </a:p>
              <a:p>
                <a:pPr marL="285750" indent="-285750">
                  <a:lnSpc>
                    <a:spcPct val="150000"/>
                  </a:lnSpc>
                  <a:buFont typeface="Wingdings" panose="05000000000000000000" pitchFamily="2" charset="2"/>
                  <a:buChar char="l"/>
                </a:pPr>
                <a:r>
                  <a:rPr lang="en-US" altLang="zh-CN" sz="2000" dirty="0" smtClean="0"/>
                  <a:t>The </a:t>
                </a:r>
                <a:r>
                  <a:rPr lang="en-US" altLang="zh-CN" sz="2000" dirty="0">
                    <a:solidFill>
                      <a:srgbClr val="7030A0"/>
                    </a:solidFill>
                  </a:rPr>
                  <a:t>entire manufacturing process </a:t>
                </a:r>
                <a:r>
                  <a:rPr lang="en-US" altLang="zh-CN" sz="2000" dirty="0"/>
                  <a:t>of the </a:t>
                </a:r>
                <a:r>
                  <a:rPr lang="en-US" altLang="zh-CN" sz="2000" dirty="0" err="1" smtClean="0"/>
                  <a:t>shashlyk</a:t>
                </a:r>
                <a:r>
                  <a:rPr lang="en-US" altLang="zh-CN" sz="2000" dirty="0" smtClean="0"/>
                  <a:t> </a:t>
                </a:r>
                <a:r>
                  <a:rPr lang="en-US" altLang="zh-CN" sz="2000" dirty="0" err="1" smtClean="0"/>
                  <a:t>ECal</a:t>
                </a:r>
                <a:r>
                  <a:rPr lang="en-US" altLang="zh-CN" sz="2000" dirty="0" smtClean="0"/>
                  <a:t> has </a:t>
                </a:r>
                <a:r>
                  <a:rPr lang="en-US" altLang="zh-CN" sz="2000" dirty="0"/>
                  <a:t>been mastered, and the production process will be optimized for mass production</a:t>
                </a:r>
                <a:r>
                  <a:rPr lang="en-US" altLang="zh-CN" sz="2000" dirty="0" smtClean="0"/>
                  <a:t>.</a:t>
                </a:r>
              </a:p>
              <a:p>
                <a:pPr marL="285750" indent="-285750">
                  <a:lnSpc>
                    <a:spcPct val="150000"/>
                  </a:lnSpc>
                  <a:buFont typeface="Wingdings" panose="05000000000000000000" pitchFamily="2" charset="2"/>
                  <a:buChar char="l"/>
                </a:pPr>
                <a:r>
                  <a:rPr lang="en-US" altLang="zh-CN" sz="2000" dirty="0"/>
                  <a:t>Beam </a:t>
                </a:r>
                <a:r>
                  <a:rPr lang="en-US" altLang="zh-CN" sz="2000" dirty="0" smtClean="0"/>
                  <a:t>test </a:t>
                </a:r>
                <a:r>
                  <a:rPr lang="en-US" altLang="zh-CN" sz="2000" dirty="0"/>
                  <a:t>have been completed </a:t>
                </a:r>
                <a:r>
                  <a:rPr lang="en-US" altLang="zh-CN" sz="2000" dirty="0" smtClean="0"/>
                  <a:t>@DESY </a:t>
                </a:r>
                <a:r>
                  <a:rPr lang="en-US" altLang="zh-CN" sz="2000" dirty="0"/>
                  <a:t>and </a:t>
                </a:r>
                <a:r>
                  <a:rPr lang="en-US" altLang="zh-CN" sz="2000" dirty="0" smtClean="0"/>
                  <a:t>the </a:t>
                </a:r>
                <a:r>
                  <a:rPr lang="en-US" altLang="zh-CN" sz="2000" dirty="0"/>
                  <a:t>results have been obtained. </a:t>
                </a:r>
                <a:endParaRPr lang="en-US" altLang="zh-CN" sz="2000" dirty="0" smtClean="0"/>
              </a:p>
              <a:p>
                <a:pPr marL="742950" lvl="1" indent="-285750">
                  <a:lnSpc>
                    <a:spcPct val="150000"/>
                  </a:lnSpc>
                  <a:buFont typeface="Arial" panose="020B0604020202020204" pitchFamily="34" charset="0"/>
                  <a:buChar char="•"/>
                </a:pPr>
                <a:r>
                  <a:rPr lang="en-US" altLang="zh-CN" sz="2000" dirty="0"/>
                  <a:t>The </a:t>
                </a:r>
                <a:r>
                  <a:rPr lang="en-US" altLang="zh-CN" sz="2000" dirty="0">
                    <a:solidFill>
                      <a:srgbClr val="7030A0"/>
                    </a:solidFill>
                  </a:rPr>
                  <a:t>calibration method</a:t>
                </a:r>
                <a:r>
                  <a:rPr lang="en-US" altLang="zh-CN" sz="2000" dirty="0"/>
                  <a:t> of the detector has been mastered.</a:t>
                </a:r>
              </a:p>
              <a:p>
                <a:pPr marL="742950" lvl="1" indent="-285750">
                  <a:lnSpc>
                    <a:spcPct val="150000"/>
                  </a:lnSpc>
                  <a:buFont typeface="Arial" panose="020B0604020202020204" pitchFamily="34" charset="0"/>
                  <a:buChar char="•"/>
                </a:pPr>
                <a:r>
                  <a:rPr lang="en-US" altLang="zh-CN" sz="2000" dirty="0"/>
                  <a:t>The number of photoelectron obtained per </a:t>
                </a:r>
                <a:r>
                  <a:rPr lang="en-US" altLang="zh-CN" sz="2000" dirty="0">
                    <a:solidFill>
                      <a:srgbClr val="7030A0"/>
                    </a:solidFill>
                  </a:rPr>
                  <a:t>1 GeV is 3000</a:t>
                </a:r>
                <a:r>
                  <a:rPr lang="en-US" altLang="zh-CN" sz="2000" dirty="0"/>
                  <a:t>, and the </a:t>
                </a:r>
                <a:r>
                  <a:rPr lang="en-US" altLang="zh-CN" sz="2000" dirty="0">
                    <a:solidFill>
                      <a:srgbClr val="7030A0"/>
                    </a:solidFill>
                  </a:rPr>
                  <a:t>linearity</a:t>
                </a:r>
                <a:r>
                  <a:rPr lang="en-US" altLang="zh-CN" sz="2000" dirty="0"/>
                  <a:t> of the detector is very stable and reliable</a:t>
                </a:r>
                <a:r>
                  <a:rPr lang="en-US" altLang="zh-CN" sz="2000" dirty="0" smtClean="0"/>
                  <a:t>.</a:t>
                </a:r>
              </a:p>
              <a:p>
                <a:pPr marL="285750" indent="-285750">
                  <a:lnSpc>
                    <a:spcPct val="150000"/>
                  </a:lnSpc>
                  <a:buFont typeface="Wingdings" panose="05000000000000000000" pitchFamily="2" charset="2"/>
                  <a:buChar char="l"/>
                </a:pPr>
                <a:r>
                  <a:rPr lang="en-US" altLang="zh-CN" sz="2000" dirty="0" smtClean="0"/>
                  <a:t>Simulation on </a:t>
                </a:r>
                <a14:m>
                  <m:oMath xmlns:m="http://schemas.openxmlformats.org/officeDocument/2006/math">
                    <m:sSup>
                      <m:sSupPr>
                        <m:ctrlPr>
                          <a:rPr kumimoji="1" lang="en-US" altLang="zh-CN" sz="2000" i="1">
                            <a:latin typeface="Cambria Math" panose="02040503050406030204" pitchFamily="18" charset="0"/>
                          </a:rPr>
                        </m:ctrlPr>
                      </m:sSupPr>
                      <m:e>
                        <m:r>
                          <a:rPr kumimoji="1" lang="en-US" altLang="zh-CN" sz="2000" i="1">
                            <a:latin typeface="Cambria Math" charset="0"/>
                            <a:ea typeface="Cambria Math" charset="0"/>
                            <a:cs typeface="Cambria Math" charset="0"/>
                          </a:rPr>
                          <m:t>𝜋</m:t>
                        </m:r>
                      </m:e>
                      <m:sup>
                        <m:r>
                          <a:rPr kumimoji="1" lang="en-US" altLang="zh-CN" sz="2000" i="1">
                            <a:latin typeface="Cambria Math" charset="0"/>
                          </a:rPr>
                          <m:t>0</m:t>
                        </m:r>
                      </m:sup>
                    </m:sSup>
                  </m:oMath>
                </a14:m>
                <a:r>
                  <a:rPr kumimoji="1" lang="en-US" altLang="zh-CN" sz="2000" dirty="0" smtClean="0"/>
                  <a:t> reconstruction </a:t>
                </a:r>
                <a:r>
                  <a:rPr lang="en-US" altLang="zh-CN" sz="2000" dirty="0" smtClean="0"/>
                  <a:t>is ongoing.</a:t>
                </a:r>
                <a:endParaRPr lang="en-US" altLang="zh-CN" sz="2000" dirty="0"/>
              </a:p>
            </p:txBody>
          </p:sp>
        </mc:Choice>
        <mc:Fallback xmlns="">
          <p:sp>
            <p:nvSpPr>
              <p:cNvPr id="4" name="文本框 3"/>
              <p:cNvSpPr txBox="1">
                <a:spLocks noRot="1" noChangeAspect="1" noMove="1" noResize="1" noEditPoints="1" noAdjustHandles="1" noChangeArrowheads="1" noChangeShapeType="1" noTextEdit="1"/>
              </p:cNvSpPr>
              <p:nvPr/>
            </p:nvSpPr>
            <p:spPr>
              <a:xfrm>
                <a:off x="333619" y="1219200"/>
                <a:ext cx="8222574" cy="5170646"/>
              </a:xfrm>
              <a:prstGeom prst="rect">
                <a:avLst/>
              </a:prstGeom>
              <a:blipFill rotWithShape="0">
                <a:blip r:embed="rId4"/>
                <a:stretch>
                  <a:fillRect l="-667" r="-297" b="-2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38864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49" name="灯片编号占位符 48"/>
          <p:cNvSpPr>
            <a:spLocks noGrp="1"/>
          </p:cNvSpPr>
          <p:nvPr>
            <p:ph type="sldNum" sz="quarter" idx="12"/>
          </p:nvPr>
        </p:nvSpPr>
        <p:spPr/>
        <p:txBody>
          <a:bodyPr/>
          <a:lstStyle/>
          <a:p>
            <a:fld id="{03114EF4-9A27-45D2-8970-5BB75B272BC9}" type="slidenum">
              <a:rPr lang="zh-CN" altLang="en-US" smtClean="0"/>
              <a:t>28</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1322979"/>
            <a:ext cx="9143999" cy="560153"/>
          </a:xfrm>
          <a:prstGeom prst="rect">
            <a:avLst/>
          </a:prstGeom>
        </p:spPr>
        <p:txBody>
          <a:bodyPr wrap="square">
            <a:spAutoFit/>
          </a:bodyPr>
          <a:lstStyle/>
          <a:p>
            <a:pPr algn="ctr">
              <a:lnSpc>
                <a:spcPct val="95000"/>
              </a:lnSpc>
            </a:pPr>
            <a:r>
              <a:rPr lang="en-US" altLang="zh-CN" sz="3200" b="1" dirty="0">
                <a:solidFill>
                  <a:srgbClr val="7030A0"/>
                </a:solidFill>
                <a:latin typeface="Microsoft YaHei UI"/>
                <a:ea typeface="Microsoft YaHei UI"/>
              </a:rPr>
              <a:t>Thanks For your attention</a:t>
            </a:r>
          </a:p>
        </p:txBody>
      </p:sp>
      <p:pic>
        <p:nvPicPr>
          <p:cNvPr id="13" name="图片 1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62997"/>
          </a:xfrm>
          <a:prstGeom prst="rect">
            <a:avLst/>
          </a:prstGeom>
        </p:spPr>
      </p:pic>
      <p:sp>
        <p:nvSpPr>
          <p:cNvPr id="14" name="TextShape 2"/>
          <p:cNvSpPr txBox="1"/>
          <p:nvPr/>
        </p:nvSpPr>
        <p:spPr>
          <a:xfrm>
            <a:off x="2565272" y="5572958"/>
            <a:ext cx="6374700" cy="382743"/>
          </a:xfrm>
          <a:prstGeom prst="rect">
            <a:avLst/>
          </a:prstGeom>
        </p:spPr>
        <p:txBody>
          <a:bodyPr/>
          <a:lstStyle/>
          <a:p>
            <a:pPr algn="r">
              <a:lnSpc>
                <a:spcPct val="100000"/>
              </a:lnSpc>
            </a:pPr>
            <a:r>
              <a:rPr lang="en-US" altLang="zh-CN" sz="1600" dirty="0" smtClean="0">
                <a:solidFill>
                  <a:srgbClr val="9966FF"/>
                </a:solidFill>
                <a:latin typeface="Microsoft YaHei UI"/>
                <a:ea typeface="Microsoft YaHei UI"/>
              </a:rPr>
              <a:t>Department </a:t>
            </a:r>
            <a:r>
              <a:rPr lang="en-US" altLang="zh-CN" sz="1600" dirty="0">
                <a:solidFill>
                  <a:srgbClr val="9966FF"/>
                </a:solidFill>
                <a:latin typeface="Microsoft YaHei UI"/>
                <a:ea typeface="Microsoft YaHei UI"/>
              </a:rPr>
              <a:t>of Engineering Physics, Tsinghua University</a:t>
            </a:r>
            <a:endParaRPr sz="1600" dirty="0">
              <a:solidFill>
                <a:srgbClr val="9966FF"/>
              </a:solidFill>
              <a:latin typeface="Microsoft YaHei UI"/>
              <a:ea typeface="Microsoft YaHei UI"/>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231" y="2106553"/>
            <a:ext cx="5431536" cy="3066189"/>
          </a:xfrm>
          <a:prstGeom prst="rect">
            <a:avLst/>
          </a:prstGeom>
          <a:ln>
            <a:noFill/>
          </a:ln>
          <a:effectLst>
            <a:softEdge rad="112500"/>
          </a:effectLst>
        </p:spPr>
      </p:pic>
    </p:spTree>
    <p:extLst>
      <p:ext uri="{BB962C8B-B14F-4D97-AF65-F5344CB8AC3E}">
        <p14:creationId xmlns:p14="http://schemas.microsoft.com/office/powerpoint/2010/main" val="3739008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17" name="MH_Number_4">
            <a:hlinkClick r:id="rId3" action="ppaction://hlinksldjump"/>
          </p:cNvPr>
          <p:cNvSpPr/>
          <p:nvPr/>
        </p:nvSpPr>
        <p:spPr>
          <a:xfrm>
            <a:off x="1562579" y="1552527"/>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1</a:t>
            </a:r>
            <a:endParaRPr lang="zh-CN" altLang="en-US" sz="2400" dirty="0">
              <a:solidFill>
                <a:srgbClr val="FFFFFF"/>
              </a:solidFill>
              <a:ea typeface="Times New Roman" pitchFamily="18" charset="0"/>
            </a:endParaRPr>
          </a:p>
        </p:txBody>
      </p:sp>
      <p:sp>
        <p:nvSpPr>
          <p:cNvPr id="18" name="MH_Entry_4">
            <a:hlinkClick r:id="rId3" action="ppaction://hlinksldjump"/>
          </p:cNvPr>
          <p:cNvSpPr/>
          <p:nvPr/>
        </p:nvSpPr>
        <p:spPr>
          <a:xfrm>
            <a:off x="2365153" y="1436809"/>
            <a:ext cx="5216270" cy="54557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Introduction</a:t>
            </a:r>
            <a:endParaRPr lang="zh-CN" altLang="en-US" sz="3200" b="1" dirty="0">
              <a:solidFill>
                <a:srgbClr val="7030A0"/>
              </a:solidFill>
            </a:endParaRPr>
          </a:p>
        </p:txBody>
      </p:sp>
      <p:sp>
        <p:nvSpPr>
          <p:cNvPr id="19" name="MH_Number_4">
            <a:hlinkClick r:id="rId3" action="ppaction://hlinksldjump"/>
          </p:cNvPr>
          <p:cNvSpPr/>
          <p:nvPr/>
        </p:nvSpPr>
        <p:spPr>
          <a:xfrm>
            <a:off x="1562579" y="2293713"/>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2</a:t>
            </a:r>
            <a:endParaRPr lang="zh-CN" altLang="en-US" sz="2400" dirty="0">
              <a:solidFill>
                <a:srgbClr val="FFFFFF"/>
              </a:solidFill>
              <a:ea typeface="Times New Roman" pitchFamily="18" charset="0"/>
            </a:endParaRPr>
          </a:p>
        </p:txBody>
      </p:sp>
      <p:sp>
        <p:nvSpPr>
          <p:cNvPr id="20" name="MH_Entry_4">
            <a:hlinkClick r:id="rId3" action="ppaction://hlinksldjump"/>
          </p:cNvPr>
          <p:cNvSpPr/>
          <p:nvPr/>
        </p:nvSpPr>
        <p:spPr>
          <a:xfrm>
            <a:off x="2365153" y="2179403"/>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smtClean="0">
                <a:solidFill>
                  <a:schemeClr val="accent3">
                    <a:lumMod val="60000"/>
                    <a:lumOff val="40000"/>
                  </a:schemeClr>
                </a:solidFill>
              </a:rPr>
              <a:t>Simulation</a:t>
            </a:r>
            <a:endParaRPr lang="zh-CN" altLang="en-US" sz="3200" b="1" dirty="0">
              <a:solidFill>
                <a:schemeClr val="accent3">
                  <a:lumMod val="60000"/>
                  <a:lumOff val="40000"/>
                </a:schemeClr>
              </a:solidFill>
            </a:endParaRPr>
          </a:p>
        </p:txBody>
      </p:sp>
      <p:sp>
        <p:nvSpPr>
          <p:cNvPr id="21" name="MH_Number_4">
            <a:hlinkClick r:id="rId3" action="ppaction://hlinksldjump"/>
          </p:cNvPr>
          <p:cNvSpPr/>
          <p:nvPr/>
        </p:nvSpPr>
        <p:spPr>
          <a:xfrm>
            <a:off x="1562579" y="3034899"/>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3</a:t>
            </a:r>
            <a:endParaRPr lang="zh-CN" altLang="en-US" sz="2400" dirty="0">
              <a:solidFill>
                <a:srgbClr val="FFFFFF"/>
              </a:solidFill>
              <a:ea typeface="Times New Roman" pitchFamily="18" charset="0"/>
            </a:endParaRPr>
          </a:p>
        </p:txBody>
      </p:sp>
      <p:sp>
        <p:nvSpPr>
          <p:cNvPr id="22" name="MH_Entry_4">
            <a:hlinkClick r:id="rId3" action="ppaction://hlinksldjump"/>
          </p:cNvPr>
          <p:cNvSpPr/>
          <p:nvPr/>
        </p:nvSpPr>
        <p:spPr>
          <a:xfrm>
            <a:off x="2365153" y="2920589"/>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Key Technology</a:t>
            </a:r>
            <a:endParaRPr lang="zh-CN" altLang="en-US" sz="3200" b="1" dirty="0">
              <a:solidFill>
                <a:schemeClr val="accent3">
                  <a:lumMod val="60000"/>
                  <a:lumOff val="40000"/>
                </a:schemeClr>
              </a:solidFill>
            </a:endParaRPr>
          </a:p>
        </p:txBody>
      </p:sp>
      <p:sp>
        <p:nvSpPr>
          <p:cNvPr id="23" name="MH_Number_4">
            <a:hlinkClick r:id="rId3" action="ppaction://hlinksldjump"/>
          </p:cNvPr>
          <p:cNvSpPr/>
          <p:nvPr/>
        </p:nvSpPr>
        <p:spPr>
          <a:xfrm>
            <a:off x="1562579" y="377126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4</a:t>
            </a:r>
            <a:endParaRPr lang="zh-CN" altLang="en-US" sz="2400" dirty="0">
              <a:solidFill>
                <a:srgbClr val="FFFFFF"/>
              </a:solidFill>
              <a:ea typeface="Times New Roman" pitchFamily="18" charset="0"/>
            </a:endParaRPr>
          </a:p>
        </p:txBody>
      </p:sp>
      <p:sp>
        <p:nvSpPr>
          <p:cNvPr id="24" name="MH_Entry_4">
            <a:hlinkClick r:id="rId3" action="ppaction://hlinksldjump"/>
          </p:cNvPr>
          <p:cNvSpPr/>
          <p:nvPr/>
        </p:nvSpPr>
        <p:spPr>
          <a:xfrm>
            <a:off x="2365153" y="3656950"/>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Beam Test</a:t>
            </a:r>
            <a:endParaRPr lang="zh-CN" altLang="en-US" sz="3200" b="1" dirty="0">
              <a:solidFill>
                <a:schemeClr val="accent3">
                  <a:lumMod val="60000"/>
                  <a:lumOff val="40000"/>
                </a:schemeClr>
              </a:solidFill>
            </a:endParaRPr>
          </a:p>
        </p:txBody>
      </p:sp>
      <p:sp>
        <p:nvSpPr>
          <p:cNvPr id="25" name="MH_Number_4">
            <a:hlinkClick r:id="rId3" action="ppaction://hlinksldjump"/>
          </p:cNvPr>
          <p:cNvSpPr/>
          <p:nvPr/>
        </p:nvSpPr>
        <p:spPr>
          <a:xfrm>
            <a:off x="1562579" y="4507621"/>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5</a:t>
            </a:r>
            <a:endParaRPr lang="zh-CN" altLang="en-US" sz="2400" dirty="0">
              <a:solidFill>
                <a:srgbClr val="FFFFFF"/>
              </a:solidFill>
              <a:ea typeface="Times New Roman" pitchFamily="18" charset="0"/>
            </a:endParaRPr>
          </a:p>
        </p:txBody>
      </p:sp>
      <p:sp>
        <p:nvSpPr>
          <p:cNvPr id="26" name="MH_Entry_4">
            <a:hlinkClick r:id="rId3" action="ppaction://hlinksldjump"/>
          </p:cNvPr>
          <p:cNvSpPr/>
          <p:nvPr/>
        </p:nvSpPr>
        <p:spPr>
          <a:xfrm>
            <a:off x="2365153" y="4393311"/>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 Collaboration</a:t>
            </a:r>
            <a:endParaRPr lang="zh-CN" altLang="en-US" sz="3200" b="1" dirty="0">
              <a:solidFill>
                <a:schemeClr val="accent3">
                  <a:lumMod val="60000"/>
                  <a:lumOff val="40000"/>
                </a:schemeClr>
              </a:solidFill>
            </a:endParaRPr>
          </a:p>
        </p:txBody>
      </p:sp>
      <p:sp>
        <p:nvSpPr>
          <p:cNvPr id="29" name="文本框 28"/>
          <p:cNvSpPr txBox="1"/>
          <p:nvPr/>
        </p:nvSpPr>
        <p:spPr>
          <a:xfrm>
            <a:off x="5795580" y="414509"/>
            <a:ext cx="1563624" cy="646331"/>
          </a:xfrm>
          <a:prstGeom prst="rect">
            <a:avLst/>
          </a:prstGeom>
          <a:noFill/>
        </p:spPr>
        <p:txBody>
          <a:bodyPr wrap="square" rtlCol="0">
            <a:spAutoFit/>
          </a:bodyPr>
          <a:lstStyle/>
          <a:p>
            <a:r>
              <a:rPr lang="en-US" altLang="zh-CN"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outline</a:t>
            </a:r>
            <a:endParaRPr lang="zh-CN" altLang="en-US"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0" y="737673"/>
            <a:ext cx="5795580"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直接连接符 32"/>
          <p:cNvCxnSpPr>
            <a:stCxn id="29" idx="3"/>
          </p:cNvCxnSpPr>
          <p:nvPr/>
        </p:nvCxnSpPr>
        <p:spPr>
          <a:xfrm>
            <a:off x="7359204" y="737673"/>
            <a:ext cx="1784796"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灯片编号占位符 48"/>
          <p:cNvSpPr>
            <a:spLocks noGrp="1"/>
          </p:cNvSpPr>
          <p:nvPr>
            <p:ph type="sldNum" sz="quarter" idx="12"/>
          </p:nvPr>
        </p:nvSpPr>
        <p:spPr/>
        <p:txBody>
          <a:bodyPr/>
          <a:lstStyle/>
          <a:p>
            <a:fld id="{03114EF4-9A27-45D2-8970-5BB75B272BC9}" type="slidenum">
              <a:rPr lang="zh-CN" altLang="en-US" smtClean="0"/>
              <a:t>3</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Number_4">
            <a:hlinkClick r:id="rId3" action="ppaction://hlinksldjump"/>
          </p:cNvPr>
          <p:cNvSpPr/>
          <p:nvPr/>
        </p:nvSpPr>
        <p:spPr>
          <a:xfrm>
            <a:off x="1561732" y="5207538"/>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6</a:t>
            </a:r>
            <a:endParaRPr lang="zh-CN" altLang="en-US" sz="2400" dirty="0">
              <a:solidFill>
                <a:srgbClr val="FFFFFF"/>
              </a:solidFill>
              <a:ea typeface="Times New Roman" pitchFamily="18" charset="0"/>
            </a:endParaRPr>
          </a:p>
        </p:txBody>
      </p:sp>
      <p:sp>
        <p:nvSpPr>
          <p:cNvPr id="32" name="MH_Entry_4">
            <a:hlinkClick r:id="rId3" action="ppaction://hlinksldjump"/>
          </p:cNvPr>
          <p:cNvSpPr/>
          <p:nvPr/>
        </p:nvSpPr>
        <p:spPr>
          <a:xfrm>
            <a:off x="2364306" y="5093228"/>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 </a:t>
            </a:r>
            <a:r>
              <a:rPr lang="en-US" altLang="zh-CN" sz="3200" b="1" dirty="0">
                <a:solidFill>
                  <a:schemeClr val="accent3">
                    <a:lumMod val="60000"/>
                    <a:lumOff val="40000"/>
                  </a:schemeClr>
                </a:solidFill>
              </a:rPr>
              <a:t>Summary</a:t>
            </a:r>
            <a:endParaRPr lang="zh-CN" altLang="en-US" sz="3200" b="1" dirty="0">
              <a:solidFill>
                <a:schemeClr val="accent3">
                  <a:lumMod val="60000"/>
                  <a:lumOff val="40000"/>
                </a:schemeClr>
              </a:solidFill>
            </a:endParaRPr>
          </a:p>
        </p:txBody>
      </p:sp>
    </p:spTree>
    <p:extLst>
      <p:ext uri="{BB962C8B-B14F-4D97-AF65-F5344CB8AC3E}">
        <p14:creationId xmlns:p14="http://schemas.microsoft.com/office/powerpoint/2010/main" val="2141227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17" name="MH_Number_4">
            <a:hlinkClick r:id="rId4" action="ppaction://hlinksldjump"/>
          </p:cNvPr>
          <p:cNvSpPr/>
          <p:nvPr/>
        </p:nvSpPr>
        <p:spPr>
          <a:xfrm>
            <a:off x="125798"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1</a:t>
            </a:r>
            <a:endParaRPr lang="zh-CN" altLang="en-US" sz="2400" dirty="0">
              <a:solidFill>
                <a:srgbClr val="FFFFFF"/>
              </a:solidFill>
              <a:ea typeface="Times New Roman" pitchFamily="18" charset="0"/>
            </a:endParaRPr>
          </a:p>
        </p:txBody>
      </p:sp>
      <p:sp>
        <p:nvSpPr>
          <p:cNvPr id="18" name="MH_Entry_4">
            <a:hlinkClick r:id="rId4" action="ppaction://hlinksldjump"/>
          </p:cNvPr>
          <p:cNvSpPr/>
          <p:nvPr/>
        </p:nvSpPr>
        <p:spPr>
          <a:xfrm>
            <a:off x="928374" y="222250"/>
            <a:ext cx="2427387" cy="4387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a:solidFill>
                  <a:srgbClr val="7030A0"/>
                </a:solidFill>
              </a:rPr>
              <a:t>Introduction</a:t>
            </a:r>
            <a:endParaRPr lang="zh-CN" altLang="en-US" sz="3200" dirty="0">
              <a:solidFill>
                <a:srgbClr val="7030A0"/>
              </a:solidFill>
            </a:endParaRPr>
          </a:p>
        </p:txBody>
      </p:sp>
      <p:sp>
        <p:nvSpPr>
          <p:cNvPr id="49" name="灯片编号占位符 48"/>
          <p:cNvSpPr>
            <a:spLocks noGrp="1"/>
          </p:cNvSpPr>
          <p:nvPr>
            <p:ph type="sldNum" sz="quarter" idx="12"/>
          </p:nvPr>
        </p:nvSpPr>
        <p:spPr/>
        <p:txBody>
          <a:bodyPr/>
          <a:lstStyle/>
          <a:p>
            <a:fld id="{03114EF4-9A27-45D2-8970-5BB75B272BC9}" type="slidenum">
              <a:rPr lang="zh-CN" altLang="en-US" smtClean="0"/>
              <a:t>4</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6"/>
          <p:cNvSpPr/>
          <p:nvPr/>
        </p:nvSpPr>
        <p:spPr>
          <a:xfrm>
            <a:off x="-157080" y="576358"/>
            <a:ext cx="9144000" cy="506292"/>
          </a:xfrm>
          <a:prstGeom prst="rect">
            <a:avLst/>
          </a:prstGeom>
        </p:spPr>
        <p:txBody>
          <a:bodyPr wrap="square">
            <a:spAutoFit/>
          </a:bodyPr>
          <a:lstStyle/>
          <a:p>
            <a:pPr marL="285750" indent="-285750" algn="ctr">
              <a:lnSpc>
                <a:spcPct val="150000"/>
              </a:lnSpc>
              <a:buFont typeface="Wingdings" pitchFamily="2" charset="2"/>
              <a:buChar char="q"/>
            </a:pPr>
            <a:r>
              <a:rPr lang="en-US" altLang="zh-CN" sz="2000" dirty="0" smtClean="0">
                <a:latin typeface="Arial Black" pitchFamily="34" charset="0"/>
              </a:rPr>
              <a:t>MPD: </a:t>
            </a:r>
            <a:r>
              <a:rPr lang="en-US" altLang="en-US" sz="2000" b="1" dirty="0">
                <a:solidFill>
                  <a:srgbClr val="FFC000"/>
                </a:solidFill>
                <a:latin typeface="Arial Black" pitchFamily="34" charset="0"/>
              </a:rPr>
              <a:t>M</a:t>
            </a:r>
            <a:r>
              <a:rPr lang="en-US" altLang="en-US" sz="2000" b="1" dirty="0">
                <a:latin typeface="Arial Black" pitchFamily="34" charset="0"/>
              </a:rPr>
              <a:t>ulti-</a:t>
            </a:r>
            <a:r>
              <a:rPr lang="en-US" altLang="en-US" sz="2000" b="1" dirty="0">
                <a:solidFill>
                  <a:srgbClr val="FFC000"/>
                </a:solidFill>
                <a:latin typeface="Arial Black" pitchFamily="34" charset="0"/>
              </a:rPr>
              <a:t>P</a:t>
            </a:r>
            <a:r>
              <a:rPr lang="en-US" altLang="en-US" sz="2000" b="1" dirty="0">
                <a:latin typeface="Arial Black" pitchFamily="34" charset="0"/>
              </a:rPr>
              <a:t>urpose</a:t>
            </a:r>
            <a:r>
              <a:rPr lang="en-US" altLang="en-US" sz="2000" b="1" dirty="0">
                <a:solidFill>
                  <a:srgbClr val="FFC000"/>
                </a:solidFill>
                <a:latin typeface="Arial Black" pitchFamily="34" charset="0"/>
              </a:rPr>
              <a:t> </a:t>
            </a:r>
            <a:r>
              <a:rPr lang="en-US" altLang="en-US" sz="2000" b="1" dirty="0" smtClean="0">
                <a:solidFill>
                  <a:srgbClr val="FFC000"/>
                </a:solidFill>
                <a:latin typeface="Arial Black" pitchFamily="34" charset="0"/>
              </a:rPr>
              <a:t>D</a:t>
            </a:r>
            <a:r>
              <a:rPr lang="en-US" altLang="en-US" sz="2000" b="1" dirty="0" smtClean="0">
                <a:latin typeface="Arial Black" pitchFamily="34" charset="0"/>
              </a:rPr>
              <a:t>etector</a:t>
            </a:r>
            <a:endParaRPr lang="en-US" altLang="en-US" sz="2000" dirty="0" smtClean="0"/>
          </a:p>
        </p:txBody>
      </p:sp>
      <p:sp>
        <p:nvSpPr>
          <p:cNvPr id="13" name="TextBox 2"/>
          <p:cNvSpPr txBox="1"/>
          <p:nvPr/>
        </p:nvSpPr>
        <p:spPr>
          <a:xfrm>
            <a:off x="1543164" y="5937855"/>
            <a:ext cx="2788920" cy="369332"/>
          </a:xfrm>
          <a:prstGeom prst="rect">
            <a:avLst/>
          </a:prstGeom>
          <a:noFill/>
        </p:spPr>
        <p:txBody>
          <a:bodyPr wrap="square" rtlCol="0">
            <a:spAutoFit/>
          </a:bodyPr>
          <a:lstStyle/>
          <a:p>
            <a:pPr algn="ctr"/>
            <a:r>
              <a:rPr lang="en-US" b="1" u="sng" dirty="0">
                <a:latin typeface="Comic Sans MS" pitchFamily="66" charset="0"/>
              </a:rPr>
              <a:t>Central </a:t>
            </a:r>
            <a:r>
              <a:rPr lang="en-US" b="1" u="sng" dirty="0" smtClean="0">
                <a:latin typeface="Comic Sans MS" pitchFamily="66" charset="0"/>
              </a:rPr>
              <a:t>Detector</a:t>
            </a:r>
            <a:endParaRPr lang="en-US" b="1" u="sng" dirty="0">
              <a:latin typeface="Comic Sans MS" pitchFamily="66" charset="0"/>
            </a:endParaRPr>
          </a:p>
        </p:txBody>
      </p:sp>
      <p:pic>
        <p:nvPicPr>
          <p:cNvPr id="3" name="图片 2" descr="屏幕剪辑"/>
          <p:cNvPicPr>
            <a:picLocks noChangeAspect="1"/>
          </p:cNvPicPr>
          <p:nvPr/>
        </p:nvPicPr>
        <p:blipFill rotWithShape="1">
          <a:blip r:embed="rId5">
            <a:extLst>
              <a:ext uri="{28A0092B-C50C-407E-A947-70E740481C1C}">
                <a14:useLocalDpi xmlns:a14="http://schemas.microsoft.com/office/drawing/2010/main" val="0"/>
              </a:ext>
            </a:extLst>
          </a:blip>
          <a:srcRect l="18331" r="17275"/>
          <a:stretch/>
        </p:blipFill>
        <p:spPr>
          <a:xfrm>
            <a:off x="1237067" y="2891206"/>
            <a:ext cx="3095017" cy="3035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图片 3" descr="屏幕剪辑"/>
          <p:cNvPicPr>
            <a:picLocks noChangeAspect="1"/>
          </p:cNvPicPr>
          <p:nvPr/>
        </p:nvPicPr>
        <p:blipFill rotWithShape="1">
          <a:blip r:embed="rId6">
            <a:extLst>
              <a:ext uri="{28A0092B-C50C-407E-A947-70E740481C1C}">
                <a14:useLocalDpi xmlns:a14="http://schemas.microsoft.com/office/drawing/2010/main" val="0"/>
              </a:ext>
            </a:extLst>
          </a:blip>
          <a:srcRect r="4742"/>
          <a:stretch/>
        </p:blipFill>
        <p:spPr>
          <a:xfrm>
            <a:off x="5216218" y="2871754"/>
            <a:ext cx="3310416" cy="3074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矩形 4"/>
          <p:cNvSpPr/>
          <p:nvPr/>
        </p:nvSpPr>
        <p:spPr>
          <a:xfrm>
            <a:off x="6705175" y="5962221"/>
            <a:ext cx="662361" cy="369332"/>
          </a:xfrm>
          <a:prstGeom prst="rect">
            <a:avLst/>
          </a:prstGeom>
        </p:spPr>
        <p:txBody>
          <a:bodyPr wrap="none">
            <a:spAutoFit/>
          </a:bodyPr>
          <a:lstStyle/>
          <a:p>
            <a:pPr algn="ctr"/>
            <a:r>
              <a:rPr lang="en-US" altLang="zh-CN" b="1" u="sng" dirty="0">
                <a:latin typeface="Comic Sans MS" pitchFamily="66" charset="0"/>
              </a:rPr>
              <a:t>ECal</a:t>
            </a:r>
          </a:p>
        </p:txBody>
      </p:sp>
      <p:sp>
        <p:nvSpPr>
          <p:cNvPr id="2" name="矩形 1"/>
          <p:cNvSpPr/>
          <p:nvPr/>
        </p:nvSpPr>
        <p:spPr>
          <a:xfrm>
            <a:off x="663136" y="933346"/>
            <a:ext cx="8249056" cy="2400657"/>
          </a:xfrm>
          <a:prstGeom prst="rect">
            <a:avLst/>
          </a:prstGeom>
        </p:spPr>
        <p:txBody>
          <a:bodyPr wrap="square" numCol="2">
            <a:spAutoFit/>
          </a:bodyPr>
          <a:lstStyle/>
          <a:p>
            <a:pPr marL="342900" indent="-342900">
              <a:lnSpc>
                <a:spcPct val="150000"/>
              </a:lnSpc>
              <a:buFont typeface="Wingdings" panose="05000000000000000000" pitchFamily="2" charset="2"/>
              <a:buChar char="l"/>
            </a:pPr>
            <a:r>
              <a:rPr lang="el-GR" altLang="zh-CN" sz="2000" dirty="0">
                <a:solidFill>
                  <a:schemeClr val="tx1">
                    <a:lumMod val="95000"/>
                    <a:lumOff val="5000"/>
                  </a:schemeClr>
                </a:solidFill>
                <a:latin typeface="Comic Sans MS" pitchFamily="66" charset="0"/>
                <a:cs typeface="Times New Roman" pitchFamily="18" charset="0"/>
              </a:rPr>
              <a:t>4π </a:t>
            </a:r>
            <a:r>
              <a:rPr lang="en-US" altLang="zh-CN" sz="2000" dirty="0">
                <a:solidFill>
                  <a:schemeClr val="tx1">
                    <a:lumMod val="95000"/>
                    <a:lumOff val="5000"/>
                  </a:schemeClr>
                </a:solidFill>
                <a:latin typeface="Comic Sans MS" pitchFamily="66" charset="0"/>
                <a:cs typeface="Times New Roman" pitchFamily="18" charset="0"/>
              </a:rPr>
              <a:t>spectrometer </a:t>
            </a:r>
            <a:r>
              <a:rPr lang="en-US" altLang="zh-CN" sz="2000" dirty="0" smtClean="0">
                <a:solidFill>
                  <a:schemeClr val="tx1">
                    <a:lumMod val="95000"/>
                    <a:lumOff val="5000"/>
                  </a:schemeClr>
                </a:solidFill>
                <a:latin typeface="Comic Sans MS" pitchFamily="66" charset="0"/>
                <a:cs typeface="Times New Roman" pitchFamily="18" charset="0"/>
              </a:rPr>
              <a:t>capable</a:t>
            </a:r>
          </a:p>
          <a:p>
            <a:pPr marL="285750" indent="-285750">
              <a:lnSpc>
                <a:spcPct val="150000"/>
              </a:lnSpc>
              <a:buFont typeface="Wingdings" panose="05000000000000000000" pitchFamily="2" charset="2"/>
              <a:buChar char="l"/>
            </a:pPr>
            <a:r>
              <a:rPr lang="en-US" altLang="zh-CN" sz="2000" dirty="0" smtClean="0">
                <a:solidFill>
                  <a:schemeClr val="tx1">
                    <a:lumMod val="95000"/>
                    <a:lumOff val="5000"/>
                  </a:schemeClr>
                </a:solidFill>
                <a:latin typeface="Comic Sans MS" pitchFamily="66" charset="0"/>
                <a:cs typeface="Times New Roman" pitchFamily="18" charset="0"/>
              </a:rPr>
              <a:t>Total </a:t>
            </a:r>
            <a:r>
              <a:rPr lang="en-US" altLang="zh-CN" sz="2000" dirty="0">
                <a:solidFill>
                  <a:schemeClr val="tx1">
                    <a:lumMod val="95000"/>
                    <a:lumOff val="5000"/>
                  </a:schemeClr>
                </a:solidFill>
                <a:latin typeface="Comic Sans MS" pitchFamily="66" charset="0"/>
                <a:cs typeface="Times New Roman" pitchFamily="18" charset="0"/>
              </a:rPr>
              <a:t>charged particle multiplicity </a:t>
            </a:r>
            <a:r>
              <a:rPr lang="en-US" altLang="zh-CN" sz="2000" dirty="0">
                <a:latin typeface="Comic Sans MS" pitchFamily="66" charset="0"/>
                <a:cs typeface="Times New Roman" pitchFamily="18" charset="0"/>
              </a:rPr>
              <a:t>: 1000</a:t>
            </a:r>
            <a:r>
              <a:rPr lang="en-US" altLang="zh-CN" sz="2000" dirty="0" smtClean="0">
                <a:latin typeface="Comic Sans MS" pitchFamily="66" charset="0"/>
                <a:cs typeface="Times New Roman" pitchFamily="18" charset="0"/>
              </a:rPr>
              <a:t>+</a:t>
            </a:r>
          </a:p>
          <a:p>
            <a:pPr marL="285750" indent="-285750">
              <a:lnSpc>
                <a:spcPct val="150000"/>
              </a:lnSpc>
              <a:buFont typeface="Wingdings" panose="05000000000000000000" pitchFamily="2" charset="2"/>
              <a:buChar char="l"/>
            </a:pPr>
            <a:r>
              <a:rPr lang="en-US" altLang="zh-CN" sz="2000" dirty="0" smtClean="0">
                <a:latin typeface="Comic Sans MS" pitchFamily="66" charset="0"/>
                <a:cs typeface="Times New Roman" pitchFamily="18" charset="0"/>
              </a:rPr>
              <a:t>Beams </a:t>
            </a:r>
            <a:r>
              <a:rPr lang="en-US" altLang="zh-CN" sz="2000" dirty="0">
                <a:latin typeface="Comic Sans MS" pitchFamily="66" charset="0"/>
                <a:cs typeface="Times New Roman" pitchFamily="18" charset="0"/>
              </a:rPr>
              <a:t>from р to </a:t>
            </a:r>
            <a:r>
              <a:rPr lang="en-US" altLang="zh-CN" sz="2000" dirty="0" smtClean="0">
                <a:latin typeface="Comic Sans MS" pitchFamily="66" charset="0"/>
                <a:cs typeface="Times New Roman" pitchFamily="18" charset="0"/>
              </a:rPr>
              <a:t>Au</a:t>
            </a:r>
          </a:p>
          <a:p>
            <a:pPr marL="285750" indent="-285750">
              <a:lnSpc>
                <a:spcPct val="150000"/>
              </a:lnSpc>
              <a:buFont typeface="Wingdings" panose="05000000000000000000" pitchFamily="2" charset="2"/>
              <a:buChar char="l"/>
            </a:pPr>
            <a:endParaRPr lang="en-US" altLang="zh-CN" sz="2000" dirty="0" smtClean="0">
              <a:latin typeface="Comic Sans MS" pitchFamily="66" charset="0"/>
              <a:cs typeface="Times New Roman" pitchFamily="18" charset="0"/>
            </a:endParaRPr>
          </a:p>
          <a:p>
            <a:pPr marL="285750" indent="-285750">
              <a:lnSpc>
                <a:spcPct val="150000"/>
              </a:lnSpc>
              <a:buFont typeface="Wingdings" panose="05000000000000000000" pitchFamily="2" charset="2"/>
              <a:buChar char="l"/>
            </a:pPr>
            <a:r>
              <a:rPr lang="ru-RU" altLang="zh-CN" sz="2000" dirty="0">
                <a:latin typeface="Comic Sans MS" pitchFamily="66" charset="0"/>
                <a:cs typeface="Times New Roman" pitchFamily="18" charset="0"/>
              </a:rPr>
              <a:t>L </a:t>
            </a:r>
            <a:r>
              <a:rPr lang="en-US" altLang="zh-CN" sz="2000" dirty="0" smtClean="0">
                <a:latin typeface="Comic Sans MS" pitchFamily="66" charset="0"/>
                <a:cs typeface="Times New Roman" pitchFamily="18" charset="0"/>
              </a:rPr>
              <a:t>:</a:t>
            </a:r>
            <a:r>
              <a:rPr lang="ru-RU" altLang="zh-CN" sz="2000" dirty="0" smtClean="0">
                <a:latin typeface="Comic Sans MS" pitchFamily="66" charset="0"/>
                <a:cs typeface="Times New Roman" pitchFamily="18" charset="0"/>
              </a:rPr>
              <a:t> </a:t>
            </a:r>
            <a:r>
              <a:rPr lang="ru-RU" altLang="zh-CN" sz="2000" dirty="0">
                <a:latin typeface="Comic Sans MS" pitchFamily="66" charset="0"/>
                <a:cs typeface="Times New Roman" pitchFamily="18" charset="0"/>
              </a:rPr>
              <a:t>10</a:t>
            </a:r>
            <a:r>
              <a:rPr lang="ru-RU" altLang="zh-CN" sz="2000" baseline="30000" dirty="0">
                <a:latin typeface="Comic Sans MS" pitchFamily="66" charset="0"/>
                <a:cs typeface="Times New Roman" pitchFamily="18" charset="0"/>
              </a:rPr>
              <a:t>27</a:t>
            </a:r>
            <a:r>
              <a:rPr lang="ru-RU" altLang="zh-CN" sz="2000" dirty="0">
                <a:latin typeface="Comic Sans MS" pitchFamily="66" charset="0"/>
                <a:cs typeface="Times New Roman" pitchFamily="18" charset="0"/>
              </a:rPr>
              <a:t> (Au), 10</a:t>
            </a:r>
            <a:r>
              <a:rPr lang="ru-RU" altLang="zh-CN" sz="2000" baseline="30000" dirty="0">
                <a:latin typeface="Comic Sans MS" pitchFamily="66" charset="0"/>
                <a:cs typeface="Times New Roman" pitchFamily="18" charset="0"/>
              </a:rPr>
              <a:t>32</a:t>
            </a:r>
            <a:r>
              <a:rPr lang="ru-RU" altLang="zh-CN" sz="2000" dirty="0">
                <a:latin typeface="Comic Sans MS" pitchFamily="66" charset="0"/>
                <a:cs typeface="Times New Roman" pitchFamily="18" charset="0"/>
              </a:rPr>
              <a:t> (р)[см</a:t>
            </a:r>
            <a:r>
              <a:rPr lang="ru-RU" altLang="zh-CN" sz="2000" baseline="30000" dirty="0">
                <a:latin typeface="Comic Sans MS" pitchFamily="66" charset="0"/>
                <a:cs typeface="Times New Roman" pitchFamily="18" charset="0"/>
              </a:rPr>
              <a:t>-2</a:t>
            </a:r>
            <a:r>
              <a:rPr lang="ru-RU" altLang="zh-CN" sz="2000" dirty="0">
                <a:latin typeface="Comic Sans MS" pitchFamily="66" charset="0"/>
                <a:cs typeface="Times New Roman" pitchFamily="18" charset="0"/>
              </a:rPr>
              <a:t>с</a:t>
            </a:r>
            <a:r>
              <a:rPr lang="ru-RU" altLang="zh-CN" sz="2000" baseline="30000" dirty="0">
                <a:latin typeface="Comic Sans MS" pitchFamily="66" charset="0"/>
                <a:cs typeface="Times New Roman" pitchFamily="18" charset="0"/>
              </a:rPr>
              <a:t>-1</a:t>
            </a:r>
            <a:r>
              <a:rPr lang="ru-RU" altLang="zh-CN" sz="2000" dirty="0" smtClean="0">
                <a:latin typeface="Comic Sans MS" pitchFamily="66" charset="0"/>
                <a:cs typeface="Times New Roman" pitchFamily="18" charset="0"/>
              </a:rPr>
              <a:t>]</a:t>
            </a:r>
            <a:endParaRPr lang="en-US" altLang="zh-CN" sz="2000" dirty="0" smtClean="0">
              <a:latin typeface="Comic Sans MS" pitchFamily="66" charset="0"/>
              <a:cs typeface="Times New Roman" pitchFamily="18" charset="0"/>
            </a:endParaRPr>
          </a:p>
          <a:p>
            <a:pPr marL="342900" indent="-342900">
              <a:lnSpc>
                <a:spcPct val="150000"/>
              </a:lnSpc>
              <a:buFont typeface="Wingdings" panose="05000000000000000000" pitchFamily="2" charset="2"/>
              <a:buChar char="l"/>
            </a:pPr>
            <a:r>
              <a:rPr lang="en-US" altLang="zh-CN" sz="2000" dirty="0">
                <a:solidFill>
                  <a:schemeClr val="tx1">
                    <a:lumMod val="95000"/>
                    <a:lumOff val="5000"/>
                  </a:schemeClr>
                </a:solidFill>
                <a:latin typeface="Comic Sans MS" pitchFamily="66" charset="0"/>
                <a:cs typeface="Times New Roman" pitchFamily="18" charset="0"/>
              </a:rPr>
              <a:t>√ S</a:t>
            </a:r>
            <a:r>
              <a:rPr lang="en-US" altLang="zh-CN" sz="2000" baseline="-25000" dirty="0">
                <a:solidFill>
                  <a:schemeClr val="tx1">
                    <a:lumMod val="95000"/>
                    <a:lumOff val="5000"/>
                  </a:schemeClr>
                </a:solidFill>
                <a:latin typeface="Comic Sans MS" pitchFamily="66" charset="0"/>
                <a:cs typeface="Times New Roman" pitchFamily="18" charset="0"/>
              </a:rPr>
              <a:t>NN</a:t>
            </a:r>
            <a:r>
              <a:rPr lang="en-US" altLang="zh-CN" sz="2000" dirty="0">
                <a:solidFill>
                  <a:schemeClr val="tx1">
                    <a:lumMod val="95000"/>
                    <a:lumOff val="5000"/>
                  </a:schemeClr>
                </a:solidFill>
                <a:latin typeface="Comic Sans MS" pitchFamily="66" charset="0"/>
                <a:cs typeface="Times New Roman" pitchFamily="18" charset="0"/>
              </a:rPr>
              <a:t> : 4-11 GeV</a:t>
            </a:r>
          </a:p>
          <a:p>
            <a:pPr marL="342900" indent="-342900">
              <a:lnSpc>
                <a:spcPct val="150000"/>
              </a:lnSpc>
              <a:buFont typeface="Wingdings" panose="05000000000000000000" pitchFamily="2" charset="2"/>
              <a:buChar char="l"/>
            </a:pPr>
            <a:r>
              <a:rPr lang="en-US" altLang="zh-CN" sz="2000" dirty="0">
                <a:solidFill>
                  <a:schemeClr val="tx1">
                    <a:lumMod val="95000"/>
                    <a:lumOff val="5000"/>
                  </a:schemeClr>
                </a:solidFill>
                <a:latin typeface="Comic Sans MS" pitchFamily="66" charset="0"/>
                <a:cs typeface="Times New Roman" pitchFamily="18" charset="0"/>
              </a:rPr>
              <a:t>High  Luminosity : 6 kHz</a:t>
            </a:r>
          </a:p>
          <a:p>
            <a:pPr>
              <a:lnSpc>
                <a:spcPct val="150000"/>
              </a:lnSpc>
            </a:pPr>
            <a:endParaRPr lang="ru-RU" altLang="zh-CN" sz="2000" dirty="0">
              <a:latin typeface="Comic Sans MS" pitchFamily="66" charset="0"/>
              <a:cs typeface="Times New Roman" pitchFamily="18" charset="0"/>
            </a:endParaRPr>
          </a:p>
        </p:txBody>
      </p:sp>
    </p:spTree>
    <p:extLst>
      <p:ext uri="{BB962C8B-B14F-4D97-AF65-F5344CB8AC3E}">
        <p14:creationId xmlns:p14="http://schemas.microsoft.com/office/powerpoint/2010/main" val="2618992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17" name="MH_Number_4">
            <a:hlinkClick r:id="rId4" action="ppaction://hlinksldjump"/>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1</a:t>
            </a:r>
            <a:endParaRPr lang="zh-CN" altLang="en-US" sz="2400" dirty="0">
              <a:solidFill>
                <a:srgbClr val="FFFFFF"/>
              </a:solidFill>
              <a:latin typeface="Arial" charset="0"/>
              <a:ea typeface="Times New Roman" pitchFamily="18" charset="0"/>
            </a:endParaRPr>
          </a:p>
        </p:txBody>
      </p:sp>
      <p:sp>
        <p:nvSpPr>
          <p:cNvPr id="18" name="MH_Entry_4">
            <a:hlinkClick r:id="rId4" action="ppaction://hlinksldjump"/>
          </p:cNvPr>
          <p:cNvSpPr/>
          <p:nvPr/>
        </p:nvSpPr>
        <p:spPr>
          <a:xfrm>
            <a:off x="928372" y="222250"/>
            <a:ext cx="2241548" cy="4387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Introduction</a:t>
            </a:r>
            <a:endParaRPr lang="zh-CN" altLang="en-US" sz="3200" dirty="0">
              <a:solidFill>
                <a:srgbClr val="7030A0"/>
              </a:solidFill>
            </a:endParaRPr>
          </a:p>
        </p:txBody>
      </p:sp>
      <p:sp>
        <p:nvSpPr>
          <p:cNvPr id="49" name="灯片编号占位符 48"/>
          <p:cNvSpPr>
            <a:spLocks noGrp="1"/>
          </p:cNvSpPr>
          <p:nvPr>
            <p:ph type="sldNum" sz="quarter" idx="12"/>
          </p:nvPr>
        </p:nvSpPr>
        <p:spPr/>
        <p:txBody>
          <a:bodyPr/>
          <a:lstStyle/>
          <a:p>
            <a:fld id="{03114EF4-9A27-45D2-8970-5BB75B272BC9}" type="slidenum">
              <a:rPr lang="zh-CN" altLang="en-US" smtClean="0"/>
              <a:t>5</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582057" y="164396"/>
            <a:ext cx="4270062" cy="1015663"/>
          </a:xfrm>
          <a:prstGeom prst="rect">
            <a:avLst/>
          </a:prstGeom>
        </p:spPr>
        <p:txBody>
          <a:bodyPr wrap="square">
            <a:spAutoFit/>
          </a:bodyPr>
          <a:lstStyle/>
          <a:p>
            <a:pPr algn="just"/>
            <a:r>
              <a:rPr lang="en-US" altLang="zh-CN" sz="2000" dirty="0">
                <a:latin typeface="Comic Sans MS" pitchFamily="66" charset="0"/>
              </a:rPr>
              <a:t>The whole barrel part of MPD electromagnetic calorimeter will be constructed from 48 sectors. </a:t>
            </a:r>
            <a:endParaRPr lang="zh-CN" altLang="en-US" sz="2000" dirty="0">
              <a:latin typeface="Comic Sans MS" pitchFamily="66" charset="0"/>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35" y="985651"/>
            <a:ext cx="4096867" cy="2962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文本框 4"/>
          <p:cNvSpPr txBox="1"/>
          <p:nvPr/>
        </p:nvSpPr>
        <p:spPr>
          <a:xfrm>
            <a:off x="2877127" y="4086836"/>
            <a:ext cx="2962656" cy="400110"/>
          </a:xfrm>
          <a:prstGeom prst="rect">
            <a:avLst/>
          </a:prstGeom>
          <a:noFill/>
        </p:spPr>
        <p:txBody>
          <a:bodyPr wrap="square" rtlCol="0">
            <a:spAutoFit/>
          </a:bodyPr>
          <a:lstStyle/>
          <a:p>
            <a:pPr algn="ctr"/>
            <a:r>
              <a:rPr lang="en-US" altLang="zh-CN" sz="2000" b="1" dirty="0" smtClean="0"/>
              <a:t>Basic requirements</a:t>
            </a:r>
            <a:endParaRPr lang="zh-CN" altLang="en-US" sz="2000" b="1" dirty="0"/>
          </a:p>
        </p:txBody>
      </p:sp>
      <p:sp>
        <p:nvSpPr>
          <p:cNvPr id="13" name="文本框 12"/>
          <p:cNvSpPr txBox="1"/>
          <p:nvPr/>
        </p:nvSpPr>
        <p:spPr>
          <a:xfrm>
            <a:off x="212635" y="4413152"/>
            <a:ext cx="8765092" cy="2308324"/>
          </a:xfrm>
          <a:prstGeom prst="rect">
            <a:avLst/>
          </a:prstGeom>
          <a:noFill/>
        </p:spPr>
        <p:txBody>
          <a:bodyPr wrap="square" numCol="2" rtlCol="0">
            <a:spAutoFit/>
          </a:bodyPr>
          <a:lstStyle/>
          <a:p>
            <a:pPr marL="285750" indent="-285750">
              <a:buFont typeface="Wingdings" panose="05000000000000000000" pitchFamily="2" charset="2"/>
              <a:buChar char="Ø"/>
            </a:pPr>
            <a:r>
              <a:rPr lang="en-US" altLang="zh-CN" dirty="0" smtClean="0"/>
              <a:t>High segmentation;</a:t>
            </a:r>
          </a:p>
          <a:p>
            <a:pPr marL="285750" indent="-285750">
              <a:buFont typeface="Wingdings" panose="05000000000000000000" pitchFamily="2" charset="2"/>
              <a:buChar char="Ø"/>
            </a:pPr>
            <a:r>
              <a:rPr lang="en-US" altLang="zh-CN" dirty="0" smtClean="0"/>
              <a:t>Large enough distance to the vertex;</a:t>
            </a:r>
          </a:p>
          <a:p>
            <a:pPr marL="285750" indent="-285750">
              <a:buFont typeface="Wingdings" panose="05000000000000000000" pitchFamily="2" charset="2"/>
              <a:buChar char="Ø"/>
            </a:pPr>
            <a:r>
              <a:rPr lang="en-US" altLang="zh-CN" dirty="0" smtClean="0"/>
              <a:t>Dense active medium with the small </a:t>
            </a:r>
            <a:r>
              <a:rPr lang="en-US" altLang="zh-CN" dirty="0" err="1" smtClean="0"/>
              <a:t>Moli’ere</a:t>
            </a:r>
            <a:r>
              <a:rPr lang="en-US" altLang="zh-CN" dirty="0" smtClean="0"/>
              <a:t> radius;</a:t>
            </a:r>
          </a:p>
          <a:p>
            <a:pPr marL="285750" indent="-285750">
              <a:buFont typeface="Wingdings" panose="05000000000000000000" pitchFamily="2" charset="2"/>
              <a:buChar char="Ø"/>
            </a:pPr>
            <a:r>
              <a:rPr lang="en-US" altLang="zh-CN" dirty="0" smtClean="0"/>
              <a:t>Adequate space resolution;</a:t>
            </a:r>
          </a:p>
          <a:p>
            <a:pPr marL="285750"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Ø"/>
            </a:pPr>
            <a:endParaRPr lang="en-US" altLang="zh-CN" dirty="0" smtClean="0"/>
          </a:p>
          <a:p>
            <a:pPr marL="285750" indent="-285750">
              <a:buFont typeface="Wingdings" panose="05000000000000000000" pitchFamily="2" charset="2"/>
              <a:buChar char="Ø"/>
            </a:pPr>
            <a:endParaRPr lang="en-US" altLang="zh-CN" dirty="0"/>
          </a:p>
          <a:p>
            <a:pPr marL="285750" indent="-285750">
              <a:buFont typeface="Wingdings" panose="05000000000000000000" pitchFamily="2" charset="2"/>
              <a:buChar char="Ø"/>
            </a:pPr>
            <a:r>
              <a:rPr lang="en-US" altLang="zh-CN" dirty="0" smtClean="0"/>
              <a:t>Small shower overlaps;</a:t>
            </a:r>
          </a:p>
          <a:p>
            <a:pPr marL="285750" indent="-285750">
              <a:buFont typeface="Wingdings" panose="05000000000000000000" pitchFamily="2" charset="2"/>
              <a:buChar char="Ø"/>
            </a:pPr>
            <a:r>
              <a:rPr lang="en-US" altLang="zh-CN" dirty="0" smtClean="0"/>
              <a:t>The particle occupancy should not exceed 5%;</a:t>
            </a:r>
          </a:p>
          <a:p>
            <a:pPr marL="285750" indent="-285750">
              <a:buFont typeface="Wingdings" panose="05000000000000000000" pitchFamily="2" charset="2"/>
              <a:buChar char="Ø"/>
            </a:pPr>
            <a:r>
              <a:rPr lang="en-US" altLang="zh-CN" dirty="0" smtClean="0"/>
              <a:t>Calorimeter must be able to operate in the magnetic field up to 0.5T;</a:t>
            </a:r>
          </a:p>
          <a:p>
            <a:pPr marL="285750" indent="-285750">
              <a:buFont typeface="Wingdings" panose="05000000000000000000" pitchFamily="2" charset="2"/>
              <a:buChar char="Ø"/>
            </a:pPr>
            <a:r>
              <a:rPr lang="en-US" altLang="zh-CN" dirty="0" smtClean="0"/>
              <a:t>Time resolution should be at least below 1ns ;</a:t>
            </a:r>
            <a:endParaRPr lang="zh-CN" altLang="en-US" dirty="0"/>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l="16312" t="11649" r="32060" b="11415"/>
          <a:stretch>
            <a:fillRect/>
          </a:stretch>
        </p:blipFill>
        <p:spPr bwMode="auto">
          <a:xfrm>
            <a:off x="4582056" y="1452094"/>
            <a:ext cx="4395671" cy="2496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blipFill dpi="0" rotWithShape="0">
                  <a:blip/>
                  <a:srcRect l="16312" t="11649" r="32060" b="11415"/>
                  <a:stretch>
                    <a:fillRect/>
                  </a:stretch>
                </a:blipFill>
              </a14:hiddenFill>
            </a:ext>
          </a:extLst>
        </p:spPr>
      </p:pic>
    </p:spTree>
    <p:extLst>
      <p:ext uri="{BB962C8B-B14F-4D97-AF65-F5344CB8AC3E}">
        <p14:creationId xmlns:p14="http://schemas.microsoft.com/office/powerpoint/2010/main" val="349044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17" name="MH_Number_4">
            <a:hlinkClick r:id="rId4" action="ppaction://hlinksldjump"/>
          </p:cNvPr>
          <p:cNvSpPr/>
          <p:nvPr/>
        </p:nvSpPr>
        <p:spPr>
          <a:xfrm>
            <a:off x="125796" y="22225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1</a:t>
            </a:r>
            <a:endParaRPr lang="zh-CN" altLang="en-US" sz="2400" dirty="0">
              <a:solidFill>
                <a:srgbClr val="FFFFFF"/>
              </a:solidFill>
              <a:latin typeface="Arial" charset="0"/>
              <a:ea typeface="Times New Roman" pitchFamily="18" charset="0"/>
            </a:endParaRPr>
          </a:p>
        </p:txBody>
      </p:sp>
      <p:sp>
        <p:nvSpPr>
          <p:cNvPr id="18" name="MH_Entry_4">
            <a:hlinkClick r:id="rId4" action="ppaction://hlinksldjump"/>
          </p:cNvPr>
          <p:cNvSpPr/>
          <p:nvPr/>
        </p:nvSpPr>
        <p:spPr>
          <a:xfrm>
            <a:off x="928372" y="222250"/>
            <a:ext cx="2221339" cy="4387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Introduction</a:t>
            </a:r>
            <a:endParaRPr lang="zh-CN" altLang="en-US" sz="3200" dirty="0">
              <a:solidFill>
                <a:srgbClr val="7030A0"/>
              </a:solidFill>
            </a:endParaRPr>
          </a:p>
        </p:txBody>
      </p:sp>
      <p:sp>
        <p:nvSpPr>
          <p:cNvPr id="49" name="灯片编号占位符 48"/>
          <p:cNvSpPr>
            <a:spLocks noGrp="1"/>
          </p:cNvSpPr>
          <p:nvPr>
            <p:ph type="sldNum" sz="quarter" idx="12"/>
          </p:nvPr>
        </p:nvSpPr>
        <p:spPr/>
        <p:txBody>
          <a:bodyPr/>
          <a:lstStyle/>
          <a:p>
            <a:fld id="{03114EF4-9A27-45D2-8970-5BB75B272BC9}" type="slidenum">
              <a:rPr lang="zh-CN" altLang="en-US" smtClean="0"/>
              <a:t>6</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2"/>
          <p:cNvSpPr txBox="1"/>
          <p:nvPr/>
        </p:nvSpPr>
        <p:spPr>
          <a:xfrm>
            <a:off x="704739" y="620839"/>
            <a:ext cx="5580983" cy="369332"/>
          </a:xfrm>
          <a:prstGeom prst="rect">
            <a:avLst/>
          </a:prstGeom>
          <a:noFill/>
        </p:spPr>
        <p:txBody>
          <a:bodyPr wrap="square" rtlCol="0">
            <a:spAutoFit/>
          </a:bodyPr>
          <a:lstStyle/>
          <a:p>
            <a:pPr algn="ctr"/>
            <a:r>
              <a:rPr lang="en-US" b="1" dirty="0">
                <a:latin typeface="Comic Sans MS" pitchFamily="66" charset="0"/>
              </a:rPr>
              <a:t>Structure </a:t>
            </a:r>
            <a:r>
              <a:rPr lang="en-US" b="1" dirty="0" smtClean="0">
                <a:latin typeface="Comic Sans MS" pitchFamily="66" charset="0"/>
              </a:rPr>
              <a:t>diagram of shashlik </a:t>
            </a:r>
            <a:r>
              <a:rPr lang="en-US" b="1" dirty="0" err="1" smtClean="0">
                <a:latin typeface="Comic Sans MS" pitchFamily="66" charset="0"/>
              </a:rPr>
              <a:t>Ecal</a:t>
            </a:r>
            <a:r>
              <a:rPr lang="en-US" b="1" dirty="0" smtClean="0">
                <a:latin typeface="Comic Sans MS" pitchFamily="66" charset="0"/>
              </a:rPr>
              <a:t> (one tower)</a:t>
            </a:r>
            <a:endParaRPr lang="en-US" b="1" dirty="0">
              <a:latin typeface="Comic Sans MS" pitchFamily="66" charset="0"/>
            </a:endParaRPr>
          </a:p>
        </p:txBody>
      </p:sp>
      <p:grpSp>
        <p:nvGrpSpPr>
          <p:cNvPr id="11" name="组合 10"/>
          <p:cNvGrpSpPr/>
          <p:nvPr/>
        </p:nvGrpSpPr>
        <p:grpSpPr>
          <a:xfrm>
            <a:off x="602902" y="762978"/>
            <a:ext cx="8627458" cy="3390227"/>
            <a:chOff x="516542" y="1168710"/>
            <a:chExt cx="8627458" cy="3390227"/>
          </a:xfrm>
        </p:grpSpPr>
        <p:sp>
          <p:nvSpPr>
            <p:cNvPr id="143" name="矩形 142">
              <a:extLst>
                <a:ext uri="{FF2B5EF4-FFF2-40B4-BE49-F238E27FC236}">
                  <a16:creationId xmlns:a16="http://schemas.microsoft.com/office/drawing/2014/main" xmlns="" id="{497F93F1-04DD-49E3-A77E-48ED0960561C}"/>
                </a:ext>
              </a:extLst>
            </p:cNvPr>
            <p:cNvSpPr/>
            <p:nvPr/>
          </p:nvSpPr>
          <p:spPr>
            <a:xfrm>
              <a:off x="7274981" y="1168710"/>
              <a:ext cx="1581926" cy="369332"/>
            </a:xfrm>
            <a:prstGeom prst="rect">
              <a:avLst/>
            </a:prstGeom>
          </p:spPr>
          <p:txBody>
            <a:bodyPr wrap="square">
              <a:spAutoFit/>
            </a:bodyPr>
            <a:lstStyle/>
            <a:p>
              <a:r>
                <a:rPr lang="en-US" altLang="zh-CN" dirty="0" smtClean="0"/>
                <a:t>16 WLS fibers</a:t>
              </a:r>
              <a:endParaRPr lang="en-US" altLang="zh-CN" dirty="0"/>
            </a:p>
          </p:txBody>
        </p:sp>
        <p:grpSp>
          <p:nvGrpSpPr>
            <p:cNvPr id="15" name="组合 14">
              <a:extLst>
                <a:ext uri="{FF2B5EF4-FFF2-40B4-BE49-F238E27FC236}">
                  <a16:creationId xmlns:a16="http://schemas.microsoft.com/office/drawing/2014/main" xmlns="" id="{E2148AB9-9DD9-43B9-A305-EB275FC251EF}"/>
                </a:ext>
              </a:extLst>
            </p:cNvPr>
            <p:cNvGrpSpPr/>
            <p:nvPr/>
          </p:nvGrpSpPr>
          <p:grpSpPr>
            <a:xfrm>
              <a:off x="516542" y="1406605"/>
              <a:ext cx="6535619" cy="952430"/>
              <a:chOff x="2830579" y="2078546"/>
              <a:chExt cx="8714158" cy="1269906"/>
            </a:xfrm>
          </p:grpSpPr>
          <p:grpSp>
            <p:nvGrpSpPr>
              <p:cNvPr id="16" name="组合 15">
                <a:extLst>
                  <a:ext uri="{FF2B5EF4-FFF2-40B4-BE49-F238E27FC236}">
                    <a16:creationId xmlns:a16="http://schemas.microsoft.com/office/drawing/2014/main" xmlns="" id="{055ACFDD-9FAA-43E0-AC43-E93FC6F83AD9}"/>
                  </a:ext>
                </a:extLst>
              </p:cNvPr>
              <p:cNvGrpSpPr/>
              <p:nvPr/>
            </p:nvGrpSpPr>
            <p:grpSpPr>
              <a:xfrm>
                <a:off x="2830579" y="2078546"/>
                <a:ext cx="8714158" cy="1269906"/>
                <a:chOff x="2656959" y="2543880"/>
                <a:chExt cx="8714158" cy="1269906"/>
              </a:xfrm>
            </p:grpSpPr>
            <p:cxnSp>
              <p:nvCxnSpPr>
                <p:cNvPr id="21" name="直接连接符 20">
                  <a:extLst>
                    <a:ext uri="{FF2B5EF4-FFF2-40B4-BE49-F238E27FC236}">
                      <a16:creationId xmlns:a16="http://schemas.microsoft.com/office/drawing/2014/main" xmlns="" id="{C8993B93-0BE9-4B36-A7EF-450597DAFFB7}"/>
                    </a:ext>
                  </a:extLst>
                </p:cNvPr>
                <p:cNvCxnSpPr>
                  <a:cxnSpLocks/>
                </p:cNvCxnSpPr>
                <p:nvPr/>
              </p:nvCxnSpPr>
              <p:spPr>
                <a:xfrm flipV="1">
                  <a:off x="10418825" y="3260938"/>
                  <a:ext cx="783624" cy="257313"/>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2970E00B-9F68-46A3-9F3A-CF44D1CF457B}"/>
                    </a:ext>
                  </a:extLst>
                </p:cNvPr>
                <p:cNvCxnSpPr>
                  <a:cxnSpLocks/>
                </p:cNvCxnSpPr>
                <p:nvPr/>
              </p:nvCxnSpPr>
              <p:spPr>
                <a:xfrm>
                  <a:off x="10421854" y="2872603"/>
                  <a:ext cx="780595" cy="216808"/>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xmlns="" id="{9D300DC3-3B47-4E38-9538-390BCA8E1945}"/>
                    </a:ext>
                  </a:extLst>
                </p:cNvPr>
                <p:cNvGrpSpPr/>
                <p:nvPr/>
              </p:nvGrpSpPr>
              <p:grpSpPr>
                <a:xfrm>
                  <a:off x="2656959" y="2543880"/>
                  <a:ext cx="8603838" cy="1269906"/>
                  <a:chOff x="2465977" y="2098255"/>
                  <a:chExt cx="8603838" cy="1269906"/>
                </a:xfrm>
              </p:grpSpPr>
              <p:grpSp>
                <p:nvGrpSpPr>
                  <p:cNvPr id="28" name="组合 27">
                    <a:extLst>
                      <a:ext uri="{FF2B5EF4-FFF2-40B4-BE49-F238E27FC236}">
                        <a16:creationId xmlns:a16="http://schemas.microsoft.com/office/drawing/2014/main" xmlns="" id="{5EB5F202-4D4E-4521-AA86-9E59CBD0BA83}"/>
                      </a:ext>
                    </a:extLst>
                  </p:cNvPr>
                  <p:cNvGrpSpPr/>
                  <p:nvPr/>
                </p:nvGrpSpPr>
                <p:grpSpPr>
                  <a:xfrm>
                    <a:off x="2627235" y="2098255"/>
                    <a:ext cx="7457883" cy="1269906"/>
                    <a:chOff x="2675640" y="2617702"/>
                    <a:chExt cx="7457883" cy="1269906"/>
                  </a:xfrm>
                </p:grpSpPr>
                <p:sp>
                  <p:nvSpPr>
                    <p:cNvPr id="39" name="矩形 38">
                      <a:extLst>
                        <a:ext uri="{FF2B5EF4-FFF2-40B4-BE49-F238E27FC236}">
                          <a16:creationId xmlns:a16="http://schemas.microsoft.com/office/drawing/2014/main" xmlns="" id="{DD2F8C26-E25A-497C-B2F0-ABFE412A6E83}"/>
                        </a:ext>
                      </a:extLst>
                    </p:cNvPr>
                    <p:cNvSpPr/>
                    <p:nvPr/>
                  </p:nvSpPr>
                  <p:spPr>
                    <a:xfrm>
                      <a:off x="2721208" y="262595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0" name="矩形 39">
                      <a:extLst>
                        <a:ext uri="{FF2B5EF4-FFF2-40B4-BE49-F238E27FC236}">
                          <a16:creationId xmlns:a16="http://schemas.microsoft.com/office/drawing/2014/main" xmlns="" id="{38ABD232-4742-4CE8-9C68-329620FC4904}"/>
                        </a:ext>
                      </a:extLst>
                    </p:cNvPr>
                    <p:cNvSpPr/>
                    <p:nvPr/>
                  </p:nvSpPr>
                  <p:spPr>
                    <a:xfrm>
                      <a:off x="2873608" y="262595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41" name="矩形 40">
                      <a:extLst>
                        <a:ext uri="{FF2B5EF4-FFF2-40B4-BE49-F238E27FC236}">
                          <a16:creationId xmlns:a16="http://schemas.microsoft.com/office/drawing/2014/main" xmlns="" id="{4398728C-3924-4C21-9AA9-6FD1A476D93E}"/>
                        </a:ext>
                      </a:extLst>
                    </p:cNvPr>
                    <p:cNvSpPr/>
                    <p:nvPr/>
                  </p:nvSpPr>
                  <p:spPr>
                    <a:xfrm>
                      <a:off x="3026008" y="2627608"/>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2" name="矩形 41">
                      <a:extLst>
                        <a:ext uri="{FF2B5EF4-FFF2-40B4-BE49-F238E27FC236}">
                          <a16:creationId xmlns:a16="http://schemas.microsoft.com/office/drawing/2014/main" xmlns="" id="{5C9BA4ED-0959-410B-80B4-B482F1FFCDF3}"/>
                        </a:ext>
                      </a:extLst>
                    </p:cNvPr>
                    <p:cNvSpPr/>
                    <p:nvPr/>
                  </p:nvSpPr>
                  <p:spPr>
                    <a:xfrm>
                      <a:off x="3178408" y="262595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3" name="矩形 42">
                      <a:extLst>
                        <a:ext uri="{FF2B5EF4-FFF2-40B4-BE49-F238E27FC236}">
                          <a16:creationId xmlns:a16="http://schemas.microsoft.com/office/drawing/2014/main" xmlns="" id="{B431A5E4-FD4C-4EE4-94B8-4C7C4BDD2CE0}"/>
                        </a:ext>
                      </a:extLst>
                    </p:cNvPr>
                    <p:cNvSpPr/>
                    <p:nvPr/>
                  </p:nvSpPr>
                  <p:spPr>
                    <a:xfrm>
                      <a:off x="3330808" y="262595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4" name="矩形 43">
                      <a:extLst>
                        <a:ext uri="{FF2B5EF4-FFF2-40B4-BE49-F238E27FC236}">
                          <a16:creationId xmlns:a16="http://schemas.microsoft.com/office/drawing/2014/main" xmlns="" id="{80E02590-B705-4B77-A399-204A559D8F85}"/>
                        </a:ext>
                      </a:extLst>
                    </p:cNvPr>
                    <p:cNvSpPr/>
                    <p:nvPr/>
                  </p:nvSpPr>
                  <p:spPr>
                    <a:xfrm>
                      <a:off x="3483208" y="262595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5" name="矩形 44">
                      <a:extLst>
                        <a:ext uri="{FF2B5EF4-FFF2-40B4-BE49-F238E27FC236}">
                          <a16:creationId xmlns:a16="http://schemas.microsoft.com/office/drawing/2014/main" xmlns="" id="{48EA2BCA-E54C-468D-B33D-CF82FE2B174B}"/>
                        </a:ext>
                      </a:extLst>
                    </p:cNvPr>
                    <p:cNvSpPr/>
                    <p:nvPr/>
                  </p:nvSpPr>
                  <p:spPr>
                    <a:xfrm>
                      <a:off x="3635608" y="262595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6" name="矩形 45">
                      <a:extLst>
                        <a:ext uri="{FF2B5EF4-FFF2-40B4-BE49-F238E27FC236}">
                          <a16:creationId xmlns:a16="http://schemas.microsoft.com/office/drawing/2014/main" xmlns="" id="{987580D5-B755-4562-88D7-CF64CC828E09}"/>
                        </a:ext>
                      </a:extLst>
                    </p:cNvPr>
                    <p:cNvSpPr/>
                    <p:nvPr/>
                  </p:nvSpPr>
                  <p:spPr>
                    <a:xfrm>
                      <a:off x="3788008" y="262595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7" name="矩形 46">
                      <a:extLst>
                        <a:ext uri="{FF2B5EF4-FFF2-40B4-BE49-F238E27FC236}">
                          <a16:creationId xmlns:a16="http://schemas.microsoft.com/office/drawing/2014/main" xmlns="" id="{3781E54B-A68E-4EB2-B50D-DB5DF30074E2}"/>
                        </a:ext>
                      </a:extLst>
                    </p:cNvPr>
                    <p:cNvSpPr/>
                    <p:nvPr/>
                  </p:nvSpPr>
                  <p:spPr>
                    <a:xfrm>
                      <a:off x="2825471" y="2625957"/>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8" name="矩形 47">
                      <a:extLst>
                        <a:ext uri="{FF2B5EF4-FFF2-40B4-BE49-F238E27FC236}">
                          <a16:creationId xmlns:a16="http://schemas.microsoft.com/office/drawing/2014/main" xmlns="" id="{A2D282B3-F278-4496-B9E7-9E98C0FABC2D}"/>
                        </a:ext>
                      </a:extLst>
                    </p:cNvPr>
                    <p:cNvSpPr/>
                    <p:nvPr/>
                  </p:nvSpPr>
                  <p:spPr>
                    <a:xfrm>
                      <a:off x="2984026" y="2625957"/>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0" name="矩形 49">
                      <a:extLst>
                        <a:ext uri="{FF2B5EF4-FFF2-40B4-BE49-F238E27FC236}">
                          <a16:creationId xmlns:a16="http://schemas.microsoft.com/office/drawing/2014/main" xmlns="" id="{361A6F71-4F1A-4A67-986B-0B2EBC3A379B}"/>
                        </a:ext>
                      </a:extLst>
                    </p:cNvPr>
                    <p:cNvSpPr/>
                    <p:nvPr/>
                  </p:nvSpPr>
                  <p:spPr>
                    <a:xfrm>
                      <a:off x="3133857"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1" name="矩形 50">
                      <a:extLst>
                        <a:ext uri="{FF2B5EF4-FFF2-40B4-BE49-F238E27FC236}">
                          <a16:creationId xmlns:a16="http://schemas.microsoft.com/office/drawing/2014/main" xmlns="" id="{488546AF-69CA-4072-97D9-961D02FBF708}"/>
                        </a:ext>
                      </a:extLst>
                    </p:cNvPr>
                    <p:cNvSpPr/>
                    <p:nvPr/>
                  </p:nvSpPr>
                  <p:spPr>
                    <a:xfrm>
                      <a:off x="3280802" y="2625957"/>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2" name="矩形 51">
                      <a:extLst>
                        <a:ext uri="{FF2B5EF4-FFF2-40B4-BE49-F238E27FC236}">
                          <a16:creationId xmlns:a16="http://schemas.microsoft.com/office/drawing/2014/main" xmlns="" id="{88B2C836-EDFC-43AD-BBF1-419256DD81CF}"/>
                        </a:ext>
                      </a:extLst>
                    </p:cNvPr>
                    <p:cNvSpPr/>
                    <p:nvPr/>
                  </p:nvSpPr>
                  <p:spPr>
                    <a:xfrm>
                      <a:off x="3437683" y="2625957"/>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4" name="矩形 53">
                      <a:extLst>
                        <a:ext uri="{FF2B5EF4-FFF2-40B4-BE49-F238E27FC236}">
                          <a16:creationId xmlns:a16="http://schemas.microsoft.com/office/drawing/2014/main" xmlns="" id="{C47226C3-4CE0-4D19-BFE6-8CCCB2D029BA}"/>
                        </a:ext>
                      </a:extLst>
                    </p:cNvPr>
                    <p:cNvSpPr/>
                    <p:nvPr/>
                  </p:nvSpPr>
                  <p:spPr>
                    <a:xfrm>
                      <a:off x="3588680" y="2625957"/>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5" name="矩形 54">
                      <a:extLst>
                        <a:ext uri="{FF2B5EF4-FFF2-40B4-BE49-F238E27FC236}">
                          <a16:creationId xmlns:a16="http://schemas.microsoft.com/office/drawing/2014/main" xmlns="" id="{F7419328-F21B-4C91-8617-C0952868B5B1}"/>
                        </a:ext>
                      </a:extLst>
                    </p:cNvPr>
                    <p:cNvSpPr/>
                    <p:nvPr/>
                  </p:nvSpPr>
                  <p:spPr>
                    <a:xfrm>
                      <a:off x="3746271" y="2625957"/>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6" name="矩形 55">
                      <a:extLst>
                        <a:ext uri="{FF2B5EF4-FFF2-40B4-BE49-F238E27FC236}">
                          <a16:creationId xmlns:a16="http://schemas.microsoft.com/office/drawing/2014/main" xmlns="" id="{CF111B21-2B39-424F-9723-99F6B02E73B3}"/>
                        </a:ext>
                      </a:extLst>
                    </p:cNvPr>
                    <p:cNvSpPr/>
                    <p:nvPr/>
                  </p:nvSpPr>
                  <p:spPr>
                    <a:xfrm>
                      <a:off x="3892820" y="2625957"/>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7" name="矩形 56">
                      <a:extLst>
                        <a:ext uri="{FF2B5EF4-FFF2-40B4-BE49-F238E27FC236}">
                          <a16:creationId xmlns:a16="http://schemas.microsoft.com/office/drawing/2014/main" xmlns="" id="{3E570B80-40E6-4B33-8017-27279F494D82}"/>
                        </a:ext>
                      </a:extLst>
                    </p:cNvPr>
                    <p:cNvSpPr/>
                    <p:nvPr/>
                  </p:nvSpPr>
                  <p:spPr>
                    <a:xfrm>
                      <a:off x="3937745" y="2624306"/>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8" name="矩形 57">
                      <a:extLst>
                        <a:ext uri="{FF2B5EF4-FFF2-40B4-BE49-F238E27FC236}">
                          <a16:creationId xmlns:a16="http://schemas.microsoft.com/office/drawing/2014/main" xmlns="" id="{E701AAD5-39F8-4EA6-A4A1-F00BD8475D94}"/>
                        </a:ext>
                      </a:extLst>
                    </p:cNvPr>
                    <p:cNvSpPr/>
                    <p:nvPr/>
                  </p:nvSpPr>
                  <p:spPr>
                    <a:xfrm>
                      <a:off x="4090145" y="2624306"/>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59" name="矩形 58">
                      <a:extLst>
                        <a:ext uri="{FF2B5EF4-FFF2-40B4-BE49-F238E27FC236}">
                          <a16:creationId xmlns:a16="http://schemas.microsoft.com/office/drawing/2014/main" xmlns="" id="{CD9316B7-918B-4F53-A14F-6C019BDCEB03}"/>
                        </a:ext>
                      </a:extLst>
                    </p:cNvPr>
                    <p:cNvSpPr/>
                    <p:nvPr/>
                  </p:nvSpPr>
                  <p:spPr>
                    <a:xfrm>
                      <a:off x="4242545" y="2625957"/>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0" name="矩形 59">
                      <a:extLst>
                        <a:ext uri="{FF2B5EF4-FFF2-40B4-BE49-F238E27FC236}">
                          <a16:creationId xmlns:a16="http://schemas.microsoft.com/office/drawing/2014/main" xmlns="" id="{B23D057D-BA18-49C1-85F0-43CD7D3BEBCE}"/>
                        </a:ext>
                      </a:extLst>
                    </p:cNvPr>
                    <p:cNvSpPr/>
                    <p:nvPr/>
                  </p:nvSpPr>
                  <p:spPr>
                    <a:xfrm>
                      <a:off x="4394945" y="2624306"/>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1" name="矩形 60">
                      <a:extLst>
                        <a:ext uri="{FF2B5EF4-FFF2-40B4-BE49-F238E27FC236}">
                          <a16:creationId xmlns:a16="http://schemas.microsoft.com/office/drawing/2014/main" xmlns="" id="{C1C02461-C96C-45D2-8D10-D0CE651E51D5}"/>
                        </a:ext>
                      </a:extLst>
                    </p:cNvPr>
                    <p:cNvSpPr/>
                    <p:nvPr/>
                  </p:nvSpPr>
                  <p:spPr>
                    <a:xfrm>
                      <a:off x="4547345" y="2624306"/>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2" name="矩形 61">
                      <a:extLst>
                        <a:ext uri="{FF2B5EF4-FFF2-40B4-BE49-F238E27FC236}">
                          <a16:creationId xmlns:a16="http://schemas.microsoft.com/office/drawing/2014/main" xmlns="" id="{97D73A3D-18F0-4E4F-A954-C968F34E2B3C}"/>
                        </a:ext>
                      </a:extLst>
                    </p:cNvPr>
                    <p:cNvSpPr/>
                    <p:nvPr/>
                  </p:nvSpPr>
                  <p:spPr>
                    <a:xfrm>
                      <a:off x="4699745" y="2624306"/>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3" name="矩形 62">
                      <a:extLst>
                        <a:ext uri="{FF2B5EF4-FFF2-40B4-BE49-F238E27FC236}">
                          <a16:creationId xmlns:a16="http://schemas.microsoft.com/office/drawing/2014/main" xmlns="" id="{D5DDF2AA-A2D8-4D07-9332-4BFFB38B699B}"/>
                        </a:ext>
                      </a:extLst>
                    </p:cNvPr>
                    <p:cNvSpPr/>
                    <p:nvPr/>
                  </p:nvSpPr>
                  <p:spPr>
                    <a:xfrm>
                      <a:off x="4852145" y="2624306"/>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4" name="矩形 63">
                      <a:extLst>
                        <a:ext uri="{FF2B5EF4-FFF2-40B4-BE49-F238E27FC236}">
                          <a16:creationId xmlns:a16="http://schemas.microsoft.com/office/drawing/2014/main" xmlns="" id="{7414B64D-39D3-475C-81D9-B6F81A7B0487}"/>
                        </a:ext>
                      </a:extLst>
                    </p:cNvPr>
                    <p:cNvSpPr/>
                    <p:nvPr/>
                  </p:nvSpPr>
                  <p:spPr>
                    <a:xfrm>
                      <a:off x="5004545" y="2624306"/>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5" name="矩形 64">
                      <a:extLst>
                        <a:ext uri="{FF2B5EF4-FFF2-40B4-BE49-F238E27FC236}">
                          <a16:creationId xmlns:a16="http://schemas.microsoft.com/office/drawing/2014/main" xmlns="" id="{FF5C6B3D-F7E5-40EC-A535-BB0FDC91C563}"/>
                        </a:ext>
                      </a:extLst>
                    </p:cNvPr>
                    <p:cNvSpPr/>
                    <p:nvPr/>
                  </p:nvSpPr>
                  <p:spPr>
                    <a:xfrm>
                      <a:off x="4042008"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6" name="矩形 65">
                      <a:extLst>
                        <a:ext uri="{FF2B5EF4-FFF2-40B4-BE49-F238E27FC236}">
                          <a16:creationId xmlns:a16="http://schemas.microsoft.com/office/drawing/2014/main" xmlns="" id="{05C57480-12C3-4FAC-A64E-70D66219FC0E}"/>
                        </a:ext>
                      </a:extLst>
                    </p:cNvPr>
                    <p:cNvSpPr/>
                    <p:nvPr/>
                  </p:nvSpPr>
                  <p:spPr>
                    <a:xfrm>
                      <a:off x="4200563"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7" name="矩形 66">
                      <a:extLst>
                        <a:ext uri="{FF2B5EF4-FFF2-40B4-BE49-F238E27FC236}">
                          <a16:creationId xmlns:a16="http://schemas.microsoft.com/office/drawing/2014/main" xmlns="" id="{B90B8B06-9769-4716-89A0-3BC17E525EC2}"/>
                        </a:ext>
                      </a:extLst>
                    </p:cNvPr>
                    <p:cNvSpPr/>
                    <p:nvPr/>
                  </p:nvSpPr>
                  <p:spPr>
                    <a:xfrm>
                      <a:off x="4344939"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8" name="矩形 67">
                      <a:extLst>
                        <a:ext uri="{FF2B5EF4-FFF2-40B4-BE49-F238E27FC236}">
                          <a16:creationId xmlns:a16="http://schemas.microsoft.com/office/drawing/2014/main" xmlns="" id="{755C4CAC-C1A0-4A90-8AAE-66B37CB8F8B5}"/>
                        </a:ext>
                      </a:extLst>
                    </p:cNvPr>
                    <p:cNvSpPr/>
                    <p:nvPr/>
                  </p:nvSpPr>
                  <p:spPr>
                    <a:xfrm>
                      <a:off x="4497339"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69" name="矩形 68">
                      <a:extLst>
                        <a:ext uri="{FF2B5EF4-FFF2-40B4-BE49-F238E27FC236}">
                          <a16:creationId xmlns:a16="http://schemas.microsoft.com/office/drawing/2014/main" xmlns="" id="{32F55728-6131-479E-A7FB-31A202D29B37}"/>
                        </a:ext>
                      </a:extLst>
                    </p:cNvPr>
                    <p:cNvSpPr/>
                    <p:nvPr/>
                  </p:nvSpPr>
                  <p:spPr>
                    <a:xfrm>
                      <a:off x="4647870"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0" name="矩形 69">
                      <a:extLst>
                        <a:ext uri="{FF2B5EF4-FFF2-40B4-BE49-F238E27FC236}">
                          <a16:creationId xmlns:a16="http://schemas.microsoft.com/office/drawing/2014/main" xmlns="" id="{C1AEDF91-1A22-44CC-AF62-A483A2F1E2B1}"/>
                        </a:ext>
                      </a:extLst>
                    </p:cNvPr>
                    <p:cNvSpPr/>
                    <p:nvPr/>
                  </p:nvSpPr>
                  <p:spPr>
                    <a:xfrm>
                      <a:off x="4805217"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1" name="矩形 70">
                      <a:extLst>
                        <a:ext uri="{FF2B5EF4-FFF2-40B4-BE49-F238E27FC236}">
                          <a16:creationId xmlns:a16="http://schemas.microsoft.com/office/drawing/2014/main" xmlns="" id="{C27D3775-2F08-4289-A8AC-7F3C3C2F7E2D}"/>
                        </a:ext>
                      </a:extLst>
                    </p:cNvPr>
                    <p:cNvSpPr/>
                    <p:nvPr/>
                  </p:nvSpPr>
                  <p:spPr>
                    <a:xfrm>
                      <a:off x="4962808"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2" name="矩形 71">
                      <a:extLst>
                        <a:ext uri="{FF2B5EF4-FFF2-40B4-BE49-F238E27FC236}">
                          <a16:creationId xmlns:a16="http://schemas.microsoft.com/office/drawing/2014/main" xmlns="" id="{97AA53CB-D652-4405-B8EF-89640858D6B9}"/>
                        </a:ext>
                      </a:extLst>
                    </p:cNvPr>
                    <p:cNvSpPr/>
                    <p:nvPr/>
                  </p:nvSpPr>
                  <p:spPr>
                    <a:xfrm>
                      <a:off x="5109357"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3" name="矩形 72">
                      <a:extLst>
                        <a:ext uri="{FF2B5EF4-FFF2-40B4-BE49-F238E27FC236}">
                          <a16:creationId xmlns:a16="http://schemas.microsoft.com/office/drawing/2014/main" xmlns="" id="{C8F416A2-9C2E-4831-A710-68FCE85D152A}"/>
                        </a:ext>
                      </a:extLst>
                    </p:cNvPr>
                    <p:cNvSpPr/>
                    <p:nvPr/>
                  </p:nvSpPr>
                  <p:spPr>
                    <a:xfrm>
                      <a:off x="5154282" y="2622655"/>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4" name="矩形 73">
                      <a:extLst>
                        <a:ext uri="{FF2B5EF4-FFF2-40B4-BE49-F238E27FC236}">
                          <a16:creationId xmlns:a16="http://schemas.microsoft.com/office/drawing/2014/main" xmlns="" id="{8EC382EB-D2E7-4BCE-9C44-B6A1D66D27F0}"/>
                        </a:ext>
                      </a:extLst>
                    </p:cNvPr>
                    <p:cNvSpPr/>
                    <p:nvPr/>
                  </p:nvSpPr>
                  <p:spPr>
                    <a:xfrm>
                      <a:off x="5306682" y="2622655"/>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75" name="矩形 74">
                      <a:extLst>
                        <a:ext uri="{FF2B5EF4-FFF2-40B4-BE49-F238E27FC236}">
                          <a16:creationId xmlns:a16="http://schemas.microsoft.com/office/drawing/2014/main" xmlns="" id="{75B1B832-A01F-47AC-80A6-A5026ED13FBE}"/>
                        </a:ext>
                      </a:extLst>
                    </p:cNvPr>
                    <p:cNvSpPr/>
                    <p:nvPr/>
                  </p:nvSpPr>
                  <p:spPr>
                    <a:xfrm>
                      <a:off x="5459082" y="2624306"/>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6" name="矩形 75">
                      <a:extLst>
                        <a:ext uri="{FF2B5EF4-FFF2-40B4-BE49-F238E27FC236}">
                          <a16:creationId xmlns:a16="http://schemas.microsoft.com/office/drawing/2014/main" xmlns="" id="{862412A7-9426-404D-8355-50CD372D12C9}"/>
                        </a:ext>
                      </a:extLst>
                    </p:cNvPr>
                    <p:cNvSpPr/>
                    <p:nvPr/>
                  </p:nvSpPr>
                  <p:spPr>
                    <a:xfrm>
                      <a:off x="5611482" y="2622655"/>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7" name="矩形 76">
                      <a:extLst>
                        <a:ext uri="{FF2B5EF4-FFF2-40B4-BE49-F238E27FC236}">
                          <a16:creationId xmlns:a16="http://schemas.microsoft.com/office/drawing/2014/main" xmlns="" id="{45C291F4-69B0-4A48-8E20-D8B917959AEC}"/>
                        </a:ext>
                      </a:extLst>
                    </p:cNvPr>
                    <p:cNvSpPr/>
                    <p:nvPr/>
                  </p:nvSpPr>
                  <p:spPr>
                    <a:xfrm>
                      <a:off x="5763882" y="2622655"/>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8" name="矩形 77">
                      <a:extLst>
                        <a:ext uri="{FF2B5EF4-FFF2-40B4-BE49-F238E27FC236}">
                          <a16:creationId xmlns:a16="http://schemas.microsoft.com/office/drawing/2014/main" xmlns="" id="{DA64A6C9-4AF0-4BCC-8649-1C003648B5D0}"/>
                        </a:ext>
                      </a:extLst>
                    </p:cNvPr>
                    <p:cNvSpPr/>
                    <p:nvPr/>
                  </p:nvSpPr>
                  <p:spPr>
                    <a:xfrm>
                      <a:off x="5916282" y="2622655"/>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79" name="矩形 78">
                      <a:extLst>
                        <a:ext uri="{FF2B5EF4-FFF2-40B4-BE49-F238E27FC236}">
                          <a16:creationId xmlns:a16="http://schemas.microsoft.com/office/drawing/2014/main" xmlns="" id="{E4A05576-A4F8-4E77-8DF7-7D8BA3BCDB6F}"/>
                        </a:ext>
                      </a:extLst>
                    </p:cNvPr>
                    <p:cNvSpPr/>
                    <p:nvPr/>
                  </p:nvSpPr>
                  <p:spPr>
                    <a:xfrm>
                      <a:off x="6068682" y="2622655"/>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0" name="矩形 79">
                      <a:extLst>
                        <a:ext uri="{FF2B5EF4-FFF2-40B4-BE49-F238E27FC236}">
                          <a16:creationId xmlns:a16="http://schemas.microsoft.com/office/drawing/2014/main" xmlns="" id="{8A3CD670-E848-4312-B5E2-11CB95E7C3BB}"/>
                        </a:ext>
                      </a:extLst>
                    </p:cNvPr>
                    <p:cNvSpPr/>
                    <p:nvPr/>
                  </p:nvSpPr>
                  <p:spPr>
                    <a:xfrm>
                      <a:off x="6221082" y="2622655"/>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1" name="矩形 80">
                      <a:extLst>
                        <a:ext uri="{FF2B5EF4-FFF2-40B4-BE49-F238E27FC236}">
                          <a16:creationId xmlns:a16="http://schemas.microsoft.com/office/drawing/2014/main" xmlns="" id="{B5160BD9-4A52-46DD-A637-D87EEACFE19A}"/>
                        </a:ext>
                      </a:extLst>
                    </p:cNvPr>
                    <p:cNvSpPr/>
                    <p:nvPr/>
                  </p:nvSpPr>
                  <p:spPr>
                    <a:xfrm>
                      <a:off x="5258545" y="2622655"/>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2" name="矩形 81">
                      <a:extLst>
                        <a:ext uri="{FF2B5EF4-FFF2-40B4-BE49-F238E27FC236}">
                          <a16:creationId xmlns:a16="http://schemas.microsoft.com/office/drawing/2014/main" xmlns="" id="{2C9FE64B-4CDC-4D19-BA7E-7BFE4BB5616B}"/>
                        </a:ext>
                      </a:extLst>
                    </p:cNvPr>
                    <p:cNvSpPr/>
                    <p:nvPr/>
                  </p:nvSpPr>
                  <p:spPr>
                    <a:xfrm>
                      <a:off x="5417100" y="2622655"/>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3" name="矩形 82">
                      <a:extLst>
                        <a:ext uri="{FF2B5EF4-FFF2-40B4-BE49-F238E27FC236}">
                          <a16:creationId xmlns:a16="http://schemas.microsoft.com/office/drawing/2014/main" xmlns="" id="{4BA2DBE9-8E7F-4397-9576-5CF33C702673}"/>
                        </a:ext>
                      </a:extLst>
                    </p:cNvPr>
                    <p:cNvSpPr/>
                    <p:nvPr/>
                  </p:nvSpPr>
                  <p:spPr>
                    <a:xfrm>
                      <a:off x="5561476" y="2622655"/>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4" name="矩形 83">
                      <a:extLst>
                        <a:ext uri="{FF2B5EF4-FFF2-40B4-BE49-F238E27FC236}">
                          <a16:creationId xmlns:a16="http://schemas.microsoft.com/office/drawing/2014/main" xmlns="" id="{5863BCFA-696C-4378-9072-1D9EBE02152A}"/>
                        </a:ext>
                      </a:extLst>
                    </p:cNvPr>
                    <p:cNvSpPr/>
                    <p:nvPr/>
                  </p:nvSpPr>
                  <p:spPr>
                    <a:xfrm>
                      <a:off x="5713876" y="2622655"/>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5" name="矩形 84">
                      <a:extLst>
                        <a:ext uri="{FF2B5EF4-FFF2-40B4-BE49-F238E27FC236}">
                          <a16:creationId xmlns:a16="http://schemas.microsoft.com/office/drawing/2014/main" xmlns="" id="{C9727F81-98D6-4EAE-BA72-661BC06934FA}"/>
                        </a:ext>
                      </a:extLst>
                    </p:cNvPr>
                    <p:cNvSpPr/>
                    <p:nvPr/>
                  </p:nvSpPr>
                  <p:spPr>
                    <a:xfrm>
                      <a:off x="5864407" y="2622655"/>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6" name="矩形 85">
                      <a:extLst>
                        <a:ext uri="{FF2B5EF4-FFF2-40B4-BE49-F238E27FC236}">
                          <a16:creationId xmlns:a16="http://schemas.microsoft.com/office/drawing/2014/main" xmlns="" id="{4D9379A7-92E3-4992-9743-E260686C477D}"/>
                        </a:ext>
                      </a:extLst>
                    </p:cNvPr>
                    <p:cNvSpPr/>
                    <p:nvPr/>
                  </p:nvSpPr>
                  <p:spPr>
                    <a:xfrm>
                      <a:off x="6021754" y="2622655"/>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7" name="矩形 86">
                      <a:extLst>
                        <a:ext uri="{FF2B5EF4-FFF2-40B4-BE49-F238E27FC236}">
                          <a16:creationId xmlns:a16="http://schemas.microsoft.com/office/drawing/2014/main" xmlns="" id="{08CC37B1-DF61-4F0F-A982-111E2F72A614}"/>
                        </a:ext>
                      </a:extLst>
                    </p:cNvPr>
                    <p:cNvSpPr/>
                    <p:nvPr/>
                  </p:nvSpPr>
                  <p:spPr>
                    <a:xfrm>
                      <a:off x="6179345" y="2622655"/>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8" name="矩形 87">
                      <a:extLst>
                        <a:ext uri="{FF2B5EF4-FFF2-40B4-BE49-F238E27FC236}">
                          <a16:creationId xmlns:a16="http://schemas.microsoft.com/office/drawing/2014/main" xmlns="" id="{A57AC15E-38B8-45F3-92C8-010C3E66FF45}"/>
                        </a:ext>
                      </a:extLst>
                    </p:cNvPr>
                    <p:cNvSpPr/>
                    <p:nvPr/>
                  </p:nvSpPr>
                  <p:spPr>
                    <a:xfrm>
                      <a:off x="6325894" y="2622655"/>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89" name="矩形 88">
                      <a:extLst>
                        <a:ext uri="{FF2B5EF4-FFF2-40B4-BE49-F238E27FC236}">
                          <a16:creationId xmlns:a16="http://schemas.microsoft.com/office/drawing/2014/main" xmlns="" id="{FCC4F79F-6B15-4FC3-9A45-1D4E9C2A6494}"/>
                        </a:ext>
                      </a:extLst>
                    </p:cNvPr>
                    <p:cNvSpPr/>
                    <p:nvPr/>
                  </p:nvSpPr>
                  <p:spPr>
                    <a:xfrm>
                      <a:off x="6370819" y="262100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0" name="矩形 89">
                      <a:extLst>
                        <a:ext uri="{FF2B5EF4-FFF2-40B4-BE49-F238E27FC236}">
                          <a16:creationId xmlns:a16="http://schemas.microsoft.com/office/drawing/2014/main" xmlns="" id="{AC9D07DD-8933-4649-9DA8-8156E5EA14A3}"/>
                        </a:ext>
                      </a:extLst>
                    </p:cNvPr>
                    <p:cNvSpPr/>
                    <p:nvPr/>
                  </p:nvSpPr>
                  <p:spPr>
                    <a:xfrm>
                      <a:off x="6523219" y="262100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91" name="矩形 90">
                      <a:extLst>
                        <a:ext uri="{FF2B5EF4-FFF2-40B4-BE49-F238E27FC236}">
                          <a16:creationId xmlns:a16="http://schemas.microsoft.com/office/drawing/2014/main" xmlns="" id="{C825BA35-2107-4A84-8CFF-C5FBD0EA77FC}"/>
                        </a:ext>
                      </a:extLst>
                    </p:cNvPr>
                    <p:cNvSpPr/>
                    <p:nvPr/>
                  </p:nvSpPr>
                  <p:spPr>
                    <a:xfrm>
                      <a:off x="6675619" y="2622655"/>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2" name="矩形 91">
                      <a:extLst>
                        <a:ext uri="{FF2B5EF4-FFF2-40B4-BE49-F238E27FC236}">
                          <a16:creationId xmlns:a16="http://schemas.microsoft.com/office/drawing/2014/main" xmlns="" id="{5DE879F3-508F-438D-8FB3-AE91FEA6989F}"/>
                        </a:ext>
                      </a:extLst>
                    </p:cNvPr>
                    <p:cNvSpPr/>
                    <p:nvPr/>
                  </p:nvSpPr>
                  <p:spPr>
                    <a:xfrm>
                      <a:off x="6828019" y="262100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3" name="矩形 92">
                      <a:extLst>
                        <a:ext uri="{FF2B5EF4-FFF2-40B4-BE49-F238E27FC236}">
                          <a16:creationId xmlns:a16="http://schemas.microsoft.com/office/drawing/2014/main" xmlns="" id="{258E1F16-9542-4BD0-8906-396AA30133EF}"/>
                        </a:ext>
                      </a:extLst>
                    </p:cNvPr>
                    <p:cNvSpPr/>
                    <p:nvPr/>
                  </p:nvSpPr>
                  <p:spPr>
                    <a:xfrm>
                      <a:off x="6980419" y="262100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4" name="矩形 93">
                      <a:extLst>
                        <a:ext uri="{FF2B5EF4-FFF2-40B4-BE49-F238E27FC236}">
                          <a16:creationId xmlns:a16="http://schemas.microsoft.com/office/drawing/2014/main" xmlns="" id="{0A7B42EC-48B3-4972-B8A7-1AB1DF6CE2C8}"/>
                        </a:ext>
                      </a:extLst>
                    </p:cNvPr>
                    <p:cNvSpPr/>
                    <p:nvPr/>
                  </p:nvSpPr>
                  <p:spPr>
                    <a:xfrm>
                      <a:off x="7132819" y="262100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5" name="矩形 94">
                      <a:extLst>
                        <a:ext uri="{FF2B5EF4-FFF2-40B4-BE49-F238E27FC236}">
                          <a16:creationId xmlns:a16="http://schemas.microsoft.com/office/drawing/2014/main" xmlns="" id="{8EACBD8B-47CC-4E59-B727-BC4C76D7452C}"/>
                        </a:ext>
                      </a:extLst>
                    </p:cNvPr>
                    <p:cNvSpPr/>
                    <p:nvPr/>
                  </p:nvSpPr>
                  <p:spPr>
                    <a:xfrm>
                      <a:off x="7285219" y="262100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6" name="矩形 95">
                      <a:extLst>
                        <a:ext uri="{FF2B5EF4-FFF2-40B4-BE49-F238E27FC236}">
                          <a16:creationId xmlns:a16="http://schemas.microsoft.com/office/drawing/2014/main" xmlns="" id="{176A38CA-ED77-4034-BEC9-F7BD2AE553AD}"/>
                        </a:ext>
                      </a:extLst>
                    </p:cNvPr>
                    <p:cNvSpPr/>
                    <p:nvPr/>
                  </p:nvSpPr>
                  <p:spPr>
                    <a:xfrm>
                      <a:off x="7437619" y="262100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7" name="矩形 96">
                      <a:extLst>
                        <a:ext uri="{FF2B5EF4-FFF2-40B4-BE49-F238E27FC236}">
                          <a16:creationId xmlns:a16="http://schemas.microsoft.com/office/drawing/2014/main" xmlns="" id="{D5AE37FA-E20A-4989-9012-985BACCBABFD}"/>
                        </a:ext>
                      </a:extLst>
                    </p:cNvPr>
                    <p:cNvSpPr/>
                    <p:nvPr/>
                  </p:nvSpPr>
                  <p:spPr>
                    <a:xfrm>
                      <a:off x="6475082" y="2621004"/>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8" name="矩形 97">
                      <a:extLst>
                        <a:ext uri="{FF2B5EF4-FFF2-40B4-BE49-F238E27FC236}">
                          <a16:creationId xmlns:a16="http://schemas.microsoft.com/office/drawing/2014/main" xmlns="" id="{CE14E3E4-55EB-4F22-ABB2-DDFCC1A72FC4}"/>
                        </a:ext>
                      </a:extLst>
                    </p:cNvPr>
                    <p:cNvSpPr/>
                    <p:nvPr/>
                  </p:nvSpPr>
                  <p:spPr>
                    <a:xfrm>
                      <a:off x="6633637" y="2621004"/>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99" name="矩形 98">
                      <a:extLst>
                        <a:ext uri="{FF2B5EF4-FFF2-40B4-BE49-F238E27FC236}">
                          <a16:creationId xmlns:a16="http://schemas.microsoft.com/office/drawing/2014/main" xmlns="" id="{6BF01150-884D-4FE3-AD2A-89FD2A15D8FA}"/>
                        </a:ext>
                      </a:extLst>
                    </p:cNvPr>
                    <p:cNvSpPr/>
                    <p:nvPr/>
                  </p:nvSpPr>
                  <p:spPr>
                    <a:xfrm>
                      <a:off x="6778013" y="2621004"/>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0" name="矩形 99">
                      <a:extLst>
                        <a:ext uri="{FF2B5EF4-FFF2-40B4-BE49-F238E27FC236}">
                          <a16:creationId xmlns:a16="http://schemas.microsoft.com/office/drawing/2014/main" xmlns="" id="{75EFEA3E-3BA2-4591-8BF7-49ABB77F7C54}"/>
                        </a:ext>
                      </a:extLst>
                    </p:cNvPr>
                    <p:cNvSpPr/>
                    <p:nvPr/>
                  </p:nvSpPr>
                  <p:spPr>
                    <a:xfrm>
                      <a:off x="6930413" y="2621004"/>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1" name="矩形 100">
                      <a:extLst>
                        <a:ext uri="{FF2B5EF4-FFF2-40B4-BE49-F238E27FC236}">
                          <a16:creationId xmlns:a16="http://schemas.microsoft.com/office/drawing/2014/main" xmlns="" id="{1481ACA6-02FA-4AA2-A44C-DAD23D672E95}"/>
                        </a:ext>
                      </a:extLst>
                    </p:cNvPr>
                    <p:cNvSpPr/>
                    <p:nvPr/>
                  </p:nvSpPr>
                  <p:spPr>
                    <a:xfrm>
                      <a:off x="7080944" y="2621004"/>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2" name="矩形 101">
                      <a:extLst>
                        <a:ext uri="{FF2B5EF4-FFF2-40B4-BE49-F238E27FC236}">
                          <a16:creationId xmlns:a16="http://schemas.microsoft.com/office/drawing/2014/main" xmlns="" id="{85B0E6EA-205D-4B92-9C3A-CE1E27CF5D33}"/>
                        </a:ext>
                      </a:extLst>
                    </p:cNvPr>
                    <p:cNvSpPr/>
                    <p:nvPr/>
                  </p:nvSpPr>
                  <p:spPr>
                    <a:xfrm>
                      <a:off x="7238291" y="2621004"/>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3" name="矩形 102">
                      <a:extLst>
                        <a:ext uri="{FF2B5EF4-FFF2-40B4-BE49-F238E27FC236}">
                          <a16:creationId xmlns:a16="http://schemas.microsoft.com/office/drawing/2014/main" xmlns="" id="{9F1A9EB2-34A8-4935-BA08-6BD311D13440}"/>
                        </a:ext>
                      </a:extLst>
                    </p:cNvPr>
                    <p:cNvSpPr/>
                    <p:nvPr/>
                  </p:nvSpPr>
                  <p:spPr>
                    <a:xfrm>
                      <a:off x="7395882" y="2621004"/>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4" name="矩形 103">
                      <a:extLst>
                        <a:ext uri="{FF2B5EF4-FFF2-40B4-BE49-F238E27FC236}">
                          <a16:creationId xmlns:a16="http://schemas.microsoft.com/office/drawing/2014/main" xmlns="" id="{729D8406-8607-4D8D-8A3B-D6C2EC8BBA0B}"/>
                        </a:ext>
                      </a:extLst>
                    </p:cNvPr>
                    <p:cNvSpPr/>
                    <p:nvPr/>
                  </p:nvSpPr>
                  <p:spPr>
                    <a:xfrm>
                      <a:off x="7542431" y="2621004"/>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5" name="矩形 104">
                      <a:extLst>
                        <a:ext uri="{FF2B5EF4-FFF2-40B4-BE49-F238E27FC236}">
                          <a16:creationId xmlns:a16="http://schemas.microsoft.com/office/drawing/2014/main" xmlns="" id="{D021E225-B6BC-4353-BE6C-3908EF473945}"/>
                        </a:ext>
                      </a:extLst>
                    </p:cNvPr>
                    <p:cNvSpPr/>
                    <p:nvPr/>
                  </p:nvSpPr>
                  <p:spPr>
                    <a:xfrm>
                      <a:off x="2675640" y="2624306"/>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106" name="矩形 105">
                      <a:extLst>
                        <a:ext uri="{FF2B5EF4-FFF2-40B4-BE49-F238E27FC236}">
                          <a16:creationId xmlns:a16="http://schemas.microsoft.com/office/drawing/2014/main" xmlns="" id="{19B92F6E-FDFA-4BAE-B5B4-F147C5E74BA7}"/>
                        </a:ext>
                      </a:extLst>
                    </p:cNvPr>
                    <p:cNvSpPr/>
                    <p:nvPr/>
                  </p:nvSpPr>
                  <p:spPr>
                    <a:xfrm>
                      <a:off x="7592449" y="262100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7" name="矩形 106">
                      <a:extLst>
                        <a:ext uri="{FF2B5EF4-FFF2-40B4-BE49-F238E27FC236}">
                          <a16:creationId xmlns:a16="http://schemas.microsoft.com/office/drawing/2014/main" xmlns="" id="{54E1B87B-0471-4D8B-AC5B-EC568680F26B}"/>
                        </a:ext>
                      </a:extLst>
                    </p:cNvPr>
                    <p:cNvSpPr/>
                    <p:nvPr/>
                  </p:nvSpPr>
                  <p:spPr>
                    <a:xfrm>
                      <a:off x="7697261" y="2621004"/>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8" name="矩形 107">
                      <a:extLst>
                        <a:ext uri="{FF2B5EF4-FFF2-40B4-BE49-F238E27FC236}">
                          <a16:creationId xmlns:a16="http://schemas.microsoft.com/office/drawing/2014/main" xmlns="" id="{36B8CA14-9DB0-4AD9-9C7C-4330E6469F26}"/>
                        </a:ext>
                      </a:extLst>
                    </p:cNvPr>
                    <p:cNvSpPr/>
                    <p:nvPr/>
                  </p:nvSpPr>
                  <p:spPr>
                    <a:xfrm>
                      <a:off x="7742186" y="2619353"/>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9" name="矩形 108">
                      <a:extLst>
                        <a:ext uri="{FF2B5EF4-FFF2-40B4-BE49-F238E27FC236}">
                          <a16:creationId xmlns:a16="http://schemas.microsoft.com/office/drawing/2014/main" xmlns="" id="{85335AD5-9B53-4A4E-92A6-9E301FF08427}"/>
                        </a:ext>
                      </a:extLst>
                    </p:cNvPr>
                    <p:cNvSpPr/>
                    <p:nvPr/>
                  </p:nvSpPr>
                  <p:spPr>
                    <a:xfrm>
                      <a:off x="7894586" y="2619353"/>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110" name="矩形 109">
                      <a:extLst>
                        <a:ext uri="{FF2B5EF4-FFF2-40B4-BE49-F238E27FC236}">
                          <a16:creationId xmlns:a16="http://schemas.microsoft.com/office/drawing/2014/main" xmlns="" id="{54F2111B-E209-4375-8A44-AD941BB64A42}"/>
                        </a:ext>
                      </a:extLst>
                    </p:cNvPr>
                    <p:cNvSpPr/>
                    <p:nvPr/>
                  </p:nvSpPr>
                  <p:spPr>
                    <a:xfrm>
                      <a:off x="8046986" y="2621004"/>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1" name="矩形 110">
                      <a:extLst>
                        <a:ext uri="{FF2B5EF4-FFF2-40B4-BE49-F238E27FC236}">
                          <a16:creationId xmlns:a16="http://schemas.microsoft.com/office/drawing/2014/main" xmlns="" id="{39ABC353-336A-4A64-8C05-D7E369F55689}"/>
                        </a:ext>
                      </a:extLst>
                    </p:cNvPr>
                    <p:cNvSpPr/>
                    <p:nvPr/>
                  </p:nvSpPr>
                  <p:spPr>
                    <a:xfrm>
                      <a:off x="8199386" y="2619353"/>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2" name="矩形 111">
                      <a:extLst>
                        <a:ext uri="{FF2B5EF4-FFF2-40B4-BE49-F238E27FC236}">
                          <a16:creationId xmlns:a16="http://schemas.microsoft.com/office/drawing/2014/main" xmlns="" id="{4BAFA107-16C7-4926-A0D9-E512D369BA6A}"/>
                        </a:ext>
                      </a:extLst>
                    </p:cNvPr>
                    <p:cNvSpPr/>
                    <p:nvPr/>
                  </p:nvSpPr>
                  <p:spPr>
                    <a:xfrm>
                      <a:off x="8351786" y="2619353"/>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3" name="矩形 112">
                      <a:extLst>
                        <a:ext uri="{FF2B5EF4-FFF2-40B4-BE49-F238E27FC236}">
                          <a16:creationId xmlns:a16="http://schemas.microsoft.com/office/drawing/2014/main" xmlns="" id="{4D304C03-CECF-406D-929F-3824371259ED}"/>
                        </a:ext>
                      </a:extLst>
                    </p:cNvPr>
                    <p:cNvSpPr/>
                    <p:nvPr/>
                  </p:nvSpPr>
                  <p:spPr>
                    <a:xfrm>
                      <a:off x="8504186" y="2619353"/>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4" name="矩形 113">
                      <a:extLst>
                        <a:ext uri="{FF2B5EF4-FFF2-40B4-BE49-F238E27FC236}">
                          <a16:creationId xmlns:a16="http://schemas.microsoft.com/office/drawing/2014/main" xmlns="" id="{393810A4-F2A6-47A0-B628-FF7FB1BA6173}"/>
                        </a:ext>
                      </a:extLst>
                    </p:cNvPr>
                    <p:cNvSpPr/>
                    <p:nvPr/>
                  </p:nvSpPr>
                  <p:spPr>
                    <a:xfrm>
                      <a:off x="8656586" y="2619353"/>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5" name="矩形 114">
                      <a:extLst>
                        <a:ext uri="{FF2B5EF4-FFF2-40B4-BE49-F238E27FC236}">
                          <a16:creationId xmlns:a16="http://schemas.microsoft.com/office/drawing/2014/main" xmlns="" id="{3E08A18C-42F4-4486-943E-4D925408AA9D}"/>
                        </a:ext>
                      </a:extLst>
                    </p:cNvPr>
                    <p:cNvSpPr/>
                    <p:nvPr/>
                  </p:nvSpPr>
                  <p:spPr>
                    <a:xfrm>
                      <a:off x="8808986" y="2619353"/>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6" name="矩形 115">
                      <a:extLst>
                        <a:ext uri="{FF2B5EF4-FFF2-40B4-BE49-F238E27FC236}">
                          <a16:creationId xmlns:a16="http://schemas.microsoft.com/office/drawing/2014/main" xmlns="" id="{D66514A4-1E05-42BE-8C32-D36AB98F1DCC}"/>
                        </a:ext>
                      </a:extLst>
                    </p:cNvPr>
                    <p:cNvSpPr/>
                    <p:nvPr/>
                  </p:nvSpPr>
                  <p:spPr>
                    <a:xfrm>
                      <a:off x="7846449" y="2619353"/>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7" name="矩形 116">
                      <a:extLst>
                        <a:ext uri="{FF2B5EF4-FFF2-40B4-BE49-F238E27FC236}">
                          <a16:creationId xmlns:a16="http://schemas.microsoft.com/office/drawing/2014/main" xmlns="" id="{04C51EEA-4305-4B03-876B-0354DFD27767}"/>
                        </a:ext>
                      </a:extLst>
                    </p:cNvPr>
                    <p:cNvSpPr/>
                    <p:nvPr/>
                  </p:nvSpPr>
                  <p:spPr>
                    <a:xfrm>
                      <a:off x="8005004" y="2619353"/>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8" name="矩形 117">
                      <a:extLst>
                        <a:ext uri="{FF2B5EF4-FFF2-40B4-BE49-F238E27FC236}">
                          <a16:creationId xmlns:a16="http://schemas.microsoft.com/office/drawing/2014/main" xmlns="" id="{DAB47F3E-4C2F-4794-93A5-499CF680C4C8}"/>
                        </a:ext>
                      </a:extLst>
                    </p:cNvPr>
                    <p:cNvSpPr/>
                    <p:nvPr/>
                  </p:nvSpPr>
                  <p:spPr>
                    <a:xfrm>
                      <a:off x="8149380" y="2619353"/>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19" name="矩形 118">
                      <a:extLst>
                        <a:ext uri="{FF2B5EF4-FFF2-40B4-BE49-F238E27FC236}">
                          <a16:creationId xmlns:a16="http://schemas.microsoft.com/office/drawing/2014/main" xmlns="" id="{9E803613-AB1C-4A60-AED7-507B13EBCC4F}"/>
                        </a:ext>
                      </a:extLst>
                    </p:cNvPr>
                    <p:cNvSpPr/>
                    <p:nvPr/>
                  </p:nvSpPr>
                  <p:spPr>
                    <a:xfrm>
                      <a:off x="8301780" y="2619353"/>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0" name="矩形 119">
                      <a:extLst>
                        <a:ext uri="{FF2B5EF4-FFF2-40B4-BE49-F238E27FC236}">
                          <a16:creationId xmlns:a16="http://schemas.microsoft.com/office/drawing/2014/main" xmlns="" id="{AAA21493-C74D-41CE-9CFD-56A41F073ACC}"/>
                        </a:ext>
                      </a:extLst>
                    </p:cNvPr>
                    <p:cNvSpPr/>
                    <p:nvPr/>
                  </p:nvSpPr>
                  <p:spPr>
                    <a:xfrm>
                      <a:off x="8452311" y="2619353"/>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1" name="矩形 120">
                      <a:extLst>
                        <a:ext uri="{FF2B5EF4-FFF2-40B4-BE49-F238E27FC236}">
                          <a16:creationId xmlns:a16="http://schemas.microsoft.com/office/drawing/2014/main" xmlns="" id="{276B1B3D-4CB0-4F81-9F61-71D3F5B9F45D}"/>
                        </a:ext>
                      </a:extLst>
                    </p:cNvPr>
                    <p:cNvSpPr/>
                    <p:nvPr/>
                  </p:nvSpPr>
                  <p:spPr>
                    <a:xfrm>
                      <a:off x="8609658" y="2619353"/>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2" name="矩形 121">
                      <a:extLst>
                        <a:ext uri="{FF2B5EF4-FFF2-40B4-BE49-F238E27FC236}">
                          <a16:creationId xmlns:a16="http://schemas.microsoft.com/office/drawing/2014/main" xmlns="" id="{55C18D68-380A-4F77-85A2-BDA97B0E58A5}"/>
                        </a:ext>
                      </a:extLst>
                    </p:cNvPr>
                    <p:cNvSpPr/>
                    <p:nvPr/>
                  </p:nvSpPr>
                  <p:spPr>
                    <a:xfrm>
                      <a:off x="8767249" y="2619353"/>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3" name="矩形 122">
                      <a:extLst>
                        <a:ext uri="{FF2B5EF4-FFF2-40B4-BE49-F238E27FC236}">
                          <a16:creationId xmlns:a16="http://schemas.microsoft.com/office/drawing/2014/main" xmlns="" id="{B07590FB-1068-4A1D-BBD1-E8A6610FB709}"/>
                        </a:ext>
                      </a:extLst>
                    </p:cNvPr>
                    <p:cNvSpPr/>
                    <p:nvPr/>
                  </p:nvSpPr>
                  <p:spPr>
                    <a:xfrm>
                      <a:off x="8913798" y="2619353"/>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4" name="矩形 123">
                      <a:extLst>
                        <a:ext uri="{FF2B5EF4-FFF2-40B4-BE49-F238E27FC236}">
                          <a16:creationId xmlns:a16="http://schemas.microsoft.com/office/drawing/2014/main" xmlns="" id="{E51AE845-67E6-4BE5-8359-055F9D6D16FF}"/>
                        </a:ext>
                      </a:extLst>
                    </p:cNvPr>
                    <p:cNvSpPr/>
                    <p:nvPr/>
                  </p:nvSpPr>
                  <p:spPr>
                    <a:xfrm>
                      <a:off x="8958723" y="2617702"/>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5" name="矩形 124">
                      <a:extLst>
                        <a:ext uri="{FF2B5EF4-FFF2-40B4-BE49-F238E27FC236}">
                          <a16:creationId xmlns:a16="http://schemas.microsoft.com/office/drawing/2014/main" xmlns="" id="{69FCF4CE-7821-44E3-9C35-CACB92F7D4EF}"/>
                        </a:ext>
                      </a:extLst>
                    </p:cNvPr>
                    <p:cNvSpPr/>
                    <p:nvPr/>
                  </p:nvSpPr>
                  <p:spPr>
                    <a:xfrm>
                      <a:off x="9111123" y="2617702"/>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126" name="矩形 125">
                      <a:extLst>
                        <a:ext uri="{FF2B5EF4-FFF2-40B4-BE49-F238E27FC236}">
                          <a16:creationId xmlns:a16="http://schemas.microsoft.com/office/drawing/2014/main" xmlns="" id="{FF2D523D-A47B-42BA-9310-F993075BD072}"/>
                        </a:ext>
                      </a:extLst>
                    </p:cNvPr>
                    <p:cNvSpPr/>
                    <p:nvPr/>
                  </p:nvSpPr>
                  <p:spPr>
                    <a:xfrm>
                      <a:off x="9263523" y="2619353"/>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7" name="矩形 126">
                      <a:extLst>
                        <a:ext uri="{FF2B5EF4-FFF2-40B4-BE49-F238E27FC236}">
                          <a16:creationId xmlns:a16="http://schemas.microsoft.com/office/drawing/2014/main" xmlns="" id="{EB99934E-1E28-4CAA-936D-DE558AC88EC2}"/>
                        </a:ext>
                      </a:extLst>
                    </p:cNvPr>
                    <p:cNvSpPr/>
                    <p:nvPr/>
                  </p:nvSpPr>
                  <p:spPr>
                    <a:xfrm>
                      <a:off x="9415923" y="2617702"/>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8" name="矩形 127">
                      <a:extLst>
                        <a:ext uri="{FF2B5EF4-FFF2-40B4-BE49-F238E27FC236}">
                          <a16:creationId xmlns:a16="http://schemas.microsoft.com/office/drawing/2014/main" xmlns="" id="{1FF16BA9-3152-4D16-B9F6-757AC32B7E2A}"/>
                        </a:ext>
                      </a:extLst>
                    </p:cNvPr>
                    <p:cNvSpPr/>
                    <p:nvPr/>
                  </p:nvSpPr>
                  <p:spPr>
                    <a:xfrm>
                      <a:off x="9568323" y="2617702"/>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29" name="矩形 128">
                      <a:extLst>
                        <a:ext uri="{FF2B5EF4-FFF2-40B4-BE49-F238E27FC236}">
                          <a16:creationId xmlns:a16="http://schemas.microsoft.com/office/drawing/2014/main" xmlns="" id="{08C807E9-64F1-4756-8CDA-EF78B36A6BE2}"/>
                        </a:ext>
                      </a:extLst>
                    </p:cNvPr>
                    <p:cNvSpPr/>
                    <p:nvPr/>
                  </p:nvSpPr>
                  <p:spPr>
                    <a:xfrm>
                      <a:off x="9720723" y="2617702"/>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0" name="矩形 129">
                      <a:extLst>
                        <a:ext uri="{FF2B5EF4-FFF2-40B4-BE49-F238E27FC236}">
                          <a16:creationId xmlns:a16="http://schemas.microsoft.com/office/drawing/2014/main" xmlns="" id="{142168C6-9076-40D9-9F35-3EC27E74ACCC}"/>
                        </a:ext>
                      </a:extLst>
                    </p:cNvPr>
                    <p:cNvSpPr/>
                    <p:nvPr/>
                  </p:nvSpPr>
                  <p:spPr>
                    <a:xfrm>
                      <a:off x="9873123" y="2617702"/>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1" name="矩形 130">
                      <a:extLst>
                        <a:ext uri="{FF2B5EF4-FFF2-40B4-BE49-F238E27FC236}">
                          <a16:creationId xmlns:a16="http://schemas.microsoft.com/office/drawing/2014/main" xmlns="" id="{486B3DC8-40A0-44AF-A1DF-A0093AA28A2B}"/>
                        </a:ext>
                      </a:extLst>
                    </p:cNvPr>
                    <p:cNvSpPr/>
                    <p:nvPr/>
                  </p:nvSpPr>
                  <p:spPr>
                    <a:xfrm>
                      <a:off x="10025523" y="2617702"/>
                      <a:ext cx="108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2" name="矩形 131">
                      <a:extLst>
                        <a:ext uri="{FF2B5EF4-FFF2-40B4-BE49-F238E27FC236}">
                          <a16:creationId xmlns:a16="http://schemas.microsoft.com/office/drawing/2014/main" xmlns="" id="{17A2EBEC-D8E8-4277-AD23-8468B914213B}"/>
                        </a:ext>
                      </a:extLst>
                    </p:cNvPr>
                    <p:cNvSpPr/>
                    <p:nvPr/>
                  </p:nvSpPr>
                  <p:spPr>
                    <a:xfrm>
                      <a:off x="9062986" y="2617702"/>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3" name="矩形 132">
                      <a:extLst>
                        <a:ext uri="{FF2B5EF4-FFF2-40B4-BE49-F238E27FC236}">
                          <a16:creationId xmlns:a16="http://schemas.microsoft.com/office/drawing/2014/main" xmlns="" id="{8DEFD69A-C83D-44C2-A2C9-51D9A7484210}"/>
                        </a:ext>
                      </a:extLst>
                    </p:cNvPr>
                    <p:cNvSpPr/>
                    <p:nvPr/>
                  </p:nvSpPr>
                  <p:spPr>
                    <a:xfrm>
                      <a:off x="9221541" y="2617702"/>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4" name="矩形 133">
                      <a:extLst>
                        <a:ext uri="{FF2B5EF4-FFF2-40B4-BE49-F238E27FC236}">
                          <a16:creationId xmlns:a16="http://schemas.microsoft.com/office/drawing/2014/main" xmlns="" id="{618AE9F0-145B-4A30-9E5F-45BC9D27479D}"/>
                        </a:ext>
                      </a:extLst>
                    </p:cNvPr>
                    <p:cNvSpPr/>
                    <p:nvPr/>
                  </p:nvSpPr>
                  <p:spPr>
                    <a:xfrm>
                      <a:off x="9365917" y="2617702"/>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5" name="矩形 134">
                      <a:extLst>
                        <a:ext uri="{FF2B5EF4-FFF2-40B4-BE49-F238E27FC236}">
                          <a16:creationId xmlns:a16="http://schemas.microsoft.com/office/drawing/2014/main" xmlns="" id="{468CC826-C6E7-4B16-A5A2-FD1743A07E47}"/>
                        </a:ext>
                      </a:extLst>
                    </p:cNvPr>
                    <p:cNvSpPr/>
                    <p:nvPr/>
                  </p:nvSpPr>
                  <p:spPr>
                    <a:xfrm>
                      <a:off x="9518317" y="2617702"/>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6" name="矩形 135">
                      <a:extLst>
                        <a:ext uri="{FF2B5EF4-FFF2-40B4-BE49-F238E27FC236}">
                          <a16:creationId xmlns:a16="http://schemas.microsoft.com/office/drawing/2014/main" xmlns="" id="{9289DADF-B5F5-41E0-B0DE-E13E97A76DD6}"/>
                        </a:ext>
                      </a:extLst>
                    </p:cNvPr>
                    <p:cNvSpPr/>
                    <p:nvPr/>
                  </p:nvSpPr>
                  <p:spPr>
                    <a:xfrm>
                      <a:off x="9668848" y="2617702"/>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7" name="矩形 136">
                      <a:extLst>
                        <a:ext uri="{FF2B5EF4-FFF2-40B4-BE49-F238E27FC236}">
                          <a16:creationId xmlns:a16="http://schemas.microsoft.com/office/drawing/2014/main" xmlns="" id="{D2334B76-D127-4AB9-8162-DAC5CDCC2E50}"/>
                        </a:ext>
                      </a:extLst>
                    </p:cNvPr>
                    <p:cNvSpPr/>
                    <p:nvPr/>
                  </p:nvSpPr>
                  <p:spPr>
                    <a:xfrm>
                      <a:off x="9826195" y="2617702"/>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38" name="矩形 137">
                      <a:extLst>
                        <a:ext uri="{FF2B5EF4-FFF2-40B4-BE49-F238E27FC236}">
                          <a16:creationId xmlns:a16="http://schemas.microsoft.com/office/drawing/2014/main" xmlns="" id="{7EDB16B9-E134-4C32-A536-5E3A353CDB13}"/>
                        </a:ext>
                      </a:extLst>
                    </p:cNvPr>
                    <p:cNvSpPr/>
                    <p:nvPr/>
                  </p:nvSpPr>
                  <p:spPr>
                    <a:xfrm>
                      <a:off x="9983786" y="2617702"/>
                      <a:ext cx="45719" cy="12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cxnSp>
                <p:nvCxnSpPr>
                  <p:cNvPr id="29" name="直接连接符 28">
                    <a:extLst>
                      <a:ext uri="{FF2B5EF4-FFF2-40B4-BE49-F238E27FC236}">
                        <a16:creationId xmlns:a16="http://schemas.microsoft.com/office/drawing/2014/main" xmlns="" id="{95AC02C7-5259-4B86-8671-447A79E492AB}"/>
                      </a:ext>
                    </a:extLst>
                  </p:cNvPr>
                  <p:cNvCxnSpPr>
                    <a:cxnSpLocks/>
                  </p:cNvCxnSpPr>
                  <p:nvPr/>
                </p:nvCxnSpPr>
                <p:spPr>
                  <a:xfrm>
                    <a:off x="2465977" y="2264267"/>
                    <a:ext cx="7767326" cy="0"/>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D9582206-8F69-411B-B651-419BE0E55354}"/>
                      </a:ext>
                    </a:extLst>
                  </p:cNvPr>
                  <p:cNvCxnSpPr>
                    <a:cxnSpLocks/>
                  </p:cNvCxnSpPr>
                  <p:nvPr/>
                </p:nvCxnSpPr>
                <p:spPr>
                  <a:xfrm>
                    <a:off x="2465977" y="2588876"/>
                    <a:ext cx="7767326" cy="0"/>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6E4647CC-5F5F-4379-AAE9-0805B9BA84B0}"/>
                      </a:ext>
                    </a:extLst>
                  </p:cNvPr>
                  <p:cNvCxnSpPr>
                    <a:cxnSpLocks/>
                  </p:cNvCxnSpPr>
                  <p:nvPr/>
                </p:nvCxnSpPr>
                <p:spPr>
                  <a:xfrm>
                    <a:off x="2465977" y="2915309"/>
                    <a:ext cx="7767326" cy="0"/>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C6DD8D01-E69F-4BB3-8384-AA753E88A6DE}"/>
                      </a:ext>
                    </a:extLst>
                  </p:cNvPr>
                  <p:cNvCxnSpPr>
                    <a:cxnSpLocks/>
                  </p:cNvCxnSpPr>
                  <p:nvPr/>
                </p:nvCxnSpPr>
                <p:spPr>
                  <a:xfrm>
                    <a:off x="2465977" y="3222067"/>
                    <a:ext cx="7767326" cy="0"/>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87553A4F-76A8-4752-8EBA-B542CCA0B6E3}"/>
                      </a:ext>
                    </a:extLst>
                  </p:cNvPr>
                  <p:cNvCxnSpPr>
                    <a:cxnSpLocks/>
                  </p:cNvCxnSpPr>
                  <p:nvPr/>
                </p:nvCxnSpPr>
                <p:spPr>
                  <a:xfrm>
                    <a:off x="10230873" y="2265693"/>
                    <a:ext cx="838942" cy="346699"/>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E160F9AE-3D79-4FE4-AAF4-185384056EA4}"/>
                      </a:ext>
                    </a:extLst>
                  </p:cNvPr>
                  <p:cNvCxnSpPr>
                    <a:cxnSpLocks/>
                  </p:cNvCxnSpPr>
                  <p:nvPr/>
                </p:nvCxnSpPr>
                <p:spPr>
                  <a:xfrm>
                    <a:off x="10230871" y="2588876"/>
                    <a:ext cx="746905" cy="109280"/>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CC18F1D0-1ADA-4C58-A1F6-6BCF2085CDFF}"/>
                      </a:ext>
                    </a:extLst>
                  </p:cNvPr>
                  <p:cNvCxnSpPr>
                    <a:cxnSpLocks/>
                  </p:cNvCxnSpPr>
                  <p:nvPr/>
                </p:nvCxnSpPr>
                <p:spPr>
                  <a:xfrm flipV="1">
                    <a:off x="10230871" y="2760943"/>
                    <a:ext cx="746905" cy="156364"/>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4FCEC238-04DF-4F9C-8F2C-BCAF88019192}"/>
                      </a:ext>
                    </a:extLst>
                  </p:cNvPr>
                  <p:cNvCxnSpPr>
                    <a:cxnSpLocks/>
                  </p:cNvCxnSpPr>
                  <p:nvPr/>
                </p:nvCxnSpPr>
                <p:spPr>
                  <a:xfrm flipV="1">
                    <a:off x="10231118" y="2846707"/>
                    <a:ext cx="838697" cy="372260"/>
                  </a:xfrm>
                  <a:prstGeom prst="line">
                    <a:avLst/>
                  </a:prstGeom>
                  <a:ln w="19050">
                    <a:solidFill>
                      <a:srgbClr val="9AFF4F"/>
                    </a:solidFill>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xmlns="" id="{00320BFF-FF67-4235-8748-CDAF06897F0A}"/>
                      </a:ext>
                    </a:extLst>
                  </p:cNvPr>
                  <p:cNvSpPr/>
                  <p:nvPr/>
                </p:nvSpPr>
                <p:spPr>
                  <a:xfrm>
                    <a:off x="10078483" y="2098255"/>
                    <a:ext cx="157738" cy="12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38" name="矩形 37">
                    <a:extLst>
                      <a:ext uri="{FF2B5EF4-FFF2-40B4-BE49-F238E27FC236}">
                        <a16:creationId xmlns:a16="http://schemas.microsoft.com/office/drawing/2014/main" xmlns="" id="{F11C983D-7D99-4ADA-B4DC-465B51F2FA23}"/>
                      </a:ext>
                    </a:extLst>
                  </p:cNvPr>
                  <p:cNvSpPr/>
                  <p:nvPr/>
                </p:nvSpPr>
                <p:spPr>
                  <a:xfrm>
                    <a:off x="2468895" y="2104859"/>
                    <a:ext cx="157738" cy="12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24" name="组合 23">
                  <a:extLst>
                    <a:ext uri="{FF2B5EF4-FFF2-40B4-BE49-F238E27FC236}">
                      <a16:creationId xmlns:a16="http://schemas.microsoft.com/office/drawing/2014/main" xmlns="" id="{D5F617BC-AABF-4850-8CE7-7094CEE195B8}"/>
                    </a:ext>
                  </a:extLst>
                </p:cNvPr>
                <p:cNvGrpSpPr/>
                <p:nvPr/>
              </p:nvGrpSpPr>
              <p:grpSpPr>
                <a:xfrm>
                  <a:off x="11129313" y="2753853"/>
                  <a:ext cx="241804" cy="842643"/>
                  <a:chOff x="10931111" y="2310538"/>
                  <a:chExt cx="241804" cy="842643"/>
                </a:xfrm>
              </p:grpSpPr>
              <p:sp>
                <p:nvSpPr>
                  <p:cNvPr id="25" name="矩形 24">
                    <a:extLst>
                      <a:ext uri="{FF2B5EF4-FFF2-40B4-BE49-F238E27FC236}">
                        <a16:creationId xmlns:a16="http://schemas.microsoft.com/office/drawing/2014/main" xmlns="" id="{05784C9B-0E83-4596-B83F-EEDE51833EE8}"/>
                      </a:ext>
                    </a:extLst>
                  </p:cNvPr>
                  <p:cNvSpPr/>
                  <p:nvPr/>
                </p:nvSpPr>
                <p:spPr>
                  <a:xfrm>
                    <a:off x="10991732" y="2486158"/>
                    <a:ext cx="135342" cy="50862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6" name="矩形 25">
                    <a:extLst>
                      <a:ext uri="{FF2B5EF4-FFF2-40B4-BE49-F238E27FC236}">
                        <a16:creationId xmlns:a16="http://schemas.microsoft.com/office/drawing/2014/main" xmlns="" id="{CB44A23B-E3C6-4BDE-A9B4-DB1101F78406}"/>
                      </a:ext>
                    </a:extLst>
                  </p:cNvPr>
                  <p:cNvSpPr/>
                  <p:nvPr/>
                </p:nvSpPr>
                <p:spPr>
                  <a:xfrm>
                    <a:off x="10931111" y="2310538"/>
                    <a:ext cx="72268" cy="8426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7" name="矩形 26">
                    <a:extLst>
                      <a:ext uri="{FF2B5EF4-FFF2-40B4-BE49-F238E27FC236}">
                        <a16:creationId xmlns:a16="http://schemas.microsoft.com/office/drawing/2014/main" xmlns="" id="{DC7FFFC6-D446-4AF1-92CA-CD32FF024679}"/>
                      </a:ext>
                    </a:extLst>
                  </p:cNvPr>
                  <p:cNvSpPr/>
                  <p:nvPr/>
                </p:nvSpPr>
                <p:spPr>
                  <a:xfrm>
                    <a:off x="11121376" y="2411927"/>
                    <a:ext cx="51539" cy="651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cxnSp>
            <p:nvCxnSpPr>
              <p:cNvPr id="19" name="直接连接符 18">
                <a:extLst>
                  <a:ext uri="{FF2B5EF4-FFF2-40B4-BE49-F238E27FC236}">
                    <a16:creationId xmlns:a16="http://schemas.microsoft.com/office/drawing/2014/main" xmlns="" id="{3290C1B9-C8F0-4D34-8CF6-2AB645C30F24}"/>
                  </a:ext>
                </a:extLst>
              </p:cNvPr>
              <p:cNvCxnSpPr>
                <a:cxnSpLocks/>
              </p:cNvCxnSpPr>
              <p:nvPr/>
            </p:nvCxnSpPr>
            <p:spPr>
              <a:xfrm>
                <a:off x="2947035" y="2386884"/>
                <a:ext cx="7401330" cy="0"/>
              </a:xfrm>
              <a:prstGeom prst="line">
                <a:avLst/>
              </a:prstGeom>
              <a:ln w="57150">
                <a:solidFill>
                  <a:srgbClr val="A2B1C9"/>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BAE4A403-47DC-459C-936E-33F88E5F14EE}"/>
                  </a:ext>
                </a:extLst>
              </p:cNvPr>
              <p:cNvCxnSpPr>
                <a:cxnSpLocks/>
              </p:cNvCxnSpPr>
              <p:nvPr/>
            </p:nvCxnSpPr>
            <p:spPr>
              <a:xfrm flipV="1">
                <a:off x="2947035" y="3047178"/>
                <a:ext cx="7401330" cy="0"/>
              </a:xfrm>
              <a:prstGeom prst="line">
                <a:avLst/>
              </a:prstGeom>
              <a:ln w="57150">
                <a:solidFill>
                  <a:srgbClr val="A2B1C9"/>
                </a:solidFill>
              </a:ln>
            </p:spPr>
            <p:style>
              <a:lnRef idx="1">
                <a:schemeClr val="accent1"/>
              </a:lnRef>
              <a:fillRef idx="0">
                <a:schemeClr val="accent1"/>
              </a:fillRef>
              <a:effectRef idx="0">
                <a:schemeClr val="accent1"/>
              </a:effectRef>
              <a:fontRef idx="minor">
                <a:schemeClr val="tx1"/>
              </a:fontRef>
            </p:style>
          </p:cxnSp>
        </p:grpSp>
        <p:sp>
          <p:nvSpPr>
            <p:cNvPr id="139" name="文本框 138">
              <a:extLst>
                <a:ext uri="{FF2B5EF4-FFF2-40B4-BE49-F238E27FC236}">
                  <a16:creationId xmlns:a16="http://schemas.microsoft.com/office/drawing/2014/main" xmlns="" id="{3C09FF0A-0125-4159-BA2D-C9643CACA936}"/>
                </a:ext>
              </a:extLst>
            </p:cNvPr>
            <p:cNvSpPr txBox="1"/>
            <p:nvPr/>
          </p:nvSpPr>
          <p:spPr>
            <a:xfrm>
              <a:off x="1662262" y="2571733"/>
              <a:ext cx="4696667" cy="369332"/>
            </a:xfrm>
            <a:prstGeom prst="rect">
              <a:avLst/>
            </a:prstGeom>
            <a:noFill/>
          </p:spPr>
          <p:txBody>
            <a:bodyPr wrap="square" rtlCol="0">
              <a:spAutoFit/>
            </a:bodyPr>
            <a:lstStyle/>
            <a:p>
              <a:r>
                <a:rPr lang="en-US" altLang="zh-CN" dirty="0" smtClean="0"/>
                <a:t>one layer</a:t>
              </a:r>
              <a:r>
                <a:rPr lang="zh-CN" altLang="en-US" dirty="0" smtClean="0"/>
                <a:t>：</a:t>
              </a:r>
              <a:r>
                <a:rPr lang="en-US" altLang="zh-CN" dirty="0" smtClean="0"/>
                <a:t>1.5mm</a:t>
              </a:r>
              <a:r>
                <a:rPr lang="zh-CN" altLang="en-US" dirty="0" smtClean="0"/>
                <a:t> </a:t>
              </a:r>
              <a:r>
                <a:rPr lang="en-US" altLang="zh-CN" dirty="0" smtClean="0"/>
                <a:t>scintillator+0.3mm</a:t>
              </a:r>
              <a:r>
                <a:rPr lang="zh-CN" altLang="en-US" dirty="0" smtClean="0"/>
                <a:t> </a:t>
              </a:r>
              <a:r>
                <a:rPr lang="en-US" altLang="zh-CN" dirty="0" smtClean="0"/>
                <a:t>lead</a:t>
              </a:r>
              <a:endParaRPr lang="zh-CN" altLang="en-US" dirty="0"/>
            </a:p>
          </p:txBody>
        </p:sp>
        <p:grpSp>
          <p:nvGrpSpPr>
            <p:cNvPr id="140" name="组合 139">
              <a:extLst>
                <a:ext uri="{FF2B5EF4-FFF2-40B4-BE49-F238E27FC236}">
                  <a16:creationId xmlns:a16="http://schemas.microsoft.com/office/drawing/2014/main" xmlns="" id="{C8C09521-FF34-4EA4-A7BF-1DB01ECD227B}"/>
                </a:ext>
              </a:extLst>
            </p:cNvPr>
            <p:cNvGrpSpPr/>
            <p:nvPr/>
          </p:nvGrpSpPr>
          <p:grpSpPr>
            <a:xfrm>
              <a:off x="6581248" y="1369779"/>
              <a:ext cx="711367" cy="251168"/>
              <a:chOff x="2775832" y="1097280"/>
              <a:chExt cx="948489" cy="334891"/>
            </a:xfrm>
          </p:grpSpPr>
          <p:cxnSp>
            <p:nvCxnSpPr>
              <p:cNvPr id="141" name="直接箭头连接符 140">
                <a:extLst>
                  <a:ext uri="{FF2B5EF4-FFF2-40B4-BE49-F238E27FC236}">
                    <a16:creationId xmlns:a16="http://schemas.microsoft.com/office/drawing/2014/main" xmlns="" id="{283FB6B7-F17B-494B-B886-DA4CACD9CAA6}"/>
                  </a:ext>
                </a:extLst>
              </p:cNvPr>
              <p:cNvCxnSpPr>
                <a:cxnSpLocks/>
              </p:cNvCxnSpPr>
              <p:nvPr/>
            </p:nvCxnSpPr>
            <p:spPr>
              <a:xfrm>
                <a:off x="2775832" y="1102243"/>
                <a:ext cx="948489"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42" name="直接箭头连接符 141">
                <a:extLst>
                  <a:ext uri="{FF2B5EF4-FFF2-40B4-BE49-F238E27FC236}">
                    <a16:creationId xmlns:a16="http://schemas.microsoft.com/office/drawing/2014/main" xmlns="" id="{9AEBABE7-9BAC-4FE9-9F26-F0FAD7F8326D}"/>
                  </a:ext>
                </a:extLst>
              </p:cNvPr>
              <p:cNvCxnSpPr>
                <a:cxnSpLocks/>
              </p:cNvCxnSpPr>
              <p:nvPr/>
            </p:nvCxnSpPr>
            <p:spPr>
              <a:xfrm flipV="1">
                <a:off x="2783840" y="1097280"/>
                <a:ext cx="0" cy="334891"/>
              </a:xfrm>
              <a:prstGeom prst="straightConnector1">
                <a:avLst/>
              </a:pr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grpSp>
        <p:cxnSp>
          <p:nvCxnSpPr>
            <p:cNvPr id="144" name="直接箭头连接符 143">
              <a:extLst>
                <a:ext uri="{FF2B5EF4-FFF2-40B4-BE49-F238E27FC236}">
                  <a16:creationId xmlns:a16="http://schemas.microsoft.com/office/drawing/2014/main" xmlns="" id="{6CA03096-DE01-4C34-A678-AA95C87058C2}"/>
                </a:ext>
              </a:extLst>
            </p:cNvPr>
            <p:cNvCxnSpPr>
              <a:cxnSpLocks/>
              <a:endCxn id="145" idx="3"/>
            </p:cNvCxnSpPr>
            <p:nvPr/>
          </p:nvCxnSpPr>
          <p:spPr>
            <a:xfrm flipH="1">
              <a:off x="4566804" y="2448578"/>
              <a:ext cx="1771138" cy="13435"/>
            </a:xfrm>
            <a:prstGeom prst="straightConnector1">
              <a:avLst/>
            </a:prstGeom>
            <a:ln>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sp>
          <p:nvSpPr>
            <p:cNvPr id="145" name="矩形 144">
              <a:extLst>
                <a:ext uri="{FF2B5EF4-FFF2-40B4-BE49-F238E27FC236}">
                  <a16:creationId xmlns:a16="http://schemas.microsoft.com/office/drawing/2014/main" xmlns="" id="{5B75356B-E295-41A1-AC78-9D83E5CB4846}"/>
                </a:ext>
              </a:extLst>
            </p:cNvPr>
            <p:cNvSpPr/>
            <p:nvPr/>
          </p:nvSpPr>
          <p:spPr>
            <a:xfrm>
              <a:off x="2610691" y="2277347"/>
              <a:ext cx="1956113" cy="369332"/>
            </a:xfrm>
            <a:prstGeom prst="rect">
              <a:avLst/>
            </a:prstGeom>
          </p:spPr>
          <p:txBody>
            <a:bodyPr wrap="none">
              <a:spAutoFit/>
            </a:bodyPr>
            <a:lstStyle/>
            <a:p>
              <a:r>
                <a:rPr lang="en-US" altLang="zh-CN" dirty="0"/>
                <a:t>396mm  </a:t>
              </a:r>
              <a:r>
                <a:rPr lang="en-US" altLang="zh-CN" dirty="0" smtClean="0"/>
                <a:t>220</a:t>
              </a:r>
              <a:r>
                <a:rPr lang="zh-CN" altLang="en-US" dirty="0" smtClean="0"/>
                <a:t> </a:t>
              </a:r>
              <a:r>
                <a:rPr lang="en-US" altLang="zh-CN" dirty="0" smtClean="0"/>
                <a:t>layers</a:t>
              </a:r>
              <a:endParaRPr lang="en-US" altLang="zh-CN" dirty="0"/>
            </a:p>
          </p:txBody>
        </p:sp>
        <p:cxnSp>
          <p:nvCxnSpPr>
            <p:cNvPr id="146" name="直接箭头连接符 145">
              <a:extLst>
                <a:ext uri="{FF2B5EF4-FFF2-40B4-BE49-F238E27FC236}">
                  <a16:creationId xmlns:a16="http://schemas.microsoft.com/office/drawing/2014/main" xmlns="" id="{617943F0-5EBE-47B6-A8DA-A1494498F644}"/>
                </a:ext>
              </a:extLst>
            </p:cNvPr>
            <p:cNvCxnSpPr>
              <a:cxnSpLocks/>
              <a:endCxn id="145" idx="1"/>
            </p:cNvCxnSpPr>
            <p:nvPr/>
          </p:nvCxnSpPr>
          <p:spPr>
            <a:xfrm flipV="1">
              <a:off x="554757" y="2462013"/>
              <a:ext cx="2055934" cy="8778"/>
            </a:xfrm>
            <a:prstGeom prst="straightConnector1">
              <a:avLst/>
            </a:prstGeom>
            <a:ln>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cxnSp>
          <p:nvCxnSpPr>
            <p:cNvPr id="147" name="直接箭头连接符 146">
              <a:extLst>
                <a:ext uri="{FF2B5EF4-FFF2-40B4-BE49-F238E27FC236}">
                  <a16:creationId xmlns:a16="http://schemas.microsoft.com/office/drawing/2014/main" xmlns="" id="{14A70B83-1698-408A-A813-7B135CA892CE}"/>
                </a:ext>
              </a:extLst>
            </p:cNvPr>
            <p:cNvCxnSpPr>
              <a:cxnSpLocks/>
            </p:cNvCxnSpPr>
            <p:nvPr/>
          </p:nvCxnSpPr>
          <p:spPr>
            <a:xfrm flipV="1">
              <a:off x="6338858" y="2360552"/>
              <a:ext cx="0" cy="251168"/>
            </a:xfrm>
            <a:prstGeom prst="straightConnector1">
              <a:avLst/>
            </a:prstGeom>
            <a:ln>
              <a:solidFill>
                <a:schemeClr val="tx1">
                  <a:lumMod val="50000"/>
                  <a:lumOff val="5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48" name="直接箭头连接符 147">
              <a:extLst>
                <a:ext uri="{FF2B5EF4-FFF2-40B4-BE49-F238E27FC236}">
                  <a16:creationId xmlns:a16="http://schemas.microsoft.com/office/drawing/2014/main" xmlns="" id="{1CE51FEC-899C-4FD6-968C-8FF7D6E38755}"/>
                </a:ext>
              </a:extLst>
            </p:cNvPr>
            <p:cNvCxnSpPr>
              <a:cxnSpLocks/>
            </p:cNvCxnSpPr>
            <p:nvPr/>
          </p:nvCxnSpPr>
          <p:spPr>
            <a:xfrm flipV="1">
              <a:off x="7041917" y="2124519"/>
              <a:ext cx="0" cy="495235"/>
            </a:xfrm>
            <a:prstGeom prst="straightConnector1">
              <a:avLst/>
            </a:pr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49" name="直接箭头连接符 148">
              <a:extLst>
                <a:ext uri="{FF2B5EF4-FFF2-40B4-BE49-F238E27FC236}">
                  <a16:creationId xmlns:a16="http://schemas.microsoft.com/office/drawing/2014/main" xmlns="" id="{9AADBB69-66FC-44DA-A8CB-DA17612BE8CF}"/>
                </a:ext>
              </a:extLst>
            </p:cNvPr>
            <p:cNvCxnSpPr>
              <a:cxnSpLocks/>
            </p:cNvCxnSpPr>
            <p:nvPr/>
          </p:nvCxnSpPr>
          <p:spPr>
            <a:xfrm flipV="1">
              <a:off x="520599" y="2360550"/>
              <a:ext cx="0" cy="251168"/>
            </a:xfrm>
            <a:prstGeom prst="straightConnector1">
              <a:avLst/>
            </a:pr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50" name="组合 149">
              <a:extLst>
                <a:ext uri="{FF2B5EF4-FFF2-40B4-BE49-F238E27FC236}">
                  <a16:creationId xmlns:a16="http://schemas.microsoft.com/office/drawing/2014/main" xmlns="" id="{00BD0A1C-DA7F-4098-B661-BFEAAF2761C0}"/>
                </a:ext>
              </a:extLst>
            </p:cNvPr>
            <p:cNvGrpSpPr/>
            <p:nvPr/>
          </p:nvGrpSpPr>
          <p:grpSpPr>
            <a:xfrm>
              <a:off x="6330568" y="2490307"/>
              <a:ext cx="716676" cy="1350"/>
              <a:chOff x="6781011" y="2880255"/>
              <a:chExt cx="955568" cy="1800"/>
            </a:xfrm>
          </p:grpSpPr>
          <p:cxnSp>
            <p:nvCxnSpPr>
              <p:cNvPr id="151" name="直接箭头连接符 150">
                <a:extLst>
                  <a:ext uri="{FF2B5EF4-FFF2-40B4-BE49-F238E27FC236}">
                    <a16:creationId xmlns:a16="http://schemas.microsoft.com/office/drawing/2014/main" xmlns="" id="{097F52C7-5998-418A-9E4D-4A07E5194CCC}"/>
                  </a:ext>
                </a:extLst>
              </p:cNvPr>
              <p:cNvCxnSpPr>
                <a:cxnSpLocks/>
              </p:cNvCxnSpPr>
              <p:nvPr/>
            </p:nvCxnSpPr>
            <p:spPr>
              <a:xfrm>
                <a:off x="6781011" y="2882055"/>
                <a:ext cx="234602" cy="0"/>
              </a:xfrm>
              <a:prstGeom prst="straightConnector1">
                <a:avLst/>
              </a:prstGeom>
              <a:ln>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cxnSp>
            <p:nvCxnSpPr>
              <p:cNvPr id="152" name="直接箭头连接符 151">
                <a:extLst>
                  <a:ext uri="{FF2B5EF4-FFF2-40B4-BE49-F238E27FC236}">
                    <a16:creationId xmlns:a16="http://schemas.microsoft.com/office/drawing/2014/main" xmlns="" id="{E93D247A-A0A0-40A4-84E2-3CFD9E843A61}"/>
                  </a:ext>
                </a:extLst>
              </p:cNvPr>
              <p:cNvCxnSpPr>
                <a:cxnSpLocks/>
              </p:cNvCxnSpPr>
              <p:nvPr/>
            </p:nvCxnSpPr>
            <p:spPr>
              <a:xfrm flipH="1">
                <a:off x="7479795" y="2880255"/>
                <a:ext cx="256784" cy="0"/>
              </a:xfrm>
              <a:prstGeom prst="straightConnector1">
                <a:avLst/>
              </a:prstGeom>
              <a:ln>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p:grpSp>
        <p:sp>
          <p:nvSpPr>
            <p:cNvPr id="153" name="矩形 152">
              <a:extLst>
                <a:ext uri="{FF2B5EF4-FFF2-40B4-BE49-F238E27FC236}">
                  <a16:creationId xmlns:a16="http://schemas.microsoft.com/office/drawing/2014/main" xmlns="" id="{63796479-7794-4261-A86B-834DFDDB831B}"/>
                </a:ext>
              </a:extLst>
            </p:cNvPr>
            <p:cNvSpPr/>
            <p:nvPr/>
          </p:nvSpPr>
          <p:spPr>
            <a:xfrm>
              <a:off x="4501965" y="3927775"/>
              <a:ext cx="1532727" cy="369332"/>
            </a:xfrm>
            <a:prstGeom prst="rect">
              <a:avLst/>
            </a:prstGeom>
          </p:spPr>
          <p:txBody>
            <a:bodyPr wrap="none">
              <a:spAutoFit/>
            </a:bodyPr>
            <a:lstStyle/>
            <a:p>
              <a:r>
                <a:rPr lang="en-US" altLang="zh-CN" dirty="0" smtClean="0"/>
                <a:t>Scintillator tile</a:t>
              </a:r>
              <a:endParaRPr lang="en-US" altLang="zh-CN" dirty="0"/>
            </a:p>
          </p:txBody>
        </p:sp>
        <p:sp>
          <p:nvSpPr>
            <p:cNvPr id="154" name="矩形 153">
              <a:extLst>
                <a:ext uri="{FF2B5EF4-FFF2-40B4-BE49-F238E27FC236}">
                  <a16:creationId xmlns:a16="http://schemas.microsoft.com/office/drawing/2014/main" xmlns="" id="{1F89C7E4-D271-4BAA-B0FE-53EECDF4BF75}"/>
                </a:ext>
              </a:extLst>
            </p:cNvPr>
            <p:cNvSpPr/>
            <p:nvPr/>
          </p:nvSpPr>
          <p:spPr>
            <a:xfrm>
              <a:off x="2620476" y="3912606"/>
              <a:ext cx="1867564" cy="646331"/>
            </a:xfrm>
            <a:prstGeom prst="rect">
              <a:avLst/>
            </a:prstGeom>
          </p:spPr>
          <p:txBody>
            <a:bodyPr wrap="none">
              <a:spAutoFit/>
            </a:bodyPr>
            <a:lstStyle/>
            <a:p>
              <a:pPr algn="ctr"/>
              <a:r>
                <a:rPr lang="en-US" altLang="zh-CN" dirty="0" smtClean="0"/>
                <a:t>Lead tile</a:t>
              </a:r>
            </a:p>
            <a:p>
              <a:pPr algn="ctr"/>
              <a:r>
                <a:rPr lang="en-US" altLang="zh-CN" dirty="0" smtClean="0"/>
                <a:t>(powder painting)</a:t>
              </a:r>
              <a:endParaRPr lang="en-US" altLang="zh-CN" dirty="0"/>
            </a:p>
          </p:txBody>
        </p:sp>
        <p:sp>
          <p:nvSpPr>
            <p:cNvPr id="155" name="矩形 154">
              <a:extLst>
                <a:ext uri="{FF2B5EF4-FFF2-40B4-BE49-F238E27FC236}">
                  <a16:creationId xmlns:a16="http://schemas.microsoft.com/office/drawing/2014/main" xmlns="" id="{FA2A714A-1798-4507-BD2A-AF033DFE7A30}"/>
                </a:ext>
              </a:extLst>
            </p:cNvPr>
            <p:cNvSpPr/>
            <p:nvPr/>
          </p:nvSpPr>
          <p:spPr>
            <a:xfrm>
              <a:off x="1136973" y="3886461"/>
              <a:ext cx="1641110" cy="369332"/>
            </a:xfrm>
            <a:prstGeom prst="rect">
              <a:avLst/>
            </a:prstGeom>
          </p:spPr>
          <p:txBody>
            <a:bodyPr wrap="square">
              <a:spAutoFit/>
            </a:bodyPr>
            <a:lstStyle/>
            <a:p>
              <a:r>
                <a:rPr lang="en-US" altLang="zh-CN" dirty="0" smtClean="0"/>
                <a:t>Supporting plat</a:t>
              </a:r>
              <a:endParaRPr lang="en-US" altLang="zh-CN" dirty="0"/>
            </a:p>
          </p:txBody>
        </p:sp>
        <p:grpSp>
          <p:nvGrpSpPr>
            <p:cNvPr id="156" name="组合 155">
              <a:extLst>
                <a:ext uri="{FF2B5EF4-FFF2-40B4-BE49-F238E27FC236}">
                  <a16:creationId xmlns:a16="http://schemas.microsoft.com/office/drawing/2014/main" xmlns="" id="{3F3678D0-90B7-4ED1-BA88-3602F6680EE9}"/>
                </a:ext>
              </a:extLst>
            </p:cNvPr>
            <p:cNvGrpSpPr/>
            <p:nvPr/>
          </p:nvGrpSpPr>
          <p:grpSpPr>
            <a:xfrm>
              <a:off x="1492722" y="2953927"/>
              <a:ext cx="945000" cy="945000"/>
              <a:chOff x="2792207" y="3367224"/>
              <a:chExt cx="1260000" cy="1260000"/>
            </a:xfrm>
          </p:grpSpPr>
          <p:grpSp>
            <p:nvGrpSpPr>
              <p:cNvPr id="157" name="组合 156">
                <a:extLst>
                  <a:ext uri="{FF2B5EF4-FFF2-40B4-BE49-F238E27FC236}">
                    <a16:creationId xmlns:a16="http://schemas.microsoft.com/office/drawing/2014/main" xmlns="" id="{E6023690-D285-4B62-90CF-7F3023A205E7}"/>
                  </a:ext>
                </a:extLst>
              </p:cNvPr>
              <p:cNvGrpSpPr/>
              <p:nvPr/>
            </p:nvGrpSpPr>
            <p:grpSpPr>
              <a:xfrm>
                <a:off x="2792207" y="3367224"/>
                <a:ext cx="1260000" cy="1260000"/>
                <a:chOff x="1427646" y="2096304"/>
                <a:chExt cx="1260000" cy="1260000"/>
              </a:xfrm>
            </p:grpSpPr>
            <p:sp>
              <p:nvSpPr>
                <p:cNvPr id="161" name="矩形 160">
                  <a:extLst>
                    <a:ext uri="{FF2B5EF4-FFF2-40B4-BE49-F238E27FC236}">
                      <a16:creationId xmlns:a16="http://schemas.microsoft.com/office/drawing/2014/main" xmlns="" id="{AC8809E3-0D63-48A5-A0EE-4C4B2A16A7F2}"/>
                    </a:ext>
                  </a:extLst>
                </p:cNvPr>
                <p:cNvSpPr/>
                <p:nvPr/>
              </p:nvSpPr>
              <p:spPr>
                <a:xfrm>
                  <a:off x="1427646" y="2096304"/>
                  <a:ext cx="1260000" cy="12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nvGrpSpPr>
                <p:cNvPr id="162" name="组合 161">
                  <a:extLst>
                    <a:ext uri="{FF2B5EF4-FFF2-40B4-BE49-F238E27FC236}">
                      <a16:creationId xmlns:a16="http://schemas.microsoft.com/office/drawing/2014/main" xmlns="" id="{F38F0114-DB87-4DF6-94F1-EEF43D541D28}"/>
                    </a:ext>
                  </a:extLst>
                </p:cNvPr>
                <p:cNvGrpSpPr/>
                <p:nvPr/>
              </p:nvGrpSpPr>
              <p:grpSpPr>
                <a:xfrm rot="16200000">
                  <a:off x="2036260" y="1745318"/>
                  <a:ext cx="45719" cy="1001652"/>
                  <a:chOff x="2942930" y="2476732"/>
                  <a:chExt cx="27077" cy="792180"/>
                </a:xfrm>
                <a:solidFill>
                  <a:srgbClr val="D6D7DB"/>
                </a:solidFill>
              </p:grpSpPr>
              <p:sp>
                <p:nvSpPr>
                  <p:cNvPr id="184" name="椭圆 183">
                    <a:extLst>
                      <a:ext uri="{FF2B5EF4-FFF2-40B4-BE49-F238E27FC236}">
                        <a16:creationId xmlns:a16="http://schemas.microsoft.com/office/drawing/2014/main" xmlns="" id="{3CC78E52-B257-41A1-A69B-EAC8542FD9C5}"/>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85" name="椭圆 184">
                    <a:extLst>
                      <a:ext uri="{FF2B5EF4-FFF2-40B4-BE49-F238E27FC236}">
                        <a16:creationId xmlns:a16="http://schemas.microsoft.com/office/drawing/2014/main" xmlns="" id="{2172251F-6726-4FD8-A490-BCD7743BD96A}"/>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86" name="椭圆 185">
                    <a:extLst>
                      <a:ext uri="{FF2B5EF4-FFF2-40B4-BE49-F238E27FC236}">
                        <a16:creationId xmlns:a16="http://schemas.microsoft.com/office/drawing/2014/main" xmlns="" id="{35B775AF-D315-4FBF-A565-FC1634A00B5E}"/>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87" name="椭圆 186">
                    <a:extLst>
                      <a:ext uri="{FF2B5EF4-FFF2-40B4-BE49-F238E27FC236}">
                        <a16:creationId xmlns:a16="http://schemas.microsoft.com/office/drawing/2014/main" xmlns="" id="{6C57F2AB-A85E-4A72-B157-0BF0D8CD6571}"/>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63" name="组合 162">
                  <a:extLst>
                    <a:ext uri="{FF2B5EF4-FFF2-40B4-BE49-F238E27FC236}">
                      <a16:creationId xmlns:a16="http://schemas.microsoft.com/office/drawing/2014/main" xmlns="" id="{B8CDEA5D-2177-4D0F-B9D5-F5E5C1942C8A}"/>
                    </a:ext>
                  </a:extLst>
                </p:cNvPr>
                <p:cNvGrpSpPr/>
                <p:nvPr/>
              </p:nvGrpSpPr>
              <p:grpSpPr>
                <a:xfrm rot="16200000">
                  <a:off x="2017101" y="2050572"/>
                  <a:ext cx="72000" cy="717398"/>
                  <a:chOff x="2730223" y="2315209"/>
                  <a:chExt cx="72000" cy="717398"/>
                </a:xfrm>
                <a:solidFill>
                  <a:srgbClr val="839CC8"/>
                </a:solidFill>
              </p:grpSpPr>
              <p:sp>
                <p:nvSpPr>
                  <p:cNvPr id="182" name="椭圆 181">
                    <a:extLst>
                      <a:ext uri="{FF2B5EF4-FFF2-40B4-BE49-F238E27FC236}">
                        <a16:creationId xmlns:a16="http://schemas.microsoft.com/office/drawing/2014/main" xmlns="" id="{1E860B07-B4C2-40BC-825E-F69FD442E659}"/>
                      </a:ext>
                    </a:extLst>
                  </p:cNvPr>
                  <p:cNvSpPr/>
                  <p:nvPr/>
                </p:nvSpPr>
                <p:spPr>
                  <a:xfrm>
                    <a:off x="2730223" y="2315209"/>
                    <a:ext cx="72000" cy="7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183" name="椭圆 182">
                    <a:extLst>
                      <a:ext uri="{FF2B5EF4-FFF2-40B4-BE49-F238E27FC236}">
                        <a16:creationId xmlns:a16="http://schemas.microsoft.com/office/drawing/2014/main" xmlns="" id="{6CBC26A9-B631-40BD-96E8-75867CD17296}"/>
                      </a:ext>
                    </a:extLst>
                  </p:cNvPr>
                  <p:cNvSpPr/>
                  <p:nvPr/>
                </p:nvSpPr>
                <p:spPr>
                  <a:xfrm>
                    <a:off x="2730223" y="2960607"/>
                    <a:ext cx="72000" cy="7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164" name="组合 163">
                  <a:extLst>
                    <a:ext uri="{FF2B5EF4-FFF2-40B4-BE49-F238E27FC236}">
                      <a16:creationId xmlns:a16="http://schemas.microsoft.com/office/drawing/2014/main" xmlns="" id="{EEFBB0CF-A0C0-445E-8AFC-2E2522FBE775}"/>
                    </a:ext>
                  </a:extLst>
                </p:cNvPr>
                <p:cNvGrpSpPr/>
                <p:nvPr/>
              </p:nvGrpSpPr>
              <p:grpSpPr>
                <a:xfrm rot="16200000">
                  <a:off x="2038814" y="2070128"/>
                  <a:ext cx="45719" cy="1001652"/>
                  <a:chOff x="2942930" y="2476732"/>
                  <a:chExt cx="27077" cy="792180"/>
                </a:xfrm>
                <a:solidFill>
                  <a:srgbClr val="D6D7DB"/>
                </a:solidFill>
              </p:grpSpPr>
              <p:sp>
                <p:nvSpPr>
                  <p:cNvPr id="178" name="椭圆 177">
                    <a:extLst>
                      <a:ext uri="{FF2B5EF4-FFF2-40B4-BE49-F238E27FC236}">
                        <a16:creationId xmlns:a16="http://schemas.microsoft.com/office/drawing/2014/main" xmlns="" id="{95ECD73C-49EC-463F-998D-1B10E625BD23}"/>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9" name="椭圆 178">
                    <a:extLst>
                      <a:ext uri="{FF2B5EF4-FFF2-40B4-BE49-F238E27FC236}">
                        <a16:creationId xmlns:a16="http://schemas.microsoft.com/office/drawing/2014/main" xmlns="" id="{E4CD305C-0297-4D61-8672-C7F2A41E108C}"/>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80" name="椭圆 179">
                    <a:extLst>
                      <a:ext uri="{FF2B5EF4-FFF2-40B4-BE49-F238E27FC236}">
                        <a16:creationId xmlns:a16="http://schemas.microsoft.com/office/drawing/2014/main" xmlns="" id="{5E4325A9-C8EA-495A-A43F-CFE9E952FA32}"/>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81" name="椭圆 180">
                    <a:extLst>
                      <a:ext uri="{FF2B5EF4-FFF2-40B4-BE49-F238E27FC236}">
                        <a16:creationId xmlns:a16="http://schemas.microsoft.com/office/drawing/2014/main" xmlns="" id="{DD5612D9-C41A-4160-A31D-7D6C1638F990}"/>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65" name="组合 164">
                  <a:extLst>
                    <a:ext uri="{FF2B5EF4-FFF2-40B4-BE49-F238E27FC236}">
                      <a16:creationId xmlns:a16="http://schemas.microsoft.com/office/drawing/2014/main" xmlns="" id="{59F4BD06-B786-45DE-800B-4870742D8AA6}"/>
                    </a:ext>
                  </a:extLst>
                </p:cNvPr>
                <p:cNvGrpSpPr/>
                <p:nvPr/>
              </p:nvGrpSpPr>
              <p:grpSpPr>
                <a:xfrm rot="16200000">
                  <a:off x="2038814" y="2396360"/>
                  <a:ext cx="45719" cy="1001652"/>
                  <a:chOff x="2942930" y="2476732"/>
                  <a:chExt cx="27077" cy="792180"/>
                </a:xfrm>
                <a:solidFill>
                  <a:srgbClr val="D6D7DB"/>
                </a:solidFill>
              </p:grpSpPr>
              <p:sp>
                <p:nvSpPr>
                  <p:cNvPr id="174" name="椭圆 173">
                    <a:extLst>
                      <a:ext uri="{FF2B5EF4-FFF2-40B4-BE49-F238E27FC236}">
                        <a16:creationId xmlns:a16="http://schemas.microsoft.com/office/drawing/2014/main" xmlns="" id="{AC4F01FB-11F6-47C2-8A4D-A3210B2D59F9}"/>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5" name="椭圆 174">
                    <a:extLst>
                      <a:ext uri="{FF2B5EF4-FFF2-40B4-BE49-F238E27FC236}">
                        <a16:creationId xmlns:a16="http://schemas.microsoft.com/office/drawing/2014/main" xmlns="" id="{6647A036-995B-4D9F-9447-F60AD13D9571}"/>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6" name="椭圆 175">
                    <a:extLst>
                      <a:ext uri="{FF2B5EF4-FFF2-40B4-BE49-F238E27FC236}">
                        <a16:creationId xmlns:a16="http://schemas.microsoft.com/office/drawing/2014/main" xmlns="" id="{C4ECB9A5-8ECC-4675-9163-EF5ED655570C}"/>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7" name="椭圆 176">
                    <a:extLst>
                      <a:ext uri="{FF2B5EF4-FFF2-40B4-BE49-F238E27FC236}">
                        <a16:creationId xmlns:a16="http://schemas.microsoft.com/office/drawing/2014/main" xmlns="" id="{5C85DA71-0C1E-4045-A625-89FF9C227FA3}"/>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66" name="组合 165">
                  <a:extLst>
                    <a:ext uri="{FF2B5EF4-FFF2-40B4-BE49-F238E27FC236}">
                      <a16:creationId xmlns:a16="http://schemas.microsoft.com/office/drawing/2014/main" xmlns="" id="{E7C75863-16B7-49FA-87FC-3AA2BEB68A80}"/>
                    </a:ext>
                  </a:extLst>
                </p:cNvPr>
                <p:cNvGrpSpPr/>
                <p:nvPr/>
              </p:nvGrpSpPr>
              <p:grpSpPr>
                <a:xfrm rot="16200000">
                  <a:off x="2041829" y="2703118"/>
                  <a:ext cx="45719" cy="1001652"/>
                  <a:chOff x="2942930" y="2476732"/>
                  <a:chExt cx="27077" cy="792180"/>
                </a:xfrm>
                <a:solidFill>
                  <a:srgbClr val="D6D7DB"/>
                </a:solidFill>
              </p:grpSpPr>
              <p:sp>
                <p:nvSpPr>
                  <p:cNvPr id="170" name="椭圆 169">
                    <a:extLst>
                      <a:ext uri="{FF2B5EF4-FFF2-40B4-BE49-F238E27FC236}">
                        <a16:creationId xmlns:a16="http://schemas.microsoft.com/office/drawing/2014/main" xmlns="" id="{6CA7C78D-EA71-4B98-BCFB-B7B69235F844}"/>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1" name="椭圆 170">
                    <a:extLst>
                      <a:ext uri="{FF2B5EF4-FFF2-40B4-BE49-F238E27FC236}">
                        <a16:creationId xmlns:a16="http://schemas.microsoft.com/office/drawing/2014/main" xmlns="" id="{735C9824-7D4E-46F4-868F-9A0353255977}"/>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2" name="椭圆 171">
                    <a:extLst>
                      <a:ext uri="{FF2B5EF4-FFF2-40B4-BE49-F238E27FC236}">
                        <a16:creationId xmlns:a16="http://schemas.microsoft.com/office/drawing/2014/main" xmlns="" id="{BFAD81F3-E5C5-4359-A0F2-F96015CF5A48}"/>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3" name="椭圆 172">
                    <a:extLst>
                      <a:ext uri="{FF2B5EF4-FFF2-40B4-BE49-F238E27FC236}">
                        <a16:creationId xmlns:a16="http://schemas.microsoft.com/office/drawing/2014/main" xmlns="" id="{30B4679D-1080-457C-A862-C67CF5F4B628}"/>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67" name="组合 166">
                  <a:extLst>
                    <a:ext uri="{FF2B5EF4-FFF2-40B4-BE49-F238E27FC236}">
                      <a16:creationId xmlns:a16="http://schemas.microsoft.com/office/drawing/2014/main" xmlns="" id="{BDBAACBC-FF90-4ED4-8AB1-02BC5C98823D}"/>
                    </a:ext>
                  </a:extLst>
                </p:cNvPr>
                <p:cNvGrpSpPr/>
                <p:nvPr/>
              </p:nvGrpSpPr>
              <p:grpSpPr>
                <a:xfrm rot="16200000">
                  <a:off x="2016791" y="2702174"/>
                  <a:ext cx="72000" cy="717398"/>
                  <a:chOff x="2730223" y="2315209"/>
                  <a:chExt cx="72000" cy="717398"/>
                </a:xfrm>
                <a:solidFill>
                  <a:srgbClr val="839CC8"/>
                </a:solidFill>
              </p:grpSpPr>
              <p:sp>
                <p:nvSpPr>
                  <p:cNvPr id="168" name="椭圆 167">
                    <a:extLst>
                      <a:ext uri="{FF2B5EF4-FFF2-40B4-BE49-F238E27FC236}">
                        <a16:creationId xmlns:a16="http://schemas.microsoft.com/office/drawing/2014/main" xmlns="" id="{4557ABFD-494F-4540-8A5E-61ED13F0F47B}"/>
                      </a:ext>
                    </a:extLst>
                  </p:cNvPr>
                  <p:cNvSpPr/>
                  <p:nvPr/>
                </p:nvSpPr>
                <p:spPr>
                  <a:xfrm>
                    <a:off x="2730223" y="2315209"/>
                    <a:ext cx="72000" cy="7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169" name="椭圆 168">
                    <a:extLst>
                      <a:ext uri="{FF2B5EF4-FFF2-40B4-BE49-F238E27FC236}">
                        <a16:creationId xmlns:a16="http://schemas.microsoft.com/office/drawing/2014/main" xmlns="" id="{7053D41B-B811-4920-81CB-67224828C2CB}"/>
                      </a:ext>
                    </a:extLst>
                  </p:cNvPr>
                  <p:cNvSpPr/>
                  <p:nvPr/>
                </p:nvSpPr>
                <p:spPr>
                  <a:xfrm>
                    <a:off x="2730223" y="2960607"/>
                    <a:ext cx="72000" cy="7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cxnSp>
            <p:nvCxnSpPr>
              <p:cNvPr id="158" name="直接箭头连接符 157">
                <a:extLst>
                  <a:ext uri="{FF2B5EF4-FFF2-40B4-BE49-F238E27FC236}">
                    <a16:creationId xmlns:a16="http://schemas.microsoft.com/office/drawing/2014/main" xmlns="" id="{A39B47D7-2A7E-4B73-8D3E-AD4434635C90}"/>
                  </a:ext>
                </a:extLst>
              </p:cNvPr>
              <p:cNvCxnSpPr>
                <a:cxnSpLocks/>
              </p:cNvCxnSpPr>
              <p:nvPr/>
            </p:nvCxnSpPr>
            <p:spPr>
              <a:xfrm flipH="1">
                <a:off x="3096986" y="3998985"/>
                <a:ext cx="629925" cy="0"/>
              </a:xfrm>
              <a:prstGeom prst="straightConnector1">
                <a:avLst/>
              </a:prstGeom>
              <a:ln w="57150">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59" name="椭圆 158">
                <a:extLst>
                  <a:ext uri="{FF2B5EF4-FFF2-40B4-BE49-F238E27FC236}">
                    <a16:creationId xmlns:a16="http://schemas.microsoft.com/office/drawing/2014/main" xmlns="" id="{D4756951-09A0-41B5-A6C5-CFBD7A92C227}"/>
                  </a:ext>
                </a:extLst>
              </p:cNvPr>
              <p:cNvSpPr/>
              <p:nvPr/>
            </p:nvSpPr>
            <p:spPr>
              <a:xfrm rot="16200000">
                <a:off x="3074126" y="3971985"/>
                <a:ext cx="54000" cy="54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160" name="椭圆 159">
                <a:extLst>
                  <a:ext uri="{FF2B5EF4-FFF2-40B4-BE49-F238E27FC236}">
                    <a16:creationId xmlns:a16="http://schemas.microsoft.com/office/drawing/2014/main" xmlns="" id="{C7EC4F79-729E-4F15-A719-0D360A197C70}"/>
                  </a:ext>
                </a:extLst>
              </p:cNvPr>
              <p:cNvSpPr/>
              <p:nvPr/>
            </p:nvSpPr>
            <p:spPr>
              <a:xfrm rot="16200000">
                <a:off x="3704051" y="3971985"/>
                <a:ext cx="54000" cy="54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188" name="组合 187">
              <a:extLst>
                <a:ext uri="{FF2B5EF4-FFF2-40B4-BE49-F238E27FC236}">
                  <a16:creationId xmlns:a16="http://schemas.microsoft.com/office/drawing/2014/main" xmlns="" id="{5E4EFA61-14DD-46AC-B32B-316C156017CC}"/>
                </a:ext>
              </a:extLst>
            </p:cNvPr>
            <p:cNvGrpSpPr/>
            <p:nvPr/>
          </p:nvGrpSpPr>
          <p:grpSpPr>
            <a:xfrm>
              <a:off x="4802758" y="2953927"/>
              <a:ext cx="945000" cy="945000"/>
              <a:chOff x="5396828" y="3364128"/>
              <a:chExt cx="1260000" cy="1260000"/>
            </a:xfrm>
          </p:grpSpPr>
          <p:grpSp>
            <p:nvGrpSpPr>
              <p:cNvPr id="189" name="组合 188">
                <a:extLst>
                  <a:ext uri="{FF2B5EF4-FFF2-40B4-BE49-F238E27FC236}">
                    <a16:creationId xmlns:a16="http://schemas.microsoft.com/office/drawing/2014/main" xmlns="" id="{4EED3EFA-61CF-45DD-89FA-659DF082909F}"/>
                  </a:ext>
                </a:extLst>
              </p:cNvPr>
              <p:cNvGrpSpPr/>
              <p:nvPr/>
            </p:nvGrpSpPr>
            <p:grpSpPr>
              <a:xfrm>
                <a:off x="5396828" y="3364128"/>
                <a:ext cx="1260000" cy="1260000"/>
                <a:chOff x="1427646" y="2096304"/>
                <a:chExt cx="1260000" cy="1260000"/>
              </a:xfrm>
            </p:grpSpPr>
            <p:sp>
              <p:nvSpPr>
                <p:cNvPr id="192" name="矩形 191">
                  <a:extLst>
                    <a:ext uri="{FF2B5EF4-FFF2-40B4-BE49-F238E27FC236}">
                      <a16:creationId xmlns:a16="http://schemas.microsoft.com/office/drawing/2014/main" xmlns="" id="{9B112E3E-3200-4797-86DF-8FEC69D311F9}"/>
                    </a:ext>
                  </a:extLst>
                </p:cNvPr>
                <p:cNvSpPr/>
                <p:nvPr/>
              </p:nvSpPr>
              <p:spPr>
                <a:xfrm>
                  <a:off x="1427646" y="2096304"/>
                  <a:ext cx="1260000" cy="1260000"/>
                </a:xfrm>
                <a:prstGeom prst="rect">
                  <a:avLst/>
                </a:prstGeom>
                <a:solidFill>
                  <a:srgbClr val="A2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nvGrpSpPr>
                <p:cNvPr id="193" name="组合 192">
                  <a:extLst>
                    <a:ext uri="{FF2B5EF4-FFF2-40B4-BE49-F238E27FC236}">
                      <a16:creationId xmlns:a16="http://schemas.microsoft.com/office/drawing/2014/main" xmlns="" id="{CC9600D2-C939-440D-8973-D22AE68210F9}"/>
                    </a:ext>
                  </a:extLst>
                </p:cNvPr>
                <p:cNvGrpSpPr/>
                <p:nvPr/>
              </p:nvGrpSpPr>
              <p:grpSpPr>
                <a:xfrm rot="16200000">
                  <a:off x="2036260" y="1745318"/>
                  <a:ext cx="45719" cy="1001652"/>
                  <a:chOff x="2942930" y="2476732"/>
                  <a:chExt cx="27077" cy="792180"/>
                </a:xfrm>
                <a:solidFill>
                  <a:srgbClr val="D6D7DB"/>
                </a:solidFill>
              </p:grpSpPr>
              <p:sp>
                <p:nvSpPr>
                  <p:cNvPr id="215" name="椭圆 214">
                    <a:extLst>
                      <a:ext uri="{FF2B5EF4-FFF2-40B4-BE49-F238E27FC236}">
                        <a16:creationId xmlns:a16="http://schemas.microsoft.com/office/drawing/2014/main" xmlns="" id="{E007F040-A63E-4521-B940-78BB5E82321E}"/>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16" name="椭圆 215">
                    <a:extLst>
                      <a:ext uri="{FF2B5EF4-FFF2-40B4-BE49-F238E27FC236}">
                        <a16:creationId xmlns:a16="http://schemas.microsoft.com/office/drawing/2014/main" xmlns="" id="{D60A53FF-FCEC-47E4-9E61-5ABCFCBBBE98}"/>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17" name="椭圆 216">
                    <a:extLst>
                      <a:ext uri="{FF2B5EF4-FFF2-40B4-BE49-F238E27FC236}">
                        <a16:creationId xmlns:a16="http://schemas.microsoft.com/office/drawing/2014/main" xmlns="" id="{CF32EEAD-B535-4A56-991F-8CE69D3A47BB}"/>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18" name="椭圆 217">
                    <a:extLst>
                      <a:ext uri="{FF2B5EF4-FFF2-40B4-BE49-F238E27FC236}">
                        <a16:creationId xmlns:a16="http://schemas.microsoft.com/office/drawing/2014/main" xmlns="" id="{B31667E6-01B8-4544-B3AE-B3C2E0ED116A}"/>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94" name="组合 193">
                  <a:extLst>
                    <a:ext uri="{FF2B5EF4-FFF2-40B4-BE49-F238E27FC236}">
                      <a16:creationId xmlns:a16="http://schemas.microsoft.com/office/drawing/2014/main" xmlns="" id="{2FF41968-E7D6-4997-8443-24132E7372D1}"/>
                    </a:ext>
                  </a:extLst>
                </p:cNvPr>
                <p:cNvGrpSpPr/>
                <p:nvPr/>
              </p:nvGrpSpPr>
              <p:grpSpPr>
                <a:xfrm rot="16200000">
                  <a:off x="2017101" y="2050572"/>
                  <a:ext cx="72000" cy="717398"/>
                  <a:chOff x="2730223" y="2315209"/>
                  <a:chExt cx="72000" cy="717398"/>
                </a:xfrm>
                <a:solidFill>
                  <a:srgbClr val="839CC8"/>
                </a:solidFill>
              </p:grpSpPr>
              <p:sp>
                <p:nvSpPr>
                  <p:cNvPr id="213" name="椭圆 212">
                    <a:extLst>
                      <a:ext uri="{FF2B5EF4-FFF2-40B4-BE49-F238E27FC236}">
                        <a16:creationId xmlns:a16="http://schemas.microsoft.com/office/drawing/2014/main" xmlns="" id="{69F856DE-DADE-4475-A4B0-B1B502A657E1}"/>
                      </a:ext>
                    </a:extLst>
                  </p:cNvPr>
                  <p:cNvSpPr/>
                  <p:nvPr/>
                </p:nvSpPr>
                <p:spPr>
                  <a:xfrm>
                    <a:off x="2730223" y="231520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14" name="椭圆 213">
                    <a:extLst>
                      <a:ext uri="{FF2B5EF4-FFF2-40B4-BE49-F238E27FC236}">
                        <a16:creationId xmlns:a16="http://schemas.microsoft.com/office/drawing/2014/main" xmlns="" id="{A61B7334-5CDB-413C-B704-A87284D2AC3F}"/>
                      </a:ext>
                    </a:extLst>
                  </p:cNvPr>
                  <p:cNvSpPr/>
                  <p:nvPr/>
                </p:nvSpPr>
                <p:spPr>
                  <a:xfrm>
                    <a:off x="2730223" y="2960607"/>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195" name="组合 194">
                  <a:extLst>
                    <a:ext uri="{FF2B5EF4-FFF2-40B4-BE49-F238E27FC236}">
                      <a16:creationId xmlns:a16="http://schemas.microsoft.com/office/drawing/2014/main" xmlns="" id="{FF7B1D97-1ECF-40AD-A6D6-E23C1156D1AB}"/>
                    </a:ext>
                  </a:extLst>
                </p:cNvPr>
                <p:cNvGrpSpPr/>
                <p:nvPr/>
              </p:nvGrpSpPr>
              <p:grpSpPr>
                <a:xfrm rot="16200000">
                  <a:off x="2038814" y="2070128"/>
                  <a:ext cx="45719" cy="1001652"/>
                  <a:chOff x="2942930" y="2476732"/>
                  <a:chExt cx="27077" cy="792180"/>
                </a:xfrm>
                <a:solidFill>
                  <a:srgbClr val="D6D7DB"/>
                </a:solidFill>
              </p:grpSpPr>
              <p:sp>
                <p:nvSpPr>
                  <p:cNvPr id="209" name="椭圆 208">
                    <a:extLst>
                      <a:ext uri="{FF2B5EF4-FFF2-40B4-BE49-F238E27FC236}">
                        <a16:creationId xmlns:a16="http://schemas.microsoft.com/office/drawing/2014/main" xmlns="" id="{842B3B84-ECFA-4D7D-A43F-6B6CD788F2B6}"/>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10" name="椭圆 209">
                    <a:extLst>
                      <a:ext uri="{FF2B5EF4-FFF2-40B4-BE49-F238E27FC236}">
                        <a16:creationId xmlns:a16="http://schemas.microsoft.com/office/drawing/2014/main" xmlns="" id="{0ABD7999-F4F1-4337-B384-56402653C59B}"/>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11" name="椭圆 210">
                    <a:extLst>
                      <a:ext uri="{FF2B5EF4-FFF2-40B4-BE49-F238E27FC236}">
                        <a16:creationId xmlns:a16="http://schemas.microsoft.com/office/drawing/2014/main" xmlns="" id="{F75A0463-D7F9-4A6B-866D-489C27EE1E73}"/>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12" name="椭圆 211">
                    <a:extLst>
                      <a:ext uri="{FF2B5EF4-FFF2-40B4-BE49-F238E27FC236}">
                        <a16:creationId xmlns:a16="http://schemas.microsoft.com/office/drawing/2014/main" xmlns="" id="{F4190948-592A-44A5-A601-FF64BD9AF20E}"/>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96" name="组合 195">
                  <a:extLst>
                    <a:ext uri="{FF2B5EF4-FFF2-40B4-BE49-F238E27FC236}">
                      <a16:creationId xmlns:a16="http://schemas.microsoft.com/office/drawing/2014/main" xmlns="" id="{3AD4A706-999B-4CCC-A012-E14DCCC6E494}"/>
                    </a:ext>
                  </a:extLst>
                </p:cNvPr>
                <p:cNvGrpSpPr/>
                <p:nvPr/>
              </p:nvGrpSpPr>
              <p:grpSpPr>
                <a:xfrm rot="16200000">
                  <a:off x="2038814" y="2396360"/>
                  <a:ext cx="45719" cy="1001652"/>
                  <a:chOff x="2942930" y="2476732"/>
                  <a:chExt cx="27077" cy="792180"/>
                </a:xfrm>
                <a:solidFill>
                  <a:srgbClr val="D6D7DB"/>
                </a:solidFill>
              </p:grpSpPr>
              <p:sp>
                <p:nvSpPr>
                  <p:cNvPr id="205" name="椭圆 204">
                    <a:extLst>
                      <a:ext uri="{FF2B5EF4-FFF2-40B4-BE49-F238E27FC236}">
                        <a16:creationId xmlns:a16="http://schemas.microsoft.com/office/drawing/2014/main" xmlns="" id="{075B2302-45D9-466F-BB81-6F0B562B0488}"/>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06" name="椭圆 205">
                    <a:extLst>
                      <a:ext uri="{FF2B5EF4-FFF2-40B4-BE49-F238E27FC236}">
                        <a16:creationId xmlns:a16="http://schemas.microsoft.com/office/drawing/2014/main" xmlns="" id="{CB566FB4-5E62-4A6D-81AC-72C1B2CD4BAF}"/>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07" name="椭圆 206">
                    <a:extLst>
                      <a:ext uri="{FF2B5EF4-FFF2-40B4-BE49-F238E27FC236}">
                        <a16:creationId xmlns:a16="http://schemas.microsoft.com/office/drawing/2014/main" xmlns="" id="{5537DAFD-068F-4799-872E-0C305B7F052C}"/>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08" name="椭圆 207">
                    <a:extLst>
                      <a:ext uri="{FF2B5EF4-FFF2-40B4-BE49-F238E27FC236}">
                        <a16:creationId xmlns:a16="http://schemas.microsoft.com/office/drawing/2014/main" xmlns="" id="{F6B8D476-AD59-4DEF-A746-A29C0F2B6643}"/>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97" name="组合 196">
                  <a:extLst>
                    <a:ext uri="{FF2B5EF4-FFF2-40B4-BE49-F238E27FC236}">
                      <a16:creationId xmlns:a16="http://schemas.microsoft.com/office/drawing/2014/main" xmlns="" id="{341CB15B-78BE-443D-B274-2BA5EB0E6B61}"/>
                    </a:ext>
                  </a:extLst>
                </p:cNvPr>
                <p:cNvGrpSpPr/>
                <p:nvPr/>
              </p:nvGrpSpPr>
              <p:grpSpPr>
                <a:xfrm rot="16200000">
                  <a:off x="2041829" y="2703118"/>
                  <a:ext cx="45719" cy="1001652"/>
                  <a:chOff x="2942930" y="2476732"/>
                  <a:chExt cx="27077" cy="792180"/>
                </a:xfrm>
                <a:solidFill>
                  <a:srgbClr val="D6D7DB"/>
                </a:solidFill>
              </p:grpSpPr>
              <p:sp>
                <p:nvSpPr>
                  <p:cNvPr id="201" name="椭圆 200">
                    <a:extLst>
                      <a:ext uri="{FF2B5EF4-FFF2-40B4-BE49-F238E27FC236}">
                        <a16:creationId xmlns:a16="http://schemas.microsoft.com/office/drawing/2014/main" xmlns="" id="{69E0AE2B-F360-4BB2-B8E1-1829F0D06466}"/>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02" name="椭圆 201">
                    <a:extLst>
                      <a:ext uri="{FF2B5EF4-FFF2-40B4-BE49-F238E27FC236}">
                        <a16:creationId xmlns:a16="http://schemas.microsoft.com/office/drawing/2014/main" xmlns="" id="{0BD34575-99F4-4BF1-85EF-6BFEAAAAAA7C}"/>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03" name="椭圆 202">
                    <a:extLst>
                      <a:ext uri="{FF2B5EF4-FFF2-40B4-BE49-F238E27FC236}">
                        <a16:creationId xmlns:a16="http://schemas.microsoft.com/office/drawing/2014/main" xmlns="" id="{C2B0C06F-2594-4763-B06C-4D14D9F53D00}"/>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04" name="椭圆 203">
                    <a:extLst>
                      <a:ext uri="{FF2B5EF4-FFF2-40B4-BE49-F238E27FC236}">
                        <a16:creationId xmlns:a16="http://schemas.microsoft.com/office/drawing/2014/main" xmlns="" id="{2E206C62-EEE8-462F-9180-1820C9387A71}"/>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198" name="组合 197">
                  <a:extLst>
                    <a:ext uri="{FF2B5EF4-FFF2-40B4-BE49-F238E27FC236}">
                      <a16:creationId xmlns:a16="http://schemas.microsoft.com/office/drawing/2014/main" xmlns="" id="{5776E691-601E-49FF-8621-96038D6C63E2}"/>
                    </a:ext>
                  </a:extLst>
                </p:cNvPr>
                <p:cNvGrpSpPr/>
                <p:nvPr/>
              </p:nvGrpSpPr>
              <p:grpSpPr>
                <a:xfrm rot="16200000">
                  <a:off x="2016791" y="2702174"/>
                  <a:ext cx="72000" cy="717398"/>
                  <a:chOff x="2730223" y="2315209"/>
                  <a:chExt cx="72000" cy="717398"/>
                </a:xfrm>
                <a:solidFill>
                  <a:srgbClr val="839CC8"/>
                </a:solidFill>
              </p:grpSpPr>
              <p:sp>
                <p:nvSpPr>
                  <p:cNvPr id="199" name="椭圆 198">
                    <a:extLst>
                      <a:ext uri="{FF2B5EF4-FFF2-40B4-BE49-F238E27FC236}">
                        <a16:creationId xmlns:a16="http://schemas.microsoft.com/office/drawing/2014/main" xmlns="" id="{583DA309-6AA0-4423-97D5-6495A153400A}"/>
                      </a:ext>
                    </a:extLst>
                  </p:cNvPr>
                  <p:cNvSpPr/>
                  <p:nvPr/>
                </p:nvSpPr>
                <p:spPr>
                  <a:xfrm>
                    <a:off x="2730223" y="231520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00" name="椭圆 199">
                    <a:extLst>
                      <a:ext uri="{FF2B5EF4-FFF2-40B4-BE49-F238E27FC236}">
                        <a16:creationId xmlns:a16="http://schemas.microsoft.com/office/drawing/2014/main" xmlns="" id="{12D83A5B-4A4D-42C0-AC18-ED2B76FF2181}"/>
                      </a:ext>
                    </a:extLst>
                  </p:cNvPr>
                  <p:cNvSpPr/>
                  <p:nvPr/>
                </p:nvSpPr>
                <p:spPr>
                  <a:xfrm>
                    <a:off x="2730223" y="2960607"/>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sp>
            <p:nvSpPr>
              <p:cNvPr id="190" name="椭圆 189">
                <a:extLst>
                  <a:ext uri="{FF2B5EF4-FFF2-40B4-BE49-F238E27FC236}">
                    <a16:creationId xmlns:a16="http://schemas.microsoft.com/office/drawing/2014/main" xmlns="" id="{F76F2F69-E677-44DB-B388-7D56BC450973}"/>
                  </a:ext>
                </a:extLst>
              </p:cNvPr>
              <p:cNvSpPr/>
              <p:nvPr/>
            </p:nvSpPr>
            <p:spPr>
              <a:xfrm rot="16200000">
                <a:off x="5679704" y="3973010"/>
                <a:ext cx="54000" cy="54000"/>
              </a:xfrm>
              <a:prstGeom prst="ellipse">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191" name="椭圆 190">
                <a:extLst>
                  <a:ext uri="{FF2B5EF4-FFF2-40B4-BE49-F238E27FC236}">
                    <a16:creationId xmlns:a16="http://schemas.microsoft.com/office/drawing/2014/main" xmlns="" id="{EACDA8EB-63AF-491D-B5AB-E331488C57EB}"/>
                  </a:ext>
                </a:extLst>
              </p:cNvPr>
              <p:cNvSpPr/>
              <p:nvPr/>
            </p:nvSpPr>
            <p:spPr>
              <a:xfrm rot="16200000">
                <a:off x="6313776" y="3970224"/>
                <a:ext cx="54000" cy="54000"/>
              </a:xfrm>
              <a:prstGeom prst="ellipse">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219" name="组合 218">
              <a:extLst>
                <a:ext uri="{FF2B5EF4-FFF2-40B4-BE49-F238E27FC236}">
                  <a16:creationId xmlns:a16="http://schemas.microsoft.com/office/drawing/2014/main" xmlns="" id="{DCD075DE-5647-494E-9DE3-9FB0BDCC0AE0}"/>
                </a:ext>
              </a:extLst>
            </p:cNvPr>
            <p:cNvGrpSpPr/>
            <p:nvPr/>
          </p:nvGrpSpPr>
          <p:grpSpPr>
            <a:xfrm>
              <a:off x="3124161" y="2953927"/>
              <a:ext cx="945000" cy="945000"/>
              <a:chOff x="8140241" y="3364128"/>
              <a:chExt cx="1260000" cy="1260000"/>
            </a:xfrm>
          </p:grpSpPr>
          <p:grpSp>
            <p:nvGrpSpPr>
              <p:cNvPr id="220" name="组合 219">
                <a:extLst>
                  <a:ext uri="{FF2B5EF4-FFF2-40B4-BE49-F238E27FC236}">
                    <a16:creationId xmlns:a16="http://schemas.microsoft.com/office/drawing/2014/main" xmlns="" id="{DD5F3C46-8841-4579-9A5A-D0AC86D9817D}"/>
                  </a:ext>
                </a:extLst>
              </p:cNvPr>
              <p:cNvGrpSpPr/>
              <p:nvPr/>
            </p:nvGrpSpPr>
            <p:grpSpPr>
              <a:xfrm>
                <a:off x="8140241" y="3364128"/>
                <a:ext cx="1260000" cy="1260000"/>
                <a:chOff x="1427646" y="3551652"/>
                <a:chExt cx="1260000" cy="1260000"/>
              </a:xfrm>
            </p:grpSpPr>
            <p:sp>
              <p:nvSpPr>
                <p:cNvPr id="223" name="矩形 222">
                  <a:extLst>
                    <a:ext uri="{FF2B5EF4-FFF2-40B4-BE49-F238E27FC236}">
                      <a16:creationId xmlns:a16="http://schemas.microsoft.com/office/drawing/2014/main" xmlns="" id="{FAAA1485-5EEA-4A28-8A5E-7E41ED760265}"/>
                    </a:ext>
                  </a:extLst>
                </p:cNvPr>
                <p:cNvSpPr/>
                <p:nvPr/>
              </p:nvSpPr>
              <p:spPr>
                <a:xfrm>
                  <a:off x="1427646" y="3551652"/>
                  <a:ext cx="1260000" cy="126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nvGrpSpPr>
                <p:cNvPr id="224" name="组合 223">
                  <a:extLst>
                    <a:ext uri="{FF2B5EF4-FFF2-40B4-BE49-F238E27FC236}">
                      <a16:creationId xmlns:a16="http://schemas.microsoft.com/office/drawing/2014/main" xmlns="" id="{200085EE-E4D4-4C32-924B-A081E8BECAE6}"/>
                    </a:ext>
                  </a:extLst>
                </p:cNvPr>
                <p:cNvGrpSpPr/>
                <p:nvPr/>
              </p:nvGrpSpPr>
              <p:grpSpPr>
                <a:xfrm rot="16200000">
                  <a:off x="2036260" y="3201018"/>
                  <a:ext cx="45719" cy="1001652"/>
                  <a:chOff x="2942930" y="2476732"/>
                  <a:chExt cx="27077" cy="792180"/>
                </a:xfrm>
                <a:solidFill>
                  <a:srgbClr val="D6D7DB"/>
                </a:solidFill>
              </p:grpSpPr>
              <p:sp>
                <p:nvSpPr>
                  <p:cNvPr id="246" name="椭圆 245">
                    <a:extLst>
                      <a:ext uri="{FF2B5EF4-FFF2-40B4-BE49-F238E27FC236}">
                        <a16:creationId xmlns:a16="http://schemas.microsoft.com/office/drawing/2014/main" xmlns="" id="{8B0BEA81-F4BA-42B6-BCC9-2DF325FD8699}"/>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7" name="椭圆 246">
                    <a:extLst>
                      <a:ext uri="{FF2B5EF4-FFF2-40B4-BE49-F238E27FC236}">
                        <a16:creationId xmlns:a16="http://schemas.microsoft.com/office/drawing/2014/main" xmlns="" id="{F40547BA-B2F8-45CB-8CFF-68D759A70BF6}"/>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8" name="椭圆 247">
                    <a:extLst>
                      <a:ext uri="{FF2B5EF4-FFF2-40B4-BE49-F238E27FC236}">
                        <a16:creationId xmlns:a16="http://schemas.microsoft.com/office/drawing/2014/main" xmlns="" id="{984ADF39-2245-4FC6-8FAD-F5B005B87DCB}"/>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9" name="椭圆 248">
                    <a:extLst>
                      <a:ext uri="{FF2B5EF4-FFF2-40B4-BE49-F238E27FC236}">
                        <a16:creationId xmlns:a16="http://schemas.microsoft.com/office/drawing/2014/main" xmlns="" id="{CB43DACA-3A4C-44D3-895E-B0026800D691}"/>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225" name="组合 224">
                  <a:extLst>
                    <a:ext uri="{FF2B5EF4-FFF2-40B4-BE49-F238E27FC236}">
                      <a16:creationId xmlns:a16="http://schemas.microsoft.com/office/drawing/2014/main" xmlns="" id="{F83C7EA9-9E55-4219-B8F0-B7F7F2DE06D0}"/>
                    </a:ext>
                  </a:extLst>
                </p:cNvPr>
                <p:cNvGrpSpPr/>
                <p:nvPr/>
              </p:nvGrpSpPr>
              <p:grpSpPr>
                <a:xfrm rot="16200000">
                  <a:off x="2017101" y="3506272"/>
                  <a:ext cx="72000" cy="717398"/>
                  <a:chOff x="2730223" y="2315209"/>
                  <a:chExt cx="72000" cy="717398"/>
                </a:xfrm>
                <a:solidFill>
                  <a:srgbClr val="D6D7DB"/>
                </a:solidFill>
              </p:grpSpPr>
              <p:sp>
                <p:nvSpPr>
                  <p:cNvPr id="244" name="椭圆 243">
                    <a:extLst>
                      <a:ext uri="{FF2B5EF4-FFF2-40B4-BE49-F238E27FC236}">
                        <a16:creationId xmlns:a16="http://schemas.microsoft.com/office/drawing/2014/main" xmlns="" id="{E4EADAC5-CA81-472F-99A6-52CE28E679C8}"/>
                      </a:ext>
                    </a:extLst>
                  </p:cNvPr>
                  <p:cNvSpPr/>
                  <p:nvPr/>
                </p:nvSpPr>
                <p:spPr>
                  <a:xfrm>
                    <a:off x="2730223" y="231520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45" name="椭圆 244">
                    <a:extLst>
                      <a:ext uri="{FF2B5EF4-FFF2-40B4-BE49-F238E27FC236}">
                        <a16:creationId xmlns:a16="http://schemas.microsoft.com/office/drawing/2014/main" xmlns="" id="{4B41A99C-68EE-4477-9C64-7713F47A0087}"/>
                      </a:ext>
                    </a:extLst>
                  </p:cNvPr>
                  <p:cNvSpPr/>
                  <p:nvPr/>
                </p:nvSpPr>
                <p:spPr>
                  <a:xfrm>
                    <a:off x="2730223" y="2960607"/>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nvGrpSpPr>
                <p:cNvPr id="226" name="组合 225">
                  <a:extLst>
                    <a:ext uri="{FF2B5EF4-FFF2-40B4-BE49-F238E27FC236}">
                      <a16:creationId xmlns:a16="http://schemas.microsoft.com/office/drawing/2014/main" xmlns="" id="{EC967B65-EC6C-4489-8065-524164683F3A}"/>
                    </a:ext>
                  </a:extLst>
                </p:cNvPr>
                <p:cNvGrpSpPr/>
                <p:nvPr/>
              </p:nvGrpSpPr>
              <p:grpSpPr>
                <a:xfrm rot="16200000">
                  <a:off x="2038814" y="3525828"/>
                  <a:ext cx="45719" cy="1001652"/>
                  <a:chOff x="2942930" y="2476732"/>
                  <a:chExt cx="27077" cy="792180"/>
                </a:xfrm>
                <a:solidFill>
                  <a:srgbClr val="D6D7DB"/>
                </a:solidFill>
              </p:grpSpPr>
              <p:sp>
                <p:nvSpPr>
                  <p:cNvPr id="240" name="椭圆 239">
                    <a:extLst>
                      <a:ext uri="{FF2B5EF4-FFF2-40B4-BE49-F238E27FC236}">
                        <a16:creationId xmlns:a16="http://schemas.microsoft.com/office/drawing/2014/main" xmlns="" id="{4E836644-49FD-4487-9E36-9071F30595F4}"/>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1" name="椭圆 240">
                    <a:extLst>
                      <a:ext uri="{FF2B5EF4-FFF2-40B4-BE49-F238E27FC236}">
                        <a16:creationId xmlns:a16="http://schemas.microsoft.com/office/drawing/2014/main" xmlns="" id="{6D9F1200-9B48-4A96-A7E1-BF1FD507A0A4}"/>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2" name="椭圆 241">
                    <a:extLst>
                      <a:ext uri="{FF2B5EF4-FFF2-40B4-BE49-F238E27FC236}">
                        <a16:creationId xmlns:a16="http://schemas.microsoft.com/office/drawing/2014/main" xmlns="" id="{3EF6AB9A-70FC-4364-95FA-EF306C384BE5}"/>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3" name="椭圆 242">
                    <a:extLst>
                      <a:ext uri="{FF2B5EF4-FFF2-40B4-BE49-F238E27FC236}">
                        <a16:creationId xmlns:a16="http://schemas.microsoft.com/office/drawing/2014/main" xmlns="" id="{8EA72245-FE68-4085-92E8-C3CADB841DE7}"/>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227" name="组合 226">
                  <a:extLst>
                    <a:ext uri="{FF2B5EF4-FFF2-40B4-BE49-F238E27FC236}">
                      <a16:creationId xmlns:a16="http://schemas.microsoft.com/office/drawing/2014/main" xmlns="" id="{B6473B40-AFA2-41E0-943A-F8D32956A010}"/>
                    </a:ext>
                  </a:extLst>
                </p:cNvPr>
                <p:cNvGrpSpPr/>
                <p:nvPr/>
              </p:nvGrpSpPr>
              <p:grpSpPr>
                <a:xfrm rot="16200000">
                  <a:off x="2038814" y="3852060"/>
                  <a:ext cx="45719" cy="1001652"/>
                  <a:chOff x="2942930" y="2476732"/>
                  <a:chExt cx="27077" cy="792180"/>
                </a:xfrm>
                <a:solidFill>
                  <a:srgbClr val="D6D7DB"/>
                </a:solidFill>
              </p:grpSpPr>
              <p:sp>
                <p:nvSpPr>
                  <p:cNvPr id="236" name="椭圆 235">
                    <a:extLst>
                      <a:ext uri="{FF2B5EF4-FFF2-40B4-BE49-F238E27FC236}">
                        <a16:creationId xmlns:a16="http://schemas.microsoft.com/office/drawing/2014/main" xmlns="" id="{4A2C8559-9424-413D-92F3-CB2D953EA025}"/>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7" name="椭圆 236">
                    <a:extLst>
                      <a:ext uri="{FF2B5EF4-FFF2-40B4-BE49-F238E27FC236}">
                        <a16:creationId xmlns:a16="http://schemas.microsoft.com/office/drawing/2014/main" xmlns="" id="{04E7938B-1E24-4286-8C1D-AD00A72A94AA}"/>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8" name="椭圆 237">
                    <a:extLst>
                      <a:ext uri="{FF2B5EF4-FFF2-40B4-BE49-F238E27FC236}">
                        <a16:creationId xmlns:a16="http://schemas.microsoft.com/office/drawing/2014/main" xmlns="" id="{6E70FBF7-F218-4541-B561-E4D6A714704C}"/>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9" name="椭圆 238">
                    <a:extLst>
                      <a:ext uri="{FF2B5EF4-FFF2-40B4-BE49-F238E27FC236}">
                        <a16:creationId xmlns:a16="http://schemas.microsoft.com/office/drawing/2014/main" xmlns="" id="{33F81DC5-72C8-4F55-AF83-0E40C8724A80}"/>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228" name="组合 227">
                  <a:extLst>
                    <a:ext uri="{FF2B5EF4-FFF2-40B4-BE49-F238E27FC236}">
                      <a16:creationId xmlns:a16="http://schemas.microsoft.com/office/drawing/2014/main" xmlns="" id="{56A146ED-64CF-40E6-BA38-5A92E534E95E}"/>
                    </a:ext>
                  </a:extLst>
                </p:cNvPr>
                <p:cNvGrpSpPr/>
                <p:nvPr/>
              </p:nvGrpSpPr>
              <p:grpSpPr>
                <a:xfrm rot="16200000">
                  <a:off x="2041829" y="4158818"/>
                  <a:ext cx="45719" cy="1001652"/>
                  <a:chOff x="2942930" y="2476732"/>
                  <a:chExt cx="27077" cy="792180"/>
                </a:xfrm>
                <a:solidFill>
                  <a:srgbClr val="D6D7DB"/>
                </a:solidFill>
              </p:grpSpPr>
              <p:sp>
                <p:nvSpPr>
                  <p:cNvPr id="232" name="椭圆 231">
                    <a:extLst>
                      <a:ext uri="{FF2B5EF4-FFF2-40B4-BE49-F238E27FC236}">
                        <a16:creationId xmlns:a16="http://schemas.microsoft.com/office/drawing/2014/main" xmlns="" id="{2FDFFDF8-54B8-46C3-BED3-7CF44D3979B3}"/>
                      </a:ext>
                    </a:extLst>
                  </p:cNvPr>
                  <p:cNvSpPr/>
                  <p:nvPr/>
                </p:nvSpPr>
                <p:spPr>
                  <a:xfrm>
                    <a:off x="2942930" y="2476732"/>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3" name="椭圆 232">
                    <a:extLst>
                      <a:ext uri="{FF2B5EF4-FFF2-40B4-BE49-F238E27FC236}">
                        <a16:creationId xmlns:a16="http://schemas.microsoft.com/office/drawing/2014/main" xmlns="" id="{D7701D58-D3C5-4730-87AA-EFFA0337EE17}"/>
                      </a:ext>
                    </a:extLst>
                  </p:cNvPr>
                  <p:cNvSpPr/>
                  <p:nvPr/>
                </p:nvSpPr>
                <p:spPr>
                  <a:xfrm>
                    <a:off x="2943091" y="2719883"/>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4" name="椭圆 233">
                    <a:extLst>
                      <a:ext uri="{FF2B5EF4-FFF2-40B4-BE49-F238E27FC236}">
                        <a16:creationId xmlns:a16="http://schemas.microsoft.com/office/drawing/2014/main" xmlns="" id="{37224B88-D247-4A69-89C4-31F51B9F6009}"/>
                      </a:ext>
                    </a:extLst>
                  </p:cNvPr>
                  <p:cNvSpPr/>
                  <p:nvPr/>
                </p:nvSpPr>
                <p:spPr>
                  <a:xfrm>
                    <a:off x="2943939" y="2978278"/>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35" name="椭圆 234">
                    <a:extLst>
                      <a:ext uri="{FF2B5EF4-FFF2-40B4-BE49-F238E27FC236}">
                        <a16:creationId xmlns:a16="http://schemas.microsoft.com/office/drawing/2014/main" xmlns="" id="{B4232863-967C-42DF-9F74-C2D155B14137}"/>
                      </a:ext>
                    </a:extLst>
                  </p:cNvPr>
                  <p:cNvSpPr/>
                  <p:nvPr/>
                </p:nvSpPr>
                <p:spPr>
                  <a:xfrm>
                    <a:off x="2944807" y="3234746"/>
                    <a:ext cx="25200" cy="34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229" name="组合 228">
                  <a:extLst>
                    <a:ext uri="{FF2B5EF4-FFF2-40B4-BE49-F238E27FC236}">
                      <a16:creationId xmlns:a16="http://schemas.microsoft.com/office/drawing/2014/main" xmlns="" id="{D43DC4C0-EF7B-4971-915A-69D1DA37A880}"/>
                    </a:ext>
                  </a:extLst>
                </p:cNvPr>
                <p:cNvGrpSpPr/>
                <p:nvPr/>
              </p:nvGrpSpPr>
              <p:grpSpPr>
                <a:xfrm rot="16200000">
                  <a:off x="2016791" y="4157874"/>
                  <a:ext cx="72000" cy="717398"/>
                  <a:chOff x="2730223" y="2315209"/>
                  <a:chExt cx="72000" cy="717398"/>
                </a:xfrm>
                <a:solidFill>
                  <a:srgbClr val="D6D7DB"/>
                </a:solidFill>
              </p:grpSpPr>
              <p:sp>
                <p:nvSpPr>
                  <p:cNvPr id="230" name="椭圆 229">
                    <a:extLst>
                      <a:ext uri="{FF2B5EF4-FFF2-40B4-BE49-F238E27FC236}">
                        <a16:creationId xmlns:a16="http://schemas.microsoft.com/office/drawing/2014/main" xmlns="" id="{3558C349-EEB6-480E-B10F-AEF640E83543}"/>
                      </a:ext>
                    </a:extLst>
                  </p:cNvPr>
                  <p:cNvSpPr/>
                  <p:nvPr/>
                </p:nvSpPr>
                <p:spPr>
                  <a:xfrm>
                    <a:off x="2730223" y="231520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31" name="椭圆 230">
                    <a:extLst>
                      <a:ext uri="{FF2B5EF4-FFF2-40B4-BE49-F238E27FC236}">
                        <a16:creationId xmlns:a16="http://schemas.microsoft.com/office/drawing/2014/main" xmlns="" id="{F9C53D8A-939C-478B-8297-1D20AA0609B4}"/>
                      </a:ext>
                    </a:extLst>
                  </p:cNvPr>
                  <p:cNvSpPr/>
                  <p:nvPr/>
                </p:nvSpPr>
                <p:spPr>
                  <a:xfrm>
                    <a:off x="2730223" y="2960607"/>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grpSp>
          <p:sp>
            <p:nvSpPr>
              <p:cNvPr id="221" name="椭圆 220">
                <a:extLst>
                  <a:ext uri="{FF2B5EF4-FFF2-40B4-BE49-F238E27FC236}">
                    <a16:creationId xmlns:a16="http://schemas.microsoft.com/office/drawing/2014/main" xmlns="" id="{EBF0F1E8-268A-4F13-9983-86C7954EF257}"/>
                  </a:ext>
                </a:extLst>
              </p:cNvPr>
              <p:cNvSpPr/>
              <p:nvPr/>
            </p:nvSpPr>
            <p:spPr>
              <a:xfrm rot="16200000">
                <a:off x="8428602" y="3970224"/>
                <a:ext cx="54000" cy="54000"/>
              </a:xfrm>
              <a:prstGeom prst="ellipse">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22" name="椭圆 221">
                <a:extLst>
                  <a:ext uri="{FF2B5EF4-FFF2-40B4-BE49-F238E27FC236}">
                    <a16:creationId xmlns:a16="http://schemas.microsoft.com/office/drawing/2014/main" xmlns="" id="{CF7894EB-B6A2-4D9B-9DCB-E4C3D6A4F37E}"/>
                  </a:ext>
                </a:extLst>
              </p:cNvPr>
              <p:cNvSpPr/>
              <p:nvPr/>
            </p:nvSpPr>
            <p:spPr>
              <a:xfrm rot="16200000">
                <a:off x="9058800" y="3972249"/>
                <a:ext cx="54000" cy="54000"/>
              </a:xfrm>
              <a:prstGeom prst="ellipse">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grpSp>
        <p:cxnSp>
          <p:nvCxnSpPr>
            <p:cNvPr id="253" name="直接箭头连接符 252">
              <a:extLst>
                <a:ext uri="{FF2B5EF4-FFF2-40B4-BE49-F238E27FC236}">
                  <a16:creationId xmlns:a16="http://schemas.microsoft.com/office/drawing/2014/main" xmlns="" id="{283FB6B7-F17B-494B-B886-DA4CACD9CAA6}"/>
                </a:ext>
              </a:extLst>
            </p:cNvPr>
            <p:cNvCxnSpPr>
              <a:cxnSpLocks/>
            </p:cNvCxnSpPr>
            <p:nvPr/>
          </p:nvCxnSpPr>
          <p:spPr>
            <a:xfrm>
              <a:off x="7052161" y="1944399"/>
              <a:ext cx="495313"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55" name="矩形 254">
              <a:extLst>
                <a:ext uri="{FF2B5EF4-FFF2-40B4-BE49-F238E27FC236}">
                  <a16:creationId xmlns:a16="http://schemas.microsoft.com/office/drawing/2014/main" xmlns="" id="{497F93F1-04DD-49E3-A77E-48ED0960561C}"/>
                </a:ext>
              </a:extLst>
            </p:cNvPr>
            <p:cNvSpPr/>
            <p:nvPr/>
          </p:nvSpPr>
          <p:spPr>
            <a:xfrm>
              <a:off x="7562074" y="1786338"/>
              <a:ext cx="1581926" cy="369332"/>
            </a:xfrm>
            <a:prstGeom prst="rect">
              <a:avLst/>
            </a:prstGeom>
          </p:spPr>
          <p:txBody>
            <a:bodyPr wrap="square">
              <a:spAutoFit/>
            </a:bodyPr>
            <a:lstStyle/>
            <a:p>
              <a:r>
                <a:rPr lang="en-US" altLang="zh-CN" dirty="0" err="1" smtClean="0"/>
                <a:t>SiPM</a:t>
              </a:r>
              <a:endParaRPr lang="en-US" altLang="zh-CN" dirty="0"/>
            </a:p>
          </p:txBody>
        </p:sp>
      </p:grpSp>
      <p:graphicFrame>
        <p:nvGraphicFramePr>
          <p:cNvPr id="9" name="表格 8"/>
          <p:cNvGraphicFramePr>
            <a:graphicFrameLocks noGrp="1"/>
          </p:cNvGraphicFramePr>
          <p:nvPr>
            <p:extLst>
              <p:ext uri="{D42A27DB-BD31-4B8C-83A1-F6EECF244321}">
                <p14:modId xmlns:p14="http://schemas.microsoft.com/office/powerpoint/2010/main" val="3883435874"/>
              </p:ext>
            </p:extLst>
          </p:nvPr>
        </p:nvGraphicFramePr>
        <p:xfrm>
          <a:off x="230086" y="4200875"/>
          <a:ext cx="8621552" cy="1828800"/>
        </p:xfrm>
        <a:graphic>
          <a:graphicData uri="http://schemas.openxmlformats.org/drawingml/2006/table">
            <a:tbl>
              <a:tblPr firstRow="1" bandRow="1">
                <a:tableStyleId>{5940675A-B579-460E-94D1-54222C63F5DA}</a:tableStyleId>
              </a:tblPr>
              <a:tblGrid>
                <a:gridCol w="2901884">
                  <a:extLst>
                    <a:ext uri="{9D8B030D-6E8A-4147-A177-3AD203B41FA5}">
                      <a16:colId xmlns:a16="http://schemas.microsoft.com/office/drawing/2014/main" xmlns="" val="2337685322"/>
                    </a:ext>
                  </a:extLst>
                </a:gridCol>
                <a:gridCol w="1408892">
                  <a:extLst>
                    <a:ext uri="{9D8B030D-6E8A-4147-A177-3AD203B41FA5}">
                      <a16:colId xmlns:a16="http://schemas.microsoft.com/office/drawing/2014/main" xmlns="" val="3089639666"/>
                    </a:ext>
                  </a:extLst>
                </a:gridCol>
                <a:gridCol w="3335828">
                  <a:extLst>
                    <a:ext uri="{9D8B030D-6E8A-4147-A177-3AD203B41FA5}">
                      <a16:colId xmlns:a16="http://schemas.microsoft.com/office/drawing/2014/main" xmlns="" val="1324213167"/>
                    </a:ext>
                  </a:extLst>
                </a:gridCol>
                <a:gridCol w="974948">
                  <a:extLst>
                    <a:ext uri="{9D8B030D-6E8A-4147-A177-3AD203B41FA5}">
                      <a16:colId xmlns:a16="http://schemas.microsoft.com/office/drawing/2014/main" xmlns="" val="3869821890"/>
                    </a:ext>
                  </a:extLst>
                </a:gridCol>
              </a:tblGrid>
              <a:tr h="0">
                <a:tc gridSpan="4">
                  <a:txBody>
                    <a:bodyPr/>
                    <a:lstStyle/>
                    <a:p>
                      <a:pPr algn="ctr"/>
                      <a:r>
                        <a:rPr lang="en-US" altLang="zh-CN" sz="1800" b="1" dirty="0" smtClean="0"/>
                        <a:t>Parameters of </a:t>
                      </a:r>
                      <a:r>
                        <a:rPr lang="en-US" altLang="zh-CN" sz="1800" b="1" dirty="0" smtClean="0"/>
                        <a:t>tower</a:t>
                      </a:r>
                      <a:endParaRPr lang="zh-CN" altLang="en-US" sz="18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pPr algn="ctr"/>
                      <a:endParaRPr lang="zh-CN" altLang="en-US" sz="1050" dirty="0"/>
                    </a:p>
                  </a:txBody>
                  <a:tcPr/>
                </a:tc>
                <a:tc hMerge="1">
                  <a:txBody>
                    <a:bodyPr/>
                    <a:lstStyle/>
                    <a:p>
                      <a:pPr algn="ctr"/>
                      <a:endParaRPr lang="zh-CN" altLang="en-US" sz="1050" dirty="0"/>
                    </a:p>
                  </a:txBody>
                  <a:tcPr/>
                </a:tc>
                <a:extLst>
                  <a:ext uri="{0D108BD9-81ED-4DB2-BD59-A6C34878D82A}">
                    <a16:rowId xmlns:a16="http://schemas.microsoft.com/office/drawing/2014/main" xmlns="" val="1075767769"/>
                  </a:ext>
                </a:extLst>
              </a:tr>
              <a:tr h="261983">
                <a:tc>
                  <a:txBody>
                    <a:bodyPr/>
                    <a:lstStyle/>
                    <a:p>
                      <a:pPr algn="ctr"/>
                      <a:r>
                        <a:rPr lang="en-US" altLang="zh-CN" sz="1800" dirty="0" smtClean="0"/>
                        <a:t>Transverse</a:t>
                      </a:r>
                      <a:r>
                        <a:rPr lang="en-US" altLang="zh-CN" sz="1800" baseline="0" dirty="0" smtClean="0"/>
                        <a:t> size, mm</a:t>
                      </a:r>
                      <a:r>
                        <a:rPr lang="en-US" altLang="zh-CN" sz="1800" baseline="30000" dirty="0" smtClean="0"/>
                        <a:t>2</a:t>
                      </a:r>
                      <a:endParaRPr lang="zh-CN" altLang="en-US" sz="1800" baseline="30000" dirty="0"/>
                    </a:p>
                  </a:txBody>
                  <a:tcPr>
                    <a:lnL w="28575" cap="flat" cmpd="sng" algn="ctr">
                      <a:no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tcPr>
                </a:tc>
                <a:tc>
                  <a:txBody>
                    <a:bodyPr/>
                    <a:lstStyle/>
                    <a:p>
                      <a:pPr algn="ctr"/>
                      <a:r>
                        <a:rPr lang="en-US" altLang="zh-CN" sz="1800" dirty="0" smtClean="0"/>
                        <a:t>40 x 40</a:t>
                      </a:r>
                      <a:endParaRPr lang="zh-CN" altLang="en-US" sz="1800" dirty="0"/>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tcPr>
                </a:tc>
                <a:tc>
                  <a:txBody>
                    <a:bodyPr/>
                    <a:lstStyle/>
                    <a:p>
                      <a:pPr algn="ctr"/>
                      <a:r>
                        <a:rPr lang="en-US" altLang="zh-CN" sz="1800" dirty="0" smtClean="0"/>
                        <a:t>Scintillator thickness,</a:t>
                      </a:r>
                      <a:r>
                        <a:rPr lang="en-US" altLang="zh-CN" sz="1800" baseline="0" dirty="0" smtClean="0"/>
                        <a:t> mm</a:t>
                      </a:r>
                      <a:endParaRPr lang="zh-CN" altLang="en-US" sz="1800" dirty="0"/>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tcPr>
                </a:tc>
                <a:tc>
                  <a:txBody>
                    <a:bodyPr/>
                    <a:lstStyle/>
                    <a:p>
                      <a:pPr algn="ctr"/>
                      <a:r>
                        <a:rPr lang="en-US" altLang="zh-CN" sz="1800" dirty="0" smtClean="0"/>
                        <a:t>1.5</a:t>
                      </a:r>
                      <a:endParaRPr lang="zh-CN" altLang="en-US" sz="1800" dirty="0"/>
                    </a:p>
                  </a:txBody>
                  <a:tcPr>
                    <a:lnL w="12700" cmpd="sng">
                      <a:noFill/>
                    </a:lnL>
                    <a:lnR w="28575"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xmlns="" val="2450650203"/>
                  </a:ext>
                </a:extLst>
              </a:tr>
              <a:tr h="261983">
                <a:tc>
                  <a:txBody>
                    <a:bodyPr/>
                    <a:lstStyle/>
                    <a:p>
                      <a:pPr algn="ctr"/>
                      <a:r>
                        <a:rPr lang="en-US" altLang="zh-CN" sz="1800" dirty="0" smtClean="0"/>
                        <a:t>WLS fibers</a:t>
                      </a:r>
                      <a:endParaRPr lang="zh-CN" altLang="en-US" sz="1800" dirty="0"/>
                    </a:p>
                  </a:txBody>
                  <a:tcPr>
                    <a:lnL w="28575" cap="flat" cmpd="sng" algn="ctr">
                      <a:noFill/>
                      <a:prstDash val="solid"/>
                      <a:round/>
                      <a:headEnd type="none" w="med" len="med"/>
                      <a:tailEnd type="none" w="med" len="med"/>
                    </a:lnL>
                    <a:lnR w="12700" cmpd="sng">
                      <a:noFill/>
                    </a:lnR>
                    <a:lnT w="12700" cmpd="sng">
                      <a:noFill/>
                    </a:lnT>
                    <a:lnB w="12700" cmpd="sng">
                      <a:noFill/>
                    </a:lnB>
                  </a:tcPr>
                </a:tc>
                <a:tc>
                  <a:txBody>
                    <a:bodyPr/>
                    <a:lstStyle/>
                    <a:p>
                      <a:pPr algn="ctr"/>
                      <a:r>
                        <a:rPr lang="en-US" altLang="zh-CN" sz="1800" dirty="0" smtClean="0"/>
                        <a:t>16</a:t>
                      </a:r>
                      <a:endParaRPr lang="zh-CN" altLang="en-US" sz="1800" dirty="0"/>
                    </a:p>
                  </a:txBody>
                  <a:tcPr>
                    <a:lnL w="12700" cmpd="sng">
                      <a:noFill/>
                    </a:lnL>
                    <a:lnR w="12700" cmpd="sng">
                      <a:noFill/>
                    </a:lnR>
                    <a:lnT w="12700" cmpd="sng">
                      <a:noFill/>
                    </a:lnT>
                    <a:lnB w="12700" cmpd="sng">
                      <a:noFill/>
                    </a:lnB>
                  </a:tcPr>
                </a:tc>
                <a:tc>
                  <a:txBody>
                    <a:bodyPr/>
                    <a:lstStyle/>
                    <a:p>
                      <a:pPr algn="ctr"/>
                      <a:r>
                        <a:rPr lang="en-US" altLang="zh-CN" sz="1800" b="0" kern="1200" dirty="0" smtClean="0">
                          <a:solidFill>
                            <a:schemeClr val="tx1"/>
                          </a:solidFill>
                          <a:effectLst/>
                          <a:latin typeface="+mn-lt"/>
                          <a:ea typeface="+mn-ea"/>
                          <a:cs typeface="+mn-cs"/>
                        </a:rPr>
                        <a:t>Molière</a:t>
                      </a:r>
                      <a:r>
                        <a:rPr lang="en-US" altLang="zh-CN" sz="1800" b="1" kern="1200" dirty="0" smtClean="0">
                          <a:solidFill>
                            <a:schemeClr val="tx1"/>
                          </a:solidFill>
                          <a:effectLst/>
                          <a:latin typeface="+mn-lt"/>
                          <a:ea typeface="+mn-ea"/>
                          <a:cs typeface="+mn-cs"/>
                        </a:rPr>
                        <a:t> </a:t>
                      </a:r>
                      <a:r>
                        <a:rPr lang="en-US" altLang="zh-CN" sz="1800" dirty="0" smtClean="0"/>
                        <a:t>radius, mm</a:t>
                      </a:r>
                      <a:endParaRPr lang="zh-CN" altLang="en-US" sz="1800" dirty="0"/>
                    </a:p>
                  </a:txBody>
                  <a:tcPr>
                    <a:lnL w="12700" cmpd="sng">
                      <a:noFill/>
                    </a:lnL>
                    <a:lnR w="12700" cmpd="sng">
                      <a:noFill/>
                    </a:lnR>
                    <a:lnT w="12700" cmpd="sng">
                      <a:noFill/>
                    </a:lnT>
                    <a:lnB w="12700" cmpd="sng">
                      <a:noFill/>
                    </a:lnB>
                  </a:tcPr>
                </a:tc>
                <a:tc>
                  <a:txBody>
                    <a:bodyPr/>
                    <a:lstStyle/>
                    <a:p>
                      <a:pPr algn="ctr"/>
                      <a:r>
                        <a:rPr lang="en-US" altLang="zh-CN" sz="1800" dirty="0" smtClean="0"/>
                        <a:t>62</a:t>
                      </a:r>
                      <a:endParaRPr lang="zh-CN" altLang="en-US" sz="1800" dirty="0"/>
                    </a:p>
                  </a:txBody>
                  <a:tcPr>
                    <a:lnL w="12700" cmpd="sng">
                      <a:noFill/>
                    </a:lnL>
                    <a:lnR w="28575" cap="flat" cmpd="sng" algn="ctr">
                      <a:no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xmlns="" val="3628146923"/>
                  </a:ext>
                </a:extLst>
              </a:tr>
              <a:tr h="261983">
                <a:tc>
                  <a:txBody>
                    <a:bodyPr/>
                    <a:lstStyle/>
                    <a:p>
                      <a:pPr algn="ctr"/>
                      <a:r>
                        <a:rPr lang="en-US" altLang="zh-CN" sz="1800" dirty="0" smtClean="0"/>
                        <a:t>Number of layers</a:t>
                      </a:r>
                      <a:endParaRPr lang="zh-CN" altLang="en-US" sz="1800" dirty="0"/>
                    </a:p>
                  </a:txBody>
                  <a:tcPr>
                    <a:lnL w="28575" cap="flat" cmpd="sng" algn="ctr">
                      <a:noFill/>
                      <a:prstDash val="solid"/>
                      <a:round/>
                      <a:headEnd type="none" w="med" len="med"/>
                      <a:tailEnd type="none" w="med" len="med"/>
                    </a:lnL>
                    <a:lnR w="12700" cmpd="sng">
                      <a:noFill/>
                    </a:lnR>
                    <a:lnT w="12700" cmpd="sng">
                      <a:noFill/>
                    </a:lnT>
                    <a:lnB w="12700" cmpd="sng">
                      <a:noFill/>
                    </a:lnB>
                  </a:tcPr>
                </a:tc>
                <a:tc>
                  <a:txBody>
                    <a:bodyPr/>
                    <a:lstStyle/>
                    <a:p>
                      <a:pPr algn="ctr"/>
                      <a:r>
                        <a:rPr lang="en-US" altLang="zh-CN" sz="1800" dirty="0" smtClean="0"/>
                        <a:t>220</a:t>
                      </a:r>
                      <a:endParaRPr lang="zh-CN" altLang="en-US" sz="1800" dirty="0"/>
                    </a:p>
                  </a:txBody>
                  <a:tcPr>
                    <a:lnL w="12700" cmpd="sng">
                      <a:noFill/>
                    </a:lnL>
                    <a:lnR w="12700" cmpd="sng">
                      <a:noFill/>
                    </a:lnR>
                    <a:lnT w="12700" cmpd="sng">
                      <a:noFill/>
                    </a:lnT>
                    <a:lnB w="12700" cmpd="sng">
                      <a:noFill/>
                    </a:lnB>
                  </a:tcPr>
                </a:tc>
                <a:tc>
                  <a:txBody>
                    <a:bodyPr/>
                    <a:lstStyle/>
                    <a:p>
                      <a:pPr algn="ctr"/>
                      <a:r>
                        <a:rPr lang="en-US" altLang="zh-CN" sz="1800" dirty="0" smtClean="0"/>
                        <a:t>Radiation length,</a:t>
                      </a:r>
                      <a:r>
                        <a:rPr lang="en-US" altLang="zh-CN" sz="1800" baseline="0" dirty="0" smtClean="0"/>
                        <a:t> X</a:t>
                      </a:r>
                      <a:r>
                        <a:rPr lang="en-US" altLang="zh-CN" sz="1800" baseline="-25000" dirty="0" smtClean="0"/>
                        <a:t>0</a:t>
                      </a:r>
                      <a:endParaRPr lang="zh-CN" altLang="en-US" sz="1800" baseline="-25000" dirty="0"/>
                    </a:p>
                  </a:txBody>
                  <a:tcPr>
                    <a:lnL w="12700" cmpd="sng">
                      <a:noFill/>
                    </a:lnL>
                    <a:lnR w="12700" cmpd="sng">
                      <a:noFill/>
                    </a:lnR>
                    <a:lnT w="12700" cmpd="sng">
                      <a:noFill/>
                    </a:lnT>
                    <a:lnB w="12700" cmpd="sng">
                      <a:noFill/>
                    </a:lnB>
                  </a:tcPr>
                </a:tc>
                <a:tc>
                  <a:txBody>
                    <a:bodyPr/>
                    <a:lstStyle/>
                    <a:p>
                      <a:pPr algn="ctr"/>
                      <a:r>
                        <a:rPr lang="en-US" altLang="zh-CN" sz="1800" dirty="0" smtClean="0"/>
                        <a:t>11.8</a:t>
                      </a:r>
                      <a:endParaRPr lang="zh-CN" altLang="en-US" sz="1800" dirty="0"/>
                    </a:p>
                  </a:txBody>
                  <a:tcPr>
                    <a:lnL w="12700" cmpd="sng">
                      <a:noFill/>
                    </a:lnL>
                    <a:lnR w="28575" cap="flat" cmpd="sng" algn="ctr">
                      <a:no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xmlns="" val="1430593432"/>
                  </a:ext>
                </a:extLst>
              </a:tr>
              <a:tr h="261983">
                <a:tc>
                  <a:txBody>
                    <a:bodyPr/>
                    <a:lstStyle/>
                    <a:p>
                      <a:pPr algn="ctr"/>
                      <a:r>
                        <a:rPr lang="en-US" altLang="zh-CN" sz="1800" dirty="0" smtClean="0"/>
                        <a:t>Lead</a:t>
                      </a:r>
                      <a:r>
                        <a:rPr lang="en-US" altLang="zh-CN" sz="1800" baseline="0" dirty="0" smtClean="0"/>
                        <a:t> absorber thickness, mm</a:t>
                      </a:r>
                      <a:endParaRPr lang="zh-CN" altLang="en-US" sz="1800" dirty="0"/>
                    </a:p>
                  </a:txBody>
                  <a:tcPr>
                    <a:lnL w="28575" cap="flat" cmpd="sng" algn="ctr">
                      <a:no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tcPr>
                </a:tc>
                <a:tc>
                  <a:txBody>
                    <a:bodyPr/>
                    <a:lstStyle/>
                    <a:p>
                      <a:pPr algn="ctr"/>
                      <a:r>
                        <a:rPr lang="en-US" altLang="zh-CN" sz="1800" dirty="0" smtClean="0"/>
                        <a:t>0.3</a:t>
                      </a:r>
                      <a:endParaRPr lang="zh-CN" altLang="en-US" sz="1800"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tcPr>
                </a:tc>
                <a:tc>
                  <a:txBody>
                    <a:bodyPr/>
                    <a:lstStyle/>
                    <a:p>
                      <a:pPr algn="ctr"/>
                      <a:r>
                        <a:rPr lang="en-US" altLang="zh-CN" sz="1800" dirty="0" smtClean="0"/>
                        <a:t>Effective radiation length</a:t>
                      </a:r>
                      <a:r>
                        <a:rPr lang="en-US" altLang="zh-CN" sz="1800" baseline="0" dirty="0" smtClean="0"/>
                        <a:t>, mm</a:t>
                      </a:r>
                      <a:endParaRPr lang="zh-CN" altLang="en-US" sz="1800"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tcPr>
                </a:tc>
                <a:tc>
                  <a:txBody>
                    <a:bodyPr/>
                    <a:lstStyle/>
                    <a:p>
                      <a:pPr algn="ctr"/>
                      <a:r>
                        <a:rPr lang="en-US" altLang="zh-CN" sz="1800" dirty="0" smtClean="0"/>
                        <a:t>32.4</a:t>
                      </a:r>
                      <a:endParaRPr lang="zh-CN" altLang="en-US" sz="1800" dirty="0"/>
                    </a:p>
                  </a:txBody>
                  <a:tcPr>
                    <a:lnL w="12700" cmpd="sng">
                      <a:noFill/>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297062"/>
                  </a:ext>
                </a:extLst>
              </a:tr>
            </a:tbl>
          </a:graphicData>
        </a:graphic>
      </p:graphicFrame>
    </p:spTree>
    <p:extLst>
      <p:ext uri="{BB962C8B-B14F-4D97-AF65-F5344CB8AC3E}">
        <p14:creationId xmlns:p14="http://schemas.microsoft.com/office/powerpoint/2010/main" val="410636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96" y="6132497"/>
            <a:ext cx="1784796" cy="633130"/>
          </a:xfrm>
          <a:prstGeom prst="rect">
            <a:avLst/>
          </a:prstGeom>
        </p:spPr>
      </p:pic>
      <p:sp>
        <p:nvSpPr>
          <p:cNvPr id="17" name="MH_Number_4">
            <a:hlinkClick r:id="rId3" action="ppaction://hlinksldjump"/>
          </p:cNvPr>
          <p:cNvSpPr/>
          <p:nvPr/>
        </p:nvSpPr>
        <p:spPr>
          <a:xfrm>
            <a:off x="1562579" y="1552527"/>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1</a:t>
            </a:r>
            <a:endParaRPr lang="zh-CN" altLang="en-US" sz="2400" dirty="0">
              <a:solidFill>
                <a:srgbClr val="FFFFFF"/>
              </a:solidFill>
              <a:ea typeface="Times New Roman" pitchFamily="18" charset="0"/>
            </a:endParaRPr>
          </a:p>
        </p:txBody>
      </p:sp>
      <p:sp>
        <p:nvSpPr>
          <p:cNvPr id="18" name="MH_Entry_4">
            <a:hlinkClick r:id="rId3" action="ppaction://hlinksldjump"/>
          </p:cNvPr>
          <p:cNvSpPr/>
          <p:nvPr/>
        </p:nvSpPr>
        <p:spPr>
          <a:xfrm>
            <a:off x="2365153" y="1436809"/>
            <a:ext cx="5216270" cy="54557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Introduction</a:t>
            </a:r>
            <a:endParaRPr lang="zh-CN" altLang="en-US" sz="3200" b="1" dirty="0">
              <a:solidFill>
                <a:schemeClr val="accent3">
                  <a:lumMod val="60000"/>
                  <a:lumOff val="40000"/>
                </a:schemeClr>
              </a:solidFill>
            </a:endParaRPr>
          </a:p>
        </p:txBody>
      </p:sp>
      <p:sp>
        <p:nvSpPr>
          <p:cNvPr id="19" name="MH_Number_4">
            <a:hlinkClick r:id="rId3" action="ppaction://hlinksldjump"/>
          </p:cNvPr>
          <p:cNvSpPr/>
          <p:nvPr/>
        </p:nvSpPr>
        <p:spPr>
          <a:xfrm>
            <a:off x="1562579" y="2293713"/>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2</a:t>
            </a:r>
            <a:endParaRPr lang="zh-CN" altLang="en-US" sz="2400" dirty="0">
              <a:solidFill>
                <a:srgbClr val="FFFFFF"/>
              </a:solidFill>
              <a:ea typeface="Times New Roman" pitchFamily="18" charset="0"/>
            </a:endParaRPr>
          </a:p>
        </p:txBody>
      </p:sp>
      <p:sp>
        <p:nvSpPr>
          <p:cNvPr id="20" name="MH_Entry_4">
            <a:hlinkClick r:id="rId3" action="ppaction://hlinksldjump"/>
          </p:cNvPr>
          <p:cNvSpPr/>
          <p:nvPr/>
        </p:nvSpPr>
        <p:spPr>
          <a:xfrm>
            <a:off x="2365153" y="2179403"/>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smtClean="0">
                <a:solidFill>
                  <a:srgbClr val="7030A0"/>
                </a:solidFill>
              </a:rPr>
              <a:t>Simulation</a:t>
            </a:r>
            <a:endParaRPr lang="zh-CN" altLang="en-US" sz="3200" b="1" dirty="0">
              <a:solidFill>
                <a:srgbClr val="7030A0"/>
              </a:solidFill>
            </a:endParaRPr>
          </a:p>
        </p:txBody>
      </p:sp>
      <p:sp>
        <p:nvSpPr>
          <p:cNvPr id="21" name="MH_Number_4">
            <a:hlinkClick r:id="rId3" action="ppaction://hlinksldjump"/>
          </p:cNvPr>
          <p:cNvSpPr/>
          <p:nvPr/>
        </p:nvSpPr>
        <p:spPr>
          <a:xfrm>
            <a:off x="1562579" y="3034899"/>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3</a:t>
            </a:r>
            <a:endParaRPr lang="zh-CN" altLang="en-US" sz="2400" dirty="0">
              <a:solidFill>
                <a:srgbClr val="FFFFFF"/>
              </a:solidFill>
              <a:ea typeface="Times New Roman" pitchFamily="18" charset="0"/>
            </a:endParaRPr>
          </a:p>
        </p:txBody>
      </p:sp>
      <p:sp>
        <p:nvSpPr>
          <p:cNvPr id="22" name="MH_Entry_4">
            <a:hlinkClick r:id="rId3" action="ppaction://hlinksldjump"/>
          </p:cNvPr>
          <p:cNvSpPr/>
          <p:nvPr/>
        </p:nvSpPr>
        <p:spPr>
          <a:xfrm>
            <a:off x="2365153" y="2920589"/>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Key Technology</a:t>
            </a:r>
            <a:endParaRPr lang="zh-CN" altLang="en-US" sz="3200" b="1" dirty="0">
              <a:solidFill>
                <a:schemeClr val="accent3">
                  <a:lumMod val="60000"/>
                  <a:lumOff val="40000"/>
                </a:schemeClr>
              </a:solidFill>
            </a:endParaRPr>
          </a:p>
        </p:txBody>
      </p:sp>
      <p:sp>
        <p:nvSpPr>
          <p:cNvPr id="23" name="MH_Number_4">
            <a:hlinkClick r:id="rId3" action="ppaction://hlinksldjump"/>
          </p:cNvPr>
          <p:cNvSpPr/>
          <p:nvPr/>
        </p:nvSpPr>
        <p:spPr>
          <a:xfrm>
            <a:off x="1562579" y="3771260"/>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4</a:t>
            </a:r>
            <a:endParaRPr lang="zh-CN" altLang="en-US" sz="2400" dirty="0">
              <a:solidFill>
                <a:srgbClr val="FFFFFF"/>
              </a:solidFill>
              <a:ea typeface="Times New Roman" pitchFamily="18" charset="0"/>
            </a:endParaRPr>
          </a:p>
        </p:txBody>
      </p:sp>
      <p:sp>
        <p:nvSpPr>
          <p:cNvPr id="24" name="MH_Entry_4">
            <a:hlinkClick r:id="rId3" action="ppaction://hlinksldjump"/>
          </p:cNvPr>
          <p:cNvSpPr/>
          <p:nvPr/>
        </p:nvSpPr>
        <p:spPr>
          <a:xfrm>
            <a:off x="2365153" y="3656950"/>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Beam Test</a:t>
            </a:r>
            <a:endParaRPr lang="zh-CN" altLang="en-US" sz="3200" b="1" dirty="0">
              <a:solidFill>
                <a:schemeClr val="accent3">
                  <a:lumMod val="60000"/>
                  <a:lumOff val="40000"/>
                </a:schemeClr>
              </a:solidFill>
            </a:endParaRPr>
          </a:p>
        </p:txBody>
      </p:sp>
      <p:sp>
        <p:nvSpPr>
          <p:cNvPr id="25" name="MH_Number_4">
            <a:hlinkClick r:id="rId3" action="ppaction://hlinksldjump"/>
          </p:cNvPr>
          <p:cNvSpPr/>
          <p:nvPr/>
        </p:nvSpPr>
        <p:spPr>
          <a:xfrm>
            <a:off x="1562579" y="4507621"/>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5</a:t>
            </a:r>
            <a:endParaRPr lang="zh-CN" altLang="en-US" sz="2400" dirty="0">
              <a:solidFill>
                <a:srgbClr val="FFFFFF"/>
              </a:solidFill>
              <a:ea typeface="Times New Roman" pitchFamily="18" charset="0"/>
            </a:endParaRPr>
          </a:p>
        </p:txBody>
      </p:sp>
      <p:sp>
        <p:nvSpPr>
          <p:cNvPr id="26" name="MH_Entry_4">
            <a:hlinkClick r:id="rId3" action="ppaction://hlinksldjump"/>
          </p:cNvPr>
          <p:cNvSpPr/>
          <p:nvPr/>
        </p:nvSpPr>
        <p:spPr>
          <a:xfrm>
            <a:off x="2365153" y="4393311"/>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chemeClr val="accent3">
                    <a:lumMod val="60000"/>
                    <a:lumOff val="40000"/>
                  </a:schemeClr>
                </a:solidFill>
              </a:rPr>
              <a:t> Collaboration</a:t>
            </a:r>
            <a:endParaRPr lang="zh-CN" altLang="en-US" sz="3200" b="1" dirty="0">
              <a:solidFill>
                <a:schemeClr val="accent3">
                  <a:lumMod val="60000"/>
                  <a:lumOff val="40000"/>
                </a:schemeClr>
              </a:solidFill>
            </a:endParaRPr>
          </a:p>
        </p:txBody>
      </p:sp>
      <p:sp>
        <p:nvSpPr>
          <p:cNvPr id="29" name="文本框 28"/>
          <p:cNvSpPr txBox="1"/>
          <p:nvPr/>
        </p:nvSpPr>
        <p:spPr>
          <a:xfrm>
            <a:off x="5795580" y="414509"/>
            <a:ext cx="1563624" cy="646331"/>
          </a:xfrm>
          <a:prstGeom prst="rect">
            <a:avLst/>
          </a:prstGeom>
          <a:noFill/>
        </p:spPr>
        <p:txBody>
          <a:bodyPr wrap="square" rtlCol="0">
            <a:spAutoFit/>
          </a:bodyPr>
          <a:lstStyle/>
          <a:p>
            <a:r>
              <a:rPr lang="en-US" altLang="zh-CN"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outline</a:t>
            </a:r>
            <a:endParaRPr lang="zh-CN" altLang="en-US" sz="3600"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31" name="直接连接符 30"/>
          <p:cNvCxnSpPr/>
          <p:nvPr/>
        </p:nvCxnSpPr>
        <p:spPr>
          <a:xfrm>
            <a:off x="0" y="737673"/>
            <a:ext cx="5795580"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直接连接符 32"/>
          <p:cNvCxnSpPr>
            <a:stCxn id="29" idx="3"/>
          </p:cNvCxnSpPr>
          <p:nvPr/>
        </p:nvCxnSpPr>
        <p:spPr>
          <a:xfrm>
            <a:off x="7359204" y="737673"/>
            <a:ext cx="1784796" cy="0"/>
          </a:xfrm>
          <a:prstGeom prst="line">
            <a:avLst/>
          </a:prstGeom>
          <a:ln w="22225" cap="flat" cmpd="sng" algn="ctr">
            <a:solidFill>
              <a:srgbClr val="7030A0">
                <a:alpha val="82000"/>
              </a:srgbClr>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灯片编号占位符 48"/>
          <p:cNvSpPr>
            <a:spLocks noGrp="1"/>
          </p:cNvSpPr>
          <p:nvPr>
            <p:ph type="sldNum" sz="quarter" idx="12"/>
          </p:nvPr>
        </p:nvSpPr>
        <p:spPr/>
        <p:txBody>
          <a:bodyPr/>
          <a:lstStyle/>
          <a:p>
            <a:fld id="{03114EF4-9A27-45D2-8970-5BB75B272BC9}" type="slidenum">
              <a:rPr lang="zh-CN" altLang="en-US" smtClean="0"/>
              <a:t>7</a:t>
            </a:fld>
            <a:endParaRPr lang="zh-CN" altLang="en-US"/>
          </a:p>
        </p:txBody>
      </p:sp>
      <p:sp>
        <p:nvSpPr>
          <p:cNvPr id="53" name="矩形 52"/>
          <p:cNvSpPr/>
          <p:nvPr/>
        </p:nvSpPr>
        <p:spPr>
          <a:xfrm>
            <a:off x="1910592" y="6355918"/>
            <a:ext cx="7233408" cy="93144"/>
          </a:xfrm>
          <a:prstGeom prst="rect">
            <a:avLst/>
          </a:prstGeom>
          <a:gradFill flip="none" rotWithShape="1">
            <a:gsLst>
              <a:gs pos="38000">
                <a:srgbClr val="9381C6"/>
              </a:gs>
              <a:gs pos="0">
                <a:srgbClr val="7030A0"/>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Number_4">
            <a:hlinkClick r:id="rId3" action="ppaction://hlinksldjump"/>
          </p:cNvPr>
          <p:cNvSpPr/>
          <p:nvPr/>
        </p:nvSpPr>
        <p:spPr>
          <a:xfrm>
            <a:off x="1561732" y="5207538"/>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6</a:t>
            </a:r>
            <a:endParaRPr lang="zh-CN" altLang="en-US" sz="2400" dirty="0">
              <a:solidFill>
                <a:srgbClr val="FFFFFF"/>
              </a:solidFill>
              <a:ea typeface="Times New Roman" pitchFamily="18" charset="0"/>
            </a:endParaRPr>
          </a:p>
        </p:txBody>
      </p:sp>
      <p:sp>
        <p:nvSpPr>
          <p:cNvPr id="32" name="MH_Entry_4">
            <a:hlinkClick r:id="rId3" action="ppaction://hlinksldjump"/>
          </p:cNvPr>
          <p:cNvSpPr/>
          <p:nvPr/>
        </p:nvSpPr>
        <p:spPr>
          <a:xfrm>
            <a:off x="2364306" y="5093228"/>
            <a:ext cx="5216270" cy="54557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b="1" dirty="0">
                <a:solidFill>
                  <a:srgbClr val="7030A0"/>
                </a:solidFill>
              </a:rPr>
              <a:t> </a:t>
            </a:r>
            <a:r>
              <a:rPr lang="en-US" altLang="zh-CN" sz="3200" b="1" dirty="0">
                <a:solidFill>
                  <a:schemeClr val="accent3">
                    <a:lumMod val="60000"/>
                    <a:lumOff val="40000"/>
                  </a:schemeClr>
                </a:solidFill>
              </a:rPr>
              <a:t>Summary</a:t>
            </a:r>
            <a:endParaRPr lang="zh-CN" altLang="en-US" sz="3200" b="1" dirty="0">
              <a:solidFill>
                <a:schemeClr val="accent3">
                  <a:lumMod val="60000"/>
                  <a:lumOff val="40000"/>
                </a:schemeClr>
              </a:solidFill>
            </a:endParaRPr>
          </a:p>
        </p:txBody>
      </p:sp>
    </p:spTree>
    <p:extLst>
      <p:ext uri="{BB962C8B-B14F-4D97-AF65-F5344CB8AC3E}">
        <p14:creationId xmlns:p14="http://schemas.microsoft.com/office/powerpoint/2010/main" val="1244047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编号占位符 1"/>
          <p:cNvSpPr>
            <a:spLocks noGrp="1"/>
          </p:cNvSpPr>
          <p:nvPr>
            <p:ph type="sldNum" sz="quarter" idx="12"/>
          </p:nvPr>
        </p:nvSpPr>
        <p:spPr/>
        <p:txBody>
          <a:bodyPr/>
          <a:lstStyle/>
          <a:p>
            <a:fld id="{0C064E2B-F827-5049-9F42-58DFBE9201C7}" type="slidenum">
              <a:rPr kumimoji="1" lang="zh-CN" altLang="en-US" smtClean="0"/>
              <a:t>8</a:t>
            </a:fld>
            <a:endParaRPr kumimoji="1" lang="zh-CN" altLang="en-US"/>
          </a:p>
        </p:txBody>
      </p:sp>
      <p:sp>
        <p:nvSpPr>
          <p:cNvPr id="3" name="圆角矩形 2"/>
          <p:cNvSpPr/>
          <p:nvPr/>
        </p:nvSpPr>
        <p:spPr>
          <a:xfrm>
            <a:off x="5040351" y="235585"/>
            <a:ext cx="3972568" cy="4687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Neutral pion </a:t>
            </a:r>
            <a:r>
              <a:rPr kumimoji="1" lang="en-US" altLang="zh-CN" sz="2400" dirty="0" smtClean="0">
                <a:solidFill>
                  <a:schemeClr val="tx1"/>
                </a:solidFill>
              </a:rPr>
              <a:t>Reconstruction</a:t>
            </a:r>
            <a:endParaRPr kumimoji="1" lang="zh-CN" altLang="en-US" sz="2400" dirty="0">
              <a:solidFill>
                <a:schemeClr val="tx1"/>
              </a:solidFill>
            </a:endParaRPr>
          </a:p>
        </p:txBody>
      </p:sp>
      <p:grpSp>
        <p:nvGrpSpPr>
          <p:cNvPr id="19" name="组 18"/>
          <p:cNvGrpSpPr/>
          <p:nvPr/>
        </p:nvGrpSpPr>
        <p:grpSpPr>
          <a:xfrm>
            <a:off x="200032" y="1088384"/>
            <a:ext cx="5979145" cy="1765300"/>
            <a:chOff x="1898650" y="1155700"/>
            <a:chExt cx="5979145" cy="1765300"/>
          </a:xfrm>
        </p:grpSpPr>
        <p:sp>
          <p:nvSpPr>
            <p:cNvPr id="4" name="矩形 3"/>
            <p:cNvSpPr/>
            <p:nvPr/>
          </p:nvSpPr>
          <p:spPr>
            <a:xfrm>
              <a:off x="2565400" y="1155700"/>
              <a:ext cx="1778000" cy="396000"/>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chemeClr val="tx1"/>
                  </a:solidFill>
                </a:rPr>
                <a:t>Photon selection</a:t>
              </a: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5" name="矩形 4"/>
                <p:cNvSpPr/>
                <p:nvPr/>
              </p:nvSpPr>
              <p:spPr>
                <a:xfrm>
                  <a:off x="5010150" y="1160833"/>
                  <a:ext cx="2527300" cy="338554"/>
                </a:xfrm>
                <a:prstGeom prst="rect">
                  <a:avLst/>
                </a:prstGeom>
              </p:spPr>
              <p:txBody>
                <a:bodyPr wrap="square">
                  <a:spAutoFit/>
                </a:bodyPr>
                <a:lstStyle/>
                <a:p>
                  <a14:m>
                    <m:oMath xmlns:m="http://schemas.openxmlformats.org/officeDocument/2006/math">
                      <m:sSup>
                        <m:sSupPr>
                          <m:ctrlPr>
                            <a:rPr lang="en-US" altLang="zh-CN" sz="1600" i="1" smtClean="0">
                              <a:latin typeface="Cambria Math" panose="02040503050406030204" pitchFamily="18" charset="0"/>
                            </a:rPr>
                          </m:ctrlPr>
                        </m:sSupPr>
                        <m:e>
                          <m:r>
                            <a:rPr lang="en-US" altLang="zh-CN" sz="1600" i="1" smtClean="0">
                              <a:latin typeface="Cambria Math" charset="0"/>
                              <a:ea typeface="Cambria Math" charset="0"/>
                              <a:cs typeface="Cambria Math" charset="0"/>
                            </a:rPr>
                            <m:t>𝜒</m:t>
                          </m:r>
                        </m:e>
                        <m:sup>
                          <m:r>
                            <a:rPr lang="en-US" altLang="zh-CN" sz="1600" b="0" i="1" smtClean="0">
                              <a:latin typeface="Cambria Math" charset="0"/>
                            </a:rPr>
                            <m:t>2</m:t>
                          </m:r>
                        </m:sup>
                      </m:sSup>
                    </m:oMath>
                  </a14:m>
                  <a:r>
                    <a:rPr lang="en-US" altLang="zh-CN" sz="1600" dirty="0" smtClean="0"/>
                    <a:t> </a:t>
                  </a:r>
                  <a14:m>
                    <m:oMath xmlns:m="http://schemas.openxmlformats.org/officeDocument/2006/math">
                      <m:r>
                        <a:rPr lang="en-US" altLang="zh-CN" sz="1600" i="1">
                          <a:latin typeface="Cambria Math" panose="02040503050406030204" pitchFamily="18" charset="0"/>
                          <a:ea typeface="Cambria Math" panose="02040503050406030204" pitchFamily="18" charset="0"/>
                        </a:rPr>
                        <m:t>≤</m:t>
                      </m:r>
                    </m:oMath>
                  </a14:m>
                  <a:r>
                    <a:rPr lang="en-US" altLang="zh-CN" sz="1600" dirty="0"/>
                    <a:t> 15.0</a:t>
                  </a:r>
                  <a:r>
                    <a:rPr lang="en-US" altLang="zh-CN" sz="1600" dirty="0" smtClean="0"/>
                    <a:t>    E</a:t>
                  </a:r>
                  <a14:m>
                    <m:oMath xmlns:m="http://schemas.openxmlformats.org/officeDocument/2006/math">
                      <m:r>
                        <a:rPr lang="en-US" altLang="zh-CN" sz="1600" b="0" i="0" smtClean="0">
                          <a:latin typeface="Cambria Math" charset="0"/>
                          <a:ea typeface="Cambria Math" panose="02040503050406030204" pitchFamily="18" charset="0"/>
                        </a:rPr>
                        <m:t>/</m:t>
                      </m:r>
                      <m:r>
                        <m:rPr>
                          <m:sty m:val="p"/>
                        </m:rPr>
                        <a:rPr lang="en-US" altLang="zh-CN" sz="1600" b="0" i="0" smtClean="0">
                          <a:latin typeface="Cambria Math" charset="0"/>
                          <a:ea typeface="Cambria Math" panose="02040503050406030204" pitchFamily="18" charset="0"/>
                        </a:rPr>
                        <m:t>p</m:t>
                      </m:r>
                      <m:r>
                        <a:rPr lang="en-US" altLang="zh-CN" sz="1600" i="1">
                          <a:latin typeface="Cambria Math" panose="02040503050406030204" pitchFamily="18" charset="0"/>
                          <a:ea typeface="Cambria Math" panose="02040503050406030204" pitchFamily="18" charset="0"/>
                        </a:rPr>
                        <m:t>≤</m:t>
                      </m:r>
                    </m:oMath>
                  </a14:m>
                  <a:r>
                    <a:rPr lang="en-US" altLang="zh-CN" sz="1600" dirty="0"/>
                    <a:t> </a:t>
                  </a:r>
                  <a:r>
                    <a:rPr lang="en-US" altLang="zh-CN" sz="1600" dirty="0" smtClean="0"/>
                    <a:t>0.8</a:t>
                  </a:r>
                  <a:endParaRPr lang="en-US" altLang="zh-CN" sz="1600" dirty="0"/>
                </a:p>
              </p:txBody>
            </p:sp>
          </mc:Choice>
          <mc:Fallback xmlns="">
            <p:sp>
              <p:nvSpPr>
                <p:cNvPr id="5" name="矩形 4"/>
                <p:cNvSpPr>
                  <a:spLocks noRot="1" noChangeAspect="1" noMove="1" noResize="1" noEditPoints="1" noAdjustHandles="1" noChangeArrowheads="1" noChangeShapeType="1" noTextEdit="1"/>
                </p:cNvSpPr>
                <p:nvPr/>
              </p:nvSpPr>
              <p:spPr>
                <a:xfrm>
                  <a:off x="5010150" y="1160833"/>
                  <a:ext cx="2527300" cy="338554"/>
                </a:xfrm>
                <a:prstGeom prst="rect">
                  <a:avLst/>
                </a:prstGeom>
                <a:blipFill rotWithShape="0">
                  <a:blip r:embed="rId3"/>
                  <a:stretch>
                    <a:fillRect t="-5455" b="-23636"/>
                  </a:stretch>
                </a:blipFill>
              </p:spPr>
              <p:txBody>
                <a:bodyPr/>
                <a:lstStyle/>
                <a:p>
                  <a:r>
                    <a:rPr lang="zh-CN" altLang="en-US">
                      <a:noFill/>
                    </a:rPr>
                    <a:t> </a:t>
                  </a:r>
                </a:p>
              </p:txBody>
            </p:sp>
          </mc:Fallback>
        </mc:AlternateContent>
        <p:cxnSp>
          <p:nvCxnSpPr>
            <p:cNvPr id="7" name="直线箭头连接符 6"/>
            <p:cNvCxnSpPr/>
            <p:nvPr/>
          </p:nvCxnSpPr>
          <p:spPr>
            <a:xfrm>
              <a:off x="3454400" y="1562100"/>
              <a:ext cx="0" cy="2794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898650" y="1843976"/>
              <a:ext cx="3111500" cy="396000"/>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chemeClr val="tx1"/>
                  </a:solidFill>
                </a:rPr>
                <a:t>Invariant mass reconstruction</a:t>
              </a:r>
              <a:endParaRPr kumimoji="1" lang="zh-CN" altLang="en-US" dirty="0">
                <a:solidFill>
                  <a:schemeClr val="tx1"/>
                </a:solidFill>
              </a:endParaRPr>
            </a:p>
          </p:txBody>
        </p:sp>
        <p:pic>
          <p:nvPicPr>
            <p:cNvPr id="10" name="图片 9"/>
            <p:cNvPicPr>
              <a:picLocks noChangeAspect="1"/>
            </p:cNvPicPr>
            <p:nvPr/>
          </p:nvPicPr>
          <p:blipFill>
            <a:blip r:embed="rId4"/>
            <a:stretch>
              <a:fillRect/>
            </a:stretch>
          </p:blipFill>
          <p:spPr>
            <a:xfrm>
              <a:off x="5010150" y="1768958"/>
              <a:ext cx="2545731" cy="478942"/>
            </a:xfrm>
            <a:prstGeom prst="rect">
              <a:avLst/>
            </a:prstGeom>
          </p:spPr>
        </p:pic>
        <p:sp>
          <p:nvSpPr>
            <p:cNvPr id="11" name="矩形 10"/>
            <p:cNvSpPr/>
            <p:nvPr/>
          </p:nvSpPr>
          <p:spPr>
            <a:xfrm>
              <a:off x="2057400" y="2524936"/>
              <a:ext cx="2794000" cy="396064"/>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chemeClr val="tx1"/>
                  </a:solidFill>
                </a:rPr>
                <a:t>Subtract the Background</a:t>
              </a:r>
              <a:endParaRPr kumimoji="1" lang="zh-CN" altLang="en-US" dirty="0">
                <a:solidFill>
                  <a:schemeClr val="tx1"/>
                </a:solidFill>
              </a:endParaRPr>
            </a:p>
          </p:txBody>
        </p:sp>
        <p:cxnSp>
          <p:nvCxnSpPr>
            <p:cNvPr id="12" name="直线箭头连接符 11"/>
            <p:cNvCxnSpPr/>
            <p:nvPr/>
          </p:nvCxnSpPr>
          <p:spPr>
            <a:xfrm>
              <a:off x="3454400" y="2247900"/>
              <a:ext cx="0" cy="2794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010150" y="2540176"/>
              <a:ext cx="2867645" cy="338554"/>
            </a:xfrm>
            <a:prstGeom prst="rect">
              <a:avLst/>
            </a:prstGeom>
            <a:noFill/>
          </p:spPr>
          <p:txBody>
            <a:bodyPr wrap="none" rtlCol="0">
              <a:spAutoFit/>
            </a:bodyPr>
            <a:lstStyle/>
            <a:p>
              <a:r>
                <a:rPr kumimoji="1" lang="en-US" altLang="zh-CN" sz="1600" dirty="0" smtClean="0"/>
                <a:t>Event mixed method and scaling</a:t>
              </a:r>
              <a:endParaRPr kumimoji="1" lang="zh-CN" altLang="en-US" sz="1600" dirty="0"/>
            </a:p>
          </p:txBody>
        </p:sp>
      </p:grpSp>
      <p:sp>
        <p:nvSpPr>
          <p:cNvPr id="20" name="文本框 19"/>
          <p:cNvSpPr txBox="1"/>
          <p:nvPr/>
        </p:nvSpPr>
        <p:spPr>
          <a:xfrm>
            <a:off x="-23140" y="742191"/>
            <a:ext cx="1039131" cy="400110"/>
          </a:xfrm>
          <a:prstGeom prst="rect">
            <a:avLst/>
          </a:prstGeom>
          <a:noFill/>
        </p:spPr>
        <p:txBody>
          <a:bodyPr wrap="none" rtlCol="0">
            <a:spAutoFit/>
          </a:bodyPr>
          <a:lstStyle/>
          <a:p>
            <a:r>
              <a:rPr kumimoji="1" lang="en-US" altLang="zh-CN" sz="2000" b="1" dirty="0" smtClean="0">
                <a:solidFill>
                  <a:srgbClr val="00B0F0"/>
                </a:solidFill>
              </a:rPr>
              <a:t>Method</a:t>
            </a:r>
            <a:endParaRPr kumimoji="1" lang="zh-CN" altLang="en-US" sz="2000" b="1" dirty="0">
              <a:solidFill>
                <a:srgbClr val="00B0F0"/>
              </a:solidFill>
            </a:endParaRPr>
          </a:p>
        </p:txBody>
      </p:sp>
      <mc:AlternateContent xmlns:mc="http://schemas.openxmlformats.org/markup-compatibility/2006" xmlns:a14="http://schemas.microsoft.com/office/drawing/2010/main">
        <mc:Choice Requires="a14">
          <p:sp>
            <p:nvSpPr>
              <p:cNvPr id="23" name="文本框 22"/>
              <p:cNvSpPr txBox="1"/>
              <p:nvPr/>
            </p:nvSpPr>
            <p:spPr>
              <a:xfrm>
                <a:off x="6539957" y="1287226"/>
                <a:ext cx="2566857" cy="3724096"/>
              </a:xfrm>
              <a:prstGeom prst="rect">
                <a:avLst/>
              </a:prstGeom>
              <a:noFill/>
            </p:spPr>
            <p:txBody>
              <a:bodyPr wrap="none" rtlCol="0">
                <a:spAutoFit/>
              </a:bodyPr>
              <a:lstStyle/>
              <a:p>
                <a:r>
                  <a:rPr kumimoji="1" lang="en-US" altLang="zh-CN" sz="2000" b="1" dirty="0" smtClean="0">
                    <a:solidFill>
                      <a:srgbClr val="00B0F0"/>
                    </a:solidFill>
                  </a:rPr>
                  <a:t>Conditions</a:t>
                </a:r>
              </a:p>
              <a:p>
                <a:r>
                  <a:rPr kumimoji="1" lang="en-US" altLang="zh-CN" b="1" dirty="0">
                    <a:solidFill>
                      <a:srgbClr val="FF0000"/>
                    </a:solidFill>
                  </a:rPr>
                  <a:t>g</a:t>
                </a:r>
                <a:r>
                  <a:rPr kumimoji="1" lang="en-US" altLang="zh-CN" b="1" dirty="0" smtClean="0">
                    <a:solidFill>
                      <a:srgbClr val="FF0000"/>
                    </a:solidFill>
                  </a:rPr>
                  <a:t>eometry</a:t>
                </a:r>
                <a:r>
                  <a:rPr kumimoji="1" lang="en-US" altLang="zh-CN" dirty="0" smtClean="0"/>
                  <a:t>:stage1</a:t>
                </a:r>
              </a:p>
              <a:p>
                <a:r>
                  <a:rPr kumimoji="1" lang="en-US" altLang="zh-CN" dirty="0"/>
                  <a:t>(</a:t>
                </a:r>
                <a:r>
                  <a:rPr kumimoji="1" lang="en-US" altLang="zh-CN" dirty="0" smtClean="0"/>
                  <a:t>TPC+TOF+EMC+ZDC)</a:t>
                </a:r>
              </a:p>
              <a:p>
                <a:endParaRPr kumimoji="1" lang="en-US" altLang="zh-CN" dirty="0"/>
              </a:p>
              <a:p>
                <a:endParaRPr kumimoji="1" lang="en-US" altLang="zh-CN" dirty="0" smtClean="0"/>
              </a:p>
              <a:p>
                <a:endParaRPr kumimoji="1" lang="en-US" altLang="zh-CN" dirty="0"/>
              </a:p>
              <a:p>
                <a:endParaRPr kumimoji="1" lang="en-US" altLang="zh-CN" dirty="0" smtClean="0"/>
              </a:p>
              <a:p>
                <a:endParaRPr kumimoji="1" lang="en-US" altLang="zh-CN" dirty="0"/>
              </a:p>
              <a:p>
                <a:endParaRPr kumimoji="1" lang="en-US" altLang="zh-CN" dirty="0" smtClean="0"/>
              </a:p>
              <a:p>
                <a:endParaRPr kumimoji="1" lang="en-US" altLang="zh-CN" dirty="0"/>
              </a:p>
              <a:p>
                <a:endParaRPr kumimoji="1" lang="en-US" altLang="zh-CN" dirty="0" smtClean="0"/>
              </a:p>
              <a:p>
                <a:endParaRPr kumimoji="1" lang="en-US" altLang="zh-CN" dirty="0"/>
              </a:p>
              <a:p>
                <a:r>
                  <a:rPr kumimoji="1" lang="en-US" altLang="zh-CN" dirty="0" smtClean="0">
                    <a:solidFill>
                      <a:srgbClr val="FF0000"/>
                    </a:solidFill>
                  </a:rPr>
                  <a:t>generator</a:t>
                </a:r>
                <a:r>
                  <a:rPr kumimoji="1" lang="en-US" altLang="zh-CN" dirty="0" smtClean="0"/>
                  <a:t>: HYP (5000 </a:t>
                </a:r>
                <a14:m>
                  <m:oMath xmlns:m="http://schemas.openxmlformats.org/officeDocument/2006/math">
                    <m:sSup>
                      <m:sSupPr>
                        <m:ctrlPr>
                          <a:rPr kumimoji="1" lang="en-US" altLang="zh-CN" i="1">
                            <a:latin typeface="Cambria Math" panose="02040503050406030204" pitchFamily="18" charset="0"/>
                          </a:rPr>
                        </m:ctrlPr>
                      </m:sSupPr>
                      <m:e>
                        <m:r>
                          <a:rPr kumimoji="1" lang="en-US" altLang="zh-CN" i="1">
                            <a:latin typeface="Cambria Math" charset="0"/>
                            <a:ea typeface="Cambria Math" charset="0"/>
                            <a:cs typeface="Cambria Math" charset="0"/>
                          </a:rPr>
                          <m:t>𝜋</m:t>
                        </m:r>
                      </m:e>
                      <m:sup>
                        <m:r>
                          <a:rPr kumimoji="1" lang="en-US" altLang="zh-CN" i="1">
                            <a:latin typeface="Cambria Math" charset="0"/>
                          </a:rPr>
                          <m:t>0</m:t>
                        </m:r>
                      </m:sup>
                    </m:sSup>
                  </m:oMath>
                </a14:m>
                <a:r>
                  <a:rPr kumimoji="1" lang="en-US" altLang="zh-CN" dirty="0" smtClean="0"/>
                  <a:t>)</a:t>
                </a:r>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6539957" y="1287226"/>
                <a:ext cx="2566857" cy="3724096"/>
              </a:xfrm>
              <a:prstGeom prst="rect">
                <a:avLst/>
              </a:prstGeom>
              <a:blipFill rotWithShape="0">
                <a:blip r:embed="rId5"/>
                <a:stretch>
                  <a:fillRect l="-2613" t="-818" r="-1188" b="-1637"/>
                </a:stretch>
              </a:blipFill>
            </p:spPr>
            <p:txBody>
              <a:bodyPr/>
              <a:lstStyle/>
              <a:p>
                <a:r>
                  <a:rPr lang="zh-CN" altLang="en-US">
                    <a:noFill/>
                  </a:rPr>
                  <a:t> </a:t>
                </a:r>
              </a:p>
            </p:txBody>
          </p:sp>
        </mc:Fallback>
      </mc:AlternateContent>
      <p:sp>
        <p:nvSpPr>
          <p:cNvPr id="24" name="文本框 23"/>
          <p:cNvSpPr txBox="1"/>
          <p:nvPr/>
        </p:nvSpPr>
        <p:spPr>
          <a:xfrm>
            <a:off x="73265" y="3324170"/>
            <a:ext cx="846322" cy="400110"/>
          </a:xfrm>
          <a:prstGeom prst="rect">
            <a:avLst/>
          </a:prstGeom>
          <a:noFill/>
        </p:spPr>
        <p:txBody>
          <a:bodyPr wrap="none" rtlCol="0">
            <a:spAutoFit/>
          </a:bodyPr>
          <a:lstStyle/>
          <a:p>
            <a:r>
              <a:rPr kumimoji="1" lang="en-US" altLang="zh-CN" sz="2000" b="1" dirty="0" smtClean="0">
                <a:solidFill>
                  <a:srgbClr val="00B0F0"/>
                </a:solidFill>
              </a:rPr>
              <a:t>Result</a:t>
            </a:r>
            <a:endParaRPr kumimoji="1" lang="zh-CN" altLang="en-US" sz="2000" b="1" dirty="0">
              <a:solidFill>
                <a:srgbClr val="00B0F0"/>
              </a:solidFill>
            </a:endParaRPr>
          </a:p>
        </p:txBody>
      </p:sp>
      <p:grpSp>
        <p:nvGrpSpPr>
          <p:cNvPr id="28" name="组 27"/>
          <p:cNvGrpSpPr/>
          <p:nvPr/>
        </p:nvGrpSpPr>
        <p:grpSpPr>
          <a:xfrm>
            <a:off x="1149692" y="3100881"/>
            <a:ext cx="5318334" cy="3620595"/>
            <a:chOff x="1765749" y="3237404"/>
            <a:chExt cx="5318334" cy="3620595"/>
          </a:xfrm>
        </p:grpSpPr>
        <p:pic>
          <p:nvPicPr>
            <p:cNvPr id="25" name="图片 24"/>
            <p:cNvPicPr>
              <a:picLocks noChangeAspect="1"/>
            </p:cNvPicPr>
            <p:nvPr/>
          </p:nvPicPr>
          <p:blipFill>
            <a:blip r:embed="rId6"/>
            <a:stretch>
              <a:fillRect/>
            </a:stretch>
          </p:blipFill>
          <p:spPr>
            <a:xfrm>
              <a:off x="1765749" y="3237404"/>
              <a:ext cx="5318334" cy="3620595"/>
            </a:xfrm>
            <a:prstGeom prst="rect">
              <a:avLst/>
            </a:prstGeom>
          </p:spPr>
        </p:pic>
        <mc:AlternateContent xmlns:mc="http://schemas.openxmlformats.org/markup-compatibility/2006" xmlns:a14="http://schemas.microsoft.com/office/drawing/2010/main">
          <mc:Choice Requires="a14">
            <p:sp>
              <p:nvSpPr>
                <p:cNvPr id="26" name="文本框 25"/>
                <p:cNvSpPr txBox="1"/>
                <p:nvPr/>
              </p:nvSpPr>
              <p:spPr>
                <a:xfrm>
                  <a:off x="4191410" y="4088805"/>
                  <a:ext cx="2359066" cy="830997"/>
                </a:xfrm>
                <a:prstGeom prst="rect">
                  <a:avLst/>
                </a:prstGeom>
                <a:noFill/>
              </p:spPr>
              <p:txBody>
                <a:bodyPr wrap="square" rtlCol="0">
                  <a:spAutoFit/>
                </a:bodyPr>
                <a:lstStyle/>
                <a:p>
                  <a:r>
                    <a:rPr kumimoji="1" lang="en-US" altLang="zh-CN" sz="1600" dirty="0"/>
                    <a:t>b</a:t>
                  </a:r>
                  <a:r>
                    <a:rPr kumimoji="1" lang="en-US" altLang="zh-CN" sz="1600" dirty="0" smtClean="0"/>
                    <a:t>lack: all </a:t>
                  </a:r>
                  <a14:m>
                    <m:oMath xmlns:m="http://schemas.openxmlformats.org/officeDocument/2006/math">
                      <m:r>
                        <a:rPr kumimoji="1" lang="en-US" altLang="zh-CN" sz="1600" b="0" i="1" smtClean="0">
                          <a:latin typeface="Cambria Math" charset="0"/>
                          <a:ea typeface="Cambria Math" charset="0"/>
                          <a:cs typeface="Cambria Math" charset="0"/>
                        </a:rPr>
                        <m:t>𝛾𝛾</m:t>
                      </m:r>
                    </m:oMath>
                  </a14:m>
                  <a:endParaRPr kumimoji="1" lang="en-US" altLang="zh-CN" sz="1600" dirty="0" smtClean="0">
                    <a:ea typeface="Cambria Math" charset="0"/>
                    <a:cs typeface="Cambria Math" charset="0"/>
                  </a:endParaRPr>
                </a:p>
                <a:p>
                  <a:r>
                    <a:rPr kumimoji="1" lang="en-US" altLang="zh-CN" sz="1600" dirty="0">
                      <a:solidFill>
                        <a:srgbClr val="00FA00"/>
                      </a:solidFill>
                    </a:rPr>
                    <a:t>g</a:t>
                  </a:r>
                  <a:r>
                    <a:rPr kumimoji="1" lang="en-US" altLang="zh-CN" sz="1600" dirty="0" smtClean="0">
                      <a:solidFill>
                        <a:srgbClr val="00FA00"/>
                      </a:solidFill>
                    </a:rPr>
                    <a:t>reen: scaled background</a:t>
                  </a:r>
                </a:p>
                <a:p>
                  <a:r>
                    <a:rPr kumimoji="1" lang="en-US" altLang="zh-CN" sz="1600" dirty="0" smtClean="0">
                      <a:solidFill>
                        <a:srgbClr val="FF0000"/>
                      </a:solidFill>
                    </a:rPr>
                    <a:t>red: subtracted </a:t>
                  </a:r>
                  <a14:m>
                    <m:oMath xmlns:m="http://schemas.openxmlformats.org/officeDocument/2006/math">
                      <m:r>
                        <a:rPr kumimoji="1" lang="en-US" altLang="zh-CN" sz="1600" b="0" i="1">
                          <a:solidFill>
                            <a:srgbClr val="FF0000"/>
                          </a:solidFill>
                          <a:latin typeface="Cambria Math" charset="0"/>
                          <a:ea typeface="Cambria Math" charset="0"/>
                          <a:cs typeface="Cambria Math" charset="0"/>
                        </a:rPr>
                        <m:t>𝛾𝛾</m:t>
                      </m:r>
                    </m:oMath>
                  </a14:m>
                  <a:endParaRPr kumimoji="1" lang="en-US" altLang="zh-CN" sz="1600" dirty="0">
                    <a:solidFill>
                      <a:srgbClr val="FF0000"/>
                    </a:solidFill>
                    <a:ea typeface="Cambria Math" charset="0"/>
                    <a:cs typeface="Cambria Math" charset="0"/>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4191410" y="4088805"/>
                  <a:ext cx="2359066" cy="830997"/>
                </a:xfrm>
                <a:prstGeom prst="rect">
                  <a:avLst/>
                </a:prstGeom>
                <a:blipFill rotWithShape="0">
                  <a:blip r:embed="rId7"/>
                  <a:stretch>
                    <a:fillRect l="-1554" t="-2190" b="-8029"/>
                  </a:stretch>
                </a:blipFill>
              </p:spPr>
              <p:txBody>
                <a:bodyPr/>
                <a:lstStyle/>
                <a:p>
                  <a:r>
                    <a:rPr lang="zh-CN" altLang="en-US">
                      <a:noFill/>
                    </a:rPr>
                    <a:t> </a:t>
                  </a:r>
                </a:p>
              </p:txBody>
            </p:sp>
          </mc:Fallback>
        </mc:AlternateContent>
      </p:grpSp>
      <p:sp>
        <p:nvSpPr>
          <p:cNvPr id="29" name="矩形 28"/>
          <p:cNvSpPr/>
          <p:nvPr/>
        </p:nvSpPr>
        <p:spPr>
          <a:xfrm>
            <a:off x="1715426" y="3469830"/>
            <a:ext cx="1396999" cy="297787"/>
          </a:xfrm>
          <a:prstGeom prst="rect">
            <a:avLst/>
          </a:prstGeom>
          <a:solidFill>
            <a:srgbClr val="92D050">
              <a:alpha val="0"/>
            </a:srgbClr>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smtClean="0">
                <a:solidFill>
                  <a:srgbClr val="92D050"/>
                </a:solidFill>
              </a:rPr>
              <a:t>Preliminary</a:t>
            </a:r>
            <a:endParaRPr kumimoji="1" lang="zh-CN" altLang="en-US" dirty="0">
              <a:solidFill>
                <a:srgbClr val="92D050"/>
              </a:solidFill>
            </a:endParaRPr>
          </a:p>
        </p:txBody>
      </p:sp>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0025" y="2243067"/>
            <a:ext cx="2673975" cy="1951011"/>
          </a:xfrm>
          <a:prstGeom prst="rect">
            <a:avLst/>
          </a:prstGeom>
        </p:spPr>
      </p:pic>
      <p:sp>
        <p:nvSpPr>
          <p:cNvPr id="21" name="MH_Number_4">
            <a:hlinkClick r:id="rId9" action="ppaction://hlinksldjump"/>
            <a:extLst>
              <a:ext uri="{FF2B5EF4-FFF2-40B4-BE49-F238E27FC236}">
                <a16:creationId xmlns:a16="http://schemas.microsoft.com/office/drawing/2014/main" xmlns="" id="{534F26E8-D95F-446D-964F-353BA1674955}"/>
              </a:ext>
            </a:extLst>
          </p:cNvPr>
          <p:cNvSpPr/>
          <p:nvPr/>
        </p:nvSpPr>
        <p:spPr>
          <a:xfrm>
            <a:off x="213415" y="202871"/>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2</a:t>
            </a:r>
            <a:endParaRPr lang="zh-CN" altLang="en-US" sz="2400" dirty="0">
              <a:solidFill>
                <a:srgbClr val="FFFFFF"/>
              </a:solidFill>
              <a:latin typeface="Arial" charset="0"/>
              <a:ea typeface="Times New Roman" pitchFamily="18" charset="0"/>
            </a:endParaRPr>
          </a:p>
        </p:txBody>
      </p:sp>
      <p:sp>
        <p:nvSpPr>
          <p:cNvPr id="22" name="MH_Entry_4">
            <a:hlinkClick r:id="rId9" action="ppaction://hlinksldjump"/>
            <a:extLst>
              <a:ext uri="{FF2B5EF4-FFF2-40B4-BE49-F238E27FC236}">
                <a16:creationId xmlns:a16="http://schemas.microsoft.com/office/drawing/2014/main" xmlns="" id="{49F981CE-30A7-46E3-BD60-B80C14F04613}"/>
              </a:ext>
            </a:extLst>
          </p:cNvPr>
          <p:cNvSpPr/>
          <p:nvPr/>
        </p:nvSpPr>
        <p:spPr>
          <a:xfrm>
            <a:off x="1015991" y="202871"/>
            <a:ext cx="1981209" cy="4387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lnSpcReduction="100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Simulation</a:t>
            </a:r>
            <a:endParaRPr lang="zh-CN" altLang="en-US" sz="3200" dirty="0">
              <a:solidFill>
                <a:srgbClr val="7030A0"/>
              </a:solidFill>
            </a:endParaRPr>
          </a:p>
        </p:txBody>
      </p:sp>
    </p:spTree>
    <p:extLst>
      <p:ext uri="{BB962C8B-B14F-4D97-AF65-F5344CB8AC3E}">
        <p14:creationId xmlns:p14="http://schemas.microsoft.com/office/powerpoint/2010/main" val="1357224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188635" y="2192111"/>
            <a:ext cx="5615581" cy="4070553"/>
          </a:xfrm>
          <a:prstGeom prst="rect">
            <a:avLst/>
          </a:prstGeom>
        </p:spPr>
      </p:pic>
      <p:sp>
        <p:nvSpPr>
          <p:cNvPr id="2" name="幻灯片编号占位符 1"/>
          <p:cNvSpPr>
            <a:spLocks noGrp="1"/>
          </p:cNvSpPr>
          <p:nvPr>
            <p:ph type="sldNum" sz="quarter" idx="12"/>
          </p:nvPr>
        </p:nvSpPr>
        <p:spPr/>
        <p:txBody>
          <a:bodyPr/>
          <a:lstStyle/>
          <a:p>
            <a:fld id="{0C064E2B-F827-5049-9F42-58DFBE9201C7}" type="slidenum">
              <a:rPr kumimoji="1" lang="zh-CN" altLang="en-US" smtClean="0"/>
              <a:t>9</a:t>
            </a:fld>
            <a:endParaRPr kumimoji="1" lang="zh-CN" altLang="en-US"/>
          </a:p>
        </p:txBody>
      </p:sp>
      <p:sp>
        <p:nvSpPr>
          <p:cNvPr id="7" name="文本框 6"/>
          <p:cNvSpPr txBox="1"/>
          <p:nvPr/>
        </p:nvSpPr>
        <p:spPr>
          <a:xfrm>
            <a:off x="6729493" y="112457"/>
            <a:ext cx="1964833" cy="461665"/>
          </a:xfrm>
          <a:prstGeom prst="rect">
            <a:avLst/>
          </a:prstGeom>
          <a:noFill/>
        </p:spPr>
        <p:txBody>
          <a:bodyPr wrap="none" rtlCol="0">
            <a:spAutoFit/>
          </a:bodyPr>
          <a:lstStyle/>
          <a:p>
            <a:r>
              <a:rPr kumimoji="1" lang="en-US" altLang="zh-CN" sz="2400" dirty="0" err="1" smtClean="0"/>
              <a:t>ECal</a:t>
            </a:r>
            <a:r>
              <a:rPr kumimoji="1" lang="en-US" altLang="zh-CN" sz="2400" dirty="0" smtClean="0"/>
              <a:t> Time Cut</a:t>
            </a:r>
            <a:endParaRPr kumimoji="1" lang="zh-CN" altLang="en-US" sz="2400" dirty="0"/>
          </a:p>
        </p:txBody>
      </p:sp>
      <p:sp>
        <p:nvSpPr>
          <p:cNvPr id="8" name="文本框 7"/>
          <p:cNvSpPr txBox="1"/>
          <p:nvPr/>
        </p:nvSpPr>
        <p:spPr>
          <a:xfrm>
            <a:off x="663071" y="1770021"/>
            <a:ext cx="5045935" cy="369332"/>
          </a:xfrm>
          <a:prstGeom prst="rect">
            <a:avLst/>
          </a:prstGeom>
          <a:noFill/>
        </p:spPr>
        <p:txBody>
          <a:bodyPr wrap="square" rtlCol="0">
            <a:spAutoFit/>
          </a:bodyPr>
          <a:lstStyle/>
          <a:p>
            <a:r>
              <a:rPr kumimoji="1" lang="en-US" altLang="zh-CN" b="1" dirty="0" smtClean="0"/>
              <a:t>Distribution of arrival time, Rho and Z in </a:t>
            </a:r>
            <a:r>
              <a:rPr kumimoji="1" lang="en-US" altLang="zh-CN" b="1" dirty="0" err="1" smtClean="0"/>
              <a:t>ECal</a:t>
            </a:r>
            <a:endParaRPr kumimoji="1" lang="zh-CN" altLang="en-US" b="1" dirty="0"/>
          </a:p>
        </p:txBody>
      </p:sp>
      <p:sp>
        <p:nvSpPr>
          <p:cNvPr id="9" name="文本框 8"/>
          <p:cNvSpPr txBox="1"/>
          <p:nvPr/>
        </p:nvSpPr>
        <p:spPr>
          <a:xfrm>
            <a:off x="1894506" y="6267229"/>
            <a:ext cx="2222083" cy="369332"/>
          </a:xfrm>
          <a:prstGeom prst="rect">
            <a:avLst/>
          </a:prstGeom>
          <a:noFill/>
        </p:spPr>
        <p:txBody>
          <a:bodyPr wrap="none" rtlCol="0">
            <a:spAutoFit/>
          </a:bodyPr>
          <a:lstStyle/>
          <a:p>
            <a:r>
              <a:rPr kumimoji="1" lang="en-US" altLang="zh-CN" b="1" smtClean="0"/>
              <a:t>With </a:t>
            </a:r>
            <a:r>
              <a:rPr kumimoji="1" lang="en-US" altLang="zh-CN" b="1" smtClean="0"/>
              <a:t>time &lt; 10 ns </a:t>
            </a:r>
            <a:r>
              <a:rPr kumimoji="1" lang="en-US" altLang="zh-CN" b="1" dirty="0" smtClean="0"/>
              <a:t>cut</a:t>
            </a:r>
            <a:endParaRPr kumimoji="1" lang="zh-CN" altLang="en-US" b="1" dirty="0"/>
          </a:p>
        </p:txBody>
      </p:sp>
      <p:sp>
        <p:nvSpPr>
          <p:cNvPr id="10" name="文本框 9"/>
          <p:cNvSpPr txBox="1"/>
          <p:nvPr/>
        </p:nvSpPr>
        <p:spPr>
          <a:xfrm>
            <a:off x="6497832" y="3603599"/>
            <a:ext cx="2428152" cy="646331"/>
          </a:xfrm>
          <a:prstGeom prst="rect">
            <a:avLst/>
          </a:prstGeom>
          <a:noFill/>
        </p:spPr>
        <p:txBody>
          <a:bodyPr wrap="square" rtlCol="0">
            <a:spAutoFit/>
          </a:bodyPr>
          <a:lstStyle/>
          <a:p>
            <a:r>
              <a:rPr kumimoji="1" lang="en-US" altLang="zh-CN" b="1" dirty="0" smtClean="0"/>
              <a:t>Profile along X of Z-Time distribution</a:t>
            </a:r>
            <a:endParaRPr kumimoji="1" lang="zh-CN" altLang="en-US" b="1" dirty="0"/>
          </a:p>
        </p:txBody>
      </p:sp>
      <p:pic>
        <p:nvPicPr>
          <p:cNvPr id="12" name="图片 11"/>
          <p:cNvPicPr>
            <a:picLocks noChangeAspect="1"/>
          </p:cNvPicPr>
          <p:nvPr/>
        </p:nvPicPr>
        <p:blipFill>
          <a:blip r:embed="rId4"/>
          <a:stretch>
            <a:fillRect/>
          </a:stretch>
        </p:blipFill>
        <p:spPr>
          <a:xfrm>
            <a:off x="5686079" y="4302688"/>
            <a:ext cx="3475489" cy="2366030"/>
          </a:xfrm>
          <a:prstGeom prst="rect">
            <a:avLst/>
          </a:prstGeom>
        </p:spPr>
      </p:pic>
      <mc:AlternateContent xmlns:mc="http://schemas.openxmlformats.org/markup-compatibility/2006" xmlns:a14="http://schemas.microsoft.com/office/drawing/2010/main">
        <mc:Choice Requires="a14">
          <p:sp>
            <p:nvSpPr>
              <p:cNvPr id="14" name="矩形 13"/>
              <p:cNvSpPr/>
              <p:nvPr/>
            </p:nvSpPr>
            <p:spPr>
              <a:xfrm>
                <a:off x="491582" y="872212"/>
                <a:ext cx="2694456" cy="651397"/>
              </a:xfrm>
              <a:prstGeom prst="rect">
                <a:avLst/>
              </a:prstGeom>
            </p:spPr>
            <p:txBody>
              <a:bodyPr wrap="none">
                <a:spAutoFit/>
              </a:bodyPr>
              <a:lstStyle/>
              <a:p>
                <a:r>
                  <a:rPr kumimoji="1" lang="en-US" altLang="zh-CN" b="1" dirty="0" err="1" smtClean="0"/>
                  <a:t>UrQmd</a:t>
                </a:r>
                <a:r>
                  <a:rPr kumimoji="1" lang="en-US" altLang="zh-CN" b="1" dirty="0" smtClean="0"/>
                  <a:t>: </a:t>
                </a:r>
              </a:p>
              <a:p>
                <a:r>
                  <a:rPr kumimoji="1" lang="en-US" altLang="zh-CN" b="1" dirty="0" err="1" smtClean="0"/>
                  <a:t>Au+Au</a:t>
                </a:r>
                <a:r>
                  <a:rPr kumimoji="1" lang="en-US" altLang="zh-CN" b="1" dirty="0" smtClean="0"/>
                  <a:t> </a:t>
                </a:r>
                <a14:m>
                  <m:oMath xmlns:m="http://schemas.openxmlformats.org/officeDocument/2006/math">
                    <m:rad>
                      <m:radPr>
                        <m:degHide m:val="on"/>
                        <m:ctrlPr>
                          <a:rPr kumimoji="1" lang="en-US" altLang="zh-CN" b="1" i="1">
                            <a:latin typeface="Cambria Math" panose="02040503050406030204" pitchFamily="18" charset="0"/>
                          </a:rPr>
                        </m:ctrlPr>
                      </m:radPr>
                      <m:deg/>
                      <m:e>
                        <m:r>
                          <a:rPr kumimoji="1" lang="en-US" altLang="zh-CN" b="1" i="1">
                            <a:latin typeface="Cambria Math" charset="0"/>
                          </a:rPr>
                          <m:t>𝒔</m:t>
                        </m:r>
                      </m:e>
                    </m:rad>
                    <m:r>
                      <a:rPr kumimoji="1" lang="en-US" altLang="zh-CN" b="1" i="1">
                        <a:latin typeface="Cambria Math" charset="0"/>
                      </a:rPr>
                      <m:t>=</m:t>
                    </m:r>
                    <m:r>
                      <a:rPr kumimoji="1" lang="en-US" altLang="zh-CN" b="1" i="1">
                        <a:latin typeface="Cambria Math" charset="0"/>
                      </a:rPr>
                      <m:t>𝟕</m:t>
                    </m:r>
                    <m:r>
                      <a:rPr kumimoji="1" lang="en-US" altLang="zh-CN" b="1" i="1">
                        <a:latin typeface="Cambria Math" charset="0"/>
                      </a:rPr>
                      <m:t>𝑮𝒆𝑽</m:t>
                    </m:r>
                  </m:oMath>
                </a14:m>
                <a:r>
                  <a:rPr kumimoji="1" lang="en-US" altLang="zh-CN" b="1" dirty="0"/>
                  <a:t> </a:t>
                </a:r>
                <a:r>
                  <a:rPr kumimoji="1" lang="en-US" altLang="zh-CN" b="1" dirty="0" smtClean="0"/>
                  <a:t>b</a:t>
                </a:r>
                <a:r>
                  <a:rPr kumimoji="1" lang="en-US" altLang="zh-CN" b="1" baseline="-25000" dirty="0" smtClean="0"/>
                  <a:t>max</a:t>
                </a:r>
                <a:r>
                  <a:rPr kumimoji="1" lang="en-US" altLang="zh-CN" b="1" dirty="0" smtClean="0"/>
                  <a:t>=3</a:t>
                </a:r>
                <a:endParaRPr kumimoji="1" lang="zh-CN" altLang="en-US" b="1" dirty="0"/>
              </a:p>
            </p:txBody>
          </p:sp>
        </mc:Choice>
        <mc:Fallback xmlns="">
          <p:sp>
            <p:nvSpPr>
              <p:cNvPr id="14" name="矩形 13"/>
              <p:cNvSpPr>
                <a:spLocks noRot="1" noChangeAspect="1" noMove="1" noResize="1" noEditPoints="1" noAdjustHandles="1" noChangeArrowheads="1" noChangeShapeType="1" noTextEdit="1"/>
              </p:cNvSpPr>
              <p:nvPr/>
            </p:nvSpPr>
            <p:spPr>
              <a:xfrm>
                <a:off x="491582" y="872212"/>
                <a:ext cx="2694456" cy="651397"/>
              </a:xfrm>
              <a:prstGeom prst="rect">
                <a:avLst/>
              </a:prstGeom>
              <a:blipFill rotWithShape="0">
                <a:blip r:embed="rId5"/>
                <a:stretch>
                  <a:fillRect l="-2036" t="-4673" r="-905" b="-14019"/>
                </a:stretch>
              </a:blipFill>
            </p:spPr>
            <p:txBody>
              <a:bodyPr/>
              <a:lstStyle/>
              <a:p>
                <a:r>
                  <a:rPr lang="zh-CN" altLang="en-US">
                    <a:noFill/>
                  </a:rPr>
                  <a:t> </a:t>
                </a:r>
              </a:p>
            </p:txBody>
          </p:sp>
        </mc:Fallback>
      </mc:AlternateContent>
      <p:sp>
        <p:nvSpPr>
          <p:cNvPr id="13" name="MH_Number_4">
            <a:hlinkClick r:id="rId6" action="ppaction://hlinksldjump"/>
            <a:extLst>
              <a:ext uri="{FF2B5EF4-FFF2-40B4-BE49-F238E27FC236}">
                <a16:creationId xmlns:a16="http://schemas.microsoft.com/office/drawing/2014/main" xmlns="" id="{534F26E8-D95F-446D-964F-353BA1674955}"/>
              </a:ext>
            </a:extLst>
          </p:cNvPr>
          <p:cNvSpPr/>
          <p:nvPr/>
        </p:nvSpPr>
        <p:spPr>
          <a:xfrm>
            <a:off x="213415" y="202871"/>
            <a:ext cx="801727" cy="430834"/>
          </a:xfrm>
          <a:custGeom>
            <a:avLst/>
            <a:gdLst>
              <a:gd name="txL" fmla="*/ 0 w 374121"/>
              <a:gd name="txT" fmla="*/ 0 h 196322"/>
              <a:gd name="txR" fmla="*/ 374121 w 374121"/>
              <a:gd name="txB" fmla="*/ 196322 h 196322"/>
            </a:gdLst>
            <a:ahLst/>
            <a:cxnLst>
              <a:cxn ang="0">
                <a:pos x="0" y="0"/>
              </a:cxn>
              <a:cxn ang="0">
                <a:pos x="440265" y="0"/>
              </a:cxn>
              <a:cxn ang="0">
                <a:pos x="600003" y="314855"/>
              </a:cxn>
              <a:cxn ang="0">
                <a:pos x="0" y="314855"/>
              </a:cxn>
            </a:cxnLst>
            <a:rect l="txL" t="txT" r="txR" b="txB"/>
            <a:pathLst>
              <a:path w="374121" h="196322">
                <a:moveTo>
                  <a:pt x="0" y="0"/>
                </a:moveTo>
                <a:lnTo>
                  <a:pt x="274519" y="0"/>
                </a:lnTo>
                <a:lnTo>
                  <a:pt x="374121" y="196322"/>
                </a:lnTo>
                <a:lnTo>
                  <a:pt x="0" y="196322"/>
                </a:lnTo>
                <a:lnTo>
                  <a:pt x="0" y="0"/>
                </a:lnTo>
                <a:close/>
              </a:path>
            </a:pathLst>
          </a:custGeom>
          <a:solidFill>
            <a:srgbClr val="7030A0"/>
          </a:solidFill>
          <a:ln w="12700" cap="flat" cmpd="sng">
            <a:solidFill>
              <a:srgbClr val="7030A0"/>
            </a:solidFill>
            <a:prstDash val="solid"/>
            <a:miter/>
            <a:headEnd type="none" w="med" len="med"/>
            <a:tailEnd type="none" w="med" len="med"/>
          </a:ln>
        </p:spPr>
        <p:txBody>
          <a:bodyPr lIns="0" tIns="0" rIns="72000" bIns="0" anchor="ctr"/>
          <a:lstStyle>
            <a:defPPr>
              <a:defRPr lang="zh-CN"/>
            </a:defPPr>
            <a:lvl1pPr marL="0" lvl="0"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1pPr>
            <a:lvl2pPr marL="457200" lvl="1"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2pPr>
            <a:lvl3pPr marL="914400" lvl="2"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3pPr>
            <a:lvl4pPr marL="1371600" lvl="3"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4pPr>
            <a:lvl5pPr marL="1828800" lvl="4"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5pPr>
            <a:lvl6pPr marL="2286000" lvl="5"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6pPr>
            <a:lvl7pPr marL="2743200" lvl="6"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7pPr>
            <a:lvl8pPr marL="3200400" lvl="7"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8pPr>
            <a:lvl9pPr marL="3657600" lvl="8" indent="0" algn="l" defTabSz="914400" eaLnBrk="0" fontAlgn="base" latinLnBrk="0" hangingPunct="0">
              <a:spcBef>
                <a:spcPct val="0"/>
              </a:spcBef>
              <a:spcAft>
                <a:spcPct val="0"/>
              </a:spcAft>
              <a:buNone/>
              <a:defRPr sz="1800" b="0" i="0" u="none" kern="1200" baseline="0">
                <a:solidFill>
                  <a:schemeClr val="tx1"/>
                </a:solidFill>
                <a:latin typeface="Arial" charset="0"/>
                <a:ea typeface="黑体" pitchFamily="49" charset="-122"/>
              </a:defRPr>
            </a:lvl9pPr>
          </a:lstStyle>
          <a:p>
            <a:pPr lvl="0" algn="ctr" eaLnBrk="1" hangingPunct="1"/>
            <a:r>
              <a:rPr lang="en-US" altLang="zh-CN" sz="2400" dirty="0">
                <a:solidFill>
                  <a:srgbClr val="FFFFFF"/>
                </a:solidFill>
                <a:ea typeface="Times New Roman" pitchFamily="18" charset="0"/>
              </a:rPr>
              <a:t>2</a:t>
            </a:r>
            <a:endParaRPr lang="zh-CN" altLang="en-US" sz="2400" dirty="0">
              <a:solidFill>
                <a:srgbClr val="FFFFFF"/>
              </a:solidFill>
              <a:latin typeface="Arial" charset="0"/>
              <a:ea typeface="Times New Roman" pitchFamily="18" charset="0"/>
            </a:endParaRPr>
          </a:p>
        </p:txBody>
      </p:sp>
      <p:sp>
        <p:nvSpPr>
          <p:cNvPr id="15" name="MH_Entry_4">
            <a:hlinkClick r:id="rId6" action="ppaction://hlinksldjump"/>
            <a:extLst>
              <a:ext uri="{FF2B5EF4-FFF2-40B4-BE49-F238E27FC236}">
                <a16:creationId xmlns:a16="http://schemas.microsoft.com/office/drawing/2014/main" xmlns="" id="{49F981CE-30A7-46E3-BD60-B80C14F04613}"/>
              </a:ext>
            </a:extLst>
          </p:cNvPr>
          <p:cNvSpPr/>
          <p:nvPr/>
        </p:nvSpPr>
        <p:spPr>
          <a:xfrm>
            <a:off x="1015991" y="202871"/>
            <a:ext cx="1981209" cy="4387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7030A0"/>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normAutofit lnSpcReduction="10000"/>
          </a:bodyPr>
          <a:lstStyle>
            <a:defPPr>
              <a:defRPr lang="zh-CN"/>
            </a:defPPr>
            <a:lvl1pPr marL="0" lvl="0"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1pPr>
            <a:lvl2pPr marL="457200" lvl="1"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2pPr>
            <a:lvl3pPr marL="914400" lvl="2"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3pPr>
            <a:lvl4pPr marL="1371600" lvl="3"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4pPr>
            <a:lvl5pPr marL="1828800" lvl="4"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5pPr>
            <a:lvl6pPr marL="2286000" lvl="5"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6pPr>
            <a:lvl7pPr marL="2743200" lvl="6"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7pPr>
            <a:lvl8pPr marL="3200400" lvl="7"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8pPr>
            <a:lvl9pPr marL="3657600" lvl="8" indent="0" algn="l" defTabSz="914400" eaLnBrk="0" fontAlgn="base" latinLnBrk="0" hangingPunct="0">
              <a:spcBef>
                <a:spcPct val="0"/>
              </a:spcBef>
              <a:spcAft>
                <a:spcPct val="0"/>
              </a:spcAft>
              <a:buNone/>
              <a:defRPr sz="1800" b="0" i="0" u="none" kern="1200" baseline="0">
                <a:solidFill>
                  <a:schemeClr val="lt1"/>
                </a:solidFill>
                <a:latin typeface="+mn-lt"/>
                <a:ea typeface="+mn-ea"/>
                <a:cs typeface="+mn-cs"/>
              </a:defRPr>
            </a:lvl9pPr>
          </a:lstStyle>
          <a:p>
            <a:pPr marL="0" lvl="1" algn="ctr" defTabSz="1866900">
              <a:lnSpc>
                <a:spcPct val="90000"/>
              </a:lnSpc>
              <a:spcAft>
                <a:spcPct val="15000"/>
              </a:spcAft>
            </a:pPr>
            <a:r>
              <a:rPr lang="en-US" altLang="zh-CN" sz="3200" dirty="0" smtClean="0">
                <a:solidFill>
                  <a:srgbClr val="7030A0"/>
                </a:solidFill>
              </a:rPr>
              <a:t>Simulation</a:t>
            </a:r>
            <a:endParaRPr lang="zh-CN" altLang="en-US" sz="3200" dirty="0">
              <a:solidFill>
                <a:srgbClr val="7030A0"/>
              </a:solidFill>
            </a:endParaRPr>
          </a:p>
        </p:txBody>
      </p:sp>
    </p:spTree>
    <p:extLst>
      <p:ext uri="{BB962C8B-B14F-4D97-AF65-F5344CB8AC3E}">
        <p14:creationId xmlns:p14="http://schemas.microsoft.com/office/powerpoint/2010/main" val="1322329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8153</TotalTime>
  <Words>2363</Words>
  <Application>Microsoft Office PowerPoint</Application>
  <PresentationFormat>On-screen Show (4:3)</PresentationFormat>
  <Paragraphs>485</Paragraphs>
  <Slides>28</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Microsoft YaHei UI</vt:lpstr>
      <vt:lpstr>等线</vt:lpstr>
      <vt:lpstr>等线 Light</vt:lpstr>
      <vt:lpstr>宋体</vt:lpstr>
      <vt:lpstr>微软雅黑</vt:lpstr>
      <vt:lpstr>Arial</vt:lpstr>
      <vt:lpstr>Arial Black</vt:lpstr>
      <vt:lpstr>Calibri</vt:lpstr>
      <vt:lpstr>Calibri Light</vt:lpstr>
      <vt:lpstr>Cambria Math</vt:lpstr>
      <vt:lpstr>Century Gothic</vt:lpstr>
      <vt:lpstr>Comic Sans MS</vt:lpstr>
      <vt:lpstr>MV Boli</vt:lpstr>
      <vt:lpstr>Times New Roman</vt:lpstr>
      <vt:lpstr>Wingdings</vt:lpstr>
      <vt:lpstr>Office 主题​​</vt:lpstr>
      <vt:lpstr>ECAL R&amp;D in Tsinghua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fiber in shashlik calorimeter</dc:title>
  <dc:creator>chendi shen</dc:creator>
  <cp:lastModifiedBy>夏冰</cp:lastModifiedBy>
  <cp:revision>372</cp:revision>
  <dcterms:created xsi:type="dcterms:W3CDTF">2017-07-17T02:49:50Z</dcterms:created>
  <dcterms:modified xsi:type="dcterms:W3CDTF">2018-10-30T04:03:52Z</dcterms:modified>
</cp:coreProperties>
</file>