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04" r:id="rId3"/>
    <p:sldId id="279" r:id="rId4"/>
    <p:sldId id="281" r:id="rId5"/>
    <p:sldId id="273" r:id="rId6"/>
    <p:sldId id="267" r:id="rId7"/>
    <p:sldId id="292" r:id="rId8"/>
    <p:sldId id="301" r:id="rId9"/>
    <p:sldId id="303" r:id="rId10"/>
    <p:sldId id="305" r:id="rId11"/>
    <p:sldId id="299" r:id="rId12"/>
    <p:sldId id="297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0"/>
    <a:srgbClr val="D20000"/>
    <a:srgbClr val="0000B4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3570" autoAdjust="0"/>
  </p:normalViewPr>
  <p:slideViewPr>
    <p:cSldViewPr>
      <p:cViewPr varScale="1">
        <p:scale>
          <a:sx n="61" d="100"/>
          <a:sy n="61" d="100"/>
        </p:scale>
        <p:origin x="2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0C154-2588-4B60-A189-5FBD5D93F4F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E1694-F39F-4E16-920B-C7BCFD5B5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FCABD81-FBCE-AC48-8487-4333E5EC21E4}" type="datetime1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1DE87A-A2B8-44AD-BB12-B1350200C9F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96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199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399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校徽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2999" cy="114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/ xx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142999"/>
            <a:ext cx="1143000" cy="5334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226904" y="2133600"/>
                <a:ext cx="5501454" cy="1470025"/>
              </a:xfrm>
            </p:spPr>
            <p:txBody>
              <a:bodyPr>
                <a:noAutofit/>
              </a:bodyPr>
              <a:lstStyle/>
              <a:p>
                <a:r>
                  <a:rPr lang="en-US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ℏ</m:t>
                    </m:r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Consortium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226904" y="2133600"/>
                <a:ext cx="5501454" cy="1470025"/>
              </a:xfrm>
              <a:blipFill rotWithShape="1">
                <a:blip r:embed="rId2"/>
                <a:stretch>
                  <a:fillRect l="-3101" r="-3101" b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64008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Fuqiang Wang (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Huzhou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University)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On behalf of the Chinese institutions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4" descr="校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31"/>
            <a:ext cx="1158054" cy="115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fqwang\HZTC\NICA\NICA Logo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55" y="2447373"/>
            <a:ext cx="1850645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419600" y="2477189"/>
            <a:ext cx="152400" cy="152400"/>
          </a:xfrm>
          <a:prstGeom prst="ellipse">
            <a:avLst/>
          </a:prstGeom>
          <a:solidFill>
            <a:srgbClr val="D2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TitleBKG2"/>
          <p:cNvPicPr>
            <a:picLocks noChangeAspect="1" noChangeArrowheads="1"/>
          </p:cNvPicPr>
          <p:nvPr/>
        </p:nvPicPr>
        <p:blipFill>
          <a:blip r:embed="rId3" cstate="print"/>
          <a:srcRect t="92222"/>
          <a:stretch>
            <a:fillRect/>
          </a:stretch>
        </p:blipFill>
        <p:spPr bwMode="auto">
          <a:xfrm>
            <a:off x="0" y="621257"/>
            <a:ext cx="9144000" cy="7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16"/>
          <p:cNvSpPr txBox="1"/>
          <p:nvPr/>
        </p:nvSpPr>
        <p:spPr>
          <a:xfrm>
            <a:off x="35496" y="97468"/>
            <a:ext cx="90730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000090"/>
                </a:solidFill>
              </a:rPr>
              <a:t>Charm and Multi-Strangeness Measurements with MPD/ITS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  <p:pic>
        <p:nvPicPr>
          <p:cNvPr id="29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424" y="68628"/>
            <a:ext cx="720080" cy="7529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3651AC-9711-9F45-916D-9D8DCAC8C186}"/>
              </a:ext>
            </a:extLst>
          </p:cNvPr>
          <p:cNvSpPr/>
          <p:nvPr/>
        </p:nvSpPr>
        <p:spPr>
          <a:xfrm>
            <a:off x="107504" y="692696"/>
            <a:ext cx="9001000" cy="67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 smtClean="0">
                <a:solidFill>
                  <a:srgbClr val="C00000"/>
                </a:solidFill>
                <a:latin typeface="Comic Sans MS" panose="030F0902030302020204" pitchFamily="66" charset="0"/>
              </a:rPr>
              <a:t>Inner Tracking </a:t>
            </a:r>
            <a:r>
              <a:rPr lang="en-US" sz="1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(</a:t>
            </a:r>
            <a:r>
              <a:rPr lang="en-US" sz="1600" b="1" dirty="0" smtClean="0">
                <a:solidFill>
                  <a:srgbClr val="C00000"/>
                </a:solidFill>
                <a:latin typeface="Comic Sans MS" panose="030F0902030302020204" pitchFamily="66" charset="0"/>
              </a:rPr>
              <a:t>IT) based on MAPS technology </a:t>
            </a:r>
            <a:r>
              <a:rPr lang="en-US" sz="1600" dirty="0" smtClean="0">
                <a:solidFill>
                  <a:srgbClr val="000000"/>
                </a:solidFill>
                <a:latin typeface="Comic Sans MS" panose="030F0902030302020204" pitchFamily="66" charset="0"/>
              </a:rPr>
              <a:t>at </a:t>
            </a:r>
            <a:r>
              <a:rPr lang="en-US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NICA/MPD will enable charm-hadron measurements and isolate collision vertex at high luminosity environment.</a:t>
            </a:r>
            <a:endParaRPr lang="en-US" sz="1600" dirty="0">
              <a:latin typeface="Comic Sans MS" panose="030F09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9FABAB-5F8E-0640-AF96-8DD32523C824}"/>
              </a:ext>
            </a:extLst>
          </p:cNvPr>
          <p:cNvSpPr/>
          <p:nvPr/>
        </p:nvSpPr>
        <p:spPr>
          <a:xfrm>
            <a:off x="107504" y="1370924"/>
            <a:ext cx="8784976" cy="1265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Physics measurements: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Charm production (D</a:t>
            </a:r>
            <a:r>
              <a:rPr lang="en-US" sz="1600" baseline="30000" dirty="0">
                <a:solidFill>
                  <a:srgbClr val="000000"/>
                </a:solidFill>
                <a:latin typeface="Comic Sans MS" panose="030F0902030302020204" pitchFamily="66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, D</a:t>
            </a:r>
            <a:r>
              <a:rPr lang="en-US" sz="1600" baseline="-25000" dirty="0">
                <a:solidFill>
                  <a:srgbClr val="000000"/>
                </a:solidFill>
                <a:latin typeface="Comic Sans MS" panose="030F0902030302020204" pitchFamily="66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Λ</a:t>
            </a:r>
            <a:r>
              <a:rPr lang="en-US" sz="1600" baseline="-25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) in heavy ion collisions at the NICA energies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Clean measurement of multi-strange hadron spectra (di-Omega search, </a:t>
            </a:r>
            <a:r>
              <a:rPr lang="en-US" sz="16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hypernucleus</a:t>
            </a:r>
            <a:r>
              <a:rPr lang="en-US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 study etc.)</a:t>
            </a:r>
            <a:endParaRPr lang="en-US" sz="1600" dirty="0">
              <a:latin typeface="Comic Sans MS" panose="030F0902030302020204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t="8310" r="25463" b="4874"/>
          <a:stretch/>
        </p:blipFill>
        <p:spPr>
          <a:xfrm>
            <a:off x="1475656" y="2636912"/>
            <a:ext cx="2585864" cy="172819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3721" y="2420888"/>
            <a:ext cx="2680527" cy="3789040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00" y="2636912"/>
            <a:ext cx="2664296" cy="3766096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22" name="文本框 21"/>
          <p:cNvSpPr txBox="1"/>
          <p:nvPr/>
        </p:nvSpPr>
        <p:spPr>
          <a:xfrm>
            <a:off x="107504" y="501317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kumimoji="1" lang="en-US" altLang="zh-CN" sz="1600" dirty="0" smtClean="0">
                <a:latin typeface="Comic Sans MS"/>
                <a:cs typeface="Comic Sans MS"/>
              </a:rPr>
              <a:t>CCNU team participates in ALICE ITS upgrade since 2014, and contributes to pixel chip design, detector module assembly and testing (</a:t>
            </a:r>
            <a:r>
              <a:rPr kumimoji="1" lang="en-US" altLang="zh-CN" sz="1600" dirty="0" smtClean="0">
                <a:solidFill>
                  <a:srgbClr val="800000"/>
                </a:solidFill>
                <a:latin typeface="Comic Sans MS"/>
                <a:cs typeface="Comic Sans MS"/>
              </a:rPr>
              <a:t>under series production</a:t>
            </a:r>
            <a:r>
              <a:rPr kumimoji="1" lang="en-US" altLang="zh-CN" sz="1600" dirty="0" smtClean="0">
                <a:latin typeface="Comic Sans MS"/>
                <a:cs typeface="Comic Sans MS"/>
              </a:rPr>
              <a:t>)</a:t>
            </a:r>
          </a:p>
        </p:txBody>
      </p:sp>
      <p:sp>
        <p:nvSpPr>
          <p:cNvPr id="23" name="矩形 22"/>
          <p:cNvSpPr/>
          <p:nvPr/>
        </p:nvSpPr>
        <p:spPr>
          <a:xfrm>
            <a:off x="107504" y="6402814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kumimoji="1" lang="en-US" altLang="zh-CN" sz="1600" dirty="0">
                <a:latin typeface="Comic Sans MS"/>
                <a:cs typeface="Comic Sans MS"/>
              </a:rPr>
              <a:t>Facilities and team will be transferred to MPD/IT project after ALICE ITS upgrade </a:t>
            </a:r>
            <a:endParaRPr kumimoji="1" lang="zh-CN" altLang="en-US" sz="1600" dirty="0">
              <a:latin typeface="Comic Sans MS"/>
              <a:cs typeface="Comic Sans MS"/>
            </a:endParaRPr>
          </a:p>
        </p:txBody>
      </p:sp>
      <p:pic>
        <p:nvPicPr>
          <p:cNvPr id="26" name="Рисунок 1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t="985" b="22868"/>
          <a:stretch/>
        </p:blipFill>
        <p:spPr bwMode="auto">
          <a:xfrm>
            <a:off x="107504" y="3356992"/>
            <a:ext cx="1728192" cy="1687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59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Russia-China Government Agreement on JINR/NICA Collaboration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40" y="1143000"/>
            <a:ext cx="337748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3679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3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052" y="0"/>
            <a:ext cx="7661696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Funding opportunity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438776" y="1447800"/>
            <a:ext cx="7546454" cy="2837496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000" dirty="0"/>
              <a:t>Expert Panel (China &amp; Russia) was formed</a:t>
            </a:r>
          </a:p>
          <a:p>
            <a:pPr marL="285750" indent="-285750"/>
            <a:r>
              <a:rPr lang="en-US" sz="2000" dirty="0"/>
              <a:t>January 2018: Expert Panel meeting with Chinese MOST funding agency</a:t>
            </a:r>
          </a:p>
          <a:p>
            <a:pPr marL="285750" indent="-285750"/>
            <a:r>
              <a:rPr lang="en-US" sz="2000" dirty="0"/>
              <a:t>April </a:t>
            </a:r>
            <a:r>
              <a:rPr lang="en-US" sz="2000" dirty="0" smtClean="0"/>
              <a:t>2018: </a:t>
            </a:r>
            <a:r>
              <a:rPr lang="en-US" sz="2000" dirty="0"/>
              <a:t>Expert Panel </a:t>
            </a:r>
            <a:r>
              <a:rPr lang="en-US" sz="2000" dirty="0" smtClean="0"/>
              <a:t>meeting, Tsinghua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>
                <a:solidFill>
                  <a:srgbClr val="0000D0"/>
                </a:solidFill>
              </a:rPr>
              <a:t>Since the inaugural </a:t>
            </a:r>
            <a:r>
              <a:rPr lang="en-US" sz="2000" dirty="0" smtClean="0">
                <a:solidFill>
                  <a:srgbClr val="0000D0"/>
                </a:solidFill>
              </a:rPr>
              <a:t>NICA/MPD </a:t>
            </a:r>
            <a:r>
              <a:rPr lang="en-US" sz="2000" dirty="0">
                <a:solidFill>
                  <a:srgbClr val="0000D0"/>
                </a:solidFill>
              </a:rPr>
              <a:t>collaboration </a:t>
            </a:r>
            <a:r>
              <a:rPr lang="en-US" sz="2000" dirty="0" smtClean="0">
                <a:solidFill>
                  <a:srgbClr val="0000D0"/>
                </a:solidFill>
              </a:rPr>
              <a:t>meeting:</a:t>
            </a:r>
            <a:endParaRPr lang="en-US" sz="2000" dirty="0">
              <a:solidFill>
                <a:srgbClr val="0000D0"/>
              </a:solidFill>
            </a:endParaRPr>
          </a:p>
          <a:p>
            <a:r>
              <a:rPr lang="en-US" sz="2000" dirty="0" smtClean="0"/>
              <a:t>June 2018: Expert Panel meeting</a:t>
            </a:r>
          </a:p>
          <a:p>
            <a:r>
              <a:rPr lang="en-US" altLang="zh-CN" sz="2000" dirty="0" smtClean="0"/>
              <a:t>End June 2018: Letter of Intent to the Expert Panel</a:t>
            </a:r>
          </a:p>
          <a:p>
            <a:r>
              <a:rPr lang="en-US" altLang="zh-CN" sz="2000" dirty="0" smtClean="0"/>
              <a:t>Early July 2018: Expert Panel meeting</a:t>
            </a:r>
          </a:p>
          <a:p>
            <a:r>
              <a:rPr lang="en-US" altLang="zh-CN" sz="2000" dirty="0" smtClean="0"/>
              <a:t>Mid July 2018: Revised </a:t>
            </a:r>
            <a:r>
              <a:rPr lang="en-US" altLang="zh-CN" sz="2000" dirty="0" err="1" smtClean="0"/>
              <a:t>LoI</a:t>
            </a:r>
            <a:r>
              <a:rPr lang="en-US" altLang="zh-CN" sz="2000" dirty="0" smtClean="0"/>
              <a:t> to Expert Panel</a:t>
            </a:r>
            <a:endParaRPr lang="en-US" altLang="zh-CN" sz="2000" dirty="0"/>
          </a:p>
          <a:p>
            <a:r>
              <a:rPr lang="en-US" altLang="zh-CN" sz="2000" dirty="0" smtClean="0"/>
              <a:t>End Sept 2018: Preproposal document to </a:t>
            </a:r>
            <a:r>
              <a:rPr lang="en-US" altLang="zh-CN" sz="2000" dirty="0" smtClean="0"/>
              <a:t>MOST</a:t>
            </a:r>
          </a:p>
          <a:p>
            <a:r>
              <a:rPr lang="en-US" altLang="zh-CN" sz="2000" dirty="0" smtClean="0"/>
              <a:t>Mid Oct 2018: Expert Panel / MOST meeting</a:t>
            </a:r>
            <a:endParaRPr lang="en-US" altLang="zh-CN" sz="20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93837"/>
            <a:ext cx="7391399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Rich physics at NICA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New state of matter</a:t>
            </a:r>
          </a:p>
          <a:p>
            <a:pPr marL="914400" lvl="2" indent="0">
              <a:buNone/>
            </a:pPr>
            <a:r>
              <a:rPr lang="en-US" sz="2000" dirty="0" smtClean="0"/>
              <a:t>Collectivity, Criticality, Chirality</a:t>
            </a:r>
            <a:endParaRPr lang="en-US" sz="2000" dirty="0"/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Exotic </a:t>
            </a:r>
            <a:r>
              <a:rPr lang="en-US" sz="2400" b="1" dirty="0">
                <a:solidFill>
                  <a:srgbClr val="C00000"/>
                </a:solidFill>
              </a:rPr>
              <a:t>particles</a:t>
            </a:r>
          </a:p>
          <a:p>
            <a:pPr marL="914400" lvl="2" indent="0">
              <a:buNone/>
            </a:pPr>
            <a:r>
              <a:rPr lang="en-US" sz="2000" dirty="0" err="1" smtClean="0"/>
              <a:t>multiquark</a:t>
            </a:r>
            <a:r>
              <a:rPr lang="en-US" sz="2000" dirty="0" smtClean="0"/>
              <a:t>, </a:t>
            </a:r>
            <a:r>
              <a:rPr lang="en-US" sz="2000" dirty="0" err="1" smtClean="0"/>
              <a:t>dibaryon</a:t>
            </a:r>
            <a:r>
              <a:rPr lang="en-US" sz="2000" dirty="0" smtClean="0"/>
              <a:t>, </a:t>
            </a:r>
            <a:r>
              <a:rPr lang="en-US" sz="2000" dirty="0" err="1" smtClean="0"/>
              <a:t>hypernuclei</a:t>
            </a:r>
            <a:endParaRPr lang="en-US" sz="2000" dirty="0"/>
          </a:p>
          <a:p>
            <a:endParaRPr lang="en-US" sz="1800" dirty="0" smtClean="0"/>
          </a:p>
          <a:p>
            <a:r>
              <a:rPr lang="en-US" sz="2800" dirty="0"/>
              <a:t>NICA Consortium </a:t>
            </a:r>
            <a:r>
              <a:rPr lang="en-US" sz="2800" dirty="0" smtClean="0"/>
              <a:t>in China </a:t>
            </a:r>
            <a:br>
              <a:rPr lang="en-US" sz="2800" dirty="0" smtClean="0"/>
            </a:br>
            <a:r>
              <a:rPr lang="en-US" sz="2800" dirty="0" smtClean="0"/>
              <a:t>(exp. + theory)</a:t>
            </a:r>
          </a:p>
          <a:p>
            <a:endParaRPr lang="en-US" sz="1800" dirty="0" smtClean="0"/>
          </a:p>
          <a:p>
            <a:r>
              <a:rPr lang="en-US" sz="2800" dirty="0" smtClean="0"/>
              <a:t>Looking forward to the </a:t>
            </a:r>
            <a:br>
              <a:rPr lang="en-US" sz="2800" dirty="0" smtClean="0"/>
            </a:br>
            <a:r>
              <a:rPr lang="en-US" sz="2800" dirty="0" smtClean="0"/>
              <a:t>experiment </a:t>
            </a:r>
            <a:r>
              <a:rPr lang="en-US" sz="2800" dirty="0" smtClean="0"/>
              <a:t>&amp; </a:t>
            </a:r>
            <a:r>
              <a:rPr lang="en-US" sz="2800" dirty="0" smtClean="0"/>
              <a:t>physics …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77" y="4876800"/>
            <a:ext cx="2286000" cy="14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fqwang\HZTC\NICA\N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77" y="3427563"/>
            <a:ext cx="2613323" cy="12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23" y="1447800"/>
            <a:ext cx="230617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3339548" y="-228600"/>
                <a:ext cx="5383696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rgbClr val="0000D0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8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ℏ</m:t>
                    </m:r>
                  </m:oMath>
                </a14:m>
                <a:r>
                  <a:rPr lang="en-US" sz="48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6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Consortium</a:t>
                </a:r>
                <a:endParaRPr lang="en-US" sz="4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548" y="-228600"/>
                <a:ext cx="5383696" cy="1470025"/>
              </a:xfrm>
              <a:prstGeom prst="rect">
                <a:avLst/>
              </a:prstGeom>
              <a:blipFill rotWithShape="1">
                <a:blip r:embed="rId5"/>
                <a:stretch>
                  <a:fillRect l="-5210" r="-2718" b="-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3" descr="C:\Users\fqwang\HZTC\NICA\NICA Logo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55" y="85173"/>
            <a:ext cx="1850645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4419600" y="114989"/>
            <a:ext cx="152400" cy="152400"/>
          </a:xfrm>
          <a:prstGeom prst="ellipse">
            <a:avLst/>
          </a:prstGeom>
          <a:solidFill>
            <a:srgbClr val="D2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525963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Collaborating Chinese Institutions</a:t>
            </a:r>
          </a:p>
          <a:p>
            <a:pPr lvl="1"/>
            <a:r>
              <a:rPr lang="en-US" sz="1800" dirty="0">
                <a:solidFill>
                  <a:srgbClr val="0000D0"/>
                </a:solidFill>
              </a:rPr>
              <a:t>Central China Normal University (CCNU)</a:t>
            </a:r>
          </a:p>
          <a:p>
            <a:pPr lvl="1"/>
            <a:r>
              <a:rPr lang="en-US" sz="1800" dirty="0" err="1">
                <a:solidFill>
                  <a:srgbClr val="0000D0"/>
                </a:solidFill>
              </a:rPr>
              <a:t>Huzhou</a:t>
            </a:r>
            <a:r>
              <a:rPr lang="en-US" sz="1800" dirty="0">
                <a:solidFill>
                  <a:srgbClr val="0000D0"/>
                </a:solidFill>
              </a:rPr>
              <a:t> University (HU)</a:t>
            </a:r>
          </a:p>
          <a:p>
            <a:pPr lvl="1"/>
            <a:r>
              <a:rPr lang="en-US" sz="1800" dirty="0">
                <a:solidFill>
                  <a:srgbClr val="0000D0"/>
                </a:solidFill>
              </a:rPr>
              <a:t>Institute of High Energy Physics (IHEP</a:t>
            </a:r>
            <a:r>
              <a:rPr lang="en-US" sz="1800" dirty="0" smtClean="0">
                <a:solidFill>
                  <a:srgbClr val="0000D0"/>
                </a:solidFill>
              </a:rPr>
              <a:t>), CAS </a:t>
            </a:r>
            <a:r>
              <a:rPr lang="en-US" sz="1800" dirty="0">
                <a:solidFill>
                  <a:srgbClr val="00B0F0"/>
                </a:solidFill>
                <a:sym typeface="Wingdings" panose="05000000000000000000" pitchFamily="2" charset="2"/>
              </a:rPr>
              <a:t>(also BM@N</a:t>
            </a:r>
            <a:r>
              <a:rPr lang="en-US" sz="1800" dirty="0" smtClean="0">
                <a:solidFill>
                  <a:srgbClr val="00B0F0"/>
                </a:solidFill>
                <a:sym typeface="Wingdings" panose="05000000000000000000" pitchFamily="2" charset="2"/>
              </a:rPr>
              <a:t>)</a:t>
            </a:r>
            <a:endParaRPr lang="en-US" sz="1800" dirty="0" smtClean="0">
              <a:solidFill>
                <a:srgbClr val="0000D0"/>
              </a:solidFill>
            </a:endParaRPr>
          </a:p>
          <a:p>
            <a:pPr lvl="1"/>
            <a:r>
              <a:rPr lang="en-US" sz="1800" dirty="0" smtClean="0">
                <a:solidFill>
                  <a:srgbClr val="0000D0"/>
                </a:solidFill>
              </a:rPr>
              <a:t>Shandong </a:t>
            </a:r>
            <a:r>
              <a:rPr lang="en-US" sz="1800" dirty="0">
                <a:solidFill>
                  <a:srgbClr val="0000D0"/>
                </a:solidFill>
              </a:rPr>
              <a:t>University (SDU)</a:t>
            </a:r>
          </a:p>
          <a:p>
            <a:pPr lvl="1"/>
            <a:r>
              <a:rPr lang="en-US" sz="1800" dirty="0">
                <a:solidFill>
                  <a:srgbClr val="0000D0"/>
                </a:solidFill>
              </a:rPr>
              <a:t>Shanghai Institute of </a:t>
            </a:r>
            <a:r>
              <a:rPr lang="en-US" sz="1800" dirty="0" smtClean="0">
                <a:solidFill>
                  <a:srgbClr val="0000D0"/>
                </a:solidFill>
              </a:rPr>
              <a:t>Applied </a:t>
            </a:r>
            <a:r>
              <a:rPr lang="en-US" sz="1800" dirty="0">
                <a:solidFill>
                  <a:srgbClr val="0000D0"/>
                </a:solidFill>
              </a:rPr>
              <a:t>Physics (SINAP), Chinese Academy of </a:t>
            </a:r>
            <a:r>
              <a:rPr lang="en-US" sz="1800" dirty="0" smtClean="0">
                <a:solidFill>
                  <a:srgbClr val="0000D0"/>
                </a:solidFill>
              </a:rPr>
              <a:t>Science </a:t>
            </a:r>
            <a:r>
              <a:rPr lang="en-US" sz="1800" dirty="0" smtClean="0">
                <a:solidFill>
                  <a:srgbClr val="0000D0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rgbClr val="0000D0"/>
                </a:solidFill>
                <a:sym typeface="Wingdings" panose="05000000000000000000" pitchFamily="2" charset="2"/>
              </a:rPr>
              <a:t>Fudan</a:t>
            </a:r>
            <a:r>
              <a:rPr lang="en-US" sz="1800" dirty="0">
                <a:solidFill>
                  <a:srgbClr val="0000D0"/>
                </a:solidFill>
                <a:sym typeface="Wingdings" panose="05000000000000000000" pitchFamily="2" charset="2"/>
              </a:rPr>
              <a:t> University </a:t>
            </a:r>
            <a:r>
              <a:rPr lang="en-US" sz="1800" dirty="0">
                <a:solidFill>
                  <a:srgbClr val="00B0F0"/>
                </a:solidFill>
                <a:sym typeface="Wingdings" panose="05000000000000000000" pitchFamily="2" charset="2"/>
              </a:rPr>
              <a:t>(also BM@N)</a:t>
            </a:r>
            <a:endParaRPr lang="en-US" sz="1800" dirty="0">
              <a:solidFill>
                <a:srgbClr val="00B0F0"/>
              </a:solidFill>
            </a:endParaRPr>
          </a:p>
          <a:p>
            <a:pPr lvl="1"/>
            <a:r>
              <a:rPr lang="en-US" sz="1800" dirty="0" smtClean="0">
                <a:solidFill>
                  <a:srgbClr val="0000D0"/>
                </a:solidFill>
              </a:rPr>
              <a:t>Southern </a:t>
            </a:r>
            <a:r>
              <a:rPr lang="en-US" sz="1800" dirty="0">
                <a:solidFill>
                  <a:srgbClr val="0000D0"/>
                </a:solidFill>
              </a:rPr>
              <a:t>China University (SCU)</a:t>
            </a:r>
          </a:p>
          <a:p>
            <a:pPr lvl="1"/>
            <a:r>
              <a:rPr lang="en-US" sz="1800" dirty="0" smtClean="0">
                <a:solidFill>
                  <a:srgbClr val="0000D0"/>
                </a:solidFill>
              </a:rPr>
              <a:t>Tsinghua University (THU) </a:t>
            </a:r>
            <a:r>
              <a:rPr lang="en-US" sz="1800" dirty="0">
                <a:solidFill>
                  <a:srgbClr val="00B0F0"/>
                </a:solidFill>
                <a:sym typeface="Wingdings" panose="05000000000000000000" pitchFamily="2" charset="2"/>
              </a:rPr>
              <a:t>(also BM@N)</a:t>
            </a:r>
            <a:endParaRPr lang="en-US" sz="1800" dirty="0">
              <a:solidFill>
                <a:srgbClr val="00B0F0"/>
              </a:solidFill>
            </a:endParaRPr>
          </a:p>
          <a:p>
            <a:pPr lvl="1"/>
            <a:r>
              <a:rPr lang="en-US" sz="1800" dirty="0" smtClean="0">
                <a:solidFill>
                  <a:srgbClr val="0000D0"/>
                </a:solidFill>
              </a:rPr>
              <a:t>University of Science and Technology of China (USTC)</a:t>
            </a:r>
          </a:p>
          <a:p>
            <a:pPr lvl="1"/>
            <a:endParaRPr lang="en-US" sz="1800" dirty="0" smtClean="0"/>
          </a:p>
          <a:p>
            <a:r>
              <a:rPr lang="en-US" sz="2000" b="1" dirty="0" smtClean="0"/>
              <a:t>Two </a:t>
            </a:r>
            <a:r>
              <a:rPr lang="en-US" sz="2000" b="1" dirty="0" smtClean="0"/>
              <a:t>newly admitted </a:t>
            </a:r>
            <a:r>
              <a:rPr lang="en-US" sz="2000" b="1" dirty="0" smtClean="0"/>
              <a:t>Chinese </a:t>
            </a:r>
            <a:r>
              <a:rPr lang="en-US" sz="2000" b="1" dirty="0" smtClean="0"/>
              <a:t>institutions</a:t>
            </a:r>
            <a:endParaRPr lang="en-US" sz="2000" b="1" dirty="0" smtClean="0"/>
          </a:p>
          <a:p>
            <a:pPr lvl="1"/>
            <a:r>
              <a:rPr lang="en-US" sz="1800" dirty="0" smtClean="0"/>
              <a:t>Institute of Modern Physics (IMP), </a:t>
            </a:r>
            <a:r>
              <a:rPr lang="en-US" sz="1800" dirty="0"/>
              <a:t>Chinese Academy of </a:t>
            </a:r>
            <a:r>
              <a:rPr lang="en-US" sz="1800" dirty="0" smtClean="0"/>
              <a:t>Science</a:t>
            </a:r>
          </a:p>
          <a:p>
            <a:pPr lvl="1"/>
            <a:r>
              <a:rPr lang="en-US" sz="1800" dirty="0" smtClean="0"/>
              <a:t>China Three </a:t>
            </a:r>
            <a:r>
              <a:rPr lang="en-US" sz="1800" dirty="0" smtClean="0"/>
              <a:t>Gorge </a:t>
            </a:r>
            <a:r>
              <a:rPr lang="en-US" sz="1800" dirty="0" smtClean="0"/>
              <a:t>University (CTGU)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3339548" y="-228600"/>
                <a:ext cx="5383696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rgbClr val="0000D0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8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ℏ</m:t>
                    </m:r>
                  </m:oMath>
                </a14:m>
                <a:r>
                  <a:rPr lang="en-US" sz="48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6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Consortium</a:t>
                </a:r>
                <a:endParaRPr lang="en-US" sz="4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548" y="-228600"/>
                <a:ext cx="5383696" cy="1470025"/>
              </a:xfrm>
              <a:prstGeom prst="rect">
                <a:avLst/>
              </a:prstGeom>
              <a:blipFill rotWithShape="1">
                <a:blip r:embed="rId2"/>
                <a:stretch>
                  <a:fillRect l="-5210" r="-2718" b="-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 descr="C:\Users\fqwang\HZTC\NICA\NICA Logo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55" y="85173"/>
            <a:ext cx="1850645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4419600" y="114989"/>
            <a:ext cx="152400" cy="152400"/>
          </a:xfrm>
          <a:prstGeom prst="ellipse">
            <a:avLst/>
          </a:prstGeom>
          <a:solidFill>
            <a:srgbClr val="D2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are we interested?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51037"/>
            <a:ext cx="7391399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New state of matter</a:t>
            </a:r>
          </a:p>
          <a:p>
            <a:pPr lvl="1"/>
            <a:r>
              <a:rPr lang="en-US" dirty="0" smtClean="0"/>
              <a:t>Collectivity</a:t>
            </a:r>
          </a:p>
          <a:p>
            <a:pPr lvl="1"/>
            <a:r>
              <a:rPr lang="en-US" dirty="0"/>
              <a:t>Criticality</a:t>
            </a:r>
          </a:p>
          <a:p>
            <a:pPr lvl="1"/>
            <a:r>
              <a:rPr lang="en-US" dirty="0" smtClean="0"/>
              <a:t>Chirality</a:t>
            </a:r>
          </a:p>
          <a:p>
            <a:endParaRPr lang="en-US" sz="1600" dirty="0"/>
          </a:p>
          <a:p>
            <a:r>
              <a:rPr lang="en-US" b="1" dirty="0" smtClean="0">
                <a:solidFill>
                  <a:srgbClr val="C00000"/>
                </a:solidFill>
              </a:rPr>
              <a:t>Exotic particles</a:t>
            </a:r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etraquark</a:t>
            </a:r>
            <a:r>
              <a:rPr lang="en-US" dirty="0" smtClean="0"/>
              <a:t>, </a:t>
            </a:r>
            <a:r>
              <a:rPr lang="en-US" dirty="0" err="1" smtClean="0"/>
              <a:t>pentaquark</a:t>
            </a:r>
            <a:endParaRPr lang="en-US" dirty="0" smtClean="0"/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ibaryon</a:t>
            </a:r>
            <a:endParaRPr lang="en-US" dirty="0" smtClean="0"/>
          </a:p>
          <a:p>
            <a:pPr lvl="1"/>
            <a:r>
              <a:rPr lang="en-US" dirty="0" err="1" smtClean="0"/>
              <a:t>hypernuclei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21473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QCD emergent properties at high baryon density</a:t>
            </a:r>
            <a:endParaRPr lang="en-US" sz="24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829" y="4191000"/>
            <a:ext cx="2920571" cy="18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22" name="Picture 2" descr="C:\Users\fqwang\HZTC\NICA\N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70750"/>
            <a:ext cx="3044189" cy="15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Collectivity</a:t>
            </a:r>
            <a:endParaRPr lang="en-US" sz="54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  <p:pic>
        <p:nvPicPr>
          <p:cNvPr id="7" name="Picture 2" descr="C:\Users\fqwang\SkyDrive\Research\Talks\PICTURES\research_related\v2_excitation_fun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2861699" cy="29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fqwang\SkyDrive\Research\Talks\PICTURES\research_related\overlap_ellips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1" r="14078"/>
          <a:stretch/>
        </p:blipFill>
        <p:spPr bwMode="auto">
          <a:xfrm>
            <a:off x="2345745" y="1600200"/>
            <a:ext cx="1845255" cy="14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12907" y="1630740"/>
            <a:ext cx="38500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New state of matter: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Highest baryon density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Soft equation of state?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Hydrodynamic properties?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6" name="Picture 21" descr="frz1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" r="683"/>
          <a:stretch/>
        </p:blipFill>
        <p:spPr bwMode="auto">
          <a:xfrm>
            <a:off x="5257800" y="3581400"/>
            <a:ext cx="3333657" cy="242556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724400" y="0"/>
            <a:ext cx="4307294" cy="11430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NICA energy region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might </a:t>
            </a:r>
            <a:r>
              <a:rPr lang="en-US" sz="3600" b="1" dirty="0" smtClean="0">
                <a:solidFill>
                  <a:srgbClr val="C00000"/>
                </a:solidFill>
              </a:rPr>
              <a:t>be the softest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199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Criticality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9627"/>
            <a:ext cx="3200400" cy="243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95799" y="1196876"/>
            <a:ext cx="4419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Near the critical point, several properties of the system diverge.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Large correlation length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Observables should show large fluctuations.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610329"/>
              </p:ext>
            </p:extLst>
          </p:nvPr>
        </p:nvGraphicFramePr>
        <p:xfrm>
          <a:off x="6939400" y="2106613"/>
          <a:ext cx="15188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4" imgW="977760" imgH="507960" progId="Equation.DSMT4">
                  <p:embed/>
                </p:oleObj>
              </mc:Choice>
              <mc:Fallback>
                <p:oleObj name="Equation" r:id="rId4" imgW="977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9400" y="2106613"/>
                        <a:ext cx="1518800" cy="78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t="17689" r="10439" b="25967"/>
          <a:stretch/>
        </p:blipFill>
        <p:spPr bwMode="auto">
          <a:xfrm>
            <a:off x="2514600" y="3774439"/>
            <a:ext cx="4800600" cy="270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4724400" y="0"/>
            <a:ext cx="4307294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NICA energy region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will be critical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6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Chirality</a:t>
            </a:r>
            <a:endParaRPr lang="en-US" sz="40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69706"/>
            <a:ext cx="4495800" cy="254029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81631"/>
              </p:ext>
            </p:extLst>
          </p:nvPr>
        </p:nvGraphicFramePr>
        <p:xfrm>
          <a:off x="1166191" y="4191000"/>
          <a:ext cx="26670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r:id="rId4" imgW="3696020" imgH="2994920" progId="PBrush">
                  <p:embed/>
                </p:oleObj>
              </mc:Choice>
              <mc:Fallback>
                <p:oleObj r:id="rId4" imgW="3696020" imgH="2994920" progId="PBrush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191" y="4191000"/>
                        <a:ext cx="26670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419600" y="0"/>
            <a:ext cx="4612094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NICA energy region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might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be the sweetest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20" name="Picture 2" descr="C:\Users\fqwang\dumpster\NatureCo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92" y="3441819"/>
            <a:ext cx="2309608" cy="303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900530" y="1337608"/>
            <a:ext cx="31672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Strong magnetic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Quark </a:t>
            </a:r>
            <a:r>
              <a:rPr lang="en-US" sz="2000" dirty="0"/>
              <a:t>degree of freedom, </a:t>
            </a:r>
            <a:r>
              <a:rPr lang="en-US" sz="2000" dirty="0" smtClean="0">
                <a:latin typeface="Symbol" panose="05050102010706020507" pitchFamily="18" charset="2"/>
              </a:rPr>
              <a:t>c</a:t>
            </a:r>
            <a:r>
              <a:rPr lang="en-US" sz="2000" dirty="0" smtClean="0"/>
              <a:t>-symmetry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QCD vacuum fluctuations, </a:t>
            </a:r>
            <a:br>
              <a:rPr lang="en-US" sz="2000" dirty="0" smtClean="0"/>
            </a:br>
            <a:r>
              <a:rPr lang="en-US" sz="2000" dirty="0" smtClean="0"/>
              <a:t>Topological gluon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Local P, CP violations</a:t>
            </a:r>
          </a:p>
        </p:txBody>
      </p:sp>
      <p:pic>
        <p:nvPicPr>
          <p:cNvPr id="2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75" y="3962400"/>
            <a:ext cx="2403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0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Exotic Particles</a:t>
            </a:r>
            <a:endParaRPr lang="en-US" sz="4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14575"/>
            <a:ext cx="335522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6128237" y="2702201"/>
            <a:ext cx="2544418" cy="2040835"/>
          </a:xfrm>
          <a:custGeom>
            <a:avLst/>
            <a:gdLst>
              <a:gd name="connsiteX0" fmla="*/ 2544418 w 2544418"/>
              <a:gd name="connsiteY0" fmla="*/ 0 h 2040835"/>
              <a:gd name="connsiteX1" fmla="*/ 2173357 w 2544418"/>
              <a:gd name="connsiteY1" fmla="*/ 13252 h 2040835"/>
              <a:gd name="connsiteX2" fmla="*/ 2080592 w 2544418"/>
              <a:gd name="connsiteY2" fmla="*/ 39757 h 2040835"/>
              <a:gd name="connsiteX3" fmla="*/ 1974574 w 2544418"/>
              <a:gd name="connsiteY3" fmla="*/ 66261 h 2040835"/>
              <a:gd name="connsiteX4" fmla="*/ 1855305 w 2544418"/>
              <a:gd name="connsiteY4" fmla="*/ 106017 h 2040835"/>
              <a:gd name="connsiteX5" fmla="*/ 1789044 w 2544418"/>
              <a:gd name="connsiteY5" fmla="*/ 119270 h 2040835"/>
              <a:gd name="connsiteX6" fmla="*/ 1749287 w 2544418"/>
              <a:gd name="connsiteY6" fmla="*/ 132522 h 2040835"/>
              <a:gd name="connsiteX7" fmla="*/ 1696279 w 2544418"/>
              <a:gd name="connsiteY7" fmla="*/ 145774 h 2040835"/>
              <a:gd name="connsiteX8" fmla="*/ 1616766 w 2544418"/>
              <a:gd name="connsiteY8" fmla="*/ 172278 h 2040835"/>
              <a:gd name="connsiteX9" fmla="*/ 1537253 w 2544418"/>
              <a:gd name="connsiteY9" fmla="*/ 198783 h 2040835"/>
              <a:gd name="connsiteX10" fmla="*/ 1484244 w 2544418"/>
              <a:gd name="connsiteY10" fmla="*/ 212035 h 2040835"/>
              <a:gd name="connsiteX11" fmla="*/ 1404731 w 2544418"/>
              <a:gd name="connsiteY11" fmla="*/ 238539 h 2040835"/>
              <a:gd name="connsiteX12" fmla="*/ 1325218 w 2544418"/>
              <a:gd name="connsiteY12" fmla="*/ 265044 h 2040835"/>
              <a:gd name="connsiteX13" fmla="*/ 1285461 w 2544418"/>
              <a:gd name="connsiteY13" fmla="*/ 278296 h 2040835"/>
              <a:gd name="connsiteX14" fmla="*/ 1245705 w 2544418"/>
              <a:gd name="connsiteY14" fmla="*/ 304800 h 2040835"/>
              <a:gd name="connsiteX15" fmla="*/ 1205948 w 2544418"/>
              <a:gd name="connsiteY15" fmla="*/ 318052 h 2040835"/>
              <a:gd name="connsiteX16" fmla="*/ 1139687 w 2544418"/>
              <a:gd name="connsiteY16" fmla="*/ 357809 h 2040835"/>
              <a:gd name="connsiteX17" fmla="*/ 1086679 w 2544418"/>
              <a:gd name="connsiteY17" fmla="*/ 424070 h 2040835"/>
              <a:gd name="connsiteX18" fmla="*/ 1007166 w 2544418"/>
              <a:gd name="connsiteY18" fmla="*/ 477078 h 2040835"/>
              <a:gd name="connsiteX19" fmla="*/ 967409 w 2544418"/>
              <a:gd name="connsiteY19" fmla="*/ 503583 h 2040835"/>
              <a:gd name="connsiteX20" fmla="*/ 887896 w 2544418"/>
              <a:gd name="connsiteY20" fmla="*/ 556591 h 2040835"/>
              <a:gd name="connsiteX21" fmla="*/ 821635 w 2544418"/>
              <a:gd name="connsiteY21" fmla="*/ 596348 h 2040835"/>
              <a:gd name="connsiteX22" fmla="*/ 781879 w 2544418"/>
              <a:gd name="connsiteY22" fmla="*/ 636104 h 2040835"/>
              <a:gd name="connsiteX23" fmla="*/ 728870 w 2544418"/>
              <a:gd name="connsiteY23" fmla="*/ 715617 h 2040835"/>
              <a:gd name="connsiteX24" fmla="*/ 689113 w 2544418"/>
              <a:gd name="connsiteY24" fmla="*/ 781878 h 2040835"/>
              <a:gd name="connsiteX25" fmla="*/ 662609 w 2544418"/>
              <a:gd name="connsiteY25" fmla="*/ 861391 h 2040835"/>
              <a:gd name="connsiteX26" fmla="*/ 609600 w 2544418"/>
              <a:gd name="connsiteY26" fmla="*/ 980661 h 2040835"/>
              <a:gd name="connsiteX27" fmla="*/ 556592 w 2544418"/>
              <a:gd name="connsiteY27" fmla="*/ 1139687 h 2040835"/>
              <a:gd name="connsiteX28" fmla="*/ 530087 w 2544418"/>
              <a:gd name="connsiteY28" fmla="*/ 1166191 h 2040835"/>
              <a:gd name="connsiteX29" fmla="*/ 516835 w 2544418"/>
              <a:gd name="connsiteY29" fmla="*/ 1205948 h 2040835"/>
              <a:gd name="connsiteX30" fmla="*/ 450574 w 2544418"/>
              <a:gd name="connsiteY30" fmla="*/ 1272209 h 2040835"/>
              <a:gd name="connsiteX31" fmla="*/ 397566 w 2544418"/>
              <a:gd name="connsiteY31" fmla="*/ 1404731 h 2040835"/>
              <a:gd name="connsiteX32" fmla="*/ 371061 w 2544418"/>
              <a:gd name="connsiteY32" fmla="*/ 1431235 h 2040835"/>
              <a:gd name="connsiteX33" fmla="*/ 318053 w 2544418"/>
              <a:gd name="connsiteY33" fmla="*/ 1590261 h 2040835"/>
              <a:gd name="connsiteX34" fmla="*/ 291548 w 2544418"/>
              <a:gd name="connsiteY34" fmla="*/ 1616765 h 2040835"/>
              <a:gd name="connsiteX35" fmla="*/ 225287 w 2544418"/>
              <a:gd name="connsiteY35" fmla="*/ 1722783 h 2040835"/>
              <a:gd name="connsiteX36" fmla="*/ 159026 w 2544418"/>
              <a:gd name="connsiteY36" fmla="*/ 1789044 h 2040835"/>
              <a:gd name="connsiteX37" fmla="*/ 119270 w 2544418"/>
              <a:gd name="connsiteY37" fmla="*/ 1868557 h 2040835"/>
              <a:gd name="connsiteX38" fmla="*/ 79513 w 2544418"/>
              <a:gd name="connsiteY38" fmla="*/ 1948070 h 2040835"/>
              <a:gd name="connsiteX39" fmla="*/ 66261 w 2544418"/>
              <a:gd name="connsiteY39" fmla="*/ 1987826 h 2040835"/>
              <a:gd name="connsiteX40" fmla="*/ 0 w 2544418"/>
              <a:gd name="connsiteY40" fmla="*/ 2040835 h 204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44418" h="2040835">
                <a:moveTo>
                  <a:pt x="2544418" y="0"/>
                </a:moveTo>
                <a:cubicBezTo>
                  <a:pt x="2420731" y="4417"/>
                  <a:pt x="2296882" y="5532"/>
                  <a:pt x="2173357" y="13252"/>
                </a:cubicBezTo>
                <a:cubicBezTo>
                  <a:pt x="2144713" y="15042"/>
                  <a:pt x="2108546" y="32133"/>
                  <a:pt x="2080592" y="39757"/>
                </a:cubicBezTo>
                <a:cubicBezTo>
                  <a:pt x="2045449" y="49342"/>
                  <a:pt x="2009132" y="54742"/>
                  <a:pt x="1974574" y="66261"/>
                </a:cubicBezTo>
                <a:lnTo>
                  <a:pt x="1855305" y="106017"/>
                </a:lnTo>
                <a:cubicBezTo>
                  <a:pt x="1833936" y="113140"/>
                  <a:pt x="1810896" y="113807"/>
                  <a:pt x="1789044" y="119270"/>
                </a:cubicBezTo>
                <a:cubicBezTo>
                  <a:pt x="1775492" y="122658"/>
                  <a:pt x="1762719" y="128684"/>
                  <a:pt x="1749287" y="132522"/>
                </a:cubicBezTo>
                <a:cubicBezTo>
                  <a:pt x="1731775" y="137525"/>
                  <a:pt x="1713724" y="140541"/>
                  <a:pt x="1696279" y="145774"/>
                </a:cubicBezTo>
                <a:cubicBezTo>
                  <a:pt x="1669519" y="153802"/>
                  <a:pt x="1643270" y="163443"/>
                  <a:pt x="1616766" y="172278"/>
                </a:cubicBezTo>
                <a:lnTo>
                  <a:pt x="1537253" y="198783"/>
                </a:lnTo>
                <a:cubicBezTo>
                  <a:pt x="1519974" y="204543"/>
                  <a:pt x="1501689" y="206801"/>
                  <a:pt x="1484244" y="212035"/>
                </a:cubicBezTo>
                <a:cubicBezTo>
                  <a:pt x="1457484" y="220063"/>
                  <a:pt x="1431235" y="229704"/>
                  <a:pt x="1404731" y="238539"/>
                </a:cubicBezTo>
                <a:lnTo>
                  <a:pt x="1325218" y="265044"/>
                </a:lnTo>
                <a:lnTo>
                  <a:pt x="1285461" y="278296"/>
                </a:lnTo>
                <a:cubicBezTo>
                  <a:pt x="1272209" y="287131"/>
                  <a:pt x="1259951" y="297677"/>
                  <a:pt x="1245705" y="304800"/>
                </a:cubicBezTo>
                <a:cubicBezTo>
                  <a:pt x="1233211" y="311047"/>
                  <a:pt x="1217926" y="310865"/>
                  <a:pt x="1205948" y="318052"/>
                </a:cubicBezTo>
                <a:cubicBezTo>
                  <a:pt x="1114993" y="372626"/>
                  <a:pt x="1252313" y="320268"/>
                  <a:pt x="1139687" y="357809"/>
                </a:cubicBezTo>
                <a:cubicBezTo>
                  <a:pt x="1122302" y="383887"/>
                  <a:pt x="1111854" y="405188"/>
                  <a:pt x="1086679" y="424070"/>
                </a:cubicBezTo>
                <a:cubicBezTo>
                  <a:pt x="1061196" y="443183"/>
                  <a:pt x="1033670" y="459409"/>
                  <a:pt x="1007166" y="477078"/>
                </a:cubicBezTo>
                <a:cubicBezTo>
                  <a:pt x="993914" y="485913"/>
                  <a:pt x="978671" y="492321"/>
                  <a:pt x="967409" y="503583"/>
                </a:cubicBezTo>
                <a:cubicBezTo>
                  <a:pt x="917775" y="553217"/>
                  <a:pt x="945432" y="537413"/>
                  <a:pt x="887896" y="556591"/>
                </a:cubicBezTo>
                <a:cubicBezTo>
                  <a:pt x="805359" y="639131"/>
                  <a:pt x="924848" y="527540"/>
                  <a:pt x="821635" y="596348"/>
                </a:cubicBezTo>
                <a:cubicBezTo>
                  <a:pt x="806041" y="606744"/>
                  <a:pt x="795131" y="622852"/>
                  <a:pt x="781879" y="636104"/>
                </a:cubicBezTo>
                <a:cubicBezTo>
                  <a:pt x="750365" y="730640"/>
                  <a:pt x="795051" y="616344"/>
                  <a:pt x="728870" y="715617"/>
                </a:cubicBezTo>
                <a:cubicBezTo>
                  <a:pt x="660062" y="818830"/>
                  <a:pt x="771653" y="699341"/>
                  <a:pt x="689113" y="781878"/>
                </a:cubicBezTo>
                <a:cubicBezTo>
                  <a:pt x="680278" y="808382"/>
                  <a:pt x="678106" y="838145"/>
                  <a:pt x="662609" y="861391"/>
                </a:cubicBezTo>
                <a:cubicBezTo>
                  <a:pt x="620608" y="924394"/>
                  <a:pt x="641141" y="886039"/>
                  <a:pt x="609600" y="980661"/>
                </a:cubicBezTo>
                <a:lnTo>
                  <a:pt x="556592" y="1139687"/>
                </a:lnTo>
                <a:cubicBezTo>
                  <a:pt x="552641" y="1151540"/>
                  <a:pt x="538922" y="1157356"/>
                  <a:pt x="530087" y="1166191"/>
                </a:cubicBezTo>
                <a:cubicBezTo>
                  <a:pt x="525670" y="1179443"/>
                  <a:pt x="525216" y="1194773"/>
                  <a:pt x="516835" y="1205948"/>
                </a:cubicBezTo>
                <a:cubicBezTo>
                  <a:pt x="498094" y="1230937"/>
                  <a:pt x="450574" y="1272209"/>
                  <a:pt x="450574" y="1272209"/>
                </a:cubicBezTo>
                <a:cubicBezTo>
                  <a:pt x="436208" y="1315308"/>
                  <a:pt x="423564" y="1365734"/>
                  <a:pt x="397566" y="1404731"/>
                </a:cubicBezTo>
                <a:cubicBezTo>
                  <a:pt x="390635" y="1415127"/>
                  <a:pt x="379896" y="1422400"/>
                  <a:pt x="371061" y="1431235"/>
                </a:cubicBezTo>
                <a:lnTo>
                  <a:pt x="318053" y="1590261"/>
                </a:lnTo>
                <a:cubicBezTo>
                  <a:pt x="314102" y="1602114"/>
                  <a:pt x="300383" y="1607930"/>
                  <a:pt x="291548" y="1616765"/>
                </a:cubicBezTo>
                <a:cubicBezTo>
                  <a:pt x="249173" y="1743891"/>
                  <a:pt x="294466" y="1662251"/>
                  <a:pt x="225287" y="1722783"/>
                </a:cubicBezTo>
                <a:cubicBezTo>
                  <a:pt x="201780" y="1743352"/>
                  <a:pt x="159026" y="1789044"/>
                  <a:pt x="159026" y="1789044"/>
                </a:cubicBezTo>
                <a:cubicBezTo>
                  <a:pt x="125717" y="1888971"/>
                  <a:pt x="170649" y="1765799"/>
                  <a:pt x="119270" y="1868557"/>
                </a:cubicBezTo>
                <a:cubicBezTo>
                  <a:pt x="64408" y="1978282"/>
                  <a:pt x="155468" y="1834139"/>
                  <a:pt x="79513" y="1948070"/>
                </a:cubicBezTo>
                <a:cubicBezTo>
                  <a:pt x="75096" y="1961322"/>
                  <a:pt x="74009" y="1976203"/>
                  <a:pt x="66261" y="1987826"/>
                </a:cubicBezTo>
                <a:cubicBezTo>
                  <a:pt x="42890" y="2022884"/>
                  <a:pt x="30951" y="2025360"/>
                  <a:pt x="0" y="2040835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59911" y="2543175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 ? 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95401" y="1600200"/>
            <a:ext cx="4038599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Examples: </a:t>
            </a:r>
            <a:r>
              <a:rPr lang="en-US" sz="2400" dirty="0" err="1" smtClean="0"/>
              <a:t>tetraquark</a:t>
            </a:r>
            <a:r>
              <a:rPr lang="en-US" sz="2400" dirty="0"/>
              <a:t>, </a:t>
            </a:r>
            <a:r>
              <a:rPr lang="en-US" sz="2400" dirty="0" err="1" smtClean="0"/>
              <a:t>pentaquark</a:t>
            </a:r>
            <a:r>
              <a:rPr lang="en-US" sz="2400" dirty="0" smtClean="0"/>
              <a:t>, …</a:t>
            </a:r>
          </a:p>
          <a:p>
            <a:r>
              <a:rPr lang="en-US" sz="2400" dirty="0" smtClean="0"/>
              <a:t>Traditionally, compare measurements to model calculations of mass, decay BR’s, etc.</a:t>
            </a:r>
          </a:p>
          <a:p>
            <a:endParaRPr lang="en-US" sz="2400" dirty="0"/>
          </a:p>
          <a:p>
            <a:r>
              <a:rPr lang="en-US" sz="2400" dirty="0" smtClean="0"/>
              <a:t>We have a new tool in heavy ion collisions: the Number of Constituent Quark scaling of elliptic flow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192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1" y="1570037"/>
            <a:ext cx="7391399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ECAL</a:t>
            </a:r>
            <a:r>
              <a:rPr lang="en-US" sz="2400" dirty="0" smtClean="0"/>
              <a:t>: R&amp;D, testing, production</a:t>
            </a:r>
          </a:p>
          <a:p>
            <a:r>
              <a:rPr lang="en-US" sz="2400" dirty="0"/>
              <a:t>ECAL front-end readout chip (TDC) R&amp;D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IT</a:t>
            </a:r>
            <a:r>
              <a:rPr lang="en-US" sz="2400" dirty="0" smtClean="0"/>
              <a:t>: MAPS and electronics R&amp;D</a:t>
            </a:r>
            <a:r>
              <a:rPr lang="en-US" sz="2400" dirty="0"/>
              <a:t>, </a:t>
            </a:r>
            <a:r>
              <a:rPr lang="en-US" sz="2400" dirty="0" smtClean="0"/>
              <a:t>testing, production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ETOF</a:t>
            </a:r>
            <a:r>
              <a:rPr lang="en-US" sz="2400" dirty="0" smtClean="0"/>
              <a:t>: detector and electronics R&amp;D</a:t>
            </a:r>
          </a:p>
          <a:p>
            <a:endParaRPr lang="en-US" sz="2400" dirty="0"/>
          </a:p>
          <a:p>
            <a:r>
              <a:rPr lang="en-US" sz="2400" dirty="0" smtClean="0"/>
              <a:t>Theory </a:t>
            </a:r>
          </a:p>
          <a:p>
            <a:r>
              <a:rPr lang="en-US" sz="2400" dirty="0" smtClean="0"/>
              <a:t>Physics and detector simulations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second Collaboration meeting of the MPD and BM@N experiments at NICA, October 29-39,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9200" y="1188423"/>
            <a:ext cx="3903453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D0"/>
                </a:solidFill>
                <a:effectLst/>
                <a:ea typeface="Lucida Grande"/>
              </a:rPr>
              <a:t>Central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rgbClr val="0000D0"/>
                </a:solidFill>
                <a:effectLst/>
                <a:ea typeface="Lucida Grande"/>
              </a:rPr>
              <a:t> China Normal </a:t>
            </a:r>
            <a:r>
              <a:rPr kumimoji="0" lang="en-US" altLang="en-US" sz="2000" b="0" i="0" u="none" strike="noStrike" cap="none" normalizeH="0" dirty="0" err="1" smtClean="0">
                <a:ln>
                  <a:noFill/>
                </a:ln>
                <a:solidFill>
                  <a:srgbClr val="0000D0"/>
                </a:solidFill>
                <a:effectLst/>
                <a:ea typeface="Lucida Grande"/>
              </a:rPr>
              <a:t>Univ</a:t>
            </a:r>
            <a:endParaRPr lang="en-US" altLang="en-US" sz="2000" dirty="0">
              <a:solidFill>
                <a:srgbClr val="0000D0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Lucida Grande"/>
              </a:rPr>
              <a:t>hardware: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effectLst/>
                <a:ea typeface="Lucida Grande"/>
              </a:rPr>
              <a:t>ECAL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Lucida Grande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Lucida Grande"/>
              </a:rPr>
              <a:t>FE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Lucida Grande"/>
              </a:rPr>
              <a:t> chip;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Lucida Grande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Lucida Grande"/>
              </a:rPr>
              <a:t>IT</a:t>
            </a:r>
            <a:endParaRPr lang="en-US" altLang="en-US" sz="1800" dirty="0">
              <a:solidFill>
                <a:srgbClr val="FF0000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Lucida Grande"/>
              </a:rPr>
              <a:t>physics/detector simulation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Lucida Grande"/>
              </a:rPr>
              <a:t>analysis: s, c, flow, criticality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D0"/>
                </a:solidFill>
                <a:effectLst/>
              </a:rPr>
              <a:t>Huzhou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D0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D0"/>
                </a:solidFill>
                <a:effectLst/>
              </a:rPr>
              <a:t>Univ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D0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hardware: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ECAL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testing,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prod.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physics/detector simulation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analysis: CME, flow,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EbyE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D0"/>
                </a:solidFill>
                <a:effectLst/>
                <a:cs typeface="Arial" panose="020B0604020202020204" pitchFamily="34" charset="0"/>
              </a:rPr>
              <a:t>IHEP</a:t>
            </a:r>
            <a:endParaRPr lang="en-US" altLang="en-US" sz="1800" dirty="0" smtClean="0">
              <a:solidFill>
                <a:srgbClr val="0000D0"/>
              </a:solidFill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theory: QCD diagram, CEP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D0"/>
                </a:solidFill>
                <a:effectLst/>
                <a:cs typeface="Arial" panose="020B0604020202020204" pitchFamily="34" charset="0"/>
              </a:rPr>
              <a:t>Shandong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D0"/>
                </a:solidFill>
                <a:effectLst/>
                <a:cs typeface="Arial" panose="020B0604020202020204" pitchFamily="34" charset="0"/>
              </a:rPr>
              <a:t>Univ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D0"/>
              </a:solidFill>
              <a:effectLst/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cs typeface="Arial" panose="020B0604020202020204" pitchFamily="34" charset="0"/>
              </a:rPr>
              <a:t>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ardware: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ECAL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R&amp;D,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prod.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cs typeface="Arial" panose="020B0604020202020204" pitchFamily="34" charset="0"/>
              </a:rPr>
              <a:t>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nalysis: polarization,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dilepton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D0"/>
                </a:solidFill>
                <a:cs typeface="Arial" panose="020B0604020202020204" pitchFamily="34" charset="0"/>
              </a:rPr>
              <a:t>SINAP </a:t>
            </a:r>
            <a:r>
              <a:rPr lang="en-US" altLang="en-US" sz="2000" dirty="0">
                <a:solidFill>
                  <a:srgbClr val="0000D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000" dirty="0" err="1">
                <a:solidFill>
                  <a:srgbClr val="0000D0"/>
                </a:solidFill>
                <a:cs typeface="Arial" panose="020B0604020202020204" pitchFamily="34" charset="0"/>
              </a:rPr>
              <a:t>Fudan</a:t>
            </a:r>
            <a:r>
              <a:rPr lang="en-US" altLang="en-US" sz="2000" dirty="0">
                <a:solidFill>
                  <a:srgbClr val="0000D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D0"/>
                </a:solidFill>
                <a:cs typeface="Arial" panose="020B0604020202020204" pitchFamily="34" charset="0"/>
              </a:rPr>
              <a:t>Univ</a:t>
            </a:r>
            <a:endParaRPr lang="en-US" altLang="en-US" sz="2000" dirty="0">
              <a:solidFill>
                <a:srgbClr val="0000D0"/>
              </a:solidFill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ea typeface="Microsoft YaHei" panose="020B0503020204020204" pitchFamily="34" charset="-122"/>
                <a:cs typeface="Arial" panose="020B0604020202020204" pitchFamily="34" charset="0"/>
              </a:rPr>
              <a:t>hardware: </a:t>
            </a:r>
            <a:r>
              <a:rPr lang="en-US" altLang="en-US" sz="1800" dirty="0">
                <a:solidFill>
                  <a:srgbClr val="FF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ECAL</a:t>
            </a:r>
            <a:r>
              <a:rPr lang="en-US" altLang="en-US" sz="1800" dirty="0">
                <a:ea typeface="Microsoft YaHei" panose="020B0503020204020204" pitchFamily="34" charset="-122"/>
                <a:cs typeface="Arial" panose="020B0604020202020204" pitchFamily="34" charset="0"/>
              </a:rPr>
              <a:t> R&amp;D, prod.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ea typeface="Microsoft YaHei" panose="020B0503020204020204" pitchFamily="34" charset="-122"/>
                <a:cs typeface="Arial" panose="020B0604020202020204" pitchFamily="34" charset="0"/>
              </a:rPr>
              <a:t>ECAL simulation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err="1">
                <a:ea typeface="Microsoft YaHei" panose="020B0503020204020204" pitchFamily="34" charset="-122"/>
                <a:cs typeface="Arial" panose="020B0604020202020204" pitchFamily="34" charset="0"/>
              </a:rPr>
              <a:t>ananlysis</a:t>
            </a:r>
            <a:r>
              <a:rPr lang="en-US" altLang="en-US" sz="1800" dirty="0">
                <a:ea typeface="Microsoft YaHei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en-US" altLang="en-US" sz="1800" dirty="0" err="1">
                <a:ea typeface="Microsoft YaHei" panose="020B0503020204020204" pitchFamily="34" charset="-122"/>
                <a:cs typeface="Arial" panose="020B0604020202020204" pitchFamily="34" charset="0"/>
              </a:rPr>
              <a:t>hypernucleus</a:t>
            </a:r>
            <a:r>
              <a:rPr lang="en-US" altLang="en-US" sz="1800" dirty="0">
                <a:ea typeface="Microsoft YaHei" panose="020B0503020204020204" pitchFamily="34" charset="-122"/>
                <a:cs typeface="Arial" panose="020B0604020202020204" pitchFamily="34" charset="0"/>
              </a:rPr>
              <a:t>, CME, exotics, </a:t>
            </a:r>
            <a:r>
              <a:rPr lang="en-US" altLang="en-US" sz="1800" dirty="0" smtClean="0">
                <a:ea typeface="Microsoft YaHei" panose="020B0503020204020204" pitchFamily="34" charset="-122"/>
                <a:cs typeface="Arial" panose="020B0604020202020204" pitchFamily="34" charset="0"/>
              </a:rPr>
              <a:t>CEP</a:t>
            </a: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219526" y="1219200"/>
            <a:ext cx="3924474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D0"/>
                </a:solidFill>
                <a:cs typeface="Arial" panose="020B0604020202020204" pitchFamily="34" charset="0"/>
              </a:rPr>
              <a:t>Tsinghua </a:t>
            </a:r>
            <a:r>
              <a:rPr lang="en-US" altLang="en-US" sz="2000" dirty="0" err="1" smtClean="0">
                <a:solidFill>
                  <a:srgbClr val="0000D0"/>
                </a:solidFill>
                <a:cs typeface="Arial" panose="020B0604020202020204" pitchFamily="34" charset="0"/>
              </a:rPr>
              <a:t>Univ</a:t>
            </a:r>
            <a:endParaRPr lang="en-US" altLang="en-US" sz="2000" dirty="0">
              <a:solidFill>
                <a:srgbClr val="0000D0"/>
              </a:solidFill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/>
              <a:t>hardware: </a:t>
            </a:r>
            <a:r>
              <a:rPr lang="en-US" altLang="en-US" sz="1800" dirty="0" smtClean="0">
                <a:solidFill>
                  <a:srgbClr val="FF0000"/>
                </a:solidFill>
              </a:rPr>
              <a:t>ECAL</a:t>
            </a:r>
            <a:r>
              <a:rPr lang="en-US" altLang="en-US" sz="1800" dirty="0" smtClean="0"/>
              <a:t> </a:t>
            </a:r>
            <a:r>
              <a:rPr lang="en-US" altLang="en-US" sz="1800" dirty="0" smtClean="0">
                <a:cs typeface="Arial" panose="020B0604020202020204" pitchFamily="34" charset="0"/>
              </a:rPr>
              <a:t>R&amp;D, prod.</a:t>
            </a:r>
            <a:endParaRPr lang="en-US" altLang="en-US" sz="1800" dirty="0" smtClean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cs typeface="Arial" panose="020B0604020202020204" pitchFamily="34" charset="0"/>
              </a:rPr>
              <a:t>ECAL simulation, calibration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/>
              <a:t>analysis: </a:t>
            </a:r>
            <a:r>
              <a:rPr lang="en-US" altLang="en-US" sz="1800" dirty="0">
                <a:cs typeface="Arial" panose="020B0604020202020204" pitchFamily="34" charset="0"/>
              </a:rPr>
              <a:t>flow, </a:t>
            </a:r>
            <a:r>
              <a:rPr lang="en-US" altLang="en-US" sz="1800" dirty="0" err="1">
                <a:cs typeface="Arial" panose="020B0604020202020204" pitchFamily="34" charset="0"/>
              </a:rPr>
              <a:t>extoics</a:t>
            </a:r>
            <a:endParaRPr lang="en-US" altLang="en-US" sz="18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D0"/>
                </a:solidFill>
                <a:cs typeface="Arial" panose="020B0604020202020204" pitchFamily="34" charset="0"/>
              </a:rPr>
              <a:t>USTC</a:t>
            </a:r>
            <a:endParaRPr lang="en-US" altLang="en-US" sz="1800" dirty="0">
              <a:solidFill>
                <a:srgbClr val="0000D0"/>
              </a:solidFill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cs typeface="Arial" panose="020B0604020202020204" pitchFamily="34" charset="0"/>
              </a:rPr>
              <a:t>hardware: </a:t>
            </a:r>
            <a:r>
              <a:rPr lang="en-US" alt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ETOF</a:t>
            </a:r>
            <a:r>
              <a:rPr lang="en-US" altLang="en-US" sz="1800" dirty="0">
                <a:cs typeface="Arial" panose="020B0604020202020204" pitchFamily="34" charset="0"/>
              </a:rPr>
              <a:t> R&amp;D, elect.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cs typeface="Arial" panose="020B0604020202020204" pitchFamily="34" charset="0"/>
              </a:rPr>
              <a:t>software: TOF calibration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cs typeface="Arial" panose="020B0604020202020204" pitchFamily="34" charset="0"/>
              </a:rPr>
              <a:t>analysis: </a:t>
            </a:r>
            <a:r>
              <a:rPr lang="en-US" altLang="en-US" sz="1800" dirty="0" err="1">
                <a:cs typeface="Arial" panose="020B0604020202020204" pitchFamily="34" charset="0"/>
              </a:rPr>
              <a:t>dilepton</a:t>
            </a:r>
            <a:r>
              <a:rPr lang="en-US" altLang="en-US" sz="1800" dirty="0">
                <a:cs typeface="Arial" panose="020B0604020202020204" pitchFamily="34" charset="0"/>
              </a:rPr>
              <a:t>, polarization, UPC photo-production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D0"/>
                </a:solidFill>
              </a:rPr>
              <a:t>Univ</a:t>
            </a:r>
            <a:r>
              <a:rPr lang="en-US" altLang="en-US" sz="2000" dirty="0">
                <a:solidFill>
                  <a:srgbClr val="0000D0"/>
                </a:solidFill>
              </a:rPr>
              <a:t> of South China</a:t>
            </a:r>
          </a:p>
          <a:p>
            <a:pPr marL="8001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cs typeface="Arial" panose="020B0604020202020204" pitchFamily="34" charset="0"/>
              </a:rPr>
              <a:t>Hardware: </a:t>
            </a:r>
            <a:r>
              <a:rPr lang="en-US" alt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ECAL</a:t>
            </a:r>
            <a:r>
              <a:rPr lang="en-US" altLang="en-US" sz="1800" dirty="0">
                <a:cs typeface="Arial" panose="020B0604020202020204" pitchFamily="34" charset="0"/>
              </a:rPr>
              <a:t> R&amp;D, prod.</a:t>
            </a:r>
          </a:p>
          <a:p>
            <a:pPr marL="8001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/>
              <a:t>ECAL simulation, 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D0"/>
                </a:solidFill>
                <a:cs typeface="Arial" panose="020B0604020202020204" pitchFamily="34" charset="0"/>
              </a:rPr>
              <a:t>IMP</a:t>
            </a:r>
            <a:endParaRPr lang="en-US" altLang="en-US" sz="1800" dirty="0" smtClean="0">
              <a:solidFill>
                <a:srgbClr val="0000D0"/>
              </a:solidFill>
              <a:cs typeface="Arial" panose="020B0604020202020204" pitchFamily="34" charset="0"/>
            </a:endParaRPr>
          </a:p>
          <a:p>
            <a:pPr marL="8001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cs typeface="Arial" panose="020B0604020202020204" pitchFamily="34" charset="0"/>
              </a:rPr>
              <a:t>hardware: </a:t>
            </a:r>
            <a:r>
              <a:rPr lang="en-US" alt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IT</a:t>
            </a:r>
            <a:r>
              <a:rPr lang="en-US" altLang="en-US" sz="1800" dirty="0">
                <a:cs typeface="Arial" panose="020B0604020202020204" pitchFamily="34" charset="0"/>
              </a:rPr>
              <a:t> Si detectors, elec.</a:t>
            </a:r>
          </a:p>
          <a:p>
            <a:pPr marL="8001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cs typeface="Arial" panose="020B0604020202020204" pitchFamily="34" charset="0"/>
              </a:rPr>
              <a:t>analysis: QCD phase, multi-s B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D0"/>
                </a:solidFill>
              </a:rPr>
              <a:t>China Three Gorge </a:t>
            </a:r>
            <a:r>
              <a:rPr lang="en-US" altLang="en-US" sz="2000" dirty="0" err="1" smtClean="0">
                <a:solidFill>
                  <a:srgbClr val="0000D0"/>
                </a:solidFill>
              </a:rPr>
              <a:t>Univ</a:t>
            </a:r>
            <a:endParaRPr lang="en-US" altLang="en-US" sz="2000" dirty="0" smtClean="0">
              <a:solidFill>
                <a:srgbClr val="0000D0"/>
              </a:solidFill>
            </a:endParaRPr>
          </a:p>
          <a:p>
            <a:pPr marL="8001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cs typeface="Arial" panose="020B0604020202020204" pitchFamily="34" charset="0"/>
              </a:rPr>
              <a:t>Hardware: </a:t>
            </a:r>
            <a:r>
              <a:rPr lang="en-US" alt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ECAL</a:t>
            </a:r>
            <a:r>
              <a:rPr lang="en-US" altLang="en-US" sz="1800" dirty="0">
                <a:cs typeface="Arial" panose="020B0604020202020204" pitchFamily="34" charset="0"/>
              </a:rPr>
              <a:t> R&amp;D, prod.</a:t>
            </a:r>
          </a:p>
          <a:p>
            <a:pPr marL="8001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cs typeface="Arial" panose="020B0604020202020204" pitchFamily="34" charset="0"/>
              </a:rPr>
              <a:t>Detector simulations</a:t>
            </a:r>
          </a:p>
        </p:txBody>
      </p:sp>
    </p:spTree>
    <p:extLst>
      <p:ext uri="{BB962C8B-B14F-4D97-AF65-F5344CB8AC3E}">
        <p14:creationId xmlns:p14="http://schemas.microsoft.com/office/powerpoint/2010/main" val="4012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10211</TotalTime>
  <Words>904</Words>
  <Application>Microsoft Office PowerPoint</Application>
  <PresentationFormat>On-screen Show (4:3)</PresentationFormat>
  <Paragraphs>163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Lucida Grande</vt:lpstr>
      <vt:lpstr>Microsoft YaHei</vt:lpstr>
      <vt:lpstr>宋体</vt:lpstr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Office Theme</vt:lpstr>
      <vt:lpstr>Equation</vt:lpstr>
      <vt:lpstr>-CℏI NA Consortium</vt:lpstr>
      <vt:lpstr>PowerPoint Presentation</vt:lpstr>
      <vt:lpstr>What are we interested?</vt:lpstr>
      <vt:lpstr>Collectivity</vt:lpstr>
      <vt:lpstr>Criticality</vt:lpstr>
      <vt:lpstr>Chirality</vt:lpstr>
      <vt:lpstr>Exotic Particles</vt:lpstr>
      <vt:lpstr>Projects</vt:lpstr>
      <vt:lpstr>Interests</vt:lpstr>
      <vt:lpstr>PowerPoint Presentation</vt:lpstr>
      <vt:lpstr>Russia-China Government Agreement on JINR/NICA Collaboration</vt:lpstr>
      <vt:lpstr>Funding opportunity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fqwang</dc:creator>
  <cp:lastModifiedBy>Fuqiang Wang</cp:lastModifiedBy>
  <cp:revision>138</cp:revision>
  <dcterms:created xsi:type="dcterms:W3CDTF">2006-08-16T00:00:00Z</dcterms:created>
  <dcterms:modified xsi:type="dcterms:W3CDTF">2018-10-30T07:00:36Z</dcterms:modified>
</cp:coreProperties>
</file>