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711" r:id="rId4"/>
  </p:sldMasterIdLst>
  <p:notesMasterIdLst>
    <p:notesMasterId r:id="rId41"/>
  </p:notesMasterIdLst>
  <p:sldIdLst>
    <p:sldId id="343" r:id="rId5"/>
    <p:sldId id="363" r:id="rId6"/>
    <p:sldId id="314" r:id="rId7"/>
    <p:sldId id="334" r:id="rId8"/>
    <p:sldId id="364" r:id="rId9"/>
    <p:sldId id="341" r:id="rId10"/>
    <p:sldId id="338" r:id="rId11"/>
    <p:sldId id="336" r:id="rId12"/>
    <p:sldId id="344" r:id="rId13"/>
    <p:sldId id="335" r:id="rId14"/>
    <p:sldId id="337" r:id="rId15"/>
    <p:sldId id="346" r:id="rId16"/>
    <p:sldId id="342" r:id="rId17"/>
    <p:sldId id="347" r:id="rId18"/>
    <p:sldId id="290" r:id="rId19"/>
    <p:sldId id="288" r:id="rId20"/>
    <p:sldId id="350" r:id="rId21"/>
    <p:sldId id="298" r:id="rId22"/>
    <p:sldId id="349" r:id="rId23"/>
    <p:sldId id="353" r:id="rId24"/>
    <p:sldId id="306" r:id="rId25"/>
    <p:sldId id="354" r:id="rId26"/>
    <p:sldId id="351" r:id="rId27"/>
    <p:sldId id="352" r:id="rId28"/>
    <p:sldId id="321" r:id="rId29"/>
    <p:sldId id="355" r:id="rId30"/>
    <p:sldId id="322" r:id="rId31"/>
    <p:sldId id="324" r:id="rId32"/>
    <p:sldId id="365" r:id="rId33"/>
    <p:sldId id="291" r:id="rId34"/>
    <p:sldId id="320" r:id="rId35"/>
    <p:sldId id="326" r:id="rId36"/>
    <p:sldId id="286" r:id="rId37"/>
    <p:sldId id="327" r:id="rId38"/>
    <p:sldId id="328" r:id="rId39"/>
    <p:sldId id="33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0" autoAdjust="0"/>
    <p:restoredTop sz="94660"/>
  </p:normalViewPr>
  <p:slideViewPr>
    <p:cSldViewPr>
      <p:cViewPr varScale="1">
        <p:scale>
          <a:sx n="62" d="100"/>
          <a:sy n="62" d="100"/>
        </p:scale>
        <p:origin x="22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1368-4B22-4B68-8B9C-20643F8D1AE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D3DF-129A-4053-A0AF-4D662E9566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D3DF-129A-4053-A0AF-4D662E956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D3DF-129A-4053-A0AF-4D662E956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AA6E24-A0B6-4502-8D6B-549932EBE07B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81DB45-784F-418B-AF0F-C928144E12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94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F6D514-1311-40C1-813A-4EF3953BA045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C5AD22-754C-47EA-92C0-DB69618965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8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18A2A5-348F-419E-8660-F18BE40426B1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5677B0-93AB-46C6-A266-C184CD5AC9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4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91FFCF-1A19-423E-9F9D-F1E62FCA55FD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60C45B-4AE6-4A16-BDFC-BC26E6157F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34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0864BD-37B7-4644-8461-8F27A1E32167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3DBBE1-C4BA-4116-A5AC-F110C99ED8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9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B9ECC1-0EC9-45C5-BA09-CC3926391AB2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60C1C2-C5CD-4C98-B432-23D895B49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820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DD3199-9B08-443F-952D-4338684FC221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B7BCAA-D5B2-4213-9DD7-926BDD2C5C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01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9B8BA8-D9C5-46D2-B1B6-8FB4CCB502D0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B5F48A-0829-4668-9C1B-1E0EAEEA7B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35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2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612444-0ABB-42BA-98C2-DFA5C5041296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6FA50A-E3F8-4BE5-926B-2B5AED641B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12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9329DF-510A-47AA-8D3F-F6550926965C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1122F0-64B9-4FFC-ABD4-34B11E561F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68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86DE89-DBC1-4F2D-91FF-3901633EBF5D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40AA22-2E06-4219-9E2D-A4B86A1EB6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73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4756-1FC1-4165-812C-C4BB49FCF12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9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CBE08-3F1B-4846-A2A8-4A0C798C3CA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86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C3C73-15C1-4E23-B9FB-0FF40C0FDFBA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3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97BFF-32C0-4011-8630-80D3C17E9F4D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20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67DD-1830-481B-BDA3-F6AE442D337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0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E4C5-33A6-4628-8219-EA5BC805CC4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53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8B66-076E-41C1-AF0E-4870A84DAA6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1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4E38-A69C-4F53-B947-A5C4D576B77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1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8075-194F-4FF7-90CC-F48060A000E3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A0C41-8459-4BE2-8A0A-DEBAD74983B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5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9CE9D-3802-48F6-A72D-52146033C576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7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3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18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50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82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3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1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19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1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91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87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5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1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9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00D3-7383-4CCD-AA76-5AD7B8BAB72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E876-D9C0-440F-BDE1-F0E871A94C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8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4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DFA836-DBD1-4CAF-9156-6ECC4E33C37A}" type="datetimeFigureOut">
              <a:rPr lang="de-DE"/>
              <a:pPr>
                <a:defRPr/>
              </a:pPr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5D6847F-40AC-47EC-9C08-7FB68E950F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28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E45D5A-62CB-4149-99B6-7915B4EC7C06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955B-095F-4A66-8FB9-18BD5A76B2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4E5D-9C57-4CB3-B5A9-D3ACFEBB3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2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mnshift.jinr.ru/wiki/doku.php?id=bmn_tdr_report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-35496" y="-27384"/>
            <a:ext cx="9288016" cy="7029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3200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oliennummernplatzhalt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5F5C264-46AB-4B31-8F78-F720C8F9FE1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3656427" y="1124744"/>
            <a:ext cx="2643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400" dirty="0">
                <a:solidFill>
                  <a:srgbClr val="FFFF00"/>
                </a:solidFill>
                <a:latin typeface="Tahoma" pitchFamily="34" charset="0"/>
              </a:rPr>
              <a:t>Peter Senger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70" y="4653136"/>
            <a:ext cx="2127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07" y="1517211"/>
            <a:ext cx="1924005" cy="15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oll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2099" r="13058" b="11571"/>
          <a:stretch>
            <a:fillRect/>
          </a:stretch>
        </p:blipFill>
        <p:spPr bwMode="auto">
          <a:xfrm rot="20308478">
            <a:off x="-252536" y="2819158"/>
            <a:ext cx="3413703" cy="24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feil nach rechts 23"/>
          <p:cNvSpPr/>
          <p:nvPr/>
        </p:nvSpPr>
        <p:spPr bwMode="auto">
          <a:xfrm>
            <a:off x="2123728" y="350100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95536" y="6300609"/>
            <a:ext cx="81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baseline="30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6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BM@N collaboration Meeting, Oct. 30-31, 2018, JINR, </a:t>
            </a:r>
            <a:r>
              <a:rPr lang="en-US" sz="1600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Dubna</a:t>
            </a:r>
            <a:endParaRPr lang="en-US" sz="16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91880" y="1628800"/>
            <a:ext cx="150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P=P(E,T,</a:t>
            </a: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,I) 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05" y="3140968"/>
            <a:ext cx="1881307" cy="172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feil nach links und rechts 22"/>
          <p:cNvSpPr/>
          <p:nvPr/>
        </p:nvSpPr>
        <p:spPr bwMode="auto">
          <a:xfrm>
            <a:off x="6281780" y="3501008"/>
            <a:ext cx="1242548" cy="48463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" name="Textfeld 10"/>
          <p:cNvSpPr txBox="1">
            <a:spLocks noChangeArrowheads="1"/>
          </p:cNvSpPr>
          <p:nvPr/>
        </p:nvSpPr>
        <p:spPr bwMode="auto">
          <a:xfrm>
            <a:off x="604591" y="-3175"/>
            <a:ext cx="7852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Upgrading the BM@N experiment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high-rate </a:t>
            </a:r>
            <a:r>
              <a:rPr lang="de-DE" altLang="de-DE" sz="36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Au+Au</a:t>
            </a:r>
            <a:r>
              <a:rPr lang="de-DE" altLang="de-DE" sz="36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altLang="de-DE" sz="36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collisions</a:t>
            </a:r>
            <a:endParaRPr lang="en-US" altLang="de-DE" sz="36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493"/>
          <a:stretch/>
        </p:blipFill>
        <p:spPr>
          <a:xfrm>
            <a:off x="3121743" y="2283250"/>
            <a:ext cx="3106441" cy="307814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4459309" y="3487341"/>
            <a:ext cx="1393607" cy="299837"/>
          </a:xfrm>
          <a:prstGeom prst="rect">
            <a:avLst/>
          </a:prstGeom>
          <a:noFill/>
          <a:ln>
            <a:noFill/>
          </a:ln>
        </p:spPr>
        <p:txBody>
          <a:bodyPr vert="horz" wrap="non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neutron matter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24584" y="4351192"/>
            <a:ext cx="1603600" cy="299837"/>
          </a:xfrm>
          <a:prstGeom prst="rect">
            <a:avLst/>
          </a:prstGeom>
          <a:noFill/>
          <a:ln>
            <a:noFill/>
          </a:ln>
        </p:spPr>
        <p:txBody>
          <a:bodyPr vert="horz" wrap="non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symmetric matter 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>
            <a:off x="4574662" y="4081316"/>
            <a:ext cx="0" cy="626072"/>
          </a:xfrm>
          <a:prstGeom prst="straightConnector1">
            <a:avLst/>
          </a:prstGeom>
          <a:solidFill>
            <a:srgbClr val="3366FF"/>
          </a:solidFill>
          <a:ln w="635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039660" y="4149080"/>
            <a:ext cx="892380" cy="42349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9" tIns="91428" rIns="89989" bIns="91428" anchorCtr="0" compatLnSpc="1">
            <a:spAutoFit/>
          </a:bodyPr>
          <a:lstStyle/>
          <a:p>
            <a:pPr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1600" dirty="0" err="1">
                <a:solidFill>
                  <a:srgbClr val="00B050"/>
                </a:solidFill>
                <a:latin typeface="Arial"/>
                <a:ea typeface="Bitstream Vera Sans" pitchFamily="2"/>
                <a:cs typeface="Bitstream Vera Sans" pitchFamily="2"/>
              </a:rPr>
              <a:t>E</a:t>
            </a:r>
            <a:r>
              <a:rPr lang="en-GB" sz="1600" baseline="-33000" dirty="0" err="1">
                <a:solidFill>
                  <a:srgbClr val="00B050"/>
                </a:solidFill>
                <a:latin typeface="Arial"/>
                <a:ea typeface="Bitstream Vera Sans" pitchFamily="2"/>
                <a:cs typeface="Bitstream Vera Sans" pitchFamily="2"/>
              </a:rPr>
              <a:t>sym</a:t>
            </a:r>
            <a:endParaRPr lang="en-GB" sz="1600" baseline="-33000" dirty="0">
              <a:solidFill>
                <a:srgbClr val="00B050"/>
              </a:solidFill>
              <a:latin typeface="Arial"/>
              <a:ea typeface="Bitstream Vera Sans" pitchFamily="2"/>
              <a:cs typeface="Bitstream Ver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600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nger\AppData\Local\Microsoft\Windows\Temporary Internet Files\Content.Outlook\JE4H31NI\dos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27"/>
            <a:ext cx="9144000" cy="65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32033" y="692695"/>
            <a:ext cx="116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 Gy</a:t>
            </a:r>
            <a:endParaRPr lang="de-DE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Gerade Verbindung mit Pfeil 3"/>
          <p:cNvCxnSpPr>
            <a:stCxn id="2" idx="2"/>
          </p:cNvCxnSpPr>
          <p:nvPr/>
        </p:nvCxnSpPr>
        <p:spPr>
          <a:xfrm flipH="1">
            <a:off x="6084168" y="1092805"/>
            <a:ext cx="427989" cy="68353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nger\AppData\Local\Microsoft\Windows\Temporary Internet Files\Content.Outlook\JE4H31NI\NIEL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92"/>
            <a:ext cx="9144000" cy="65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enger\AppData\Local\Microsoft\Windows\Temporary Internet Files\Content.Outlook\JE4H31NI\Schkal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8132"/>
            <a:ext cx="7057132" cy="27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87624" y="332656"/>
            <a:ext cx="384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Radiation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damage</a:t>
            </a:r>
            <a:endParaRPr lang="de-D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3824302" y="1854116"/>
            <a:ext cx="242316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067944" y="1844824"/>
            <a:ext cx="39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5000 Gy after 2 </a:t>
            </a:r>
            <a:r>
              <a:rPr lang="de-DE" dirty="0" err="1" smtClean="0">
                <a:solidFill>
                  <a:srgbClr val="0070C0"/>
                </a:solidFill>
              </a:rPr>
              <a:t>months</a:t>
            </a:r>
            <a:r>
              <a:rPr lang="de-DE" dirty="0" smtClean="0">
                <a:solidFill>
                  <a:srgbClr val="0070C0"/>
                </a:solidFill>
              </a:rPr>
              <a:t> BM@N beam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5157192"/>
            <a:ext cx="5619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2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BM@N beam  (2x10</a:t>
            </a:r>
            <a:r>
              <a:rPr lang="de-DE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/s):</a:t>
            </a:r>
          </a:p>
          <a:p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 Gy at STS: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damage</a:t>
            </a:r>
            <a:endParaRPr lang="de-D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Gy at GEM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mild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damage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nger\AppData\Local\Microsoft\Windows\Temporary Internet Files\Content.Outlook\JE4H31NI\allCh_2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48" y="548680"/>
            <a:ext cx="591863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-27384"/>
            <a:ext cx="830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Charged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GEM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z = 2 m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60032" y="980728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kHz/cm</a:t>
            </a:r>
            <a:r>
              <a:rPr lang="de-DE" sz="2000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de-DE" sz="2000" baseline="30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4644008" y="1380838"/>
            <a:ext cx="592260" cy="9100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260648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„Dead time“ in GEM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908720"/>
            <a:ext cx="8712968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GEM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efficiency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due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width: 0.8 mm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lengths: 15 cm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(inner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zone), 30 cm (outer zone)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area inner zone: 0.8 mm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cm = 1.2 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area outer zone: 0.8 mm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cm = 2.4 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 beam </a:t>
            </a:r>
            <a:r>
              <a:rPr lang="de-DE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2x10</a:t>
            </a:r>
            <a:r>
              <a:rPr lang="en-US" sz="2000" u="sng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ions/s</a:t>
            </a:r>
            <a:r>
              <a:rPr lang="en-US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rate: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(inner zone): 200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busy: 240 kHz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(outer zone): 200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busy: 480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%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dirty="0">
                <a:latin typeface="Arial"/>
                <a:ea typeface="Times New Roman"/>
                <a:cs typeface="Times New Roman"/>
              </a:rPr>
              <a:t> </a:t>
            </a:r>
            <a:endParaRPr lang="en-US" sz="800" dirty="0">
              <a:latin typeface="Times New Roman"/>
              <a:ea typeface="Times New Roman"/>
              <a:cs typeface="Times New Roman"/>
            </a:endParaRPr>
          </a:p>
          <a:p>
            <a:r>
              <a:rPr lang="de-DE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CBM-like beam </a:t>
            </a:r>
            <a:r>
              <a:rPr lang="de-DE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2x10</a:t>
            </a:r>
            <a:r>
              <a:rPr lang="en-US" sz="2000" u="sng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ions/s</a:t>
            </a:r>
            <a:r>
              <a:rPr lang="en-US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de-DE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 electron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rate: 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(inner zone): 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1.2cm</a:t>
            </a:r>
            <a:r>
              <a:rPr lang="en-US" sz="2000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 (inner zone): 2.4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0.48 %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 (outer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zone):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4.8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0.96 %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senger\AppData\Local\Microsoft\Windows\Temporary Internet Files\Content.Outlook\JE4H31NI\AuBeam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" y="2123663"/>
            <a:ext cx="8978666" cy="48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251937"/>
            <a:ext cx="8045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FLUKA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simulations: beam </a:t>
            </a:r>
            <a:r>
              <a:rPr lang="en-US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 in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59" y="953433"/>
            <a:ext cx="835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BM@N-2 Setup with vacuum beam line upstream the experiment  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Au-beam with energy of 5A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eV, 2x10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ions/s </a:t>
            </a:r>
          </a:p>
          <a:p>
            <a:pPr marL="342900" lvl="0" indent="-342900">
              <a:buFont typeface="Wingdings"/>
              <a:buChar char="Ø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target 250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m (1% interaction)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CBM-like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0.06 cm X/Y, divergence 1.7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downstream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Helium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44624"/>
            <a:ext cx="76883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geometry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85693" y="620337"/>
            <a:ext cx="143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top </a:t>
            </a:r>
            <a:r>
              <a:rPr lang="de-DE" sz="2800" dirty="0" err="1" smtClean="0"/>
              <a:t>view</a:t>
            </a:r>
            <a:endParaRPr lang="en-US" sz="2800" dirty="0"/>
          </a:p>
        </p:txBody>
      </p:sp>
      <p:pic>
        <p:nvPicPr>
          <p:cNvPr id="3076" name="Picture 4" descr="C:\Users\senger\AppData\Local\Microsoft\Windows\Temporary Internet Files\Content.Outlook\JE4H31NI\geo_HeBPv2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8" y="894029"/>
            <a:ext cx="8127412" cy="61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ger\AppData\Local\Microsoft\Windows\Temporary Internet Files\Content.Outlook\JE4H31NI\chPart_STS_He_vacu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648"/>
            <a:ext cx="9144000" cy="63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19672" y="-27384"/>
            <a:ext cx="626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harged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STS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31640" y="557391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kHz/cm</a:t>
            </a:r>
            <a:r>
              <a:rPr lang="de-DE" sz="2000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de-DE" sz="2000" baseline="30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1243436" y="908720"/>
            <a:ext cx="520252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nger\AppData\Local\Microsoft\Windows\Temporary Internet Files\Content.Outlook\JE4H31NI\p_STS_vacB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78" y="0"/>
            <a:ext cx="7213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95715" y="-27384"/>
            <a:ext cx="343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„True“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protons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260648"/>
            <a:ext cx="754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Charged</a:t>
            </a:r>
            <a:r>
              <a:rPr lang="de-DE" sz="3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r>
              <a:rPr lang="de-DE" sz="3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3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mainly</a:t>
            </a:r>
            <a:r>
              <a:rPr lang="de-DE" sz="3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electrons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lectron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(</a:t>
            </a:r>
            <a:r>
              <a:rPr lang="de-DE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-1m </a:t>
            </a:r>
            <a:r>
              <a:rPr lang="de-DE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 </a:t>
            </a:r>
            <a:r>
              <a:rPr lang="de-DE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100 – 1000 kHz/cm</a:t>
            </a:r>
            <a:r>
              <a:rPr lang="de-DE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He-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pipes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 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de-DE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0.1 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kHz/cm</a:t>
            </a:r>
            <a:r>
              <a:rPr lang="de-DE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de-DE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052736"/>
            <a:ext cx="872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FLUKA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beam, 5A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de-DE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ions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/s, Au-target 250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m (1% int.) 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536" y="3068960"/>
            <a:ext cx="3430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</a:t>
            </a:r>
            <a:r>
              <a:rPr lang="de-DE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Silicon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</a:t>
            </a:r>
            <a:endParaRPr lang="en-US" u="sng" dirty="0">
              <a:solidFill>
                <a:prstClr val="black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55370"/>
              </p:ext>
            </p:extLst>
          </p:nvPr>
        </p:nvGraphicFramePr>
        <p:xfrm>
          <a:off x="474446" y="3429000"/>
          <a:ext cx="85620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Beam </a:t>
                      </a: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pipe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kHz/cm</a:t>
                      </a:r>
                      <a:r>
                        <a:rPr lang="de-DE" b="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at </a:t>
                      </a:r>
                    </a:p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cm 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kHz/cm</a:t>
                      </a:r>
                      <a:r>
                        <a:rPr lang="de-DE" b="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at </a:t>
                      </a:r>
                    </a:p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cm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kHz/cm</a:t>
                      </a:r>
                      <a:r>
                        <a:rPr lang="de-DE" b="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at </a:t>
                      </a:r>
                    </a:p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cm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kHz/cm</a:t>
                      </a:r>
                      <a:r>
                        <a:rPr lang="de-DE" b="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at </a:t>
                      </a:r>
                    </a:p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cm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– 500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5 - 500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2 - 500</a:t>
                      </a:r>
                      <a:endParaRPr lang="en-US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1 - 500</a:t>
                      </a:r>
                      <a:endParaRPr lang="en-US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–</a:t>
                      </a:r>
                      <a:r>
                        <a:rPr lang="de-D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50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– 50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de-D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50 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 – 50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Vacuum</a:t>
                      </a: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 – 5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 – 3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 –3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 – 3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3528" y="5939988"/>
            <a:ext cx="631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Protons at 30 cm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downstream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0.05 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kHz/cm</a:t>
            </a:r>
            <a:r>
              <a:rPr lang="de-DE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senger\AppData\Local\Temp\Rar$DIa13592.46185\partRate_Z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6"/>
          <a:stretch/>
        </p:blipFill>
        <p:spPr bwMode="auto">
          <a:xfrm>
            <a:off x="6072141" y="1885060"/>
            <a:ext cx="2964355" cy="14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nger\AppData\Local\Microsoft\Windows\Temporary Internet Files\Content.Outlook\JE4H31NI\p_STS_vacB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2" b="48091"/>
          <a:stretch/>
        </p:blipFill>
        <p:spPr bwMode="auto">
          <a:xfrm>
            <a:off x="6732240" y="5303101"/>
            <a:ext cx="1497823" cy="15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8B66-076E-41C1-AF0E-4870A84DAA65}" type="slidenum">
              <a:rPr lang="en-US" altLang="de-DE" smtClean="0">
                <a:solidFill>
                  <a:srgbClr val="000000"/>
                </a:solidFill>
              </a:rPr>
              <a:pPr/>
              <a:t>2</a:t>
            </a:fld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07557" y="116632"/>
            <a:ext cx="7380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Observables in heavy-</a:t>
            </a:r>
            <a:r>
              <a:rPr lang="de-DE" sz="3600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 </a:t>
            </a:r>
            <a:r>
              <a:rPr lang="de-DE" sz="3600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</a:t>
            </a:r>
            <a:r>
              <a:rPr lang="de-DE" sz="3600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EOS  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1662065"/>
            <a:ext cx="53883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Symmetric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nuclear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</a:t>
            </a:r>
          </a:p>
          <a:p>
            <a:endParaRPr lang="de-DE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endParaRPr lang="de-D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Subthreshold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de-D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77" y="1792989"/>
            <a:ext cx="1854500" cy="178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Ratio_IQM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77" y="1804398"/>
            <a:ext cx="2036009" cy="19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5515" y="3586371"/>
            <a:ext cx="5322676" cy="3190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Asymmetric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nuclear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matter: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8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endParaRPr lang="de-DE" sz="2800" baseline="-25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800" baseline="-25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endParaRPr lang="de-D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hyperons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threshold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Σ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I</a:t>
            </a:r>
            <a:r>
              <a:rPr lang="de-DE" sz="20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+1, Σ</a:t>
            </a:r>
            <a:r>
              <a:rPr lang="de-DE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dds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</a:t>
            </a:r>
            <a:r>
              <a:rPr lang="de-DE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de-D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Σ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n</a:t>
            </a:r>
            <a:r>
              <a:rPr lang="el-GR" sz="2000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π</a:t>
            </a:r>
            <a:r>
              <a:rPr lang="de-DE" sz="2000" baseline="30000" dirty="0" smtClean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+                        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de-DE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n</a:t>
            </a:r>
            <a:r>
              <a:rPr lang="el-GR" sz="2000" dirty="0"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π</a:t>
            </a:r>
            <a:r>
              <a:rPr lang="de-DE" sz="2000" baseline="30000" dirty="0" smtClean="0"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-</a:t>
            </a:r>
          </a:p>
          <a:p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000" dirty="0" smtClean="0"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    </a:t>
            </a:r>
            <a:r>
              <a:rPr lang="de-DE" sz="2000" dirty="0" smtClean="0"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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requires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missing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mass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analysis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33928"/>
            <a:ext cx="2212615" cy="215960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83" y="4228611"/>
            <a:ext cx="2448272" cy="237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5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260648"/>
            <a:ext cx="3705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 time in STS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1196752"/>
            <a:ext cx="7528471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STS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efficiency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due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</a:t>
            </a:r>
          </a:p>
          <a:p>
            <a:endParaRPr lang="de-DE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 strip: 50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cm = 3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000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 time of a channel about 1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r>
              <a:rPr lang="en-US" sz="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Helium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strip: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hannel inefficiency: 1.5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="1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de-DE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r>
              <a:rPr lang="de-DE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rate on one strip: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inefficiency: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="1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one electron may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 more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one strip. 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nger\AppData\Local\Microsoft\Windows\Temporary Internet Files\Content.Outlook\JE4H31NI\allCh_2m_He_vacu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76" y="476672"/>
            <a:ext cx="5973524" cy="64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-27384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harged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GEM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z = 2 m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11960" y="86865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kHz/cm</a:t>
            </a:r>
            <a:r>
              <a:rPr lang="de-DE" sz="2000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de-DE" sz="2000" baseline="30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195764" y="1236822"/>
            <a:ext cx="448244" cy="798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0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260648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„Dead time“ in GEM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908720"/>
            <a:ext cx="8352928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GEM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efficiency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due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width: 0.8 mm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lengths: 15 cm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(inner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zone), 30 cm (outer zone)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area inner zone: 0.8 mm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cm = 1.2 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area outer zone: 0.8 mm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cm = 2.4 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Helium beam </a:t>
            </a:r>
            <a:r>
              <a:rPr lang="en-US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pipe: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(inner zone):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busy: 120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(outer zone):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kHz/cm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cm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%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dirty="0">
                <a:latin typeface="Arial"/>
                <a:ea typeface="Times New Roman"/>
                <a:cs typeface="Times New Roman"/>
              </a:rPr>
              <a:t> </a:t>
            </a:r>
            <a:endParaRPr lang="en-US" sz="800" dirty="0">
              <a:latin typeface="Times New Roman"/>
              <a:ea typeface="Times New Roman"/>
              <a:cs typeface="Times New Roman"/>
            </a:endParaRPr>
          </a:p>
          <a:p>
            <a:r>
              <a:rPr lang="de-DE" sz="2000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r>
              <a:rPr lang="de-DE" sz="2000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 electron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rate: 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 (inner zone): 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1.2cm</a:t>
            </a:r>
            <a:r>
              <a:rPr lang="en-US" sz="2000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kHz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 (inner zone): 2.4 kHz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0.48 %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busy (outer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zone):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4.8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0.96 %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ger\AppData\Local\Microsoft\Windows\Temporary Internet Files\Content.Outlook\JE4H31NI\dose_He_vacu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2435"/>
            <a:ext cx="8436269" cy="59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87624" y="38948"/>
            <a:ext cx="6380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Ionizing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dose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z-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axis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41230" y="71236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Gy</a:t>
            </a:r>
            <a:endParaRPr lang="de-DE" sz="2000" baseline="30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652120" y="1099283"/>
            <a:ext cx="613232" cy="10335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38948"/>
            <a:ext cx="730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ionizing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dose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z-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axis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senger\AppData\Local\Microsoft\Windows\Temporary Internet Files\Content.Outlook\JE4H31NI\NIEL_He_vacu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7" y="655259"/>
            <a:ext cx="8460432" cy="601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enger\AppData\Local\Microsoft\Windows\Temporary Internet Files\Content.Outlook\JE4H31NI\Schkal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6124"/>
            <a:ext cx="7057132" cy="27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87624" y="332656"/>
            <a:ext cx="384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Radiation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damage</a:t>
            </a:r>
            <a:endParaRPr lang="de-D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feil nach unten 5"/>
          <p:cNvSpPr/>
          <p:nvPr/>
        </p:nvSpPr>
        <p:spPr>
          <a:xfrm>
            <a:off x="3059832" y="1782108"/>
            <a:ext cx="242316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3303474" y="1772816"/>
            <a:ext cx="417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1</a:t>
            </a:r>
            <a:r>
              <a:rPr lang="de-DE" dirty="0" smtClean="0">
                <a:solidFill>
                  <a:srgbClr val="0070C0"/>
                </a:solidFill>
              </a:rPr>
              <a:t>00 Gy after 2 </a:t>
            </a:r>
            <a:r>
              <a:rPr lang="de-DE" dirty="0" err="1" smtClean="0">
                <a:solidFill>
                  <a:srgbClr val="0070C0"/>
                </a:solidFill>
              </a:rPr>
              <a:t>months</a:t>
            </a:r>
            <a:r>
              <a:rPr lang="de-DE" dirty="0" smtClean="0">
                <a:solidFill>
                  <a:srgbClr val="0070C0"/>
                </a:solidFill>
              </a:rPr>
              <a:t> He-</a:t>
            </a:r>
            <a:r>
              <a:rPr lang="de-DE" dirty="0" err="1" smtClean="0">
                <a:solidFill>
                  <a:srgbClr val="0070C0"/>
                </a:solidFill>
              </a:rPr>
              <a:t>filled</a:t>
            </a:r>
            <a:r>
              <a:rPr lang="de-DE" dirty="0" smtClean="0">
                <a:solidFill>
                  <a:srgbClr val="0070C0"/>
                </a:solidFill>
              </a:rPr>
              <a:t> beam </a:t>
            </a:r>
            <a:r>
              <a:rPr lang="de-DE" dirty="0" err="1" smtClean="0">
                <a:solidFill>
                  <a:srgbClr val="0070C0"/>
                </a:solidFill>
              </a:rPr>
              <a:t>pipe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04011"/>
              </p:ext>
            </p:extLst>
          </p:nvPr>
        </p:nvGraphicFramePr>
        <p:xfrm>
          <a:off x="611560" y="2780928"/>
          <a:ext cx="806489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Beam 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STS</a:t>
                      </a:r>
                    </a:p>
                    <a:p>
                      <a:pPr algn="ctr"/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radiation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damage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radiation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damage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STS </a:t>
                      </a:r>
                    </a:p>
                    <a:p>
                      <a:pPr algn="ctr"/>
                      <a:r>
                        <a:rPr lang="de-DE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channel</a:t>
                      </a:r>
                      <a:r>
                        <a:rPr lang="de-DE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inefficiency</a:t>
                      </a:r>
                      <a:endParaRPr lang="de-DE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GEMs</a:t>
                      </a:r>
                    </a:p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Channel </a:t>
                      </a:r>
                    </a:p>
                    <a:p>
                      <a:pPr algn="ctr"/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Inefficiency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BM@N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a:t>severe</a:t>
                      </a:r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mild</a:t>
                      </a:r>
                      <a:endParaRPr lang="en-US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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800" b="0" baseline="300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48 -96 %</a:t>
                      </a:r>
                      <a:endParaRPr lang="de-DE" baseline="30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CBM-like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a:t>no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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800" b="0" baseline="300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 – 1 %</a:t>
                      </a:r>
                      <a:endParaRPr kumimoji="0" lang="en-US" sz="18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1520" y="4581128"/>
            <a:ext cx="8881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Nuclotron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BM@N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  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260648"/>
            <a:ext cx="806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Nuclotron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59" y="1052736"/>
            <a:ext cx="8064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BM@N-2 Setup with vacuum beam pipe downstream the target 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Au-beam with energy of 5A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eV, 2x10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ions/s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target 250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m (1% interaction)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Gauss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FWHM 2.35 cm X/Y, divergence 1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CBM-like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0.06 cm X/Y, divergence 1.7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6064" y="5517232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The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min.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10%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MHz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reaction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rate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10.   </a:t>
            </a:r>
            <a:endParaRPr lang="de-DE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260648"/>
            <a:ext cx="900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40686"/>
              </p:ext>
            </p:extLst>
          </p:nvPr>
        </p:nvGraphicFramePr>
        <p:xfrm>
          <a:off x="611560" y="2636912"/>
          <a:ext cx="806489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Beam </a:t>
                      </a: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pipe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STS</a:t>
                      </a:r>
                    </a:p>
                    <a:p>
                      <a:pPr algn="ctr"/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radiation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damage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radiation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damage</a:t>
                      </a:r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STS </a:t>
                      </a:r>
                    </a:p>
                    <a:p>
                      <a:pPr algn="ctr"/>
                      <a:r>
                        <a:rPr lang="de-DE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channel</a:t>
                      </a:r>
                      <a:r>
                        <a:rPr lang="de-DE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inefficiency</a:t>
                      </a:r>
                      <a:endParaRPr lang="de-DE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GEMs</a:t>
                      </a:r>
                    </a:p>
                    <a:p>
                      <a:pPr algn="ctr"/>
                      <a:r>
                        <a:rPr lang="de-DE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Channel </a:t>
                      </a:r>
                    </a:p>
                    <a:p>
                      <a:pPr algn="ctr"/>
                      <a:r>
                        <a:rPr lang="de-DE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inefficiency</a:t>
                      </a:r>
                      <a:endPara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</a:t>
                      </a:r>
                      <a:r>
                        <a:rPr lang="de-DE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filled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a:t>mild</a:t>
                      </a:r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US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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800" b="0" baseline="300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</a:t>
                      </a: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</a:t>
                      </a: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de-DE" baseline="30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Vacuum</a:t>
                      </a: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a:t>no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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800" b="0" baseline="3000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</a:t>
                      </a:r>
                      <a:r>
                        <a:rPr lang="en-US" sz="1800" b="0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 – 1.4 %</a:t>
                      </a:r>
                      <a:endParaRPr kumimoji="0" lang="en-US" sz="18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67161" y="4437112"/>
            <a:ext cx="7182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eduction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6135687"/>
            <a:ext cx="630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save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59" y="908720"/>
            <a:ext cx="835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BM@N-2 Setup with vacuum beam line upstream the experiment  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Au-beam with energy of 5A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eV, 2x10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ions/s </a:t>
            </a:r>
          </a:p>
          <a:p>
            <a:pPr marL="342900" lvl="0" indent="-342900">
              <a:buFont typeface="Wingdings"/>
              <a:buChar char="Ø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target 250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m (1% interaction)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CBM-like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0.06 cm X/Y, divergence 1.7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downstream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Helium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5334307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10 %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20 MHz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reaction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rate. 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457192" cy="37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1381"/>
            <a:ext cx="5254625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4"/>
              </a:rPr>
              <a:t>http://bmnshift.jinr.ru/wiki/doku.php?id=bmn_tdr_reports</a:t>
            </a:r>
            <a:endParaRPr lang="en-US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28596" y="5445224"/>
            <a:ext cx="31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 BMN </a:t>
            </a:r>
            <a:r>
              <a:rPr lang="de-DE" dirty="0" err="1" smtClean="0"/>
              <a:t>wiki</a:t>
            </a:r>
            <a:r>
              <a:rPr lang="de-DE" dirty="0" smtClean="0"/>
              <a:t> </a:t>
            </a:r>
            <a:r>
              <a:rPr lang="de-DE" dirty="0" err="1" smtClean="0"/>
              <a:t>pages</a:t>
            </a:r>
            <a:r>
              <a:rPr lang="de-DE" dirty="0" smtClean="0"/>
              <a:t>: BMN TDRs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23841" y="4292360"/>
            <a:ext cx="2985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 </a:t>
            </a:r>
          </a:p>
          <a:p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design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4479926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5" name="Textfeld 2"/>
          <p:cNvSpPr txBox="1">
            <a:spLocks noChangeArrowheads="1"/>
          </p:cNvSpPr>
          <p:nvPr/>
        </p:nvSpPr>
        <p:spPr bwMode="auto">
          <a:xfrm>
            <a:off x="525463" y="104775"/>
            <a:ext cx="8078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>
                <a:solidFill>
                  <a:srgbClr val="000000"/>
                </a:solidFill>
              </a:rPr>
              <a:t>BM@N upgrade for Au+Au collisions  </a:t>
            </a:r>
            <a:endParaRPr lang="en-US" altLang="de-DE" sz="3600">
              <a:solidFill>
                <a:srgbClr val="000000"/>
              </a:solidFill>
            </a:endParaRPr>
          </a:p>
        </p:txBody>
      </p:sp>
      <p:sp>
        <p:nvSpPr>
          <p:cNvPr id="24" name="Textfeld 3"/>
          <p:cNvSpPr txBox="1">
            <a:spLocks noChangeArrowheads="1"/>
          </p:cNvSpPr>
          <p:nvPr/>
        </p:nvSpPr>
        <p:spPr bwMode="auto">
          <a:xfrm>
            <a:off x="34925" y="4443413"/>
            <a:ext cx="9040813" cy="2370137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upgrade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BM@N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towards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Au+Au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endParaRPr lang="de-DE" altLang="de-DE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hardware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: 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STS, DAQ, PSD, beam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de-DE" altLang="de-DE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beams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intensities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 </a:t>
            </a:r>
            <a:r>
              <a:rPr lang="en-US" altLang="de-DE" sz="2800" dirty="0" smtClean="0">
                <a:solidFill>
                  <a:srgbClr val="000000"/>
                </a:solidFill>
                <a:latin typeface="Tahoma" pitchFamily="34" charset="0"/>
              </a:rPr>
              <a:t>10</a:t>
            </a:r>
            <a:r>
              <a:rPr lang="en-US" altLang="de-DE" sz="2800" baseline="30000" dirty="0" smtClean="0">
                <a:solidFill>
                  <a:srgbClr val="000000"/>
                </a:solidFill>
                <a:latin typeface="Tahoma" pitchFamily="34" charset="0"/>
              </a:rPr>
              <a:t>6 </a:t>
            </a:r>
            <a:r>
              <a:rPr lang="en-US" altLang="de-DE" sz="2800" dirty="0" smtClean="0">
                <a:solidFill>
                  <a:srgbClr val="000000"/>
                </a:solidFill>
                <a:latin typeface="Tahoma" pitchFamily="34" charset="0"/>
              </a:rPr>
              <a:t>ions/sec </a:t>
            </a:r>
            <a:endParaRPr lang="de-DE" altLang="de-DE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5478" name="Picture 7" descr="C:\Users\senger\AppData\Local\Temp\sts__v17g_CBM_STSPoints_SideView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65175"/>
            <a:ext cx="44561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feld 1"/>
          <p:cNvSpPr txBox="1">
            <a:spLocks noChangeArrowheads="1"/>
          </p:cNvSpPr>
          <p:nvPr/>
        </p:nvSpPr>
        <p:spPr bwMode="auto">
          <a:xfrm>
            <a:off x="4894263" y="2916238"/>
            <a:ext cx="342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FF00"/>
                </a:solidFill>
              </a:rPr>
              <a:t>central collision Au+Au 4A GeV</a:t>
            </a:r>
          </a:p>
        </p:txBody>
      </p:sp>
    </p:spTree>
    <p:extLst>
      <p:ext uri="{BB962C8B-B14F-4D97-AF65-F5344CB8AC3E}">
        <p14:creationId xmlns:p14="http://schemas.microsoft.com/office/powerpoint/2010/main" val="3728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59832" y="2636912"/>
            <a:ext cx="2878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04956" y="4149080"/>
            <a:ext cx="375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Au at 4A </a:t>
            </a:r>
            <a:r>
              <a:rPr lang="de-DE" dirty="0" err="1" smtClean="0"/>
              <a:t>GeV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2056"/>
          <p:cNvGrpSpPr/>
          <p:nvPr/>
        </p:nvGrpSpPr>
        <p:grpSpPr>
          <a:xfrm>
            <a:off x="601362" y="4591004"/>
            <a:ext cx="2179416" cy="2234044"/>
            <a:chOff x="685800" y="4572000"/>
            <a:chExt cx="2179416" cy="2234044"/>
          </a:xfrm>
        </p:grpSpPr>
        <p:pic>
          <p:nvPicPr>
            <p:cNvPr id="2050" name="Рисунок 353" descr="GEM 450x1600-3 (1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5" r="20929"/>
            <a:stretch/>
          </p:blipFill>
          <p:spPr bwMode="auto">
            <a:xfrm>
              <a:off x="990600" y="4953000"/>
              <a:ext cx="1537970" cy="185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6" name="TextBox 2055"/>
            <p:cNvSpPr txBox="1"/>
            <p:nvPr/>
          </p:nvSpPr>
          <p:spPr>
            <a:xfrm>
              <a:off x="685800" y="4572000"/>
              <a:ext cx="217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Boundary of the Left and Right R/O boards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060" name="TextBox 2059"/>
          <p:cNvSpPr txBox="1"/>
          <p:nvPr/>
        </p:nvSpPr>
        <p:spPr>
          <a:xfrm>
            <a:off x="323528" y="-2738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Geometry of the JINR GEM 1632x450 chamber</a:t>
            </a:r>
            <a:endParaRPr lang="en-US" sz="32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73" name="Group 2072"/>
          <p:cNvGrpSpPr/>
          <p:nvPr/>
        </p:nvGrpSpPr>
        <p:grpSpPr>
          <a:xfrm>
            <a:off x="0" y="533400"/>
            <a:ext cx="9143999" cy="4120774"/>
            <a:chOff x="1" y="679826"/>
            <a:chExt cx="9143999" cy="4120774"/>
          </a:xfrm>
        </p:grpSpPr>
        <p:sp>
          <p:nvSpPr>
            <p:cNvPr id="4" name="Надпись 2"/>
            <p:cNvSpPr txBox="1">
              <a:spLocks noChangeArrowheads="1"/>
            </p:cNvSpPr>
            <p:nvPr/>
          </p:nvSpPr>
          <p:spPr bwMode="auto">
            <a:xfrm>
              <a:off x="8077201" y="3246755"/>
              <a:ext cx="1066799" cy="593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5 Installation holes (Ø~5mm)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131"/>
            <p:cNvSpPr txBox="1">
              <a:spLocks noChangeArrowheads="1"/>
            </p:cNvSpPr>
            <p:nvPr/>
          </p:nvSpPr>
          <p:spPr bwMode="auto">
            <a:xfrm>
              <a:off x="1417019" y="679826"/>
              <a:ext cx="1238569" cy="446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R/O board width: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b="1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35mm (max)</a:t>
              </a:r>
              <a:endPara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30"/>
            <p:cNvSpPr txBox="1">
              <a:spLocks noChangeArrowheads="1"/>
            </p:cNvSpPr>
            <p:nvPr/>
          </p:nvSpPr>
          <p:spPr bwMode="auto">
            <a:xfrm>
              <a:off x="5035551" y="4221480"/>
              <a:ext cx="527050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400</a:t>
              </a:r>
              <a:endPara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29"/>
            <p:cNvSpPr txBox="1">
              <a:spLocks noChangeArrowheads="1"/>
            </p:cNvSpPr>
            <p:nvPr/>
          </p:nvSpPr>
          <p:spPr bwMode="auto">
            <a:xfrm>
              <a:off x="4530168" y="3128010"/>
              <a:ext cx="1489632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779.9 (inner zone)</a:t>
              </a:r>
              <a:endPara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349"/>
            <p:cNvCxnSpPr/>
            <p:nvPr/>
          </p:nvCxnSpPr>
          <p:spPr>
            <a:xfrm flipV="1">
              <a:off x="3282951" y="3459480"/>
              <a:ext cx="211455" cy="63881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" name="Text Box 127"/>
            <p:cNvSpPr txBox="1">
              <a:spLocks noChangeArrowheads="1"/>
            </p:cNvSpPr>
            <p:nvPr/>
          </p:nvSpPr>
          <p:spPr bwMode="auto">
            <a:xfrm>
              <a:off x="1" y="1103043"/>
              <a:ext cx="948055" cy="45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Place for HV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prstClr val="black"/>
                  </a:solidFill>
                  <a:cs typeface="Times New Roman" pitchFamily="18" charset="0"/>
                </a:rPr>
                <a:t>divider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25"/>
            <p:cNvSpPr txBox="1">
              <a:spLocks noChangeArrowheads="1"/>
            </p:cNvSpPr>
            <p:nvPr/>
          </p:nvSpPr>
          <p:spPr bwMode="auto">
            <a:xfrm>
              <a:off x="4843146" y="3806165"/>
              <a:ext cx="457200" cy="263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R40</a:t>
              </a:r>
              <a:endPara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24"/>
            <p:cNvSpPr txBox="1">
              <a:spLocks noChangeArrowheads="1"/>
            </p:cNvSpPr>
            <p:nvPr/>
          </p:nvSpPr>
          <p:spPr bwMode="auto">
            <a:xfrm>
              <a:off x="5055286" y="1828800"/>
              <a:ext cx="787400" cy="22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0</a:t>
              </a:r>
              <a:r>
                <a:rPr lang="en-US" altLang="en-US" sz="1100" baseline="300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0 </a:t>
              </a:r>
              <a:r>
                <a:rPr lang="en-US" altLang="en-US" sz="11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 strips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оле 48"/>
            <p:cNvSpPr txBox="1"/>
            <p:nvPr/>
          </p:nvSpPr>
          <p:spPr>
            <a:xfrm>
              <a:off x="5909756" y="1828800"/>
              <a:ext cx="872044" cy="2700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solidFill>
                    <a:prstClr val="black"/>
                  </a:solidFill>
                  <a:ea typeface="Calibri"/>
                  <a:cs typeface="Times New Roman"/>
                </a:rPr>
                <a:t>+15</a:t>
              </a:r>
              <a:r>
                <a:rPr lang="en-US" sz="1100" baseline="30000" dirty="0">
                  <a:solidFill>
                    <a:prstClr val="black"/>
                  </a:solidFill>
                  <a:ea typeface="Calibri"/>
                  <a:cs typeface="Times New Roman"/>
                </a:rPr>
                <a:t>0</a:t>
              </a:r>
              <a:r>
                <a:rPr lang="en-US" sz="1100" dirty="0">
                  <a:solidFill>
                    <a:prstClr val="black"/>
                  </a:solidFill>
                  <a:ea typeface="Calibri"/>
                  <a:cs typeface="Times New Roman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 strips </a:t>
              </a:r>
              <a:endParaRPr lang="en-US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3" name="Text Box 121"/>
            <p:cNvSpPr txBox="1">
              <a:spLocks noChangeArrowheads="1"/>
            </p:cNvSpPr>
            <p:nvPr/>
          </p:nvSpPr>
          <p:spPr bwMode="auto">
            <a:xfrm>
              <a:off x="6214746" y="3612490"/>
              <a:ext cx="434975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150</a:t>
              </a:r>
              <a:endPara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0"/>
            <p:cNvSpPr txBox="1">
              <a:spLocks noChangeArrowheads="1"/>
            </p:cNvSpPr>
            <p:nvPr/>
          </p:nvSpPr>
          <p:spPr bwMode="auto">
            <a:xfrm>
              <a:off x="7129146" y="2262505"/>
              <a:ext cx="255081" cy="490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450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19"/>
            <p:cNvSpPr txBox="1">
              <a:spLocks noChangeArrowheads="1"/>
            </p:cNvSpPr>
            <p:nvPr/>
          </p:nvSpPr>
          <p:spPr bwMode="auto">
            <a:xfrm>
              <a:off x="3581401" y="4221480"/>
              <a:ext cx="574675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FF0000"/>
                  </a:solidFill>
                  <a:ea typeface="Calibri" pitchFamily="34" charset="0"/>
                  <a:cs typeface="Times New Roman" pitchFamily="18" charset="0"/>
                </a:rPr>
                <a:t>420.1</a:t>
              </a:r>
              <a:endPara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18"/>
            <p:cNvSpPr txBox="1">
              <a:spLocks noChangeArrowheads="1"/>
            </p:cNvSpPr>
            <p:nvPr/>
          </p:nvSpPr>
          <p:spPr bwMode="auto">
            <a:xfrm>
              <a:off x="4191001" y="4467543"/>
              <a:ext cx="141484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1632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Прямая соединительная линия 3"/>
            <p:cNvCxnSpPr/>
            <p:nvPr/>
          </p:nvCxnSpPr>
          <p:spPr>
            <a:xfrm flipV="1">
              <a:off x="3073401" y="3426460"/>
              <a:ext cx="233045" cy="67818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4"/>
            <p:cNvCxnSpPr/>
            <p:nvPr/>
          </p:nvCxnSpPr>
          <p:spPr>
            <a:xfrm flipH="1" flipV="1">
              <a:off x="6061076" y="3440430"/>
              <a:ext cx="0" cy="72199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5"/>
            <p:cNvCxnSpPr/>
            <p:nvPr/>
          </p:nvCxnSpPr>
          <p:spPr>
            <a:xfrm flipV="1">
              <a:off x="3306446" y="3437255"/>
              <a:ext cx="2756535" cy="635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8"/>
            <p:cNvCxnSpPr/>
            <p:nvPr/>
          </p:nvCxnSpPr>
          <p:spPr>
            <a:xfrm>
              <a:off x="4593591" y="990600"/>
              <a:ext cx="0" cy="35661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14"/>
            <p:cNvCxnSpPr/>
            <p:nvPr/>
          </p:nvCxnSpPr>
          <p:spPr>
            <a:xfrm flipV="1">
              <a:off x="7533641" y="3677920"/>
              <a:ext cx="159385" cy="4248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15"/>
            <p:cNvCxnSpPr/>
            <p:nvPr/>
          </p:nvCxnSpPr>
          <p:spPr>
            <a:xfrm flipV="1">
              <a:off x="5572126" y="3440430"/>
              <a:ext cx="254635" cy="659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16"/>
            <p:cNvCxnSpPr/>
            <p:nvPr/>
          </p:nvCxnSpPr>
          <p:spPr>
            <a:xfrm flipV="1">
              <a:off x="5826761" y="1494790"/>
              <a:ext cx="638175" cy="1945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7"/>
            <p:cNvCxnSpPr/>
            <p:nvPr/>
          </p:nvCxnSpPr>
          <p:spPr>
            <a:xfrm flipV="1">
              <a:off x="7427596" y="3413760"/>
              <a:ext cx="265430" cy="658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18"/>
            <p:cNvCxnSpPr/>
            <p:nvPr/>
          </p:nvCxnSpPr>
          <p:spPr>
            <a:xfrm>
              <a:off x="1520826" y="1494790"/>
              <a:ext cx="0" cy="2604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19"/>
            <p:cNvCxnSpPr/>
            <p:nvPr/>
          </p:nvCxnSpPr>
          <p:spPr>
            <a:xfrm>
              <a:off x="4041141" y="1494790"/>
              <a:ext cx="0" cy="260477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" name="Прямая соединительная линия 20"/>
            <p:cNvCxnSpPr/>
            <p:nvPr/>
          </p:nvCxnSpPr>
          <p:spPr>
            <a:xfrm>
              <a:off x="5295901" y="1494790"/>
              <a:ext cx="0" cy="260477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" name="Прямая соединительная линия 21"/>
            <p:cNvCxnSpPr/>
            <p:nvPr/>
          </p:nvCxnSpPr>
          <p:spPr>
            <a:xfrm>
              <a:off x="7007861" y="1494790"/>
              <a:ext cx="0" cy="266700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1" name="Прямая соединительная линия 22"/>
            <p:cNvCxnSpPr/>
            <p:nvPr/>
          </p:nvCxnSpPr>
          <p:spPr>
            <a:xfrm>
              <a:off x="1355726" y="1494790"/>
              <a:ext cx="63442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23"/>
            <p:cNvCxnSpPr/>
            <p:nvPr/>
          </p:nvCxnSpPr>
          <p:spPr>
            <a:xfrm flipH="1">
              <a:off x="7698106" y="1493520"/>
              <a:ext cx="0" cy="2604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24"/>
            <p:cNvCxnSpPr/>
            <p:nvPr/>
          </p:nvCxnSpPr>
          <p:spPr>
            <a:xfrm flipH="1">
              <a:off x="4923156" y="4102100"/>
              <a:ext cx="27768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25"/>
            <p:cNvCxnSpPr/>
            <p:nvPr/>
          </p:nvCxnSpPr>
          <p:spPr>
            <a:xfrm>
              <a:off x="1350646" y="1494790"/>
              <a:ext cx="0" cy="2604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26"/>
            <p:cNvCxnSpPr/>
            <p:nvPr/>
          </p:nvCxnSpPr>
          <p:spPr>
            <a:xfrm>
              <a:off x="1350646" y="4099560"/>
              <a:ext cx="29229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Дуга 29"/>
            <p:cNvSpPr/>
            <p:nvPr/>
          </p:nvSpPr>
          <p:spPr>
            <a:xfrm rot="402595">
              <a:off x="4364991" y="3948080"/>
              <a:ext cx="478155" cy="434975"/>
            </a:xfrm>
            <a:prstGeom prst="arc">
              <a:avLst>
                <a:gd name="adj1" fmla="val 9681356"/>
                <a:gd name="adj2" fmla="val 69555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Дуга 30"/>
            <p:cNvSpPr/>
            <p:nvPr/>
          </p:nvSpPr>
          <p:spPr>
            <a:xfrm>
              <a:off x="4274821" y="3851893"/>
              <a:ext cx="648335" cy="488950"/>
            </a:xfrm>
            <a:prstGeom prst="arc">
              <a:avLst>
                <a:gd name="adj1" fmla="val 109137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38" name="Прямая соединительная линия 32"/>
            <p:cNvCxnSpPr/>
            <p:nvPr/>
          </p:nvCxnSpPr>
          <p:spPr>
            <a:xfrm>
              <a:off x="1255396" y="1398905"/>
              <a:ext cx="0" cy="2838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3"/>
            <p:cNvCxnSpPr/>
            <p:nvPr/>
          </p:nvCxnSpPr>
          <p:spPr>
            <a:xfrm>
              <a:off x="7797801" y="1385570"/>
              <a:ext cx="0" cy="283845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40" name="Прямая соединительная линия 34"/>
            <p:cNvCxnSpPr/>
            <p:nvPr/>
          </p:nvCxnSpPr>
          <p:spPr>
            <a:xfrm>
              <a:off x="1254126" y="1403985"/>
              <a:ext cx="65474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35"/>
            <p:cNvCxnSpPr/>
            <p:nvPr/>
          </p:nvCxnSpPr>
          <p:spPr>
            <a:xfrm>
              <a:off x="4843145" y="4237990"/>
              <a:ext cx="326580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42" name="Прямая соединительная линия 36"/>
            <p:cNvCxnSpPr/>
            <p:nvPr/>
          </p:nvCxnSpPr>
          <p:spPr>
            <a:xfrm flipV="1">
              <a:off x="926466" y="4225290"/>
              <a:ext cx="3474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38"/>
            <p:cNvCxnSpPr/>
            <p:nvPr/>
          </p:nvCxnSpPr>
          <p:spPr>
            <a:xfrm flipV="1">
              <a:off x="923291" y="1105535"/>
              <a:ext cx="0" cy="3134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1"/>
            <p:cNvCxnSpPr/>
            <p:nvPr/>
          </p:nvCxnSpPr>
          <p:spPr>
            <a:xfrm>
              <a:off x="1343043" y="4069080"/>
              <a:ext cx="0" cy="731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2"/>
            <p:cNvCxnSpPr/>
            <p:nvPr/>
          </p:nvCxnSpPr>
          <p:spPr>
            <a:xfrm>
              <a:off x="7696201" y="3905250"/>
              <a:ext cx="0" cy="88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6"/>
            <p:cNvCxnSpPr/>
            <p:nvPr/>
          </p:nvCxnSpPr>
          <p:spPr>
            <a:xfrm>
              <a:off x="1344296" y="4679958"/>
              <a:ext cx="6355715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7"/>
            <p:cNvCxnSpPr/>
            <p:nvPr/>
          </p:nvCxnSpPr>
          <p:spPr>
            <a:xfrm>
              <a:off x="3070226" y="4099560"/>
              <a:ext cx="0" cy="488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27"/>
            <p:cNvCxnSpPr/>
            <p:nvPr/>
          </p:nvCxnSpPr>
          <p:spPr>
            <a:xfrm>
              <a:off x="6061076" y="4099560"/>
              <a:ext cx="0" cy="488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28"/>
            <p:cNvCxnSpPr/>
            <p:nvPr/>
          </p:nvCxnSpPr>
          <p:spPr>
            <a:xfrm>
              <a:off x="3073401" y="4450080"/>
              <a:ext cx="1518920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42"/>
            <p:cNvCxnSpPr/>
            <p:nvPr/>
          </p:nvCxnSpPr>
          <p:spPr>
            <a:xfrm>
              <a:off x="7443471" y="1494790"/>
              <a:ext cx="0" cy="260477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44"/>
            <p:cNvCxnSpPr/>
            <p:nvPr/>
          </p:nvCxnSpPr>
          <p:spPr>
            <a:xfrm flipV="1">
              <a:off x="6061076" y="3440430"/>
              <a:ext cx="403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45"/>
            <p:cNvCxnSpPr/>
            <p:nvPr/>
          </p:nvCxnSpPr>
          <p:spPr>
            <a:xfrm>
              <a:off x="6464936" y="3440430"/>
              <a:ext cx="0" cy="658495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0"/>
            <p:cNvCxnSpPr/>
            <p:nvPr/>
          </p:nvCxnSpPr>
          <p:spPr>
            <a:xfrm flipV="1">
              <a:off x="4594861" y="4019551"/>
              <a:ext cx="198120" cy="170814"/>
            </a:xfrm>
            <a:prstGeom prst="straightConnector1">
              <a:avLst/>
            </a:prstGeom>
            <a:ln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3"/>
            <p:cNvCxnSpPr/>
            <p:nvPr/>
          </p:nvCxnSpPr>
          <p:spPr>
            <a:xfrm flipV="1">
              <a:off x="4593591" y="3970012"/>
              <a:ext cx="0" cy="54864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Группа 299"/>
            <p:cNvGrpSpPr/>
            <p:nvPr/>
          </p:nvGrpSpPr>
          <p:grpSpPr>
            <a:xfrm>
              <a:off x="4850131" y="1132704"/>
              <a:ext cx="2802890" cy="228600"/>
              <a:chOff x="0" y="0"/>
              <a:chExt cx="2803264" cy="266140"/>
            </a:xfrm>
          </p:grpSpPr>
          <p:sp>
            <p:nvSpPr>
              <p:cNvPr id="61" name="Прямоугольник 56"/>
              <p:cNvSpPr/>
              <p:nvPr/>
            </p:nvSpPr>
            <p:spPr>
              <a:xfrm>
                <a:off x="169049" y="7684"/>
                <a:ext cx="167640" cy="10477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Прямоугольник 57"/>
              <p:cNvSpPr/>
              <p:nvPr/>
            </p:nvSpPr>
            <p:spPr>
              <a:xfrm>
                <a:off x="0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Прямоугольник 58"/>
              <p:cNvSpPr/>
              <p:nvPr/>
            </p:nvSpPr>
            <p:spPr>
              <a:xfrm>
                <a:off x="530198" y="0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Прямоугольник 59"/>
              <p:cNvSpPr/>
              <p:nvPr/>
            </p:nvSpPr>
            <p:spPr>
              <a:xfrm>
                <a:off x="361150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Прямоугольник 60"/>
              <p:cNvSpPr/>
              <p:nvPr/>
            </p:nvSpPr>
            <p:spPr>
              <a:xfrm>
                <a:off x="875980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Прямоугольник 61"/>
              <p:cNvSpPr/>
              <p:nvPr/>
            </p:nvSpPr>
            <p:spPr>
              <a:xfrm>
                <a:off x="706931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Прямоугольник 62"/>
              <p:cNvSpPr/>
              <p:nvPr/>
            </p:nvSpPr>
            <p:spPr>
              <a:xfrm>
                <a:off x="1928692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Прямоугольник 63"/>
              <p:cNvSpPr/>
              <p:nvPr/>
            </p:nvSpPr>
            <p:spPr>
              <a:xfrm>
                <a:off x="1390810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Прямоугольник 288"/>
              <p:cNvSpPr/>
              <p:nvPr/>
            </p:nvSpPr>
            <p:spPr>
              <a:xfrm>
                <a:off x="1567543" y="0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Прямоугольник 289"/>
              <p:cNvSpPr/>
              <p:nvPr/>
            </p:nvSpPr>
            <p:spPr>
              <a:xfrm>
                <a:off x="1060397" y="153681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Прямоугольник 290"/>
              <p:cNvSpPr/>
              <p:nvPr/>
            </p:nvSpPr>
            <p:spPr>
              <a:xfrm>
                <a:off x="1229445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Прямоугольник 291"/>
              <p:cNvSpPr/>
              <p:nvPr/>
            </p:nvSpPr>
            <p:spPr>
              <a:xfrm>
                <a:off x="1736592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Прямоугольник 292"/>
              <p:cNvSpPr/>
              <p:nvPr/>
            </p:nvSpPr>
            <p:spPr>
              <a:xfrm>
                <a:off x="2297526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Прямоугольник 293"/>
              <p:cNvSpPr/>
              <p:nvPr/>
            </p:nvSpPr>
            <p:spPr>
              <a:xfrm>
                <a:off x="2097741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Прямоугольник 294"/>
              <p:cNvSpPr/>
              <p:nvPr/>
            </p:nvSpPr>
            <p:spPr>
              <a:xfrm>
                <a:off x="2635624" y="0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Прямоугольник 316"/>
              <p:cNvSpPr/>
              <p:nvPr/>
            </p:nvSpPr>
            <p:spPr>
              <a:xfrm>
                <a:off x="2466575" y="153681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70" name="Group 2069"/>
            <p:cNvGrpSpPr/>
            <p:nvPr/>
          </p:nvGrpSpPr>
          <p:grpSpPr>
            <a:xfrm>
              <a:off x="7906276" y="1455420"/>
              <a:ext cx="98425" cy="2506980"/>
              <a:chOff x="8511044" y="649605"/>
              <a:chExt cx="98425" cy="2506980"/>
            </a:xfrm>
          </p:grpSpPr>
          <p:sp>
            <p:nvSpPr>
              <p:cNvPr id="77" name="Прямоугольник 308"/>
              <p:cNvSpPr/>
              <p:nvPr/>
            </p:nvSpPr>
            <p:spPr>
              <a:xfrm>
                <a:off x="8511044" y="940594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Прямоугольник 309"/>
              <p:cNvSpPr/>
              <p:nvPr/>
            </p:nvSpPr>
            <p:spPr>
              <a:xfrm>
                <a:off x="8511044" y="1522572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Прямоугольник 310"/>
              <p:cNvSpPr/>
              <p:nvPr/>
            </p:nvSpPr>
            <p:spPr>
              <a:xfrm>
                <a:off x="8511044" y="1813561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Прямоугольник 311"/>
              <p:cNvSpPr/>
              <p:nvPr/>
            </p:nvSpPr>
            <p:spPr>
              <a:xfrm>
                <a:off x="8511044" y="2686528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Прямоугольник 312"/>
              <p:cNvSpPr/>
              <p:nvPr/>
            </p:nvSpPr>
            <p:spPr>
              <a:xfrm>
                <a:off x="8511044" y="2977515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Прямоугольник 295"/>
              <p:cNvSpPr/>
              <p:nvPr/>
            </p:nvSpPr>
            <p:spPr>
              <a:xfrm>
                <a:off x="8511044" y="649605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Прямоугольник 296"/>
              <p:cNvSpPr/>
              <p:nvPr/>
            </p:nvSpPr>
            <p:spPr>
              <a:xfrm>
                <a:off x="8511044" y="1231583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Прямоугольник 297"/>
              <p:cNvSpPr/>
              <p:nvPr/>
            </p:nvSpPr>
            <p:spPr>
              <a:xfrm>
                <a:off x="8511044" y="2104550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Прямоугольник 298"/>
              <p:cNvSpPr/>
              <p:nvPr/>
            </p:nvSpPr>
            <p:spPr>
              <a:xfrm>
                <a:off x="8511044" y="2395539"/>
                <a:ext cx="98425" cy="179070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12" name="Прямая соединительная линия 341"/>
            <p:cNvCxnSpPr/>
            <p:nvPr/>
          </p:nvCxnSpPr>
          <p:spPr>
            <a:xfrm>
              <a:off x="8108951" y="1102360"/>
              <a:ext cx="0" cy="3139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342"/>
            <p:cNvCxnSpPr/>
            <p:nvPr/>
          </p:nvCxnSpPr>
          <p:spPr>
            <a:xfrm flipV="1">
              <a:off x="2985136" y="1498600"/>
              <a:ext cx="891540" cy="259969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4" name="Прямая соединительная линия 343"/>
            <p:cNvCxnSpPr/>
            <p:nvPr/>
          </p:nvCxnSpPr>
          <p:spPr>
            <a:xfrm flipV="1">
              <a:off x="3950971" y="1490980"/>
              <a:ext cx="638175" cy="194564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5" name="Прямая соединительная линия 344"/>
            <p:cNvCxnSpPr/>
            <p:nvPr/>
          </p:nvCxnSpPr>
          <p:spPr>
            <a:xfrm flipV="1">
              <a:off x="2566671" y="1509395"/>
              <a:ext cx="857885" cy="257746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6" name="Прямая соединительная линия 345"/>
            <p:cNvCxnSpPr/>
            <p:nvPr/>
          </p:nvCxnSpPr>
          <p:spPr>
            <a:xfrm flipV="1">
              <a:off x="1353186" y="1485265"/>
              <a:ext cx="857885" cy="257746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7" name="Прямая соединительная линия 346"/>
            <p:cNvCxnSpPr/>
            <p:nvPr/>
          </p:nvCxnSpPr>
          <p:spPr>
            <a:xfrm flipV="1">
              <a:off x="1371601" y="1512570"/>
              <a:ext cx="506730" cy="153797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8" name="Прямая соединительная линия 347"/>
            <p:cNvCxnSpPr/>
            <p:nvPr/>
          </p:nvCxnSpPr>
          <p:spPr>
            <a:xfrm flipV="1">
              <a:off x="4638041" y="3462020"/>
              <a:ext cx="120650" cy="37020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9" name="Прямая соединительная линия 9"/>
            <p:cNvCxnSpPr/>
            <p:nvPr/>
          </p:nvCxnSpPr>
          <p:spPr>
            <a:xfrm flipV="1">
              <a:off x="3307081" y="3329940"/>
              <a:ext cx="0" cy="128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0"/>
            <p:cNvCxnSpPr/>
            <p:nvPr/>
          </p:nvCxnSpPr>
          <p:spPr>
            <a:xfrm flipV="1">
              <a:off x="6061711" y="3321050"/>
              <a:ext cx="0" cy="121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1"/>
            <p:cNvCxnSpPr/>
            <p:nvPr/>
          </p:nvCxnSpPr>
          <p:spPr>
            <a:xfrm>
              <a:off x="3306446" y="3348355"/>
              <a:ext cx="2756535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3"/>
            <p:cNvCxnSpPr/>
            <p:nvPr/>
          </p:nvCxnSpPr>
          <p:spPr>
            <a:xfrm>
              <a:off x="4593591" y="4450080"/>
              <a:ext cx="1482090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47"/>
            <p:cNvCxnSpPr/>
            <p:nvPr/>
          </p:nvCxnSpPr>
          <p:spPr>
            <a:xfrm flipV="1">
              <a:off x="4277996" y="2522855"/>
              <a:ext cx="315595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Овал 300"/>
            <p:cNvSpPr/>
            <p:nvPr/>
          </p:nvSpPr>
          <p:spPr>
            <a:xfrm>
              <a:off x="4547871" y="2498090"/>
              <a:ext cx="90805" cy="774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5" name="Прямая со стрелкой 304"/>
            <p:cNvCxnSpPr/>
            <p:nvPr/>
          </p:nvCxnSpPr>
          <p:spPr>
            <a:xfrm>
              <a:off x="1447166" y="713740"/>
              <a:ext cx="0" cy="38354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315"/>
            <p:cNvCxnSpPr/>
            <p:nvPr/>
          </p:nvCxnSpPr>
          <p:spPr>
            <a:xfrm flipV="1">
              <a:off x="1451611" y="1390650"/>
              <a:ext cx="0" cy="33845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317"/>
            <p:cNvCxnSpPr/>
            <p:nvPr/>
          </p:nvCxnSpPr>
          <p:spPr>
            <a:xfrm flipV="1">
              <a:off x="1451611" y="1097280"/>
              <a:ext cx="0" cy="285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Овал 348"/>
            <p:cNvSpPr/>
            <p:nvPr/>
          </p:nvSpPr>
          <p:spPr>
            <a:xfrm>
              <a:off x="1019811" y="1158875"/>
              <a:ext cx="104140" cy="933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Овал 350"/>
            <p:cNvSpPr/>
            <p:nvPr/>
          </p:nvSpPr>
          <p:spPr>
            <a:xfrm>
              <a:off x="4533901" y="1152525"/>
              <a:ext cx="104140" cy="93345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Овал 351"/>
            <p:cNvSpPr/>
            <p:nvPr/>
          </p:nvSpPr>
          <p:spPr>
            <a:xfrm>
              <a:off x="7907656" y="1167130"/>
              <a:ext cx="104140" cy="93345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Овал 352"/>
            <p:cNvSpPr/>
            <p:nvPr/>
          </p:nvSpPr>
          <p:spPr>
            <a:xfrm>
              <a:off x="1012089" y="4063314"/>
              <a:ext cx="104140" cy="93345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Овал 355"/>
            <p:cNvSpPr/>
            <p:nvPr/>
          </p:nvSpPr>
          <p:spPr>
            <a:xfrm>
              <a:off x="7920373" y="4079274"/>
              <a:ext cx="104140" cy="93345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3" name="Прямая со стрелкой 356"/>
            <p:cNvCxnSpPr/>
            <p:nvPr/>
          </p:nvCxnSpPr>
          <p:spPr>
            <a:xfrm flipH="1">
              <a:off x="8027654" y="3697055"/>
              <a:ext cx="473710" cy="40703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314"/>
            <p:cNvCxnSpPr>
              <a:stCxn id="124" idx="3"/>
            </p:cNvCxnSpPr>
            <p:nvPr/>
          </p:nvCxnSpPr>
          <p:spPr>
            <a:xfrm flipH="1">
              <a:off x="1878333" y="2564215"/>
              <a:ext cx="2682836" cy="2059741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4" name="Rounded Rectangle 2053"/>
            <p:cNvSpPr/>
            <p:nvPr/>
          </p:nvSpPr>
          <p:spPr>
            <a:xfrm>
              <a:off x="939115" y="1342356"/>
              <a:ext cx="299085" cy="9480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5" name="TextBox 2054"/>
            <p:cNvSpPr txBox="1"/>
            <p:nvPr/>
          </p:nvSpPr>
          <p:spPr>
            <a:xfrm>
              <a:off x="881097" y="1686844"/>
              <a:ext cx="474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HV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46" name="Прямая со стрелкой 356"/>
            <p:cNvCxnSpPr/>
            <p:nvPr/>
          </p:nvCxnSpPr>
          <p:spPr>
            <a:xfrm>
              <a:off x="457201" y="1485265"/>
              <a:ext cx="455295" cy="201579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356"/>
            <p:cNvCxnSpPr/>
            <p:nvPr/>
          </p:nvCxnSpPr>
          <p:spPr>
            <a:xfrm flipH="1">
              <a:off x="5072860" y="896029"/>
              <a:ext cx="231279" cy="24697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 Box 131"/>
            <p:cNvSpPr txBox="1">
              <a:spLocks noChangeArrowheads="1"/>
            </p:cNvSpPr>
            <p:nvPr/>
          </p:nvSpPr>
          <p:spPr bwMode="auto">
            <a:xfrm>
              <a:off x="4650009" y="685800"/>
              <a:ext cx="1674591" cy="223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R/O connectors </a:t>
              </a:r>
            </a:p>
          </p:txBody>
        </p:sp>
        <p:sp>
          <p:nvSpPr>
            <p:cNvPr id="2066" name="Rectangle 2065"/>
            <p:cNvSpPr/>
            <p:nvPr/>
          </p:nvSpPr>
          <p:spPr>
            <a:xfrm>
              <a:off x="2007186" y="2313424"/>
              <a:ext cx="15451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i="1" dirty="0" smtClean="0">
                  <a:solidFill>
                    <a:prstClr val="white">
                      <a:lumMod val="85000"/>
                    </a:prstClr>
                  </a:solidFill>
                  <a:ea typeface="Calibri" pitchFamily="34" charset="0"/>
                  <a:cs typeface="Times New Roman" pitchFamily="18" charset="0"/>
                </a:rPr>
                <a:t>Left  R/O board </a:t>
              </a:r>
              <a:endParaRPr lang="en-US" sz="1600" b="1" i="1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389097" y="2286000"/>
              <a:ext cx="1673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i="1" dirty="0" smtClean="0">
                  <a:solidFill>
                    <a:prstClr val="white">
                      <a:lumMod val="85000"/>
                    </a:prstClr>
                  </a:solidFill>
                  <a:ea typeface="Calibri" pitchFamily="34" charset="0"/>
                  <a:cs typeface="Times New Roman" pitchFamily="18" charset="0"/>
                </a:rPr>
                <a:t>Right  R/O board </a:t>
              </a:r>
              <a:endParaRPr lang="en-US" sz="1600" b="1" i="1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cxnSp>
          <p:nvCxnSpPr>
            <p:cNvPr id="160" name="Прямая соединительная линия 39"/>
            <p:cNvCxnSpPr/>
            <p:nvPr/>
          </p:nvCxnSpPr>
          <p:spPr>
            <a:xfrm>
              <a:off x="913738" y="1091514"/>
              <a:ext cx="71945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Группа 299"/>
            <p:cNvGrpSpPr/>
            <p:nvPr/>
          </p:nvGrpSpPr>
          <p:grpSpPr>
            <a:xfrm>
              <a:off x="1499286" y="1134762"/>
              <a:ext cx="2802890" cy="228600"/>
              <a:chOff x="0" y="0"/>
              <a:chExt cx="2803264" cy="266140"/>
            </a:xfrm>
          </p:grpSpPr>
          <p:sp>
            <p:nvSpPr>
              <p:cNvPr id="178" name="Прямоугольник 56"/>
              <p:cNvSpPr/>
              <p:nvPr/>
            </p:nvSpPr>
            <p:spPr>
              <a:xfrm>
                <a:off x="169049" y="7684"/>
                <a:ext cx="167640" cy="10477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Прямоугольник 57"/>
              <p:cNvSpPr/>
              <p:nvPr/>
            </p:nvSpPr>
            <p:spPr>
              <a:xfrm>
                <a:off x="0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Прямоугольник 58"/>
              <p:cNvSpPr/>
              <p:nvPr/>
            </p:nvSpPr>
            <p:spPr>
              <a:xfrm>
                <a:off x="530198" y="0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Прямоугольник 59"/>
              <p:cNvSpPr/>
              <p:nvPr/>
            </p:nvSpPr>
            <p:spPr>
              <a:xfrm>
                <a:off x="361150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Прямоугольник 60"/>
              <p:cNvSpPr/>
              <p:nvPr/>
            </p:nvSpPr>
            <p:spPr>
              <a:xfrm>
                <a:off x="875980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Прямоугольник 61"/>
              <p:cNvSpPr/>
              <p:nvPr/>
            </p:nvSpPr>
            <p:spPr>
              <a:xfrm>
                <a:off x="706931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Прямоугольник 62"/>
              <p:cNvSpPr/>
              <p:nvPr/>
            </p:nvSpPr>
            <p:spPr>
              <a:xfrm>
                <a:off x="1928692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Прямоугольник 63"/>
              <p:cNvSpPr/>
              <p:nvPr/>
            </p:nvSpPr>
            <p:spPr>
              <a:xfrm>
                <a:off x="1390810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Прямоугольник 288"/>
              <p:cNvSpPr/>
              <p:nvPr/>
            </p:nvSpPr>
            <p:spPr>
              <a:xfrm>
                <a:off x="1567543" y="0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Прямоугольник 289"/>
              <p:cNvSpPr/>
              <p:nvPr/>
            </p:nvSpPr>
            <p:spPr>
              <a:xfrm>
                <a:off x="1060397" y="153681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Прямоугольник 290"/>
              <p:cNvSpPr/>
              <p:nvPr/>
            </p:nvSpPr>
            <p:spPr>
              <a:xfrm>
                <a:off x="1229445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Прямоугольник 291"/>
              <p:cNvSpPr/>
              <p:nvPr/>
            </p:nvSpPr>
            <p:spPr>
              <a:xfrm>
                <a:off x="1736592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Прямоугольник 292"/>
              <p:cNvSpPr/>
              <p:nvPr/>
            </p:nvSpPr>
            <p:spPr>
              <a:xfrm>
                <a:off x="2297526" y="7684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Прямоугольник 293"/>
              <p:cNvSpPr/>
              <p:nvPr/>
            </p:nvSpPr>
            <p:spPr>
              <a:xfrm>
                <a:off x="2097741" y="161365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Прямоугольник 294"/>
              <p:cNvSpPr/>
              <p:nvPr/>
            </p:nvSpPr>
            <p:spPr>
              <a:xfrm>
                <a:off x="2635624" y="0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Прямоугольник 316"/>
              <p:cNvSpPr/>
              <p:nvPr/>
            </p:nvSpPr>
            <p:spPr>
              <a:xfrm>
                <a:off x="2466575" y="153681"/>
                <a:ext cx="167640" cy="10477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68" name="Group 2067"/>
            <p:cNvGrpSpPr/>
            <p:nvPr/>
          </p:nvGrpSpPr>
          <p:grpSpPr>
            <a:xfrm>
              <a:off x="970008" y="2353962"/>
              <a:ext cx="228600" cy="1651000"/>
              <a:chOff x="923291" y="2397760"/>
              <a:chExt cx="299720" cy="1651000"/>
            </a:xfrm>
          </p:grpSpPr>
          <p:sp>
            <p:nvSpPr>
              <p:cNvPr id="194" name="Прямоугольник 331"/>
              <p:cNvSpPr/>
              <p:nvPr/>
            </p:nvSpPr>
            <p:spPr>
              <a:xfrm>
                <a:off x="1123951" y="2397760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Прямоугольник 332"/>
              <p:cNvSpPr/>
              <p:nvPr/>
            </p:nvSpPr>
            <p:spPr>
              <a:xfrm>
                <a:off x="1123316" y="2777490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Прямоугольник 333"/>
              <p:cNvSpPr/>
              <p:nvPr/>
            </p:nvSpPr>
            <p:spPr>
              <a:xfrm>
                <a:off x="1115061" y="3140075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Прямоугольник 334"/>
              <p:cNvSpPr/>
              <p:nvPr/>
            </p:nvSpPr>
            <p:spPr>
              <a:xfrm>
                <a:off x="1115696" y="3545840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Прямоугольник 335"/>
              <p:cNvSpPr/>
              <p:nvPr/>
            </p:nvSpPr>
            <p:spPr>
              <a:xfrm>
                <a:off x="1114426" y="3869055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Прямоугольник 336"/>
              <p:cNvSpPr/>
              <p:nvPr/>
            </p:nvSpPr>
            <p:spPr>
              <a:xfrm>
                <a:off x="937261" y="2577465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Прямоугольник 337"/>
              <p:cNvSpPr/>
              <p:nvPr/>
            </p:nvSpPr>
            <p:spPr>
              <a:xfrm>
                <a:off x="923291" y="2969260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Прямоугольник 338"/>
              <p:cNvSpPr/>
              <p:nvPr/>
            </p:nvSpPr>
            <p:spPr>
              <a:xfrm>
                <a:off x="939166" y="3348990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Прямоугольник 339"/>
              <p:cNvSpPr/>
              <p:nvPr/>
            </p:nvSpPr>
            <p:spPr>
              <a:xfrm>
                <a:off x="939166" y="3676015"/>
                <a:ext cx="99060" cy="179705"/>
              </a:xfrm>
              <a:prstGeom prst="rect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209" name="Table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14561"/>
              </p:ext>
            </p:extLst>
          </p:nvPr>
        </p:nvGraphicFramePr>
        <p:xfrm>
          <a:off x="4038601" y="4785360"/>
          <a:ext cx="4114799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3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Number of strips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Left  R/O board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Right R/O board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1">
                <a:tc rowSpan="2">
                  <a:txBody>
                    <a:bodyPr/>
                    <a:lstStyle/>
                    <a:p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X(0</a:t>
                      </a:r>
                      <a:r>
                        <a:rPr kumimoji="0" lang="en-US" alt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strips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Outer zone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1020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1020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Inner</a:t>
                      </a:r>
                      <a:r>
                        <a:rPr lang="en-US" sz="1200" baseline="0" dirty="0" smtClean="0"/>
                        <a:t> zone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1">
                <a:tc rowSpan="2">
                  <a:txBody>
                    <a:bodyPr/>
                    <a:lstStyle/>
                    <a:p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X(15</a:t>
                      </a:r>
                      <a:r>
                        <a:rPr kumimoji="0" lang="en-US" alt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strips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Outer zone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Inner</a:t>
                      </a:r>
                      <a:r>
                        <a:rPr lang="en-US" sz="1200" baseline="0" dirty="0" smtClean="0"/>
                        <a:t> zone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507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1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Total strips: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3183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3182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1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R/O</a:t>
                      </a:r>
                      <a:r>
                        <a:rPr lang="en-US" sz="1200" baseline="0" dirty="0" smtClean="0"/>
                        <a:t> Connect. (128 pins):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1124744"/>
            <a:ext cx="4659161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delta-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de-D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Incoming</a:t>
            </a:r>
            <a:r>
              <a:rPr lang="de-DE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</a:t>
            </a:r>
            <a:r>
              <a:rPr lang="de-DE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p, M, </a:t>
            </a:r>
            <a:r>
              <a:rPr lang="de-DE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u="sng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</a:t>
            </a:r>
            <a:endParaRPr lang="de-DE" u="sng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M</a:t>
            </a:r>
            <a:r>
              <a:rPr lang="de-DE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-1)</a:t>
            </a:r>
            <a:endParaRPr lang="de-DE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</a:t>
            </a:r>
            <a:r>
              <a:rPr lang="de-DE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de-DE" u="sng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 M, </a:t>
            </a:r>
            <a:r>
              <a:rPr lang="de-DE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u="sng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30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 2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de-DE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de-DE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/(1 + 2m</a:t>
            </a:r>
            <a:r>
              <a:rPr lang="de-DE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 + (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/M)</a:t>
            </a:r>
            <a:r>
              <a:rPr lang="de-DE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u="sng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&lt;&lt; M </a:t>
            </a:r>
            <a:r>
              <a:rPr lang="de-DE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l-G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</a:t>
            </a:r>
            <a:r>
              <a:rPr lang="de-DE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1:</a:t>
            </a:r>
          </a:p>
          <a:p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30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1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MeV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de-DE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endParaRPr lang="de-DE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de-DE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5A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/>
            </a:endParaRPr>
          </a:p>
          <a:p>
            <a:pPr lvl="0"/>
            <a:r>
              <a:rPr lang="el-G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de-DE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-25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</a:t>
            </a:r>
            <a:r>
              <a:rPr lang="de-DE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= 5/0.94 + 1 = 6.3</a:t>
            </a:r>
          </a:p>
          <a:p>
            <a:r>
              <a:rPr lang="de-DE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baseline="-25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30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 1 </a:t>
            </a:r>
            <a:r>
              <a:rPr lang="de-DE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MeV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l-G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de-DE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6.3</a:t>
            </a:r>
            <a:r>
              <a:rPr lang="de-DE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 40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MeV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de-DE" baseline="30000" dirty="0" smtClean="0">
              <a:solidFill>
                <a:prstClr val="black"/>
              </a:solidFill>
            </a:endParaRPr>
          </a:p>
          <a:p>
            <a:pPr lvl="0"/>
            <a:r>
              <a:rPr lang="de-DE" dirty="0" err="1" smtClean="0">
                <a:solidFill>
                  <a:prstClr val="black"/>
                </a:solidFill>
              </a:rPr>
              <a:t>or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-25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</a:t>
            </a:r>
            <a:r>
              <a:rPr lang="de-D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10A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endParaRPr lang="de-DE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baseline="30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 110 </a:t>
            </a:r>
            <a:r>
              <a:rPr lang="de-D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MeV</a:t>
            </a:r>
            <a:endParaRPr lang="de-DE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/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enger\AppData\Local\Microsoft\Windows\Temporary Internet Files\Content.Outlook\JE4H31NI\partRate_1STS_2AG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" y="243408"/>
            <a:ext cx="9130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44624"/>
            <a:ext cx="643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charged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CBM-STS</a:t>
            </a:r>
          </a:p>
          <a:p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de-DE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 on Au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1%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35896" y="755412"/>
            <a:ext cx="1925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30 cm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004048" y="3212976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Detector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 – 1 MHz/cm</a:t>
            </a:r>
            <a:r>
              <a:rPr lang="de-DE" baseline="30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11200"/>
            <a:ext cx="73818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43608" y="6021288"/>
            <a:ext cx="33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G. </a:t>
            </a:r>
            <a:r>
              <a:rPr lang="de-DE" dirty="0" err="1" smtClean="0"/>
              <a:t>Baym</a:t>
            </a:r>
            <a:r>
              <a:rPr lang="de-DE" dirty="0" smtClean="0"/>
              <a:t>, T. </a:t>
            </a:r>
            <a:r>
              <a:rPr lang="de-DE" dirty="0" err="1" smtClean="0"/>
              <a:t>Hatsuda</a:t>
            </a:r>
            <a:r>
              <a:rPr lang="de-DE" dirty="0" smtClean="0"/>
              <a:t>, T. Kojo et al.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076056" y="270892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9652"/>
            <a:ext cx="6962403" cy="372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26" y="1988840"/>
            <a:ext cx="6503442" cy="29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ger\AppData\Local\Microsoft\Windows\Temporary Internet Files\Content.Outlook\JE4H31NI\beam_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2513775"/>
            <a:ext cx="9137149" cy="44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1" y="914208"/>
            <a:ext cx="8064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BM@N-2 Setup with vacuum beam pipe downstream the target 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Au-beam with energy of 5A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eV, 2x10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ions/s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target 250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m (1% interaction)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Gauss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FWHM 2.35 cm X/Y, divergence 1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CBM-like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0.06 cm X/Y, divergence 1.7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648" y="116632"/>
            <a:ext cx="679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FLUKA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simulations: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Nuclotron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99592" y="44624"/>
            <a:ext cx="76099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geometry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85693" y="620337"/>
            <a:ext cx="143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top </a:t>
            </a:r>
            <a:r>
              <a:rPr lang="de-DE" sz="2800" dirty="0" err="1" smtClean="0"/>
              <a:t>view</a:t>
            </a:r>
            <a:endParaRPr lang="en-US" sz="2800" dirty="0"/>
          </a:p>
        </p:txBody>
      </p:sp>
      <p:pic>
        <p:nvPicPr>
          <p:cNvPr id="4099" name="Picture 3" descr="C:\Users\senger\AppData\Local\Microsoft\Windows\Temporary Internet Files\Content.Outlook\JE4H31NI\geo_vacBPv2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111506" cy="61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nger\AppData\Local\Microsoft\Windows\Temporary Internet Files\Content.Outlook\JE4H31NI\beam_X_Targ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199"/>
            <a:ext cx="4022458" cy="41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71800" y="2348880"/>
            <a:ext cx="991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 = 0 cm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target</a:t>
            </a:r>
            <a:r>
              <a:rPr lang="de-DE" dirty="0" smtClean="0"/>
              <a:t>)  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69215"/>
            <a:ext cx="4032448" cy="40520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16632"/>
            <a:ext cx="8455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Nuclotron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beam profile and size at the target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25249" y="1412776"/>
            <a:ext cx="289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Au beam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1449" y="1429568"/>
            <a:ext cx="324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  C beam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63306" y="6156012"/>
            <a:ext cx="186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Vasilisa</a:t>
            </a:r>
            <a:r>
              <a:rPr lang="de-DE" dirty="0" smtClean="0"/>
              <a:t> </a:t>
            </a:r>
            <a:r>
              <a:rPr lang="de-DE" dirty="0" err="1" smtClean="0"/>
              <a:t>Lenivenko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7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nger\AppData\Local\Microsoft\Windows\Temporary Internet Files\Content.Outlook\JE4H31NI\beam_X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nger\AppData\Local\Microsoft\Windows\Temporary Internet Files\Content.Outlook\JE4H31NI\chPart_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132"/>
            <a:ext cx="9144000" cy="63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03648" y="277067"/>
            <a:ext cx="116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MHz</a:t>
            </a:r>
            <a:endParaRPr lang="de-DE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259632" y="692696"/>
            <a:ext cx="520252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260648"/>
            <a:ext cx="3705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 time in STS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1196752"/>
            <a:ext cx="7528471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STS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efficiency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due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</a:t>
            </a:r>
          </a:p>
          <a:p>
            <a:endParaRPr lang="de-DE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 strip: 50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cm = 3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000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 time of a channel about 1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r>
              <a:rPr lang="en-US" sz="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 beam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2x10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ions/s)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on one strip: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MHz/cm</a:t>
            </a:r>
            <a:r>
              <a:rPr lang="en-US" sz="2000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hannel inefficiency: 30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="1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CBM-like beam</a:t>
            </a:r>
            <a:r>
              <a:rPr lang="de-D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2x10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ions/s) 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rate on one strip: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kHz/cm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cm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inefficiency: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0.15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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b="1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one electron may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 more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one strip. 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Bildschirmpräsentation (4:3)</PresentationFormat>
  <Paragraphs>321</Paragraphs>
  <Slides>36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36</vt:i4>
      </vt:variant>
    </vt:vector>
  </HeadingPairs>
  <TitlesOfParts>
    <vt:vector size="47" baseType="lpstr">
      <vt:lpstr>Arial</vt:lpstr>
      <vt:lpstr>Bitstream Vera Sans</vt:lpstr>
      <vt:lpstr>Calibri</vt:lpstr>
      <vt:lpstr>Symbol</vt:lpstr>
      <vt:lpstr>Tahoma</vt:lpstr>
      <vt:lpstr>Times New Roman</vt:lpstr>
      <vt:lpstr>Wingdings</vt:lpstr>
      <vt:lpstr>Larissa</vt:lpstr>
      <vt:lpstr>1_Larissa</vt:lpstr>
      <vt:lpstr>3_Default 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Peter Prof. Dr.</dc:creator>
  <cp:lastModifiedBy>Senger, Peter Prof. Dr.</cp:lastModifiedBy>
  <cp:revision>148</cp:revision>
  <dcterms:created xsi:type="dcterms:W3CDTF">2018-05-14T09:01:31Z</dcterms:created>
  <dcterms:modified xsi:type="dcterms:W3CDTF">2018-10-30T11:29:19Z</dcterms:modified>
</cp:coreProperties>
</file>