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1143" r:id="rId2"/>
    <p:sldId id="1182" r:id="rId3"/>
    <p:sldId id="901" r:id="rId4"/>
    <p:sldId id="1172" r:id="rId5"/>
    <p:sldId id="1177" r:id="rId6"/>
    <p:sldId id="1178" r:id="rId7"/>
    <p:sldId id="1179" r:id="rId8"/>
    <p:sldId id="1180" r:id="rId9"/>
    <p:sldId id="1176" r:id="rId10"/>
    <p:sldId id="1173" r:id="rId11"/>
    <p:sldId id="1174" r:id="rId12"/>
    <p:sldId id="1175" r:id="rId13"/>
    <p:sldId id="1184" r:id="rId14"/>
    <p:sldId id="1183" r:id="rId15"/>
    <p:sldId id="1185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8"/>
    <p:restoredTop sz="81990"/>
  </p:normalViewPr>
  <p:slideViewPr>
    <p:cSldViewPr>
      <p:cViewPr varScale="1">
        <p:scale>
          <a:sx n="84" d="100"/>
          <a:sy n="84" d="100"/>
        </p:scale>
        <p:origin x="77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106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19F881-6960-B546-8A22-96646D076D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9E08F9-E06C-0E46-B95E-D7A8D62579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2134D3F-5FCF-6745-94DE-92B112E1E705}" type="datetimeFigureOut">
              <a:rPr lang="en-US" altLang="en-US"/>
              <a:pPr>
                <a:defRPr/>
              </a:pPr>
              <a:t>10/26/18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6B706A-EC1B-0E41-8F1B-92D6973874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7C6529-1462-5144-B746-BC85C892EC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AD6CEE3-9DD5-B84B-93E2-EEEA155A05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06D64E8-F69D-3549-AF0B-BFBA11C3DE9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1BB53E5-AC64-0840-83A3-4AB1B2E7580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A53CB230-4FEE-1C46-81A5-BE35C1EB8B9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0A8E44F8-411C-7C4F-8458-8154942CF9D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CD682618-3AD5-2F43-B117-484566E1A23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69B418FE-40FD-654F-AA53-B2207F3440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2CEC1A8-55D7-6741-A9E2-8344E7B62E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0E4053E5-F525-504D-85BF-8CDA1734AA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7491ED-5CB4-724F-A926-6C648E49D997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DA49AE6B-9691-644A-9B31-83A40C975C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8095522-466B-6A46-8870-6A8D4F7083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209824CE-D831-774D-ACBB-99545A0F2D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68450" y="858838"/>
            <a:ext cx="3914775" cy="29368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B58BD84C-C4AC-1A43-8977-FB8B007750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6325" y="4081463"/>
            <a:ext cx="4905375" cy="32591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6154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209824CE-D831-774D-ACBB-99545A0F2D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68450" y="858838"/>
            <a:ext cx="3914775" cy="29368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B58BD84C-C4AC-1A43-8977-FB8B007750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6325" y="4081463"/>
            <a:ext cx="4905375" cy="32591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0541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209824CE-D831-774D-ACBB-99545A0F2D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68450" y="858838"/>
            <a:ext cx="3914775" cy="29368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B58BD84C-C4AC-1A43-8977-FB8B007750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6325" y="4081463"/>
            <a:ext cx="4905375" cy="32591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4472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209824CE-D831-774D-ACBB-99545A0F2D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68450" y="858838"/>
            <a:ext cx="3914775" cy="29368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B58BD84C-C4AC-1A43-8977-FB8B007750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6325" y="4081463"/>
            <a:ext cx="4905375" cy="32591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6308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209824CE-D831-774D-ACBB-99545A0F2D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68450" y="858838"/>
            <a:ext cx="3914775" cy="29368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B58BD84C-C4AC-1A43-8977-FB8B007750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6325" y="4081463"/>
            <a:ext cx="4905375" cy="32591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0963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209824CE-D831-774D-ACBB-99545A0F2D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68450" y="858838"/>
            <a:ext cx="3914775" cy="29368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B58BD84C-C4AC-1A43-8977-FB8B007750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6325" y="4081463"/>
            <a:ext cx="4905375" cy="32591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511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>
            <a:extLst>
              <a:ext uri="{FF2B5EF4-FFF2-40B4-BE49-F238E27FC236}">
                <a16:creationId xmlns:a16="http://schemas.microsoft.com/office/drawing/2014/main" id="{8690DD7F-A74B-BF47-A9B7-628FA8B5CD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020C1F-7E44-2C4D-AF98-61E1421EED18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5E8697D6-E57D-AC4D-90CA-536198BFE6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08A6DFB4-C5C4-604A-BA95-39060A7606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54172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>
            <a:extLst>
              <a:ext uri="{FF2B5EF4-FFF2-40B4-BE49-F238E27FC236}">
                <a16:creationId xmlns:a16="http://schemas.microsoft.com/office/drawing/2014/main" id="{8690DD7F-A74B-BF47-A9B7-628FA8B5CD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020C1F-7E44-2C4D-AF98-61E1421EED18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5E8697D6-E57D-AC4D-90CA-536198BFE6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08A6DFB4-C5C4-604A-BA95-39060A7606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209824CE-D831-774D-ACBB-99545A0F2D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68450" y="858838"/>
            <a:ext cx="3914775" cy="29368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B58BD84C-C4AC-1A43-8977-FB8B007750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6325" y="4081463"/>
            <a:ext cx="4905375" cy="32591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519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209824CE-D831-774D-ACBB-99545A0F2D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68450" y="858838"/>
            <a:ext cx="3914775" cy="29368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B58BD84C-C4AC-1A43-8977-FB8B007750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6325" y="4081463"/>
            <a:ext cx="4905375" cy="32591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356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209824CE-D831-774D-ACBB-99545A0F2D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68450" y="858838"/>
            <a:ext cx="3914775" cy="29368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B58BD84C-C4AC-1A43-8977-FB8B007750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6325" y="4081463"/>
            <a:ext cx="4905375" cy="32591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80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209824CE-D831-774D-ACBB-99545A0F2D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68450" y="858838"/>
            <a:ext cx="3914775" cy="29368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B58BD84C-C4AC-1A43-8977-FB8B007750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6325" y="4081463"/>
            <a:ext cx="4905375" cy="32591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3522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209824CE-D831-774D-ACBB-99545A0F2D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68450" y="858838"/>
            <a:ext cx="3914775" cy="29368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B58BD84C-C4AC-1A43-8977-FB8B007750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6325" y="4081463"/>
            <a:ext cx="4905375" cy="32591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2743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209824CE-D831-774D-ACBB-99545A0F2D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68450" y="858838"/>
            <a:ext cx="3914775" cy="29368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B58BD84C-C4AC-1A43-8977-FB8B007750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6325" y="4081463"/>
            <a:ext cx="4905375" cy="32591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271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41864A70-2029-2841-B29F-EA6BB712E83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7F4F125B-1C45-384A-A026-0EB08819A9B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52BE9F14-4E47-A343-9E00-E67F4711032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10B813CE-29A9-B145-B7E5-3D0B86D04CF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745CD5D-267D-B141-95EA-87B87EC34FA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624 w 1722"/>
                <a:gd name="T1" fmla="*/ 33 h 66"/>
                <a:gd name="T2" fmla="*/ 1624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624 w 1722"/>
                <a:gd name="T9" fmla="*/ 33 h 66"/>
                <a:gd name="T10" fmla="*/ 1624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982BB985-0AD0-9B4D-A0CD-A808AAD9F69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E126BB56-B4EA-8146-8089-618FFD386F3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26 w 975"/>
                <a:gd name="T1" fmla="*/ 48 h 101"/>
                <a:gd name="T2" fmla="*/ 926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26 w 975"/>
                <a:gd name="T9" fmla="*/ 48 h 101"/>
                <a:gd name="T10" fmla="*/ 926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1D7DE807-161E-1E4B-84B6-2C96239E942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43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43 w 2141"/>
                <a:gd name="T7" fmla="*/ 0 h 198"/>
                <a:gd name="T8" fmla="*/ 2043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A567B6CD-8294-2549-B84E-FF587DF3F0D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2FDC3626-F16E-2743-B25D-176FC0ED5DD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55 w 2517"/>
                <a:gd name="T1" fmla="*/ 276 h 276"/>
                <a:gd name="T2" fmla="*/ 2370 w 2517"/>
                <a:gd name="T3" fmla="*/ 204 h 276"/>
                <a:gd name="T4" fmla="*/ 2113 w 2517"/>
                <a:gd name="T5" fmla="*/ 0 h 276"/>
                <a:gd name="T6" fmla="*/ 0 w 2517"/>
                <a:gd name="T7" fmla="*/ 276 h 276"/>
                <a:gd name="T8" fmla="*/ 2055 w 2517"/>
                <a:gd name="T9" fmla="*/ 276 h 276"/>
                <a:gd name="T10" fmla="*/ 2055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6E6E2931-3A57-5D48-9415-3388C4C12E1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131B44A4-79DA-8A4A-ADC6-B63D6FB1F6E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80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80 w 729"/>
                <a:gd name="T7" fmla="*/ 240 h 240"/>
                <a:gd name="T8" fmla="*/ 680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7216819A-8D8E-D54E-A236-E5D2F873C6C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C9B8CF4-7049-C843-A54F-35D235A8715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80 w 729"/>
                <a:gd name="T1" fmla="*/ 318 h 318"/>
                <a:gd name="T2" fmla="*/ 680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80 w 729"/>
                <a:gd name="T9" fmla="*/ 318 h 318"/>
                <a:gd name="T10" fmla="*/ 680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29F98EC6-3306-E343-831A-5B62CBCF5F3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AB432B7E-0F50-D547-890C-1956ED6A79E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C47F4210-370D-EA43-A8ED-EB49046DF1D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437C82C9-E5CD-2F4A-B228-D9C4CDC55DA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65354777-5AA9-0C45-9189-647EDC5FC4B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4BBDEC22-1471-3C46-9EF7-E36658F83BE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049CACA0-2BAC-5140-9BB0-B25D911A3B8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90B4206F-F84A-9B40-AEFC-8CC18448583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9A9DDD3A-A307-E344-A1DC-B083FD5A31C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2CE74903-DE3B-9E41-8FFE-AE95BCA188D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EE336AAE-E35F-7240-AA62-7B5D387FE78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5B5617F4-E50E-3C48-81F9-6C031EB044E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B4C5F106-6B43-7F46-8272-767A9C22A60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63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828FA9DB-EE44-BE42-8275-67882624BCE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A5031093-19C3-7E49-BD80-46B2FD80173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90B2B1DD-0A68-9A4E-9F78-E573CBCEA41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E70524FC-33C3-AD46-BA2B-CAD63F04CF6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B8E02E22-CE14-8A43-B1B8-6D2FA388B48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D7240C62-DC9C-AE4B-AA6E-FA7AB02C170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DD3D2A13-B900-6F46-B914-BD99B5BA87D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23922A1C-FCBB-4242-AEB8-4BBF1BE3226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921853BE-F2F2-0340-958E-518E16C8D95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A3EB3B43-2BCE-074D-9C69-54EADCCB7CA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grpSp>
          <p:nvGrpSpPr>
            <p:cNvPr id="41" name="Group 39">
              <a:extLst>
                <a:ext uri="{FF2B5EF4-FFF2-40B4-BE49-F238E27FC236}">
                  <a16:creationId xmlns:a16="http://schemas.microsoft.com/office/drawing/2014/main" id="{84D203A3-6DA2-014F-9A9F-733125DE89C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>
                <a:extLst>
                  <a:ext uri="{FF2B5EF4-FFF2-40B4-BE49-F238E27FC236}">
                    <a16:creationId xmlns:a16="http://schemas.microsoft.com/office/drawing/2014/main" id="{A3204395-EC13-404E-A65B-36C6313A064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43" name="Freeform 41">
                <a:extLst>
                  <a:ext uri="{FF2B5EF4-FFF2-40B4-BE49-F238E27FC236}">
                    <a16:creationId xmlns:a16="http://schemas.microsoft.com/office/drawing/2014/main" id="{403384FF-B5DA-7C44-AAB4-07BEAECD815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</p:grpSp>
      </p:grpSp>
      <p:sp>
        <p:nvSpPr>
          <p:cNvPr id="51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>
            <a:extLst>
              <a:ext uri="{FF2B5EF4-FFF2-40B4-BE49-F238E27FC236}">
                <a16:creationId xmlns:a16="http://schemas.microsoft.com/office/drawing/2014/main" id="{BA33AA9C-7D52-1C41-BC75-79F5B644F84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Itzhak Tserruya</a:t>
            </a:r>
          </a:p>
        </p:txBody>
      </p:sp>
      <p:sp>
        <p:nvSpPr>
          <p:cNvPr id="45" name="Rectangle 45">
            <a:extLst>
              <a:ext uri="{FF2B5EF4-FFF2-40B4-BE49-F238E27FC236}">
                <a16:creationId xmlns:a16="http://schemas.microsoft.com/office/drawing/2014/main" id="{E7FC2F97-054D-984D-9212-0CB1CD984B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2nd BM@N and MPD Collaboration Meeting </a:t>
            </a:r>
            <a:endParaRPr lang="en-US"/>
          </a:p>
        </p:txBody>
      </p:sp>
      <p:sp>
        <p:nvSpPr>
          <p:cNvPr id="46" name="Rectangle 46">
            <a:extLst>
              <a:ext uri="{FF2B5EF4-FFF2-40B4-BE49-F238E27FC236}">
                <a16:creationId xmlns:a16="http://schemas.microsoft.com/office/drawing/2014/main" id="{323EE902-A368-A843-BD9A-7D46959750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155AB-B87D-DC44-B8D2-2064DE4ADF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7471230"/>
      </p:ext>
    </p:extLst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448B07C0-A766-4246-BBF2-01FE015E22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Itzhak Tserruya</a:t>
            </a:r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7D06EB55-3C18-A242-B5B4-226D57491E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2nd BM@N and MPD Collaboration Meeting </a:t>
            </a:r>
            <a:endParaRPr lang="en-US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C62D251A-DC33-0D43-BF49-A795EBB70C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2E2DC-293C-2642-9D87-E7B15C5323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7354207"/>
      </p:ext>
    </p:extLst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CA11604B-A79E-1A48-B395-66294B5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Itzhak Tserruya</a:t>
            </a:r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18FC12E4-606B-A14B-9372-27C69E4C5F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2nd BM@N and MPD Collaboration Meeting </a:t>
            </a:r>
            <a:endParaRPr lang="en-US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949E2C6F-2F38-9A4E-8A38-0B3CBE677C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BA324-CB00-FE4B-B2EF-B473A3618F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1116171"/>
      </p:ext>
    </p:extLst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4DBB9E95-02E3-5749-8D62-B63BB96443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Itzhak Tserruya</a:t>
            </a:r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7A573AAF-DA2D-634F-99E8-613D3CCC81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2nd BM@N and MPD Collaboration Meeting </a:t>
            </a:r>
            <a:endParaRPr lang="en-US"/>
          </a:p>
        </p:txBody>
      </p:sp>
      <p:sp>
        <p:nvSpPr>
          <p:cNvPr id="8" name="Rectangle 46">
            <a:extLst>
              <a:ext uri="{FF2B5EF4-FFF2-40B4-BE49-F238E27FC236}">
                <a16:creationId xmlns:a16="http://schemas.microsoft.com/office/drawing/2014/main" id="{B4922950-938E-9945-9336-C2413A6A5E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19C5D-8791-2F46-99CF-4AF5427F05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911304"/>
      </p:ext>
    </p:extLst>
  </p:cSld>
  <p:clrMapOvr>
    <a:masterClrMapping/>
  </p:clrMapOvr>
  <p:transition spd="med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id="{382A33A9-9B9D-2045-9D39-B8EF36A4FB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Itzhak Tserruya</a:t>
            </a:r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id="{21AED781-0A2E-CC48-940B-03EBFE830C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2nd BM@N and MPD Collaboration Meeting </a:t>
            </a:r>
            <a:endParaRPr lang="en-US"/>
          </a:p>
        </p:txBody>
      </p:sp>
      <p:sp>
        <p:nvSpPr>
          <p:cNvPr id="9" name="Rectangle 46">
            <a:extLst>
              <a:ext uri="{FF2B5EF4-FFF2-40B4-BE49-F238E27FC236}">
                <a16:creationId xmlns:a16="http://schemas.microsoft.com/office/drawing/2014/main" id="{ADCEC757-0048-A644-8292-BA312FBCD9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1FB03-FB12-D94B-A1AC-99A5D5DCB9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5935052"/>
      </p:ext>
    </p:extLst>
  </p:cSld>
  <p:clrMapOvr>
    <a:masterClrMapping/>
  </p:clrMapOvr>
  <p:transition spd="med"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BF37C994-D897-F743-9E0A-3C0499653B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Itzhak Tserruya</a:t>
            </a:r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23048C05-D1A5-D145-9287-B0EB47E9B4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2nd BM@N and MPD Collaboration Meeting </a:t>
            </a:r>
            <a:endParaRPr lang="en-US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8BE48DF0-6674-4947-A495-4E3D56A01E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C7279-4205-154F-801B-96FB2C71E6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317453"/>
      </p:ext>
    </p:extLst>
  </p:cSld>
  <p:clrMapOvr>
    <a:masterClrMapping/>
  </p:clrMapOvr>
  <p:transition spd="med"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915B8B9D-9779-8942-9FE6-D291AE9DFF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Itzhak Tserruya</a:t>
            </a:r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C008AC64-9D25-E744-8113-52167FFC8C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2nd BM@N and MPD Collaboration Meeting </a:t>
            </a:r>
            <a:endParaRPr lang="en-US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F0DCC73D-A143-1F4C-9433-2D11C7E00F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203C1-DCA3-2E4A-B9EC-E28A01FA3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155136"/>
      </p:ext>
    </p:extLst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E76A4299-E8AC-AE4B-9992-201BD3DF49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Itzhak Tserruya</a:t>
            </a:r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2F8045FD-8817-294D-B5DB-2C97C160E9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2nd BM@N and MPD Collaboration Meeting </a:t>
            </a:r>
            <a:endParaRPr lang="en-US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EAED0E8E-A178-634C-BE82-CDDC18ACBE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3BA74-DF10-554C-BBE3-D770461205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119310"/>
      </p:ext>
    </p:extLst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C114AD0D-B2DA-8B48-946C-0B2A14B014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Itzhak Tserruya</a:t>
            </a:r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F41B5185-FCEE-0345-9011-6DAD8C124D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2nd BM@N and MPD Collaboration Meeting </a:t>
            </a:r>
            <a:endParaRPr lang="en-US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DFE2728E-E639-0940-A83E-D843CAE018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6E438-D633-C84F-984C-E7EA90B7E1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276762"/>
      </p:ext>
    </p:extLst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1E7289CC-3BEA-B74E-868F-DC18BDD871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Itzhak Tserruya</a:t>
            </a:r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F715DD27-D3C5-2E4B-9F5D-2917D9D83A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2nd BM@N and MPD Collaboration Meeting </a:t>
            </a:r>
            <a:endParaRPr lang="en-US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5911EA2B-69FC-F949-8462-D3B958BD85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F8B03-1552-C342-AB47-7B93ED3231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027782"/>
      </p:ext>
    </p:extLst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id="{5DB56ABA-182B-2C4E-8817-AF9A88454D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Itzhak Tserruya</a:t>
            </a:r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id="{099E20AB-5C63-7540-8FD6-E612DC45DA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2nd BM@N and MPD Collaboration Meeting </a:t>
            </a:r>
            <a:endParaRPr lang="en-US"/>
          </a:p>
        </p:txBody>
      </p:sp>
      <p:sp>
        <p:nvSpPr>
          <p:cNvPr id="9" name="Rectangle 46">
            <a:extLst>
              <a:ext uri="{FF2B5EF4-FFF2-40B4-BE49-F238E27FC236}">
                <a16:creationId xmlns:a16="http://schemas.microsoft.com/office/drawing/2014/main" id="{BAFDBC38-80FC-624E-B140-DBD46B9375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24191-3EC3-3B46-9D38-A990FDBB4B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8578974"/>
      </p:ext>
    </p:extLst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>
            <a:extLst>
              <a:ext uri="{FF2B5EF4-FFF2-40B4-BE49-F238E27FC236}">
                <a16:creationId xmlns:a16="http://schemas.microsoft.com/office/drawing/2014/main" id="{D8196A82-84B5-8248-A3DD-07AA0B0FFA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Itzhak Tserruya</a:t>
            </a:r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93D0EC66-45D6-7C45-A094-1C183FCBEF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2nd BM@N and MPD Collaboration Meeting </a:t>
            </a:r>
            <a:endParaRPr lang="en-US"/>
          </a:p>
        </p:txBody>
      </p:sp>
      <p:sp>
        <p:nvSpPr>
          <p:cNvPr id="5" name="Rectangle 46">
            <a:extLst>
              <a:ext uri="{FF2B5EF4-FFF2-40B4-BE49-F238E27FC236}">
                <a16:creationId xmlns:a16="http://schemas.microsoft.com/office/drawing/2014/main" id="{315AC1D8-42F6-F445-827F-9805AC64A5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A1064-9983-2949-9A97-9ABEB20A04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5761793"/>
      </p:ext>
    </p:extLst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>
            <a:extLst>
              <a:ext uri="{FF2B5EF4-FFF2-40B4-BE49-F238E27FC236}">
                <a16:creationId xmlns:a16="http://schemas.microsoft.com/office/drawing/2014/main" id="{673CA36E-8443-0444-9CFC-1BFED7F988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Itzhak Tserruya</a:t>
            </a:r>
          </a:p>
        </p:txBody>
      </p:sp>
      <p:sp>
        <p:nvSpPr>
          <p:cNvPr id="3" name="Rectangle 45">
            <a:extLst>
              <a:ext uri="{FF2B5EF4-FFF2-40B4-BE49-F238E27FC236}">
                <a16:creationId xmlns:a16="http://schemas.microsoft.com/office/drawing/2014/main" id="{B8AF6C72-BD06-534D-9A68-ACE727C3CE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2nd BM@N and MPD Collaboration Meeting </a:t>
            </a:r>
            <a:endParaRPr lang="en-US"/>
          </a:p>
        </p:txBody>
      </p:sp>
      <p:sp>
        <p:nvSpPr>
          <p:cNvPr id="4" name="Rectangle 46">
            <a:extLst>
              <a:ext uri="{FF2B5EF4-FFF2-40B4-BE49-F238E27FC236}">
                <a16:creationId xmlns:a16="http://schemas.microsoft.com/office/drawing/2014/main" id="{F66A03F4-3676-6F40-929C-619CB6EAC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6D3FC-ED41-CF4F-9008-F8441D8CF3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2140204"/>
      </p:ext>
    </p:extLst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EE0A9095-1C84-B341-8ECA-F827508DDE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Itzhak Tserruya</a:t>
            </a:r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E3646CAA-C4BD-6946-8F24-4B7FAB743C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2nd BM@N and MPD Collaboration Meeting </a:t>
            </a:r>
            <a:endParaRPr lang="en-US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3390FBD2-9C23-4E4C-BB48-583A23B26E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46598-51D2-C84A-B4E2-0111D7870A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0761087"/>
      </p:ext>
    </p:extLst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B72B4C22-F1B0-8C46-9AFE-C97AA52365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Itzhak Tserruya</a:t>
            </a:r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4D3A0EB5-3A74-B845-AE54-2107C1DFE8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2nd BM@N and MPD Collaboration Meeting </a:t>
            </a:r>
            <a:endParaRPr lang="en-US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0AAF511D-85C2-8640-BA96-99DDD01492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7569A-54E7-D443-AB13-7963D0FCD5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596534"/>
      </p:ext>
    </p:extLst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39D2836A-FBD1-774F-95F2-75D82FFBB90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>
              <a:extLst>
                <a:ext uri="{FF2B5EF4-FFF2-40B4-BE49-F238E27FC236}">
                  <a16:creationId xmlns:a16="http://schemas.microsoft.com/office/drawing/2014/main" id="{D44F57F4-E508-7645-987C-DC452DD7D67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4100" name="Freeform 4">
              <a:extLst>
                <a:ext uri="{FF2B5EF4-FFF2-40B4-BE49-F238E27FC236}">
                  <a16:creationId xmlns:a16="http://schemas.microsoft.com/office/drawing/2014/main" id="{C6A4EEE8-550D-F146-872D-571BFC73AAC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4101" name="Freeform 5">
              <a:extLst>
                <a:ext uri="{FF2B5EF4-FFF2-40B4-BE49-F238E27FC236}">
                  <a16:creationId xmlns:a16="http://schemas.microsoft.com/office/drawing/2014/main" id="{2F1A8FB2-7B7D-7743-9B93-E23D828861E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035" name="Freeform 6">
              <a:extLst>
                <a:ext uri="{FF2B5EF4-FFF2-40B4-BE49-F238E27FC236}">
                  <a16:creationId xmlns:a16="http://schemas.microsoft.com/office/drawing/2014/main" id="{BF0DEA9D-4D74-D747-91CA-7E4A29A2958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624 w 1722"/>
                <a:gd name="T1" fmla="*/ 33 h 66"/>
                <a:gd name="T2" fmla="*/ 1624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624 w 1722"/>
                <a:gd name="T9" fmla="*/ 33 h 66"/>
                <a:gd name="T10" fmla="*/ 1624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Freeform 7">
              <a:extLst>
                <a:ext uri="{FF2B5EF4-FFF2-40B4-BE49-F238E27FC236}">
                  <a16:creationId xmlns:a16="http://schemas.microsoft.com/office/drawing/2014/main" id="{2CC8FFD5-33CE-BF4B-93B7-487B1A5C335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037" name="Freeform 8">
              <a:extLst>
                <a:ext uri="{FF2B5EF4-FFF2-40B4-BE49-F238E27FC236}">
                  <a16:creationId xmlns:a16="http://schemas.microsoft.com/office/drawing/2014/main" id="{8EB4017D-4BC6-1B40-9EEE-4BAD7400337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26 w 975"/>
                <a:gd name="T1" fmla="*/ 48 h 101"/>
                <a:gd name="T2" fmla="*/ 926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26 w 975"/>
                <a:gd name="T9" fmla="*/ 48 h 101"/>
                <a:gd name="T10" fmla="*/ 926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9">
              <a:extLst>
                <a:ext uri="{FF2B5EF4-FFF2-40B4-BE49-F238E27FC236}">
                  <a16:creationId xmlns:a16="http://schemas.microsoft.com/office/drawing/2014/main" id="{2C7617EC-C220-5345-91F7-16CDF865D19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43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43 w 2141"/>
                <a:gd name="T7" fmla="*/ 0 h 198"/>
                <a:gd name="T8" fmla="*/ 2043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Freeform 10">
              <a:extLst>
                <a:ext uri="{FF2B5EF4-FFF2-40B4-BE49-F238E27FC236}">
                  <a16:creationId xmlns:a16="http://schemas.microsoft.com/office/drawing/2014/main" id="{CFC128AD-0F16-034F-AC9E-7C71FF683D5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040" name="Freeform 11">
              <a:extLst>
                <a:ext uri="{FF2B5EF4-FFF2-40B4-BE49-F238E27FC236}">
                  <a16:creationId xmlns:a16="http://schemas.microsoft.com/office/drawing/2014/main" id="{C910EFCD-6C10-ED42-BBFD-CF1DF366DB1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55 w 2517"/>
                <a:gd name="T1" fmla="*/ 276 h 276"/>
                <a:gd name="T2" fmla="*/ 2370 w 2517"/>
                <a:gd name="T3" fmla="*/ 204 h 276"/>
                <a:gd name="T4" fmla="*/ 2113 w 2517"/>
                <a:gd name="T5" fmla="*/ 0 h 276"/>
                <a:gd name="T6" fmla="*/ 0 w 2517"/>
                <a:gd name="T7" fmla="*/ 276 h 276"/>
                <a:gd name="T8" fmla="*/ 2055 w 2517"/>
                <a:gd name="T9" fmla="*/ 276 h 276"/>
                <a:gd name="T10" fmla="*/ 2055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>
              <a:extLst>
                <a:ext uri="{FF2B5EF4-FFF2-40B4-BE49-F238E27FC236}">
                  <a16:creationId xmlns:a16="http://schemas.microsoft.com/office/drawing/2014/main" id="{918C28E8-3749-2D44-BFBB-4413C1D4714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042" name="Freeform 13">
              <a:extLst>
                <a:ext uri="{FF2B5EF4-FFF2-40B4-BE49-F238E27FC236}">
                  <a16:creationId xmlns:a16="http://schemas.microsoft.com/office/drawing/2014/main" id="{656F8ACB-4A30-9D4D-8687-09953530EDF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80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80 w 729"/>
                <a:gd name="T7" fmla="*/ 240 h 240"/>
                <a:gd name="T8" fmla="*/ 680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Freeform 14">
              <a:extLst>
                <a:ext uri="{FF2B5EF4-FFF2-40B4-BE49-F238E27FC236}">
                  <a16:creationId xmlns:a16="http://schemas.microsoft.com/office/drawing/2014/main" id="{C361EE8E-66A1-6549-ABA0-F94BF80D6F6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044" name="Freeform 15">
              <a:extLst>
                <a:ext uri="{FF2B5EF4-FFF2-40B4-BE49-F238E27FC236}">
                  <a16:creationId xmlns:a16="http://schemas.microsoft.com/office/drawing/2014/main" id="{97257C63-BC87-734E-8A30-8388D7D9891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80 w 729"/>
                <a:gd name="T1" fmla="*/ 318 h 318"/>
                <a:gd name="T2" fmla="*/ 680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80 w 729"/>
                <a:gd name="T9" fmla="*/ 318 h 318"/>
                <a:gd name="T10" fmla="*/ 680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Freeform 16">
              <a:extLst>
                <a:ext uri="{FF2B5EF4-FFF2-40B4-BE49-F238E27FC236}">
                  <a16:creationId xmlns:a16="http://schemas.microsoft.com/office/drawing/2014/main" id="{BB50D0D5-596A-B048-91E3-03B6EBBFC85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4113" name="Freeform 17">
              <a:extLst>
                <a:ext uri="{FF2B5EF4-FFF2-40B4-BE49-F238E27FC236}">
                  <a16:creationId xmlns:a16="http://schemas.microsoft.com/office/drawing/2014/main" id="{D9CEBC0F-AB2D-4648-A28B-0D0BC6ED063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4114" name="Freeform 18">
              <a:extLst>
                <a:ext uri="{FF2B5EF4-FFF2-40B4-BE49-F238E27FC236}">
                  <a16:creationId xmlns:a16="http://schemas.microsoft.com/office/drawing/2014/main" id="{976D6F17-E846-214B-B1FF-84CAC5599BC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048" name="Freeform 19">
              <a:extLst>
                <a:ext uri="{FF2B5EF4-FFF2-40B4-BE49-F238E27FC236}">
                  <a16:creationId xmlns:a16="http://schemas.microsoft.com/office/drawing/2014/main" id="{9E3F8C71-24DA-BD4F-890F-7C695911FAA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Freeform 20">
              <a:extLst>
                <a:ext uri="{FF2B5EF4-FFF2-40B4-BE49-F238E27FC236}">
                  <a16:creationId xmlns:a16="http://schemas.microsoft.com/office/drawing/2014/main" id="{68D2DA54-CF7C-9648-9B46-8DF4F33CA57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050" name="Freeform 21">
              <a:extLst>
                <a:ext uri="{FF2B5EF4-FFF2-40B4-BE49-F238E27FC236}">
                  <a16:creationId xmlns:a16="http://schemas.microsoft.com/office/drawing/2014/main" id="{8A0853D2-E875-174A-AA05-6BF55A68A26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Freeform 22">
              <a:extLst>
                <a:ext uri="{FF2B5EF4-FFF2-40B4-BE49-F238E27FC236}">
                  <a16:creationId xmlns:a16="http://schemas.microsoft.com/office/drawing/2014/main" id="{2FFFD260-8C78-474D-8116-413F229C611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4119" name="Freeform 23">
              <a:extLst>
                <a:ext uri="{FF2B5EF4-FFF2-40B4-BE49-F238E27FC236}">
                  <a16:creationId xmlns:a16="http://schemas.microsoft.com/office/drawing/2014/main" id="{61430D86-7722-B642-9F1F-7B271047AA9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4120" name="Freeform 24">
              <a:extLst>
                <a:ext uri="{FF2B5EF4-FFF2-40B4-BE49-F238E27FC236}">
                  <a16:creationId xmlns:a16="http://schemas.microsoft.com/office/drawing/2014/main" id="{36D29903-20DD-054E-AE34-2A89CF7B5B4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054" name="Freeform 25">
              <a:extLst>
                <a:ext uri="{FF2B5EF4-FFF2-40B4-BE49-F238E27FC236}">
                  <a16:creationId xmlns:a16="http://schemas.microsoft.com/office/drawing/2014/main" id="{03CB4EAF-0967-0340-86E5-568EEA4F5EF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Freeform 26">
              <a:extLst>
                <a:ext uri="{FF2B5EF4-FFF2-40B4-BE49-F238E27FC236}">
                  <a16:creationId xmlns:a16="http://schemas.microsoft.com/office/drawing/2014/main" id="{8F8F9506-12D6-5740-80EF-BDEF92ED53E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4123" name="Freeform 27">
              <a:extLst>
                <a:ext uri="{FF2B5EF4-FFF2-40B4-BE49-F238E27FC236}">
                  <a16:creationId xmlns:a16="http://schemas.microsoft.com/office/drawing/2014/main" id="{5C119DF9-9292-7841-96F0-2F7DC5107AC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057" name="Freeform 28">
              <a:extLst>
                <a:ext uri="{FF2B5EF4-FFF2-40B4-BE49-F238E27FC236}">
                  <a16:creationId xmlns:a16="http://schemas.microsoft.com/office/drawing/2014/main" id="{0D9AABD1-0018-F84C-8A01-F1FFD540F51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63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Freeform 29">
              <a:extLst>
                <a:ext uri="{FF2B5EF4-FFF2-40B4-BE49-F238E27FC236}">
                  <a16:creationId xmlns:a16="http://schemas.microsoft.com/office/drawing/2014/main" id="{F84E3680-332F-3C45-81CB-45F0AA30097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059" name="Freeform 30">
              <a:extLst>
                <a:ext uri="{FF2B5EF4-FFF2-40B4-BE49-F238E27FC236}">
                  <a16:creationId xmlns:a16="http://schemas.microsoft.com/office/drawing/2014/main" id="{557B56DE-9AE4-A141-B5D4-C1D0D200845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Freeform 31">
              <a:extLst>
                <a:ext uri="{FF2B5EF4-FFF2-40B4-BE49-F238E27FC236}">
                  <a16:creationId xmlns:a16="http://schemas.microsoft.com/office/drawing/2014/main" id="{0D8716D4-9A6D-014D-8E1B-86F40A9E272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4128" name="Freeform 32">
              <a:extLst>
                <a:ext uri="{FF2B5EF4-FFF2-40B4-BE49-F238E27FC236}">
                  <a16:creationId xmlns:a16="http://schemas.microsoft.com/office/drawing/2014/main" id="{8A44C6BE-671C-6243-A868-0B9F3BC31E1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4129" name="Freeform 33">
              <a:extLst>
                <a:ext uri="{FF2B5EF4-FFF2-40B4-BE49-F238E27FC236}">
                  <a16:creationId xmlns:a16="http://schemas.microsoft.com/office/drawing/2014/main" id="{C2B96204-927E-F746-95E3-2638781CB51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4130" name="Freeform 34">
              <a:extLst>
                <a:ext uri="{FF2B5EF4-FFF2-40B4-BE49-F238E27FC236}">
                  <a16:creationId xmlns:a16="http://schemas.microsoft.com/office/drawing/2014/main" id="{D55695D6-7DFC-F34B-8650-2D2DA72E811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4131" name="Freeform 35">
              <a:extLst>
                <a:ext uri="{FF2B5EF4-FFF2-40B4-BE49-F238E27FC236}">
                  <a16:creationId xmlns:a16="http://schemas.microsoft.com/office/drawing/2014/main" id="{2A46B9A3-37F4-BB41-8729-D8C968EC1A8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4132" name="Freeform 36">
              <a:extLst>
                <a:ext uri="{FF2B5EF4-FFF2-40B4-BE49-F238E27FC236}">
                  <a16:creationId xmlns:a16="http://schemas.microsoft.com/office/drawing/2014/main" id="{E5613A53-A85C-E443-A260-3CE857D68D5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4133" name="Freeform 37">
              <a:extLst>
                <a:ext uri="{FF2B5EF4-FFF2-40B4-BE49-F238E27FC236}">
                  <a16:creationId xmlns:a16="http://schemas.microsoft.com/office/drawing/2014/main" id="{CB328F8D-B9A6-514A-9CD9-FDB9834574A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4134" name="Freeform 38">
              <a:extLst>
                <a:ext uri="{FF2B5EF4-FFF2-40B4-BE49-F238E27FC236}">
                  <a16:creationId xmlns:a16="http://schemas.microsoft.com/office/drawing/2014/main" id="{95E06A1F-EFF1-8142-B6E7-368FE8E2A6D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grpSp>
          <p:nvGrpSpPr>
            <p:cNvPr id="1068" name="Group 39">
              <a:extLst>
                <a:ext uri="{FF2B5EF4-FFF2-40B4-BE49-F238E27FC236}">
                  <a16:creationId xmlns:a16="http://schemas.microsoft.com/office/drawing/2014/main" id="{D5D863DB-7A12-9540-ABD4-1D44F30DF70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>
                <a:extLst>
                  <a:ext uri="{FF2B5EF4-FFF2-40B4-BE49-F238E27FC236}">
                    <a16:creationId xmlns:a16="http://schemas.microsoft.com/office/drawing/2014/main" id="{AC64F9A9-6E7B-C242-9E0E-CF9D47D9F2D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4137" name="Freeform 41">
                <a:extLst>
                  <a:ext uri="{FF2B5EF4-FFF2-40B4-BE49-F238E27FC236}">
                    <a16:creationId xmlns:a16="http://schemas.microsoft.com/office/drawing/2014/main" id="{B5F1EE86-2F02-9B49-9129-FB950FF8F11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</p:grpSp>
      </p:grpSp>
      <p:sp>
        <p:nvSpPr>
          <p:cNvPr id="4138" name="Rectangle 42">
            <a:extLst>
              <a:ext uri="{FF2B5EF4-FFF2-40B4-BE49-F238E27FC236}">
                <a16:creationId xmlns:a16="http://schemas.microsoft.com/office/drawing/2014/main" id="{5E194B96-A17F-5B42-8A13-575D3AC943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39" name="Rectangle 43">
            <a:extLst>
              <a:ext uri="{FF2B5EF4-FFF2-40B4-BE49-F238E27FC236}">
                <a16:creationId xmlns:a16="http://schemas.microsoft.com/office/drawing/2014/main" id="{9762C3DE-4DAB-4D4F-9134-68282325AB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40" name="Rectangle 44">
            <a:extLst>
              <a:ext uri="{FF2B5EF4-FFF2-40B4-BE49-F238E27FC236}">
                <a16:creationId xmlns:a16="http://schemas.microsoft.com/office/drawing/2014/main" id="{63E3D95C-7118-C94C-BBA9-65DDFE41CF2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 altLang="en-US"/>
              <a:t>Itzhak Tserruya</a:t>
            </a:r>
          </a:p>
        </p:txBody>
      </p:sp>
      <p:sp>
        <p:nvSpPr>
          <p:cNvPr id="4141" name="Rectangle 45">
            <a:extLst>
              <a:ext uri="{FF2B5EF4-FFF2-40B4-BE49-F238E27FC236}">
                <a16:creationId xmlns:a16="http://schemas.microsoft.com/office/drawing/2014/main" id="{01829F12-73D9-8E4E-9C3D-F873003014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cs-CZ"/>
              <a:t>2nd BM@N and MPD Collaboration Meeting </a:t>
            </a:r>
            <a:endParaRPr lang="en-US"/>
          </a:p>
        </p:txBody>
      </p:sp>
      <p:sp>
        <p:nvSpPr>
          <p:cNvPr id="4142" name="Rectangle 46">
            <a:extLst>
              <a:ext uri="{FF2B5EF4-FFF2-40B4-BE49-F238E27FC236}">
                <a16:creationId xmlns:a16="http://schemas.microsoft.com/office/drawing/2014/main" id="{07ECB446-C0A0-1146-86B8-E6E27A536D7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B08961E-CB66-5941-A783-382315C34E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524" r:id="rId1"/>
    <p:sldLayoutId id="2147484510" r:id="rId2"/>
    <p:sldLayoutId id="2147484511" r:id="rId3"/>
    <p:sldLayoutId id="2147484512" r:id="rId4"/>
    <p:sldLayoutId id="2147484513" r:id="rId5"/>
    <p:sldLayoutId id="2147484514" r:id="rId6"/>
    <p:sldLayoutId id="2147484515" r:id="rId7"/>
    <p:sldLayoutId id="2147484516" r:id="rId8"/>
    <p:sldLayoutId id="2147484517" r:id="rId9"/>
    <p:sldLayoutId id="2147484518" r:id="rId10"/>
    <p:sldLayoutId id="2147484519" r:id="rId11"/>
    <p:sldLayoutId id="2147484520" r:id="rId12"/>
    <p:sldLayoutId id="2147484521" r:id="rId13"/>
    <p:sldLayoutId id="2147484522" r:id="rId14"/>
    <p:sldLayoutId id="2147484523" r:id="rId15"/>
  </p:sldLayoutIdLst>
  <p:transition spd="med">
    <p:wipe dir="d"/>
  </p:transition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7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8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pd.jinr.ru/experiment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>
            <a:extLst>
              <a:ext uri="{FF2B5EF4-FFF2-40B4-BE49-F238E27FC236}">
                <a16:creationId xmlns:a16="http://schemas.microsoft.com/office/drawing/2014/main" id="{9219F462-A53E-444D-BA2B-70E076330A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2700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45097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>
            <a:extLst>
              <a:ext uri="{FF2B5EF4-FFF2-40B4-BE49-F238E27FC236}">
                <a16:creationId xmlns:a16="http://schemas.microsoft.com/office/drawing/2014/main" id="{C1C2692B-7DB2-9948-9B14-C4839727D05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4038600"/>
            <a:ext cx="64008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>
                <a:ea typeface="ＭＳ Ｐゴシック" panose="020B0600070205080204" pitchFamily="34" charset="-128"/>
              </a:rPr>
              <a:t>Itzhak Tserruya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DE209BAB-F978-C747-B4D1-9CC93F248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8991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lnSpc>
                <a:spcPct val="130000"/>
              </a:lnSpc>
              <a:defRPr/>
            </a:pPr>
            <a:r>
              <a:rPr lang="en-US" sz="36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</a:rPr>
              <a:t>Second Collaboration Meeting of the BM@N and MPD Experiments at the NICA Facility</a:t>
            </a:r>
            <a:endParaRPr lang="en-US" sz="3600" b="1" u="sng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7C8422F5-127E-A440-BE09-AB97E3B77F4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4800" y="2895600"/>
            <a:ext cx="86106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 JINR, October 29-30, 2018</a:t>
            </a:r>
          </a:p>
        </p:txBody>
      </p:sp>
    </p:spTree>
  </p:cSld>
  <p:clrMapOvr>
    <a:masterClrMapping/>
  </p:clrMapOvr>
  <p:transition spd="med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426329A9-E19C-764E-9903-4EAD6B08CB3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95350" y="152400"/>
            <a:ext cx="7353300" cy="1143000"/>
          </a:xfrm>
        </p:spPr>
        <p:txBody>
          <a:bodyPr/>
          <a:lstStyle/>
          <a:p>
            <a:pPr marL="315913" eaLnBrk="1"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  <a:tab pos="3149600" algn="l"/>
                <a:tab pos="3543300" algn="l"/>
                <a:tab pos="3938588" algn="l"/>
                <a:tab pos="4332288" algn="l"/>
                <a:tab pos="4725988" algn="l"/>
                <a:tab pos="5119688" algn="l"/>
                <a:tab pos="5513388" algn="l"/>
                <a:tab pos="5907088" algn="l"/>
                <a:tab pos="6300788" algn="l"/>
                <a:tab pos="6694488" algn="l"/>
                <a:tab pos="7088188" algn="l"/>
                <a:tab pos="7483475" algn="l"/>
              </a:tabLst>
              <a:defRPr/>
            </a:pPr>
            <a:r>
              <a:rPr lang="en-US" altLang="ja-JP" u="sng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IB Chair elections</a:t>
            </a:r>
          </a:p>
        </p:txBody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B1C5B7D3-FE49-E442-ABE3-7165CBAAC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5288" y="4073525"/>
            <a:ext cx="142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65" tIns="40083" rIns="80165" bIns="40083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EC0BBF-23BE-824E-9A93-690003792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fld id="{D61A843D-735A-5A40-A20E-DF45384122B4}" type="slidenum">
              <a:rPr lang="en-US" altLang="en-US" sz="1200" smtClean="0"/>
              <a:pPr eaLnBrk="1" hangingPunct="1">
                <a:defRPr/>
              </a:pPr>
              <a:t>10</a:t>
            </a:fld>
            <a:endParaRPr lang="en-US" altLang="en-US" sz="12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FB9142-7A24-1A4E-9CE9-FFE79E2A65F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200"/>
              <a:t>Itzhak Tserruya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1FB400-9CD8-AB45-A347-2FF09326A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248400"/>
            <a:ext cx="3657600" cy="457200"/>
          </a:xfrm>
        </p:spPr>
        <p:txBody>
          <a:bodyPr/>
          <a:lstStyle/>
          <a:p>
            <a:pPr>
              <a:defRPr/>
            </a:pPr>
            <a:r>
              <a:rPr lang="cs-CZ"/>
              <a:t>2nd BM@N and MPD Collaboration Meeting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EBD9F2-5A8F-4242-9FBC-6A638B84654F}"/>
              </a:ext>
            </a:extLst>
          </p:cNvPr>
          <p:cNvSpPr txBox="1"/>
          <p:nvPr/>
        </p:nvSpPr>
        <p:spPr>
          <a:xfrm>
            <a:off x="1386348" y="3392129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9F7A94-FA20-A543-9C6E-70D868F3E6F5}"/>
              </a:ext>
            </a:extLst>
          </p:cNvPr>
          <p:cNvSpPr txBox="1"/>
          <p:nvPr/>
        </p:nvSpPr>
        <p:spPr>
          <a:xfrm>
            <a:off x="425245" y="1683969"/>
            <a:ext cx="8603637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/>
              <a:t>MPD IB chair candidate: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400" dirty="0" err="1"/>
              <a:t>Fuqiang</a:t>
            </a:r>
            <a:r>
              <a:rPr lang="en-US" sz="2400" dirty="0"/>
              <a:t> Wang, </a:t>
            </a:r>
            <a:r>
              <a:rPr lang="en-US" sz="2400" dirty="0" err="1"/>
              <a:t>Houzhou</a:t>
            </a:r>
            <a:r>
              <a:rPr lang="en-US" sz="2400" dirty="0"/>
              <a:t> University</a:t>
            </a:r>
          </a:p>
          <a:p>
            <a:pPr marL="342900" indent="-342900">
              <a:buFont typeface="Wingdings" pitchFamily="2" charset="2"/>
              <a:buChar char="q"/>
            </a:pPr>
            <a:endParaRPr lang="en-US" sz="2400" dirty="0"/>
          </a:p>
          <a:p>
            <a:endParaRPr lang="en-US" sz="2400" dirty="0"/>
          </a:p>
          <a:p>
            <a:pPr>
              <a:spcAft>
                <a:spcPts val="1200"/>
              </a:spcAft>
            </a:pPr>
            <a:r>
              <a:rPr lang="en-US" sz="2400" dirty="0"/>
              <a:t>BM@N IB chair candidates: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dirty="0"/>
              <a:t>Andrej Kugler, Nuclear Physics Institute, Czech Academy of Science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/>
              <a:t>Hans-Rudolf Schmidt, Tubingen University</a:t>
            </a:r>
          </a:p>
          <a:p>
            <a:r>
              <a:rPr lang="en-US" sz="2400" dirty="0"/>
              <a:t> 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1459541"/>
      </p:ext>
    </p:extLst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426329A9-E19C-764E-9903-4EAD6B08CB3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95350" y="152400"/>
            <a:ext cx="7353300" cy="1143000"/>
          </a:xfrm>
        </p:spPr>
        <p:txBody>
          <a:bodyPr/>
          <a:lstStyle/>
          <a:p>
            <a:pPr marL="315913" eaLnBrk="1"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  <a:tab pos="3149600" algn="l"/>
                <a:tab pos="3543300" algn="l"/>
                <a:tab pos="3938588" algn="l"/>
                <a:tab pos="4332288" algn="l"/>
                <a:tab pos="4725988" algn="l"/>
                <a:tab pos="5119688" algn="l"/>
                <a:tab pos="5513388" algn="l"/>
                <a:tab pos="5907088" algn="l"/>
                <a:tab pos="6300788" algn="l"/>
                <a:tab pos="6694488" algn="l"/>
                <a:tab pos="7088188" algn="l"/>
                <a:tab pos="7483475" algn="l"/>
              </a:tabLst>
              <a:defRPr/>
            </a:pPr>
            <a:r>
              <a:rPr lang="en-US" altLang="ja-JP" u="sng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Spokesperson elections </a:t>
            </a:r>
          </a:p>
        </p:txBody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B1C5B7D3-FE49-E442-ABE3-7165CBAAC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5288" y="4073525"/>
            <a:ext cx="142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65" tIns="40083" rIns="80165" bIns="40083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EC0BBF-23BE-824E-9A93-690003792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fld id="{D61A843D-735A-5A40-A20E-DF45384122B4}" type="slidenum">
              <a:rPr lang="en-US" altLang="en-US" sz="1200" smtClean="0"/>
              <a:pPr eaLnBrk="1" hangingPunct="1">
                <a:defRPr/>
              </a:pPr>
              <a:t>11</a:t>
            </a:fld>
            <a:endParaRPr lang="en-US" altLang="en-US" sz="12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FB9142-7A24-1A4E-9CE9-FFE79E2A65F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200"/>
              <a:t>Itzhak Tserruya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1FB400-9CD8-AB45-A347-2FF09326A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248400"/>
            <a:ext cx="3657600" cy="457200"/>
          </a:xfrm>
        </p:spPr>
        <p:txBody>
          <a:bodyPr/>
          <a:lstStyle/>
          <a:p>
            <a:pPr>
              <a:defRPr/>
            </a:pPr>
            <a:r>
              <a:rPr lang="cs-CZ"/>
              <a:t>2nd BM@N and MPD Collaboration Meeting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EBD9F2-5A8F-4242-9FBC-6A638B84654F}"/>
              </a:ext>
            </a:extLst>
          </p:cNvPr>
          <p:cNvSpPr txBox="1"/>
          <p:nvPr/>
        </p:nvSpPr>
        <p:spPr>
          <a:xfrm>
            <a:off x="1386348" y="3392129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22C773-CFF6-0944-806E-FD6C8FC8C053}"/>
              </a:ext>
            </a:extLst>
          </p:cNvPr>
          <p:cNvSpPr txBox="1"/>
          <p:nvPr/>
        </p:nvSpPr>
        <p:spPr>
          <a:xfrm>
            <a:off x="457200" y="1730136"/>
            <a:ext cx="6846939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/>
              <a:t>MPD spokesperson candidates: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/>
              <a:t>Adam </a:t>
            </a:r>
            <a:r>
              <a:rPr lang="en-US" sz="2400" dirty="0" err="1"/>
              <a:t>Kisiel</a:t>
            </a:r>
            <a:r>
              <a:rPr lang="en-US" sz="2400" dirty="0"/>
              <a:t>, Warsaw University of Technology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/>
              <a:t>Victor </a:t>
            </a:r>
            <a:r>
              <a:rPr lang="en-US" sz="2400" dirty="0" err="1"/>
              <a:t>Riabov</a:t>
            </a:r>
            <a:r>
              <a:rPr lang="en-US" sz="2400" dirty="0"/>
              <a:t>,  PNPI, </a:t>
            </a:r>
            <a:r>
              <a:rPr lang="en-US" sz="2400" dirty="0" err="1"/>
              <a:t>Gatchina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>
              <a:spcAft>
                <a:spcPts val="1200"/>
              </a:spcAft>
            </a:pPr>
            <a:r>
              <a:rPr lang="en-US" sz="2400" dirty="0"/>
              <a:t>BM@N spokesperson candidates: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/>
              <a:t>Mikhail </a:t>
            </a:r>
            <a:r>
              <a:rPr lang="en-US" sz="2400" dirty="0" err="1"/>
              <a:t>Kapishin</a:t>
            </a:r>
            <a:r>
              <a:rPr lang="en-US" sz="2400" dirty="0"/>
              <a:t>, JINR</a:t>
            </a:r>
          </a:p>
          <a:p>
            <a:r>
              <a:rPr lang="en-US" sz="2400" dirty="0"/>
              <a:t> 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474143"/>
      </p:ext>
    </p:extLst>
  </p:cSld>
  <p:clrMapOvr>
    <a:masterClrMapping/>
  </p:clrMapOvr>
  <p:transition spd="slow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426329A9-E19C-764E-9903-4EAD6B08CB3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95350" y="152400"/>
            <a:ext cx="7353300" cy="1143000"/>
          </a:xfrm>
        </p:spPr>
        <p:txBody>
          <a:bodyPr/>
          <a:lstStyle/>
          <a:p>
            <a:pPr marL="315913" eaLnBrk="1"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  <a:tab pos="3149600" algn="l"/>
                <a:tab pos="3543300" algn="l"/>
                <a:tab pos="3938588" algn="l"/>
                <a:tab pos="4332288" algn="l"/>
                <a:tab pos="4725988" algn="l"/>
                <a:tab pos="5119688" algn="l"/>
                <a:tab pos="5513388" algn="l"/>
                <a:tab pos="5907088" algn="l"/>
                <a:tab pos="6300788" algn="l"/>
                <a:tab pos="6694488" algn="l"/>
                <a:tab pos="7088188" algn="l"/>
                <a:tab pos="7483475" algn="l"/>
              </a:tabLst>
              <a:defRPr/>
            </a:pPr>
            <a:r>
              <a:rPr lang="en-US" altLang="ja-JP" u="sng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Project Manager</a:t>
            </a:r>
          </a:p>
        </p:txBody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B1C5B7D3-FE49-E442-ABE3-7165CBAAC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5288" y="4073525"/>
            <a:ext cx="142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65" tIns="40083" rIns="80165" bIns="40083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EC0BBF-23BE-824E-9A93-690003792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fld id="{D61A843D-735A-5A40-A20E-DF45384122B4}" type="slidenum">
              <a:rPr lang="en-US" altLang="en-US" sz="1200" smtClean="0"/>
              <a:pPr eaLnBrk="1" hangingPunct="1">
                <a:defRPr/>
              </a:pPr>
              <a:t>12</a:t>
            </a:fld>
            <a:endParaRPr lang="en-US" altLang="en-US" sz="12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FB9142-7A24-1A4E-9CE9-FFE79E2A65F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200"/>
              <a:t>Itzhak Tserruya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1FB400-9CD8-AB45-A347-2FF09326A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248400"/>
            <a:ext cx="3657600" cy="457200"/>
          </a:xfrm>
        </p:spPr>
        <p:txBody>
          <a:bodyPr/>
          <a:lstStyle/>
          <a:p>
            <a:pPr>
              <a:defRPr/>
            </a:pPr>
            <a:r>
              <a:rPr lang="cs-CZ"/>
              <a:t>2nd BM@N and MPD Collaboration Meeting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EBD9F2-5A8F-4242-9FBC-6A638B84654F}"/>
              </a:ext>
            </a:extLst>
          </p:cNvPr>
          <p:cNvSpPr txBox="1"/>
          <p:nvPr/>
        </p:nvSpPr>
        <p:spPr>
          <a:xfrm>
            <a:off x="1386348" y="3392129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9F7A94-FA20-A543-9C6E-70D868F3E6F5}"/>
              </a:ext>
            </a:extLst>
          </p:cNvPr>
          <p:cNvSpPr txBox="1"/>
          <p:nvPr/>
        </p:nvSpPr>
        <p:spPr>
          <a:xfrm>
            <a:off x="425245" y="1683969"/>
            <a:ext cx="860363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/>
              <a:t>Vladimir </a:t>
            </a:r>
            <a:r>
              <a:rPr lang="en-US" sz="2400" dirty="0" err="1"/>
              <a:t>Kekelidze</a:t>
            </a:r>
            <a:r>
              <a:rPr lang="en-US" sz="2400" dirty="0"/>
              <a:t>, Director of VBLHEP proposes to appoint the following Project Managers:</a:t>
            </a:r>
          </a:p>
          <a:p>
            <a:pPr>
              <a:spcAft>
                <a:spcPts val="1200"/>
              </a:spcAft>
            </a:pPr>
            <a:endParaRPr lang="en-US" sz="2400" dirty="0"/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/>
              <a:t>For MPD: Slava </a:t>
            </a:r>
            <a:r>
              <a:rPr lang="en-US" sz="2400" dirty="0" err="1"/>
              <a:t>Golovatyuk</a:t>
            </a:r>
            <a:r>
              <a:rPr lang="en-US" sz="2400" dirty="0"/>
              <a:t>, JINR</a:t>
            </a:r>
          </a:p>
          <a:p>
            <a:endParaRPr lang="en-US" sz="2400" dirty="0"/>
          </a:p>
          <a:p>
            <a:r>
              <a:rPr lang="en-US" sz="2400" dirty="0"/>
              <a:t> 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400" dirty="0"/>
              <a:t>For BM@N: Anna </a:t>
            </a:r>
            <a:r>
              <a:rPr lang="en-US" sz="2400" dirty="0" err="1"/>
              <a:t>Maksymchuk</a:t>
            </a:r>
            <a:r>
              <a:rPr lang="en-US" sz="2400" dirty="0"/>
              <a:t>, JINR</a:t>
            </a:r>
          </a:p>
          <a:p>
            <a:pPr marL="342900" indent="-342900">
              <a:buFont typeface="Wingdings" pitchFamily="2" charset="2"/>
              <a:buChar char="q"/>
            </a:pPr>
            <a:endParaRPr lang="en-US" sz="2400" dirty="0"/>
          </a:p>
          <a:p>
            <a:r>
              <a:rPr lang="en-US" sz="2400" dirty="0"/>
              <a:t>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2749194"/>
      </p:ext>
    </p:extLst>
  </p:cSld>
  <p:clrMapOvr>
    <a:masterClrMapping/>
  </p:clrMapOvr>
  <p:transition spd="slow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426329A9-E19C-764E-9903-4EAD6B08CB3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95350" y="152400"/>
            <a:ext cx="7353300" cy="788330"/>
          </a:xfrm>
        </p:spPr>
        <p:txBody>
          <a:bodyPr/>
          <a:lstStyle/>
          <a:p>
            <a:pPr marL="315913" eaLnBrk="1"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  <a:tab pos="3149600" algn="l"/>
                <a:tab pos="3543300" algn="l"/>
                <a:tab pos="3938588" algn="l"/>
                <a:tab pos="4332288" algn="l"/>
                <a:tab pos="4725988" algn="l"/>
                <a:tab pos="5119688" algn="l"/>
                <a:tab pos="5513388" algn="l"/>
                <a:tab pos="5907088" algn="l"/>
                <a:tab pos="6300788" algn="l"/>
                <a:tab pos="6694488" algn="l"/>
                <a:tab pos="7088188" algn="l"/>
                <a:tab pos="7483475" algn="l"/>
              </a:tabLst>
              <a:defRPr/>
            </a:pPr>
            <a:r>
              <a:rPr lang="en-US" altLang="ja-JP" u="sng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Next steps</a:t>
            </a:r>
          </a:p>
        </p:txBody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B1C5B7D3-FE49-E442-ABE3-7165CBAAC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5288" y="4073525"/>
            <a:ext cx="142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65" tIns="40083" rIns="80165" bIns="40083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EC0BBF-23BE-824E-9A93-690003792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fld id="{D61A843D-735A-5A40-A20E-DF45384122B4}" type="slidenum">
              <a:rPr lang="en-US" altLang="en-US" sz="1200" smtClean="0"/>
              <a:pPr eaLnBrk="1" hangingPunct="1">
                <a:defRPr/>
              </a:pPr>
              <a:t>13</a:t>
            </a:fld>
            <a:endParaRPr lang="en-US" altLang="en-US" sz="1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EBD9F2-5A8F-4242-9FBC-6A638B84654F}"/>
              </a:ext>
            </a:extLst>
          </p:cNvPr>
          <p:cNvSpPr txBox="1"/>
          <p:nvPr/>
        </p:nvSpPr>
        <p:spPr>
          <a:xfrm>
            <a:off x="1386348" y="3392129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9F7A94-FA20-A543-9C6E-70D868F3E6F5}"/>
              </a:ext>
            </a:extLst>
          </p:cNvPr>
          <p:cNvSpPr txBox="1"/>
          <p:nvPr/>
        </p:nvSpPr>
        <p:spPr>
          <a:xfrm>
            <a:off x="457200" y="978426"/>
            <a:ext cx="8603637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b="1" u="sng" dirty="0"/>
              <a:t>Main task and challenge: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b="1" u="sng" dirty="0"/>
              <a:t>Timely completion of the project w/o compromising on quality. 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US" b="1" u="sng" dirty="0"/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dirty="0"/>
              <a:t> Next Collaboration meeting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/>
              <a:t>Week of April 29, 2019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/>
              <a:t>Week of May 6, 2019</a:t>
            </a:r>
          </a:p>
          <a:p>
            <a:endParaRPr lang="en-US" sz="2400" dirty="0"/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dirty="0"/>
              <a:t>Executive Council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/>
              <a:t>Spokesperson, Deputy Spokesperson(s) and Project Manager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u="sng" dirty="0"/>
              <a:t>Six members elected by the Institutional Board</a:t>
            </a:r>
            <a:r>
              <a:rPr lang="en-US" dirty="0"/>
              <a:t>. 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dirty="0"/>
              <a:t>Nominate candidates – 2w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dirty="0"/>
              <a:t>Candidate statements – 2w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dirty="0"/>
              <a:t>Electronic vote – 2w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/>
              <a:t>Two members appointed by the Spokesperson that shall serve at his discretion. Appointments by the Spokesperson shall be approved by the IB. </a:t>
            </a:r>
          </a:p>
        </p:txBody>
      </p:sp>
    </p:spTree>
    <p:extLst>
      <p:ext uri="{BB962C8B-B14F-4D97-AF65-F5344CB8AC3E}">
        <p14:creationId xmlns:p14="http://schemas.microsoft.com/office/powerpoint/2010/main" val="111412190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426329A9-E19C-764E-9903-4EAD6B08CB3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95350" y="152400"/>
            <a:ext cx="7353300" cy="788330"/>
          </a:xfrm>
        </p:spPr>
        <p:txBody>
          <a:bodyPr/>
          <a:lstStyle/>
          <a:p>
            <a:pPr marL="315913" eaLnBrk="1"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  <a:tab pos="3149600" algn="l"/>
                <a:tab pos="3543300" algn="l"/>
                <a:tab pos="3938588" algn="l"/>
                <a:tab pos="4332288" algn="l"/>
                <a:tab pos="4725988" algn="l"/>
                <a:tab pos="5119688" algn="l"/>
                <a:tab pos="5513388" algn="l"/>
                <a:tab pos="5907088" algn="l"/>
                <a:tab pos="6300788" algn="l"/>
                <a:tab pos="6694488" algn="l"/>
                <a:tab pos="7088188" algn="l"/>
                <a:tab pos="7483475" algn="l"/>
              </a:tabLst>
              <a:defRPr/>
            </a:pPr>
            <a:r>
              <a:rPr lang="en-US" altLang="ja-JP" u="sng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Next steps</a:t>
            </a:r>
          </a:p>
        </p:txBody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B1C5B7D3-FE49-E442-ABE3-7165CBAAC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5288" y="4073525"/>
            <a:ext cx="142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65" tIns="40083" rIns="80165" bIns="40083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EBD9F2-5A8F-4242-9FBC-6A638B84654F}"/>
              </a:ext>
            </a:extLst>
          </p:cNvPr>
          <p:cNvSpPr txBox="1"/>
          <p:nvPr/>
        </p:nvSpPr>
        <p:spPr>
          <a:xfrm>
            <a:off x="1386348" y="3392129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9F7A94-FA20-A543-9C6E-70D868F3E6F5}"/>
              </a:ext>
            </a:extLst>
          </p:cNvPr>
          <p:cNvSpPr txBox="1"/>
          <p:nvPr/>
        </p:nvSpPr>
        <p:spPr>
          <a:xfrm>
            <a:off x="270181" y="996048"/>
            <a:ext cx="860363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dirty="0"/>
              <a:t> Update IB list</a:t>
            </a:r>
          </a:p>
          <a:p>
            <a:pPr marL="800100" lvl="1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/>
              <a:t>Add new IB members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/>
              <a:t>Improve communication: any IB member should be able to send e-mail to the entire IB list.</a:t>
            </a:r>
            <a:endParaRPr lang="en-US" b="1" u="sng" dirty="0"/>
          </a:p>
          <a:p>
            <a:pPr lvl="1">
              <a:spcAft>
                <a:spcPts val="600"/>
              </a:spcAft>
            </a:pPr>
            <a:endParaRPr lang="en-US" dirty="0"/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dirty="0"/>
              <a:t>Analysis / Software working groups 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q"/>
            </a:pPr>
            <a:endParaRPr lang="en-US" sz="2400" dirty="0"/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dirty="0"/>
              <a:t>Common Fund? Membership fee?</a:t>
            </a:r>
          </a:p>
          <a:p>
            <a:pPr>
              <a:spcAft>
                <a:spcPts val="600"/>
              </a:spcAft>
            </a:pPr>
            <a:endParaRPr lang="en-US" sz="2400" dirty="0"/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dirty="0"/>
              <a:t>What I still need to do: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Minutes of IB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Post all material of the 2</a:t>
            </a:r>
            <a:r>
              <a:rPr lang="en-US" baseline="30000" dirty="0"/>
              <a:t>nd</a:t>
            </a:r>
            <a:r>
              <a:rPr lang="en-US" dirty="0"/>
              <a:t> Coll meeting on website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Update organization page of website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Institutions that did not manage to submit their candidacy this time.</a:t>
            </a:r>
          </a:p>
        </p:txBody>
      </p:sp>
    </p:spTree>
    <p:extLst>
      <p:ext uri="{BB962C8B-B14F-4D97-AF65-F5344CB8AC3E}">
        <p14:creationId xmlns:p14="http://schemas.microsoft.com/office/powerpoint/2010/main" val="419373409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426329A9-E19C-764E-9903-4EAD6B08CB3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95350" y="152400"/>
            <a:ext cx="7353300" cy="788330"/>
          </a:xfrm>
        </p:spPr>
        <p:txBody>
          <a:bodyPr/>
          <a:lstStyle/>
          <a:p>
            <a:pPr marL="315913" eaLnBrk="1"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  <a:tab pos="3149600" algn="l"/>
                <a:tab pos="3543300" algn="l"/>
                <a:tab pos="3938588" algn="l"/>
                <a:tab pos="4332288" algn="l"/>
                <a:tab pos="4725988" algn="l"/>
                <a:tab pos="5119688" algn="l"/>
                <a:tab pos="5513388" algn="l"/>
                <a:tab pos="5907088" algn="l"/>
                <a:tab pos="6300788" algn="l"/>
                <a:tab pos="6694488" algn="l"/>
                <a:tab pos="7088188" algn="l"/>
                <a:tab pos="7483475" algn="l"/>
              </a:tabLst>
              <a:defRPr/>
            </a:pPr>
            <a:r>
              <a:rPr lang="en-US" altLang="ja-JP" u="sng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Next steps</a:t>
            </a:r>
          </a:p>
        </p:txBody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B1C5B7D3-FE49-E442-ABE3-7165CBAAC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5288" y="4073525"/>
            <a:ext cx="142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65" tIns="40083" rIns="80165" bIns="40083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EC0BBF-23BE-824E-9A93-690003792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fld id="{D61A843D-735A-5A40-A20E-DF45384122B4}" type="slidenum">
              <a:rPr lang="en-US" altLang="en-US" sz="1200" smtClean="0"/>
              <a:pPr eaLnBrk="1" hangingPunct="1">
                <a:defRPr/>
              </a:pPr>
              <a:t>15</a:t>
            </a:fld>
            <a:endParaRPr lang="en-US" altLang="en-US" sz="12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FB9142-7A24-1A4E-9CE9-FFE79E2A65F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200"/>
              <a:t>Itzhak Tserruya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1FB400-9CD8-AB45-A347-2FF09326A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248400"/>
            <a:ext cx="3657600" cy="457200"/>
          </a:xfrm>
        </p:spPr>
        <p:txBody>
          <a:bodyPr/>
          <a:lstStyle/>
          <a:p>
            <a:pPr>
              <a:defRPr/>
            </a:pPr>
            <a:r>
              <a:rPr lang="cs-CZ"/>
              <a:t>2nd BM@N and MPD Collaboration Meeting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EBD9F2-5A8F-4242-9FBC-6A638B84654F}"/>
              </a:ext>
            </a:extLst>
          </p:cNvPr>
          <p:cNvSpPr txBox="1"/>
          <p:nvPr/>
        </p:nvSpPr>
        <p:spPr>
          <a:xfrm>
            <a:off x="1386348" y="3392129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9F7A94-FA20-A543-9C6E-70D868F3E6F5}"/>
              </a:ext>
            </a:extLst>
          </p:cNvPr>
          <p:cNvSpPr txBox="1"/>
          <p:nvPr/>
        </p:nvSpPr>
        <p:spPr>
          <a:xfrm>
            <a:off x="457200" y="1066800"/>
            <a:ext cx="8603637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dirty="0"/>
              <a:t>  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q"/>
            </a:pPr>
            <a:endParaRPr lang="en-US" sz="2400" dirty="0"/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dirty="0"/>
              <a:t> </a:t>
            </a:r>
          </a:p>
          <a:p>
            <a:pPr marL="342900" indent="-342900">
              <a:buFont typeface="Wingdings" pitchFamily="2" charset="2"/>
              <a:buChar char="q"/>
            </a:pPr>
            <a:endParaRPr lang="en-US" sz="2400" dirty="0"/>
          </a:p>
          <a:p>
            <a:r>
              <a:rPr lang="en-US" sz="2400" dirty="0"/>
              <a:t> </a:t>
            </a:r>
          </a:p>
          <a:p>
            <a:r>
              <a:rPr lang="en-US" sz="2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202387044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BDE3D-96EC-614A-9FAA-B8BCF0AEC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71800" y="6400800"/>
            <a:ext cx="3505200" cy="304800"/>
          </a:xfrm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1200"/>
              <a:t>2nd BM@N and MPD Collaboration Meeting </a:t>
            </a:r>
            <a:endParaRPr lang="en-US" sz="1200" dirty="0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2FA8BF39-7DEF-0E46-8C9C-5D63E680E2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1938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u="sng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Agenda</a:t>
            </a:r>
          </a:p>
        </p:txBody>
      </p:sp>
      <p:sp>
        <p:nvSpPr>
          <p:cNvPr id="21507" name="Rectangle 8">
            <a:extLst>
              <a:ext uri="{FF2B5EF4-FFF2-40B4-BE49-F238E27FC236}">
                <a16:creationId xmlns:a16="http://schemas.microsoft.com/office/drawing/2014/main" id="{CDD0F12F-6C33-114F-8FD6-81A4442D8B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78769"/>
            <a:ext cx="8534400" cy="4262438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en-US" sz="2800" dirty="0">
                <a:effectLst/>
                <a:ea typeface="ＭＳ Ｐゴシック" panose="020B0600070205080204" pitchFamily="34" charset="-128"/>
              </a:rPr>
              <a:t>News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en-US" sz="2800" dirty="0">
                <a:effectLst/>
                <a:ea typeface="ＭＳ Ｐゴシック" panose="020B0600070205080204" pitchFamily="34" charset="-128"/>
              </a:rPr>
              <a:t>Admission of new Institutions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en-US" sz="2800" dirty="0">
                <a:effectLst/>
                <a:ea typeface="ＭＳ Ｐゴシック" panose="020B0600070205080204" pitchFamily="34" charset="-128"/>
              </a:rPr>
              <a:t>Elections of IB chair person for BM@N and MPD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en-US" sz="2800" dirty="0">
                <a:effectLst/>
                <a:ea typeface="ＭＳ Ｐゴシック" panose="020B0600070205080204" pitchFamily="34" charset="-128"/>
              </a:rPr>
              <a:t>Elections of spokesperson for BM@N and MPD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en-US" sz="2800" dirty="0">
                <a:effectLst/>
                <a:ea typeface="ＭＳ Ｐゴシック" panose="020B0600070205080204" pitchFamily="34" charset="-128"/>
              </a:rPr>
              <a:t>Approval of Project Manager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en-US" sz="2800" dirty="0">
                <a:effectLst/>
                <a:ea typeface="ＭＳ Ｐゴシック" panose="020B0600070205080204" pitchFamily="34" charset="-128"/>
              </a:rPr>
              <a:t>Next Collaboration meeting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ts val="1800"/>
              </a:spcAft>
            </a:pPr>
            <a:endParaRPr lang="en-US" altLang="en-US" sz="2800" dirty="0">
              <a:effectLst/>
              <a:ea typeface="ＭＳ Ｐゴシック" panose="020B0600070205080204" pitchFamily="34" charset="-128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DF5172-FEC4-644B-A5BB-E3E530373FD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200"/>
              <a:t>Itzhak Tserruya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AFA856-F0CF-2541-B0D6-99A1AF0CB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fld id="{52CF1FB5-C065-2E40-86A4-DACD972502A5}" type="slidenum">
              <a:rPr lang="en-US" altLang="en-US" sz="1200" smtClean="0"/>
              <a:pPr eaLnBrk="1" hangingPunct="1">
                <a:defRPr/>
              </a:pPr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991941225"/>
      </p:ext>
    </p:extLst>
  </p:cSld>
  <p:clrMapOvr>
    <a:masterClrMapping/>
  </p:clrMapOvr>
  <p:transition spd="med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BDE3D-96EC-614A-9FAA-B8BCF0AEC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71800" y="6400800"/>
            <a:ext cx="3505200" cy="304800"/>
          </a:xfrm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1200"/>
              <a:t>2nd BM@N and MPD Collaboration Meeting </a:t>
            </a:r>
            <a:endParaRPr lang="en-US" sz="1200" dirty="0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2FA8BF39-7DEF-0E46-8C9C-5D63E680E2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1938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u="sng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Agenda</a:t>
            </a:r>
          </a:p>
        </p:txBody>
      </p:sp>
      <p:sp>
        <p:nvSpPr>
          <p:cNvPr id="21507" name="Rectangle 8">
            <a:extLst>
              <a:ext uri="{FF2B5EF4-FFF2-40B4-BE49-F238E27FC236}">
                <a16:creationId xmlns:a16="http://schemas.microsoft.com/office/drawing/2014/main" id="{CDD0F12F-6C33-114F-8FD6-81A4442D8B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78769"/>
            <a:ext cx="8534400" cy="4262438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en-US" sz="2800" dirty="0">
                <a:effectLst/>
                <a:ea typeface="ＭＳ Ｐゴシック" panose="020B0600070205080204" pitchFamily="34" charset="-128"/>
              </a:rPr>
              <a:t>News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en-US" sz="2800" dirty="0">
                <a:effectLst/>
                <a:ea typeface="ＭＳ Ｐゴシック" panose="020B0600070205080204" pitchFamily="34" charset="-128"/>
              </a:rPr>
              <a:t>Admission of new Institutions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en-US" sz="2800" dirty="0">
                <a:effectLst/>
                <a:ea typeface="ＭＳ Ｐゴシック" panose="020B0600070205080204" pitchFamily="34" charset="-128"/>
              </a:rPr>
              <a:t>Elections of IB chair person for BM@N and MPD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en-US" sz="2800" dirty="0">
                <a:effectLst/>
                <a:ea typeface="ＭＳ Ｐゴシック" panose="020B0600070205080204" pitchFamily="34" charset="-128"/>
              </a:rPr>
              <a:t>Elections of spokesperson for BM@N and MPD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en-US" sz="2800" dirty="0">
                <a:effectLst/>
                <a:ea typeface="ＭＳ Ｐゴシック" panose="020B0600070205080204" pitchFamily="34" charset="-128"/>
              </a:rPr>
              <a:t>Approval of Project Manager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en-US" sz="2800" dirty="0">
                <a:effectLst/>
                <a:ea typeface="ＭＳ Ｐゴシック" panose="020B0600070205080204" pitchFamily="34" charset="-128"/>
              </a:rPr>
              <a:t>Next Collaboration meeting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ts val="1800"/>
              </a:spcAft>
            </a:pPr>
            <a:endParaRPr lang="en-US" altLang="en-US" sz="2800" dirty="0">
              <a:effectLst/>
              <a:ea typeface="ＭＳ Ｐゴシック" panose="020B0600070205080204" pitchFamily="34" charset="-128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DF5172-FEC4-644B-A5BB-E3E530373FD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200"/>
              <a:t>Itzhak Tserruya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AFA856-F0CF-2541-B0D6-99A1AF0CB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fld id="{52CF1FB5-C065-2E40-86A4-DACD972502A5}" type="slidenum">
              <a:rPr lang="en-US" altLang="en-US" sz="1200" smtClean="0"/>
              <a:pPr eaLnBrk="1" hangingPunct="1">
                <a:defRPr/>
              </a:pPr>
              <a:t>3</a:t>
            </a:fld>
            <a:endParaRPr lang="en-US" altLang="en-US" sz="1200"/>
          </a:p>
        </p:txBody>
      </p:sp>
    </p:spTree>
  </p:cSld>
  <p:clrMapOvr>
    <a:masterClrMapping/>
  </p:clrMapOvr>
  <p:transition spd="med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426329A9-E19C-764E-9903-4EAD6B08CB3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95350" y="152400"/>
            <a:ext cx="7353300" cy="808405"/>
          </a:xfrm>
        </p:spPr>
        <p:txBody>
          <a:bodyPr/>
          <a:lstStyle/>
          <a:p>
            <a:pPr marL="315913" eaLnBrk="1"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  <a:tab pos="3149600" algn="l"/>
                <a:tab pos="3543300" algn="l"/>
                <a:tab pos="3938588" algn="l"/>
                <a:tab pos="4332288" algn="l"/>
                <a:tab pos="4725988" algn="l"/>
                <a:tab pos="5119688" algn="l"/>
                <a:tab pos="5513388" algn="l"/>
                <a:tab pos="5907088" algn="l"/>
                <a:tab pos="6300788" algn="l"/>
                <a:tab pos="6694488" algn="l"/>
                <a:tab pos="7088188" algn="l"/>
                <a:tab pos="7483475" algn="l"/>
              </a:tabLst>
              <a:defRPr/>
            </a:pPr>
            <a:r>
              <a:rPr lang="en-US" altLang="ja-JP" u="sng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News</a:t>
            </a:r>
          </a:p>
        </p:txBody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B1C5B7D3-FE49-E442-ABE3-7165CBAAC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5288" y="4073525"/>
            <a:ext cx="142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65" tIns="40083" rIns="80165" bIns="40083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EC0BBF-23BE-824E-9A93-690003792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fld id="{D61A843D-735A-5A40-A20E-DF45384122B4}" type="slidenum">
              <a:rPr lang="en-US" altLang="en-US" sz="1200" smtClean="0"/>
              <a:pPr eaLnBrk="1" hangingPunct="1">
                <a:defRPr/>
              </a:pPr>
              <a:t>4</a:t>
            </a:fld>
            <a:endParaRPr lang="en-US" altLang="en-US" sz="12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FB9142-7A24-1A4E-9CE9-FFE79E2A65F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200"/>
              <a:t>Itzhak Tserruya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1FB400-9CD8-AB45-A347-2FF09326A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248400"/>
            <a:ext cx="3657600" cy="457200"/>
          </a:xfrm>
        </p:spPr>
        <p:txBody>
          <a:bodyPr/>
          <a:lstStyle/>
          <a:p>
            <a:pPr>
              <a:defRPr/>
            </a:pPr>
            <a:r>
              <a:rPr lang="cs-CZ"/>
              <a:t>2nd BM@N and MPD Collaboration Meeting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EBD9F2-5A8F-4242-9FBC-6A638B84654F}"/>
              </a:ext>
            </a:extLst>
          </p:cNvPr>
          <p:cNvSpPr txBox="1"/>
          <p:nvPr/>
        </p:nvSpPr>
        <p:spPr>
          <a:xfrm>
            <a:off x="1386348" y="3392129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9F7A94-FA20-A543-9C6E-70D868F3E6F5}"/>
              </a:ext>
            </a:extLst>
          </p:cNvPr>
          <p:cNvSpPr txBox="1"/>
          <p:nvPr/>
        </p:nvSpPr>
        <p:spPr>
          <a:xfrm>
            <a:off x="457200" y="1422470"/>
            <a:ext cx="862289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itchFamily="2" charset="2"/>
              <a:buChar char="q"/>
            </a:pPr>
            <a:r>
              <a:rPr lang="en-US" b="1" dirty="0"/>
              <a:t>RFBR grants</a:t>
            </a:r>
          </a:p>
          <a:p>
            <a:pPr>
              <a:spcAft>
                <a:spcPts val="600"/>
              </a:spcAft>
            </a:pPr>
            <a:r>
              <a:rPr lang="en-US" dirty="0"/>
              <a:t>Grants of 3-6 </a:t>
            </a:r>
            <a:r>
              <a:rPr lang="en-US" dirty="0" err="1"/>
              <a:t>MRubles</a:t>
            </a:r>
            <a:r>
              <a:rPr lang="en-US" dirty="0"/>
              <a:t> per year for a duration of 3 years will be granted starting on Jan. 2019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q"/>
            </a:pPr>
            <a:r>
              <a:rPr lang="en-US" b="1" dirty="0"/>
              <a:t>New MPD website - </a:t>
            </a:r>
            <a:r>
              <a:rPr lang="en-US" dirty="0"/>
              <a:t>under constru</a:t>
            </a:r>
            <a:r>
              <a:rPr lang="en-US" b="1" dirty="0"/>
              <a:t>ction </a:t>
            </a:r>
            <a:r>
              <a:rPr lang="en-US" dirty="0"/>
              <a:t>(I. </a:t>
            </a:r>
            <a:r>
              <a:rPr lang="en-US" dirty="0" err="1"/>
              <a:t>Slepov</a:t>
            </a:r>
            <a:r>
              <a:rPr lang="en-US" dirty="0"/>
              <a:t>, N. </a:t>
            </a:r>
            <a:r>
              <a:rPr lang="en-US" dirty="0" err="1"/>
              <a:t>Sidorov</a:t>
            </a:r>
            <a:r>
              <a:rPr lang="en-US" dirty="0"/>
              <a:t>)</a:t>
            </a:r>
          </a:p>
          <a:p>
            <a:pPr>
              <a:spcAft>
                <a:spcPts val="0"/>
              </a:spcAft>
            </a:pPr>
            <a:r>
              <a:rPr lang="en-US" dirty="0">
                <a:hlinkClick r:id="rId6"/>
              </a:rPr>
              <a:t>http://mpd.jinr.ru/experiment/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Internal Documents are password protected</a:t>
            </a:r>
          </a:p>
          <a:p>
            <a:pPr>
              <a:spcAft>
                <a:spcPts val="0"/>
              </a:spcAft>
            </a:pPr>
            <a:r>
              <a:rPr lang="en-US" dirty="0"/>
              <a:t>BM@N </a:t>
            </a:r>
            <a:r>
              <a:rPr lang="en-US" dirty="0" err="1"/>
              <a:t>wikipages</a:t>
            </a:r>
            <a:r>
              <a:rPr lang="en-US" dirty="0"/>
              <a:t> (Mikhail </a:t>
            </a:r>
            <a:r>
              <a:rPr lang="en-US" dirty="0" err="1"/>
              <a:t>Kapishin</a:t>
            </a:r>
            <a:r>
              <a:rPr lang="en-US" dirty="0"/>
              <a:t>)</a:t>
            </a:r>
          </a:p>
          <a:p>
            <a:pPr>
              <a:spcAft>
                <a:spcPts val="0"/>
              </a:spcAft>
            </a:pPr>
            <a:r>
              <a:rPr lang="en-US" dirty="0"/>
              <a:t>http://</a:t>
            </a:r>
            <a:r>
              <a:rPr lang="en-US" dirty="0" err="1"/>
              <a:t>bmnshift.jinr.ru</a:t>
            </a:r>
            <a:r>
              <a:rPr lang="en-US" dirty="0"/>
              <a:t>/wiki/</a:t>
            </a:r>
            <a:r>
              <a:rPr lang="en-US" dirty="0" err="1"/>
              <a:t>doku.php?id</a:t>
            </a:r>
            <a:r>
              <a:rPr lang="en-US" dirty="0"/>
              <a:t>=main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b="1" dirty="0"/>
              <a:t>Collaboration status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85547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426329A9-E19C-764E-9903-4EAD6B08CB3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61407"/>
            <a:ext cx="7353300" cy="943621"/>
          </a:xfrm>
        </p:spPr>
        <p:txBody>
          <a:bodyPr/>
          <a:lstStyle/>
          <a:p>
            <a:pPr marL="315913" eaLnBrk="1"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  <a:tab pos="3149600" algn="l"/>
                <a:tab pos="3543300" algn="l"/>
                <a:tab pos="3938588" algn="l"/>
                <a:tab pos="4332288" algn="l"/>
                <a:tab pos="4725988" algn="l"/>
                <a:tab pos="5119688" algn="l"/>
                <a:tab pos="5513388" algn="l"/>
                <a:tab pos="5907088" algn="l"/>
                <a:tab pos="6300788" algn="l"/>
                <a:tab pos="6694488" algn="l"/>
                <a:tab pos="7088188" algn="l"/>
                <a:tab pos="7483475" algn="l"/>
              </a:tabLst>
              <a:defRPr/>
            </a:pPr>
            <a:r>
              <a:rPr lang="en-US" altLang="ja-JP" u="sng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MPD Collaboration</a:t>
            </a:r>
          </a:p>
        </p:txBody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B1C5B7D3-FE49-E442-ABE3-7165CBAAC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5288" y="4073525"/>
            <a:ext cx="142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65" tIns="40083" rIns="80165" bIns="40083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EBD9F2-5A8F-4242-9FBC-6A638B84654F}"/>
              </a:ext>
            </a:extLst>
          </p:cNvPr>
          <p:cNvSpPr txBox="1"/>
          <p:nvPr/>
        </p:nvSpPr>
        <p:spPr>
          <a:xfrm>
            <a:off x="1386348" y="3392129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9F7A94-FA20-A543-9C6E-70D868F3E6F5}"/>
              </a:ext>
            </a:extLst>
          </p:cNvPr>
          <p:cNvSpPr txBox="1"/>
          <p:nvPr/>
        </p:nvSpPr>
        <p:spPr>
          <a:xfrm>
            <a:off x="231550" y="923710"/>
            <a:ext cx="8470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400" dirty="0"/>
              <a:t>10 Countries, 26 Institutions, 436 Participants </a:t>
            </a:r>
          </a:p>
          <a:p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2204F3-AE39-F646-829F-20799783E615}"/>
              </a:ext>
            </a:extLst>
          </p:cNvPr>
          <p:cNvSpPr txBox="1"/>
          <p:nvPr/>
        </p:nvSpPr>
        <p:spPr>
          <a:xfrm>
            <a:off x="231550" y="1446907"/>
            <a:ext cx="8470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400" dirty="0"/>
              <a:t>MPD Institutional Board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55E39A7-40D3-404B-B06B-BBE0F49050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368930"/>
              </p:ext>
            </p:extLst>
          </p:nvPr>
        </p:nvGraphicFramePr>
        <p:xfrm>
          <a:off x="830580" y="2174874"/>
          <a:ext cx="7467600" cy="45307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4546">
                  <a:extLst>
                    <a:ext uri="{9D8B030D-6E8A-4147-A177-3AD203B41FA5}">
                      <a16:colId xmlns:a16="http://schemas.microsoft.com/office/drawing/2014/main" val="1138828129"/>
                    </a:ext>
                  </a:extLst>
                </a:gridCol>
                <a:gridCol w="3444502">
                  <a:extLst>
                    <a:ext uri="{9D8B030D-6E8A-4147-A177-3AD203B41FA5}">
                      <a16:colId xmlns:a16="http://schemas.microsoft.com/office/drawing/2014/main" val="1672332008"/>
                    </a:ext>
                  </a:extLst>
                </a:gridCol>
                <a:gridCol w="1489682">
                  <a:extLst>
                    <a:ext uri="{9D8B030D-6E8A-4147-A177-3AD203B41FA5}">
                      <a16:colId xmlns:a16="http://schemas.microsoft.com/office/drawing/2014/main" val="1498997144"/>
                    </a:ext>
                  </a:extLst>
                </a:gridCol>
                <a:gridCol w="1508870">
                  <a:extLst>
                    <a:ext uri="{9D8B030D-6E8A-4147-A177-3AD203B41FA5}">
                      <a16:colId xmlns:a16="http://schemas.microsoft.com/office/drawing/2014/main" val="3614441182"/>
                    </a:ext>
                  </a:extLst>
                </a:gridCol>
              </a:tblGrid>
              <a:tr h="381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</a:rPr>
                        <a:t>Country</a:t>
                      </a:r>
                      <a:endParaRPr lang="en-US" sz="1200" b="1" i="0" u="none" strike="noStrike" dirty="0">
                        <a:solidFill>
                          <a:schemeClr val="accent6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</a:rPr>
                        <a:t>Institution</a:t>
                      </a:r>
                      <a:endParaRPr lang="en-US" sz="1200" b="1" i="0" u="none" strike="noStrike" dirty="0">
                        <a:solidFill>
                          <a:schemeClr val="accent6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IB member </a:t>
                      </a: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</a:rPr>
                        <a:t>2nd Coll. Meeting </a:t>
                      </a:r>
                      <a:endParaRPr lang="en-US" sz="1200" b="1" i="0" u="none" strike="noStrike" dirty="0">
                        <a:solidFill>
                          <a:schemeClr val="accent6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250329001"/>
                  </a:ext>
                </a:extLst>
              </a:tr>
              <a:tr h="16977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AZERBAIJAN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Baku State University / National Nuclear Research Center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Rustamov Anar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Proxy: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3365828990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BULGARIA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u="none" strike="noStrike">
                          <a:effectLst/>
                        </a:rPr>
                        <a:t>University of Plovdiv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Vanio Tcholakov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Proxy: Nikolay Geraksiev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1515435444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CHILE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U. Tecnica Federico Santa Maria, Valparaiso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Sergey Kuleshov 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Proxy: Itzhak Tserruya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2998065536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CHINA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u="none" strike="noStrike">
                          <a:effectLst/>
                        </a:rPr>
                        <a:t>Central China Normal University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Feng Liu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2172975660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CHINA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u="none" strike="noStrike">
                          <a:effectLst/>
                        </a:rPr>
                        <a:t>Huzhou University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Fuqiang Wang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3612097025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CHINA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u="none" strike="noStrike">
                          <a:effectLst/>
                        </a:rPr>
                        <a:t>Institute of High Energy Physics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Mei Huang 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Proxy: Zebo Tang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3847320559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CHINA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u="none" strike="noStrike">
                          <a:effectLst/>
                        </a:rPr>
                        <a:t>Shandong University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Qinghua Xu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Proxy: Qunfeng Feng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518015317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CHINA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Shanghai Inst. of Nuclear and Applied Physics of the CAS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Deqing Fang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Proxy: Wang Xiaodong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393781812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CHINA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Tsinghua U., Beijing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Yi Wang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Proxy: Dong Han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2755590200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CHINA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u="none" strike="noStrike">
                          <a:effectLst/>
                        </a:rPr>
                        <a:t>University of South China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Xiaodong Wang                 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94830463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CHINA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USTC, Hefei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Zebo Tang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2737843853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CZECH Republic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u="none" strike="noStrike">
                          <a:effectLst/>
                        </a:rPr>
                        <a:t>Nuclear Physics Institute CAS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Kugler Andrej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765681797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CZECH Republic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Palacky U., Olomouc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Miroslav Maslan 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995961941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GEORGIA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Tbilisi State University, Tbilisi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Revaz Shanidze 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1001410342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MEXICO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Instituto de Ciencias Nucleares, UNAM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Alejandro Ayala 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3652291867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MOLDOVA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u="none" strike="noStrike">
                          <a:effectLst/>
                        </a:rPr>
                        <a:t>Inst. of Applied Physics, Chisinev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Baznat Mircea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Proxy: Andrei Khvorostukhin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1082658083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POLAND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u="none" strike="noStrike">
                          <a:effectLst/>
                        </a:rPr>
                        <a:t>Jan Kochanowski University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Maciej Rybczynski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879387203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POLAND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National Center for Nuclear Reseach, Otwock – Swierk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Marcin Bielewicz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3909852151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POLAND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University of Wroclaw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David Blaschke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1604148780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POLAND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Warsaw University of Technology, Warsaw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Adam Kisiel 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1539745881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RUSSIA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u="none" strike="noStrike">
                          <a:effectLst/>
                        </a:rPr>
                        <a:t>INR RAS, Moscow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Ivashkin Alexander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2406364964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RUSSIA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JINR, Dubna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Golovatyuk Viacheslav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803730918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RUSSIA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MEPhI, Moscow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Arkadiy Taranenko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3225772455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RUSSIA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PNPI, Gatchina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Oleg Fedin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Proxy: Vladimir Samsonov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3572208308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RUSSIA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u="none" strike="noStrike">
                          <a:effectLst/>
                        </a:rPr>
                        <a:t>SINP, Moscow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Merkin Mikhail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YES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3387857164"/>
                  </a:ext>
                </a:extLst>
              </a:tr>
              <a:tr h="15915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RUSSIA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SPSU, St. Petersburg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Grigory Feofilov 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YES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2999190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512238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426329A9-E19C-764E-9903-4EAD6B08CB3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61407"/>
            <a:ext cx="7353300" cy="943621"/>
          </a:xfrm>
        </p:spPr>
        <p:txBody>
          <a:bodyPr/>
          <a:lstStyle/>
          <a:p>
            <a:pPr marL="315913" eaLnBrk="1"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  <a:tab pos="3149600" algn="l"/>
                <a:tab pos="3543300" algn="l"/>
                <a:tab pos="3938588" algn="l"/>
                <a:tab pos="4332288" algn="l"/>
                <a:tab pos="4725988" algn="l"/>
                <a:tab pos="5119688" algn="l"/>
                <a:tab pos="5513388" algn="l"/>
                <a:tab pos="5907088" algn="l"/>
                <a:tab pos="6300788" algn="l"/>
                <a:tab pos="6694488" algn="l"/>
                <a:tab pos="7088188" algn="l"/>
                <a:tab pos="7483475" algn="l"/>
              </a:tabLst>
              <a:defRPr/>
            </a:pPr>
            <a:r>
              <a:rPr lang="en-US" altLang="ja-JP" u="sng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BM@N Collaboration</a:t>
            </a:r>
          </a:p>
        </p:txBody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B1C5B7D3-FE49-E442-ABE3-7165CBAAC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5288" y="4073525"/>
            <a:ext cx="142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65" tIns="40083" rIns="80165" bIns="40083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EC0BBF-23BE-824E-9A93-690003792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fld id="{D61A843D-735A-5A40-A20E-DF45384122B4}" type="slidenum">
              <a:rPr lang="en-US" altLang="en-US" sz="1200" smtClean="0"/>
              <a:pPr eaLnBrk="1" hangingPunct="1">
                <a:defRPr/>
              </a:pPr>
              <a:t>6</a:t>
            </a:fld>
            <a:endParaRPr lang="en-US" altLang="en-US" sz="12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FB9142-7A24-1A4E-9CE9-FFE79E2A65F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200"/>
              <a:t>Itzhak Tserruya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1FB400-9CD8-AB45-A347-2FF09326A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248400"/>
            <a:ext cx="3657600" cy="457200"/>
          </a:xfrm>
        </p:spPr>
        <p:txBody>
          <a:bodyPr/>
          <a:lstStyle/>
          <a:p>
            <a:pPr>
              <a:defRPr/>
            </a:pPr>
            <a:r>
              <a:rPr lang="cs-CZ"/>
              <a:t>2nd BM@N and MPD Collaboration Meeting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EBD9F2-5A8F-4242-9FBC-6A638B84654F}"/>
              </a:ext>
            </a:extLst>
          </p:cNvPr>
          <p:cNvSpPr txBox="1"/>
          <p:nvPr/>
        </p:nvSpPr>
        <p:spPr>
          <a:xfrm>
            <a:off x="1386348" y="3392129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9F7A94-FA20-A543-9C6E-70D868F3E6F5}"/>
              </a:ext>
            </a:extLst>
          </p:cNvPr>
          <p:cNvSpPr txBox="1"/>
          <p:nvPr/>
        </p:nvSpPr>
        <p:spPr>
          <a:xfrm>
            <a:off x="262030" y="950329"/>
            <a:ext cx="8470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400" dirty="0"/>
              <a:t>10 Countries, 17 Institutions, 216 Participants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2204F3-AE39-F646-829F-20799783E615}"/>
              </a:ext>
            </a:extLst>
          </p:cNvPr>
          <p:cNvSpPr txBox="1"/>
          <p:nvPr/>
        </p:nvSpPr>
        <p:spPr>
          <a:xfrm>
            <a:off x="262030" y="1458093"/>
            <a:ext cx="8470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400" dirty="0"/>
              <a:t>BM@N Institutional Board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AED3F45-5F5E-2943-BC58-AA31908375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796467"/>
              </p:ext>
            </p:extLst>
          </p:nvPr>
        </p:nvGraphicFramePr>
        <p:xfrm>
          <a:off x="231550" y="2059581"/>
          <a:ext cx="8683850" cy="43412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0762">
                  <a:extLst>
                    <a:ext uri="{9D8B030D-6E8A-4147-A177-3AD203B41FA5}">
                      <a16:colId xmlns:a16="http://schemas.microsoft.com/office/drawing/2014/main" val="4145846447"/>
                    </a:ext>
                  </a:extLst>
                </a:gridCol>
                <a:gridCol w="3891758">
                  <a:extLst>
                    <a:ext uri="{9D8B030D-6E8A-4147-A177-3AD203B41FA5}">
                      <a16:colId xmlns:a16="http://schemas.microsoft.com/office/drawing/2014/main" val="613378726"/>
                    </a:ext>
                  </a:extLst>
                </a:gridCol>
                <a:gridCol w="1495714">
                  <a:extLst>
                    <a:ext uri="{9D8B030D-6E8A-4147-A177-3AD203B41FA5}">
                      <a16:colId xmlns:a16="http://schemas.microsoft.com/office/drawing/2014/main" val="1975048969"/>
                    </a:ext>
                  </a:extLst>
                </a:gridCol>
                <a:gridCol w="2105616">
                  <a:extLst>
                    <a:ext uri="{9D8B030D-6E8A-4147-A177-3AD203B41FA5}">
                      <a16:colId xmlns:a16="http://schemas.microsoft.com/office/drawing/2014/main" val="2756159515"/>
                    </a:ext>
                  </a:extLst>
                </a:gridCol>
              </a:tblGrid>
              <a:tr h="5226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Country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Institution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IB member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2nd Coll Meeting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54830332"/>
                  </a:ext>
                </a:extLst>
              </a:tr>
              <a:tr h="232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BULGARIA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University of Plovdiv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Vanio Tcholakov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Proxy: Boyana Dabrowska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78590322"/>
                  </a:ext>
                </a:extLst>
              </a:tr>
              <a:tr h="232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CHINA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Institute of High Energy Physics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Mei Huang 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Proxy: Itzhak Tserruya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77768643"/>
                  </a:ext>
                </a:extLst>
              </a:tr>
              <a:tr h="2177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CHINA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Shanghai Inst. of Nuclear and Applied Physics of the CAS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Yugang Ma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18890123"/>
                  </a:ext>
                </a:extLst>
              </a:tr>
              <a:tr h="2177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CHINA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Tsinghua U., Beijing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Yi Wang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Proxy: Dong Han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74768446"/>
                  </a:ext>
                </a:extLst>
              </a:tr>
              <a:tr h="232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CZECH Republic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Nuclear Physics Institute CAS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Andrej Kugler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72206509"/>
                  </a:ext>
                </a:extLst>
              </a:tr>
              <a:tr h="2177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GERMANY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Tubingen U., Tubingen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Hans Rudolf Schmidt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4719041"/>
                  </a:ext>
                </a:extLst>
              </a:tr>
              <a:tr h="2177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ISRAEL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Tel Aviv U., Tel Aviv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Eli Piasetzky 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Proxy: Itzhak Tserruya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01368720"/>
                  </a:ext>
                </a:extLst>
              </a:tr>
              <a:tr h="2177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KAZAKHSTAN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Almaty Inst. of Phys. and Technology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Albert Loktionov 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Proxy: Natalia Molokonova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71028074"/>
                  </a:ext>
                </a:extLst>
              </a:tr>
              <a:tr h="232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MOLDOVA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Inst. of Applied Physics, Chisinev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Mircea Baznat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Proxy: Andrey Khvorostukhin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96988652"/>
                  </a:ext>
                </a:extLst>
              </a:tr>
              <a:tr h="232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POLAND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Warsaw University of Technology, Warsaw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Adam Kisiel 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32956175"/>
                  </a:ext>
                </a:extLst>
              </a:tr>
              <a:tr h="232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RUSSIA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INR RAS, Moscow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Fedor Guber 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22403593"/>
                  </a:ext>
                </a:extLst>
              </a:tr>
              <a:tr h="232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RUSSIA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JINR, Dubna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Mikhail Kapishin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5258127"/>
                  </a:ext>
                </a:extLst>
              </a:tr>
              <a:tr h="232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RUSSIA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Kurchatov Institute, Moscow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Dmitry Blau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31342947"/>
                  </a:ext>
                </a:extLst>
              </a:tr>
              <a:tr h="2177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RUSSIA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MEPhI, Moscow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Valery Sosnovtsev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1095800"/>
                  </a:ext>
                </a:extLst>
              </a:tr>
              <a:tr h="2177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RUSSIA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NRC Kurchatov Institute, ITEP, Moscow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Alexey Stavinskiy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0183411"/>
                  </a:ext>
                </a:extLst>
              </a:tr>
              <a:tr h="2177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RUSSIA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SINP, Moscow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Mikhail Merkin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78972989"/>
                  </a:ext>
                </a:extLst>
              </a:tr>
              <a:tr h="2177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USA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MIT, Cambridge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Or Hen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Proxy: Itzhak Tserruya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41051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909207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426329A9-E19C-764E-9903-4EAD6B08CB3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61407"/>
            <a:ext cx="7353300" cy="943621"/>
          </a:xfrm>
        </p:spPr>
        <p:txBody>
          <a:bodyPr/>
          <a:lstStyle/>
          <a:p>
            <a:pPr marL="315913" eaLnBrk="1"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  <a:tab pos="3149600" algn="l"/>
                <a:tab pos="3543300" algn="l"/>
                <a:tab pos="3938588" algn="l"/>
                <a:tab pos="4332288" algn="l"/>
                <a:tab pos="4725988" algn="l"/>
                <a:tab pos="5119688" algn="l"/>
                <a:tab pos="5513388" algn="l"/>
                <a:tab pos="5907088" algn="l"/>
                <a:tab pos="6300788" algn="l"/>
                <a:tab pos="6694488" algn="l"/>
                <a:tab pos="7088188" algn="l"/>
                <a:tab pos="7483475" algn="l"/>
              </a:tabLst>
              <a:defRPr/>
            </a:pPr>
            <a:r>
              <a:rPr lang="en-US" altLang="ja-JP" u="sng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MPD Pre-MoU</a:t>
            </a:r>
          </a:p>
        </p:txBody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B1C5B7D3-FE49-E442-ABE3-7165CBAAC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5288" y="4073525"/>
            <a:ext cx="142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65" tIns="40083" rIns="80165" bIns="40083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EBD9F2-5A8F-4242-9FBC-6A638B84654F}"/>
              </a:ext>
            </a:extLst>
          </p:cNvPr>
          <p:cNvSpPr txBox="1"/>
          <p:nvPr/>
        </p:nvSpPr>
        <p:spPr>
          <a:xfrm>
            <a:off x="1386348" y="3392129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4CA87BF-B9D9-0F40-AE59-ADA9EF2303B6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63885090"/>
              </p:ext>
            </p:extLst>
          </p:nvPr>
        </p:nvGraphicFramePr>
        <p:xfrm>
          <a:off x="609600" y="1019456"/>
          <a:ext cx="8077200" cy="55337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3748">
                  <a:extLst>
                    <a:ext uri="{9D8B030D-6E8A-4147-A177-3AD203B41FA5}">
                      <a16:colId xmlns:a16="http://schemas.microsoft.com/office/drawing/2014/main" val="2349645987"/>
                    </a:ext>
                  </a:extLst>
                </a:gridCol>
                <a:gridCol w="3901330">
                  <a:extLst>
                    <a:ext uri="{9D8B030D-6E8A-4147-A177-3AD203B41FA5}">
                      <a16:colId xmlns:a16="http://schemas.microsoft.com/office/drawing/2014/main" val="4027767228"/>
                    </a:ext>
                  </a:extLst>
                </a:gridCol>
                <a:gridCol w="1661679">
                  <a:extLst>
                    <a:ext uri="{9D8B030D-6E8A-4147-A177-3AD203B41FA5}">
                      <a16:colId xmlns:a16="http://schemas.microsoft.com/office/drawing/2014/main" val="1029610135"/>
                    </a:ext>
                  </a:extLst>
                </a:gridCol>
                <a:gridCol w="1300443">
                  <a:extLst>
                    <a:ext uri="{9D8B030D-6E8A-4147-A177-3AD203B41FA5}">
                      <a16:colId xmlns:a16="http://schemas.microsoft.com/office/drawing/2014/main" val="2189916196"/>
                    </a:ext>
                  </a:extLst>
                </a:gridCol>
              </a:tblGrid>
              <a:tr h="4665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Country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Institution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Full name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Pre-MoU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619633896"/>
                  </a:ext>
                </a:extLst>
              </a:tr>
              <a:tr h="20735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AZERBAIJAN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Baku State University / National Nuclear Research Center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Rustamov Anar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Oct-22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4079704932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BULGARIA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u="none" strike="noStrike">
                          <a:effectLst/>
                        </a:rPr>
                        <a:t>University of Plovdiv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Vanio Tcholakov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3448831718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CHILE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U. Tecnica Federico Santa Maria, Valparaiso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Sergey Kuleshov 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Jul-27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4027188816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CHINA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u="none" strike="noStrike">
                          <a:effectLst/>
                        </a:rPr>
                        <a:t>Central China Normal University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Feng Liu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Oct-12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1831660610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CHINA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u="none" strike="noStrike">
                          <a:effectLst/>
                        </a:rPr>
                        <a:t>Huzhou University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Fuqiang Wang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Oct-12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2345506406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CHINA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u="none" strike="noStrike">
                          <a:effectLst/>
                        </a:rPr>
                        <a:t>Institute of High Energy Physics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Mei Huang 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Oct-12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1354730547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CHINA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u="none" strike="noStrike">
                          <a:effectLst/>
                        </a:rPr>
                        <a:t>Shandong University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Qinghua Xu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Oct-12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1587172796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CHINA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Shanghai Inst. of Nuclear and Applied Physics of the CAS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Deqing Fang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Oct-12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3906410039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CHINA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Tsinghua U., Beijing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Yi Wang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Oct-12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956648497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CHINA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u="none" strike="noStrike">
                          <a:effectLst/>
                        </a:rPr>
                        <a:t>University of South China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Xiaodong Wang                 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Oct-12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3777666266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CHINA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USTC, Hefei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Zebo Tang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Oct-12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1791572804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CZECH Republic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u="none" strike="noStrike">
                          <a:effectLst/>
                        </a:rPr>
                        <a:t>Nuclear Physics Institute CAS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Kugler Andrej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Aug-02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2694001589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CZECH Republic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Palacky U., Olomouc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Miroslav Maslan 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2360166683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GEORGIA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Tbilisi State University, Tbilisi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Revaz Shanidze 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3834719134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MEXICO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Instituto de Ciencias Nucleares, UNAM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Alejandro Ayala 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Aug-08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203011404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MOLDOVA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u="none" strike="noStrike">
                          <a:effectLst/>
                        </a:rPr>
                        <a:t>Inst. of Applied Physics, Chisinev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Baznat Mircea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Oct-01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1280237894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POLAND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u="none" strike="noStrike">
                          <a:effectLst/>
                        </a:rPr>
                        <a:t>Jan Kochanowski University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Maciej Rybczynski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Shall send soon</a:t>
                      </a: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1242764228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POLAND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National Center for Nuclear Reseach, Otwock – Swierk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Marcin Bielewicz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Shall send soon</a:t>
                      </a: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292154498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POLAND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University of Wroclaw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David Blaschke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Oct-7</a:t>
                      </a: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1372882991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POLAND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Warsaw University of Technology, Warsaw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Adam Kisiel 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Shall send soon</a:t>
                      </a: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932633172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RUSSIA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u="none" strike="noStrike">
                          <a:effectLst/>
                        </a:rPr>
                        <a:t>INR RAS, Moscow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Ivashkin Alexander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Jul-30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2725302835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RUSSIA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JINR, Dubna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Golovatyuk Viacheslav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--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2279177429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RUSSIA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MEPhI, Moscow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Arkadiy Taranenko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Oct-28</a:t>
                      </a: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1616213350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RUSSIA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PNPI, Gatchina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Oleg Fedin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Jul-30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2630080131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RUSSIA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u="none" strike="noStrike">
                          <a:effectLst/>
                        </a:rPr>
                        <a:t>SINP, Moscow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Merkin Mikhail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Aug-01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4269575038"/>
                  </a:ext>
                </a:extLst>
              </a:tr>
              <a:tr h="1943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RUSSIA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SPSU, St. Petersburg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Grigory Feofilov </a:t>
                      </a:r>
                      <a:endParaRPr lang="en-US" sz="9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Jul-30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8" marR="7958" marT="7958" marB="0" anchor="ctr"/>
                </a:tc>
                <a:extLst>
                  <a:ext uri="{0D108BD9-81ED-4DB2-BD59-A6C34878D82A}">
                    <a16:rowId xmlns:a16="http://schemas.microsoft.com/office/drawing/2014/main" val="1937402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7648628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426329A9-E19C-764E-9903-4EAD6B08CB3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61407"/>
            <a:ext cx="7353300" cy="943621"/>
          </a:xfrm>
        </p:spPr>
        <p:txBody>
          <a:bodyPr/>
          <a:lstStyle/>
          <a:p>
            <a:pPr marL="315913" eaLnBrk="1"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  <a:tab pos="3149600" algn="l"/>
                <a:tab pos="3543300" algn="l"/>
                <a:tab pos="3938588" algn="l"/>
                <a:tab pos="4332288" algn="l"/>
                <a:tab pos="4725988" algn="l"/>
                <a:tab pos="5119688" algn="l"/>
                <a:tab pos="5513388" algn="l"/>
                <a:tab pos="5907088" algn="l"/>
                <a:tab pos="6300788" algn="l"/>
                <a:tab pos="6694488" algn="l"/>
                <a:tab pos="7088188" algn="l"/>
                <a:tab pos="7483475" algn="l"/>
              </a:tabLst>
              <a:defRPr/>
            </a:pPr>
            <a:r>
              <a:rPr lang="en-US" altLang="ja-JP" u="sng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BM@N Pre-MoU</a:t>
            </a:r>
          </a:p>
        </p:txBody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B1C5B7D3-FE49-E442-ABE3-7165CBAAC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5288" y="4073525"/>
            <a:ext cx="142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65" tIns="40083" rIns="80165" bIns="40083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EC0BBF-23BE-824E-9A93-690003792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fld id="{D61A843D-735A-5A40-A20E-DF45384122B4}" type="slidenum">
              <a:rPr lang="en-US" altLang="en-US" sz="1200" smtClean="0"/>
              <a:pPr eaLnBrk="1" hangingPunct="1">
                <a:defRPr/>
              </a:pPr>
              <a:t>8</a:t>
            </a:fld>
            <a:endParaRPr lang="en-US" altLang="en-US" sz="12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FB9142-7A24-1A4E-9CE9-FFE79E2A65F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200"/>
              <a:t>Itzhak Tserruya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1FB400-9CD8-AB45-A347-2FF09326A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248400"/>
            <a:ext cx="3657600" cy="457200"/>
          </a:xfrm>
        </p:spPr>
        <p:txBody>
          <a:bodyPr/>
          <a:lstStyle/>
          <a:p>
            <a:pPr>
              <a:defRPr/>
            </a:pPr>
            <a:r>
              <a:rPr lang="cs-CZ"/>
              <a:t>2nd BM@N and MPD Collaboration Meeting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EBD9F2-5A8F-4242-9FBC-6A638B84654F}"/>
              </a:ext>
            </a:extLst>
          </p:cNvPr>
          <p:cNvSpPr txBox="1"/>
          <p:nvPr/>
        </p:nvSpPr>
        <p:spPr>
          <a:xfrm>
            <a:off x="1386348" y="3392129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9BAE28D-FACD-E041-8727-81E1CFAE91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753439"/>
              </p:ext>
            </p:extLst>
          </p:nvPr>
        </p:nvGraphicFramePr>
        <p:xfrm>
          <a:off x="457200" y="1005028"/>
          <a:ext cx="8229600" cy="50324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2181">
                  <a:extLst>
                    <a:ext uri="{9D8B030D-6E8A-4147-A177-3AD203B41FA5}">
                      <a16:colId xmlns:a16="http://schemas.microsoft.com/office/drawing/2014/main" val="4182198792"/>
                    </a:ext>
                  </a:extLst>
                </a:gridCol>
                <a:gridCol w="4137675">
                  <a:extLst>
                    <a:ext uri="{9D8B030D-6E8A-4147-A177-3AD203B41FA5}">
                      <a16:colId xmlns:a16="http://schemas.microsoft.com/office/drawing/2014/main" val="1317576676"/>
                    </a:ext>
                  </a:extLst>
                </a:gridCol>
                <a:gridCol w="1590226">
                  <a:extLst>
                    <a:ext uri="{9D8B030D-6E8A-4147-A177-3AD203B41FA5}">
                      <a16:colId xmlns:a16="http://schemas.microsoft.com/office/drawing/2014/main" val="2976565945"/>
                    </a:ext>
                  </a:extLst>
                </a:gridCol>
                <a:gridCol w="1389518">
                  <a:extLst>
                    <a:ext uri="{9D8B030D-6E8A-4147-A177-3AD203B41FA5}">
                      <a16:colId xmlns:a16="http://schemas.microsoft.com/office/drawing/2014/main" val="1322399870"/>
                    </a:ext>
                  </a:extLst>
                </a:gridCol>
              </a:tblGrid>
              <a:tr h="4800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Country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Institution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IB member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Pre-MoU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73378896"/>
                  </a:ext>
                </a:extLst>
              </a:tr>
              <a:tr h="265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BULGARIA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 dirty="0">
                          <a:effectLst/>
                        </a:rPr>
                        <a:t>University of Plovdiv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Vanio Tcholakov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51394768"/>
                  </a:ext>
                </a:extLst>
              </a:tr>
              <a:tr h="265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CHINA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Institute of High Energy Physics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Mei Huang 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38104995"/>
                  </a:ext>
                </a:extLst>
              </a:tr>
              <a:tr h="30471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CHINA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Shanghai Inst. of Nuclear and Applied Physics of the CAS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Yugang Ma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44713939"/>
                  </a:ext>
                </a:extLst>
              </a:tr>
              <a:tr h="248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CHINA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Tsinghua U., Beijing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Yi Wang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1063218"/>
                  </a:ext>
                </a:extLst>
              </a:tr>
              <a:tr h="35887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CZECH Republic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 dirty="0">
                          <a:effectLst/>
                        </a:rPr>
                        <a:t>Nuclear Physics Institute CAS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Andrej Kugler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Aug-02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33838498"/>
                  </a:ext>
                </a:extLst>
              </a:tr>
              <a:tr h="2882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GERMANY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Tubingen U., Tubingen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Hans Rudolf Schmidt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Aug-09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47237032"/>
                  </a:ext>
                </a:extLst>
              </a:tr>
              <a:tr h="248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ISRAEL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Tel Aviv U., Tel Aviv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Eli Piasetzky 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Oct-14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87975033"/>
                  </a:ext>
                </a:extLst>
              </a:tr>
              <a:tr h="248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KAZAKHSTAN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Almaty Inst. of Phys. and Technology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Albert Loktionov 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Jul-30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90401853"/>
                  </a:ext>
                </a:extLst>
              </a:tr>
              <a:tr h="265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MOLDOVA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Inst. of Applied Physics, Chisinev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Mircea Baznat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Oct-01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06796393"/>
                  </a:ext>
                </a:extLst>
              </a:tr>
              <a:tr h="265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POLAND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Warsaw University of Technology, Warsaw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Adam Kisiel 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Shall send soon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89187452"/>
                  </a:ext>
                </a:extLst>
              </a:tr>
              <a:tr h="265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RUSSIA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INR RAS, Moscow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Fedor Guber 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Jul-30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6508174"/>
                  </a:ext>
                </a:extLst>
              </a:tr>
              <a:tr h="265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RUSSIA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JINR, Dubna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Mikhail Kapishin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--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522376"/>
                  </a:ext>
                </a:extLst>
              </a:tr>
              <a:tr h="265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RUSSIA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Kurchatov Institute, Moscow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Dmitry Blau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Jul-29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43314538"/>
                  </a:ext>
                </a:extLst>
              </a:tr>
              <a:tr h="248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RUSSIA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MEPhI, Moscow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Valery Sosnovtsev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Oct-22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93561082"/>
                  </a:ext>
                </a:extLst>
              </a:tr>
              <a:tr h="248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RUSSIA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NRC Kurchatov Institute, ITEP, Moscow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Alexey Stavinskiy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shall send soon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79039767"/>
                  </a:ext>
                </a:extLst>
              </a:tr>
              <a:tr h="248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RUSSIA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u="none" strike="noStrike">
                          <a:effectLst/>
                        </a:rPr>
                        <a:t>SINP, Moscow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Mikhail Merkin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Aug-31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5396228"/>
                  </a:ext>
                </a:extLst>
              </a:tr>
              <a:tr h="248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USA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MIT, Cambridge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Or Hen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Oct-14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25668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8191006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426329A9-E19C-764E-9903-4EAD6B08CB3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95350" y="152400"/>
            <a:ext cx="7353300" cy="1143000"/>
          </a:xfrm>
        </p:spPr>
        <p:txBody>
          <a:bodyPr/>
          <a:lstStyle/>
          <a:p>
            <a:pPr marL="315913" eaLnBrk="1">
              <a:tabLst>
                <a:tab pos="393700" algn="l"/>
                <a:tab pos="787400" algn="l"/>
                <a:tab pos="1181100" algn="l"/>
                <a:tab pos="1574800" algn="l"/>
                <a:tab pos="1968500" algn="l"/>
                <a:tab pos="2362200" algn="l"/>
                <a:tab pos="2755900" algn="l"/>
                <a:tab pos="3149600" algn="l"/>
                <a:tab pos="3543300" algn="l"/>
                <a:tab pos="3938588" algn="l"/>
                <a:tab pos="4332288" algn="l"/>
                <a:tab pos="4725988" algn="l"/>
                <a:tab pos="5119688" algn="l"/>
                <a:tab pos="5513388" algn="l"/>
                <a:tab pos="5907088" algn="l"/>
                <a:tab pos="6300788" algn="l"/>
                <a:tab pos="6694488" algn="l"/>
                <a:tab pos="7088188" algn="l"/>
                <a:tab pos="7483475" algn="l"/>
              </a:tabLst>
              <a:defRPr/>
            </a:pPr>
            <a:r>
              <a:rPr lang="en-US" altLang="ja-JP" u="sng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New Institutions</a:t>
            </a:r>
          </a:p>
        </p:txBody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B1C5B7D3-FE49-E442-ABE3-7165CBAAC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5288" y="4073525"/>
            <a:ext cx="142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65" tIns="40083" rIns="80165" bIns="40083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EC0BBF-23BE-824E-9A93-690003792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fld id="{D61A843D-735A-5A40-A20E-DF45384122B4}" type="slidenum">
              <a:rPr lang="en-US" altLang="en-US" sz="1200" smtClean="0"/>
              <a:pPr eaLnBrk="1" hangingPunct="1">
                <a:defRPr/>
              </a:pPr>
              <a:t>9</a:t>
            </a:fld>
            <a:endParaRPr lang="en-US" altLang="en-US" sz="1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EBD9F2-5A8F-4242-9FBC-6A638B84654F}"/>
              </a:ext>
            </a:extLst>
          </p:cNvPr>
          <p:cNvSpPr txBox="1"/>
          <p:nvPr/>
        </p:nvSpPr>
        <p:spPr>
          <a:xfrm>
            <a:off x="1386348" y="3392129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9F7A94-FA20-A543-9C6E-70D868F3E6F5}"/>
              </a:ext>
            </a:extLst>
          </p:cNvPr>
          <p:cNvSpPr txBox="1"/>
          <p:nvPr/>
        </p:nvSpPr>
        <p:spPr>
          <a:xfrm>
            <a:off x="216310" y="2115265"/>
            <a:ext cx="847049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q"/>
            </a:pPr>
            <a:r>
              <a:rPr lang="en-US" dirty="0"/>
              <a:t>Belgorod National Research University – represented by Alexander </a:t>
            </a:r>
            <a:r>
              <a:rPr lang="en-US" dirty="0" err="1"/>
              <a:t>Kubankin</a:t>
            </a:r>
            <a:endParaRPr lang="en-US" dirty="0"/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q"/>
            </a:pPr>
            <a:r>
              <a:rPr lang="en-US" dirty="0"/>
              <a:t>Institute of Modern Physics of the Chinese Academy of Science (Lanzhou)  to join MPD – represented by </a:t>
            </a:r>
            <a:r>
              <a:rPr lang="en-US" dirty="0" err="1"/>
              <a:t>Fuqiang</a:t>
            </a:r>
            <a:r>
              <a:rPr lang="en-US" dirty="0"/>
              <a:t> Wang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q"/>
            </a:pPr>
            <a:r>
              <a:rPr lang="en-US" dirty="0" err="1"/>
              <a:t>Kurchatov</a:t>
            </a:r>
            <a:r>
              <a:rPr lang="en-US" dirty="0"/>
              <a:t> Institute, Moscow, to join MPD  –  represented by Dmitry </a:t>
            </a:r>
            <a:r>
              <a:rPr lang="en-US" dirty="0" err="1"/>
              <a:t>Blau</a:t>
            </a:r>
            <a:r>
              <a:rPr lang="en-US" dirty="0"/>
              <a:t> 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q"/>
            </a:pPr>
            <a:r>
              <a:rPr lang="en-US" dirty="0"/>
              <a:t>Moscow Institute of Physics and Technology, to join MPD and BM@N – represented by </a:t>
            </a:r>
            <a:r>
              <a:rPr lang="en-US" dirty="0" err="1"/>
              <a:t>Tagir</a:t>
            </a:r>
            <a:r>
              <a:rPr lang="en-US" dirty="0"/>
              <a:t> </a:t>
            </a:r>
            <a:r>
              <a:rPr lang="en-US" dirty="0" err="1"/>
              <a:t>Aushev</a:t>
            </a:r>
            <a:r>
              <a:rPr lang="en-US" dirty="0"/>
              <a:t> 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q"/>
            </a:pPr>
            <a:r>
              <a:rPr lang="en-US" dirty="0"/>
              <a:t>North Ossetia State University, to join MPD  -  represented by </a:t>
            </a:r>
            <a:r>
              <a:rPr lang="en-US" dirty="0" err="1"/>
              <a:t>Nelli</a:t>
            </a:r>
            <a:r>
              <a:rPr lang="en-US" dirty="0"/>
              <a:t> </a:t>
            </a:r>
            <a:r>
              <a:rPr lang="en-US" dirty="0" err="1"/>
              <a:t>Pukhaeva</a:t>
            </a:r>
            <a:endParaRPr lang="en-US" dirty="0"/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q"/>
            </a:pPr>
            <a:r>
              <a:rPr lang="en-US" dirty="0"/>
              <a:t> Three Gorges University, China, to join MPD – represented by </a:t>
            </a:r>
            <a:r>
              <a:rPr lang="en-US" dirty="0" err="1"/>
              <a:t>Fuqiang</a:t>
            </a:r>
            <a:r>
              <a:rPr lang="en-US" dirty="0"/>
              <a:t> Wang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B77D27-00CC-8B4F-9FD9-9F52B3191836}"/>
              </a:ext>
            </a:extLst>
          </p:cNvPr>
          <p:cNvSpPr txBox="1"/>
          <p:nvPr/>
        </p:nvSpPr>
        <p:spPr>
          <a:xfrm>
            <a:off x="-3976165" y="997446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following institutions are seeking to join the MPD and/or BM@N Collaborations:</a:t>
            </a:r>
          </a:p>
        </p:txBody>
      </p:sp>
    </p:spTree>
    <p:extLst>
      <p:ext uri="{BB962C8B-B14F-4D97-AF65-F5344CB8AC3E}">
        <p14:creationId xmlns:p14="http://schemas.microsoft.com/office/powerpoint/2010/main" val="2932366785"/>
      </p:ext>
    </p:extLst>
  </p:cSld>
  <p:clrMapOvr>
    <a:masterClrMapping/>
  </p:clrMapOvr>
  <p:transition spd="slow">
    <p:wipe dir="d"/>
  </p:transition>
</p:sld>
</file>

<file path=ppt/theme/theme1.xml><?xml version="1.0" encoding="utf-8"?>
<a:theme xmlns:a="http://schemas.openxmlformats.org/drawingml/2006/main" name="Beam">
  <a:themeElements>
    <a:clrScheme name="Beam 1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FFFFFF"/>
      </a:accent2>
      <a:accent3>
        <a:srgbClr val="AAAACA"/>
      </a:accent3>
      <a:accent4>
        <a:srgbClr val="DADADA"/>
      </a:accent4>
      <a:accent5>
        <a:srgbClr val="ADB8FF"/>
      </a:accent5>
      <a:accent6>
        <a:srgbClr val="E7E7E7"/>
      </a:accent6>
      <a:hlink>
        <a:srgbClr val="FFFFFF"/>
      </a:hlink>
      <a:folHlink>
        <a:srgbClr val="FFFFFF"/>
      </a:folHlink>
    </a:clrScheme>
    <a:fontScheme name="B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m 10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FFFFFF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E7E7E7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11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FFFFFF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E7E7E7"/>
        </a:accent6>
        <a:hlink>
          <a:srgbClr val="FFFFFF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1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FFFFFF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122798</TotalTime>
  <Words>1395</Words>
  <Application>Microsoft Macintosh PowerPoint</Application>
  <PresentationFormat>On-screen Show (4:3)</PresentationFormat>
  <Paragraphs>492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ＭＳ Ｐゴシック</vt:lpstr>
      <vt:lpstr>Arial</vt:lpstr>
      <vt:lpstr>Calibri</vt:lpstr>
      <vt:lpstr>Courier New</vt:lpstr>
      <vt:lpstr>Times New Roman</vt:lpstr>
      <vt:lpstr>Wingdings</vt:lpstr>
      <vt:lpstr>Beam</vt:lpstr>
      <vt:lpstr>  JINR, October 29-30, 2018</vt:lpstr>
      <vt:lpstr>Agenda</vt:lpstr>
      <vt:lpstr>Agenda</vt:lpstr>
      <vt:lpstr>News</vt:lpstr>
      <vt:lpstr>MPD Collaboration</vt:lpstr>
      <vt:lpstr>BM@N Collaboration</vt:lpstr>
      <vt:lpstr>MPD Pre-MoU</vt:lpstr>
      <vt:lpstr>BM@N Pre-MoU</vt:lpstr>
      <vt:lpstr>New Institutions</vt:lpstr>
      <vt:lpstr>IB Chair elections</vt:lpstr>
      <vt:lpstr>Spokesperson elections </vt:lpstr>
      <vt:lpstr>Project Manager</vt:lpstr>
      <vt:lpstr>Next steps</vt:lpstr>
      <vt:lpstr>Next steps</vt:lpstr>
      <vt:lpstr>Next steps</vt:lpstr>
    </vt:vector>
  </TitlesOfParts>
  <Company>Weizmann Institute of Science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DPP Annual Report</dc:title>
  <dc:creator>Weizmann Institute of Science</dc:creator>
  <cp:lastModifiedBy>Itzhak Tserruya</cp:lastModifiedBy>
  <cp:revision>1278</cp:revision>
  <dcterms:created xsi:type="dcterms:W3CDTF">2003-12-04T15:36:00Z</dcterms:created>
  <dcterms:modified xsi:type="dcterms:W3CDTF">2018-10-30T08:56:37Z</dcterms:modified>
</cp:coreProperties>
</file>