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5" r:id="rId3"/>
    <p:sldId id="258" r:id="rId4"/>
    <p:sldId id="295" r:id="rId5"/>
    <p:sldId id="296" r:id="rId6"/>
    <p:sldId id="280" r:id="rId7"/>
    <p:sldId id="266" r:id="rId8"/>
    <p:sldId id="298" r:id="rId9"/>
    <p:sldId id="299" r:id="rId10"/>
    <p:sldId id="267" r:id="rId11"/>
    <p:sldId id="287" r:id="rId12"/>
    <p:sldId id="269" r:id="rId13"/>
    <p:sldId id="288" r:id="rId14"/>
    <p:sldId id="301" r:id="rId15"/>
    <p:sldId id="272" r:id="rId16"/>
    <p:sldId id="291" r:id="rId17"/>
    <p:sldId id="304" r:id="rId18"/>
    <p:sldId id="289" r:id="rId19"/>
    <p:sldId id="290" r:id="rId20"/>
    <p:sldId id="300" r:id="rId21"/>
    <p:sldId id="302" r:id="rId22"/>
    <p:sldId id="303" r:id="rId23"/>
    <p:sldId id="265" r:id="rId24"/>
    <p:sldId id="27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85" autoAdjust="0"/>
  </p:normalViewPr>
  <p:slideViewPr>
    <p:cSldViewPr>
      <p:cViewPr varScale="1">
        <p:scale>
          <a:sx n="68" d="100"/>
          <a:sy n="68" d="100"/>
        </p:scale>
        <p:origin x="144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FEAAC-2F05-4070-82C2-9489168690BB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0A30C-6F02-4C81-936F-62CEDCC3D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87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1A000-BB2F-4EAB-AFA2-03A8CB77DDF9}" type="datetime1">
              <a:rPr lang="ru-RU" smtClean="0"/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569D-207D-4A0A-9936-296A32A555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FF9D0-5C15-4597-B880-2CA55A98D778}" type="datetime1">
              <a:rPr lang="ru-RU" smtClean="0"/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569D-207D-4A0A-9936-296A32A555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BB2E5-7A64-439B-B2E1-14F1E137E65B}" type="datetime1">
              <a:rPr lang="ru-RU" smtClean="0"/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569D-207D-4A0A-9936-296A32A555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A86F-2BD8-4258-843D-2F75AB342A1C}" type="datetime1">
              <a:rPr lang="ru-RU" smtClean="0"/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569D-207D-4A0A-9936-296A32A555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13D4-DBC3-4053-A5BC-4E4010991B86}" type="datetime1">
              <a:rPr lang="ru-RU" smtClean="0"/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569D-207D-4A0A-9936-296A32A555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E733-0029-45B6-A8C1-9A2C7186F3D4}" type="datetime1">
              <a:rPr lang="ru-RU" smtClean="0"/>
              <a:t>14.09.2018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569D-207D-4A0A-9936-296A32A555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F5A9D-0DB5-43AF-972E-A184FED89517}" type="datetime1">
              <a:rPr lang="ru-RU" smtClean="0"/>
              <a:t>14.09.2018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569D-207D-4A0A-9936-296A32A555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EF9A1-923D-469E-9568-9419A3364F79}" type="datetime1">
              <a:rPr lang="ru-RU" smtClean="0"/>
              <a:t>14.09.2018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569D-207D-4A0A-9936-296A32A555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D059B-EB36-4624-8C3E-6822512F815D}" type="datetime1">
              <a:rPr lang="ru-RU" smtClean="0"/>
              <a:t>14.09.2018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569D-207D-4A0A-9936-296A32A555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C1E9-6FE4-4E2D-AFA2-4F8EA1553E59}" type="datetime1">
              <a:rPr lang="ru-RU" smtClean="0"/>
              <a:t>14.09.2018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569D-207D-4A0A-9936-296A32A555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003B9-3DE0-4C18-BB7C-CC80758C8700}" type="datetime1">
              <a:rPr lang="ru-RU" smtClean="0"/>
              <a:t>14.09.2018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569D-207D-4A0A-9936-296A32A555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16E9D-3C06-478C-BE11-D3DF47E5722A}" type="datetime1">
              <a:rPr lang="ru-RU" smtClean="0"/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E569D-207D-4A0A-9936-296A32A555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Источники питания для магнитных элементов канала транспортировки пучка ЛУТИ — Бустер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085184"/>
            <a:ext cx="8964488" cy="936104"/>
          </a:xfrm>
        </p:spPr>
        <p:txBody>
          <a:bodyPr>
            <a:normAutofit/>
          </a:bodyPr>
          <a:lstStyle/>
          <a:p>
            <a:r>
              <a:rPr lang="ru-RU" sz="1600" dirty="0"/>
              <a:t>Донец  Д.Е., </a:t>
            </a:r>
            <a:r>
              <a:rPr lang="ru-RU" sz="1600" dirty="0" err="1"/>
              <a:t>Люосев</a:t>
            </a:r>
            <a:r>
              <a:rPr lang="ru-RU" sz="1600" dirty="0"/>
              <a:t> Д., </a:t>
            </a:r>
            <a:r>
              <a:rPr lang="ru-RU" sz="1600" dirty="0" err="1"/>
              <a:t>Леушин</a:t>
            </a:r>
            <a:r>
              <a:rPr lang="ru-RU" sz="1600" dirty="0"/>
              <a:t> Д., Понкин Д.О.</a:t>
            </a:r>
          </a:p>
          <a:p>
            <a:r>
              <a:rPr lang="ru-RU" sz="1600" dirty="0"/>
              <a:t>ЛФВЭ ОИЯИ</a:t>
            </a:r>
          </a:p>
        </p:txBody>
      </p:sp>
      <p:pic>
        <p:nvPicPr>
          <p:cNvPr id="26627" name="Picture 3" descr="Картинки по запросу созополь герб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5034581"/>
            <a:ext cx="857250" cy="1162050"/>
          </a:xfrm>
          <a:prstGeom prst="rect">
            <a:avLst/>
          </a:prstGeom>
          <a:noFill/>
        </p:spPr>
      </p:pic>
      <p:sp>
        <p:nvSpPr>
          <p:cNvPr id="26629" name="AutoShape 5" descr="Картинки по запросу герб лвэ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1" name="AutoShape 7" descr="Картинки по запросу герб лвэ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3" name="AutoShape 9" descr="Картинки по запросу герб лвэ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39E248B-620F-4BEB-B70B-7E7477C44121}"/>
              </a:ext>
            </a:extLst>
          </p:cNvPr>
          <p:cNvSpPr/>
          <p:nvPr/>
        </p:nvSpPr>
        <p:spPr>
          <a:xfrm>
            <a:off x="712977" y="302200"/>
            <a:ext cx="821608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/>
              <a:t>International workshop</a:t>
            </a:r>
          </a:p>
          <a:p>
            <a:r>
              <a:rPr lang="en-US" sz="2400" dirty="0"/>
              <a:t>“ NICA accelerating complex: problems and solutions – 2018”</a:t>
            </a:r>
            <a:endParaRPr lang="ru-RU" sz="2400" dirty="0"/>
          </a:p>
        </p:txBody>
      </p:sp>
      <p:sp>
        <p:nvSpPr>
          <p:cNvPr id="5" name="AutoShap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191F00D3-C2C4-480A-98DB-15962E9DD9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42778" y="3499778"/>
            <a:ext cx="81622" cy="8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6B373F3F-0254-4F20-B865-066C0D3049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95178" y="3652178"/>
            <a:ext cx="81622" cy="8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ÐÐ¾ÑÐ¾Ð¶ÐµÐµ Ð¸Ð·Ð¾Ð±ÑÐ°Ð¶ÐµÐ½Ð¸Ðµ">
            <a:extLst>
              <a:ext uri="{FF2B5EF4-FFF2-40B4-BE49-F238E27FC236}">
                <a16:creationId xmlns:a16="http://schemas.microsoft.com/office/drawing/2014/main" id="{36094B52-7775-416F-8E11-4581EFA0E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831" y="5318686"/>
            <a:ext cx="1526369" cy="85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331DB1-C3B5-47A0-A0BF-E4D818AE7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569D-207D-4A0A-9936-296A32A5551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4680520" cy="562074"/>
          </a:xfrm>
        </p:spPr>
        <p:txBody>
          <a:bodyPr>
            <a:normAutofit/>
          </a:bodyPr>
          <a:lstStyle/>
          <a:p>
            <a:r>
              <a:rPr lang="ru-RU" sz="2400" dirty="0"/>
              <a:t>Принцип работы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08720"/>
            <a:ext cx="7560840" cy="5730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45F7F80-2961-4753-80B9-A442AFF20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569D-207D-4A0A-9936-296A32A5551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Структурная схема силовой части генератора на </a:t>
            </a:r>
            <a:r>
              <a:rPr lang="en-US" sz="2400" dirty="0"/>
              <a:t>IGBT</a:t>
            </a:r>
            <a:r>
              <a:rPr lang="ru-RU" sz="2400" dirty="0"/>
              <a:t> – транзисторах  для квадруполей</a:t>
            </a:r>
          </a:p>
        </p:txBody>
      </p:sp>
      <p:pic>
        <p:nvPicPr>
          <p:cNvPr id="39938" name="Рисунок 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310" y="1772816"/>
            <a:ext cx="8076107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355A986-3483-4AE7-BEC7-B68B99268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569D-207D-4A0A-9936-296A32A5551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400" dirty="0"/>
              <a:t>Схема силовой части генератора на </a:t>
            </a:r>
            <a:r>
              <a:rPr lang="en-US" sz="2400" dirty="0"/>
              <a:t>IGBT</a:t>
            </a:r>
            <a:r>
              <a:rPr lang="ru-RU" sz="2400" dirty="0"/>
              <a:t> для квадруполей</a:t>
            </a:r>
          </a:p>
        </p:txBody>
      </p:sp>
      <p:pic>
        <p:nvPicPr>
          <p:cNvPr id="5" name="Объект 4" descr="ps_quad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340768"/>
            <a:ext cx="7128792" cy="4324197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8FD3C68-BE79-415A-83F1-B53E1EB7C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569D-207D-4A0A-9936-296A32A5551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2400" dirty="0"/>
              <a:t>Моделирование работы  силовой части генератора на </a:t>
            </a:r>
            <a:r>
              <a:rPr lang="en-US" sz="2400" dirty="0"/>
              <a:t>IGBT</a:t>
            </a:r>
            <a:r>
              <a:rPr lang="ru-RU" sz="2400" dirty="0"/>
              <a:t> для квадруполей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9740" y="980728"/>
            <a:ext cx="721868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43608" y="5400218"/>
            <a:ext cx="73688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Зеленый луч – напряжение на емкости, В, красный  - ток через линзу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А.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140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D175EC9-7CDF-4C6A-BC27-53885009F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569D-207D-4A0A-9936-296A32A55517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B1906D1-8C4D-4D1C-969C-87AC57D59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404664"/>
            <a:ext cx="8147248" cy="57214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По результатам моделирования видно, что</a:t>
            </a:r>
            <a:r>
              <a:rPr lang="en-US" dirty="0"/>
              <a:t>:</a:t>
            </a:r>
            <a:endParaRPr lang="ru-RU" dirty="0"/>
          </a:p>
          <a:p>
            <a:r>
              <a:rPr lang="ru-RU" sz="2800" dirty="0">
                <a:latin typeface="+mj-lt"/>
                <a:ea typeface="Calibri" panose="020F0502020204030204" pitchFamily="34" charset="0"/>
              </a:rPr>
              <a:t>Изменение тока на вершине импульса на длительности 30 мкс не превышает </a:t>
            </a:r>
            <a:r>
              <a:rPr lang="ru-RU" dirty="0"/>
              <a:t>10</a:t>
            </a:r>
            <a:r>
              <a:rPr lang="ru-RU" baseline="30000" dirty="0"/>
              <a:t>-5</a:t>
            </a:r>
            <a:endParaRPr lang="ru-RU" dirty="0"/>
          </a:p>
          <a:p>
            <a:r>
              <a:rPr lang="ru-RU" sz="2800" dirty="0"/>
              <a:t>Максимум тока через линзу при напряжении  на емкости 800 В имеет величину около 250 А</a:t>
            </a:r>
            <a:endParaRPr lang="en-US" sz="2800" dirty="0"/>
          </a:p>
          <a:p>
            <a:r>
              <a:rPr lang="ru-RU" dirty="0"/>
              <a:t>Напряжение на конденсаторе до импульса – 800В, после импульса – 700В. </a:t>
            </a:r>
            <a:endParaRPr lang="en-US" dirty="0"/>
          </a:p>
          <a:p>
            <a:r>
              <a:rPr lang="ru-RU" dirty="0"/>
              <a:t>Потери энергии за импульс </a:t>
            </a:r>
            <a:r>
              <a:rPr lang="en-US" dirty="0"/>
              <a:t> - 180 </a:t>
            </a:r>
            <a:r>
              <a:rPr lang="ru-RU" dirty="0"/>
              <a:t>Дж</a:t>
            </a:r>
          </a:p>
          <a:p>
            <a:r>
              <a:rPr lang="ru-RU" dirty="0"/>
              <a:t>Необходимая мощность зарядного источника - 2400 Вт (</a:t>
            </a:r>
            <a:r>
              <a:rPr lang="ru-RU" dirty="0" err="1"/>
              <a:t>подзаряка</a:t>
            </a:r>
            <a:r>
              <a:rPr lang="ru-RU" dirty="0"/>
              <a:t> емкости за 75 </a:t>
            </a:r>
            <a:r>
              <a:rPr lang="ru-RU" dirty="0" err="1"/>
              <a:t>мс</a:t>
            </a:r>
            <a:r>
              <a:rPr lang="ru-RU" dirty="0"/>
              <a:t>)</a:t>
            </a:r>
          </a:p>
          <a:p>
            <a:r>
              <a:rPr lang="ru-RU" dirty="0"/>
              <a:t>Запасенная энергия – 768 Дж</a:t>
            </a:r>
          </a:p>
          <a:p>
            <a:endParaRPr lang="ru-RU" dirty="0"/>
          </a:p>
          <a:p>
            <a:endParaRPr lang="ru-RU" dirty="0"/>
          </a:p>
          <a:p>
            <a:endParaRPr lang="ru-RU" sz="180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C1976A-F9CA-4A6D-B0E8-8AFC89330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569D-207D-4A0A-9936-296A32A55517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976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400" dirty="0"/>
              <a:t>Внешний вид стойки генераторов на </a:t>
            </a:r>
            <a:r>
              <a:rPr lang="en-US" sz="2400" dirty="0"/>
              <a:t>IGBT</a:t>
            </a:r>
            <a:r>
              <a:rPr lang="ru-RU" sz="2400" dirty="0"/>
              <a:t>  для квадруполей</a:t>
            </a:r>
          </a:p>
        </p:txBody>
      </p:sp>
      <p:pic>
        <p:nvPicPr>
          <p:cNvPr id="4098" name="Рисунок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8036" y="980728"/>
            <a:ext cx="2263632" cy="5312077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7419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14363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3" r="16734"/>
          <a:stretch/>
        </p:blipFill>
        <p:spPr>
          <a:xfrm>
            <a:off x="4716016" y="2852936"/>
            <a:ext cx="2731544" cy="2627784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5EE25CE-5D0E-49A5-8888-62EE9D557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569D-207D-4A0A-9936-296A32A5551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Результат моделирования работы генератора для дипольных магнитов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580" y="1232756"/>
            <a:ext cx="756084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27A9B2C-9262-47A1-AE78-4B52A4FB9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569D-207D-4A0A-9936-296A32A55517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035AE34-5BE2-470B-9D5E-ECA53C7C4BD5}"/>
              </a:ext>
            </a:extLst>
          </p:cNvPr>
          <p:cNvSpPr/>
          <p:nvPr/>
        </p:nvSpPr>
        <p:spPr>
          <a:xfrm>
            <a:off x="750404" y="5875490"/>
            <a:ext cx="7643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Зеленый луч – напряжение на емкости,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красный  - ток через магнит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кА.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Емкость – 14000 мкФ.</a:t>
            </a:r>
            <a:endParaRPr lang="ru-RU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B1906D1-8C4D-4D1C-969C-87AC57D59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404664"/>
            <a:ext cx="8147248" cy="57214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По результатам моделирования видно, что</a:t>
            </a:r>
            <a:r>
              <a:rPr lang="en-US" dirty="0"/>
              <a:t>:</a:t>
            </a:r>
            <a:endParaRPr lang="ru-RU" dirty="0"/>
          </a:p>
          <a:p>
            <a:r>
              <a:rPr lang="ru-RU" sz="2800" dirty="0">
                <a:latin typeface="+mj-lt"/>
                <a:ea typeface="Calibri" panose="020F0502020204030204" pitchFamily="34" charset="0"/>
              </a:rPr>
              <a:t>Изменение тока на вершине импульса на длительности 30 мкс не превышает 2.2∙10</a:t>
            </a:r>
            <a:r>
              <a:rPr lang="ru-RU" baseline="30000" dirty="0"/>
              <a:t>-6</a:t>
            </a:r>
            <a:endParaRPr lang="ru-RU" dirty="0"/>
          </a:p>
          <a:p>
            <a:r>
              <a:rPr lang="ru-RU" sz="2800" dirty="0"/>
              <a:t>Максимум тока через магнит при напряжении  на емкости 900 В имеет величину около 470 А</a:t>
            </a:r>
            <a:endParaRPr lang="en-US" sz="2800" dirty="0"/>
          </a:p>
          <a:p>
            <a:r>
              <a:rPr lang="ru-RU" dirty="0"/>
              <a:t>Напряжение на конденсаторе до импульса – 900В, после импульса – 790В. </a:t>
            </a:r>
            <a:endParaRPr lang="en-US" dirty="0"/>
          </a:p>
          <a:p>
            <a:r>
              <a:rPr lang="ru-RU" dirty="0"/>
              <a:t>Потери энергии за импульс </a:t>
            </a:r>
            <a:r>
              <a:rPr lang="en-US" dirty="0"/>
              <a:t> - </a:t>
            </a:r>
            <a:r>
              <a:rPr lang="ru-RU" dirty="0"/>
              <a:t>1.3 </a:t>
            </a:r>
            <a:r>
              <a:rPr lang="en-US" dirty="0"/>
              <a:t> </a:t>
            </a:r>
            <a:r>
              <a:rPr lang="ru-RU" dirty="0"/>
              <a:t>кДж</a:t>
            </a:r>
          </a:p>
          <a:p>
            <a:r>
              <a:rPr lang="ru-RU" dirty="0"/>
              <a:t>Необходимая мощность зарядного источника - 332 Вт (</a:t>
            </a:r>
            <a:r>
              <a:rPr lang="ru-RU" dirty="0" err="1"/>
              <a:t>подзаряка</a:t>
            </a:r>
            <a:r>
              <a:rPr lang="ru-RU" dirty="0"/>
              <a:t> емкости за 3.92 с)</a:t>
            </a:r>
          </a:p>
          <a:p>
            <a:r>
              <a:rPr lang="ru-RU" dirty="0"/>
              <a:t>Запасенная энергия – 5.6 кДж</a:t>
            </a:r>
          </a:p>
          <a:p>
            <a:endParaRPr lang="ru-RU" dirty="0"/>
          </a:p>
          <a:p>
            <a:endParaRPr lang="ru-RU" dirty="0"/>
          </a:p>
          <a:p>
            <a:endParaRPr lang="ru-RU" sz="18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644A454-C966-41DE-8599-5D5A6BB22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569D-207D-4A0A-9936-296A32A55517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816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400" dirty="0"/>
              <a:t>Схема силовой части генератора для дипольных магнитов</a:t>
            </a:r>
          </a:p>
        </p:txBody>
      </p:sp>
      <p:pic>
        <p:nvPicPr>
          <p:cNvPr id="4" name="Рисунок 3" descr="ps_dipol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1787" y="1287462"/>
            <a:ext cx="5940425" cy="4283075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AFE5E4C-5F43-4E2C-9578-028CD4A56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569D-207D-4A0A-9936-296A32A55517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Результат моделирования работы генератора тока для дипольных магнитов 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90800"/>
            <a:ext cx="763284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91680" y="602128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Зеленый, синий, желтый луч – напряжение на конденсаторах, красный  - ток через магнит. Напряжение в кВ, ток в кА</a:t>
            </a:r>
            <a:endParaRPr lang="ru-RU" sz="1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ACB64D0-0EEE-4BED-B412-9E8A55777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569D-207D-4A0A-9936-296A32A55517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Инжекционный комплекс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68760"/>
            <a:ext cx="724292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051720" y="5733256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1 —линейный ускоритель ЛУ-20, 2 — ускоритель тяжелых ионов ЛУТИ.</a:t>
            </a:r>
            <a:endParaRPr lang="ru-RU" b="1" dirty="0"/>
          </a:p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D3A5CB3-F904-40C2-ABC4-77CBA13F2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569D-207D-4A0A-9936-296A32A5551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Датчик тока</a:t>
            </a:r>
            <a:br>
              <a:rPr lang="ru-RU" dirty="0"/>
            </a:br>
            <a:r>
              <a:rPr lang="ru-RU" sz="1800" dirty="0"/>
              <a:t>Датчики </a:t>
            </a:r>
            <a:r>
              <a:rPr lang="en-US" sz="1800" dirty="0"/>
              <a:t>LEM IT</a:t>
            </a:r>
            <a:r>
              <a:rPr lang="ru-RU" sz="1800" dirty="0"/>
              <a:t> 405</a:t>
            </a:r>
            <a:r>
              <a:rPr lang="en-US" sz="1800" dirty="0"/>
              <a:t>S </a:t>
            </a:r>
            <a:r>
              <a:rPr lang="ru-RU" sz="1800" dirty="0"/>
              <a:t>обеспечивают точность измерения тока не хуже 12 </a:t>
            </a:r>
            <a:r>
              <a:rPr lang="en-US" sz="1800" dirty="0"/>
              <a:t>ppm</a:t>
            </a:r>
            <a:r>
              <a:rPr lang="ru-RU" sz="1800" dirty="0"/>
              <a:t>  от 400</a:t>
            </a:r>
            <a:r>
              <a:rPr lang="en-US" sz="1800" dirty="0"/>
              <a:t>A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268760"/>
            <a:ext cx="3600400" cy="23789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162" y="3640445"/>
            <a:ext cx="3933627" cy="2298800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5D16A20-39E5-4D20-B7AE-4CA99728E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569D-207D-4A0A-9936-296A32A55517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0433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Источники питания корректоров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GW INSTEK PSP 2010 – 20 </a:t>
            </a:r>
            <a:r>
              <a:rPr lang="ru-RU" dirty="0"/>
              <a:t>В 10 А</a:t>
            </a:r>
          </a:p>
          <a:p>
            <a:r>
              <a:rPr lang="ru-RU" dirty="0"/>
              <a:t>максимальная мощность 200 Вт</a:t>
            </a:r>
            <a:br>
              <a:rPr lang="ru-RU" dirty="0"/>
            </a:br>
            <a:endParaRPr lang="ru-RU" dirty="0"/>
          </a:p>
          <a:p>
            <a:r>
              <a:rPr lang="ru-RU" dirty="0"/>
              <a:t>Дискретность установки параметров: от 10 мВ, от 5 мА</a:t>
            </a:r>
            <a:br>
              <a:rPr lang="ru-RU" dirty="0"/>
            </a:br>
            <a:endParaRPr lang="ru-RU" dirty="0"/>
          </a:p>
          <a:p>
            <a:r>
              <a:rPr lang="ru-RU" dirty="0"/>
              <a:t>Защита от перегрузки, перенапряжения и перегрева</a:t>
            </a:r>
          </a:p>
          <a:p>
            <a:endParaRPr lang="ru-RU" dirty="0"/>
          </a:p>
          <a:p>
            <a:r>
              <a:rPr lang="ru-RU" dirty="0"/>
              <a:t>По два на корректор, всего 12 шт.</a:t>
            </a:r>
          </a:p>
          <a:p>
            <a:r>
              <a:rPr lang="ru-RU" dirty="0"/>
              <a:t>Реле переключения полярности</a:t>
            </a:r>
          </a:p>
          <a:p>
            <a:r>
              <a:rPr lang="ru-RU" dirty="0"/>
              <a:t>Модули управления </a:t>
            </a:r>
            <a:r>
              <a:rPr lang="en-US" dirty="0"/>
              <a:t>RS422 – RS232 + </a:t>
            </a:r>
            <a:r>
              <a:rPr lang="ru-RU" dirty="0"/>
              <a:t>управление реле</a:t>
            </a:r>
          </a:p>
          <a:p>
            <a:r>
              <a:rPr lang="ru-RU" dirty="0"/>
              <a:t>Все размещено в стойке 800х800х1800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1196752"/>
            <a:ext cx="2730722" cy="1457523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E40E69A-4A8A-4602-9E55-BC6836B9B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569D-207D-4A0A-9936-296A32A55517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8985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Источники питания корректоров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82" y="1600200"/>
            <a:ext cx="7919036" cy="4525963"/>
          </a:xfr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5ADB8C0-6CBD-410F-8543-E0E90C022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569D-207D-4A0A-9936-296A32A55517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9529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СТАТУС РАБОТ</a:t>
            </a:r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86BE17F6-BC75-4E7D-A23F-C2767C70BED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57200" y="2853531"/>
            <a:ext cx="4038600" cy="2019300"/>
          </a:xfrm>
        </p:spPr>
      </p:pic>
      <p:sp>
        <p:nvSpPr>
          <p:cNvPr id="3" name="TextBox 2"/>
          <p:cNvSpPr txBox="1"/>
          <p:nvPr/>
        </p:nvSpPr>
        <p:spPr>
          <a:xfrm>
            <a:off x="611560" y="1124744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/>
              <a:t> Сборка шкафа корректоров  - готовность 70 % , тестирование – начало октября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Модули для источников квадруполей –</a:t>
            </a:r>
            <a:r>
              <a:rPr lang="en-US" dirty="0"/>
              <a:t> </a:t>
            </a:r>
            <a:r>
              <a:rPr lang="ru-RU" dirty="0"/>
              <a:t>готовность  100%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Начата сборка первого шкафа 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ИП ПМ – закуплены компоненты</a:t>
            </a:r>
            <a:endParaRPr lang="en-US" dirty="0"/>
          </a:p>
        </p:txBody>
      </p:sp>
      <p:pic>
        <p:nvPicPr>
          <p:cNvPr id="6" name="Объект 10">
            <a:extLst>
              <a:ext uri="{FF2B5EF4-FFF2-40B4-BE49-F238E27FC236}">
                <a16:creationId xmlns:a16="http://schemas.microsoft.com/office/drawing/2014/main" id="{33F9D580-A49D-4E70-A4F0-5450240DF8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853531"/>
            <a:ext cx="4038600" cy="2019300"/>
          </a:xfrm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FFB9662-CE60-4714-98AA-9516385C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569D-207D-4A0A-9936-296A32A55517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0_55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2008" y="0"/>
            <a:ext cx="9216008" cy="69120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29600" cy="1070992"/>
          </a:xfrm>
        </p:spPr>
        <p:txBody>
          <a:bodyPr/>
          <a:lstStyle/>
          <a:p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</a:rPr>
              <a:t>Спасибо за внимание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6BAC40E-1AFC-4825-AA5B-F5D316C44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569D-207D-4A0A-9936-296A32A55517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4687" y="260648"/>
            <a:ext cx="860444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Канал транспортировки пучка</a:t>
            </a:r>
            <a:r>
              <a:rPr lang="en-US" sz="2800" dirty="0"/>
              <a:t> </a:t>
            </a:r>
            <a:r>
              <a:rPr lang="ru-RU" sz="2800" dirty="0"/>
              <a:t>ЛУТИ - Бустер</a:t>
            </a:r>
          </a:p>
          <a:p>
            <a:pPr algn="just"/>
            <a:endParaRPr lang="ru-RU" dirty="0"/>
          </a:p>
          <a:p>
            <a:pPr algn="ctr"/>
            <a:r>
              <a:rPr lang="ru-RU" dirty="0"/>
              <a:t>2 дипольных магнита</a:t>
            </a:r>
            <a:endParaRPr lang="en-US" dirty="0"/>
          </a:p>
          <a:p>
            <a:pPr algn="ctr"/>
            <a:r>
              <a:rPr lang="ru-RU" dirty="0"/>
              <a:t>7 квадрупольных линз</a:t>
            </a:r>
          </a:p>
          <a:p>
            <a:pPr algn="ctr"/>
            <a:r>
              <a:rPr lang="ru-RU" dirty="0"/>
              <a:t>6 дипольных корректоров</a:t>
            </a:r>
          </a:p>
          <a:p>
            <a:pPr algn="just"/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20" b="14672"/>
          <a:stretch/>
        </p:blipFill>
        <p:spPr>
          <a:xfrm>
            <a:off x="454710" y="2420888"/>
            <a:ext cx="8204402" cy="3096344"/>
          </a:xfr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9876D63-6B28-4413-90E5-C6E9CB7D1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569D-207D-4A0A-9936-296A32A5551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Режимы инжекции в Бустер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9"/>
            <a:ext cx="8229600" cy="2592288"/>
          </a:xfrm>
        </p:spPr>
        <p:txBody>
          <a:bodyPr/>
          <a:lstStyle/>
          <a:p>
            <a:r>
              <a:rPr lang="ru-RU" dirty="0"/>
              <a:t>Однократная однооборотная - 8мкс</a:t>
            </a:r>
          </a:p>
          <a:p>
            <a:r>
              <a:rPr lang="ru-RU" dirty="0"/>
              <a:t>Однократная 3-оборотная   - 24 мкс</a:t>
            </a:r>
          </a:p>
          <a:p>
            <a:r>
              <a:rPr lang="ru-RU" dirty="0"/>
              <a:t>Трехкратная однооборотная  3х100 </a:t>
            </a:r>
            <a:r>
              <a:rPr lang="ru-RU" dirty="0" err="1"/>
              <a:t>мс</a:t>
            </a:r>
            <a:endParaRPr lang="ru-RU" dirty="0"/>
          </a:p>
          <a:p>
            <a:r>
              <a:rPr lang="ru-RU" dirty="0"/>
              <a:t>Период цикла Бустера – 4 с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E531233-E0F2-40FD-96CD-7DD2C7E6D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569D-207D-4A0A-9936-296A32A5551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143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Требуемые параметры источников питания магнитных элементов канала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Дипольные магниты</a:t>
            </a:r>
            <a:r>
              <a:rPr lang="en-US" dirty="0"/>
              <a:t>:</a:t>
            </a:r>
          </a:p>
          <a:p>
            <a:r>
              <a:rPr lang="ru-RU" sz="2000" dirty="0"/>
              <a:t>Максимальный ток – 450 А</a:t>
            </a:r>
          </a:p>
          <a:p>
            <a:r>
              <a:rPr lang="ru-RU" sz="2000" dirty="0"/>
              <a:t>Нестабильность тока – не более ± 1,5·10</a:t>
            </a:r>
            <a:r>
              <a:rPr lang="ru-RU" sz="2000" baseline="30000" dirty="0"/>
              <a:t>-4</a:t>
            </a:r>
            <a:r>
              <a:rPr lang="ru-RU" sz="2000" dirty="0"/>
              <a:t>   </a:t>
            </a:r>
          </a:p>
          <a:p>
            <a:pPr marL="0" indent="0" algn="ctr">
              <a:buNone/>
            </a:pPr>
            <a:r>
              <a:rPr lang="ru-RU" dirty="0"/>
              <a:t>Квадрупольные линзы</a:t>
            </a:r>
          </a:p>
          <a:p>
            <a:r>
              <a:rPr lang="ru-RU" sz="2000" dirty="0"/>
              <a:t>Максимальный ток – 230 А</a:t>
            </a:r>
          </a:p>
          <a:p>
            <a:r>
              <a:rPr lang="ru-RU" sz="2000" dirty="0"/>
              <a:t>Нестабильность тока – не более ± 1·10</a:t>
            </a:r>
            <a:r>
              <a:rPr lang="ru-RU" sz="2000" baseline="30000" dirty="0"/>
              <a:t>-3</a:t>
            </a:r>
            <a:r>
              <a:rPr lang="ru-RU" sz="2000" dirty="0"/>
              <a:t>   </a:t>
            </a:r>
          </a:p>
          <a:p>
            <a:pPr marL="0" indent="0" algn="ctr">
              <a:buNone/>
            </a:pPr>
            <a:r>
              <a:rPr lang="ru-RU" dirty="0"/>
              <a:t>Дипольные корректоры</a:t>
            </a:r>
          </a:p>
          <a:p>
            <a:r>
              <a:rPr lang="ru-RU" sz="2000" dirty="0"/>
              <a:t>Максимальный ток – 10 А</a:t>
            </a:r>
          </a:p>
          <a:p>
            <a:r>
              <a:rPr lang="ru-RU" sz="2000" dirty="0"/>
              <a:t>Нестабильность тока – не более ± 1·10</a:t>
            </a:r>
            <a:r>
              <a:rPr lang="ru-RU" sz="2000" baseline="30000" dirty="0"/>
              <a:t>-2</a:t>
            </a:r>
            <a:r>
              <a:rPr lang="ru-RU" sz="2000" dirty="0"/>
              <a:t>  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532254C-78A2-4691-8AC6-E68A03E50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569D-207D-4A0A-9936-296A32A5551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056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Импульсное питание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ru-RU" dirty="0"/>
              <a:t>постоянное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Экономия электроэнергии</a:t>
            </a:r>
          </a:p>
          <a:p>
            <a:r>
              <a:rPr lang="ru-RU" dirty="0"/>
              <a:t>Минимальная рассеиваемая мощность в обмотках магнитных элементов</a:t>
            </a:r>
          </a:p>
          <a:p>
            <a:r>
              <a:rPr lang="ru-RU" dirty="0"/>
              <a:t>Возможность получения больших импульсных токов сравнительно простыми техническими средствами</a:t>
            </a:r>
          </a:p>
          <a:p>
            <a:r>
              <a:rPr lang="ru-RU" dirty="0"/>
              <a:t>Рекуперация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9228885-2131-4C3F-9FB4-81D54A8E9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569D-207D-4A0A-9936-296A32A5551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794041"/>
              </p:ext>
            </p:extLst>
          </p:nvPr>
        </p:nvGraphicFramePr>
        <p:xfrm>
          <a:off x="1475656" y="1287859"/>
          <a:ext cx="5616624" cy="821247"/>
        </p:xfrm>
        <a:graphic>
          <a:graphicData uri="http://schemas.openxmlformats.org/drawingml/2006/table">
            <a:tbl>
              <a:tblPr/>
              <a:tblGrid>
                <a:gridCol w="3991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Индуктивность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 мГн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Активное сопротивление обмотки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0.0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5 Ом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Максимальный ток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 А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95536" y="740597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Электрические параметры большой квадрупольной линзы </a:t>
            </a:r>
            <a:r>
              <a:rPr lang="en-US" dirty="0"/>
              <a:t>AMPS</a:t>
            </a:r>
            <a:r>
              <a:rPr lang="ru-RU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0" t="18500" r="9400" b="6951"/>
          <a:stretch/>
        </p:blipFill>
        <p:spPr>
          <a:xfrm>
            <a:off x="2483768" y="2326532"/>
            <a:ext cx="3312368" cy="4054795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4BB0182-CBBB-40CF-80CC-0DBEDC738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569D-207D-4A0A-9936-296A32A5551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67967"/>
              </p:ext>
            </p:extLst>
          </p:nvPr>
        </p:nvGraphicFramePr>
        <p:xfrm>
          <a:off x="1655676" y="1124744"/>
          <a:ext cx="5616624" cy="821247"/>
        </p:xfrm>
        <a:graphic>
          <a:graphicData uri="http://schemas.openxmlformats.org/drawingml/2006/table">
            <a:tbl>
              <a:tblPr/>
              <a:tblGrid>
                <a:gridCol w="3991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Индуктивность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11 мГн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Активное сопротивление обмотки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0.04Ом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Максимальный ток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 А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83568" y="548680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/>
              <a:t> </a:t>
            </a:r>
            <a:r>
              <a:rPr lang="ru-RU" dirty="0"/>
              <a:t> Электрические параметры малой квадрупольной линзы </a:t>
            </a:r>
            <a:r>
              <a:rPr lang="en-US" dirty="0"/>
              <a:t>AMPS</a:t>
            </a:r>
            <a:r>
              <a:rPr lang="ru-RU" dirty="0"/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7" t="15350" r="10937" b="16554"/>
          <a:stretch/>
        </p:blipFill>
        <p:spPr>
          <a:xfrm>
            <a:off x="2411760" y="2212944"/>
            <a:ext cx="3888432" cy="4518932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9FFC481-4019-4B65-95EE-EFBF7527B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569D-207D-4A0A-9936-296A32A5551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308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573373"/>
              </p:ext>
            </p:extLst>
          </p:nvPr>
        </p:nvGraphicFramePr>
        <p:xfrm>
          <a:off x="1626803" y="1124744"/>
          <a:ext cx="5616624" cy="821247"/>
        </p:xfrm>
        <a:graphic>
          <a:graphicData uri="http://schemas.openxmlformats.org/drawingml/2006/table">
            <a:tbl>
              <a:tblPr/>
              <a:tblGrid>
                <a:gridCol w="3991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Индуктивность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45 мГн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Активное сопротивление обмотки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0.05 Ом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Максимальный ток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450 А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83568" y="548680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Электрические параметры дипольного магнита </a:t>
            </a:r>
            <a:r>
              <a:rPr lang="en-US" dirty="0"/>
              <a:t>AMPS</a:t>
            </a:r>
            <a:r>
              <a:rPr lang="ru-RU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6" t="31100" r="20075" b="5901"/>
          <a:stretch/>
        </p:blipFill>
        <p:spPr>
          <a:xfrm>
            <a:off x="1993974" y="2360765"/>
            <a:ext cx="5170314" cy="4308595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58FFBFA-631A-4F16-8312-DA6985FB5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569D-207D-4A0A-9936-296A32A5551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6147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12786</TotalTime>
  <Words>581</Words>
  <Application>Microsoft Office PowerPoint</Application>
  <PresentationFormat>Экран (4:3)</PresentationFormat>
  <Paragraphs>123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Тема Office</vt:lpstr>
      <vt:lpstr>Источники питания для магнитных элементов канала транспортировки пучка ЛУТИ — Бустер</vt:lpstr>
      <vt:lpstr>Инжекционный комплекс</vt:lpstr>
      <vt:lpstr>Презентация PowerPoint</vt:lpstr>
      <vt:lpstr>Режимы инжекции в Бустер</vt:lpstr>
      <vt:lpstr>Требуемые параметры источников питания магнитных элементов канала</vt:lpstr>
      <vt:lpstr>Импульсное питание vs постоянное</vt:lpstr>
      <vt:lpstr>Презентация PowerPoint</vt:lpstr>
      <vt:lpstr>Презентация PowerPoint</vt:lpstr>
      <vt:lpstr>Презентация PowerPoint</vt:lpstr>
      <vt:lpstr>Принцип работы</vt:lpstr>
      <vt:lpstr>Структурная схема силовой части генератора на IGBT – транзисторах  для квадруполей</vt:lpstr>
      <vt:lpstr>Схема силовой части генератора на IGBT для квадруполей</vt:lpstr>
      <vt:lpstr>Моделирование работы  силовой части генератора на IGBT для квадруполей</vt:lpstr>
      <vt:lpstr>Презентация PowerPoint</vt:lpstr>
      <vt:lpstr>Внешний вид стойки генераторов на IGBT  для квадруполей</vt:lpstr>
      <vt:lpstr>Результат моделирования работы генератора для дипольных магнитов</vt:lpstr>
      <vt:lpstr>Презентация PowerPoint</vt:lpstr>
      <vt:lpstr>Схема силовой части генератора для дипольных магнитов</vt:lpstr>
      <vt:lpstr>Результат моделирования работы генератора тока для дипольных магнитов </vt:lpstr>
      <vt:lpstr>Датчик тока Датчики LEM IT 405S обеспечивают точность измерения тока не хуже 12 ppm  от 400A </vt:lpstr>
      <vt:lpstr>Источники питания корректоров</vt:lpstr>
      <vt:lpstr>Источники питания корректоров</vt:lpstr>
      <vt:lpstr>СТАТУС РАБОТ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Бакалаврская работа тема: Генераторы импульсного тока для питания магнитных линз канала транспортировки пучков заряженных частиц</dc:title>
  <dc:creator>Den</dc:creator>
  <cp:lastModifiedBy>D_laptop_PC</cp:lastModifiedBy>
  <cp:revision>172</cp:revision>
  <dcterms:created xsi:type="dcterms:W3CDTF">2016-03-24T06:35:23Z</dcterms:created>
  <dcterms:modified xsi:type="dcterms:W3CDTF">2018-09-14T05:26:49Z</dcterms:modified>
</cp:coreProperties>
</file>