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1"/>
  </p:notesMasterIdLst>
  <p:sldIdLst>
    <p:sldId id="311" r:id="rId3"/>
    <p:sldId id="312" r:id="rId4"/>
    <p:sldId id="286" r:id="rId5"/>
    <p:sldId id="301" r:id="rId6"/>
    <p:sldId id="302" r:id="rId7"/>
    <p:sldId id="300" r:id="rId8"/>
    <p:sldId id="299" r:id="rId9"/>
    <p:sldId id="318" r:id="rId10"/>
    <p:sldId id="319" r:id="rId11"/>
    <p:sldId id="303" r:id="rId12"/>
    <p:sldId id="304" r:id="rId13"/>
    <p:sldId id="287" r:id="rId14"/>
    <p:sldId id="288" r:id="rId15"/>
    <p:sldId id="289" r:id="rId16"/>
    <p:sldId id="290" r:id="rId17"/>
    <p:sldId id="292" r:id="rId18"/>
    <p:sldId id="293" r:id="rId19"/>
    <p:sldId id="294" r:id="rId20"/>
    <p:sldId id="295" r:id="rId21"/>
    <p:sldId id="296" r:id="rId22"/>
    <p:sldId id="298" r:id="rId23"/>
    <p:sldId id="258" r:id="rId24"/>
    <p:sldId id="260" r:id="rId25"/>
    <p:sldId id="259" r:id="rId26"/>
    <p:sldId id="261" r:id="rId27"/>
    <p:sldId id="262" r:id="rId28"/>
    <p:sldId id="263" r:id="rId29"/>
    <p:sldId id="265" r:id="rId30"/>
    <p:sldId id="264" r:id="rId31"/>
    <p:sldId id="266" r:id="rId32"/>
    <p:sldId id="267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7" r:id="rId41"/>
    <p:sldId id="278" r:id="rId42"/>
    <p:sldId id="314" r:id="rId43"/>
    <p:sldId id="315" r:id="rId44"/>
    <p:sldId id="320" r:id="rId45"/>
    <p:sldId id="321" r:id="rId46"/>
    <p:sldId id="322" r:id="rId47"/>
    <p:sldId id="313" r:id="rId48"/>
    <p:sldId id="291" r:id="rId49"/>
    <p:sldId id="297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77284" autoAdjust="0"/>
  </p:normalViewPr>
  <p:slideViewPr>
    <p:cSldViewPr snapToGrid="0">
      <p:cViewPr varScale="1">
        <p:scale>
          <a:sx n="61" d="100"/>
          <a:sy n="61" d="100"/>
        </p:scale>
        <p:origin x="1413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76036-9773-4AED-A013-9A517C7B5D85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D3641-C2E5-4383-9C96-EE77AE2F3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892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Following pioneer works of Lev </a:t>
            </a:r>
            <a:r>
              <a:rPr lang="en-US" baseline="0" dirty="0" err="1" smtClean="0"/>
              <a:t>Mikaelyan</a:t>
            </a:r>
            <a:r>
              <a:rPr lang="en-US" baseline="0" dirty="0" smtClean="0"/>
              <a:t> in </a:t>
            </a:r>
            <a:r>
              <a:rPr lang="en-US" baseline="0" dirty="0" smtClean="0"/>
              <a:t>1980</a:t>
            </a:r>
            <a:r>
              <a:rPr lang="en-US" baseline="30000" dirty="0" smtClean="0"/>
              <a:t>th</a:t>
            </a:r>
            <a:r>
              <a:rPr lang="en-US" baseline="0" dirty="0" smtClean="0"/>
              <a:t>, there </a:t>
            </a:r>
            <a:r>
              <a:rPr lang="en-US" baseline="0" dirty="0" smtClean="0"/>
              <a:t>were several projects on </a:t>
            </a:r>
            <a:r>
              <a:rPr lang="en-US" baseline="0" dirty="0" smtClean="0"/>
              <a:t>the </a:t>
            </a:r>
            <a:r>
              <a:rPr lang="en-US" baseline="0" dirty="0" smtClean="0"/>
              <a:t>reactor </a:t>
            </a:r>
            <a:r>
              <a:rPr lang="en-US" baseline="0" dirty="0" smtClean="0"/>
              <a:t>diagnostics with neutrino. </a:t>
            </a:r>
            <a:r>
              <a:rPr lang="en-US" baseline="0" dirty="0" smtClean="0"/>
              <a:t>Some of them were quite successful.</a:t>
            </a:r>
          </a:p>
          <a:p>
            <a:r>
              <a:rPr lang="en-US" baseline="0" dirty="0" smtClean="0"/>
              <a:t>After claim of the Reactor Antineutrino Anomaly some of the projects were redirected to searching for short-range neutrino oscillation. A number of new projects appeared (and disappeared) as well. Most of them are located close to the research or industrial reactors, and I will describe briefly their latest news. There are also projects planning to use r/a sources, as well as some well-known existing experiments which are not tuned for short-range oscillations but try to contribute.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181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time distribution between the Prompt and Delayed</a:t>
            </a:r>
            <a:r>
              <a:rPr lang="en-US" baseline="0" dirty="0" smtClean="0"/>
              <a:t> signals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569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and here – energy spectra measured at 3 distances</a:t>
            </a:r>
            <a:r>
              <a:rPr lang="en-US" baseline="0" dirty="0" smtClean="0"/>
              <a:t> with 50 </a:t>
            </a:r>
            <a:r>
              <a:rPr lang="en-US" baseline="0" dirty="0" err="1" smtClean="0"/>
              <a:t>PMTs.</a:t>
            </a:r>
            <a:r>
              <a:rPr lang="en-US" baseline="0" dirty="0" smtClean="0"/>
              <a:t> As you see, the background (when the reactor is OFF) is as low as 10% only. If we include information from 2500 individual sensors, thus increasing the segmentation, then…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738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then identification becomes stronger, and BG decreases</a:t>
            </a:r>
            <a:r>
              <a:rPr lang="en-US" baseline="0" dirty="0" smtClean="0"/>
              <a:t> down to 3%.  (Mention, that most of other competitive projects only dream to reach a Signal/Background ratio of about unity)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96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81475" cy="31353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US" altLang="ru-RU" dirty="0" smtClean="0"/>
              <a:t>Now, what about oscillations? We do not see any serious deviation from the L-squared dependence 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436937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to plot the spectra ratio </a:t>
            </a:r>
            <a:r>
              <a:rPr lang="en-US" dirty="0" err="1" smtClean="0"/>
              <a:t>Dn</a:t>
            </a:r>
            <a:r>
              <a:rPr lang="en-US" dirty="0" smtClean="0"/>
              <a:t> over Up – we can see some fluctuations from the flat line which corresponds to the NULL hypothesis.</a:t>
            </a:r>
            <a:r>
              <a:rPr lang="en-US" baseline="0" dirty="0" smtClean="0"/>
              <a:t> But these fluctuations contradict to the RAA claim at 5-sigma level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367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same is with </a:t>
            </a:r>
            <a:r>
              <a:rPr lang="en-US" dirty="0" err="1" smtClean="0"/>
              <a:t>Md</a:t>
            </a:r>
            <a:r>
              <a:rPr lang="en-US" dirty="0" smtClean="0"/>
              <a:t> over Up ratio.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530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Detailed analysis done with a conservative CLs method allows to exclude significant part of the oscillation parameters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393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the other hand, our best fit is somewhat non-zero…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162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but its statistical significance is only about 2.8 sigma,</a:t>
            </a:r>
            <a:r>
              <a:rPr lang="en-US" baseline="0" dirty="0" smtClean="0"/>
              <a:t> and I wouldn’t pay too much attention to that.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6302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let’s come to Korean experiment NEOS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453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35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1 cubic meter singe-volume Liquid Scintillator detector…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24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is the only one (except of our DANSS) which is located near an </a:t>
            </a:r>
            <a:r>
              <a:rPr lang="en-US" baseline="0" dirty="0" smtClean="0"/>
              <a:t>industrial reactor. Unfortunately, the distance is </a:t>
            </a:r>
            <a:r>
              <a:rPr lang="en-US" dirty="0" smtClean="0"/>
              <a:t>fixed</a:t>
            </a:r>
            <a:r>
              <a:rPr lang="en-US" baseline="0" dirty="0" smtClean="0"/>
              <a:t> at 24 m. It is not segmented, and the overburden is not enough high, but thanks to a good Pulse Shape Discrimination,…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815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they have succeeded  to get rather low background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679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Comparing the spectrum shape with one measured 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Daya</a:t>
            </a:r>
            <a:r>
              <a:rPr lang="en-US" baseline="0" dirty="0" smtClean="0"/>
              <a:t> Bay experiment, NEOS also provides some parameter exclusion (which unfortunately is not model-independent)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801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Quite soft summary.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312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our first publications everybody</a:t>
            </a:r>
            <a:r>
              <a:rPr lang="en-US" baseline="0" dirty="0" smtClean="0"/>
              <a:t> understood that segmentation could be very useful. So, the STEREO team using their experience of </a:t>
            </a:r>
            <a:r>
              <a:rPr lang="en-US" baseline="0" dirty="0" smtClean="0"/>
              <a:t>NUCIFER, made a 6-cell detector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72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.. Which is located at 10 m from the ILL small research reactor in Grenoble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7853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you can see the construction…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3012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and some very preliminary results.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7196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PROSPECT. American colleagues tried to find appropriate POWER reactor (which could take the place of </a:t>
            </a:r>
            <a:r>
              <a:rPr lang="en-US" dirty="0" err="1" smtClean="0"/>
              <a:t>SanOnofre</a:t>
            </a:r>
            <a:r>
              <a:rPr lang="en-US" dirty="0" smtClean="0"/>
              <a:t> closed now). They even planned to use atomic aircraft carrier. But</a:t>
            </a:r>
            <a:r>
              <a:rPr lang="en-US" baseline="0" dirty="0" smtClean="0"/>
              <a:t> as </a:t>
            </a:r>
            <a:r>
              <a:rPr lang="en-US" dirty="0" smtClean="0"/>
              <a:t>I see, at the moment they develop a new design at a</a:t>
            </a:r>
            <a:r>
              <a:rPr lang="en-US" baseline="0" dirty="0" smtClean="0"/>
              <a:t> small research reactor. The detector is segmented and is planned to be moved (not moved yet).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209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The detector is located in the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room just under the reactor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cauldron.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Being there, we are at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about 10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meter from the center of the core and exposed to a huge neutrino flux. Moreover, big amount of hydrogen-containing material above the room shields perfectly against fast cosmic neutrons (which is the main source of background). 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794A9-DEC3-41C4-89AC-171E21AF6D0E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879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dirty="0" smtClean="0"/>
              <a:t>build a prototype with LS </a:t>
            </a:r>
            <a:r>
              <a:rPr lang="en-US" dirty="0" err="1" smtClean="0"/>
              <a:t>dopped</a:t>
            </a:r>
            <a:r>
              <a:rPr lang="en-US" dirty="0" smtClean="0"/>
              <a:t> with 6Li instead of </a:t>
            </a:r>
            <a:r>
              <a:rPr lang="en-US" dirty="0" err="1" smtClean="0"/>
              <a:t>Gd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630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really on the way.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4401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and after 33 days they exclude some part of parameters.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52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SoLid</a:t>
            </a:r>
            <a:r>
              <a:rPr lang="en-US" dirty="0" smtClean="0"/>
              <a:t> is also highly segmented and</a:t>
            </a:r>
            <a:r>
              <a:rPr lang="en-US" baseline="0" dirty="0" smtClean="0"/>
              <a:t> used 6Li for neutron detection.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9065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claim that ON/OFF count rate differs significantly… What does it mean?</a:t>
            </a:r>
            <a:r>
              <a:rPr lang="en-US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5469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Well, they </a:t>
            </a:r>
            <a:r>
              <a:rPr lang="en-US" dirty="0" err="1" smtClean="0"/>
              <a:t>promis</a:t>
            </a:r>
            <a:r>
              <a:rPr lang="en-US" dirty="0" smtClean="0"/>
              <a:t> physics soon.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7202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recent news arrived a week ago from NEUTRINO4</a:t>
            </a:r>
            <a:r>
              <a:rPr lang="en-US" baseline="0" dirty="0" smtClean="0"/>
              <a:t> experiment driven by </a:t>
            </a:r>
            <a:r>
              <a:rPr lang="en-US" baseline="0" dirty="0" err="1" smtClean="0"/>
              <a:t>A.Serebrov</a:t>
            </a:r>
            <a:r>
              <a:rPr lang="en-US" baseline="0" dirty="0" smtClean="0"/>
              <a:t> from </a:t>
            </a:r>
            <a:r>
              <a:rPr lang="en-US" baseline="0" dirty="0" err="1" smtClean="0"/>
              <a:t>Gatchina</a:t>
            </a:r>
            <a:r>
              <a:rPr lang="en-US" baseline="0" dirty="0" smtClean="0"/>
              <a:t>, St. Petersburg. This segmented movable LS-based detector is located close to 100 MW compact reactor SM3 in </a:t>
            </a:r>
            <a:r>
              <a:rPr lang="en-US" baseline="0" dirty="0" err="1" smtClean="0"/>
              <a:t>Dimitrovgrad</a:t>
            </a:r>
            <a:r>
              <a:rPr lang="en-US" baseline="0" dirty="0" smtClean="0"/>
              <a:t>, RU.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7714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Extremely</a:t>
            </a:r>
            <a:r>
              <a:rPr lang="en-US" baseline="0" dirty="0" smtClean="0"/>
              <a:t> compact core (40x40x40cm only) has 100 MW power. Here one can see the cave with a movable trolley and the construction of cells. Contrary to 3 previous projects, this device is in operation already more than 2 years (like our DANSS).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0887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a model-independent analysis, they produce the following results.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7480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063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is why our detector is moved (3 positions per week) so that the distance to the core is varied by 2 meters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524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~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097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is a view of the detector on a lifting gear, and one can ride it up and down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143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detector consists</a:t>
            </a:r>
            <a:r>
              <a:rPr lang="en-US" baseline="0" dirty="0" smtClean="0"/>
              <a:t> of 2500 independent scintillator strips based on polystyrene. Each of them is coupled to individual photo-sensor. Each 50 strips are combined to intercrossing modules coupled to a small PMT. Such modular structure provides 3-dimensial space pattern of each </a:t>
            </a:r>
            <a:r>
              <a:rPr lang="en-US" baseline="0" dirty="0" smtClean="0"/>
              <a:t>event, so </a:t>
            </a:r>
            <a:r>
              <a:rPr lang="en-US" baseline="0" dirty="0" smtClean="0"/>
              <a:t>that we could see separately energy deposit of </a:t>
            </a:r>
            <a:r>
              <a:rPr lang="en-US" baseline="0" dirty="0" smtClean="0"/>
              <a:t>the positron </a:t>
            </a:r>
            <a:r>
              <a:rPr lang="en-US" baseline="0" dirty="0" smtClean="0"/>
              <a:t>and that of annihilation photons. It helps a lot for </a:t>
            </a:r>
            <a:r>
              <a:rPr lang="en-US" baseline="0" dirty="0" smtClean="0"/>
              <a:t>the event identification and </a:t>
            </a:r>
            <a:r>
              <a:rPr lang="en-US" baseline="0" dirty="0" smtClean="0"/>
              <a:t>background suppression during the analysis.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02E7-AE8A-460E-8FB2-B2B60B09C290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03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51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Energy calibration is done with cosmic muons (we see individual tracks) 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089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and with tiny</a:t>
            </a:r>
            <a:r>
              <a:rPr lang="en-US" baseline="0" dirty="0" smtClean="0"/>
              <a:t> radioactive sources introduced inside the detector body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3641-C2E5-4383-9C96-EE77AE2F395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579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E533-B5D8-4E21-9FC9-F567F5FDF166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83A-6707-4F99-A6EB-9B7B2D587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2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E533-B5D8-4E21-9FC9-F567F5FDF166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83A-6707-4F99-A6EB-9B7B2D587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E533-B5D8-4E21-9FC9-F567F5FDF166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83A-6707-4F99-A6EB-9B7B2D587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79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08.06.2018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V.Egorov (DANSS Collaboration)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17B70-77B3-4250-8FC1-8EB40F6E55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82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08.06.2018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V.Egorov (DANSS Collaboration)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FBC27-0A88-4132-AD99-C5DE08AC7AD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77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08.06.2018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V.Egorov (DANSS Collaboration)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CF513-0E23-41B3-951A-91E99AE47B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77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08.06.2018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V.Egorov (DANSS Collaboration)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7E580-D854-49DC-AA5A-5795BE4021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70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4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08.06.2018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V.Egorov (DANSS Collaboration)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541E2-4986-43D6-883F-8C4903C1C8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17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08.06.2018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V.Egorov (DANSS Collaboration)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B3312-123E-4C63-A708-8BFEDA41A5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95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08.06.2018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V.Egorov (DANSS Collaboration)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166B0-A036-4A81-BBCE-4809D786AF2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76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08.06.2018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V.Egorov (DANSS Collaboration)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C0F61-785E-4C45-B2E3-790F41C9F3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28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E533-B5D8-4E21-9FC9-F567F5FDF166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83A-6707-4F99-A6EB-9B7B2D587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372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08.06.2018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V.Egorov (DANSS Collaboration)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841B9-780B-49FA-BFAA-439E50DEF5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97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08.06.2018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V.Egorov (DANSS Collaboration)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2524-4757-43EC-9BC3-C78807D44B3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63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4" y="27464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08.06.2018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V.Egorov (DANSS Collaboration)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B7542-4CDD-4AAD-B3D3-6177FB0B1B7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8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E533-B5D8-4E21-9FC9-F567F5FDF166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83A-6707-4F99-A6EB-9B7B2D587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536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E533-B5D8-4E21-9FC9-F567F5FDF166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83A-6707-4F99-A6EB-9B7B2D587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724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E533-B5D8-4E21-9FC9-F567F5FDF166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83A-6707-4F99-A6EB-9B7B2D587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38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E533-B5D8-4E21-9FC9-F567F5FDF166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83A-6707-4F99-A6EB-9B7B2D587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66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E533-B5D8-4E21-9FC9-F567F5FDF166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83A-6707-4F99-A6EB-9B7B2D587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08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E533-B5D8-4E21-9FC9-F567F5FDF166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83A-6707-4F99-A6EB-9B7B2D587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06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E533-B5D8-4E21-9FC9-F567F5FDF166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83A-6707-4F99-A6EB-9B7B2D587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01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6E533-B5D8-4E21-9FC9-F567F5FDF166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8083A-6707-4F99-A6EB-9B7B2D587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43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0000"/>
                </a:solidFill>
              </a:rPr>
              <a:t>08.06.2018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V.Egorov (DANSS Collaboration)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E22A3-3624-4AA8-AC2E-A3AED9A81D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7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oleObject" Target="../embeddings/oleObject6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7.wmf"/><Relationship Id="rId10" Type="http://schemas.openxmlformats.org/officeDocument/2006/relationships/image" Target="../media/image18.w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png"/><Relationship Id="rId5" Type="http://schemas.openxmlformats.org/officeDocument/2006/relationships/image" Target="../media/image29.wmf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2.png"/><Relationship Id="rId5" Type="http://schemas.openxmlformats.org/officeDocument/2006/relationships/image" Target="../media/image61.wmf"/><Relationship Id="rId4" Type="http://schemas.openxmlformats.org/officeDocument/2006/relationships/oleObject" Target="../embeddings/oleObject9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pnpi.nrcki.ru/mail/?_task=mail&amp;_caps=pdf%3D1%2Cflash%3D1%2Ctif%3D0&amp;_uid=9209&amp;_mbox=INBOX&amp;_action=show#ad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228" y="117693"/>
            <a:ext cx="886750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 smtClean="0"/>
              <a:t>1980…  </a:t>
            </a:r>
            <a:r>
              <a:rPr lang="en-US" u="sng" dirty="0" err="1" smtClean="0"/>
              <a:t>L.Mikaelyan</a:t>
            </a:r>
            <a:r>
              <a:rPr lang="en-US" u="sng" dirty="0" smtClean="0"/>
              <a:t> </a:t>
            </a:r>
            <a:r>
              <a:rPr lang="en-US" u="sng" dirty="0" smtClean="0"/>
              <a:t>(KI, Moscow): </a:t>
            </a:r>
            <a:r>
              <a:rPr lang="en-US" b="1" u="sng" dirty="0" smtClean="0">
                <a:solidFill>
                  <a:srgbClr val="FF0000"/>
                </a:solidFill>
              </a:rPr>
              <a:t>RONS</a:t>
            </a:r>
            <a:r>
              <a:rPr lang="en-US" u="sng" dirty="0" smtClean="0"/>
              <a:t> @ SU =&gt; Neutrino Diagnostics! 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SONGS</a:t>
            </a:r>
            <a:r>
              <a:rPr lang="en-US" dirty="0" smtClean="0"/>
              <a:t> @ US  (finished) 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NUCIFER</a:t>
            </a:r>
            <a:r>
              <a:rPr lang="en-US" dirty="0" smtClean="0"/>
              <a:t> @ FR (in operation)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ANGRA</a:t>
            </a:r>
            <a:r>
              <a:rPr lang="en-US" dirty="0" smtClean="0"/>
              <a:t> @ BR (still under preparation?)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trike="sngStrike" dirty="0" smtClean="0"/>
              <a:t>CORMORAD</a:t>
            </a:r>
            <a:r>
              <a:rPr lang="en-US" strike="sngStrike" dirty="0" smtClean="0"/>
              <a:t> @ IT </a:t>
            </a:r>
            <a:r>
              <a:rPr lang="en-US" dirty="0" smtClean="0"/>
              <a:t>(canceled)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PANDA</a:t>
            </a:r>
            <a:r>
              <a:rPr lang="en-US" dirty="0" smtClean="0"/>
              <a:t> @ JP (prototype)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DANSS</a:t>
            </a:r>
            <a:r>
              <a:rPr lang="en-US" dirty="0" smtClean="0"/>
              <a:t> @ RU (in operation)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 smtClean="0"/>
              <a:t>2011:  “Reactor Antineutrino Anomaly”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DANSS</a:t>
            </a:r>
            <a:r>
              <a:rPr lang="en-US" dirty="0" smtClean="0">
                <a:solidFill>
                  <a:srgbClr val="FF0000"/>
                </a:solidFill>
              </a:rPr>
              <a:t> @ RU </a:t>
            </a:r>
            <a:r>
              <a:rPr lang="en-US" dirty="0">
                <a:solidFill>
                  <a:srgbClr val="FF0000"/>
                </a:solidFill>
              </a:rPr>
              <a:t>(results)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NEOS</a:t>
            </a:r>
            <a:r>
              <a:rPr lang="en-US" dirty="0">
                <a:solidFill>
                  <a:srgbClr val="FF0000"/>
                </a:solidFill>
              </a:rPr>
              <a:t> @ KR  (results)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NEUTRINO4</a:t>
            </a:r>
            <a:r>
              <a:rPr lang="en-US" dirty="0" smtClean="0">
                <a:solidFill>
                  <a:srgbClr val="FF0000"/>
                </a:solidFill>
              </a:rPr>
              <a:t> @ RU (results)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STEREO</a:t>
            </a:r>
            <a:r>
              <a:rPr lang="en-US" dirty="0">
                <a:solidFill>
                  <a:srgbClr val="0070C0"/>
                </a:solidFill>
              </a:rPr>
              <a:t> @ FR </a:t>
            </a:r>
            <a:r>
              <a:rPr lang="en-US" dirty="0" smtClean="0">
                <a:solidFill>
                  <a:srgbClr val="0070C0"/>
                </a:solidFill>
              </a:rPr>
              <a:t>(have been started </a:t>
            </a:r>
            <a:r>
              <a:rPr lang="en-US" dirty="0">
                <a:solidFill>
                  <a:srgbClr val="0070C0"/>
                </a:solidFill>
              </a:rPr>
              <a:t>in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PROSPECT</a:t>
            </a:r>
            <a:r>
              <a:rPr lang="en-US" dirty="0" smtClean="0">
                <a:solidFill>
                  <a:srgbClr val="0070C0"/>
                </a:solidFill>
              </a:rPr>
              <a:t> @ US (have been started </a:t>
            </a:r>
            <a:r>
              <a:rPr lang="en-US" dirty="0">
                <a:solidFill>
                  <a:srgbClr val="0070C0"/>
                </a:solidFill>
              </a:rPr>
              <a:t>in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70C0"/>
                </a:solidFill>
              </a:rPr>
              <a:t>SoLid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@ EU (is being </a:t>
            </a:r>
            <a:r>
              <a:rPr lang="en-US" dirty="0">
                <a:solidFill>
                  <a:srgbClr val="0070C0"/>
                </a:solidFill>
              </a:rPr>
              <a:t>started)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WATCHMAN, NULAT, IDREAM, VIDARR, CHANDLER </a:t>
            </a:r>
            <a:r>
              <a:rPr lang="en-US" dirty="0"/>
              <a:t>(…no news…)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trike="sngStrike" dirty="0" smtClean="0"/>
              <a:t>SOX </a:t>
            </a:r>
            <a:r>
              <a:rPr lang="fr-FR" strike="sngStrike" dirty="0"/>
              <a:t>(BOREXINO + 144Ce/Pm</a:t>
            </a:r>
            <a:r>
              <a:rPr lang="fr-FR" strike="sngStrike" dirty="0" smtClean="0"/>
              <a:t>)</a:t>
            </a:r>
            <a:r>
              <a:rPr lang="fr-FR" dirty="0" smtClean="0"/>
              <a:t>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trike="sngStrike" dirty="0" smtClean="0"/>
              <a:t>CeLAND </a:t>
            </a:r>
            <a:r>
              <a:rPr lang="fr-FR" strike="sngStrike" dirty="0"/>
              <a:t>(KamLAND + 144Ce/Pm)</a:t>
            </a:r>
            <a:r>
              <a:rPr lang="fr-FR" dirty="0"/>
              <a:t>, 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70C0"/>
                </a:solidFill>
              </a:rPr>
              <a:t>BEST </a:t>
            </a:r>
            <a:r>
              <a:rPr lang="fr-FR" dirty="0">
                <a:solidFill>
                  <a:srgbClr val="0070C0"/>
                </a:solidFill>
              </a:rPr>
              <a:t>(SAGE + 51Cr</a:t>
            </a:r>
            <a:r>
              <a:rPr lang="fr-FR" dirty="0" smtClean="0">
                <a:solidFill>
                  <a:srgbClr val="0070C0"/>
                </a:solidFill>
              </a:rPr>
              <a:t>) (</a:t>
            </a:r>
            <a:r>
              <a:rPr lang="fr-FR" baseline="30000" dirty="0" smtClean="0">
                <a:solidFill>
                  <a:srgbClr val="0070C0"/>
                </a:solidFill>
              </a:rPr>
              <a:t>51</a:t>
            </a:r>
            <a:r>
              <a:rPr lang="fr-FR" dirty="0" smtClean="0">
                <a:solidFill>
                  <a:srgbClr val="0070C0"/>
                </a:solidFill>
              </a:rPr>
              <a:t>Cr in preparation)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DayaBay, Double Chooz, KATRIN, IceCube, ...  (not tuned for Short-Range Oscillations)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13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83713"/>
            <a:ext cx="9144000" cy="124925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Energy calibration with cosmic muons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 smtClean="0">
                <a:latin typeface="Comic Sans MS" panose="030F0702030302020204" pitchFamily="66" charset="0"/>
              </a:rPr>
              <a:t/>
            </a:r>
            <a:br>
              <a:rPr lang="en-US" sz="1200" dirty="0" smtClean="0">
                <a:latin typeface="Comic Sans MS" panose="030F0702030302020204" pitchFamily="66" charset="0"/>
              </a:rPr>
            </a:br>
            <a:r>
              <a:rPr lang="en-US" sz="1100" dirty="0" smtClean="0">
                <a:latin typeface="Comic Sans MS" panose="030F0702030302020204" pitchFamily="66" charset="0"/>
              </a:rPr>
              <a:t/>
            </a:r>
            <a:br>
              <a:rPr lang="en-US" sz="1100" dirty="0" smtClean="0">
                <a:latin typeface="Comic Sans MS" panose="030F0702030302020204" pitchFamily="66" charset="0"/>
              </a:rPr>
            </a:br>
            <a:r>
              <a:rPr lang="en-US" sz="22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arXiv:1804.04046[</a:t>
            </a:r>
            <a:r>
              <a:rPr lang="en-US" sz="2200" b="1" i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hep</a:t>
            </a:r>
            <a:r>
              <a:rPr lang="en-US" sz="22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-ex] </a:t>
            </a:r>
            <a:r>
              <a:rPr lang="en-US" sz="2200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– </a:t>
            </a:r>
            <a:r>
              <a:rPr lang="en-US" sz="2200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details of </a:t>
            </a:r>
            <a:r>
              <a:rPr lang="en-US" sz="2200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calibration </a:t>
            </a:r>
            <a:r>
              <a:rPr lang="en-US" sz="2200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and </a:t>
            </a:r>
            <a:r>
              <a:rPr lang="en-US" sz="2200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analysis</a:t>
            </a:r>
            <a:endParaRPr lang="ru-RU" sz="2200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7" y="1398067"/>
            <a:ext cx="8539245" cy="536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5995115" y="4333490"/>
          <a:ext cx="3090930" cy="209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Plot" r:id="rId4" imgW="9401400" imgH="6385320" progId="Grapher.Document">
                  <p:embed/>
                </p:oleObj>
              </mc:Choice>
              <mc:Fallback>
                <p:oleObj name="Plot" r:id="rId4" imgW="9401400" imgH="63853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95115" y="4333490"/>
                        <a:ext cx="3090930" cy="2099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595" y="123455"/>
            <a:ext cx="8315727" cy="787260"/>
          </a:xfrm>
        </p:spPr>
        <p:txBody>
          <a:bodyPr>
            <a:normAutofit fontScale="90000"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latin typeface="Comic Sans MS" panose="030F0702030302020204" pitchFamily="66" charset="0"/>
              </a:rPr>
              <a:t>Calibration with</a:t>
            </a:r>
            <a:r>
              <a:rPr lang="en-US" sz="2200" dirty="0" smtClean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   </a:t>
            </a:r>
            <a:r>
              <a:rPr lang="en-US" sz="3100" b="1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22</a:t>
            </a:r>
            <a:r>
              <a:rPr lang="en-US" sz="3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Na, </a:t>
            </a:r>
            <a:r>
              <a:rPr lang="en-US" sz="3100" b="1" baseline="30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60</a:t>
            </a:r>
            <a:r>
              <a:rPr lang="en-US" sz="31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</a:t>
            </a:r>
            <a:r>
              <a:rPr lang="en-US" sz="3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3100" b="1" baseline="30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137</a:t>
            </a:r>
            <a:r>
              <a:rPr lang="en-US" sz="31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Cs</a:t>
            </a:r>
            <a:r>
              <a:rPr lang="en-US" sz="3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3100" b="1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248</a:t>
            </a:r>
            <a:r>
              <a:rPr lang="en-US" sz="3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Cm </a:t>
            </a:r>
            <a:r>
              <a:rPr lang="en-US" sz="3100" i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(few </a:t>
            </a:r>
            <a:r>
              <a:rPr lang="en-US" sz="3100" i="1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Bq</a:t>
            </a:r>
            <a:r>
              <a:rPr lang="en-US" sz="3100" i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</a:t>
            </a:r>
            <a:endParaRPr lang="en-US" sz="40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413" y="2800431"/>
            <a:ext cx="1465541" cy="106096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1449929"/>
            <a:ext cx="2905969" cy="1330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58" y="1444910"/>
            <a:ext cx="3092818" cy="2180728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2797452" y="3158425"/>
            <a:ext cx="2015500" cy="516423"/>
          </a:xfrm>
          <a:prstGeom prst="wedgeRectCallout">
            <a:avLst>
              <a:gd name="adj1" fmla="val 26989"/>
              <a:gd name="adj2" fmla="val -17080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Teflon capillary</a:t>
            </a:r>
            <a:endParaRPr lang="ru-RU" sz="20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462116" y="1438458"/>
          <a:ext cx="2275595" cy="2236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name="Plot" r:id="rId9" imgW="6081840" imgH="5977080" progId="Grapher.Document">
                  <p:embed/>
                </p:oleObj>
              </mc:Choice>
              <mc:Fallback>
                <p:oleObj name="Plot" r:id="rId9" imgW="6081840" imgH="5977080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116" y="1438458"/>
                        <a:ext cx="2275595" cy="22363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/>
          </p:nvPr>
        </p:nvGraphicFramePr>
        <p:xfrm>
          <a:off x="3252209" y="4241283"/>
          <a:ext cx="2675916" cy="2045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" name="Plot" r:id="rId11" imgW="8198640" imgH="6265800" progId="Grapher.Document">
                  <p:embed/>
                </p:oleObj>
              </mc:Choice>
              <mc:Fallback>
                <p:oleObj name="Plot" r:id="rId11" imgW="8198640" imgH="62658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52209" y="4241283"/>
                        <a:ext cx="2675916" cy="2045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ая выноска 2"/>
          <p:cNvSpPr/>
          <p:nvPr/>
        </p:nvSpPr>
        <p:spPr>
          <a:xfrm>
            <a:off x="6449697" y="4658041"/>
            <a:ext cx="746976" cy="395033"/>
          </a:xfrm>
          <a:prstGeom prst="wedgeRectCallout">
            <a:avLst>
              <a:gd name="adj1" fmla="val -21695"/>
              <a:gd name="adj2" fmla="val 132594"/>
            </a:avLst>
          </a:prstGeom>
          <a:solidFill>
            <a:srgbClr val="E8FB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H(n,</a:t>
            </a:r>
            <a:r>
              <a:rPr lang="el-GR" dirty="0" smtClean="0">
                <a:solidFill>
                  <a:srgbClr val="0070C0"/>
                </a:solidFill>
              </a:rPr>
              <a:t>γ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7386034" y="5418677"/>
            <a:ext cx="916925" cy="395033"/>
          </a:xfrm>
          <a:prstGeom prst="wedgeRectCallout">
            <a:avLst>
              <a:gd name="adj1" fmla="val 17098"/>
              <a:gd name="adj2" fmla="val -164084"/>
            </a:avLst>
          </a:prstGeom>
          <a:solidFill>
            <a:srgbClr val="E8FB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Gd</a:t>
            </a:r>
            <a:r>
              <a:rPr lang="en-US" dirty="0" smtClean="0">
                <a:solidFill>
                  <a:srgbClr val="0070C0"/>
                </a:solidFill>
              </a:rPr>
              <a:t>(n,</a:t>
            </a:r>
            <a:r>
              <a:rPr lang="el-GR" dirty="0" smtClean="0">
                <a:solidFill>
                  <a:srgbClr val="0070C0"/>
                </a:solidFill>
              </a:rPr>
              <a:t>γ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0" y="4209043"/>
          <a:ext cx="3252209" cy="2255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" name="Plot" r:id="rId13" imgW="9831600" imgH="6818760" progId="Grapher.Document">
                  <p:embed/>
                </p:oleObj>
              </mc:Choice>
              <mc:Fallback>
                <p:oleObj name="Plot" r:id="rId13" imgW="9831600" imgH="681876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0" y="4209043"/>
                        <a:ext cx="3252209" cy="2255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18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516" y="1050528"/>
            <a:ext cx="9144000" cy="54511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9357" y="2206443"/>
            <a:ext cx="222849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Up</a:t>
            </a:r>
            <a:r>
              <a:rPr lang="en-US" sz="2400" b="1" i="1" dirty="0" smtClean="0"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 ,  </a:t>
            </a:r>
            <a:r>
              <a:rPr lang="en-US" sz="2400" b="1" i="1" dirty="0" err="1" smtClean="0">
                <a:solidFill>
                  <a:srgbClr val="00B05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Md</a:t>
            </a:r>
            <a:r>
              <a:rPr lang="en-US" sz="2400" b="1" i="1" dirty="0" smtClean="0"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 ,  </a:t>
            </a:r>
            <a:r>
              <a:rPr lang="en-US" sz="2400" b="1" i="1" dirty="0" err="1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Dn</a:t>
            </a:r>
            <a:endParaRPr lang="en-US" sz="2400" b="1" i="1" dirty="0" smtClean="0">
              <a:solidFill>
                <a:srgbClr val="0070C0"/>
              </a:solidFill>
              <a:ea typeface="Arial Unicode MS" panose="020B0604020202020204" pitchFamily="34" charset="-128"/>
              <a:cs typeface="Arial Unicode MS" panose="020B0604020202020204" pitchFamily="34" charset="-128"/>
              <a:sym typeface="Symbol" panose="05050102010706020507" pitchFamily="18" charset="2"/>
            </a:endParaRPr>
          </a:p>
          <a:p>
            <a:r>
              <a:rPr lang="el-GR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</a:t>
            </a:r>
            <a:r>
              <a:rPr lang="en-US" baseline="-25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m</a:t>
            </a:r>
            <a:r>
              <a:rPr lang="en-US" b="1" dirty="0" smtClean="0"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  <a:sym typeface="Symbol" panose="05050102010706020507" pitchFamily="18" charset="2"/>
              </a:rPr>
              <a:t>= 4.01  0.07</a:t>
            </a:r>
          </a:p>
          <a:p>
            <a:r>
              <a:rPr lang="el-GR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</a:t>
            </a:r>
            <a:r>
              <a:rPr lang="en-US" baseline="-25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c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  <a:sym typeface="Symbol" panose="05050102010706020507" pitchFamily="18" charset="2"/>
              </a:rPr>
              <a:t>=13.68  0.23</a:t>
            </a:r>
            <a:endParaRPr lang="en-US" b="1" dirty="0">
              <a:latin typeface="Courier New" panose="02070309020205020404" pitchFamily="49" charset="0"/>
              <a:ea typeface="Arial Unicode MS" panose="020B0604020202020204" pitchFamily="34" charset="-128"/>
              <a:cs typeface="Courier New" panose="02070309020205020404" pitchFamily="49" charset="0"/>
              <a:sym typeface="Symbol" panose="05050102010706020507" pitchFamily="18" charset="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95470" y="3101525"/>
            <a:ext cx="585989" cy="61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460" y="3406772"/>
            <a:ext cx="1493948" cy="371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1304" y="3037439"/>
            <a:ext cx="20585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Off</a:t>
            </a:r>
          </a:p>
          <a:p>
            <a:r>
              <a:rPr lang="en-US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N </a:t>
            </a:r>
            <a:r>
              <a:rPr lang="en-US" b="1" dirty="0" smtClean="0"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  <a:sym typeface="Symbol" panose="05050102010706020507" pitchFamily="18" charset="2"/>
              </a:rPr>
              <a:t>=1.52  0.05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118" y="4905641"/>
            <a:ext cx="20585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N </a:t>
            </a:r>
            <a:r>
              <a:rPr lang="en-US" b="1" dirty="0" smtClean="0">
                <a:solidFill>
                  <a:srgbClr val="7030A0"/>
                </a:solidFill>
                <a:latin typeface="Courier New" panose="02070309020205020404" pitchFamily="49" charset="0"/>
                <a:ea typeface="Arial Unicode MS" panose="020B0604020202020204" pitchFamily="34" charset="-128"/>
                <a:cs typeface="Courier New" panose="02070309020205020404" pitchFamily="49" charset="0"/>
                <a:sym typeface="Symbol" panose="05050102010706020507" pitchFamily="18" charset="2"/>
              </a:rPr>
              <a:t>=3.20  0.02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8267" y="4530007"/>
            <a:ext cx="10230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solidFill>
                  <a:srgbClr val="7030A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248</a:t>
            </a:r>
            <a:r>
              <a:rPr lang="en-US" sz="2400" b="1" dirty="0" smtClean="0">
                <a:solidFill>
                  <a:srgbClr val="7030A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Cm</a:t>
            </a:r>
            <a:endParaRPr lang="en-US" b="1" dirty="0" smtClean="0">
              <a:solidFill>
                <a:srgbClr val="7030A0"/>
              </a:solidFill>
              <a:ea typeface="Arial Unicode MS" panose="020B0604020202020204" pitchFamily="34" charset="-128"/>
              <a:cs typeface="Courier New" panose="02070309020205020404" pitchFamily="49" charset="0"/>
              <a:sym typeface="Symbol" panose="05050102010706020507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6932" y="648866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 (P-D),   </a:t>
            </a:r>
            <a:r>
              <a:rPr lang="el-GR" b="1" dirty="0" smtClean="0"/>
              <a:t>μ</a:t>
            </a:r>
            <a:r>
              <a:rPr lang="en-US" b="1" dirty="0" smtClean="0"/>
              <a:t>s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4661" y="67801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Events / 200 ns / day</a:t>
            </a:r>
            <a:endParaRPr lang="ru-RU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229" y="878404"/>
            <a:ext cx="5985255" cy="96687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 rot="20420942">
            <a:off x="5326989" y="1308217"/>
            <a:ext cx="25747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50 PMT only</a:t>
            </a:r>
            <a:endParaRPr lang="ru-RU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6907" y="-30439"/>
            <a:ext cx="6482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An example of time distributions</a:t>
            </a:r>
            <a:endParaRPr lang="ru-RU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93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076" y="705837"/>
            <a:ext cx="9144000" cy="61521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1376" y="3600895"/>
            <a:ext cx="21723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4051 Up 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ev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/ day</a:t>
            </a:r>
          </a:p>
          <a:p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3476 </a:t>
            </a:r>
            <a:r>
              <a:rPr lang="en-US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Md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ev</a:t>
            </a:r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 / 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day</a:t>
            </a:r>
          </a:p>
          <a:p>
            <a:r>
              <a:rPr lang="en-US" dirty="0" smtClean="0">
                <a:solidFill>
                  <a:srgbClr val="1133AF"/>
                </a:solidFill>
                <a:latin typeface="Comic Sans MS" panose="030F0702030302020204" pitchFamily="66" charset="0"/>
              </a:rPr>
              <a:t>3022 </a:t>
            </a:r>
            <a:r>
              <a:rPr lang="en-US" dirty="0" err="1" smtClean="0">
                <a:solidFill>
                  <a:srgbClr val="1133AF"/>
                </a:solidFill>
                <a:latin typeface="Comic Sans MS" panose="030F0702030302020204" pitchFamily="66" charset="0"/>
              </a:rPr>
              <a:t>Dn</a:t>
            </a:r>
            <a:r>
              <a:rPr lang="en-US" dirty="0" smtClean="0">
                <a:solidFill>
                  <a:srgbClr val="1133AF"/>
                </a:solidFill>
                <a:latin typeface="Comic Sans MS" panose="030F0702030302020204" pitchFamily="66" charset="0"/>
              </a:rPr>
              <a:t>  </a:t>
            </a:r>
            <a:r>
              <a:rPr lang="en-US" dirty="0" err="1" smtClean="0">
                <a:solidFill>
                  <a:srgbClr val="1133AF"/>
                </a:solidFill>
                <a:latin typeface="Comic Sans MS" panose="030F0702030302020204" pitchFamily="66" charset="0"/>
              </a:rPr>
              <a:t>ev</a:t>
            </a:r>
            <a:r>
              <a:rPr lang="en-US" dirty="0" smtClean="0">
                <a:solidFill>
                  <a:srgbClr val="1133AF"/>
                </a:solidFill>
                <a:latin typeface="Comic Sans MS" panose="030F0702030302020204" pitchFamily="66" charset="0"/>
              </a:rPr>
              <a:t> / day</a:t>
            </a:r>
          </a:p>
          <a:p>
            <a:endParaRPr lang="en-US" dirty="0" smtClean="0">
              <a:solidFill>
                <a:srgbClr val="1133AF"/>
              </a:solidFill>
              <a:latin typeface="Comic Sans MS" panose="030F0702030302020204" pitchFamily="66" charset="0"/>
            </a:endParaRPr>
          </a:p>
          <a:p>
            <a:r>
              <a:rPr lang="en-US" dirty="0">
                <a:solidFill>
                  <a:srgbClr val="1133AF"/>
                </a:solidFill>
                <a:latin typeface="Comic Sans MS" panose="030F0702030302020204" pitchFamily="66" charset="0"/>
              </a:rPr>
              <a:t> </a:t>
            </a:r>
            <a:r>
              <a:rPr lang="en-US" dirty="0" smtClean="0">
                <a:solidFill>
                  <a:srgbClr val="1133AF"/>
                </a:solidFill>
                <a:latin typeface="Comic Sans MS" panose="030F0702030302020204" pitchFamily="66" charset="0"/>
              </a:rPr>
              <a:t> </a:t>
            </a:r>
            <a:r>
              <a:rPr lang="en-US" dirty="0" smtClean="0">
                <a:solidFill>
                  <a:schemeClr val="accent4"/>
                </a:solidFill>
                <a:latin typeface="Comic Sans MS" panose="030F0702030302020204" pitchFamily="66" charset="0"/>
              </a:rPr>
              <a:t>333 Off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ev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/ day</a:t>
            </a:r>
          </a:p>
          <a:p>
            <a:endParaRPr lang="ru-RU" dirty="0">
              <a:solidFill>
                <a:srgbClr val="1133A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420942">
            <a:off x="5396767" y="1043794"/>
            <a:ext cx="25747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50 PMT only</a:t>
            </a:r>
            <a:endParaRPr lang="ru-RU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063" y="65701"/>
            <a:ext cx="9014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An example of energy spectra (partial segmentation)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03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5837"/>
            <a:ext cx="9144000" cy="61521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0420942">
            <a:off x="5054429" y="1042271"/>
            <a:ext cx="246093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50 PMT and</a:t>
            </a:r>
          </a:p>
          <a:p>
            <a:pPr algn="ctr"/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2500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SiPM</a:t>
            </a:r>
            <a:endParaRPr lang="ru-RU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1376" y="4347869"/>
            <a:ext cx="21723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4910 Up 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ev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/ day</a:t>
            </a:r>
          </a:p>
          <a:p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4101 </a:t>
            </a:r>
            <a:r>
              <a:rPr lang="en-US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Md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ev</a:t>
            </a:r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 / 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day</a:t>
            </a:r>
          </a:p>
          <a:p>
            <a:r>
              <a:rPr lang="en-US" dirty="0" smtClean="0">
                <a:solidFill>
                  <a:srgbClr val="1133AF"/>
                </a:solidFill>
                <a:latin typeface="Comic Sans MS" panose="030F0702030302020204" pitchFamily="66" charset="0"/>
              </a:rPr>
              <a:t>3490 </a:t>
            </a:r>
            <a:r>
              <a:rPr lang="en-US" dirty="0" err="1" smtClean="0">
                <a:solidFill>
                  <a:srgbClr val="1133AF"/>
                </a:solidFill>
                <a:latin typeface="Comic Sans MS" panose="030F0702030302020204" pitchFamily="66" charset="0"/>
              </a:rPr>
              <a:t>Dn</a:t>
            </a:r>
            <a:r>
              <a:rPr lang="en-US" dirty="0" smtClean="0">
                <a:solidFill>
                  <a:srgbClr val="1133AF"/>
                </a:solidFill>
                <a:latin typeface="Comic Sans MS" panose="030F0702030302020204" pitchFamily="66" charset="0"/>
              </a:rPr>
              <a:t>  </a:t>
            </a:r>
            <a:r>
              <a:rPr lang="en-US" dirty="0" err="1" smtClean="0">
                <a:solidFill>
                  <a:srgbClr val="1133AF"/>
                </a:solidFill>
                <a:latin typeface="Comic Sans MS" panose="030F0702030302020204" pitchFamily="66" charset="0"/>
              </a:rPr>
              <a:t>ev</a:t>
            </a:r>
            <a:r>
              <a:rPr lang="en-US" dirty="0" smtClean="0">
                <a:solidFill>
                  <a:srgbClr val="1133AF"/>
                </a:solidFill>
                <a:latin typeface="Comic Sans MS" panose="030F0702030302020204" pitchFamily="66" charset="0"/>
              </a:rPr>
              <a:t> / day</a:t>
            </a:r>
          </a:p>
          <a:p>
            <a:endParaRPr lang="en-US" dirty="0" smtClean="0">
              <a:solidFill>
                <a:srgbClr val="1133AF"/>
              </a:solidFill>
              <a:latin typeface="Comic Sans MS" panose="030F0702030302020204" pitchFamily="66" charset="0"/>
            </a:endParaRPr>
          </a:p>
          <a:p>
            <a:r>
              <a:rPr lang="en-US" dirty="0">
                <a:solidFill>
                  <a:srgbClr val="1133AF"/>
                </a:solidFill>
                <a:latin typeface="Comic Sans MS" panose="030F0702030302020204" pitchFamily="66" charset="0"/>
              </a:rPr>
              <a:t> </a:t>
            </a:r>
            <a:r>
              <a:rPr lang="en-US" dirty="0" smtClean="0">
                <a:solidFill>
                  <a:srgbClr val="1133AF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1</a:t>
            </a:r>
            <a:r>
              <a:rPr lang="en-US" dirty="0" smtClean="0">
                <a:solidFill>
                  <a:schemeClr val="accent4"/>
                </a:solidFill>
                <a:latin typeface="Comic Sans MS" panose="030F0702030302020204" pitchFamily="66" charset="0"/>
              </a:rPr>
              <a:t>33 Off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ev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/ </a:t>
            </a:r>
            <a:r>
              <a:rPr lang="en-US" dirty="0" smtClean="0">
                <a:solidFill>
                  <a:schemeClr val="accent4"/>
                </a:solidFill>
                <a:latin typeface="Comic Sans MS" panose="030F0702030302020204" pitchFamily="66" charset="0"/>
              </a:rPr>
              <a:t>day</a:t>
            </a:r>
            <a:endParaRPr lang="en-US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1" y="55753"/>
            <a:ext cx="8475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An example of energy spectra (full segmentation)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76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5760019" y="929646"/>
          <a:ext cx="3334036" cy="5217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Plot" r:id="rId4" imgW="5089320" imgH="7965360" progId="Grapher.Document">
                  <p:embed/>
                </p:oleObj>
              </mc:Choice>
              <mc:Fallback>
                <p:oleObj name="Plot" r:id="rId4" imgW="5089320" imgH="796536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60019" y="929646"/>
                        <a:ext cx="3334036" cy="5217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0050" y="34473"/>
            <a:ext cx="8872538" cy="73183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IBD total rate vs </a:t>
            </a:r>
            <a:r>
              <a:rPr lang="en-US" altLang="ru-RU" sz="2400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effective</a:t>
            </a:r>
            <a:r>
              <a:rPr lang="en-US" altLang="ru-RU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distance</a:t>
            </a:r>
            <a:endParaRPr lang="en-GB" altLang="ru-RU" sz="32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7544" y="4077072"/>
            <a:ext cx="5161159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IBD intensity follows reasonably the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 / L</a:t>
            </a:r>
            <a:r>
              <a:rPr lang="en-US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dependence.</a:t>
            </a:r>
          </a:p>
          <a:p>
            <a:pPr eaLnBrk="1" fontAlgn="base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Effective 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distance L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takes into account 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real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spatial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distribution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of the detection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efficiency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and the 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reactor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core burning profile</a:t>
            </a:r>
            <a:r>
              <a:rPr lang="en-US" dirty="0" smtClean="0">
                <a:latin typeface="Comic Sans MS" panose="030F0702030302020204" pitchFamily="66" charset="0"/>
              </a:rPr>
              <a:t> (monitored permanently </a:t>
            </a:r>
            <a:r>
              <a:rPr lang="en-US" dirty="0">
                <a:latin typeface="Comic Sans MS" panose="030F0702030302020204" pitchFamily="66" charset="0"/>
              </a:rPr>
              <a:t>by the </a:t>
            </a:r>
            <a:r>
              <a:rPr lang="en-US" dirty="0" smtClean="0">
                <a:latin typeface="Comic Sans MS" panose="030F0702030302020204" pitchFamily="66" charset="0"/>
              </a:rPr>
              <a:t>KNPP staff) . </a:t>
            </a:r>
          </a:p>
          <a:p>
            <a:pPr eaLnBrk="1" fontAlgn="base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</a:pPr>
            <a:r>
              <a:rPr lang="en-US" dirty="0" smtClean="0">
                <a:latin typeface="Comic Sans MS" panose="030F0702030302020204" pitchFamily="66" charset="0"/>
              </a:rPr>
              <a:t>The time variation of  reactor core burning profile is taken into account </a:t>
            </a:r>
            <a:r>
              <a:rPr lang="en-US" dirty="0">
                <a:latin typeface="Comic Sans MS" panose="030F0702030302020204" pitchFamily="66" charset="0"/>
              </a:rPr>
              <a:t>with </a:t>
            </a:r>
            <a:r>
              <a:rPr lang="en-US" dirty="0" smtClean="0">
                <a:latin typeface="Comic Sans MS" panose="030F0702030302020204" pitchFamily="66" charset="0"/>
              </a:rPr>
              <a:t>a precision   of 30 min</a:t>
            </a:r>
            <a:r>
              <a:rPr lang="en-US" dirty="0">
                <a:latin typeface="Comic Sans MS" panose="030F0702030302020204" pitchFamily="66" charset="0"/>
              </a:rPr>
              <a:t> and</a:t>
            </a:r>
            <a:r>
              <a:rPr lang="en-US" dirty="0" smtClean="0">
                <a:latin typeface="Comic Sans MS" panose="030F0702030302020204" pitchFamily="66" charset="0"/>
              </a:rPr>
              <a:t> ~10 cm.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7" y="855978"/>
            <a:ext cx="5685222" cy="288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1273348" y="1103696"/>
            <a:ext cx="1241550" cy="2122650"/>
          </a:xfrm>
          <a:prstGeom prst="rect">
            <a:avLst/>
          </a:prstGeom>
          <a:solidFill>
            <a:srgbClr val="FF000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562366" y="1103696"/>
            <a:ext cx="1241550" cy="2122650"/>
          </a:xfrm>
          <a:prstGeom prst="rect">
            <a:avLst/>
          </a:prstGeom>
          <a:solidFill>
            <a:srgbClr val="00B05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851384" y="1109162"/>
            <a:ext cx="1241550" cy="2122650"/>
          </a:xfrm>
          <a:prstGeom prst="rect">
            <a:avLst/>
          </a:prstGeom>
          <a:solidFill>
            <a:srgbClr val="0070C0">
              <a:alpha val="1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8386" y="1103696"/>
            <a:ext cx="551474" cy="382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UP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6936" y="1533734"/>
            <a:ext cx="1188790" cy="382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MIDDLE</a:t>
            </a:r>
            <a:endParaRPr lang="ru-RU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38974" y="1915783"/>
            <a:ext cx="989662" cy="382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DOWN</a:t>
            </a:r>
            <a:endParaRPr lang="ru-RU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957690" y="6220388"/>
            <a:ext cx="318631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</a:pPr>
            <a: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Time evolution of the core burning profile</a:t>
            </a:r>
          </a:p>
        </p:txBody>
      </p:sp>
      <p:sp>
        <p:nvSpPr>
          <p:cNvPr id="10" name="Прямоугольная выноска 9"/>
          <p:cNvSpPr/>
          <p:nvPr/>
        </p:nvSpPr>
        <p:spPr bwMode="auto">
          <a:xfrm>
            <a:off x="6293118" y="4380378"/>
            <a:ext cx="1170190" cy="887082"/>
          </a:xfrm>
          <a:prstGeom prst="wedgeRectCallout">
            <a:avLst>
              <a:gd name="adj1" fmla="val -63488"/>
              <a:gd name="adj2" fmla="val -15602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Reactor core center</a:t>
            </a:r>
            <a:endParaRPr lang="en-US" sz="24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712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759"/>
            <a:ext cx="9144000" cy="612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9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759"/>
            <a:ext cx="9144000" cy="612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87" y="456937"/>
            <a:ext cx="7508026" cy="59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0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759"/>
            <a:ext cx="9144000" cy="612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7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27" y="105508"/>
            <a:ext cx="8907096" cy="107547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latin typeface="Comic Sans MS" panose="030F0702030302020204" pitchFamily="66" charset="0"/>
              </a:rPr>
              <a:t>some info about reactors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3059" y="1309816"/>
            <a:ext cx="4420028" cy="94516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500" dirty="0" smtClean="0">
                <a:latin typeface="Comic Sans MS" panose="030F0702030302020204" pitchFamily="66" charset="0"/>
              </a:rPr>
              <a:t>Research reactors </a:t>
            </a:r>
          </a:p>
          <a:p>
            <a:pPr algn="ctr"/>
            <a:r>
              <a:rPr lang="en-US" dirty="0" smtClean="0"/>
              <a:t>(&lt;100 </a:t>
            </a:r>
            <a:r>
              <a:rPr lang="en-US" dirty="0" err="1" smtClean="0"/>
              <a:t>MW</a:t>
            </a:r>
            <a:r>
              <a:rPr lang="en-US" baseline="-25000" dirty="0" err="1" smtClean="0"/>
              <a:t>th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3059" y="2505074"/>
            <a:ext cx="4420027" cy="4122371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Compact core (&lt; 1m)</a:t>
            </a:r>
          </a:p>
          <a:p>
            <a:r>
              <a:rPr lang="en-US" dirty="0" smtClean="0"/>
              <a:t>Campaign </a:t>
            </a:r>
            <a:r>
              <a:rPr lang="en-US" dirty="0">
                <a:sym typeface="Symbol" panose="05050102010706020507" pitchFamily="18" charset="2"/>
              </a:rPr>
              <a:t></a:t>
            </a:r>
            <a:r>
              <a:rPr lang="en-US" dirty="0" smtClean="0"/>
              <a:t> 1 month</a:t>
            </a:r>
          </a:p>
          <a:p>
            <a:r>
              <a:rPr lang="en-US" dirty="0" smtClean="0"/>
              <a:t>ON : OFF </a:t>
            </a:r>
            <a:r>
              <a:rPr lang="en-US" dirty="0" smtClean="0">
                <a:sym typeface="Symbol" panose="05050102010706020507" pitchFamily="18" charset="2"/>
              </a:rPr>
              <a:t></a:t>
            </a:r>
            <a:r>
              <a:rPr lang="en-US" dirty="0" smtClean="0"/>
              <a:t> 2 : 1</a:t>
            </a:r>
          </a:p>
          <a:p>
            <a:r>
              <a:rPr lang="en-US" dirty="0" smtClean="0"/>
              <a:t>Normal safety restrictions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</a:p>
          <a:p>
            <a:r>
              <a:rPr lang="en-US" dirty="0" smtClean="0"/>
              <a:t>Fuel: (pure) </a:t>
            </a:r>
            <a:r>
              <a:rPr lang="en-US" baseline="30000" dirty="0" smtClean="0"/>
              <a:t>235</a:t>
            </a:r>
            <a:r>
              <a:rPr lang="en-US" dirty="0" smtClean="0"/>
              <a:t>U</a:t>
            </a:r>
          </a:p>
          <a:p>
            <a:endParaRPr lang="en-US" dirty="0"/>
          </a:p>
          <a:p>
            <a:r>
              <a:rPr lang="en-US" dirty="0" smtClean="0"/>
              <a:t>Nu spectrum: more simple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309816"/>
            <a:ext cx="4374173" cy="9451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500" dirty="0" smtClean="0">
                <a:latin typeface="Comic Sans MS" panose="030F0702030302020204" pitchFamily="66" charset="0"/>
              </a:rPr>
              <a:t>Industrial reactors </a:t>
            </a:r>
          </a:p>
          <a:p>
            <a:pPr algn="ctr"/>
            <a:r>
              <a:rPr lang="en-US" dirty="0" smtClean="0"/>
              <a:t>(3000 </a:t>
            </a:r>
            <a:r>
              <a:rPr lang="en-US" dirty="0" err="1" smtClean="0"/>
              <a:t>MW</a:t>
            </a:r>
            <a:r>
              <a:rPr lang="en-US" baseline="-25000" dirty="0" err="1" smtClean="0"/>
              <a:t>th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374173" cy="412237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Core dim.: </a:t>
            </a:r>
            <a:r>
              <a:rPr lang="en-US" dirty="0" smtClean="0">
                <a:sym typeface="Symbol" panose="05050102010706020507" pitchFamily="18" charset="2"/>
              </a:rPr>
              <a:t></a:t>
            </a:r>
            <a:r>
              <a:rPr lang="en-US" dirty="0" smtClean="0"/>
              <a:t>3.2 </a:t>
            </a:r>
            <a:r>
              <a:rPr lang="en-US" dirty="0" smtClean="0">
                <a:sym typeface="Symbol" panose="05050102010706020507" pitchFamily="18" charset="2"/>
              </a:rPr>
              <a:t></a:t>
            </a:r>
            <a:r>
              <a:rPr lang="en-US" dirty="0" smtClean="0"/>
              <a:t> h3.7 m</a:t>
            </a:r>
          </a:p>
          <a:p>
            <a:r>
              <a:rPr lang="en-US" dirty="0" smtClean="0"/>
              <a:t>Campaign </a:t>
            </a:r>
            <a:r>
              <a:rPr lang="en-US" dirty="0">
                <a:sym typeface="Symbol" panose="05050102010706020507" pitchFamily="18" charset="2"/>
              </a:rPr>
              <a:t></a:t>
            </a:r>
            <a:r>
              <a:rPr lang="en-US" dirty="0" smtClean="0"/>
              <a:t> 18 months</a:t>
            </a:r>
          </a:p>
          <a:p>
            <a:r>
              <a:rPr lang="en-US" dirty="0" smtClean="0"/>
              <a:t>ON : OFF </a:t>
            </a:r>
            <a:r>
              <a:rPr lang="en-US" dirty="0">
                <a:sym typeface="Symbol" panose="05050102010706020507" pitchFamily="18" charset="2"/>
              </a:rPr>
              <a:t></a:t>
            </a:r>
            <a:r>
              <a:rPr lang="en-US" dirty="0" smtClean="0"/>
              <a:t> 10 : 1</a:t>
            </a:r>
          </a:p>
          <a:p>
            <a:r>
              <a:rPr lang="en-US" dirty="0" smtClean="0"/>
              <a:t>Strong safety restrictions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(Liquid </a:t>
            </a:r>
            <a:r>
              <a:rPr lang="en-US" dirty="0" err="1" smtClean="0"/>
              <a:t>scint</a:t>
            </a:r>
            <a:r>
              <a:rPr lang="en-US" dirty="0" smtClean="0"/>
              <a:t>. </a:t>
            </a:r>
            <a:r>
              <a:rPr lang="en-US" dirty="0"/>
              <a:t>f</a:t>
            </a:r>
            <a:r>
              <a:rPr lang="en-US" dirty="0" smtClean="0"/>
              <a:t>orbidden)</a:t>
            </a:r>
          </a:p>
          <a:p>
            <a:r>
              <a:rPr lang="en-US" dirty="0" smtClean="0"/>
              <a:t>Fuel: </a:t>
            </a:r>
            <a:r>
              <a:rPr lang="en-US" baseline="30000" dirty="0" smtClean="0"/>
              <a:t>238</a:t>
            </a:r>
            <a:r>
              <a:rPr lang="en-US" dirty="0" smtClean="0"/>
              <a:t>U + </a:t>
            </a:r>
            <a:r>
              <a:rPr lang="en-US" baseline="30000" dirty="0" smtClean="0"/>
              <a:t>235</a:t>
            </a:r>
            <a:r>
              <a:rPr lang="en-US" dirty="0" smtClean="0"/>
              <a:t>U(3-5)%</a:t>
            </a:r>
          </a:p>
          <a:p>
            <a:pPr marL="0" indent="0">
              <a:buNone/>
            </a:pPr>
            <a:r>
              <a:rPr lang="en-US" dirty="0" smtClean="0"/>
              <a:t>      n + </a:t>
            </a:r>
            <a:r>
              <a:rPr lang="en-US" baseline="30000" dirty="0" smtClean="0"/>
              <a:t>238</a:t>
            </a:r>
            <a:r>
              <a:rPr lang="en-US" dirty="0" smtClean="0"/>
              <a:t>U -&gt; </a:t>
            </a:r>
            <a:r>
              <a:rPr lang="en-US" baseline="30000" dirty="0" smtClean="0"/>
              <a:t>239</a:t>
            </a:r>
            <a:r>
              <a:rPr lang="en-US" dirty="0" smtClean="0"/>
              <a:t>Pu + …</a:t>
            </a:r>
          </a:p>
          <a:p>
            <a:r>
              <a:rPr lang="en-US" dirty="0" smtClean="0"/>
              <a:t>Nu spectrum: complicated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875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759"/>
            <a:ext cx="9144000" cy="612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1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Summary</a:t>
            </a:r>
            <a:endParaRPr lang="ru-RU" sz="4000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4" y="1448873"/>
            <a:ext cx="8603088" cy="533185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DANSS is taking data since Apr 2016 </a:t>
            </a:r>
            <a:r>
              <a:rPr lang="en-US" sz="2400" smtClean="0">
                <a:latin typeface="Comic Sans MS" panose="030F0702030302020204" pitchFamily="66" charset="0"/>
              </a:rPr>
              <a:t>(data available </a:t>
            </a:r>
            <a:r>
              <a:rPr lang="en-US" sz="2400" dirty="0" smtClean="0">
                <a:latin typeface="Comic Sans MS" panose="030F0702030302020204" pitchFamily="66" charset="0"/>
              </a:rPr>
              <a:t>for analysis – since Oct 2016).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4910 IBD events/day</a:t>
            </a:r>
            <a:r>
              <a:rPr lang="en-US" sz="2400" dirty="0" smtClean="0">
                <a:latin typeface="Comic Sans MS" panose="030F0702030302020204" pitchFamily="66" charset="0"/>
              </a:rPr>
              <a:t> are detected in the closest position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Background: 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133 </a:t>
            </a:r>
            <a:r>
              <a:rPr lang="el-G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μ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-induced events/day (2.7% for Up pos.)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Spectrum dependence on the </a:t>
            </a:r>
            <a:r>
              <a:rPr lang="en-US" sz="2400" dirty="0" smtClean="0">
                <a:solidFill>
                  <a:srgbClr val="9900FF"/>
                </a:solidFill>
                <a:latin typeface="Comic Sans MS" panose="030F0702030302020204" pitchFamily="66" charset="0"/>
              </a:rPr>
              <a:t>fuel composition within the campaign</a:t>
            </a:r>
            <a:r>
              <a:rPr lang="en-US" sz="2400" dirty="0" smtClean="0">
                <a:latin typeface="Comic Sans MS" panose="030F0702030302020204" pitchFamily="66" charset="0"/>
              </a:rPr>
              <a:t> is clearly visible and agrees with HM-prediction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A </a:t>
            </a:r>
            <a:r>
              <a:rPr lang="en-US" sz="2400" dirty="0">
                <a:latin typeface="Comic Sans MS" panose="030F0702030302020204" pitchFamily="66" charset="0"/>
              </a:rPr>
              <a:t>large fraction of </a:t>
            </a:r>
            <a:r>
              <a:rPr lang="en-US" sz="2400" dirty="0" smtClean="0">
                <a:latin typeface="Comic Sans MS" panose="030F0702030302020204" pitchFamily="66" charset="0"/>
              </a:rPr>
              <a:t>allowed sterile oscillation parameters </a:t>
            </a:r>
            <a:r>
              <a:rPr lang="en-US" sz="2400" dirty="0">
                <a:latin typeface="Comic Sans MS" panose="030F0702030302020204" pitchFamily="66" charset="0"/>
              </a:rPr>
              <a:t>region is </a:t>
            </a:r>
            <a:r>
              <a:rPr lang="en-US" sz="2400" dirty="0" smtClean="0">
                <a:latin typeface="Comic Sans MS" panose="030F0702030302020204" pitchFamily="66" charset="0"/>
              </a:rPr>
              <a:t>excluded in a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model-independent</a:t>
            </a:r>
            <a:r>
              <a:rPr lang="en-US" sz="2400" dirty="0" smtClean="0">
                <a:latin typeface="Comic Sans MS" panose="030F0702030302020204" pitchFamily="66" charset="0"/>
              </a:rPr>
              <a:t> way. The RAA point (</a:t>
            </a:r>
            <a:r>
              <a:rPr lang="el-GR" sz="2400" dirty="0" smtClean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400" dirty="0" smtClean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aseline="30000" dirty="0" smtClean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=2.3 eV</a:t>
            </a:r>
            <a:r>
              <a:rPr lang="en-US" sz="2400" baseline="30000" dirty="0" smtClean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sin</a:t>
            </a:r>
            <a:r>
              <a:rPr lang="en-US" sz="2400" baseline="30000" dirty="0" smtClean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n-US" sz="2400" dirty="0" smtClean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)=0.14</a:t>
            </a:r>
            <a:r>
              <a:rPr lang="en-US" sz="2400" dirty="0" smtClean="0">
                <a:latin typeface="Comic Sans MS" panose="030F0702030302020204" pitchFamily="66" charset="0"/>
              </a:rPr>
              <a:t>) is excluded at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l-G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σ</a:t>
            </a:r>
            <a:r>
              <a:rPr lang="en-US" sz="2400" dirty="0" smtClean="0">
                <a:latin typeface="Comic Sans MS" panose="030F0702030302020204" pitchFamily="66" charset="0"/>
              </a:rPr>
              <a:t> level.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The best point at</a:t>
            </a:r>
            <a:r>
              <a:rPr lang="en-US" sz="2400" dirty="0">
                <a:latin typeface="Comic Sans MS" panose="030F0702030302020204" pitchFamily="66" charset="0"/>
              </a:rPr>
              <a:t> (</a:t>
            </a:r>
            <a:r>
              <a:rPr lang="el-GR" sz="2400" dirty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400" dirty="0" smtClean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aseline="30000" dirty="0" smtClean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=1.4 </a:t>
            </a:r>
            <a:r>
              <a:rPr lang="en-US" sz="2400" dirty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r>
              <a:rPr lang="en-US" sz="2400" baseline="30000" dirty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sin</a:t>
            </a:r>
            <a:r>
              <a:rPr lang="en-US" sz="2400" baseline="30000" dirty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n-US" sz="2400" dirty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)=</a:t>
            </a:r>
            <a:r>
              <a:rPr lang="en-US" sz="2400" dirty="0" smtClean="0">
                <a:solidFill>
                  <a:srgbClr val="1133A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0.05</a:t>
            </a:r>
            <a:r>
              <a:rPr lang="en-US" sz="2400" dirty="0" smtClean="0">
                <a:latin typeface="Comic Sans MS" panose="030F0702030302020204" pitchFamily="66" charset="0"/>
              </a:rPr>
              <a:t>) has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2.8</a:t>
            </a:r>
            <a:r>
              <a:rPr lang="el-G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σ</a:t>
            </a:r>
            <a:r>
              <a:rPr lang="en-US" sz="2400" dirty="0" smtClean="0">
                <a:latin typeface="Comic Sans MS" panose="030F0702030302020204" pitchFamily="66" charset="0"/>
              </a:rPr>
              <a:t>                       significance. 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DANSS data taking and analyses: 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latin typeface="Comic Sans MS" panose="030F0702030302020204" pitchFamily="66" charset="0"/>
              </a:rPr>
              <a:t>on-going</a:t>
            </a:r>
          </a:p>
        </p:txBody>
      </p:sp>
    </p:spTree>
    <p:extLst>
      <p:ext uri="{BB962C8B-B14F-4D97-AF65-F5344CB8AC3E}">
        <p14:creationId xmlns:p14="http://schemas.microsoft.com/office/powerpoint/2010/main" val="169860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111" y="0"/>
            <a:ext cx="9182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0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91"/>
            <a:ext cx="9163136" cy="684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91" y="0"/>
            <a:ext cx="9158083" cy="67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1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20"/>
            <a:ext cx="9176252" cy="6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9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6" y="0"/>
            <a:ext cx="91734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3" y="1362517"/>
            <a:ext cx="9121869" cy="411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9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191" y="0"/>
            <a:ext cx="9208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8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" y="0"/>
            <a:ext cx="9130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5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77" y="1869804"/>
            <a:ext cx="2223816" cy="22412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2716" y="1789724"/>
            <a:ext cx="914400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DA</a:t>
            </a:r>
            <a:r>
              <a:rPr lang="en-US" sz="13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  </a:t>
            </a:r>
            <a:r>
              <a:rPr lang="en-US" sz="16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SS</a:t>
            </a:r>
            <a:endParaRPr lang="ru-RU" sz="1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5972" y="357847"/>
            <a:ext cx="12666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JINR</a:t>
            </a:r>
          </a:p>
          <a:p>
            <a:pPr algn="ctr"/>
            <a:r>
              <a:rPr lang="en-US" sz="2400" i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Dubna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86425" y="4831048"/>
            <a:ext cx="895485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D</a:t>
            </a:r>
            <a:r>
              <a:rPr lang="en-US" sz="3600" b="1" kern="0" dirty="0">
                <a:solidFill>
                  <a:srgbClr val="287B9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etector</a:t>
            </a:r>
            <a:r>
              <a:rPr lang="en-US" sz="3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3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3600" b="1" kern="0" dirty="0">
                <a:solidFill>
                  <a:srgbClr val="287B9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of the reactor </a:t>
            </a:r>
            <a:r>
              <a:rPr lang="en-US" sz="36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A</a:t>
            </a:r>
            <a:r>
              <a:rPr lang="en-US" sz="3600" b="1" kern="0" dirty="0" err="1">
                <a:solidFill>
                  <a:srgbClr val="287B9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nti</a:t>
            </a:r>
            <a:r>
              <a:rPr lang="en-US" sz="36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N</a:t>
            </a:r>
            <a:r>
              <a:rPr lang="en-US" sz="3600" b="1" kern="0" dirty="0" err="1">
                <a:solidFill>
                  <a:srgbClr val="287B9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eutrino</a:t>
            </a:r>
            <a:r>
              <a:rPr lang="ru-RU" sz="3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3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en-US" sz="3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en-US" sz="3600" b="1" kern="0" dirty="0">
                <a:solidFill>
                  <a:srgbClr val="287B9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based on</a:t>
            </a:r>
            <a:r>
              <a:rPr lang="ru-RU" sz="3600" b="1" kern="0" dirty="0">
                <a:solidFill>
                  <a:srgbClr val="287B9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S</a:t>
            </a:r>
            <a:r>
              <a:rPr lang="en-US" sz="3600" b="1" kern="0" dirty="0">
                <a:solidFill>
                  <a:srgbClr val="287B9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olid-state</a:t>
            </a:r>
            <a:r>
              <a:rPr lang="en-US" sz="3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36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S</a:t>
            </a:r>
            <a:r>
              <a:rPr lang="en-US" sz="3600" b="1" kern="0" dirty="0" smtClean="0">
                <a:solidFill>
                  <a:srgbClr val="287B9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cintillator</a:t>
            </a:r>
          </a:p>
          <a:p>
            <a:pPr algn="ctr"/>
            <a:endParaRPr lang="en-US" sz="1100" b="1" i="1" kern="0" dirty="0">
              <a:solidFill>
                <a:srgbClr val="287B9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r>
              <a:rPr lang="nn-NO" i="1" kern="0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JINST </a:t>
            </a:r>
            <a:r>
              <a:rPr lang="nn-NO" i="1" kern="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11 (2016) no.11, P11011;   arXiv:1606.02896</a:t>
            </a:r>
            <a:r>
              <a:rPr lang="en-US" i="1" kern="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endParaRPr lang="ru-RU" sz="1100" i="1" kern="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8" y="98705"/>
            <a:ext cx="1784719" cy="14723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68" y="0"/>
            <a:ext cx="1481070" cy="14810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79270" y="357846"/>
            <a:ext cx="12987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ITEP</a:t>
            </a:r>
          </a:p>
          <a:p>
            <a:pPr algn="ctr"/>
            <a:r>
              <a:rPr lang="en-US" sz="2400" i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Moscow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01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4" y="0"/>
            <a:ext cx="9147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3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634"/>
            <a:ext cx="9144000" cy="690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8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9701"/>
            <a:ext cx="9196649" cy="470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5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24"/>
            <a:ext cx="9158745" cy="68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7"/>
            <a:ext cx="9145703" cy="685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5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2242" cy="692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35" y="0"/>
            <a:ext cx="9173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70" y="0"/>
            <a:ext cx="9225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0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err="1" smtClean="0">
                <a:solidFill>
                  <a:schemeClr val="accent1"/>
                </a:solidFill>
              </a:rPr>
              <a:t>SoLid</a:t>
            </a:r>
            <a:r>
              <a:rPr lang="nl-BE" b="1" dirty="0" smtClean="0">
                <a:solidFill>
                  <a:schemeClr val="accent1"/>
                </a:solidFill>
              </a:rPr>
              <a:t> </a:t>
            </a:r>
            <a:r>
              <a:rPr lang="nl-BE" b="1" dirty="0" err="1" smtClean="0">
                <a:solidFill>
                  <a:schemeClr val="accent1"/>
                </a:solidFill>
              </a:rPr>
              <a:t>detection</a:t>
            </a:r>
            <a:r>
              <a:rPr lang="nl-BE" b="1" dirty="0" smtClean="0">
                <a:solidFill>
                  <a:schemeClr val="accent1"/>
                </a:solidFill>
              </a:rPr>
              <a:t> </a:t>
            </a:r>
            <a:r>
              <a:rPr lang="nl-BE" b="1" dirty="0" err="1" smtClean="0">
                <a:solidFill>
                  <a:schemeClr val="accent1"/>
                </a:solidFill>
              </a:rPr>
              <a:t>principle</a:t>
            </a:r>
            <a:endParaRPr lang="nl-BE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2228852"/>
                <a:ext cx="6156684" cy="3263503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nl-BE" dirty="0" smtClean="0"/>
                  <a:t>Anti-</a:t>
                </a:r>
                <a:r>
                  <a:rPr lang="nl-BE" dirty="0" err="1" smtClean="0"/>
                  <a:t>electron</a:t>
                </a:r>
                <a:r>
                  <a:rPr lang="nl-BE" dirty="0" smtClean="0"/>
                  <a:t>-</a:t>
                </a:r>
                <a:r>
                  <a:rPr lang="nl-BE" dirty="0" err="1" smtClean="0"/>
                  <a:t>neutrinos</a:t>
                </a:r>
                <a:r>
                  <a:rPr lang="nl-BE" dirty="0" smtClean="0"/>
                  <a:t> </a:t>
                </a:r>
                <a:r>
                  <a:rPr lang="nl-BE" dirty="0" err="1" smtClean="0"/>
                  <a:t>detected</a:t>
                </a:r>
                <a:r>
                  <a:rPr lang="nl-BE" dirty="0" smtClean="0"/>
                  <a:t> </a:t>
                </a:r>
                <a:r>
                  <a:rPr lang="nl-BE" dirty="0" err="1" smtClean="0"/>
                  <a:t>through</a:t>
                </a:r>
                <a:r>
                  <a:rPr lang="nl-BE" dirty="0" smtClean="0"/>
                  <a:t> inverse </a:t>
                </a:r>
                <a:r>
                  <a:rPr lang="nl-BE" dirty="0" err="1" smtClean="0"/>
                  <a:t>beta</a:t>
                </a:r>
                <a:r>
                  <a:rPr lang="nl-BE" dirty="0" smtClean="0"/>
                  <a:t> </a:t>
                </a:r>
                <a:r>
                  <a:rPr lang="nl-BE" dirty="0" err="1" smtClean="0"/>
                  <a:t>decay</a:t>
                </a:r>
                <a:r>
                  <a:rPr lang="nl-BE" dirty="0" smtClean="0"/>
                  <a:t>  (IBD) </a:t>
                </a:r>
                <a:br>
                  <a:rPr lang="nl-BE" dirty="0" smtClean="0"/>
                </a:br>
                <a:r>
                  <a:rPr lang="nl-BE" dirty="0" smtClean="0"/>
                  <a:t>in </a:t>
                </a:r>
                <a:r>
                  <a:rPr lang="nl-BE" dirty="0" err="1" smtClean="0"/>
                  <a:t>the</a:t>
                </a:r>
                <a:r>
                  <a:rPr lang="nl-BE" dirty="0" smtClean="0"/>
                  <a:t> </a:t>
                </a:r>
                <a:r>
                  <a:rPr lang="nl-BE" dirty="0" err="1" smtClean="0"/>
                  <a:t>composite</a:t>
                </a:r>
                <a:r>
                  <a:rPr lang="nl-BE" dirty="0" smtClean="0"/>
                  <a:t> (PVT + </a:t>
                </a:r>
                <a:r>
                  <a:rPr lang="nl-BE" baseline="30000" dirty="0" smtClean="0"/>
                  <a:t>6</a:t>
                </a:r>
                <a:r>
                  <a:rPr lang="nl-BE" dirty="0" smtClean="0"/>
                  <a:t>LiF:ZnS) </a:t>
                </a:r>
                <a:r>
                  <a:rPr lang="nl-BE" dirty="0" err="1" smtClean="0"/>
                  <a:t>scintillator</a:t>
                </a:r>
                <a:r>
                  <a:rPr lang="nl-BE" dirty="0" smtClean="0"/>
                  <a:t> element</a:t>
                </a:r>
                <a:br>
                  <a:rPr lang="nl-BE" dirty="0" smtClean="0"/>
                </a:b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nl-BE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nl-BE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BE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nl-BE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  <m:r>
                      <a:rPr lang="nl-BE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nl-BE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groupChr>
                      <m:groupChrPr>
                        <m:chr m:val="→"/>
                        <m:pos m:val="top"/>
                        <m:ctrlPr>
                          <a:rPr lang="nl-BE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  <m:r>
                      <a:rPr lang="nl-BE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nl-BE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nl-BE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BE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BE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nl-BE" dirty="0" smtClean="0"/>
                  <a:t>          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nl-BE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nl-BE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BE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nl-BE" b="0" i="1" dirty="0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acc>
                      </m:sub>
                    </m:sSub>
                    <m:r>
                      <a:rPr lang="nl-BE" b="0" i="1" dirty="0" smtClean="0">
                        <a:latin typeface="Cambria Math" panose="02040503050406030204" pitchFamily="18" charset="0"/>
                      </a:rPr>
                      <m:t>&gt;1.8</m:t>
                    </m:r>
                  </m:oMath>
                </a14:m>
                <a:r>
                  <a:rPr lang="nl-BE" dirty="0" smtClean="0"/>
                  <a:t> </a:t>
                </a:r>
                <a:r>
                  <a:rPr lang="nl-BE" dirty="0" err="1" smtClean="0"/>
                  <a:t>MeV</a:t>
                </a:r>
                <a:r>
                  <a:rPr lang="nl-BE" dirty="0" smtClean="0"/>
                  <a:t>)</a:t>
                </a:r>
              </a:p>
              <a:p>
                <a:r>
                  <a:rPr lang="nl-BE" dirty="0" smtClean="0"/>
                  <a:t>Prompt positron </a:t>
                </a:r>
                <a:r>
                  <a:rPr lang="nl-BE" dirty="0" err="1" smtClean="0"/>
                  <a:t>signal</a:t>
                </a:r>
                <a:endParaRPr lang="nl-BE" dirty="0" smtClean="0"/>
              </a:p>
              <a:p>
                <a:pPr lvl="1"/>
                <a:r>
                  <a:rPr lang="nl-BE" dirty="0" smtClean="0"/>
                  <a:t>Positron energy </a:t>
                </a:r>
                <a:r>
                  <a:rPr lang="nl-BE" dirty="0" err="1" smtClean="0"/>
                  <a:t>contained</a:t>
                </a:r>
                <a:r>
                  <a:rPr lang="nl-BE" dirty="0" smtClean="0"/>
                  <a:t> in </a:t>
                </a:r>
                <a:r>
                  <a:rPr lang="nl-BE" dirty="0" err="1" smtClean="0"/>
                  <a:t>one</a:t>
                </a:r>
                <a:r>
                  <a:rPr lang="nl-BE" dirty="0" smtClean="0"/>
                  <a:t>/</a:t>
                </a:r>
                <a:r>
                  <a:rPr lang="nl-BE" dirty="0" err="1" smtClean="0"/>
                  <a:t>two</a:t>
                </a:r>
                <a:r>
                  <a:rPr lang="nl-BE" dirty="0" smtClean="0"/>
                  <a:t> PVT </a:t>
                </a:r>
                <a:r>
                  <a:rPr lang="nl-BE" dirty="0" err="1" smtClean="0"/>
                  <a:t>cubes</a:t>
                </a:r>
                <a:endParaRPr lang="nl-BE" dirty="0" smtClean="0"/>
              </a:p>
              <a:p>
                <a:pPr lvl="1"/>
                <a:r>
                  <a:rPr lang="nl-BE" dirty="0" err="1" smtClean="0"/>
                  <a:t>Allows</a:t>
                </a:r>
                <a:r>
                  <a:rPr lang="nl-BE" dirty="0" smtClean="0"/>
                  <a:t> </a:t>
                </a:r>
                <a:r>
                  <a:rPr lang="nl-BE" dirty="0" err="1" smtClean="0"/>
                  <a:t>precise</a:t>
                </a:r>
                <a:r>
                  <a:rPr lang="nl-BE" dirty="0" smtClean="0"/>
                  <a:t> </a:t>
                </a:r>
                <a:r>
                  <a:rPr lang="nl-BE" dirty="0" err="1" smtClean="0"/>
                  <a:t>localisation</a:t>
                </a:r>
                <a:r>
                  <a:rPr lang="nl-BE" dirty="0" smtClean="0"/>
                  <a:t> of IBD </a:t>
                </a:r>
                <a:r>
                  <a:rPr lang="nl-BE" dirty="0" err="1" smtClean="0"/>
                  <a:t>interaction</a:t>
                </a:r>
                <a:endParaRPr lang="nl-BE" dirty="0" smtClean="0"/>
              </a:p>
              <a:p>
                <a:pPr lvl="1"/>
                <a:r>
                  <a:rPr lang="nl-BE" dirty="0" err="1" smtClean="0"/>
                  <a:t>Provides</a:t>
                </a:r>
                <a:r>
                  <a:rPr lang="nl-BE" dirty="0" smtClean="0"/>
                  <a:t> </a:t>
                </a:r>
                <a:r>
                  <a:rPr lang="nl-BE" dirty="0" err="1" smtClean="0"/>
                  <a:t>seed</a:t>
                </a:r>
                <a:r>
                  <a:rPr lang="nl-BE" dirty="0" smtClean="0"/>
                  <a:t> </a:t>
                </a:r>
                <a:r>
                  <a:rPr lang="nl-BE" dirty="0" err="1" smtClean="0"/>
                  <a:t>for</a:t>
                </a:r>
                <a:r>
                  <a:rPr lang="nl-BE" dirty="0" smtClean="0"/>
                  <a:t> anti-neutrino energy</a:t>
                </a:r>
              </a:p>
              <a:p>
                <a:r>
                  <a:rPr lang="nl-BE" dirty="0" err="1" smtClean="0"/>
                  <a:t>Delayed</a:t>
                </a:r>
                <a:r>
                  <a:rPr lang="nl-BE" dirty="0" smtClean="0"/>
                  <a:t> neutron </a:t>
                </a:r>
                <a:r>
                  <a:rPr lang="nl-BE" dirty="0" err="1" smtClean="0"/>
                  <a:t>signal</a:t>
                </a:r>
                <a:endParaRPr lang="nl-BE" dirty="0" smtClean="0"/>
              </a:p>
              <a:p>
                <a:pPr lvl="1"/>
                <a:r>
                  <a:rPr lang="nl-BE" dirty="0" smtClean="0"/>
                  <a:t>Neutron </a:t>
                </a:r>
                <a:r>
                  <a:rPr lang="nl-BE" dirty="0" err="1" smtClean="0"/>
                  <a:t>captured</a:t>
                </a:r>
                <a:r>
                  <a:rPr lang="nl-BE" dirty="0" smtClean="0"/>
                  <a:t> in </a:t>
                </a:r>
                <a:r>
                  <a:rPr lang="nl-BE" baseline="30000" dirty="0" smtClean="0"/>
                  <a:t>6</a:t>
                </a:r>
                <a:r>
                  <a:rPr lang="nl-BE" dirty="0" smtClean="0"/>
                  <a:t>LiF:ZnS close </a:t>
                </a:r>
                <a:r>
                  <a:rPr lang="nl-BE" dirty="0" err="1" smtClean="0"/>
                  <a:t>by</a:t>
                </a:r>
                <a:r>
                  <a:rPr lang="nl-BE" dirty="0" smtClean="0"/>
                  <a:t/>
                </a:r>
                <a:br>
                  <a:rPr lang="nl-BE" dirty="0" smtClean="0"/>
                </a:br>
                <a14:m>
                  <m:oMath xmlns:m="http://schemas.openxmlformats.org/officeDocument/2006/math">
                    <m:r>
                      <a:rPr lang="nl-BE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nl-BE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nl-BE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nl-BE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  <m:e>
                        <m:r>
                          <a:rPr lang="nl-BE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𝐿𝑖</m:t>
                        </m:r>
                        <m:groupChr>
                          <m:groupChrPr>
                            <m:chr m:val="→"/>
                            <m:pos m:val="top"/>
                            <m:ctrlPr>
                              <a:rPr lang="nl-BE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/>
                        </m:groupChr>
                        <m:sPre>
                          <m:sPrePr>
                            <m:ctrlPr>
                              <a:rPr lang="nl-BE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nl-BE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r>
                              <a:rPr lang="nl-BE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sPre>
                      </m:e>
                    </m:sPre>
                    <m:r>
                      <a:rPr lang="nl-BE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nl-BE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                   </a:t>
                </a:r>
                <a:r>
                  <a:rPr lang="nl-BE" dirty="0" smtClean="0"/>
                  <a:t>+ 4.78 </a:t>
                </a:r>
                <a:r>
                  <a:rPr lang="nl-BE" dirty="0" err="1" smtClean="0"/>
                  <a:t>MeV</a:t>
                </a:r>
                <a:endParaRPr lang="nl-BE" dirty="0" smtClean="0"/>
              </a:p>
              <a:p>
                <a:pPr lvl="1"/>
                <a:r>
                  <a:rPr lang="nl-BE" dirty="0" err="1" smtClean="0"/>
                  <a:t>Capture</a:t>
                </a:r>
                <a:r>
                  <a:rPr lang="nl-BE" dirty="0" smtClean="0"/>
                  <a:t> time O(60 </a:t>
                </a:r>
                <a:r>
                  <a:rPr lang="nl-BE" dirty="0" smtClean="0">
                    <a:sym typeface="Symbol" panose="05050102010706020507" pitchFamily="18" charset="2"/>
                  </a:rPr>
                  <a:t>s)</a:t>
                </a:r>
                <a:endParaRPr lang="nl-BE" dirty="0" smtClean="0"/>
              </a:p>
              <a:p>
                <a:r>
                  <a:rPr lang="nl-BE" dirty="0" smtClean="0"/>
                  <a:t>Both </a:t>
                </a:r>
                <a:r>
                  <a:rPr lang="nl-BE" dirty="0" err="1" smtClean="0"/>
                  <a:t>signals</a:t>
                </a:r>
                <a:endParaRPr lang="nl-BE" dirty="0" smtClean="0"/>
              </a:p>
              <a:p>
                <a:pPr lvl="1"/>
                <a:r>
                  <a:rPr lang="nl-BE" dirty="0" err="1" smtClean="0"/>
                  <a:t>Collected</a:t>
                </a:r>
                <a:r>
                  <a:rPr lang="nl-BE" dirty="0" smtClean="0"/>
                  <a:t> </a:t>
                </a:r>
                <a:r>
                  <a:rPr lang="nl-BE" dirty="0" err="1" smtClean="0"/>
                  <a:t>by</a:t>
                </a:r>
                <a:r>
                  <a:rPr lang="nl-BE" dirty="0" smtClean="0"/>
                  <a:t> WLS fibers in X </a:t>
                </a:r>
                <a:r>
                  <a:rPr lang="nl-BE" dirty="0" err="1" smtClean="0"/>
                  <a:t>and</a:t>
                </a:r>
                <a:r>
                  <a:rPr lang="nl-BE" dirty="0" smtClean="0"/>
                  <a:t> Y </a:t>
                </a:r>
                <a:r>
                  <a:rPr lang="nl-BE" dirty="0" err="1" smtClean="0"/>
                  <a:t>directions</a:t>
                </a:r>
                <a:r>
                  <a:rPr lang="nl-BE" dirty="0" smtClean="0"/>
                  <a:t> </a:t>
                </a:r>
                <a:r>
                  <a:rPr lang="nl-BE" dirty="0" err="1" smtClean="0"/>
                  <a:t>and</a:t>
                </a:r>
                <a:r>
                  <a:rPr lang="nl-BE" dirty="0" smtClean="0"/>
                  <a:t> </a:t>
                </a:r>
                <a:r>
                  <a:rPr lang="nl-BE" dirty="0" err="1" smtClean="0"/>
                  <a:t>transported</a:t>
                </a:r>
                <a:r>
                  <a:rPr lang="nl-BE" dirty="0" smtClean="0"/>
                  <a:t> </a:t>
                </a:r>
                <a:r>
                  <a:rPr lang="nl-BE" dirty="0" err="1" smtClean="0"/>
                  <a:t>to</a:t>
                </a:r>
                <a:r>
                  <a:rPr lang="nl-BE" dirty="0" smtClean="0"/>
                  <a:t> MPPC </a:t>
                </a:r>
                <a:r>
                  <a:rPr lang="nl-BE" dirty="0" err="1" smtClean="0"/>
                  <a:t>for</a:t>
                </a:r>
                <a:r>
                  <a:rPr lang="nl-BE" dirty="0" smtClean="0"/>
                  <a:t> </a:t>
                </a:r>
                <a:r>
                  <a:rPr lang="nl-BE" dirty="0" err="1" smtClean="0"/>
                  <a:t>readout</a:t>
                </a:r>
                <a:endParaRPr lang="nl-BE" dirty="0" smtClean="0"/>
              </a:p>
              <a:p>
                <a:pPr lvl="1"/>
                <a:r>
                  <a:rPr lang="nl-BE" dirty="0" err="1" smtClean="0"/>
                  <a:t>Discrimination</a:t>
                </a:r>
                <a:r>
                  <a:rPr lang="nl-BE" dirty="0" smtClean="0"/>
                  <a:t> (ES – NS) </a:t>
                </a:r>
                <a:r>
                  <a:rPr lang="nl-BE" dirty="0" err="1" smtClean="0"/>
                  <a:t>based</a:t>
                </a:r>
                <a:r>
                  <a:rPr lang="nl-BE" dirty="0" smtClean="0"/>
                  <a:t> on  </a:t>
                </a:r>
                <a:r>
                  <a:rPr lang="nl-BE" dirty="0" err="1" smtClean="0"/>
                  <a:t>pulse</a:t>
                </a:r>
                <a:r>
                  <a:rPr lang="nl-BE" dirty="0" smtClean="0"/>
                  <a:t> </a:t>
                </a:r>
                <a:r>
                  <a:rPr lang="nl-BE" dirty="0" err="1" smtClean="0"/>
                  <a:t>shape</a:t>
                </a:r>
                <a:endParaRPr lang="nl-BE" dirty="0" smtClean="0"/>
              </a:p>
              <a:p>
                <a:pPr lvl="1"/>
                <a:endParaRPr lang="nl-BE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2228852"/>
                <a:ext cx="6156684" cy="3263503"/>
              </a:xfrm>
              <a:blipFill rotWithShape="0">
                <a:blip r:embed="rId3"/>
                <a:stretch>
                  <a:fillRect l="-297" t="-2243" b="-5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 Van Remortel, University of Antwerpen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Neutrino 2018 Heidelberg , </a:t>
            </a:r>
            <a:fld id="{0B28B6F2-EC0F-4CF8-868E-85DC661CBC3A}" type="datetime1">
              <a:rPr lang="en-US" smtClean="0"/>
              <a:t>10/2/2018</a:t>
            </a:fld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4" t="14121" r="4022"/>
          <a:stretch/>
        </p:blipFill>
        <p:spPr>
          <a:xfrm>
            <a:off x="6246186" y="1916832"/>
            <a:ext cx="2700300" cy="3649342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234060" y="1324073"/>
            <a:ext cx="2658420" cy="4847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altLang="nl-BE" sz="1350" b="1" dirty="0">
                <a:latin typeface="Arial" panose="020B0604020202020204" pitchFamily="34" charset="0"/>
              </a:rPr>
              <a:t>JINST 12 (2017) no.04, P04024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altLang="nl-BE" sz="1350" b="1" dirty="0">
                <a:latin typeface="Arial" panose="020B0604020202020204" pitchFamily="34" charset="0"/>
              </a:rPr>
              <a:t>JINST 13 (2018) no.05, P05005</a:t>
            </a:r>
            <a:r>
              <a:rPr lang="nl-BE" altLang="nl-BE" sz="1350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223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11" y="2825791"/>
            <a:ext cx="5499875" cy="3298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4981" y="93606"/>
            <a:ext cx="3804071" cy="670525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1"/>
                </a:solidFill>
              </a:rPr>
              <a:t>IBD-like </a:t>
            </a:r>
            <a:r>
              <a:rPr lang="nl-BE" dirty="0" err="1">
                <a:solidFill>
                  <a:schemeClr val="accent1"/>
                </a:solidFill>
              </a:rPr>
              <a:t>R</a:t>
            </a:r>
            <a:r>
              <a:rPr lang="nl-BE" dirty="0" err="1" smtClean="0">
                <a:solidFill>
                  <a:schemeClr val="accent1"/>
                </a:solidFill>
              </a:rPr>
              <a:t>ates</a:t>
            </a:r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00129" y="802188"/>
            <a:ext cx="8640960" cy="3263503"/>
          </a:xfrm>
        </p:spPr>
        <p:txBody>
          <a:bodyPr/>
          <a:lstStyle/>
          <a:p>
            <a:r>
              <a:rPr lang="nl-BE" dirty="0" smtClean="0"/>
              <a:t>Preliminary </a:t>
            </a:r>
            <a:r>
              <a:rPr lang="nl-BE" dirty="0" err="1"/>
              <a:t>r</a:t>
            </a:r>
            <a:r>
              <a:rPr lang="nl-BE" dirty="0" err="1" smtClean="0"/>
              <a:t>ate</a:t>
            </a:r>
            <a:r>
              <a:rPr lang="nl-BE" dirty="0" smtClean="0"/>
              <a:t> monitoring, </a:t>
            </a:r>
            <a:r>
              <a:rPr lang="nl-BE" dirty="0" err="1" smtClean="0"/>
              <a:t>based</a:t>
            </a:r>
            <a:r>
              <a:rPr lang="nl-BE" dirty="0" smtClean="0"/>
              <a:t> on:</a:t>
            </a:r>
          </a:p>
          <a:p>
            <a:pPr lvl="1"/>
            <a:r>
              <a:rPr lang="nl-BE" dirty="0" smtClean="0"/>
              <a:t>Timing, </a:t>
            </a:r>
            <a:r>
              <a:rPr lang="nl-BE" dirty="0" err="1" smtClean="0"/>
              <a:t>Topology</a:t>
            </a:r>
            <a:r>
              <a:rPr lang="nl-BE" dirty="0" smtClean="0"/>
              <a:t>, </a:t>
            </a:r>
            <a:r>
              <a:rPr lang="nl-BE" dirty="0"/>
              <a:t>M</a:t>
            </a:r>
            <a:r>
              <a:rPr lang="nl-BE" dirty="0" smtClean="0"/>
              <a:t>uon veto, Energy </a:t>
            </a:r>
            <a:r>
              <a:rPr lang="nl-BE" dirty="0" err="1" smtClean="0"/>
              <a:t>selection</a:t>
            </a:r>
            <a:endParaRPr lang="nl-BE" dirty="0" smtClean="0"/>
          </a:p>
          <a:p>
            <a:r>
              <a:rPr lang="nl-BE" dirty="0" err="1" smtClean="0"/>
              <a:t>Significantly</a:t>
            </a:r>
            <a:r>
              <a:rPr lang="nl-BE" dirty="0" smtClean="0"/>
              <a:t> </a:t>
            </a:r>
            <a:r>
              <a:rPr lang="nl-BE" dirty="0" err="1" smtClean="0"/>
              <a:t>higher</a:t>
            </a:r>
            <a:r>
              <a:rPr lang="nl-BE" dirty="0" smtClean="0"/>
              <a:t> IBD-like </a:t>
            </a:r>
            <a:r>
              <a:rPr lang="nl-BE" dirty="0" err="1" smtClean="0"/>
              <a:t>rate</a:t>
            </a:r>
            <a:r>
              <a:rPr lang="nl-BE" dirty="0" smtClean="0"/>
              <a:t> </a:t>
            </a:r>
            <a:r>
              <a:rPr lang="nl-BE" dirty="0" err="1" smtClean="0"/>
              <a:t>during</a:t>
            </a:r>
            <a:r>
              <a:rPr lang="nl-BE" dirty="0" smtClean="0"/>
              <a:t> reactor ON</a:t>
            </a:r>
          </a:p>
          <a:p>
            <a:r>
              <a:rPr lang="nl-BE" dirty="0" err="1" smtClean="0"/>
              <a:t>Very</a:t>
            </a:r>
            <a:r>
              <a:rPr lang="nl-BE" dirty="0" smtClean="0"/>
              <a:t> low </a:t>
            </a:r>
            <a:r>
              <a:rPr lang="nl-BE" dirty="0" err="1" smtClean="0"/>
              <a:t>accidental</a:t>
            </a:r>
            <a:r>
              <a:rPr lang="nl-BE" dirty="0" smtClean="0"/>
              <a:t> </a:t>
            </a:r>
            <a:r>
              <a:rPr lang="nl-BE" dirty="0" err="1" smtClean="0"/>
              <a:t>rate</a:t>
            </a:r>
            <a:endParaRPr lang="nl-BE" dirty="0" smtClean="0"/>
          </a:p>
          <a:p>
            <a:r>
              <a:rPr lang="nl-BE" dirty="0" smtClean="0"/>
              <a:t>How does </a:t>
            </a:r>
            <a:r>
              <a:rPr lang="nl-BE" dirty="0" err="1" smtClean="0"/>
              <a:t>it</a:t>
            </a:r>
            <a:r>
              <a:rPr lang="nl-BE" dirty="0" smtClean="0"/>
              <a:t> </a:t>
            </a:r>
            <a:r>
              <a:rPr lang="nl-BE" dirty="0" err="1" smtClean="0"/>
              <a:t>behave</a:t>
            </a:r>
            <a:r>
              <a:rPr lang="nl-BE" dirty="0" smtClean="0"/>
              <a:t>?</a:t>
            </a:r>
          </a:p>
          <a:p>
            <a:pPr marL="257175" lvl="1" indent="0">
              <a:buNone/>
            </a:pPr>
            <a:endParaRPr lang="nl-B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 Van Remortel, University of Antwerpen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923929" y="4725144"/>
            <a:ext cx="11993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9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SoLid</a:t>
            </a:r>
            <a:r>
              <a:rPr lang="nl-BE" sz="900" dirty="0">
                <a:solidFill>
                  <a:schemeClr val="accent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Preliminary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Neutrino 2018 Heidelberg , </a:t>
            </a:r>
            <a:fld id="{729C3050-B347-4782-A9D5-A55E3B169E5A}" type="datetime1">
              <a:rPr lang="en-US" smtClean="0"/>
              <a:t>10/2/2018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53" y="401226"/>
            <a:ext cx="6120555" cy="645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ая выноска 9"/>
          <p:cNvSpPr/>
          <p:nvPr/>
        </p:nvSpPr>
        <p:spPr>
          <a:xfrm>
            <a:off x="2858170" y="2991130"/>
            <a:ext cx="1224136" cy="1054173"/>
          </a:xfrm>
          <a:prstGeom prst="wedgeRectCallout">
            <a:avLst>
              <a:gd name="adj1" fmla="val 131605"/>
              <a:gd name="adj2" fmla="val 9789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Core of</a:t>
            </a:r>
            <a:endParaRPr lang="ru-RU" b="1" dirty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ВВЭР-1000</a:t>
            </a:r>
            <a:endParaRPr lang="en-US" b="1" dirty="0" smtClean="0">
              <a:solidFill>
                <a:schemeClr val="tx2"/>
              </a:solidFill>
            </a:endParaRP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(3.1 </a:t>
            </a:r>
            <a:r>
              <a:rPr lang="en-US" b="1" dirty="0" err="1" smtClean="0">
                <a:solidFill>
                  <a:schemeClr val="tx2"/>
                </a:solidFill>
              </a:rPr>
              <a:t>GW</a:t>
            </a:r>
            <a:r>
              <a:rPr lang="en-US" b="1" baseline="-25000" dirty="0" err="1" smtClean="0">
                <a:solidFill>
                  <a:schemeClr val="tx2"/>
                </a:solidFill>
              </a:rPr>
              <a:t>th</a:t>
            </a:r>
            <a:r>
              <a:rPr lang="en-US" b="1" dirty="0" smtClean="0">
                <a:solidFill>
                  <a:schemeClr val="tx2"/>
                </a:solidFill>
              </a:rPr>
              <a:t>)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5154060" y="6213053"/>
            <a:ext cx="860374" cy="592428"/>
          </a:xfrm>
          <a:prstGeom prst="wedgeRectCallout">
            <a:avLst>
              <a:gd name="adj1" fmla="val -49435"/>
              <a:gd name="adj2" fmla="val -24007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</a:t>
            </a:r>
            <a:r>
              <a:rPr lang="en-US" b="1" dirty="0" smtClean="0">
                <a:solidFill>
                  <a:srgbClr val="FF0000"/>
                </a:solidFill>
              </a:rPr>
              <a:t>oom </a:t>
            </a:r>
            <a:r>
              <a:rPr lang="ru-RU" b="1" dirty="0" smtClean="0">
                <a:solidFill>
                  <a:srgbClr val="FF0000"/>
                </a:solidFill>
              </a:rPr>
              <a:t>А336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6749675" y="3571578"/>
            <a:ext cx="1452680" cy="381759"/>
          </a:xfrm>
          <a:prstGeom prst="wedgeRectCallout">
            <a:avLst>
              <a:gd name="adj1" fmla="val -104115"/>
              <a:gd name="adj2" fmla="val 998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Cooling Pond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Волна 1"/>
          <p:cNvSpPr/>
          <p:nvPr/>
        </p:nvSpPr>
        <p:spPr>
          <a:xfrm>
            <a:off x="7476015" y="427824"/>
            <a:ext cx="1577662" cy="349003"/>
          </a:xfrm>
          <a:prstGeom prst="wave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олна 12"/>
          <p:cNvSpPr/>
          <p:nvPr/>
        </p:nvSpPr>
        <p:spPr>
          <a:xfrm>
            <a:off x="7476015" y="666915"/>
            <a:ext cx="1577662" cy="349003"/>
          </a:xfrm>
          <a:prstGeom prst="wave">
            <a:avLst/>
          </a:prstGeom>
          <a:solidFill>
            <a:srgbClr val="0070C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олна 13"/>
          <p:cNvSpPr/>
          <p:nvPr/>
        </p:nvSpPr>
        <p:spPr>
          <a:xfrm>
            <a:off x="7476015" y="929569"/>
            <a:ext cx="1577662" cy="349003"/>
          </a:xfrm>
          <a:prstGeom prst="wave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1939" y="31894"/>
            <a:ext cx="7234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omic Sans MS" panose="030F0702030302020204" pitchFamily="66" charset="0"/>
              </a:rPr>
              <a:t>Kalinin </a:t>
            </a:r>
            <a:r>
              <a:rPr lang="en-US" sz="2000" b="1" dirty="0" smtClean="0">
                <a:latin typeface="Comic Sans MS" panose="030F0702030302020204" pitchFamily="66" charset="0"/>
              </a:rPr>
              <a:t>N</a:t>
            </a:r>
            <a:r>
              <a:rPr lang="en-US" sz="2000" b="1" dirty="0" smtClean="0">
                <a:latin typeface="Comic Sans MS" panose="030F0702030302020204" pitchFamily="66" charset="0"/>
              </a:rPr>
              <a:t>PP</a:t>
            </a:r>
            <a:r>
              <a:rPr lang="en-US" b="1" dirty="0" smtClean="0">
                <a:latin typeface="Comic Sans MS" panose="030F0702030302020204" pitchFamily="66" charset="0"/>
              </a:rPr>
              <a:t>,  reactor #4 </a:t>
            </a:r>
            <a:r>
              <a:rPr lang="en-US" b="1" dirty="0">
                <a:latin typeface="Comic Sans MS" panose="030F0702030302020204" pitchFamily="66" charset="0"/>
              </a:rPr>
              <a:t>building </a:t>
            </a:r>
            <a:r>
              <a:rPr lang="en-US" b="1" dirty="0">
                <a:latin typeface="Comic Sans MS" panose="030F0702030302020204" pitchFamily="66" charset="0"/>
              </a:rPr>
              <a:t>(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latin typeface="Comic Sans MS" panose="030F0702030302020204" pitchFamily="66" charset="0"/>
              </a:rPr>
              <a:t>the </a:t>
            </a:r>
            <a:r>
              <a:rPr lang="en-US" b="1" dirty="0">
                <a:latin typeface="Comic Sans MS" panose="030F0702030302020204" pitchFamily="66" charset="0"/>
              </a:rPr>
              <a:t>B-320 </a:t>
            </a:r>
            <a:r>
              <a:rPr lang="en-US" b="1" dirty="0" smtClean="0">
                <a:latin typeface="Comic Sans MS" panose="030F0702030302020204" pitchFamily="66" charset="0"/>
              </a:rPr>
              <a:t>project ) 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0" y="630603"/>
            <a:ext cx="3174643" cy="165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216000" rIns="90000" bIns="144000" anchorCtr="1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</a:rPr>
              <a:t>Overburden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</a:rPr>
              <a:t>(reactor, building, shielding, 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</a:rPr>
              <a:t>cooling pond, etc</a:t>
            </a: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</a:rPr>
              <a:t>.):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~50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of  W.E.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" y="3856642"/>
            <a:ext cx="2081800" cy="294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216000" rIns="90000" bIns="144000" anchor="ctr" anchorCtr="1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Technological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room A336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just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under  the reactor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9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only!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  <a:sym typeface="Symbol" pitchFamily="18" charset="2"/>
              </a:rPr>
              <a:t>5 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  <a:sym typeface="Symbol" pitchFamily="18" charset="2"/>
              </a:rPr>
              <a:t>10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  <a:sym typeface="Symbol" pitchFamily="18" charset="2"/>
              </a:rPr>
              <a:t>13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  <a:sym typeface="Symbol" pitchFamily="18" charset="2"/>
              </a:rPr>
              <a:t>/cm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  <a:sym typeface="Symbol" pitchFamily="18" charset="2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Arial" charset="0"/>
                <a:sym typeface="Symbol" pitchFamily="18" charset="2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214349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err="1" smtClean="0">
                <a:solidFill>
                  <a:schemeClr val="accent1"/>
                </a:solidFill>
              </a:rPr>
              <a:t>Conclusion</a:t>
            </a:r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dirty="0" smtClean="0"/>
              <a:t>Solid </a:t>
            </a:r>
            <a:r>
              <a:rPr lang="nl-BE" dirty="0" err="1" smtClean="0"/>
              <a:t>improved</a:t>
            </a:r>
            <a:r>
              <a:rPr lang="nl-BE" dirty="0" smtClean="0"/>
              <a:t> design </a:t>
            </a:r>
            <a:r>
              <a:rPr lang="nl-BE" dirty="0" err="1" smtClean="0"/>
              <a:t>after</a:t>
            </a:r>
            <a:r>
              <a:rPr lang="nl-BE" dirty="0" smtClean="0"/>
              <a:t> </a:t>
            </a:r>
            <a:r>
              <a:rPr lang="nl-BE" dirty="0" err="1" smtClean="0"/>
              <a:t>evaluating</a:t>
            </a:r>
            <a:r>
              <a:rPr lang="nl-BE" dirty="0" smtClean="0"/>
              <a:t> performance of full </a:t>
            </a:r>
            <a:r>
              <a:rPr lang="nl-BE" dirty="0" err="1" smtClean="0"/>
              <a:t>scale</a:t>
            </a:r>
            <a:r>
              <a:rPr lang="nl-BE" dirty="0" smtClean="0"/>
              <a:t> prototype module in 2015-2016</a:t>
            </a:r>
          </a:p>
          <a:p>
            <a:r>
              <a:rPr lang="nl-BE" dirty="0" err="1" smtClean="0"/>
              <a:t>Constructed</a:t>
            </a:r>
            <a:r>
              <a:rPr lang="nl-BE" dirty="0" smtClean="0"/>
              <a:t> a 1.6 ton detector (Phase1) in 2017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commissioned</a:t>
            </a:r>
            <a:r>
              <a:rPr lang="nl-BE" dirty="0" smtClean="0"/>
              <a:t> </a:t>
            </a:r>
            <a:r>
              <a:rPr lang="nl-BE" dirty="0" err="1" smtClean="0"/>
              <a:t>it</a:t>
            </a:r>
            <a:r>
              <a:rPr lang="nl-BE" dirty="0" smtClean="0"/>
              <a:t> in Nov-Dec 2017</a:t>
            </a:r>
          </a:p>
          <a:p>
            <a:r>
              <a:rPr lang="nl-BE" dirty="0" err="1" smtClean="0"/>
              <a:t>Validated</a:t>
            </a:r>
            <a:r>
              <a:rPr lang="nl-BE" dirty="0" smtClean="0"/>
              <a:t> performance </a:t>
            </a:r>
            <a:r>
              <a:rPr lang="nl-BE" dirty="0" err="1" smtClean="0"/>
              <a:t>with</a:t>
            </a:r>
            <a:r>
              <a:rPr lang="nl-BE" dirty="0" smtClean="0"/>
              <a:t> </a:t>
            </a:r>
            <a:r>
              <a:rPr lang="nl-BE" dirty="0" err="1" smtClean="0"/>
              <a:t>calibration</a:t>
            </a:r>
            <a:r>
              <a:rPr lang="nl-BE" dirty="0" smtClean="0"/>
              <a:t> &amp; </a:t>
            </a:r>
            <a:r>
              <a:rPr lang="nl-BE" dirty="0" err="1" smtClean="0"/>
              <a:t>commissioning</a:t>
            </a:r>
            <a:r>
              <a:rPr lang="nl-BE" dirty="0" smtClean="0"/>
              <a:t> data</a:t>
            </a:r>
          </a:p>
          <a:p>
            <a:r>
              <a:rPr lang="nl-BE" dirty="0" err="1" smtClean="0"/>
              <a:t>SoLid</a:t>
            </a:r>
            <a:r>
              <a:rPr lang="nl-BE" dirty="0" smtClean="0"/>
              <a:t> is </a:t>
            </a:r>
            <a:r>
              <a:rPr lang="nl-BE" dirty="0" err="1" smtClean="0"/>
              <a:t>now</a:t>
            </a:r>
            <a:r>
              <a:rPr lang="nl-BE" dirty="0" smtClean="0"/>
              <a:t> </a:t>
            </a:r>
            <a:r>
              <a:rPr lang="nl-BE" dirty="0" err="1" smtClean="0"/>
              <a:t>taking</a:t>
            </a:r>
            <a:r>
              <a:rPr lang="nl-BE" dirty="0" smtClean="0"/>
              <a:t> </a:t>
            </a:r>
            <a:r>
              <a:rPr lang="nl-BE" dirty="0" err="1" smtClean="0"/>
              <a:t>good</a:t>
            </a:r>
            <a:r>
              <a:rPr lang="nl-BE" dirty="0" smtClean="0"/>
              <a:t> </a:t>
            </a:r>
            <a:r>
              <a:rPr lang="nl-BE" dirty="0" err="1" smtClean="0"/>
              <a:t>quality</a:t>
            </a:r>
            <a:r>
              <a:rPr lang="nl-BE" dirty="0" smtClean="0"/>
              <a:t> </a:t>
            </a:r>
            <a:r>
              <a:rPr lang="nl-BE" dirty="0" err="1" smtClean="0"/>
              <a:t>physics</a:t>
            </a:r>
            <a:r>
              <a:rPr lang="nl-BE" dirty="0" smtClean="0"/>
              <a:t> </a:t>
            </a:r>
            <a:r>
              <a:rPr lang="nl-BE" dirty="0"/>
              <a:t>data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observes</a:t>
            </a:r>
            <a:r>
              <a:rPr lang="nl-BE" dirty="0"/>
              <a:t> IBD-like events</a:t>
            </a:r>
            <a:endParaRPr lang="nl-BE" dirty="0" smtClean="0"/>
          </a:p>
          <a:p>
            <a:r>
              <a:rPr lang="nl-BE" dirty="0" smtClean="0"/>
              <a:t>BR2 </a:t>
            </a:r>
            <a:r>
              <a:rPr lang="nl-BE" dirty="0" err="1" smtClean="0"/>
              <a:t>will</a:t>
            </a:r>
            <a:r>
              <a:rPr lang="nl-BE" dirty="0" smtClean="0"/>
              <a:t> </a:t>
            </a:r>
            <a:r>
              <a:rPr lang="nl-BE" dirty="0" err="1" smtClean="0"/>
              <a:t>provide</a:t>
            </a:r>
            <a:r>
              <a:rPr lang="nl-BE" dirty="0" smtClean="0"/>
              <a:t> </a:t>
            </a:r>
            <a:r>
              <a:rPr lang="nl-BE" dirty="0" err="1" smtClean="0"/>
              <a:t>us</a:t>
            </a:r>
            <a:r>
              <a:rPr lang="nl-BE" dirty="0" smtClean="0"/>
              <a:t> </a:t>
            </a:r>
            <a:r>
              <a:rPr lang="nl-BE" dirty="0" err="1" smtClean="0"/>
              <a:t>with</a:t>
            </a:r>
            <a:r>
              <a:rPr lang="nl-BE" dirty="0" smtClean="0"/>
              <a:t> 6 reactor </a:t>
            </a:r>
            <a:r>
              <a:rPr lang="nl-BE" dirty="0" err="1" smtClean="0"/>
              <a:t>cycles</a:t>
            </a:r>
            <a:r>
              <a:rPr lang="nl-BE" dirty="0" smtClean="0"/>
              <a:t> </a:t>
            </a:r>
            <a:r>
              <a:rPr lang="nl-BE" dirty="0" err="1" smtClean="0"/>
              <a:t>this</a:t>
            </a:r>
            <a:r>
              <a:rPr lang="nl-BE" dirty="0" smtClean="0"/>
              <a:t> </a:t>
            </a:r>
            <a:r>
              <a:rPr lang="nl-BE" dirty="0" err="1" smtClean="0"/>
              <a:t>year</a:t>
            </a:r>
            <a:endParaRPr lang="nl-BE" dirty="0" smtClean="0"/>
          </a:p>
          <a:p>
            <a:r>
              <a:rPr lang="nl-BE" dirty="0" err="1" smtClean="0"/>
              <a:t>Physics</a:t>
            </a:r>
            <a:r>
              <a:rPr lang="nl-BE" dirty="0" smtClean="0"/>
              <a:t> triggers </a:t>
            </a:r>
            <a:r>
              <a:rPr lang="nl-BE" dirty="0" err="1" smtClean="0"/>
              <a:t>and</a:t>
            </a:r>
            <a:r>
              <a:rPr lang="nl-BE" dirty="0" smtClean="0"/>
              <a:t> DAQ operations are </a:t>
            </a:r>
            <a:r>
              <a:rPr lang="nl-BE" dirty="0" err="1" smtClean="0"/>
              <a:t>being</a:t>
            </a:r>
            <a:r>
              <a:rPr lang="nl-BE" dirty="0" smtClean="0"/>
              <a:t> </a:t>
            </a:r>
            <a:r>
              <a:rPr lang="nl-BE" dirty="0" err="1" smtClean="0"/>
              <a:t>optimized</a:t>
            </a:r>
            <a:endParaRPr lang="nl-BE" dirty="0" smtClean="0"/>
          </a:p>
          <a:p>
            <a:r>
              <a:rPr lang="nl-BE" dirty="0" smtClean="0"/>
              <a:t>Object </a:t>
            </a:r>
            <a:r>
              <a:rPr lang="nl-BE" dirty="0" err="1" smtClean="0"/>
              <a:t>reconstruction</a:t>
            </a:r>
            <a:r>
              <a:rPr lang="nl-BE" dirty="0" smtClean="0"/>
              <a:t> </a:t>
            </a:r>
            <a:r>
              <a:rPr lang="nl-BE" dirty="0" err="1" smtClean="0"/>
              <a:t>under</a:t>
            </a:r>
            <a:r>
              <a:rPr lang="nl-BE" dirty="0" smtClean="0"/>
              <a:t> </a:t>
            </a:r>
            <a:r>
              <a:rPr lang="nl-BE" dirty="0" err="1" smtClean="0"/>
              <a:t>continuous</a:t>
            </a:r>
            <a:r>
              <a:rPr lang="nl-BE" dirty="0" smtClean="0"/>
              <a:t> development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being</a:t>
            </a:r>
            <a:r>
              <a:rPr lang="nl-BE" dirty="0" smtClean="0"/>
              <a:t> </a:t>
            </a:r>
            <a:r>
              <a:rPr lang="nl-BE" dirty="0" err="1" smtClean="0"/>
              <a:t>validated</a:t>
            </a:r>
            <a:endParaRPr lang="nl-BE" dirty="0" smtClean="0"/>
          </a:p>
          <a:p>
            <a:r>
              <a:rPr lang="nl-BE" dirty="0" err="1" smtClean="0"/>
              <a:t>Backgrounds</a:t>
            </a:r>
            <a:r>
              <a:rPr lang="nl-BE" dirty="0" smtClean="0"/>
              <a:t> </a:t>
            </a:r>
            <a:r>
              <a:rPr lang="nl-BE" dirty="0" err="1" smtClean="0"/>
              <a:t>being</a:t>
            </a:r>
            <a:r>
              <a:rPr lang="nl-BE" dirty="0" smtClean="0"/>
              <a:t> </a:t>
            </a:r>
            <a:r>
              <a:rPr lang="nl-BE" dirty="0" err="1" smtClean="0"/>
              <a:t>measured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IBD </a:t>
            </a:r>
            <a:r>
              <a:rPr lang="nl-BE" dirty="0" err="1" smtClean="0"/>
              <a:t>selection</a:t>
            </a:r>
            <a:r>
              <a:rPr lang="nl-BE" dirty="0" smtClean="0"/>
              <a:t> criteria </a:t>
            </a:r>
            <a:r>
              <a:rPr lang="nl-BE" dirty="0" err="1" smtClean="0"/>
              <a:t>optimized</a:t>
            </a:r>
            <a:endParaRPr lang="nl-BE" dirty="0" smtClean="0"/>
          </a:p>
          <a:p>
            <a:r>
              <a:rPr lang="nl-BE" dirty="0" smtClean="0"/>
              <a:t>First </a:t>
            </a:r>
            <a:r>
              <a:rPr lang="nl-BE" dirty="0" err="1" smtClean="0"/>
              <a:t>physics</a:t>
            </a:r>
            <a:r>
              <a:rPr lang="nl-BE" dirty="0" smtClean="0"/>
              <a:t> </a:t>
            </a:r>
            <a:r>
              <a:rPr lang="nl-BE" dirty="0" err="1" smtClean="0"/>
              <a:t>results</a:t>
            </a:r>
            <a:r>
              <a:rPr lang="nl-BE" dirty="0" smtClean="0"/>
              <a:t> </a:t>
            </a:r>
            <a:r>
              <a:rPr lang="nl-BE" dirty="0" err="1" smtClean="0"/>
              <a:t>coming</a:t>
            </a:r>
            <a:r>
              <a:rPr lang="nl-BE" dirty="0" smtClean="0"/>
              <a:t> real </a:t>
            </a:r>
            <a:r>
              <a:rPr lang="nl-BE" dirty="0" err="1" smtClean="0"/>
              <a:t>soon</a:t>
            </a:r>
            <a:r>
              <a:rPr lang="nl-BE" dirty="0" smtClean="0"/>
              <a:t>!</a:t>
            </a:r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 Van Remortel, University of Antwerpen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Neutrino 2018 Heidelberg , </a:t>
            </a:r>
            <a:fld id="{74A67389-C12D-4370-BA81-7CEA14F5554C}" type="datetime1">
              <a:rPr lang="en-US" smtClean="0"/>
              <a:t>10/2/2018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2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Объект 5" descr="Изображение выглядит как текст, карта&#10;&#10;Описание создано с очень высокой степенью достоверност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2035" y="3040185"/>
            <a:ext cx="5268602" cy="3517687"/>
          </a:xfrm>
        </p:spPr>
      </p:pic>
      <p:sp>
        <p:nvSpPr>
          <p:cNvPr id="5123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3393281" y="283949"/>
            <a:ext cx="2471738" cy="38695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SM-3</a:t>
            </a: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Объект 26" descr="Изображение выглядит как текст&#10;&#10;Описание создано с очень высокой степенью достоверности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092" y="1524813"/>
            <a:ext cx="4097799" cy="3989859"/>
          </a:xfrm>
        </p:spPr>
      </p:pic>
      <p:cxnSp>
        <p:nvCxnSpPr>
          <p:cNvPr id="5" name="Прямая со стрелкой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7051156" y="2916574"/>
            <a:ext cx="328613" cy="198953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6687344" y="2393103"/>
            <a:ext cx="23360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Week protection from cosmic rays (3-5 m w. e.)</a:t>
            </a:r>
            <a:endParaRPr lang="ru-RU" altLang="ru-RU" sz="1200" dirty="0">
              <a:solidFill>
                <a:srgbClr val="C00000"/>
              </a:solidFill>
            </a:endParaRPr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3744516" y="827270"/>
            <a:ext cx="21205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100 MW thermal power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Compact core 42x42x35cm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Highly enriched </a:t>
            </a:r>
            <a:r>
              <a:rPr lang="en-US" altLang="ru-RU" sz="1200" b="1" baseline="30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235</a:t>
            </a:r>
            <a:r>
              <a:rPr lang="en-US" altLang="ru-RU" sz="1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U fuel</a:t>
            </a:r>
          </a:p>
        </p:txBody>
      </p:sp>
    </p:spTree>
    <p:extLst>
      <p:ext uri="{BB962C8B-B14F-4D97-AF65-F5344CB8AC3E}">
        <p14:creationId xmlns:p14="http://schemas.microsoft.com/office/powerpoint/2010/main" val="427622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 descr="Изображение выглядит как устройство&#10;&#10;Описание создано с высокой степенью достоверн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65" y="875323"/>
            <a:ext cx="7742732" cy="278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5"/>
          <p:cNvSpPr>
            <a:spLocks noChangeArrowheads="1"/>
          </p:cNvSpPr>
          <p:nvPr/>
        </p:nvSpPr>
        <p:spPr bwMode="auto">
          <a:xfrm>
            <a:off x="3142553" y="4361356"/>
            <a:ext cx="159067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en-US" altLang="ru-RU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detector</a:t>
            </a:r>
            <a:r>
              <a:rPr lang="ru-RU" altLang="ru-RU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ru-RU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5x10 cells)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en-US" altLang="ru-RU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internal active shielding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en-US" altLang="ru-RU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external</a:t>
            </a:r>
            <a:r>
              <a:rPr lang="ru-RU" altLang="ru-RU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active shielding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en-US" altLang="ru-RU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steel and lead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en-US" altLang="ru-RU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borated polyethylene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en-US" altLang="ru-RU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moveable platform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en-US" altLang="ru-RU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feed screw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en-US" altLang="ru-RU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step motor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en-US" altLang="ru-RU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shielding</a:t>
            </a:r>
          </a:p>
        </p:txBody>
      </p:sp>
      <p:pic>
        <p:nvPicPr>
          <p:cNvPr id="6149" name="Рисунок 4" descr="Изображение выглядит как внутренний, пол, стена, здание&#10;&#10;Описание создано с очень высокой степенью достоверно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" y="3827573"/>
            <a:ext cx="2600070" cy="303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12" descr="Изображение выглядит как здание, внутренний&#10;&#10;Описание создано с высокой степенью достоверност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963" y="3827573"/>
            <a:ext cx="4062037" cy="306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Прямоугольник 11"/>
          <p:cNvSpPr>
            <a:spLocks noChangeArrowheads="1"/>
          </p:cNvSpPr>
          <p:nvPr/>
        </p:nvSpPr>
        <p:spPr bwMode="auto">
          <a:xfrm>
            <a:off x="715798" y="357065"/>
            <a:ext cx="78359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altLang="ru-RU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ovable</a:t>
            </a:r>
            <a:r>
              <a:rPr lang="ru-RU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</a:t>
            </a:r>
            <a:r>
              <a:rPr lang="ru-RU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sensitive</a:t>
            </a:r>
            <a:r>
              <a:rPr lang="en-US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antineutrino </a:t>
            </a:r>
            <a:r>
              <a:rPr lang="ru-RU" altLang="ru-RU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r>
              <a:rPr lang="en-US" alt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 smtClean="0">
                <a:solidFill>
                  <a:srgbClr val="0000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NEUTRINO4</a:t>
            </a:r>
            <a:endParaRPr lang="ru-RU" altLang="ru-RU" sz="2000" b="1" dirty="0">
              <a:solidFill>
                <a:srgbClr val="0000FF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54" name="Прямоугольник 14"/>
          <p:cNvSpPr>
            <a:spLocks noChangeArrowheads="1"/>
          </p:cNvSpPr>
          <p:nvPr/>
        </p:nvSpPr>
        <p:spPr bwMode="auto">
          <a:xfrm>
            <a:off x="457745" y="3443452"/>
            <a:ext cx="189132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50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Range: </a:t>
            </a:r>
            <a:r>
              <a:rPr lang="ru-RU" altLang="ru-RU" sz="1350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-US" altLang="ru-RU" sz="135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6 – 12 meters</a:t>
            </a:r>
            <a:endParaRPr lang="ru-RU" altLang="ru-RU" sz="1350" dirty="0">
              <a:solidFill>
                <a:srgbClr val="FF0000"/>
              </a:solidFill>
            </a:endParaRPr>
          </a:p>
        </p:txBody>
      </p:sp>
      <p:sp>
        <p:nvSpPr>
          <p:cNvPr id="6157" name="Rectangle 2"/>
          <p:cNvSpPr>
            <a:spLocks noChangeArrowheads="1"/>
          </p:cNvSpPr>
          <p:nvPr/>
        </p:nvSpPr>
        <p:spPr bwMode="auto">
          <a:xfrm>
            <a:off x="5295289" y="1999985"/>
            <a:ext cx="2558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i="1" dirty="0" smtClean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LS: </a:t>
            </a:r>
            <a:r>
              <a:rPr lang="ru-RU" altLang="ru-RU" sz="1200" b="1" i="1" dirty="0" smtClean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50 </a:t>
            </a:r>
            <a:r>
              <a:rPr lang="ru-RU" altLang="ru-RU" sz="1200" b="1" i="1" dirty="0" err="1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sections</a:t>
            </a:r>
            <a:r>
              <a:rPr lang="ru-RU" altLang="ru-RU" sz="1200" b="1" i="1" dirty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b="1" i="1" dirty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i="1" dirty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0.2</a:t>
            </a:r>
            <a:r>
              <a:rPr lang="en-US" altLang="ru-RU" sz="1200" b="1" i="1" dirty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200" b="1" i="1" dirty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5x0.2</a:t>
            </a:r>
            <a:r>
              <a:rPr lang="en-US" altLang="ru-RU" sz="1200" b="1" i="1" dirty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200" b="1" i="1" dirty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5x0.85м</a:t>
            </a:r>
            <a:r>
              <a:rPr lang="ru-RU" altLang="ru-RU" sz="1200" b="1" i="1" baseline="30000" dirty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3</a:t>
            </a:r>
            <a:endParaRPr lang="ru-RU" altLang="ru-RU" sz="1200" b="1" i="1" dirty="0">
              <a:solidFill>
                <a:srgbClr val="FF0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953846"/>
            <a:ext cx="257908" cy="2657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14"/>
          <p:cNvSpPr>
            <a:spLocks noChangeArrowheads="1"/>
          </p:cNvSpPr>
          <p:nvPr/>
        </p:nvSpPr>
        <p:spPr bwMode="auto">
          <a:xfrm>
            <a:off x="-2127" y="1424871"/>
            <a:ext cx="189132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50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Core: </a:t>
            </a:r>
            <a:r>
              <a:rPr lang="ru-RU" altLang="ru-RU" sz="1350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endParaRPr lang="en-US" altLang="ru-RU" sz="1350" b="1" i="1" dirty="0" smtClean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50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42</a:t>
            </a:r>
            <a:r>
              <a:rPr lang="en-US" altLang="ru-RU" sz="1350" b="1" i="1" dirty="0" smtClean="0">
                <a:solidFill>
                  <a:srgbClr val="FF0000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42</a:t>
            </a:r>
            <a:r>
              <a:rPr lang="en-US" altLang="ru-RU" sz="1350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35 cm </a:t>
            </a:r>
            <a:endParaRPr lang="ru-RU" altLang="ru-RU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1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3" descr="C:\Users\Анатолий\Documents\n4+raa_sep_eff_24p_500k_3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t="4384" r="4959" b="8995"/>
          <a:stretch>
            <a:fillRect/>
          </a:stretch>
        </p:blipFill>
        <p:spPr bwMode="auto">
          <a:xfrm>
            <a:off x="576113" y="1202957"/>
            <a:ext cx="6190029" cy="553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925116" y="1277251"/>
            <a:ext cx="22634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75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6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35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99" name="Прямоугольник 7"/>
          <p:cNvSpPr>
            <a:spLocks noChangeArrowheads="1"/>
          </p:cNvSpPr>
          <p:nvPr/>
        </p:nvSpPr>
        <p:spPr bwMode="auto">
          <a:xfrm>
            <a:off x="7694601" y="4727026"/>
            <a:ext cx="1194238" cy="715581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50" dirty="0"/>
              <a:t>Excluded from</a:t>
            </a:r>
            <a:endParaRPr lang="ru-RU" altLang="ru-RU" sz="135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50" dirty="0"/>
              <a:t> Neutrino-4</a:t>
            </a:r>
            <a:endParaRPr lang="ru-RU" altLang="ru-RU" sz="135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50" dirty="0"/>
              <a:t>CL&gt;</a:t>
            </a:r>
            <a:r>
              <a:rPr lang="ru-RU" altLang="ru-RU" sz="1350" dirty="0"/>
              <a:t>99</a:t>
            </a:r>
            <a:r>
              <a:rPr lang="en-US" altLang="ru-RU" sz="1350" dirty="0"/>
              <a:t>.9</a:t>
            </a:r>
            <a:r>
              <a:rPr lang="ru-RU" altLang="ru-RU" sz="1350" dirty="0"/>
              <a:t>% </a:t>
            </a:r>
            <a:r>
              <a:rPr lang="en-US" altLang="ru-RU" sz="1350" dirty="0"/>
              <a:t>CL</a:t>
            </a:r>
            <a:endParaRPr lang="ru-RU" altLang="ru-RU" sz="1350" dirty="0"/>
          </a:p>
        </p:txBody>
      </p:sp>
      <p:sp>
        <p:nvSpPr>
          <p:cNvPr id="8200" name="Прямоугольник 13"/>
          <p:cNvSpPr>
            <a:spLocks noChangeArrowheads="1"/>
          </p:cNvSpPr>
          <p:nvPr/>
        </p:nvSpPr>
        <p:spPr bwMode="auto">
          <a:xfrm>
            <a:off x="6893723" y="1398794"/>
            <a:ext cx="2122697" cy="5078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50"/>
              <a:t>Expected from </a:t>
            </a:r>
            <a:endParaRPr lang="ru-RU" altLang="ru-RU" sz="135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50"/>
              <a:t>RAA and Gallium anomalies</a:t>
            </a:r>
            <a:endParaRPr lang="ru-RU" altLang="ru-RU" sz="1350"/>
          </a:p>
        </p:txBody>
      </p:sp>
      <p:sp>
        <p:nvSpPr>
          <p:cNvPr id="8201" name="Прямоугольник 17"/>
          <p:cNvSpPr>
            <a:spLocks noChangeArrowheads="1"/>
          </p:cNvSpPr>
          <p:nvPr/>
        </p:nvSpPr>
        <p:spPr bwMode="auto">
          <a:xfrm>
            <a:off x="7717830" y="2341529"/>
            <a:ext cx="1201340" cy="71558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50" dirty="0"/>
              <a:t>Expected from </a:t>
            </a:r>
            <a:endParaRPr lang="ru-RU" altLang="ru-RU" sz="135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50" dirty="0"/>
              <a:t>Neutrino-4 </a:t>
            </a:r>
            <a:br>
              <a:rPr lang="en-US" altLang="ru-RU" sz="1350" dirty="0"/>
            </a:br>
            <a:r>
              <a:rPr lang="en-US" altLang="ru-RU" sz="1350" dirty="0"/>
              <a:t>CL 99.7%</a:t>
            </a:r>
            <a:endParaRPr lang="ru-RU" altLang="ru-RU" sz="1350" dirty="0"/>
          </a:p>
        </p:txBody>
      </p:sp>
      <p:cxnSp>
        <p:nvCxnSpPr>
          <p:cNvPr id="15" name="Прямая со стрелкой 1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 flipV="1">
            <a:off x="4587631" y="1621793"/>
            <a:ext cx="2294479" cy="698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 flipV="1">
            <a:off x="6296577" y="2699319"/>
            <a:ext cx="1398026" cy="796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5979318" y="5084816"/>
            <a:ext cx="171528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8" name="Rectangle 21"/>
          <p:cNvSpPr>
            <a:spLocks noChangeArrowheads="1"/>
          </p:cNvSpPr>
          <p:nvPr/>
        </p:nvSpPr>
        <p:spPr bwMode="auto">
          <a:xfrm>
            <a:off x="758092" y="156007"/>
            <a:ext cx="813074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oscillation effect at  C.L. 99.7% (3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vicinity 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endParaRPr lang="en-US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	(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m</a:t>
            </a:r>
            <a:r>
              <a:rPr lang="en-US" altLang="ru-RU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14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ru-RU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 7 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eV</a:t>
            </a:r>
            <a:r>
              <a:rPr lang="en-US" altLang="ru-RU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	sin</a:t>
            </a:r>
            <a:r>
              <a:rPr lang="en-US" altLang="ru-RU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(2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en-US" altLang="ru-RU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14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 0.35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9" name="Rectangle 24"/>
          <p:cNvSpPr>
            <a:spLocks noChangeArrowheads="1"/>
          </p:cNvSpPr>
          <p:nvPr/>
        </p:nvSpPr>
        <p:spPr bwMode="auto">
          <a:xfrm>
            <a:off x="1" y="1536442"/>
            <a:ext cx="20229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600"/>
              <a:t> </a:t>
            </a:r>
            <a:endParaRPr lang="ru-RU" altLang="ru-RU" sz="1350"/>
          </a:p>
        </p:txBody>
      </p:sp>
      <p:graphicFrame>
        <p:nvGraphicFramePr>
          <p:cNvPr id="8210" name="Object 27"/>
          <p:cNvGraphicFramePr>
            <a:graphicFrameLocks noChangeAspect="1"/>
          </p:cNvGraphicFramePr>
          <p:nvPr/>
        </p:nvGraphicFramePr>
        <p:xfrm>
          <a:off x="4900613" y="3255169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5" imgW="114102" imgH="177492" progId="Equation.DSMT4">
                  <p:embed/>
                </p:oleObj>
              </mc:Choice>
              <mc:Fallback>
                <p:oleObj name="Equation" r:id="rId5" imgW="114102" imgH="17749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0613" y="3255169"/>
                        <a:ext cx="85725" cy="13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579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1" y="7072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50"/>
          </a:p>
        </p:txBody>
      </p:sp>
      <p:graphicFrame>
        <p:nvGraphicFramePr>
          <p:cNvPr id="1024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302408"/>
              </p:ext>
            </p:extLst>
          </p:nvPr>
        </p:nvGraphicFramePr>
        <p:xfrm>
          <a:off x="1450395" y="752373"/>
          <a:ext cx="6384890" cy="95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4" imgW="3060700" imgH="431800" progId="Equation.DSMT4">
                  <p:embed/>
                </p:oleObj>
              </mc:Choice>
              <mc:Fallback>
                <p:oleObj name="Equation" r:id="rId4" imgW="30607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0395" y="752373"/>
                        <a:ext cx="6384890" cy="950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Прямоугольник 5"/>
          <p:cNvSpPr>
            <a:spLocks noChangeArrowheads="1"/>
          </p:cNvSpPr>
          <p:nvPr/>
        </p:nvSpPr>
        <p:spPr bwMode="auto">
          <a:xfrm>
            <a:off x="865583" y="106042"/>
            <a:ext cx="75545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method of coherent addition of results of measurements allows us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directly observe the effect of oscillations</a:t>
            </a:r>
            <a:endParaRPr lang="ru-RU" altLang="ru-RU" sz="1350" b="1" dirty="0">
              <a:solidFill>
                <a:srgbClr val="0000FF"/>
              </a:solidFill>
            </a:endParaRPr>
          </a:p>
        </p:txBody>
      </p:sp>
      <p:sp>
        <p:nvSpPr>
          <p:cNvPr id="10245" name="Прямоугольник 6"/>
          <p:cNvSpPr>
            <a:spLocks noChangeArrowheads="1"/>
          </p:cNvSpPr>
          <p:nvPr/>
        </p:nvSpPr>
        <p:spPr bwMode="auto">
          <a:xfrm>
            <a:off x="364487" y="1737291"/>
            <a:ext cx="88576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according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ru-RU" alt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oscillation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depends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ratio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L/E,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beneficial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</a:t>
            </a:r>
            <a:r>
              <a:rPr lang="en-US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Мои документы\n4_best_fit_24_f_sign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4732" y="2581207"/>
            <a:ext cx="8784735" cy="34891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874503" y="6206356"/>
            <a:ext cx="3536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i="1" dirty="0">
                <a:solidFill>
                  <a:schemeClr val="accent5"/>
                </a:solidFill>
              </a:rPr>
              <a:t>arXiv:1809.10561 [</a:t>
            </a:r>
            <a:r>
              <a:rPr lang="en-US" altLang="ru-RU" sz="2400" i="1" dirty="0" err="1">
                <a:solidFill>
                  <a:schemeClr val="accent5"/>
                </a:solidFill>
              </a:rPr>
              <a:t>hep</a:t>
            </a:r>
            <a:r>
              <a:rPr lang="en-US" altLang="ru-RU" sz="2400" i="1" dirty="0">
                <a:solidFill>
                  <a:schemeClr val="accent5"/>
                </a:solidFill>
              </a:rPr>
              <a:t>-ex] </a:t>
            </a:r>
            <a:endParaRPr lang="en-US" altLang="ru-RU" sz="24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3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8"/>
          <p:cNvSpPr>
            <a:spLocks noChangeArrowheads="1"/>
          </p:cNvSpPr>
          <p:nvPr/>
        </p:nvSpPr>
        <p:spPr bwMode="auto">
          <a:xfrm>
            <a:off x="1721644" y="5491163"/>
            <a:ext cx="55944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Thus no instrumental systematic errors were observed.</a:t>
            </a:r>
            <a:endParaRPr lang="ru-RU" altLang="ru-RU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Прямоугольник 1"/>
          <p:cNvSpPr>
            <a:spLocks noChangeArrowheads="1"/>
          </p:cNvSpPr>
          <p:nvPr/>
        </p:nvSpPr>
        <p:spPr bwMode="auto">
          <a:xfrm>
            <a:off x="0" y="1052512"/>
            <a:ext cx="90582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1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Check on systematic effects</a:t>
            </a:r>
            <a:endParaRPr lang="ru-RU" altLang="ru-RU" sz="1800" b="1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2" descr="Add contact">
            <a:hlinkClick r:id="rId2" tooltip="Добавить в контакты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7" y="-102394"/>
            <a:ext cx="142875" cy="9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C:\Users\Антонова\AppData\Local\Microsoft\Windows\INetCache\Content.Word\n4_bg_unity_noEffect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529" y="2390775"/>
            <a:ext cx="4200525" cy="2427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C:\Users\Антонова\AppData\Local\Microsoft\Windows\INetCache\Content.Word\chiSpec_canv_background_unity_noEffect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0885" y="2306241"/>
            <a:ext cx="3374231" cy="2596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295" name="Прямоугольник 14"/>
          <p:cNvSpPr>
            <a:spLocks noChangeArrowheads="1"/>
          </p:cNvSpPr>
          <p:nvPr/>
        </p:nvSpPr>
        <p:spPr bwMode="auto">
          <a:xfrm>
            <a:off x="330994" y="1564482"/>
            <a:ext cx="8515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carry out analysis of possible systematic effects one should turn off antineutrino flux (reactor) and perform the same analysis of obtained data</a:t>
            </a:r>
          </a:p>
        </p:txBody>
      </p:sp>
      <p:sp>
        <p:nvSpPr>
          <p:cNvPr id="12296" name="Прямоугольник 15"/>
          <p:cNvSpPr>
            <a:spLocks noChangeArrowheads="1"/>
          </p:cNvSpPr>
          <p:nvPr/>
        </p:nvSpPr>
        <p:spPr bwMode="auto">
          <a:xfrm>
            <a:off x="629841" y="4893469"/>
            <a:ext cx="350769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5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 analysis using coherent summation method</a:t>
            </a:r>
            <a:endParaRPr lang="ru-RU" altLang="ru-RU" sz="135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97" name="Прямоугольник 18"/>
          <p:cNvSpPr>
            <a:spLocks noChangeArrowheads="1"/>
          </p:cNvSpPr>
          <p:nvPr/>
        </p:nvSpPr>
        <p:spPr bwMode="auto">
          <a:xfrm>
            <a:off x="4939903" y="5062537"/>
            <a:ext cx="388279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the results on oscillation parameters plane</a:t>
            </a:r>
          </a:p>
        </p:txBody>
      </p:sp>
    </p:spTree>
    <p:extLst>
      <p:ext uri="{BB962C8B-B14F-4D97-AF65-F5344CB8AC3E}">
        <p14:creationId xmlns:p14="http://schemas.microsoft.com/office/powerpoint/2010/main" val="318065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4741" y="1852246"/>
            <a:ext cx="7487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omic Sans MS" panose="030F0702030302020204" pitchFamily="66" charset="0"/>
              </a:rPr>
              <a:t>Thank you for attention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651134" y="5630986"/>
            <a:ext cx="39228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(Some spare slides)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  <a:sym typeface="Symbol" panose="05050102010706020507" pitchFamily="18" charset="2"/>
              </a:rPr>
              <a:t>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693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838"/>
            <a:ext cx="9144000" cy="555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4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82" y="913874"/>
            <a:ext cx="7508026" cy="59441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900" y="87605"/>
            <a:ext cx="6574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mic Sans MS" panose="030F0702030302020204" pitchFamily="66" charset="0"/>
              </a:rPr>
              <a:t>Significance of the best regions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493309">
            <a:off x="1115330" y="3476051"/>
            <a:ext cx="61663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Results 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are preliminary: </a:t>
            </a:r>
            <a:endParaRPr lang="en-US" sz="32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more 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syst. </a:t>
            </a:r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effects 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are </a:t>
            </a:r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under study</a:t>
            </a:r>
            <a:endParaRPr lang="en-US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3271234" y="823327"/>
            <a:ext cx="1159098" cy="347993"/>
          </a:xfrm>
          <a:prstGeom prst="wedgeRectCallout">
            <a:avLst>
              <a:gd name="adj1" fmla="val 72790"/>
              <a:gd name="adj2" fmla="val 407235"/>
            </a:avLst>
          </a:prstGeom>
          <a:solidFill>
            <a:srgbClr val="FFFF0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1"/>
                </a:solidFill>
              </a:rPr>
              <a:t>BF:  2.8 </a:t>
            </a:r>
            <a:r>
              <a:rPr lang="el-GR" sz="2000" b="1" dirty="0" smtClean="0">
                <a:solidFill>
                  <a:schemeClr val="accent1"/>
                </a:solidFill>
              </a:rPr>
              <a:t>σ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03" y="5443668"/>
            <a:ext cx="2920032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alpha val="13000"/>
                  <a:lumMod val="3000"/>
                  <a:lumOff val="97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solidFill>
                  <a:srgbClr val="9900FF"/>
                </a:solidFill>
                <a:latin typeface="Comic Sans MS" panose="030F0702030302020204" pitchFamily="66" charset="0"/>
              </a:rPr>
              <a:t>“ </a:t>
            </a:r>
            <a:r>
              <a:rPr lang="en-US" sz="1600" dirty="0" smtClean="0">
                <a:solidFill>
                  <a:srgbClr val="9900FF"/>
                </a:solidFill>
                <a:latin typeface="Comic Sans MS" panose="030F0702030302020204" pitchFamily="66" charset="0"/>
              </a:rPr>
              <a:t>3 </a:t>
            </a:r>
            <a:r>
              <a:rPr lang="el-GR" sz="1600" i="1" dirty="0" smtClean="0">
                <a:solidFill>
                  <a:srgbClr val="9900FF"/>
                </a:solidFill>
                <a:latin typeface="Comic Sans MS" panose="030F0702030302020204" pitchFamily="66" charset="0"/>
              </a:rPr>
              <a:t>σ</a:t>
            </a:r>
            <a:r>
              <a:rPr lang="en-US" sz="1600" dirty="0" smtClean="0">
                <a:solidFill>
                  <a:srgbClr val="9900FF"/>
                </a:solidFill>
                <a:latin typeface="Comic Sans MS" panose="030F0702030302020204" pitchFamily="66" charset="0"/>
              </a:rPr>
              <a:t> means not a discovery, but just a cause of thinking”</a:t>
            </a:r>
          </a:p>
          <a:p>
            <a:pPr algn="r"/>
            <a:r>
              <a:rPr lang="en-US" sz="1600" dirty="0" smtClean="0">
                <a:solidFill>
                  <a:srgbClr val="9900FF"/>
                </a:solidFill>
                <a:latin typeface="Comic Sans MS" panose="030F0702030302020204" pitchFamily="66" charset="0"/>
              </a:rPr>
              <a:t>A. </a:t>
            </a:r>
            <a:r>
              <a:rPr lang="en-US" sz="1600" dirty="0" err="1" smtClean="0">
                <a:solidFill>
                  <a:srgbClr val="9900FF"/>
                </a:solidFill>
                <a:latin typeface="Comic Sans MS" panose="030F0702030302020204" pitchFamily="66" charset="0"/>
              </a:rPr>
              <a:t>Serebrov</a:t>
            </a:r>
            <a:endParaRPr lang="ru-RU" sz="1600" dirty="0">
              <a:solidFill>
                <a:srgbClr val="99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20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6894" y="90152"/>
            <a:ext cx="8925060" cy="1358721"/>
          </a:xfrm>
        </p:spPr>
        <p:txBody>
          <a:bodyPr/>
          <a:lstStyle/>
          <a:p>
            <a:r>
              <a:rPr lang="en-US" sz="4000" dirty="0">
                <a:latin typeface="Comic Sans MS" panose="030F0702030302020204" pitchFamily="66" charset="0"/>
              </a:rPr>
              <a:t>There are several ways to demonstrate neutrino oscillations: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59" y="1970467"/>
            <a:ext cx="9118241" cy="4778062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Comic Sans MS" panose="030F0702030302020204" pitchFamily="66" charset="0"/>
              </a:rPr>
              <a:t>Observe </a:t>
            </a:r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deficit</a:t>
            </a:r>
            <a:r>
              <a:rPr lang="en-US" dirty="0" smtClean="0">
                <a:latin typeface="Comic Sans MS" panose="030F0702030302020204" pitchFamily="66" charset="0"/>
              </a:rPr>
              <a:t> or </a:t>
            </a:r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excess</a:t>
            </a:r>
            <a:r>
              <a:rPr lang="en-US" dirty="0" smtClean="0">
                <a:latin typeface="Comic Sans MS" panose="030F0702030302020204" pitchFamily="66" charset="0"/>
              </a:rPr>
              <a:t> of counts with respect to </a:t>
            </a:r>
            <a:r>
              <a:rPr lang="en-US" dirty="0" err="1" smtClean="0">
                <a:latin typeface="Comic Sans MS" panose="030F0702030302020204" pitchFamily="66" charset="0"/>
              </a:rPr>
              <a:t>theor</a:t>
            </a:r>
            <a:r>
              <a:rPr lang="en-US" dirty="0" smtClean="0">
                <a:latin typeface="Comic Sans MS" panose="030F0702030302020204" pitchFamily="66" charset="0"/>
              </a:rPr>
              <a:t>. expectation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Comic Sans MS" panose="030F0702030302020204" pitchFamily="66" charset="0"/>
              </a:rPr>
              <a:t>Observe deviation </a:t>
            </a:r>
            <a:r>
              <a:rPr lang="en-US" dirty="0" smtClean="0">
                <a:latin typeface="Comic Sans MS" panose="030F0702030302020204" pitchFamily="66" charset="0"/>
              </a:rPr>
              <a:t>from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the predicted </a:t>
            </a:r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spectrum shape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Comic Sans MS" panose="030F0702030302020204" pitchFamily="66" charset="0"/>
              </a:rPr>
              <a:t>Observe </a:t>
            </a:r>
            <a:r>
              <a:rPr lang="en-US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evolution of the neutrino flux with distance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800" i="1" dirty="0" smtClean="0">
                <a:solidFill>
                  <a:srgbClr val="37893B"/>
                </a:solidFill>
                <a:latin typeface="Comic Sans MS" panose="030F0702030302020204" pitchFamily="66" charset="0"/>
              </a:rPr>
              <a:t>(model-independent, free of main systematic errors and therefore </a:t>
            </a:r>
            <a:r>
              <a:rPr lang="en-US" sz="2800" i="1" dirty="0" smtClean="0">
                <a:solidFill>
                  <a:srgbClr val="37893B"/>
                </a:solidFill>
                <a:latin typeface="Comic Sans MS" panose="030F0702030302020204" pitchFamily="66" charset="0"/>
              </a:rPr>
              <a:t>is the </a:t>
            </a:r>
            <a:r>
              <a:rPr lang="en-US" sz="2800" i="1" dirty="0" smtClean="0">
                <a:solidFill>
                  <a:srgbClr val="37893B"/>
                </a:solidFill>
                <a:latin typeface="Comic Sans MS" panose="030F0702030302020204" pitchFamily="66" charset="0"/>
              </a:rPr>
              <a:t>most reliable)</a:t>
            </a:r>
          </a:p>
          <a:p>
            <a:endParaRPr lang="ru-RU" dirty="0">
              <a:solidFill>
                <a:srgbClr val="1133AF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052079"/>
              </p:ext>
            </p:extLst>
          </p:nvPr>
        </p:nvGraphicFramePr>
        <p:xfrm>
          <a:off x="2047633" y="5332301"/>
          <a:ext cx="5074491" cy="103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Plot" r:id="rId3" imgW="7101000" imgH="1448280" progId="Grapher.Document">
                  <p:embed/>
                </p:oleObj>
              </mc:Choice>
              <mc:Fallback>
                <p:oleObj name="Plot" r:id="rId3" imgW="7101000" imgH="144828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47633" y="5332301"/>
                        <a:ext cx="5074491" cy="1034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895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543" y="1496291"/>
            <a:ext cx="4303592" cy="499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" y="1298864"/>
            <a:ext cx="4556584" cy="52927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922" y="4114799"/>
            <a:ext cx="452177" cy="15643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61133" y="38863"/>
            <a:ext cx="1290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Dn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L=12.7 m</a:t>
            </a: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2.7 </a:t>
            </a:r>
            <a:r>
              <a:rPr lang="en-US" dirty="0">
                <a:latin typeface="Comic Sans MS" panose="030F0702030302020204" pitchFamily="66" charset="0"/>
              </a:rPr>
              <a:t>days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13199" y="38863"/>
            <a:ext cx="1290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Up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L=10.7 </a:t>
            </a:r>
            <a:r>
              <a:rPr lang="en-US" dirty="0">
                <a:latin typeface="Comic Sans MS" panose="030F0702030302020204" pitchFamily="66" charset="0"/>
              </a:rPr>
              <a:t>m</a:t>
            </a: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2.0 </a:t>
            </a:r>
            <a:r>
              <a:rPr lang="en-US" dirty="0">
                <a:latin typeface="Comic Sans MS" panose="030F0702030302020204" pitchFamily="66" charset="0"/>
              </a:rPr>
              <a:t>days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95887" y="31541"/>
            <a:ext cx="1290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Md</a:t>
            </a:r>
            <a:endParaRPr lang="en-US" sz="28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L=11.7 </a:t>
            </a:r>
            <a:r>
              <a:rPr lang="en-US" dirty="0">
                <a:latin typeface="Comic Sans MS" panose="030F0702030302020204" pitchFamily="66" charset="0"/>
              </a:rPr>
              <a:t>m</a:t>
            </a: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2.3 </a:t>
            </a:r>
            <a:r>
              <a:rPr lang="en-US" dirty="0">
                <a:latin typeface="Comic Sans MS" panose="030F0702030302020204" pitchFamily="66" charset="0"/>
              </a:rPr>
              <a:t>days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034446" y="82558"/>
            <a:ext cx="978408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 min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5417227" y="82558"/>
            <a:ext cx="978408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 min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61133" y="46128"/>
            <a:ext cx="1290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Dn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L=12.7 m</a:t>
            </a: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2.7 </a:t>
            </a:r>
            <a:r>
              <a:rPr lang="en-US" dirty="0">
                <a:latin typeface="Comic Sans MS" panose="030F0702030302020204" pitchFamily="66" charset="0"/>
              </a:rPr>
              <a:t>days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9779656">
            <a:off x="6345329" y="2117167"/>
            <a:ext cx="129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20 </a:t>
            </a:r>
            <a:r>
              <a:rPr lang="en-US" dirty="0" err="1" smtClean="0">
                <a:latin typeface="Comic Sans MS" panose="030F0702030302020204" pitchFamily="66" charset="0"/>
              </a:rPr>
              <a:t>tn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2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1" y="0"/>
            <a:ext cx="9170981" cy="68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0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4301544" y="1797865"/>
          <a:ext cx="4610852" cy="4391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Plot" r:id="rId4" imgW="6275880" imgH="5977080" progId="Grapher.Document">
                  <p:embed/>
                </p:oleObj>
              </mc:Choice>
              <mc:Fallback>
                <p:oleObj name="Plot" r:id="rId4" imgW="6275880" imgH="597708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01544" y="1797865"/>
                        <a:ext cx="4610852" cy="4391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 rot="20010179">
            <a:off x="4675897" y="289329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25 X-Modules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4111" y="2737880"/>
            <a:ext cx="165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133AF"/>
                </a:solidFill>
              </a:rPr>
              <a:t>25 Y-Modules</a:t>
            </a:r>
            <a:endParaRPr lang="ru-RU" b="1" dirty="0">
              <a:solidFill>
                <a:srgbClr val="1133A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9563" y="5543099"/>
            <a:ext cx="404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2500 independent scintillator strips</a:t>
            </a:r>
          </a:p>
          <a:p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oupled to 2500 </a:t>
            </a: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SiPM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and 50 PMT</a:t>
            </a:r>
            <a:endParaRPr lang="ru-RU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788" y="0"/>
            <a:ext cx="885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Modular structure provides </a:t>
            </a:r>
            <a:r>
              <a:rPr lang="en-US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3d space pattern </a:t>
            </a:r>
            <a:r>
              <a:rPr lang="en-US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of each event</a:t>
            </a:r>
            <a:endParaRPr lang="ru-RU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95882" y="1597810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1m</a:t>
            </a:r>
            <a:endParaRPr lang="ru-RU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554924">
            <a:off x="5353994" y="1896887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1m</a:t>
            </a:r>
            <a:endParaRPr lang="ru-RU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228468" y="3956346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1m</a:t>
            </a:r>
            <a:endParaRPr lang="ru-RU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6658" y="1024972"/>
            <a:ext cx="6881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1.1 </a:t>
            </a:r>
            <a:r>
              <a:rPr lang="en-US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tonne</a:t>
            </a:r>
            <a:r>
              <a:rPr lang="en-US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of PS  =  5.1×10</a:t>
            </a:r>
            <a:r>
              <a:rPr lang="en-US" sz="2000" b="1" baseline="30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28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Hydrogen 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atoms</a:t>
            </a:r>
            <a:endParaRPr lang="ru-RU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1" y="2677461"/>
            <a:ext cx="3419859" cy="320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2954" y="1662628"/>
            <a:ext cx="3380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Basic element: polystyrene-based scintillator strip </a:t>
            </a:r>
            <a:endParaRPr lang="ru-RU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8789" y="524835"/>
            <a:ext cx="878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JINST </a:t>
            </a:r>
            <a:r>
              <a:rPr lang="nn-NO" sz="2000" i="1" dirty="0">
                <a:solidFill>
                  <a:srgbClr val="0070C0"/>
                </a:solidFill>
                <a:latin typeface="Comic Sans MS" panose="030F0702030302020204" pitchFamily="66" charset="0"/>
              </a:rPr>
              <a:t>11 (2016) no.11, </a:t>
            </a:r>
            <a:r>
              <a:rPr lang="nn-NO" sz="20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P11011;  </a:t>
            </a:r>
            <a:r>
              <a:rPr lang="nn-NO" sz="2000" i="1" dirty="0">
                <a:solidFill>
                  <a:srgbClr val="0070C0"/>
                </a:solidFill>
                <a:latin typeface="Comic Sans MS" panose="030F0702030302020204" pitchFamily="66" charset="0"/>
              </a:rPr>
              <a:t>arXiv:1606.02896 [physics.ins-det] </a:t>
            </a:r>
            <a:endParaRPr lang="ru-RU" sz="20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6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02" y="4565134"/>
            <a:ext cx="8784493" cy="566738"/>
          </a:xfrm>
        </p:spPr>
        <p:txBody>
          <a:bodyPr/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IBD signature: Two light signals from the scintillator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092" y="5867522"/>
            <a:ext cx="8784493" cy="804862"/>
          </a:xfrm>
        </p:spPr>
        <p:txBody>
          <a:bodyPr/>
          <a:lstStyle/>
          <a:p>
            <a:r>
              <a:rPr lang="en-US" sz="2000" b="1" dirty="0" smtClean="0">
                <a:latin typeface="Comic Sans MS" panose="030F0702030302020204" pitchFamily="66" charset="0"/>
              </a:rPr>
              <a:t>PROMPT</a:t>
            </a:r>
            <a:r>
              <a:rPr lang="en-US" sz="2000" dirty="0" smtClean="0">
                <a:latin typeface="Comic Sans MS" panose="030F0702030302020204" pitchFamily="66" charset="0"/>
              </a:rPr>
              <a:t>    signal : positron  (Ep = E</a:t>
            </a:r>
            <a:r>
              <a:rPr lang="en-US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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− </a:t>
            </a:r>
            <a:r>
              <a:rPr lang="en-US" sz="2000" dirty="0" smtClean="0">
                <a:latin typeface="Comic Sans MS" panose="030F0702030302020204" pitchFamily="66" charset="0"/>
              </a:rPr>
              <a:t>1.8) + annihilation photons</a:t>
            </a:r>
          </a:p>
          <a:p>
            <a:r>
              <a:rPr lang="en-US" sz="2000" b="1" dirty="0" smtClean="0">
                <a:latin typeface="Comic Sans MS" panose="030F0702030302020204" pitchFamily="66" charset="0"/>
              </a:rPr>
              <a:t>DELAYED</a:t>
            </a:r>
            <a:r>
              <a:rPr lang="en-US" sz="2000" dirty="0" smtClean="0">
                <a:latin typeface="Comic Sans MS" panose="030F0702030302020204" pitchFamily="66" charset="0"/>
              </a:rPr>
              <a:t>  signal : neutron capture by </a:t>
            </a:r>
            <a:r>
              <a:rPr lang="en-US" sz="2000" dirty="0" err="1" smtClean="0">
                <a:latin typeface="Comic Sans MS" panose="030F0702030302020204" pitchFamily="66" charset="0"/>
              </a:rPr>
              <a:t>Gd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</a:t>
            </a:r>
            <a:r>
              <a:rPr lang="en-US" sz="2000" dirty="0" smtClean="0">
                <a:latin typeface="Comic Sans MS" panose="030F0702030302020204" pitchFamily="66" charset="0"/>
              </a:rPr>
              <a:t>  cascade of gamma-rays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40" y="187569"/>
            <a:ext cx="1479566" cy="28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Рисунок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54" y="187569"/>
            <a:ext cx="2972013" cy="23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83322" y="649461"/>
            <a:ext cx="3284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Inverse Beta Decay :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46" y="1809593"/>
            <a:ext cx="3308428" cy="265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46" y="2570040"/>
            <a:ext cx="3271513" cy="113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80638" y="3641189"/>
            <a:ext cx="727296" cy="73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4000" b="1" i="1" dirty="0">
                <a:solidFill>
                  <a:srgbClr val="66FFFF"/>
                </a:solidFill>
                <a:latin typeface="Arial" charset="0"/>
              </a:rPr>
              <a:t>e</a:t>
            </a:r>
            <a:r>
              <a:rPr lang="en-US" sz="4000" b="1" i="1" baseline="30000" dirty="0">
                <a:solidFill>
                  <a:srgbClr val="66FFFF"/>
                </a:solidFill>
                <a:latin typeface="Arial" charset="0"/>
              </a:rPr>
              <a:t>+</a:t>
            </a:r>
            <a:endParaRPr lang="ru-RU" sz="4000" b="1" i="1" baseline="30000" dirty="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743922" y="3683493"/>
            <a:ext cx="1291817" cy="73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4000" b="1" i="1" dirty="0">
                <a:solidFill>
                  <a:srgbClr val="66FFFF"/>
                </a:solidFill>
                <a:latin typeface="Arial" charset="0"/>
              </a:rPr>
              <a:t>(n,</a:t>
            </a:r>
            <a:r>
              <a:rPr lang="en-US" sz="4000" b="1" dirty="0">
                <a:solidFill>
                  <a:srgbClr val="66FFFF"/>
                </a:solidFill>
                <a:latin typeface="Arial" charset="0"/>
                <a:sym typeface="Symbol" pitchFamily="18" charset="2"/>
              </a:rPr>
              <a:t></a:t>
            </a:r>
            <a:r>
              <a:rPr lang="en-US" sz="4000" b="1" i="1" dirty="0">
                <a:solidFill>
                  <a:srgbClr val="66FFFF"/>
                </a:solidFill>
                <a:latin typeface="Arial" charset="0"/>
                <a:sym typeface="Symbol" pitchFamily="18" charset="2"/>
              </a:rPr>
              <a:t>)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544286" y="1987052"/>
            <a:ext cx="1683837" cy="369871"/>
            <a:chOff x="2109" y="3726"/>
            <a:chExt cx="1633" cy="223"/>
          </a:xfrm>
        </p:grpSpPr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2109" y="3838"/>
              <a:ext cx="1633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2462" y="3726"/>
              <a:ext cx="1038" cy="223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Arial" charset="0"/>
                </a:rPr>
                <a:t>2</a:t>
              </a:r>
              <a:r>
                <a:rPr lang="en-US" sz="1800" dirty="0" smtClean="0">
                  <a:latin typeface="Arial" charset="0"/>
                </a:rPr>
                <a:t>-50 </a:t>
              </a:r>
              <a:r>
                <a:rPr lang="el-GR" sz="1800" dirty="0">
                  <a:latin typeface="Arial" charset="0"/>
                  <a:cs typeface="Arial" charset="0"/>
                </a:rPr>
                <a:t>μ</a:t>
              </a:r>
              <a:r>
                <a:rPr lang="en-US" sz="1800" dirty="0">
                  <a:latin typeface="Arial" charset="0"/>
                  <a:cs typeface="Arial" charset="0"/>
                </a:rPr>
                <a:t>s</a:t>
              </a:r>
              <a:endParaRPr lang="el-GR" sz="1800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289384" y="2145436"/>
            <a:ext cx="1093938" cy="949456"/>
          </a:xfrm>
          <a:prstGeom prst="wedgeRectCallout">
            <a:avLst>
              <a:gd name="adj1" fmla="val 137002"/>
              <a:gd name="adj2" fmla="val 5814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dirty="0" smtClean="0">
                <a:latin typeface="Arial" charset="0"/>
              </a:rPr>
              <a:t>Flash local in space</a:t>
            </a:r>
            <a:endParaRPr lang="ru-RU" dirty="0">
              <a:latin typeface="Arial" charset="0"/>
            </a:endParaRPr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5276797" y="2656649"/>
            <a:ext cx="1436039" cy="984540"/>
          </a:xfrm>
          <a:prstGeom prst="wedgeRectCallout">
            <a:avLst>
              <a:gd name="adj1" fmla="val -98042"/>
              <a:gd name="adj2" fmla="val 26953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dirty="0" smtClean="0">
                <a:latin typeface="Arial" charset="0"/>
              </a:rPr>
              <a:t>Flash distributed in space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7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NSS_Munchen_feb_201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1062</TotalTime>
  <Words>2275</Words>
  <Application>Microsoft Office PowerPoint</Application>
  <PresentationFormat>Экран (4:3)</PresentationFormat>
  <Paragraphs>323</Paragraphs>
  <Slides>48</Slides>
  <Notes>40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66" baseType="lpstr">
      <vt:lpstr>Arial Unicode MS</vt:lpstr>
      <vt:lpstr>Arial</vt:lpstr>
      <vt:lpstr>Arial Black</vt:lpstr>
      <vt:lpstr>Arial Rounded MT Bold</vt:lpstr>
      <vt:lpstr>Book Antiqua</vt:lpstr>
      <vt:lpstr>Calibri</vt:lpstr>
      <vt:lpstr>Calibri Light</vt:lpstr>
      <vt:lpstr>Cambria Math</vt:lpstr>
      <vt:lpstr>Comic Sans MS</vt:lpstr>
      <vt:lpstr>Courier New</vt:lpstr>
      <vt:lpstr>Symbol</vt:lpstr>
      <vt:lpstr>Times New Roman</vt:lpstr>
      <vt:lpstr>Verdana</vt:lpstr>
      <vt:lpstr>Wingdings</vt:lpstr>
      <vt:lpstr>Тема Office</vt:lpstr>
      <vt:lpstr>DANSS_Munchen_feb_2011</vt:lpstr>
      <vt:lpstr>Plot</vt:lpstr>
      <vt:lpstr>MathType 6.0 Equation</vt:lpstr>
      <vt:lpstr>Презентация PowerPoint</vt:lpstr>
      <vt:lpstr>some info about reactors</vt:lpstr>
      <vt:lpstr>Презентация PowerPoint</vt:lpstr>
      <vt:lpstr>Презентация PowerPoint</vt:lpstr>
      <vt:lpstr>There are several ways to demonstrate neutrino oscillations:</vt:lpstr>
      <vt:lpstr>Презентация PowerPoint</vt:lpstr>
      <vt:lpstr>Презентация PowerPoint</vt:lpstr>
      <vt:lpstr>Презентация PowerPoint</vt:lpstr>
      <vt:lpstr>IBD signature: Two light signals from the scintillator</vt:lpstr>
      <vt:lpstr>Energy calibration with cosmic muons   arXiv:1804.04046[hep-ex] – details of calibration and analysis</vt:lpstr>
      <vt:lpstr>Calibration with   22Na, 60Co, 137Cs, 248Cm  (few Bq)</vt:lpstr>
      <vt:lpstr>Презентация PowerPoint</vt:lpstr>
      <vt:lpstr>Презентация PowerPoint</vt:lpstr>
      <vt:lpstr>Презентация PowerPoint</vt:lpstr>
      <vt:lpstr>IBD total rate vs effective distance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Summary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SoLid detection principle</vt:lpstr>
      <vt:lpstr>IBD-like Rates</vt:lpstr>
      <vt:lpstr>Conclusion</vt:lpstr>
      <vt:lpstr>Reactor SM-3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Neνtrino 2018</dc:title>
  <dc:creator>User</dc:creator>
  <cp:lastModifiedBy>User</cp:lastModifiedBy>
  <cp:revision>65</cp:revision>
  <dcterms:created xsi:type="dcterms:W3CDTF">2018-06-17T09:30:45Z</dcterms:created>
  <dcterms:modified xsi:type="dcterms:W3CDTF">2018-10-02T12:21:34Z</dcterms:modified>
</cp:coreProperties>
</file>