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3" r:id="rId2"/>
    <p:sldId id="387" r:id="rId3"/>
    <p:sldId id="380" r:id="rId4"/>
    <p:sldId id="381" r:id="rId5"/>
    <p:sldId id="382" r:id="rId6"/>
    <p:sldId id="389" r:id="rId7"/>
    <p:sldId id="379" r:id="rId8"/>
    <p:sldId id="365" r:id="rId9"/>
    <p:sldId id="358" r:id="rId10"/>
    <p:sldId id="363" r:id="rId11"/>
    <p:sldId id="362" r:id="rId12"/>
    <p:sldId id="364" r:id="rId13"/>
    <p:sldId id="361" r:id="rId14"/>
    <p:sldId id="388" r:id="rId15"/>
    <p:sldId id="384" r:id="rId16"/>
  </p:sldIdLst>
  <p:sldSz cx="9144000" cy="6858000" type="screen4x3"/>
  <p:notesSz cx="67945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68445" autoAdjust="0"/>
  </p:normalViewPr>
  <p:slideViewPr>
    <p:cSldViewPr snapToGrid="0">
      <p:cViewPr varScale="1">
        <p:scale>
          <a:sx n="79" d="100"/>
          <a:sy n="79" d="100"/>
        </p:scale>
        <p:origin x="2166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49" cy="497776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125" y="0"/>
            <a:ext cx="2944949" cy="497776"/>
          </a:xfrm>
          <a:prstGeom prst="rect">
            <a:avLst/>
          </a:prstGeom>
        </p:spPr>
        <p:txBody>
          <a:bodyPr vert="horz" lIns="83732" tIns="41866" rIns="83732" bIns="41866" rtlCol="0"/>
          <a:lstStyle>
            <a:lvl1pPr algn="r">
              <a:defRPr sz="1100"/>
            </a:lvl1pPr>
          </a:lstStyle>
          <a:p>
            <a:fld id="{69F7D5C5-760E-45F5-9D7B-67C3643FB3FC}" type="datetimeFigureOut">
              <a:rPr lang="es-ES" smtClean="0"/>
              <a:t>02/10/2018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32" tIns="41866" rIns="83732" bIns="41866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165" y="4773052"/>
            <a:ext cx="5436171" cy="3905626"/>
          </a:xfrm>
          <a:prstGeom prst="rect">
            <a:avLst/>
          </a:prstGeom>
        </p:spPr>
        <p:txBody>
          <a:bodyPr vert="horz" lIns="83732" tIns="41866" rIns="83732" bIns="41866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0925"/>
            <a:ext cx="2944949" cy="497776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125" y="9420925"/>
            <a:ext cx="2944949" cy="497776"/>
          </a:xfrm>
          <a:prstGeom prst="rect">
            <a:avLst/>
          </a:prstGeom>
        </p:spPr>
        <p:txBody>
          <a:bodyPr vert="horz" lIns="83732" tIns="41866" rIns="83732" bIns="41866" rtlCol="0" anchor="b"/>
          <a:lstStyle>
            <a:lvl1pPr algn="r">
              <a:defRPr sz="1100"/>
            </a:lvl1pPr>
          </a:lstStyle>
          <a:p>
            <a:fld id="{3B02EF0D-8492-40AE-A6E4-798E1E600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10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90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91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85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50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12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EF0D-8492-40AE-A6E4-798E1E60094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4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n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n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2526" y="2274840"/>
            <a:ext cx="9142200" cy="229212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-25051" y="2548546"/>
            <a:ext cx="9394520" cy="17604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5700" b="1" dirty="0" err="1" smtClean="0">
                <a:latin typeface="Arial Narrow" panose="020B0606020202030204" pitchFamily="34" charset="0"/>
              </a:rPr>
              <a:t>Nanobeacon</a:t>
            </a:r>
            <a:r>
              <a:rPr lang="en-US" sz="5700" b="1" dirty="0">
                <a:latin typeface="Arial Narrow" panose="020B0606020202030204" pitchFamily="34" charset="0"/>
              </a:rPr>
              <a:t>: </a:t>
            </a:r>
            <a:r>
              <a:rPr lang="en-US" sz="5700" b="1" dirty="0" smtClean="0">
                <a:latin typeface="Arial Narrow" panose="020B0606020202030204" pitchFamily="34" charset="0"/>
              </a:rPr>
              <a:t>A </a:t>
            </a:r>
            <a:r>
              <a:rPr lang="en-US" sz="5700" b="1" dirty="0">
                <a:latin typeface="Arial Narrow" panose="020B0606020202030204" pitchFamily="34" charset="0"/>
              </a:rPr>
              <a:t>time calibration device for </a:t>
            </a:r>
            <a:r>
              <a:rPr lang="en-US" sz="5700" b="1" dirty="0" smtClean="0">
                <a:latin typeface="Arial Narrow" panose="020B0606020202030204" pitchFamily="34" charset="0"/>
              </a:rPr>
              <a:t>the KM3NeT </a:t>
            </a:r>
            <a:endParaRPr lang="en-US" sz="57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es-ES_tradnl" sz="6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  <a:p>
            <a:pPr algn="just"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				David </a:t>
            </a:r>
            <a:r>
              <a:rPr lang="en-US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Calvo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, Diego Real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3E7A496-9BCB-410C-8861-4B6591C35D4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4"/>
          <p:cNvSpPr/>
          <p:nvPr/>
        </p:nvSpPr>
        <p:spPr>
          <a:xfrm>
            <a:off x="8206920" y="6239880"/>
            <a:ext cx="640080" cy="367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Picture 1"/>
          <p:cNvPicPr/>
          <p:nvPr/>
        </p:nvPicPr>
        <p:blipFill>
          <a:blip r:embed="rId3"/>
          <a:stretch/>
        </p:blipFill>
        <p:spPr>
          <a:xfrm>
            <a:off x="6156360" y="404640"/>
            <a:ext cx="2096280" cy="1354320"/>
          </a:xfrm>
          <a:prstGeom prst="rect">
            <a:avLst/>
          </a:prstGeom>
          <a:ln>
            <a:noFill/>
          </a:ln>
        </p:spPr>
      </p:pic>
      <p:pic>
        <p:nvPicPr>
          <p:cNvPr id="41" name="Picture 5"/>
          <p:cNvPicPr/>
          <p:nvPr/>
        </p:nvPicPr>
        <p:blipFill>
          <a:blip r:embed="rId4"/>
          <a:stretch/>
        </p:blipFill>
        <p:spPr>
          <a:xfrm>
            <a:off x="1156680" y="5149800"/>
            <a:ext cx="754560" cy="1054440"/>
          </a:xfrm>
          <a:prstGeom prst="rect">
            <a:avLst/>
          </a:prstGeom>
          <a:ln>
            <a:noFill/>
          </a:ln>
        </p:spPr>
      </p:pic>
      <p:pic>
        <p:nvPicPr>
          <p:cNvPr id="42" name="Picture 6"/>
          <p:cNvPicPr/>
          <p:nvPr/>
        </p:nvPicPr>
        <p:blipFill>
          <a:blip r:embed="rId5"/>
          <a:stretch/>
        </p:blipFill>
        <p:spPr>
          <a:xfrm>
            <a:off x="158040" y="5149800"/>
            <a:ext cx="799560" cy="1054440"/>
          </a:xfrm>
          <a:prstGeom prst="rect">
            <a:avLst/>
          </a:prstGeom>
          <a:ln>
            <a:noFill/>
          </a:ln>
        </p:spPr>
      </p:pic>
      <p:pic>
        <p:nvPicPr>
          <p:cNvPr id="43" name="Picture 14"/>
          <p:cNvPicPr/>
          <p:nvPr/>
        </p:nvPicPr>
        <p:blipFill>
          <a:blip r:embed="rId6"/>
          <a:stretch/>
        </p:blipFill>
        <p:spPr>
          <a:xfrm>
            <a:off x="357120" y="96840"/>
            <a:ext cx="1920600" cy="1986840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553080" y="6250214"/>
            <a:ext cx="229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VLVNT 2018, </a:t>
            </a:r>
            <a:r>
              <a:rPr lang="es-ES_tradnl" err="1" smtClean="0"/>
              <a:t>Dubna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632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Effects of frequency and voltage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6"/>
          <p:cNvSpPr/>
          <p:nvPr/>
        </p:nvSpPr>
        <p:spPr>
          <a:xfrm>
            <a:off x="139320" y="6583172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373" y="826937"/>
            <a:ext cx="95726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815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244208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Wavelength distribution (LED:HLMP CBLA-XY)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" name="8 Imagen"/>
          <p:cNvPicPr/>
          <p:nvPr/>
        </p:nvPicPr>
        <p:blipFill>
          <a:blip r:embed="rId3"/>
          <a:stretch/>
        </p:blipFill>
        <p:spPr>
          <a:xfrm>
            <a:off x="139319" y="1454939"/>
            <a:ext cx="8901249" cy="44343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4815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Effects of voltage on wavelength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10 Imagen"/>
          <p:cNvPicPr/>
          <p:nvPr/>
        </p:nvPicPr>
        <p:blipFill>
          <a:blip r:embed="rId3"/>
          <a:stretch/>
        </p:blipFill>
        <p:spPr>
          <a:xfrm>
            <a:off x="490190" y="1065960"/>
            <a:ext cx="8161820" cy="4499041"/>
          </a:xfrm>
          <a:prstGeom prst="rect">
            <a:avLst/>
          </a:prstGeom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713640" y="5807871"/>
            <a:ext cx="818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The </a:t>
            </a:r>
            <a:r>
              <a:rPr lang="en-US" sz="2400"/>
              <a:t>wavelength decreases </a:t>
            </a:r>
            <a:r>
              <a:rPr lang="en-US" sz="2400" smtClean="0"/>
              <a:t>when </a:t>
            </a:r>
            <a:r>
              <a:rPr lang="en-US" sz="2400"/>
              <a:t>the voltage is increased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546474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Effects of voltage on wavelength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6"/>
          <p:cNvSpPr/>
          <p:nvPr/>
        </p:nvSpPr>
        <p:spPr>
          <a:xfrm>
            <a:off x="139320" y="6583172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" name="8 Imagen"/>
          <p:cNvPicPr/>
          <p:nvPr/>
        </p:nvPicPr>
        <p:blipFill>
          <a:blip r:embed="rId3"/>
          <a:stretch/>
        </p:blipFill>
        <p:spPr>
          <a:xfrm>
            <a:off x="1927505" y="1135827"/>
            <a:ext cx="5287190" cy="53220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6455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Summary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469800" y="3859920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6"/>
          <p:cNvSpPr/>
          <p:nvPr/>
        </p:nvSpPr>
        <p:spPr>
          <a:xfrm>
            <a:off x="139320" y="6583172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8740" y="1460500"/>
            <a:ext cx="9111790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200" b="1" dirty="0" err="1" smtClean="0"/>
              <a:t>Nanobeacon</a:t>
            </a:r>
            <a:r>
              <a:rPr lang="es-ES" sz="2200" b="1" dirty="0" smtClean="0"/>
              <a:t>: </a:t>
            </a:r>
            <a:r>
              <a:rPr lang="es-ES" sz="2200" b="1" dirty="0" err="1" smtClean="0"/>
              <a:t>important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calibration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device</a:t>
            </a:r>
            <a:endParaRPr lang="es-ES" sz="22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2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b="1" dirty="0" smtClean="0"/>
              <a:t>Characterization of the </a:t>
            </a:r>
            <a:r>
              <a:rPr lang="es-ES" sz="2200" b="1" dirty="0" smtClean="0"/>
              <a:t>Pulse </a:t>
            </a:r>
            <a:r>
              <a:rPr lang="es-ES" sz="2200" b="1" dirty="0" err="1" smtClean="0"/>
              <a:t>shape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by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photoelectron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technique</a:t>
            </a:r>
            <a:endParaRPr lang="es-ES" sz="22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2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200" b="1" dirty="0" err="1" smtClean="0"/>
              <a:t>Frequency</a:t>
            </a:r>
            <a:r>
              <a:rPr lang="es-ES" sz="2200" b="1" dirty="0" smtClean="0"/>
              <a:t> has no </a:t>
            </a:r>
            <a:r>
              <a:rPr lang="es-ES" sz="2200" b="1" dirty="0" err="1" smtClean="0"/>
              <a:t>impact</a:t>
            </a:r>
            <a:r>
              <a:rPr lang="es-ES" sz="2200" b="1" dirty="0" smtClean="0"/>
              <a:t> </a:t>
            </a:r>
            <a:r>
              <a:rPr lang="es-ES" sz="2200" b="1" dirty="0" err="1"/>
              <a:t>o</a:t>
            </a:r>
            <a:r>
              <a:rPr lang="es-ES" sz="2200" b="1" dirty="0" err="1" smtClean="0"/>
              <a:t>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the</a:t>
            </a:r>
            <a:r>
              <a:rPr lang="es-ES" sz="2200" b="1" dirty="0" smtClean="0"/>
              <a:t> pulse of light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2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200" b="1" dirty="0" err="1" smtClean="0"/>
              <a:t>Voltage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affects</a:t>
            </a:r>
            <a:r>
              <a:rPr lang="es-ES" sz="22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 b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200" b="1" dirty="0" err="1" smtClean="0"/>
              <a:t>Wavelenght</a:t>
            </a:r>
            <a:endParaRPr lang="es-ES" sz="22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2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200" b="1" dirty="0" err="1" smtClean="0"/>
              <a:t>Rise</a:t>
            </a:r>
            <a:r>
              <a:rPr lang="es-ES" sz="2200" b="1" dirty="0" smtClean="0"/>
              <a:t> 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200" b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200" b="1" dirty="0" smtClean="0"/>
              <a:t>FWHM</a:t>
            </a:r>
          </a:p>
          <a:p>
            <a:endParaRPr lang="es-ES" dirty="0" smtClean="0"/>
          </a:p>
          <a:p>
            <a:r>
              <a:rPr lang="es-ES" dirty="0"/>
              <a:t>	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05903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2526" y="2274840"/>
            <a:ext cx="9142200" cy="229212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-25051" y="2548546"/>
            <a:ext cx="9394520" cy="17604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5700" b="1" dirty="0" err="1" smtClean="0">
                <a:latin typeface="Arial Narrow" panose="020B0606020202030204" pitchFamily="34" charset="0"/>
              </a:rPr>
              <a:t>Nanobeacon</a:t>
            </a:r>
            <a:r>
              <a:rPr lang="en-US" sz="5700" b="1" dirty="0">
                <a:latin typeface="Arial Narrow" panose="020B0606020202030204" pitchFamily="34" charset="0"/>
              </a:rPr>
              <a:t>: </a:t>
            </a:r>
            <a:r>
              <a:rPr lang="en-US" sz="5700" b="1" dirty="0" smtClean="0">
                <a:latin typeface="Arial Narrow" panose="020B0606020202030204" pitchFamily="34" charset="0"/>
              </a:rPr>
              <a:t>A </a:t>
            </a:r>
            <a:r>
              <a:rPr lang="en-US" sz="5700" b="1" dirty="0">
                <a:latin typeface="Arial Narrow" panose="020B0606020202030204" pitchFamily="34" charset="0"/>
              </a:rPr>
              <a:t>time calibration device for </a:t>
            </a:r>
            <a:r>
              <a:rPr lang="en-US" sz="5700" b="1" dirty="0" smtClean="0">
                <a:latin typeface="Arial Narrow" panose="020B0606020202030204" pitchFamily="34" charset="0"/>
              </a:rPr>
              <a:t>the KM3NeT </a:t>
            </a:r>
            <a:endParaRPr lang="en-US" sz="57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es-ES_tradnl" sz="6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  <a:p>
            <a:pPr algn="just"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 				David </a:t>
            </a:r>
            <a:r>
              <a:rPr lang="en-US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Calvo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, Diego Real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3E7A496-9BCB-410C-8861-4B6591C35D4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4"/>
          <p:cNvSpPr/>
          <p:nvPr/>
        </p:nvSpPr>
        <p:spPr>
          <a:xfrm>
            <a:off x="8206920" y="6239880"/>
            <a:ext cx="640080" cy="367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Picture 1"/>
          <p:cNvPicPr/>
          <p:nvPr/>
        </p:nvPicPr>
        <p:blipFill>
          <a:blip r:embed="rId3"/>
          <a:stretch/>
        </p:blipFill>
        <p:spPr>
          <a:xfrm>
            <a:off x="6156360" y="404640"/>
            <a:ext cx="2096280" cy="1354320"/>
          </a:xfrm>
          <a:prstGeom prst="rect">
            <a:avLst/>
          </a:prstGeom>
          <a:ln>
            <a:noFill/>
          </a:ln>
        </p:spPr>
      </p:pic>
      <p:pic>
        <p:nvPicPr>
          <p:cNvPr id="41" name="Picture 5"/>
          <p:cNvPicPr/>
          <p:nvPr/>
        </p:nvPicPr>
        <p:blipFill>
          <a:blip r:embed="rId4"/>
          <a:stretch/>
        </p:blipFill>
        <p:spPr>
          <a:xfrm>
            <a:off x="1156680" y="5149800"/>
            <a:ext cx="754560" cy="1054440"/>
          </a:xfrm>
          <a:prstGeom prst="rect">
            <a:avLst/>
          </a:prstGeom>
          <a:ln>
            <a:noFill/>
          </a:ln>
        </p:spPr>
      </p:pic>
      <p:pic>
        <p:nvPicPr>
          <p:cNvPr id="42" name="Picture 6"/>
          <p:cNvPicPr/>
          <p:nvPr/>
        </p:nvPicPr>
        <p:blipFill>
          <a:blip r:embed="rId5"/>
          <a:stretch/>
        </p:blipFill>
        <p:spPr>
          <a:xfrm>
            <a:off x="158040" y="5149800"/>
            <a:ext cx="799560" cy="1054440"/>
          </a:xfrm>
          <a:prstGeom prst="rect">
            <a:avLst/>
          </a:prstGeom>
          <a:ln>
            <a:noFill/>
          </a:ln>
        </p:spPr>
      </p:pic>
      <p:pic>
        <p:nvPicPr>
          <p:cNvPr id="43" name="Picture 14"/>
          <p:cNvPicPr/>
          <p:nvPr/>
        </p:nvPicPr>
        <p:blipFill>
          <a:blip r:embed="rId6"/>
          <a:stretch/>
        </p:blipFill>
        <p:spPr>
          <a:xfrm>
            <a:off x="357120" y="96840"/>
            <a:ext cx="1920600" cy="1986840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553080" y="6250214"/>
            <a:ext cx="229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VLVNT 2018, </a:t>
            </a:r>
            <a:r>
              <a:rPr lang="es-ES_tradnl" err="1" smtClean="0"/>
              <a:t>Dubna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801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KM3NeT Time calibration: </a:t>
            </a:r>
            <a:r>
              <a:rPr lang="en-US" sz="3600" b="1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Nanobeacon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5"/>
          <p:cNvSpPr/>
          <p:nvPr/>
        </p:nvSpPr>
        <p:spPr>
          <a:xfrm>
            <a:off x="6434640" y="6512557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266220" y="4608025"/>
            <a:ext cx="8577360" cy="1183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mtClean="0"/>
          </a:p>
          <a:p>
            <a:endParaRPr lang="el-GR"/>
          </a:p>
        </p:txBody>
      </p:sp>
      <p:sp>
        <p:nvSpPr>
          <p:cNvPr id="21" name="Θέση περιεχομένου 2"/>
          <p:cNvSpPr>
            <a:spLocks noGrp="1"/>
          </p:cNvSpPr>
          <p:nvPr/>
        </p:nvSpPr>
        <p:spPr bwMode="auto">
          <a:xfrm>
            <a:off x="82037" y="4295650"/>
            <a:ext cx="8590003" cy="9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1" indent="0">
              <a:buNone/>
            </a:pPr>
            <a:endParaRPr lang="el-GR" sz="800"/>
          </a:p>
          <a:p>
            <a:pPr lvl="0"/>
            <a:endParaRPr lang="el-GR" sz="1200" smtClean="0"/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500063" y="4286251"/>
            <a:ext cx="6238941" cy="193918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500064" y="2420938"/>
            <a:ext cx="6238940" cy="1651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382762" y="1092896"/>
            <a:ext cx="8320087" cy="1357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>
                <a:solidFill>
                  <a:schemeClr val="bg2">
                    <a:lumMod val="10000"/>
                  </a:schemeClr>
                </a:solidFill>
                <a:latin typeface="+mj-lt"/>
              </a:rPr>
              <a:t>The angular resolution is critical in a </a:t>
            </a:r>
            <a:r>
              <a:rPr lang="en-GB" sz="17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N.T</a:t>
            </a:r>
            <a:r>
              <a:rPr lang="en-GB" sz="1700">
                <a:solidFill>
                  <a:schemeClr val="bg2">
                    <a:lumMod val="10000"/>
                  </a:schemeClr>
                </a:solidFill>
                <a:latin typeface="+mj-lt"/>
              </a:rPr>
              <a:t>. </a:t>
            </a:r>
            <a:r>
              <a:rPr lang="en-GB" sz="17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to </a:t>
            </a:r>
            <a:r>
              <a:rPr lang="en-GB" sz="1700">
                <a:solidFill>
                  <a:schemeClr val="bg2">
                    <a:lumMod val="10000"/>
                  </a:schemeClr>
                </a:solidFill>
                <a:latin typeface="+mj-lt"/>
              </a:rPr>
              <a:t>resolve cosmic neutrino sources from the atmospheric background. 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>
                <a:solidFill>
                  <a:schemeClr val="bg2">
                    <a:lumMod val="10000"/>
                  </a:schemeClr>
                </a:solidFill>
                <a:latin typeface="+mj-lt"/>
              </a:rPr>
              <a:t>The angular resolution relies on a good positioning and </a:t>
            </a:r>
            <a:r>
              <a:rPr lang="en-GB" sz="1700" b="1">
                <a:solidFill>
                  <a:srgbClr val="00B050"/>
                </a:solidFill>
                <a:latin typeface="+mj-lt"/>
              </a:rPr>
              <a:t>time calibration</a:t>
            </a:r>
            <a:r>
              <a:rPr lang="en-GB" sz="170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700">
                <a:solidFill>
                  <a:schemeClr val="bg2">
                    <a:lumMod val="10000"/>
                  </a:schemeClr>
                </a:solidFill>
                <a:latin typeface="+mj-lt"/>
              </a:rPr>
              <a:t>Working within the specifications the attainable angular resolution of KM3NeT is better than </a:t>
            </a:r>
            <a:r>
              <a:rPr lang="en-GB" sz="1700" b="1" smtClean="0">
                <a:solidFill>
                  <a:srgbClr val="00B050"/>
                </a:solidFill>
                <a:latin typeface="+mj-lt"/>
              </a:rPr>
              <a:t>0.1º</a:t>
            </a:r>
            <a:endParaRPr lang="en-GB" sz="170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500063" y="2492375"/>
            <a:ext cx="63912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1" lang="en-GB" altLang="en-US" sz="1600" b="1" dirty="0" err="1" smtClean="0">
                <a:solidFill>
                  <a:srgbClr val="FFFF00"/>
                </a:solidFill>
              </a:rPr>
              <a:t>Nanobeacon</a:t>
            </a:r>
            <a:endParaRPr kumimoji="1" lang="en-GB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altLang="en-US" sz="1600" dirty="0" smtClean="0">
                <a:solidFill>
                  <a:srgbClr val="000000"/>
                </a:solidFill>
                <a:latin typeface="+mj-lt"/>
              </a:rPr>
              <a:t>Electronic circuit controlled by I2C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altLang="en-US" sz="1600" dirty="0" smtClean="0">
                <a:solidFill>
                  <a:srgbClr val="000000"/>
                </a:solidFill>
                <a:latin typeface="+mj-lt"/>
              </a:rPr>
              <a:t>Integrated into the Digital Optical Module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altLang="en-US" sz="1600" dirty="0" smtClean="0">
                <a:solidFill>
                  <a:srgbClr val="000000"/>
                </a:solidFill>
                <a:latin typeface="+mj-lt"/>
              </a:rPr>
              <a:t>LED emits an ultra-short light pulses</a:t>
            </a:r>
            <a:endParaRPr lang="en-GB" alt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503238" y="4359275"/>
            <a:ext cx="6640512" cy="205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1" lang="en-GB" altLang="en-US" sz="1500" b="1" dirty="0">
                <a:solidFill>
                  <a:srgbClr val="FFFF00"/>
                </a:solidFill>
                <a:latin typeface="+mj-lt"/>
              </a:rPr>
              <a:t>Relative time resolution</a:t>
            </a:r>
            <a:r>
              <a:rPr kumimoji="1" lang="en-GB" altLang="en-US" sz="1500" dirty="0">
                <a:solidFill>
                  <a:srgbClr val="FFFF00"/>
                </a:solidFill>
                <a:latin typeface="+mj-lt"/>
              </a:rPr>
              <a:t> </a:t>
            </a:r>
            <a:r>
              <a:rPr kumimoji="1" lang="en-GB" altLang="en-US" sz="1500" dirty="0">
                <a:solidFill>
                  <a:srgbClr val="000000"/>
                </a:solidFill>
                <a:latin typeface="+mj-lt"/>
              </a:rPr>
              <a:t>(among </a:t>
            </a:r>
            <a:r>
              <a:rPr kumimoji="1" lang="en-GB" altLang="en-US" sz="1500" dirty="0" smtClean="0">
                <a:solidFill>
                  <a:srgbClr val="000000"/>
                </a:solidFill>
                <a:latin typeface="+mj-lt"/>
              </a:rPr>
              <a:t>DOMs</a:t>
            </a:r>
            <a:r>
              <a:rPr kumimoji="1" lang="en-GB" altLang="en-US" sz="1500" dirty="0">
                <a:solidFill>
                  <a:srgbClr val="000000"/>
                </a:solidFill>
                <a:latin typeface="+mj-lt"/>
              </a:rPr>
              <a:t>) depends on: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1" lang="en-GB" altLang="en-US" sz="1500" dirty="0" smtClean="0">
                <a:solidFill>
                  <a:srgbClr val="000000"/>
                </a:solidFill>
                <a:latin typeface="+mj-lt"/>
              </a:rPr>
              <a:t>Transit </a:t>
            </a:r>
            <a:r>
              <a:rPr kumimoji="1" lang="en-GB" altLang="en-US" sz="1500" dirty="0">
                <a:solidFill>
                  <a:srgbClr val="000000"/>
                </a:solidFill>
                <a:latin typeface="+mj-lt"/>
              </a:rPr>
              <a:t>time spread (TTS), typically s~1-1.5 ns.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1" lang="en-GB" altLang="en-US" sz="1500" dirty="0">
                <a:solidFill>
                  <a:srgbClr val="000000"/>
                </a:solidFill>
                <a:latin typeface="+mj-lt"/>
              </a:rPr>
              <a:t>Optical properties of the sea water: light scattering + chromatic dispersion (s~1-1.5 ns) for light coming from a distance of 50 m.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1" lang="en-GB" altLang="en-US" sz="1500" dirty="0">
                <a:solidFill>
                  <a:srgbClr val="000000"/>
                </a:solidFill>
                <a:latin typeface="+mj-lt"/>
              </a:rPr>
              <a:t>Electronics (s&lt;0.5 ns).</a:t>
            </a:r>
            <a:endParaRPr lang="en-GB" altLang="en-US" sz="15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altLang="en-US" sz="1500" dirty="0">
                <a:solidFill>
                  <a:srgbClr val="000000"/>
                </a:solidFill>
                <a:latin typeface="+mj-lt"/>
              </a:rPr>
              <a:t>Therefore, an overall unavoidable uncertainty of ~2 ns will always be present</a:t>
            </a:r>
            <a:r>
              <a:rPr lang="en-GB" altLang="en-US" sz="15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GB" altLang="en-US" sz="15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8" name="57 Imagen" descr="E:\tdr_nanobeacon\connector_orientatio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55" y="4295650"/>
            <a:ext cx="1550920" cy="21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61" y="2481252"/>
            <a:ext cx="2247557" cy="170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KM3NeT Time calibration: Nanobeacon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5"/>
          <p:cNvSpPr/>
          <p:nvPr/>
        </p:nvSpPr>
        <p:spPr>
          <a:xfrm>
            <a:off x="6434640" y="6512557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fld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266220" y="4608025"/>
            <a:ext cx="8577360" cy="1183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mtClean="0"/>
          </a:p>
          <a:p>
            <a:endParaRPr lang="el-GR"/>
          </a:p>
        </p:txBody>
      </p:sp>
      <p:sp>
        <p:nvSpPr>
          <p:cNvPr id="21" name="Θέση περιεχομένου 2"/>
          <p:cNvSpPr>
            <a:spLocks noGrp="1"/>
          </p:cNvSpPr>
          <p:nvPr/>
        </p:nvSpPr>
        <p:spPr bwMode="auto">
          <a:xfrm>
            <a:off x="82037" y="4295650"/>
            <a:ext cx="8590003" cy="9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1" indent="0">
              <a:buNone/>
            </a:pPr>
            <a:endParaRPr lang="el-GR" sz="800"/>
          </a:p>
          <a:p>
            <a:pPr lvl="0"/>
            <a:endParaRPr lang="el-GR" sz="1200" smtClean="0"/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426896" y="1194672"/>
            <a:ext cx="8320087" cy="474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 dirty="0"/>
              <a:t>The main use of this system is to measure PMT time offsets through intra-line calibration with LED beacons along the same detector line</a:t>
            </a:r>
          </a:p>
          <a:p>
            <a:pPr algn="just">
              <a:spcBef>
                <a:spcPct val="20000"/>
              </a:spcBef>
            </a:pPr>
            <a:endParaRPr lang="en-US" altLang="en-US" sz="2200" dirty="0" smtClean="0">
              <a:latin typeface="+mj-lt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latin typeface="+mj-lt"/>
              </a:rPr>
              <a:t>Experience </a:t>
            </a:r>
            <a:r>
              <a:rPr lang="en-US" altLang="en-US" sz="2200" dirty="0">
                <a:latin typeface="+mj-lt"/>
              </a:rPr>
              <a:t>has shown that a system of external light  sources with a well-know emission time is very useful to ensure the timing calibration of the detector and measure water optical parameters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200" dirty="0">
              <a:latin typeface="+mj-lt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latin typeface="+mj-lt"/>
              </a:rPr>
              <a:t>Synchronizing </a:t>
            </a:r>
            <a:r>
              <a:rPr lang="en-US" altLang="en-US" sz="2200" dirty="0">
                <a:latin typeface="+mj-lt"/>
              </a:rPr>
              <a:t>timing offsets between beacon elements is cumbersome and time consuming.</a:t>
            </a:r>
            <a:r>
              <a:rPr lang="en-US" altLang="en-US" sz="2200" dirty="0">
                <a:solidFill>
                  <a:srgbClr val="FFFFFF"/>
                </a:solidFill>
                <a:latin typeface="+mj-lt"/>
              </a:rPr>
              <a:t> An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FFFFFF"/>
                </a:solidFill>
                <a:latin typeface="+mj-lt"/>
              </a:rPr>
              <a:t>d time consuming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 dirty="0">
                <a:latin typeface="+mj-lt"/>
              </a:rPr>
              <a:t>Providing trigger signals introduces unwanted electrical noise to system</a:t>
            </a:r>
          </a:p>
        </p:txBody>
      </p:sp>
    </p:spTree>
    <p:extLst>
      <p:ext uri="{BB962C8B-B14F-4D97-AF65-F5344CB8AC3E}">
        <p14:creationId xmlns:p14="http://schemas.microsoft.com/office/powerpoint/2010/main" val="20083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KM3NeT Time calibration: Nanobeacon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12526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5"/>
          <p:cNvSpPr/>
          <p:nvPr/>
        </p:nvSpPr>
        <p:spPr>
          <a:xfrm>
            <a:off x="6434640" y="6512557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fld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266220" y="4608025"/>
            <a:ext cx="8577360" cy="1183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mtClean="0"/>
          </a:p>
          <a:p>
            <a:endParaRPr lang="el-GR"/>
          </a:p>
        </p:txBody>
      </p:sp>
      <p:sp>
        <p:nvSpPr>
          <p:cNvPr id="21" name="Θέση περιεχομένου 2"/>
          <p:cNvSpPr>
            <a:spLocks noGrp="1"/>
          </p:cNvSpPr>
          <p:nvPr/>
        </p:nvSpPr>
        <p:spPr bwMode="auto">
          <a:xfrm>
            <a:off x="82037" y="4295650"/>
            <a:ext cx="8590003" cy="9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1" indent="0">
              <a:buNone/>
            </a:pPr>
            <a:endParaRPr lang="el-GR" sz="800"/>
          </a:p>
          <a:p>
            <a:pPr lvl="0"/>
            <a:endParaRPr lang="el-GR" sz="1200" smtClean="0"/>
          </a:p>
        </p:txBody>
      </p:sp>
      <p:grpSp>
        <p:nvGrpSpPr>
          <p:cNvPr id="11" name="17 Grupo"/>
          <p:cNvGrpSpPr>
            <a:grpSpLocks/>
          </p:cNvGrpSpPr>
          <p:nvPr/>
        </p:nvGrpSpPr>
        <p:grpSpPr bwMode="auto">
          <a:xfrm>
            <a:off x="-1" y="1071562"/>
            <a:ext cx="1277655" cy="4414837"/>
            <a:chOff x="0" y="1857364"/>
            <a:chExt cx="1214446" cy="43243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857364"/>
              <a:ext cx="866775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46"/>
            <p:cNvSpPr>
              <a:spLocks noChangeArrowheads="1"/>
            </p:cNvSpPr>
            <p:nvPr/>
          </p:nvSpPr>
          <p:spPr bwMode="auto">
            <a:xfrm rot="10800000">
              <a:off x="0" y="2786058"/>
              <a:ext cx="1214446" cy="10763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14000">
                  <a:srgbClr val="00FFFF"/>
                </a:gs>
                <a:gs pos="100000">
                  <a:srgbClr val="00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 flipH="1" flipV="1">
              <a:off x="0" y="2857496"/>
              <a:ext cx="571504" cy="92869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914226" y="1143000"/>
            <a:ext cx="81343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87625"/>
                </a:solidFill>
                <a:latin typeface="Arial Narrow" pitchFamily="34" charset="0"/>
              </a:rPr>
              <a:t> </a:t>
            </a:r>
            <a:r>
              <a:rPr lang="en-US" altLang="en-US" sz="2800" b="1" dirty="0">
                <a:solidFill>
                  <a:srgbClr val="087625"/>
                </a:solidFill>
                <a:latin typeface="Arial Narrow" pitchFamily="34" charset="0"/>
              </a:rPr>
              <a:t>Calibration</a:t>
            </a:r>
            <a:r>
              <a:rPr lang="en-US" altLang="en-US" sz="3200" b="1" dirty="0">
                <a:solidFill>
                  <a:srgbClr val="087625"/>
                </a:solidFill>
                <a:latin typeface="Arial Narrow" pitchFamily="34" charset="0"/>
              </a:rPr>
              <a:t>:</a:t>
            </a:r>
          </a:p>
          <a:p>
            <a:pPr eaLnBrk="1" hangingPunct="1"/>
            <a:r>
              <a:rPr lang="en-US" altLang="en-US" sz="800" b="1" dirty="0">
                <a:latin typeface="Arial Narrow" pitchFamily="34" charset="0"/>
              </a:rPr>
              <a:t>               </a:t>
            </a:r>
            <a:endParaRPr lang="en-US" altLang="en-US" sz="2000" dirty="0">
              <a:latin typeface="Arial Narrow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s-ES_tradnl" altLang="en-US" sz="2400" dirty="0" smtClean="0">
                <a:latin typeface="+mj-lt"/>
              </a:rPr>
              <a:t>One Nanobeacon per DOM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+mj-lt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j-lt"/>
              </a:rPr>
              <a:t>Not expensive and high redundancy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+mj-lt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j-lt"/>
              </a:rPr>
              <a:t> </a:t>
            </a:r>
            <a:r>
              <a:rPr lang="en-GB" altLang="en-US" sz="2400" dirty="0">
                <a:latin typeface="+mj-lt"/>
              </a:rPr>
              <a:t>Not triggered by the clock to avoid electronic </a:t>
            </a:r>
            <a:r>
              <a:rPr lang="en-GB" altLang="en-US" sz="2400" dirty="0" smtClean="0">
                <a:latin typeface="+mj-lt"/>
              </a:rPr>
              <a:t>noise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+mj-lt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+mj-lt"/>
              </a:rPr>
              <a:t> Frequency of several kHz depending on the DAQ system </a:t>
            </a:r>
            <a:endParaRPr lang="en-GB" altLang="en-US" sz="2400" dirty="0" smtClean="0">
              <a:latin typeface="+mj-lt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GB" altLang="en-US" sz="2400" b="1" dirty="0">
              <a:solidFill>
                <a:srgbClr val="FF3300"/>
              </a:solidFill>
              <a:latin typeface="+mj-lt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+mj-lt"/>
              </a:rPr>
              <a:t> Avoid cumbersome synchronization process, only one LED per Nanobeacon</a:t>
            </a:r>
            <a:r>
              <a:rPr lang="en-US" altLang="en-US" sz="2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2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KM3NeT Nanobeacon: Electronics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12526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5"/>
          <p:cNvSpPr/>
          <p:nvPr/>
        </p:nvSpPr>
        <p:spPr>
          <a:xfrm>
            <a:off x="6434640" y="6512557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fld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254028" y="5216747"/>
            <a:ext cx="8577360" cy="11831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dirty="0" smtClean="0"/>
          </a:p>
          <a:p>
            <a:r>
              <a:rPr lang="es-ES" dirty="0" smtClean="0"/>
              <a:t>DC </a:t>
            </a:r>
            <a:r>
              <a:rPr lang="es-ES" dirty="0" err="1" smtClean="0"/>
              <a:t>voltage</a:t>
            </a:r>
            <a:r>
              <a:rPr lang="es-ES" dirty="0" smtClean="0"/>
              <a:t> </a:t>
            </a:r>
            <a:r>
              <a:rPr lang="es-ES" dirty="0" err="1" smtClean="0"/>
              <a:t>charges</a:t>
            </a:r>
            <a:r>
              <a:rPr lang="es-ES" dirty="0" smtClean="0"/>
              <a:t> a capacitor</a:t>
            </a:r>
          </a:p>
          <a:p>
            <a:r>
              <a:rPr lang="es-ES" dirty="0" err="1" smtClean="0"/>
              <a:t>Two</a:t>
            </a:r>
            <a:r>
              <a:rPr lang="es-ES" dirty="0" smtClean="0"/>
              <a:t> ultra-</a:t>
            </a:r>
            <a:r>
              <a:rPr lang="es-ES" dirty="0" err="1" smtClean="0"/>
              <a:t>fast</a:t>
            </a:r>
            <a:r>
              <a:rPr lang="es-ES" dirty="0" smtClean="0"/>
              <a:t> </a:t>
            </a:r>
            <a:r>
              <a:rPr lang="es-ES" dirty="0" err="1" smtClean="0"/>
              <a:t>transistors</a:t>
            </a:r>
            <a:r>
              <a:rPr lang="es-ES" dirty="0" smtClean="0"/>
              <a:t> </a:t>
            </a:r>
            <a:r>
              <a:rPr lang="es-ES" dirty="0" err="1" smtClean="0"/>
              <a:t>discharge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capacitor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LED</a:t>
            </a:r>
            <a:endParaRPr lang="el-GR" dirty="0"/>
          </a:p>
        </p:txBody>
      </p:sp>
      <p:sp>
        <p:nvSpPr>
          <p:cNvPr id="21" name="Θέση περιεχομένου 2"/>
          <p:cNvSpPr>
            <a:spLocks noGrp="1"/>
          </p:cNvSpPr>
          <p:nvPr/>
        </p:nvSpPr>
        <p:spPr bwMode="auto">
          <a:xfrm>
            <a:off x="12526" y="4295650"/>
            <a:ext cx="8590003" cy="9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1" indent="0">
              <a:buNone/>
            </a:pPr>
            <a:endParaRPr lang="el-GR" sz="800"/>
          </a:p>
          <a:p>
            <a:pPr lvl="0"/>
            <a:endParaRPr lang="el-GR" sz="1200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64938" y="1248374"/>
            <a:ext cx="7979923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Select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the intensity of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flashing (Booster  2.5 V - 30 V)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Select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the frequency of the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internal trigger (up to 8 kHz)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2" name="Picture 1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47" y="2715224"/>
            <a:ext cx="4117189" cy="25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36" y="2592978"/>
            <a:ext cx="3229255" cy="262377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626705" y="26791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CLB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104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C:\Users\dacaldia\Desktop\irqnan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3426109"/>
            <a:ext cx="9460658" cy="366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KM3NeT Nanobeacon: </a:t>
            </a: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Configuration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12526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5"/>
          <p:cNvSpPr/>
          <p:nvPr/>
        </p:nvSpPr>
        <p:spPr>
          <a:xfrm>
            <a:off x="6434640" y="6512557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fld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Θέση περιεχομένου 2"/>
          <p:cNvSpPr>
            <a:spLocks noGrp="1"/>
          </p:cNvSpPr>
          <p:nvPr/>
        </p:nvSpPr>
        <p:spPr bwMode="auto">
          <a:xfrm>
            <a:off x="12526" y="4295650"/>
            <a:ext cx="8590003" cy="9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1" indent="0">
              <a:buNone/>
            </a:pPr>
            <a:endParaRPr lang="el-GR" sz="800"/>
          </a:p>
          <a:p>
            <a:pPr lvl="0"/>
            <a:endParaRPr lang="el-GR" sz="120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7783"/>
            <a:ext cx="9034560" cy="15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Nanobeacon</a:t>
            </a: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Photoelectron setup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"/>
          <p:cNvSpPr/>
          <p:nvPr/>
        </p:nvSpPr>
        <p:spPr>
          <a:xfrm>
            <a:off x="1937" y="1019562"/>
            <a:ext cx="8755164" cy="2254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en-US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Led 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 Pulse reproduced with the photoelectron </a:t>
            </a:r>
            <a:r>
              <a:rPr lang="en-US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method:</a:t>
            </a:r>
          </a:p>
          <a:p>
            <a:endParaRPr lang="en-US" sz="24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</a:t>
            </a:r>
            <a:r>
              <a:rPr lang="es-ES_tradnl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spc="-1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Oscilloscope</a:t>
            </a:r>
            <a:r>
              <a:rPr lang="es-ES_tradnl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_tradnl" sz="2400" spc="-1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with</a:t>
            </a:r>
            <a:r>
              <a:rPr lang="es-ES_tradnl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_tradnl" sz="2400" spc="-1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histrogram</a:t>
            </a:r>
            <a:r>
              <a:rPr lang="es-ES_tradnl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_tradnl" sz="2400" spc="-1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capability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PMTS: H6780-03 and H6156-50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</a:t>
            </a:r>
            <a:r>
              <a:rPr lang="es-ES_tradnl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s-ES_tradnl" sz="2400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Filter</a:t>
            </a:r>
            <a:endParaRPr lang="es-ES_tradnl" sz="24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6"/>
          <p:cNvSpPr/>
          <p:nvPr/>
        </p:nvSpPr>
        <p:spPr>
          <a:xfrm>
            <a:off x="139320" y="6558120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5"/>
          <p:cNvSpPr/>
          <p:nvPr/>
        </p:nvSpPr>
        <p:spPr>
          <a:xfrm>
            <a:off x="6434640" y="6512557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9"/>
          <p:cNvSpPr/>
          <p:nvPr/>
        </p:nvSpPr>
        <p:spPr>
          <a:xfrm>
            <a:off x="437760" y="3930259"/>
            <a:ext cx="823428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266220" y="4608025"/>
            <a:ext cx="8577360" cy="1183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mtClean="0"/>
          </a:p>
          <a:p>
            <a:endParaRPr lang="el-GR"/>
          </a:p>
        </p:txBody>
      </p:sp>
      <p:sp>
        <p:nvSpPr>
          <p:cNvPr id="21" name="Θέση περιεχομένου 2"/>
          <p:cNvSpPr>
            <a:spLocks noGrp="1"/>
          </p:cNvSpPr>
          <p:nvPr/>
        </p:nvSpPr>
        <p:spPr bwMode="auto">
          <a:xfrm>
            <a:off x="82037" y="4295650"/>
            <a:ext cx="8590003" cy="9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1" indent="0">
              <a:buNone/>
            </a:pPr>
            <a:endParaRPr lang="el-GR" sz="800"/>
          </a:p>
          <a:p>
            <a:pPr lvl="0"/>
            <a:endParaRPr lang="el-GR" sz="1200" smtClean="0"/>
          </a:p>
        </p:txBody>
      </p:sp>
      <p:pic>
        <p:nvPicPr>
          <p:cNvPr id="22" name="Picture 2" descr="E:\Embeded\Km3 Laboratorio\DSCN39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" y="3620746"/>
            <a:ext cx="26431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22 Grupo"/>
          <p:cNvGrpSpPr>
            <a:grpSpLocks/>
          </p:cNvGrpSpPr>
          <p:nvPr/>
        </p:nvGrpSpPr>
        <p:grpSpPr bwMode="auto">
          <a:xfrm>
            <a:off x="2868100" y="4946436"/>
            <a:ext cx="6121400" cy="1564175"/>
            <a:chOff x="857224" y="1470412"/>
            <a:chExt cx="7901406" cy="1752758"/>
          </a:xfrm>
        </p:grpSpPr>
        <p:sp>
          <p:nvSpPr>
            <p:cNvPr id="24" name="23 Rectángulo"/>
            <p:cNvSpPr/>
            <p:nvPr/>
          </p:nvSpPr>
          <p:spPr>
            <a:xfrm>
              <a:off x="857224" y="1571670"/>
              <a:ext cx="5071571" cy="142845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928943" y="1858072"/>
              <a:ext cx="1499956" cy="4287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428869" y="2071539"/>
              <a:ext cx="1643394" cy="571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3428869" y="1642826"/>
              <a:ext cx="1143409" cy="3575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28" name="27 Conector recto"/>
            <p:cNvCxnSpPr/>
            <p:nvPr/>
          </p:nvCxnSpPr>
          <p:spPr>
            <a:xfrm>
              <a:off x="4572278" y="1858072"/>
              <a:ext cx="20716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5072263" y="2286785"/>
              <a:ext cx="15716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CuadroTexto"/>
            <p:cNvSpPr txBox="1">
              <a:spLocks noChangeArrowheads="1"/>
            </p:cNvSpPr>
            <p:nvPr/>
          </p:nvSpPr>
          <p:spPr bwMode="auto">
            <a:xfrm>
              <a:off x="3623384" y="2256557"/>
              <a:ext cx="1214446" cy="34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smtClean="0">
                  <a:latin typeface="Calibri" pitchFamily="34" charset="0"/>
                </a:rPr>
                <a:t>H6156-50</a:t>
              </a:r>
              <a:endParaRPr lang="en-US" altLang="en-US" sz="1400" b="1">
                <a:latin typeface="Calibri" pitchFamily="34" charset="0"/>
              </a:endParaRPr>
            </a:p>
          </p:txBody>
        </p:sp>
        <p:sp>
          <p:nvSpPr>
            <p:cNvPr id="31" name="30 CuadroTexto"/>
            <p:cNvSpPr txBox="1">
              <a:spLocks noChangeArrowheads="1"/>
            </p:cNvSpPr>
            <p:nvPr/>
          </p:nvSpPr>
          <p:spPr bwMode="auto">
            <a:xfrm>
              <a:off x="3357555" y="1643050"/>
              <a:ext cx="1464499" cy="34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Calibri" pitchFamily="34" charset="0"/>
                </a:rPr>
                <a:t>H6780-03</a:t>
              </a:r>
            </a:p>
          </p:txBody>
        </p:sp>
        <p:sp>
          <p:nvSpPr>
            <p:cNvPr id="32" name="31 Elipse"/>
            <p:cNvSpPr/>
            <p:nvPr/>
          </p:nvSpPr>
          <p:spPr>
            <a:xfrm>
              <a:off x="3213712" y="2071539"/>
              <a:ext cx="143438" cy="6439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" name="27 CuadroTexto"/>
            <p:cNvSpPr txBox="1">
              <a:spLocks noChangeArrowheads="1"/>
            </p:cNvSpPr>
            <p:nvPr/>
          </p:nvSpPr>
          <p:spPr bwMode="auto">
            <a:xfrm>
              <a:off x="2793536" y="2712159"/>
              <a:ext cx="1285884" cy="34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Calibri" pitchFamily="34" charset="0"/>
                </a:rPr>
                <a:t>FILTERS</a:t>
              </a:r>
            </a:p>
          </p:txBody>
        </p:sp>
        <p:sp>
          <p:nvSpPr>
            <p:cNvPr id="34" name="28 CuadroTexto"/>
            <p:cNvSpPr txBox="1">
              <a:spLocks noChangeArrowheads="1"/>
            </p:cNvSpPr>
            <p:nvPr/>
          </p:nvSpPr>
          <p:spPr bwMode="auto">
            <a:xfrm>
              <a:off x="1000100" y="1857364"/>
              <a:ext cx="1643074" cy="34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Calibri" pitchFamily="34" charset="0"/>
                </a:rPr>
                <a:t>PULSER + LED</a:t>
              </a:r>
            </a:p>
          </p:txBody>
        </p:sp>
        <p:sp>
          <p:nvSpPr>
            <p:cNvPr id="35" name="29 CuadroTexto"/>
            <p:cNvSpPr txBox="1">
              <a:spLocks noChangeArrowheads="1"/>
            </p:cNvSpPr>
            <p:nvPr/>
          </p:nvSpPr>
          <p:spPr bwMode="auto">
            <a:xfrm>
              <a:off x="928662" y="2643182"/>
              <a:ext cx="1680464" cy="41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itchFamily="34" charset="0"/>
                </a:rPr>
                <a:t>DARK BOX</a:t>
              </a:r>
            </a:p>
          </p:txBody>
        </p:sp>
        <p:sp>
          <p:nvSpPr>
            <p:cNvPr id="36" name="30 CuadroTexto"/>
            <p:cNvSpPr txBox="1">
              <a:spLocks noChangeArrowheads="1"/>
            </p:cNvSpPr>
            <p:nvPr/>
          </p:nvSpPr>
          <p:spPr bwMode="auto">
            <a:xfrm>
              <a:off x="6758366" y="1470412"/>
              <a:ext cx="2000264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itchFamily="34" charset="0"/>
                </a:rPr>
                <a:t>OSCILOSCOPE</a:t>
              </a:r>
            </a:p>
            <a:p>
              <a:pPr eaLnBrk="1" hangingPunct="1"/>
              <a:r>
                <a:rPr lang="en-US" altLang="en-US" b="1">
                  <a:latin typeface="Calibri" pitchFamily="34" charset="0"/>
                </a:rPr>
                <a:t>LECROY </a:t>
              </a: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78" y="1784303"/>
              <a:ext cx="1972052" cy="143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32 CuadroTexto"/>
            <p:cNvSpPr txBox="1">
              <a:spLocks noChangeArrowheads="1"/>
            </p:cNvSpPr>
            <p:nvPr/>
          </p:nvSpPr>
          <p:spPr bwMode="auto">
            <a:xfrm>
              <a:off x="5928518" y="1928802"/>
              <a:ext cx="572307" cy="34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n-US" sz="1400" b="1">
                  <a:latin typeface="Calibri" pitchFamily="34" charset="0"/>
                </a:rPr>
                <a:t>Δ</a:t>
              </a:r>
              <a:r>
                <a:rPr lang="en-US" altLang="en-US" sz="1400" b="1">
                  <a:latin typeface="Calibri" pitchFamily="34" charset="0"/>
                </a:rPr>
                <a:t>t</a:t>
              </a: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62" y="3549309"/>
            <a:ext cx="1047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54 Grupo"/>
          <p:cNvGrpSpPr>
            <a:grpSpLocks/>
          </p:cNvGrpSpPr>
          <p:nvPr/>
        </p:nvGrpSpPr>
        <p:grpSpPr bwMode="auto">
          <a:xfrm>
            <a:off x="82037" y="3334996"/>
            <a:ext cx="9144000" cy="1573213"/>
            <a:chOff x="0" y="3857628"/>
            <a:chExt cx="9144000" cy="1573224"/>
          </a:xfrm>
        </p:grpSpPr>
        <p:cxnSp>
          <p:nvCxnSpPr>
            <p:cNvPr id="41" name="40 Conector angular"/>
            <p:cNvCxnSpPr/>
            <p:nvPr/>
          </p:nvCxnSpPr>
          <p:spPr>
            <a:xfrm>
              <a:off x="0" y="3857628"/>
              <a:ext cx="4786313" cy="15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angular"/>
            <p:cNvCxnSpPr/>
            <p:nvPr/>
          </p:nvCxnSpPr>
          <p:spPr>
            <a:xfrm rot="5400000">
              <a:off x="4002083" y="4643447"/>
              <a:ext cx="1570048" cy="15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angular"/>
            <p:cNvCxnSpPr/>
            <p:nvPr/>
          </p:nvCxnSpPr>
          <p:spPr>
            <a:xfrm>
              <a:off x="4786313" y="5429264"/>
              <a:ext cx="4357687" cy="15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AutoShape 46"/>
          <p:cNvSpPr>
            <a:spLocks noChangeArrowheads="1"/>
          </p:cNvSpPr>
          <p:nvPr/>
        </p:nvSpPr>
        <p:spPr bwMode="auto">
          <a:xfrm rot="16200000">
            <a:off x="3954248" y="5294868"/>
            <a:ext cx="928726" cy="525121"/>
          </a:xfrm>
          <a:prstGeom prst="triangle">
            <a:avLst>
              <a:gd name="adj" fmla="val 50000"/>
            </a:avLst>
          </a:prstGeom>
          <a:gradFill rotWithShape="1">
            <a:gsLst>
              <a:gs pos="14000">
                <a:srgbClr val="00FFFF"/>
              </a:gs>
              <a:gs pos="100000">
                <a:srgbClr val="00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aphicFrame>
        <p:nvGraphicFramePr>
          <p:cNvPr id="51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63337"/>
              </p:ext>
            </p:extLst>
          </p:nvPr>
        </p:nvGraphicFramePr>
        <p:xfrm>
          <a:off x="4927789" y="2996408"/>
          <a:ext cx="4121916" cy="1867702"/>
        </p:xfrm>
        <a:graphic>
          <a:graphicData uri="http://schemas.openxmlformats.org/drawingml/2006/table">
            <a:tbl>
              <a:tblPr/>
              <a:tblGrid>
                <a:gridCol w="17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Nanobeacon</a:t>
                      </a: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property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Performance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Optical rise-time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~ </a:t>
                      </a: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2.7 </a:t>
                      </a: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Optical FWHM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~ </a:t>
                      </a: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4.5 </a:t>
                      </a: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Wavelength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470 nm (blue)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8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Angular distribution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15º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Intensity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~150 </a:t>
                      </a:r>
                      <a:r>
                        <a:rPr kumimoji="0" lang="en-GB" altLang="en-US" sz="10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pJ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8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Power consumption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&lt; 0.12 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11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0419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Nanobeacon</a:t>
            </a: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optical pulse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12 Imagen"/>
          <p:cNvPicPr/>
          <p:nvPr/>
        </p:nvPicPr>
        <p:blipFill>
          <a:blip r:embed="rId3"/>
          <a:stretch/>
        </p:blipFill>
        <p:spPr>
          <a:xfrm>
            <a:off x="-49057" y="1046566"/>
            <a:ext cx="9142780" cy="4434377"/>
          </a:xfrm>
          <a:prstGeom prst="rect">
            <a:avLst/>
          </a:prstGeom>
          <a:ln>
            <a:noFill/>
          </a:ln>
        </p:spPr>
      </p:pic>
      <p:sp>
        <p:nvSpPr>
          <p:cNvPr id="14" name="CustomShape 1"/>
          <p:cNvSpPr/>
          <p:nvPr/>
        </p:nvSpPr>
        <p:spPr>
          <a:xfrm>
            <a:off x="119518" y="5236133"/>
            <a:ext cx="8755164" cy="11603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Led Optical Pulse reproduced with the photoelectron method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Gaussian and Weibull fits – Weibull provides a better fit: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6"/>
          <p:cNvSpPr/>
          <p:nvPr/>
        </p:nvSpPr>
        <p:spPr>
          <a:xfrm>
            <a:off x="139320" y="6583172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017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37" y="6549332"/>
            <a:ext cx="9142200" cy="3031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/>
          </a:gra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2200" cy="998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0" y="214200"/>
            <a:ext cx="9142200" cy="63756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Rise time and FWHM of </a:t>
            </a:r>
            <a:r>
              <a:rPr lang="en-US" sz="3600" b="1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nanobeacon</a:t>
            </a:r>
            <a:r>
              <a:rPr lang="en-US" sz="36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pulse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0" y="1000080"/>
            <a:ext cx="9142200" cy="4428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434640" y="652428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4831672-8BCB-44F9-8209-561E1C468E1F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6"/>
          <p:cNvSpPr/>
          <p:nvPr/>
        </p:nvSpPr>
        <p:spPr>
          <a:xfrm>
            <a:off x="139320" y="6583172"/>
            <a:ext cx="8895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VLVNT-18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	</a:t>
            </a:r>
            <a:r>
              <a:rPr lang="en-US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r>
              <a:rPr lang="en-US" sz="1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-2018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23052"/>
              </p:ext>
            </p:extLst>
          </p:nvPr>
        </p:nvGraphicFramePr>
        <p:xfrm>
          <a:off x="1351803" y="237656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RISE TIME (</a:t>
                      </a:r>
                      <a:r>
                        <a:rPr lang="es-ES_tradnl" err="1" smtClean="0"/>
                        <a:t>ns</a:t>
                      </a:r>
                      <a:r>
                        <a:rPr lang="es-ES_tradnl" smtClean="0"/>
                        <a:t>)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FWHM (</a:t>
                      </a:r>
                      <a:r>
                        <a:rPr lang="es-ES_tradnl" err="1" smtClean="0"/>
                        <a:t>ns</a:t>
                      </a:r>
                      <a:r>
                        <a:rPr lang="es-ES_tradnl" smtClean="0"/>
                        <a:t>)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err="1" smtClean="0"/>
                        <a:t>Gaussian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err="1" smtClean="0"/>
                        <a:t>Weibull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err="1" smtClean="0"/>
                        <a:t>Gaussian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err="1" smtClean="0"/>
                        <a:t>Weibull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Mean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3.14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2.69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4.39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4.51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err="1" smtClean="0"/>
                        <a:t>Std</a:t>
                      </a:r>
                      <a:r>
                        <a:rPr lang="es-ES_tradnl" smtClean="0"/>
                        <a:t>.</a:t>
                      </a:r>
                      <a:r>
                        <a:rPr lang="es-ES_tradnl" baseline="0" smtClean="0"/>
                        <a:t> </a:t>
                      </a:r>
                      <a:r>
                        <a:rPr lang="es-ES_tradnl" baseline="0" err="1" smtClean="0"/>
                        <a:t>Dev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0.27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0.21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0.38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mtClean="0"/>
                        <a:t>0.41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" y="116985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Results</a:t>
            </a:r>
            <a:r>
              <a:rPr lang="es-ES_tradnl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_tradnl" sz="2400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</a:t>
            </a:r>
            <a:r>
              <a:rPr lang="es-ES_tradnl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24 </a:t>
            </a:r>
            <a:r>
              <a:rPr lang="es-ES_tradnl" sz="2400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LEDs</a:t>
            </a:r>
            <a:r>
              <a:rPr lang="es-ES_tradnl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(</a:t>
            </a:r>
            <a:r>
              <a:rPr lang="es-ES_tradnl" sz="2400" spc="-1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Model</a:t>
            </a:r>
            <a:r>
              <a:rPr lang="es-ES_tradnl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HLMP-CB1A-XY0DD)</a:t>
            </a:r>
          </a:p>
          <a:p>
            <a:pPr algn="ctr"/>
            <a:endParaRPr lang="es-ES_tradnl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es-ES_tradnl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24 V and 1 kHz:</a:t>
            </a:r>
          </a:p>
          <a:p>
            <a:pPr algn="ctr"/>
            <a:endParaRPr lang="es-ES_tradn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ES_tradnl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ES_tradn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ES_tradnl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ES_tradn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ES_tradnl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ES_tradn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ES_tradnl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ES_tradnl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s-ES_tradnl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04223" y="4426550"/>
            <a:ext cx="75256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err="1"/>
              <a:t>Weibull</a:t>
            </a:r>
            <a:r>
              <a:rPr lang="es-ES" sz="2400"/>
              <a:t> data </a:t>
            </a:r>
            <a:r>
              <a:rPr lang="en-US" sz="2400"/>
              <a:t>should be </a:t>
            </a:r>
            <a:r>
              <a:rPr lang="en-US" sz="2400" smtClean="0"/>
              <a:t>considered </a:t>
            </a:r>
            <a:r>
              <a:rPr lang="en-US" sz="2400"/>
              <a:t>as more </a:t>
            </a:r>
            <a:r>
              <a:rPr lang="en-US" sz="2400" smtClean="0"/>
              <a:t>accurate:</a:t>
            </a:r>
            <a:endParaRPr lang="en-US" sz="2400"/>
          </a:p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Rise Time around 2.69 </a:t>
            </a:r>
            <a:r>
              <a:rPr lang="en-US" sz="24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FWHM around 4.51 ns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3970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75512</TotalTime>
  <Words>570</Words>
  <Application>Microsoft Office PowerPoint</Application>
  <PresentationFormat>Presentación en pantalla (4:3)</PresentationFormat>
  <Paragraphs>178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DejaVu Sans</vt:lpstr>
      <vt:lpstr>Symbol</vt:lpstr>
      <vt:lpstr>Tahoma</vt:lpstr>
      <vt:lpstr>Wingdings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real</dc:creator>
  <cp:lastModifiedBy>dacaldia</cp:lastModifiedBy>
  <cp:revision>1294</cp:revision>
  <cp:lastPrinted>2017-12-18T11:01:15Z</cp:lastPrinted>
  <dcterms:created xsi:type="dcterms:W3CDTF">2015-02-21T17:22:37Z</dcterms:created>
  <dcterms:modified xsi:type="dcterms:W3CDTF">2018-10-03T06:44:52Z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IFIC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