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2" r:id="rId5"/>
    <p:sldMasterId id="2147483715" r:id="rId6"/>
  </p:sldMasterIdLst>
  <p:notesMasterIdLst>
    <p:notesMasterId r:id="rId28"/>
  </p:notesMasterIdLst>
  <p:sldIdLst>
    <p:sldId id="269" r:id="rId7"/>
    <p:sldId id="270" r:id="rId8"/>
    <p:sldId id="278" r:id="rId9"/>
    <p:sldId id="279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63" r:id="rId18"/>
    <p:sldId id="264" r:id="rId19"/>
    <p:sldId id="273" r:id="rId20"/>
    <p:sldId id="265" r:id="rId21"/>
    <p:sldId id="267" r:id="rId22"/>
    <p:sldId id="274" r:id="rId23"/>
    <p:sldId id="275" r:id="rId24"/>
    <p:sldId id="277" r:id="rId25"/>
    <p:sldId id="276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00C1-0685-44D6-8FD3-7CC2BBC01A35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7E1F5-8C99-4301-B296-0B7EF9742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1A1B8-4D72-46D6-A636-04374290F7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94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1A1B8-4D72-46D6-A636-04374290F7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74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tIns="91440" bIns="91440">
            <a:normAutofit fontScale="92500"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Early Construction Phase of Baikal-GVD project is concluded in 2015 with deployment of the first GVD Cluster “DUBNA”. This cluster comprised 8 string with 24 optical modules. </a:t>
            </a: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The first cluster was upgraded to baseline in 2016 (36 OM per string).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second full-scale cluster was deployed in 2017. The view of two clusters and the topography of the lake bottom presented in this figure.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third cluster was installed in this year.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The present configuration of detectors presented in this figure.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Three clusters located near to old detector NT200.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Each cluster connected to the shore with hybrid optical – electrical cable.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Laser calibration source located approximately in the center of this configuration. 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44DBB-A844-4B26-90FD-78F4C8A33A16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10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5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5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4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7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72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8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2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8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0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8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5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7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6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66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55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22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227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57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26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20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1"/>
          <a:lstStyle>
            <a:lvl1pPr marL="0" marR="45704" indent="0" algn="r">
              <a:buNone/>
              <a:defRPr>
                <a:solidFill>
                  <a:schemeClr val="tx1"/>
                </a:solidFill>
              </a:defRPr>
            </a:lvl1pPr>
            <a:lvl2pPr marL="457035" indent="0" algn="ctr">
              <a:buNone/>
            </a:lvl2pPr>
            <a:lvl3pPr marL="914071" indent="0" algn="ctr">
              <a:buNone/>
            </a:lvl3pPr>
            <a:lvl4pPr marL="1371110" indent="0" algn="ctr">
              <a:buNone/>
            </a:lvl4pPr>
            <a:lvl5pPr marL="1828146" indent="0" algn="ctr">
              <a:buNone/>
            </a:lvl5pPr>
            <a:lvl6pPr marL="2285181" indent="0" algn="ctr">
              <a:buNone/>
            </a:lvl6pPr>
            <a:lvl7pPr marL="2742219" indent="0" algn="ctr">
              <a:buNone/>
            </a:lvl7pPr>
            <a:lvl8pPr marL="3199252" indent="0" algn="ctr">
              <a:buNone/>
            </a:lvl8pPr>
            <a:lvl9pPr marL="3656291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F07F-3A14-490B-9A46-08EBD4B932EE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05A8-C188-4CF3-AC05-1BEA4A6CE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0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73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14AC-0FDA-4BA8-8259-E922937A21FF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7339-EBB1-47EF-8181-0FAE60D57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3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04" rIns="45704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B32C-C853-4F8B-8C95-5A6C1BAC0398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CF77-CD93-448D-ABE7-1DFA4B718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08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BF24-7330-4B3C-8134-362C6EBEE328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6A52-6CBC-41A9-8CE4-5AC411D2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72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04" tIns="0" rIns="4570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414" y="1859828"/>
            <a:ext cx="5389033" cy="654843"/>
          </a:xfrm>
        </p:spPr>
        <p:txBody>
          <a:bodyPr lIns="45704" tIns="0" rIns="4570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4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9316-41B7-4755-90D4-8BE4533877DB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16A1-DDF7-44CB-9099-548EF536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88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91D0-9A1A-4E60-8BDF-EEAA821865E5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4D0B-F9DE-4D48-8F6C-9C8266FA5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09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D45-1F39-49F6-A104-BCF430757C76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8C66-3BBA-4596-AD84-1D332CA98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0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1" rIns="18281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29FF-D3FF-4F37-9485-C81AF323F6B7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2B8E-2CFC-4394-A5C6-9C013A7A1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06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80" y="5359470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901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7004"/>
            <a:ext cx="2950464" cy="1582621"/>
          </a:xfrm>
        </p:spPr>
        <p:txBody>
          <a:bodyPr lIns="45704" rIns="45704" bIns="45704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1" y="2828785"/>
            <a:ext cx="2946400" cy="2179320"/>
          </a:xfrm>
        </p:spPr>
        <p:txBody>
          <a:bodyPr lIns="63985" rIns="45704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030D2-F808-4D1E-9402-C9E208F0774F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426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A161-BC79-4033-85D2-CA6E9E33B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69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ACDB-4FB4-455C-AED6-F8BD50F6488B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1AF3-9353-40DA-89C3-51BDC653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43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12"/>
            <a:ext cx="27432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12"/>
            <a:ext cx="80264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8FF7-4CF6-4607-9ED9-D30411A1C66B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5547-EB30-408C-A2A7-38FB570CF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8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90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89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4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6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09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5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2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9" indent="0">
              <a:buNone/>
              <a:defRPr sz="2000" b="1"/>
            </a:lvl2pPr>
            <a:lvl3pPr marL="912057" indent="0">
              <a:buNone/>
              <a:defRPr sz="1800" b="1"/>
            </a:lvl3pPr>
            <a:lvl4pPr marL="1368096" indent="0">
              <a:buNone/>
              <a:defRPr sz="1600" b="1"/>
            </a:lvl4pPr>
            <a:lvl5pPr marL="1824122" indent="0">
              <a:buNone/>
              <a:defRPr sz="1600" b="1"/>
            </a:lvl5pPr>
            <a:lvl6pPr marL="2280149" indent="0">
              <a:buNone/>
              <a:defRPr sz="1600" b="1"/>
            </a:lvl6pPr>
            <a:lvl7pPr marL="2736188" indent="0">
              <a:buNone/>
              <a:defRPr sz="1600" b="1"/>
            </a:lvl7pPr>
            <a:lvl8pPr marL="3192210" indent="0">
              <a:buNone/>
              <a:defRPr sz="1600" b="1"/>
            </a:lvl8pPr>
            <a:lvl9pPr marL="364824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03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78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32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7" y="2732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06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19" indent="0">
              <a:buNone/>
              <a:defRPr sz="2800"/>
            </a:lvl2pPr>
            <a:lvl3pPr marL="912057" indent="0">
              <a:buNone/>
              <a:defRPr sz="2400"/>
            </a:lvl3pPr>
            <a:lvl4pPr marL="1368096" indent="0">
              <a:buNone/>
              <a:defRPr sz="2000"/>
            </a:lvl4pPr>
            <a:lvl5pPr marL="1824122" indent="0">
              <a:buNone/>
              <a:defRPr sz="2000"/>
            </a:lvl5pPr>
            <a:lvl6pPr marL="2280149" indent="0">
              <a:buNone/>
              <a:defRPr sz="2000"/>
            </a:lvl6pPr>
            <a:lvl7pPr marL="2736188" indent="0">
              <a:buNone/>
              <a:defRPr sz="2000"/>
            </a:lvl7pPr>
            <a:lvl8pPr marL="3192210" indent="0">
              <a:buNone/>
              <a:defRPr sz="2000"/>
            </a:lvl8pPr>
            <a:lvl9pPr marL="36482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19" indent="0">
              <a:buNone/>
              <a:defRPr sz="1200"/>
            </a:lvl2pPr>
            <a:lvl3pPr marL="912057" indent="0">
              <a:buNone/>
              <a:defRPr sz="1000"/>
            </a:lvl3pPr>
            <a:lvl4pPr marL="1368096" indent="0">
              <a:buNone/>
              <a:defRPr sz="900"/>
            </a:lvl4pPr>
            <a:lvl5pPr marL="1824122" indent="0">
              <a:buNone/>
              <a:defRPr sz="900"/>
            </a:lvl5pPr>
            <a:lvl6pPr marL="2280149" indent="0">
              <a:buNone/>
              <a:defRPr sz="900"/>
            </a:lvl6pPr>
            <a:lvl7pPr marL="2736188" indent="0">
              <a:buNone/>
              <a:defRPr sz="900"/>
            </a:lvl7pPr>
            <a:lvl8pPr marL="3192210" indent="0">
              <a:buNone/>
              <a:defRPr sz="900"/>
            </a:lvl8pPr>
            <a:lvl9pPr marL="364824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4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3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35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79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9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41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92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931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68071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29591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16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280" y="273600"/>
            <a:ext cx="10972160" cy="530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39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2127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66684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375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62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9881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2274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Picture 124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740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078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842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309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7506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932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280" y="273600"/>
            <a:ext cx="10972160" cy="530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299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0861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183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45647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29107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280" y="3682560"/>
            <a:ext cx="1097216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795032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680" y="160464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6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280" y="3682560"/>
            <a:ext cx="535424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935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67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2770560" y="1604640"/>
            <a:ext cx="66489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4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FE9D-8523-490C-8F6D-0BBA398BE2CF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9DD7-28A5-4A13-B96E-F6FC8C27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8000">
              <a:schemeClr val="bg2">
                <a:shade val="96000"/>
                <a:satMod val="120000"/>
                <a:lumMod val="9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08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5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07" tIns="45704" rIns="91407" bIns="45704"/>
          <a:lstStyle/>
          <a:p>
            <a:pPr defTabSz="9144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7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426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18B2464-9B35-47F8-92FF-9859C6391BBD}" type="datetime1">
              <a:rPr lang="ru-RU" smtClean="0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1" y="6356426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426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DADD84D-3BBA-4CE9-BB6A-71DCA32BB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25398" y="203201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9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03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07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1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14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2952" indent="-272952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32" indent="-24597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indent="-2459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024" indent="-20947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564" indent="-20947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737" indent="-21023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552" indent="-18281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774" indent="-182814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997" indent="-18281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203" tIns="45602" rIns="91203" bIns="456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55"/>
            <a:ext cx="10972800" cy="4525963"/>
          </a:xfrm>
          <a:prstGeom prst="rect">
            <a:avLst/>
          </a:prstGeom>
        </p:spPr>
        <p:txBody>
          <a:bodyPr vert="horz" lIns="91203" tIns="45602" rIns="91203" bIns="456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03"/>
            <a:ext cx="28448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57"/>
            <a:fld id="{ECC14E65-9F9A-4239-9CF2-D19AB89767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057"/>
              <a:t>02.10.2018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503"/>
            <a:ext cx="38608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5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03"/>
            <a:ext cx="2844800" cy="365125"/>
          </a:xfrm>
          <a:prstGeom prst="rect">
            <a:avLst/>
          </a:prstGeom>
        </p:spPr>
        <p:txBody>
          <a:bodyPr vert="horz" lIns="91203" tIns="45602" rIns="91203" bIns="456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057"/>
            <a:fld id="{5BAC491E-478B-4985-B6A1-A70F1A2D3E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05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20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31" indent="-342031" algn="l" defTabSz="91205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48" indent="-285030" algn="l" defTabSz="91205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3" indent="-228008" algn="l" defTabSz="91205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144" indent="-228008" algn="l" defTabSz="91205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176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3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244" indent="-228008" algn="l" defTabSz="91205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7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6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2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49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8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0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1" algn="l" defTabSz="912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5105280"/>
            <a:ext cx="12191360" cy="17520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0"/>
            <a:ext cx="12191360" cy="51048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0" y="3768480"/>
            <a:ext cx="12191360" cy="22857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0" y="1600320"/>
            <a:ext cx="12191360" cy="51048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PlaceHolder 5"/>
          <p:cNvSpPr>
            <a:spLocks noGrp="1"/>
          </p:cNvSpPr>
          <p:nvPr>
            <p:ph type="dt"/>
          </p:nvPr>
        </p:nvSpPr>
        <p:spPr>
          <a:xfrm>
            <a:off x="8229760" y="6172320"/>
            <a:ext cx="335232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r">
              <a:lnSpc>
                <a:spcPct val="100000"/>
              </a:lnSpc>
            </a:pPr>
            <a:fld id="{BA395D38-EB45-4E8F-A6E1-EF9B83AA647B}" type="datetime">
              <a:rPr lang="en-US" sz="1067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10/2/2018</a:t>
            </a:fld>
            <a:endParaRPr lang="en-US" sz="10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ftr"/>
          </p:nvPr>
        </p:nvSpPr>
        <p:spPr>
          <a:xfrm>
            <a:off x="609920" y="6172320"/>
            <a:ext cx="4469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sldNum"/>
          </p:nvPr>
        </p:nvSpPr>
        <p:spPr>
          <a:xfrm>
            <a:off x="5080320" y="6172320"/>
            <a:ext cx="2437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r">
              <a:lnSpc>
                <a:spcPct val="100000"/>
              </a:lnSpc>
            </a:pPr>
            <a:fld id="{F316CE5B-4A4B-4D20-A0D9-D00F9EBFB738}" type="slidenum">
              <a:rPr lang="en-US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"/>
                <a:ea typeface="Roboto Condensed"/>
              </a:rPr>
              <a:t>‹#›</a:t>
            </a:fld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8"/>
          <p:cNvSpPr>
            <a:spLocks noGrp="1"/>
          </p:cNvSpPr>
          <p:nvPr>
            <p:ph type="title"/>
          </p:nvPr>
        </p:nvSpPr>
        <p:spPr>
          <a:xfrm>
            <a:off x="2391040" y="4372320"/>
            <a:ext cx="8682880" cy="1142400"/>
          </a:xfrm>
          <a:prstGeom prst="rect">
            <a:avLst/>
          </a:prstGeom>
        </p:spPr>
        <p:txBody>
          <a:bodyPr lIns="68400" tIns="34200" rIns="68400" bIns="34200"/>
          <a:lstStyle/>
          <a:p>
            <a:pPr marL="240120" indent="-23976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4667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lang="en-US" sz="46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9"/>
          <p:cNvSpPr>
            <a:spLocks noGrp="1"/>
          </p:cNvSpPr>
          <p:nvPr>
            <p:ph type="body"/>
          </p:nvPr>
        </p:nvSpPr>
        <p:spPr>
          <a:xfrm>
            <a:off x="1523840" y="731520"/>
            <a:ext cx="8533760" cy="3474240"/>
          </a:xfrm>
          <a:prstGeom prst="rect">
            <a:avLst/>
          </a:prstGeom>
        </p:spPr>
        <p:txBody>
          <a:bodyPr lIns="68400" tIns="34200" rIns="68400" bIns="34200"/>
          <a:lstStyle/>
          <a:p>
            <a:pPr marL="171360" indent="-136800">
              <a:lnSpc>
                <a:spcPct val="100000"/>
              </a:lnSpc>
              <a:spcBef>
                <a:spcPts val="340"/>
              </a:spcBef>
              <a:spcAft>
                <a:spcPts val="224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2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text styles</a:t>
            </a:r>
          </a:p>
          <a:p>
            <a:pPr marL="548626" lvl="1" indent="-182395">
              <a:lnSpc>
                <a:spcPct val="100000"/>
              </a:lnSpc>
              <a:spcBef>
                <a:spcPts val="400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</a:p>
          <a:p>
            <a:pPr marL="822699" lvl="2" indent="-182395">
              <a:lnSpc>
                <a:spcPct val="100000"/>
              </a:lnSpc>
              <a:spcBef>
                <a:spcPts val="375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8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</a:p>
          <a:p>
            <a:pPr marL="1097253" lvl="3" indent="-182395">
              <a:lnSpc>
                <a:spcPct val="100000"/>
              </a:lnSpc>
              <a:spcBef>
                <a:spcPts val="321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</a:p>
          <a:p>
            <a:pPr marL="1389565" lvl="4" indent="-182395">
              <a:lnSpc>
                <a:spcPct val="100000"/>
              </a:lnSpc>
              <a:spcBef>
                <a:spcPts val="295"/>
              </a:spcBef>
              <a:spcAft>
                <a:spcPts val="299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US" sz="14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8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marL="320152" indent="-319672" algn="r">
        <a:lnSpc>
          <a:spcPct val="100000"/>
        </a:lnSpc>
        <a:buClr>
          <a:srgbClr val="C3260C"/>
        </a:buClr>
        <a:buSzPct val="128000"/>
        <a:buFont typeface="Georgia"/>
        <a:buChar char="*"/>
        <a:defRPr/>
      </a:lvl1pPr>
    </p:titleStyle>
    <p:bodyStyle>
      <a:lvl1pPr marL="228474" indent="-182395">
        <a:lnSpc>
          <a:spcPct val="100000"/>
        </a:lnSpc>
        <a:spcBef>
          <a:spcPts val="453"/>
        </a:spcBef>
        <a:spcAft>
          <a:spcPts val="299"/>
        </a:spcAft>
        <a:buClr>
          <a:srgbClr val="C3260C"/>
        </a:buClr>
        <a:buSzPct val="130000"/>
        <a:buFont typeface="Georgia"/>
        <a:buChar char="*"/>
        <a:defRPr/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5105280"/>
            <a:ext cx="12191360" cy="17520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0" y="0"/>
            <a:ext cx="12191360" cy="51048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0" y="3768480"/>
            <a:ext cx="12191360" cy="22857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0" y="1600320"/>
            <a:ext cx="12191360" cy="51048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5"/>
          <p:cNvSpPr>
            <a:spLocks noGrp="1"/>
          </p:cNvSpPr>
          <p:nvPr>
            <p:ph type="dt"/>
          </p:nvPr>
        </p:nvSpPr>
        <p:spPr>
          <a:xfrm>
            <a:off x="8229760" y="6172320"/>
            <a:ext cx="335232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r">
              <a:lnSpc>
                <a:spcPct val="100000"/>
              </a:lnSpc>
            </a:pPr>
            <a:fld id="{FF778798-655E-43C2-97AC-75D66BAB293A}" type="datetime">
              <a:rPr lang="en-US" sz="1067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10/2/2018</a:t>
            </a:fld>
            <a:endParaRPr lang="en-US" sz="106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ftr"/>
          </p:nvPr>
        </p:nvSpPr>
        <p:spPr>
          <a:xfrm>
            <a:off x="609920" y="6172320"/>
            <a:ext cx="4469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sldNum"/>
          </p:nvPr>
        </p:nvSpPr>
        <p:spPr>
          <a:xfrm>
            <a:off x="5080320" y="6172320"/>
            <a:ext cx="2437760" cy="364800"/>
          </a:xfrm>
          <a:prstGeom prst="rect">
            <a:avLst/>
          </a:prstGeom>
        </p:spPr>
        <p:txBody>
          <a:bodyPr lIns="68400" tIns="34200" rIns="68400" bIns="34200" anchor="ctr"/>
          <a:lstStyle/>
          <a:p>
            <a:pPr algn="ctr">
              <a:lnSpc>
                <a:spcPct val="100000"/>
              </a:lnSpc>
            </a:pPr>
            <a:fld id="{2FB8B0E4-CA96-4D68-B7A0-BF13FB1BFFE9}" type="slidenum">
              <a:rPr lang="en-US" sz="12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title"/>
          </p:nvPr>
        </p:nvSpPr>
        <p:spPr>
          <a:xfrm>
            <a:off x="609280" y="273600"/>
            <a:ext cx="109721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6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9"/>
          <p:cNvSpPr>
            <a:spLocks noGrp="1"/>
          </p:cNvSpPr>
          <p:nvPr>
            <p:ph type="body"/>
          </p:nvPr>
        </p:nvSpPr>
        <p:spPr>
          <a:xfrm>
            <a:off x="609280" y="1604640"/>
            <a:ext cx="109721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715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/>
    <p:bodyStyle>
      <a:lvl1pPr marL="575986" indent="-431989"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54" descr="Рисунок1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66" y="1700847"/>
            <a:ext cx="11807819" cy="2308086"/>
          </a:xfrm>
          <a:prstGeom prst="rect">
            <a:avLst/>
          </a:prstGeom>
          <a:noFill/>
        </p:spPr>
        <p:txBody>
          <a:bodyPr wrap="none" lIns="91203" tIns="45602" rIns="91203" bIns="45602" rtlCol="0">
            <a:spAutoFit/>
          </a:bodyPr>
          <a:lstStyle/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Baikal-GVD: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results of cascades</a:t>
            </a:r>
          </a:p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aseline="0" smtClean="0">
                <a:solidFill>
                  <a:prstClr val="black"/>
                </a:solidFill>
                <a:latin typeface="Calibri" panose="020F0502020204030204"/>
              </a:rPr>
              <a:t>reconstruction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9737" y="5528536"/>
            <a:ext cx="4608512" cy="1015554"/>
          </a:xfrm>
          <a:prstGeom prst="rect">
            <a:avLst/>
          </a:prstGeom>
        </p:spPr>
        <p:txBody>
          <a:bodyPr wrap="square" lIns="91203" tIns="45602" rIns="91203" bIns="45602">
            <a:spAutoFit/>
          </a:bodyPr>
          <a:lstStyle/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.-A.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Dzhilkibaev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INR (Moscow),  </a:t>
            </a:r>
          </a:p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for the Baikal Collaboration</a:t>
            </a:r>
          </a:p>
          <a:p>
            <a:pPr marL="0" marR="0" lvl="0" indent="0" algn="ctr" defTabSz="912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QUARKS-2018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October 07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98C66-3BBA-4596-AD84-1D332CA9811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2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885" y="33413"/>
            <a:ext cx="5969837" cy="523188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 OM multiplicity dependence on cuts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248"/>
            <a:ext cx="5572003" cy="274817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108960" y="914400"/>
            <a:ext cx="0" cy="22037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91523"/>
              </p:ext>
            </p:extLst>
          </p:nvPr>
        </p:nvGraphicFramePr>
        <p:xfrm>
          <a:off x="175347" y="4119778"/>
          <a:ext cx="5503077" cy="242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Rejection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Reconstruction of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coordinates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(Q&gt;1.5ph.el.)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171 077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</a:t>
                      </a:r>
                      <a:r>
                        <a:rPr lang="ru-R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316229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1/3.7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</a:t>
                      </a:r>
                      <a:r>
                        <a:rPr lang="en-U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10)&amp;(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0)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  30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4841" y="103365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20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841248"/>
            <a:ext cx="5770020" cy="264060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1289342" y="2329726"/>
            <a:ext cx="586116" cy="11521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6972507" y="4351717"/>
          <a:ext cx="4594653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Rejection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  30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  60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1/1360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100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47721" y="3459177"/>
            <a:ext cx="5689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event with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17 OMs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(Q&gt;1.5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p.e.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&gt; 100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delected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3713" y="44624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 OMs multiplicity after all cuts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919536" y="5589240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E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-2.46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atm.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atm.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(total)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Probability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&gt;16 OM:       0.0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0.0015    0.0026      0.0041</a:t>
            </a: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4" y="980728"/>
            <a:ext cx="9144000" cy="43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54605A-40EF-4C7E-ABD0-875D6B714AA7}"/>
              </a:ext>
            </a:extLst>
          </p:cNvPr>
          <p:cNvSpPr txBox="1"/>
          <p:nvPr/>
        </p:nvSpPr>
        <p:spPr>
          <a:xfrm>
            <a:off x="1544435" y="1054211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hit OMs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hits)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6EB7-7457-44A2-ACA0-47F3D65C59CB}"/>
              </a:ext>
            </a:extLst>
          </p:cNvPr>
          <p:cNvSpPr txBox="1"/>
          <p:nvPr/>
        </p:nvSpPr>
        <p:spPr>
          <a:xfrm>
            <a:off x="7247523" y="1072687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Selected hits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hits)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98EF2-FA30-4CF7-A0C1-B80BE1587F8E}"/>
              </a:ext>
            </a:extLst>
          </p:cNvPr>
          <p:cNvSpPr txBox="1"/>
          <p:nvPr/>
        </p:nvSpPr>
        <p:spPr>
          <a:xfrm>
            <a:off x="733694" y="-192571"/>
            <a:ext cx="8850500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Cascade: E=107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TeV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56.6°,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φ =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130.5°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x=-48.5 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y=47m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z=-59 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=68 m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" y="1671781"/>
            <a:ext cx="5495636" cy="4858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1671782"/>
            <a:ext cx="5412509" cy="48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2F33D-F390-4592-B528-899B8EF7A3A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2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279577" y="44624"/>
            <a:ext cx="8032902" cy="12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search for cascades induced </a:t>
            </a: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   in </a:t>
            </a:r>
            <a:r>
              <a:rPr kumimoji="0" lang="en-US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GVD-2016 </a:t>
            </a:r>
            <a:r>
              <a:rPr kumimoji="0" lang="en-US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alt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Preliminary)</a:t>
            </a:r>
            <a:endParaRPr kumimoji="0" lang="ru-RU" alt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1631504" y="2224058"/>
            <a:ext cx="8551826" cy="403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285750" marR="0" lvl="0" indent="-28575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Life time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15 693 192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182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days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Total number of accumulated events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685 523 932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(thresholds:  low/high = 1.5/4 </a:t>
            </a:r>
            <a:r>
              <a:rPr kumimoji="0" lang="en-US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ph.el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&amp;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 &gt;1.5 </a:t>
            </a:r>
            <a:r>
              <a:rPr kumimoji="0" lang="en-US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ph.el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causality cuts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327 053 415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hit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&gt; 4;  |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-t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| &lt; </a:t>
            </a:r>
            <a:r>
              <a:rPr kumimoji="0" lang="el-GR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ij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/v + </a:t>
            </a:r>
            <a:r>
              <a:rPr kumimoji="0" lang="el-GR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t)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1" y="768922"/>
            <a:ext cx="5267141" cy="3108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6" y="722115"/>
            <a:ext cx="5425764" cy="320203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4B7CB81-4658-48C8-99DF-AD2C479A8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0719"/>
              </p:ext>
            </p:extLst>
          </p:nvPr>
        </p:nvGraphicFramePr>
        <p:xfrm>
          <a:off x="517506" y="4545399"/>
          <a:ext cx="5132355" cy="217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6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Rejection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Coordinates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reconstruction &amp;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577495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8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</a:t>
                      </a:r>
                      <a:r>
                        <a:rPr lang="ru-RU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reconstruction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1/6.4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80896"/>
                  </a:ext>
                </a:extLst>
              </a:tr>
              <a:tr h="438792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1721" y="399590"/>
            <a:ext cx="345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cascades energies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66074" y="457197"/>
            <a:ext cx="348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cascade directions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34856" y="2615609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Atm.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50478" y="251991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Atm.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40372" y="1244009"/>
            <a:ext cx="93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cuts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172671" y="1091447"/>
            <a:ext cx="93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cuts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81963" y="4176067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selection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9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E08825-ADDC-437A-B9A0-30368B56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98C66-3BBA-4596-AD84-1D332CA9811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2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03C52-1D15-4FD3-BF1C-E42207BC0A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" y="795687"/>
            <a:ext cx="5998278" cy="294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71035B-D1D0-454F-9BA5-974716D73B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" y="4014356"/>
            <a:ext cx="6222124" cy="286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1D1F4-8C57-41B4-B19C-046CEBC478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91" y="716495"/>
            <a:ext cx="5004100" cy="268357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4B7CB81-4658-48C8-99DF-AD2C479A8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81685"/>
              </p:ext>
            </p:extLst>
          </p:nvPr>
        </p:nvGraphicFramePr>
        <p:xfrm>
          <a:off x="7590433" y="3400073"/>
          <a:ext cx="4275746" cy="332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Rejection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Coordinates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reconstruction &amp;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577495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8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</a:t>
                      </a:r>
                      <a:r>
                        <a:rPr lang="ru-RU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reconstruction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1/6.4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80896"/>
                  </a:ext>
                </a:extLst>
              </a:tr>
              <a:tr h="32228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  10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1/2.8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77702"/>
                  </a:ext>
                </a:extLst>
              </a:tr>
              <a:tr h="3222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&gt; 100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1/11.4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47573"/>
                  </a:ext>
                </a:extLst>
              </a:tr>
              <a:tr h="322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rejection factor: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1/115499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5617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691C1D-3D7F-4E37-B7D2-57A67D350ED7}"/>
              </a:ext>
            </a:extLst>
          </p:cNvPr>
          <p:cNvSpPr txBox="1"/>
          <p:nvPr/>
        </p:nvSpPr>
        <p:spPr>
          <a:xfrm>
            <a:off x="785173" y="343743"/>
            <a:ext cx="514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 OM multiplicity of events surviving different cuts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1CF4E-D29F-4ED0-8E3F-EC8FF5D80F26}"/>
              </a:ext>
            </a:extLst>
          </p:cNvPr>
          <p:cNvSpPr txBox="1"/>
          <p:nvPr/>
        </p:nvSpPr>
        <p:spPr>
          <a:xfrm>
            <a:off x="7196460" y="305815"/>
            <a:ext cx="453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Hit OM multiplicity of events with E &gt; 10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TeV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9BA84A-B012-4644-91EA-73751BD9E1ED}"/>
              </a:ext>
            </a:extLst>
          </p:cNvPr>
          <p:cNvSpPr txBox="1"/>
          <p:nvPr/>
        </p:nvSpPr>
        <p:spPr>
          <a:xfrm>
            <a:off x="8873465" y="2268684"/>
            <a:ext cx="143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atm. muons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8DA204-BAE9-46C4-AC06-4238EE7DE7A9}"/>
              </a:ext>
            </a:extLst>
          </p:cNvPr>
          <p:cNvSpPr txBox="1"/>
          <p:nvPr/>
        </p:nvSpPr>
        <p:spPr>
          <a:xfrm>
            <a:off x="7834489" y="1178160"/>
            <a:ext cx="67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data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7122CC-5B88-4BA3-B280-4250808E9431}"/>
              </a:ext>
            </a:extLst>
          </p:cNvPr>
          <p:cNvSpPr txBox="1"/>
          <p:nvPr/>
        </p:nvSpPr>
        <p:spPr>
          <a:xfrm>
            <a:off x="1410346" y="3687064"/>
            <a:ext cx="349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Reconstructed cascades positions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 flipH="1">
            <a:off x="2456871" y="5137151"/>
            <a:ext cx="165678" cy="15528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D7CDD7-D266-48E4-8AD2-E03C4911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98C66-3BBA-4596-AD84-1D332CA9811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2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98EF2-FA30-4CF7-A0C1-B80BE1587F8E}"/>
              </a:ext>
            </a:extLst>
          </p:cNvPr>
          <p:cNvSpPr txBox="1"/>
          <p:nvPr/>
        </p:nvSpPr>
        <p:spPr>
          <a:xfrm>
            <a:off x="1703513" y="141601"/>
            <a:ext cx="8256299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Cascade: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E=157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TeV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57°, φ = 249°</a:t>
            </a: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=-25m, y=-37m, z=11m,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=44m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4605A-40EF-4C7E-ABD0-875D6B714AA7}"/>
              </a:ext>
            </a:extLst>
          </p:cNvPr>
          <p:cNvSpPr txBox="1"/>
          <p:nvPr/>
        </p:nvSpPr>
        <p:spPr>
          <a:xfrm>
            <a:off x="2135560" y="1691516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hit OMs (93 hits)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76EB7-7457-44A2-ACA0-47F3D65C59CB}"/>
              </a:ext>
            </a:extLst>
          </p:cNvPr>
          <p:cNvSpPr txBox="1"/>
          <p:nvPr/>
        </p:nvSpPr>
        <p:spPr>
          <a:xfrm>
            <a:off x="7247523" y="1691516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Selected hits  (53 hits)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17" y="2327607"/>
            <a:ext cx="4528645" cy="4393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37" y="2327607"/>
            <a:ext cx="5040351" cy="43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3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2999" y="6064038"/>
            <a:ext cx="2375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GVD events </a:t>
            </a:r>
            <a:endParaRPr lang="ru-RU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78865" y="3615070"/>
            <a:ext cx="3636335" cy="257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78865" y="3381153"/>
            <a:ext cx="2785730" cy="2806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05" y="1021991"/>
            <a:ext cx="10058400" cy="5666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5004" y="204356"/>
            <a:ext cx="940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1.  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MJD 0.573420552199E+05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139.5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581728"/>
            <a:ext cx="10058400" cy="4693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5902" y="1316284"/>
            <a:ext cx="611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  MJD 0.573420552199E+05     RA   139.5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Dec      5.56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8C66-3BBA-4596-AD84-1D332CA9811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73" y="668620"/>
            <a:ext cx="8906163" cy="6052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5004" y="204356"/>
            <a:ext cx="622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MJD 0.575074357292E+05   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173.4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13.95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4690" y="397164"/>
            <a:ext cx="4039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1" y="2336800"/>
            <a:ext cx="12017136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neutrino telescope Baikal-GVD is under construction in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Baikal.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Modular structure of GVD design allows a search for HE neutrinos at the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early phases of array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HE cascades was performed using 2015-2016 data and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two promising events have been selected. This result 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the high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potential of GVD for detection of astrophysical neutrinos by cascade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detection mode.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60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981440" y="-44640"/>
            <a:ext cx="8228640" cy="913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600" tIns="45120" rIns="45600" bIns="4512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33" b="0" i="0" u="none" strike="noStrike" kern="1200" cap="none" spc="-1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Status-2018 of the Baikal-GVD project</a:t>
            </a:r>
            <a:endParaRPr kumimoji="0" lang="en-US" sz="4133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Рисунок 1"/>
          <p:cNvPicPr/>
          <p:nvPr/>
        </p:nvPicPr>
        <p:blipFill>
          <a:blip r:embed="rId2"/>
          <a:srcRect l="15180" t="20733" r="15639" b="2874"/>
          <a:stretch/>
        </p:blipFill>
        <p:spPr>
          <a:xfrm>
            <a:off x="1778400" y="778560"/>
            <a:ext cx="5421120" cy="6010080"/>
          </a:xfrm>
          <a:prstGeom prst="rect">
            <a:avLst/>
          </a:prstGeom>
          <a:ln w="12600"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7551360" y="1038720"/>
            <a:ext cx="2934720" cy="1677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600" tIns="45120" rIns="45600" bIns="45120"/>
          <a:lstStyle/>
          <a:p>
            <a:pPr marL="160316" marR="0" lvl="0" indent="-159836" algn="l" defTabSz="609585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>
                <a:srgbClr val="414141"/>
              </a:buClr>
              <a:buSzTx/>
              <a:buFont typeface="Symbol"/>
              <a:buChar char="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Cluster 1 since 2016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316" marR="0" lvl="0" indent="-159836" algn="l" defTabSz="609585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>
                <a:srgbClr val="414141"/>
              </a:buClr>
              <a:buSzTx/>
              <a:buFont typeface="Symbol"/>
              <a:buChar char="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Cluster 2 since 2017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316" marR="0" lvl="0" indent="-159836" algn="l" defTabSz="609585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>
                <a:srgbClr val="414141"/>
              </a:buClr>
              <a:buSzTx/>
              <a:buFont typeface="Symbol"/>
              <a:buChar char="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Cluster 3 since 2018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316" marR="0" lvl="0" indent="-159836" algn="l" defTabSz="609585" rtl="0" eaLnBrk="1" fontAlgn="auto" latinLnBrk="0" hangingPunct="1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Clr>
                <a:srgbClr val="414141"/>
              </a:buClr>
              <a:buSzTx/>
              <a:buFont typeface="Symbol"/>
              <a:buChar char="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Powerful isotropic laser source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Arial"/>
              </a:rPr>
              <a:t> 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7551840" y="3211200"/>
            <a:ext cx="2422560" cy="2444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960" tIns="60000" rIns="60960" bIns="60000"/>
          <a:lstStyle/>
          <a:p>
            <a:pPr marL="402230" marR="0" lvl="0" indent="-401270" algn="l" defTabSz="609585" rtl="0" eaLnBrk="1" fontAlgn="auto" latinLnBrk="0" hangingPunct="1">
              <a:lnSpc>
                <a:spcPct val="90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Tx/>
              <a:buFont typeface="Helvetica Light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40 Gb per cluster per day to shore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2230" marR="0" lvl="0" indent="-401270" algn="l" defTabSz="609585" rtl="0" eaLnBrk="1" fontAlgn="auto" latinLnBrk="0" hangingPunct="1">
              <a:lnSpc>
                <a:spcPct val="90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Tx/>
              <a:buFont typeface="Helvetica Light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5 Мb/s 40 km radio channel to Baikalsk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2230" marR="0" lvl="0" indent="-401270" algn="l" defTabSz="609585" rtl="0" eaLnBrk="1" fontAlgn="auto" latinLnBrk="0" hangingPunct="1">
              <a:lnSpc>
                <a:spcPct val="90000"/>
              </a:lnSpc>
              <a:spcBef>
                <a:spcPts val="801"/>
              </a:spcBef>
              <a:spcAft>
                <a:spcPts val="0"/>
              </a:spcAft>
              <a:buClr>
                <a:srgbClr val="000000"/>
              </a:buClr>
              <a:buSzTx/>
              <a:buFont typeface="Helvetica Light"/>
              <a:buChar char="•"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</a:rPr>
              <a:t>Raw data transferred to storage Dubna facility through Internet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7791360" y="2763840"/>
            <a:ext cx="1979040" cy="40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Data transmition</a:t>
            </a:r>
            <a:endParaRPr kumimoji="0" lang="en-US" sz="18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9080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796480" y="0"/>
            <a:ext cx="631008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 Light"/>
                <a:ea typeface="Arial"/>
              </a:rPr>
              <a:t>Stages of deployment of the GVD-1</a:t>
            </a:r>
            <a:endParaRPr kumimoji="0" lang="en-US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7" name="Table 2"/>
          <p:cNvGraphicFramePr/>
          <p:nvPr/>
        </p:nvGraphicFramePr>
        <p:xfrm>
          <a:off x="1605600" y="840000"/>
          <a:ext cx="8994720" cy="2184000"/>
        </p:xfrm>
        <a:graphic>
          <a:graphicData uri="http://schemas.openxmlformats.org/drawingml/2006/table">
            <a:tbl>
              <a:tblPr/>
              <a:tblGrid>
                <a:gridCol w="234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1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Configuration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2018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2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The number of  OMs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192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288 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576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864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Geometric sizes, m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80×345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120×525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2×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120×525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3×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Symbol"/>
                        </a:rPr>
                        <a:t></a:t>
                      </a: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120×525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Eff. Vol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0.03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0.05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C4BD97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0.1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C4BD97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0.15 km</a:t>
                      </a:r>
                      <a:r>
                        <a:rPr lang="en-US" sz="2000" b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160" marR="68160" marT="60960" marB="609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8" name="CustomShape 3"/>
          <p:cNvSpPr/>
          <p:nvPr/>
        </p:nvSpPr>
        <p:spPr>
          <a:xfrm>
            <a:off x="4851360" y="3122400"/>
            <a:ext cx="5816640" cy="3351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8341920" y="5879040"/>
            <a:ext cx="1008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Cluster 1</a:t>
            </a:r>
            <a:endParaRPr kumimoji="0" lang="en-US" sz="18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6266880" y="3642720"/>
            <a:ext cx="1008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Cluster </a:t>
            </a:r>
            <a:r>
              <a:rPr kumimoji="0" lang="en-US" sz="1867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3</a:t>
            </a:r>
            <a:endParaRPr kumimoji="0" lang="en-US" sz="1867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5497440" y="6189120"/>
            <a:ext cx="1008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Cluster </a:t>
            </a:r>
            <a:r>
              <a:rPr kumimoji="0" lang="en-US" sz="1867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2</a:t>
            </a:r>
            <a:endParaRPr kumimoji="0" lang="en-US" sz="1867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9134880" y="4935840"/>
            <a:ext cx="790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NT200</a:t>
            </a:r>
            <a:endParaRPr kumimoji="0" lang="en-US" sz="18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8"/>
          <p:cNvSpPr/>
          <p:nvPr/>
        </p:nvSpPr>
        <p:spPr>
          <a:xfrm rot="16200000">
            <a:off x="5224800" y="4452480"/>
            <a:ext cx="1032000" cy="3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1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Shore cable</a:t>
            </a:r>
            <a:endParaRPr kumimoji="0" lang="en-US" sz="14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9"/>
          <p:cNvSpPr/>
          <p:nvPr/>
        </p:nvSpPr>
        <p:spPr>
          <a:xfrm rot="16200000">
            <a:off x="7086720" y="4353600"/>
            <a:ext cx="1032000" cy="3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1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Shore cable</a:t>
            </a:r>
            <a:endParaRPr kumimoji="0" lang="en-US" sz="14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10"/>
          <p:cNvSpPr/>
          <p:nvPr/>
        </p:nvSpPr>
        <p:spPr>
          <a:xfrm>
            <a:off x="6624000" y="5028000"/>
            <a:ext cx="607680" cy="3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1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Laser </a:t>
            </a:r>
            <a:endParaRPr kumimoji="0" lang="en-US" sz="14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1"/>
          <p:cNvSpPr/>
          <p:nvPr/>
        </p:nvSpPr>
        <p:spPr>
          <a:xfrm>
            <a:off x="7871040" y="4028640"/>
            <a:ext cx="1453440" cy="4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GVD-2018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12"/>
          <p:cNvSpPr/>
          <p:nvPr/>
        </p:nvSpPr>
        <p:spPr>
          <a:xfrm>
            <a:off x="1524000" y="3221280"/>
            <a:ext cx="4003680" cy="32452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Uui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3"/>
          <p:cNvSpPr/>
          <p:nvPr/>
        </p:nvSpPr>
        <p:spPr>
          <a:xfrm>
            <a:off x="1643040" y="3209280"/>
            <a:ext cx="2907840" cy="4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760" tIns="45120" rIns="89760" bIns="45120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GVD-2017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14"/>
          <p:cNvSpPr/>
          <p:nvPr/>
        </p:nvSpPr>
        <p:spPr>
          <a:xfrm>
            <a:off x="3056640" y="5026080"/>
            <a:ext cx="898560" cy="1375200"/>
          </a:xfrm>
          <a:prstGeom prst="rect">
            <a:avLst/>
          </a:prstGeom>
          <a:noFill/>
          <a:ln>
            <a:solidFill>
              <a:schemeClr val="bg1"/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5"/>
          <p:cNvSpPr/>
          <p:nvPr/>
        </p:nvSpPr>
        <p:spPr>
          <a:xfrm>
            <a:off x="1440960" y="6374880"/>
            <a:ext cx="429312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(image: echo location from boat, bathymetry)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488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4932" y="2001626"/>
            <a:ext cx="3366171" cy="923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373" tIns="45687" rIns="91373" bIns="45687" rtlCol="0">
            <a:spAutoFit/>
          </a:bodyPr>
          <a:lstStyle/>
          <a:p>
            <a:pPr defTabSz="913083"/>
            <a:r>
              <a:rPr lang="en-US" b="1" dirty="0">
                <a:solidFill>
                  <a:srgbClr val="000000"/>
                </a:solidFill>
                <a:latin typeface="Calibri"/>
              </a:rPr>
              <a:t>Iterative procedure - OMs with </a:t>
            </a:r>
          </a:p>
          <a:p>
            <a:pPr defTabSz="913083"/>
            <a:r>
              <a:rPr lang="en-US" b="1" dirty="0">
                <a:solidFill>
                  <a:srgbClr val="000000"/>
                </a:solidFill>
                <a:latin typeface="Calibri"/>
              </a:rPr>
              <a:t>residual </a:t>
            </a:r>
            <a:r>
              <a:rPr lang="el-GR" b="1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t &gt; 15 ns are excluded  </a:t>
            </a:r>
          </a:p>
          <a:p>
            <a:pPr defTabSz="913083"/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and reconstruction is repeated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3553" y="5445224"/>
                <a:ext cx="83529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2476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24"/>
                          </m:r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𝑑𝐴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onstantia"/>
                  </a:rPr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8 </m:t>
                        </m:r>
                      </m:sup>
                    </m:sSup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𝑇𝑒𝑉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𝑝𝑒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</m:oMath>
                </a14:m>
                <a:endParaRPr lang="ru-RU" sz="2000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5445224"/>
                <a:ext cx="835292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AA3E0A-9AB3-4C2D-A962-9F10AB975F50}"/>
              </a:ext>
            </a:extLst>
          </p:cNvPr>
          <p:cNvSpPr txBox="1"/>
          <p:nvPr/>
        </p:nvSpPr>
        <p:spPr>
          <a:xfrm>
            <a:off x="1524000" y="21704"/>
            <a:ext cx="918392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2476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is based on reconstruction of cascade parameters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476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applying cuts on observables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6863A-F37C-482B-B697-5FFA5395EE42}"/>
                  </a:ext>
                </a:extLst>
              </p:cNvPr>
              <p:cNvSpPr txBox="1"/>
              <p:nvPr/>
            </p:nvSpPr>
            <p:spPr>
              <a:xfrm>
                <a:off x="7943056" y="3149248"/>
                <a:ext cx="2041376" cy="495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defTabSz="912476"/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÷5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6863A-F37C-482B-B697-5FFA5395E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56" y="3149248"/>
                <a:ext cx="2041376" cy="495777"/>
              </a:xfrm>
              <a:prstGeom prst="rect">
                <a:avLst/>
              </a:prstGeom>
              <a:blipFill>
                <a:blip r:embed="rId4"/>
                <a:stretch>
                  <a:fillRect t="-24096" b="-4578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61467F3-9DDE-40C6-9765-AAFE9D5F58A9}"/>
              </a:ext>
            </a:extLst>
          </p:cNvPr>
          <p:cNvSpPr txBox="1"/>
          <p:nvPr/>
        </p:nvSpPr>
        <p:spPr>
          <a:xfrm>
            <a:off x="7824193" y="5013176"/>
            <a:ext cx="234230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2476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 20 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265" y="44624"/>
            <a:ext cx="2947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476"/>
            <a:r>
              <a:rPr lang="en-US" sz="2800" dirty="0">
                <a:solidFill>
                  <a:prstClr val="black"/>
                </a:solidFill>
                <a:latin typeface="Constantia"/>
              </a:rPr>
              <a:t>Analysis strategy: </a:t>
            </a:r>
            <a:endParaRPr lang="ru-RU" sz="2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3" y="692696"/>
            <a:ext cx="70287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2476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Pre-selection of hits – rejection of noise hits: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476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causality cuts, stronger trigger conditions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2476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of cascade vertex:</a:t>
            </a:r>
          </a:p>
          <a:p>
            <a:pPr defTabSz="912476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cuts 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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OMs residual times, allowed values </a:t>
            </a:r>
          </a:p>
          <a:p>
            <a:pPr defTabSz="912476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of reconstructed coordinates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2476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and direction reconstruction:</a:t>
            </a:r>
          </a:p>
          <a:p>
            <a:pPr defTabSz="912476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cut on L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 of hit/nonhit probability,</a:t>
            </a:r>
          </a:p>
          <a:p>
            <a:pPr defTabSz="912476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cut on a value of reconstructed energy and hit OMs </a:t>
            </a:r>
          </a:p>
          <a:p>
            <a:pPr defTabSz="912476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multiplicity</a:t>
            </a:r>
          </a:p>
          <a:p>
            <a:pPr defTabSz="912476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AEA5A12-87B4-4000-AAA9-6881E9AB2844}"/>
                  </a:ext>
                </a:extLst>
              </p:cNvPr>
              <p:cNvSpPr/>
              <p:nvPr/>
            </p:nvSpPr>
            <p:spPr>
              <a:xfrm>
                <a:off x="2063552" y="4293097"/>
                <a:ext cx="4572000" cy="24613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defTabSz="912476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Hit/nonhit probability:</a:t>
                </a:r>
                <a:endParaRPr lang="en-US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2476"/>
                <a:endParaRPr lang="en-US" i="1" dirty="0">
                  <a:solidFill>
                    <a:prstClr val="black"/>
                  </a:solidFill>
                  <a:latin typeface="Cambria Math"/>
                </a:endParaRPr>
              </a:p>
              <a:p>
                <a:pPr defTabSz="912476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𝑒𝑣</m:t>
                          </m:r>
                        </m:sup>
                      </m:sSup>
                      <m:r>
                        <a:rPr lang="en-US">
                          <a:solidFill>
                            <a:srgbClr val="FF0000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  <a:latin typeface="Constantia"/>
                </a:endParaRPr>
              </a:p>
              <a:p>
                <a:pPr defTabSz="912476"/>
                <a:endParaRPr lang="ru-RU" dirty="0">
                  <a:solidFill>
                    <a:prstClr val="black"/>
                  </a:solidFill>
                  <a:latin typeface="Constantia"/>
                </a:endParaRPr>
              </a:p>
              <a:p>
                <a:pPr defTabSz="91247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𝑒𝑣</m:t>
                          </m:r>
                        </m:sup>
                      </m:sSup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h𝑖𝑡</m:t>
                                  </m:r>
                                </m:sub>
                              </m:sSub>
                            </m:sup>
                            <m:e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h𝑖𝑡</m:t>
                                  </m:r>
                                </m:sub>
                              </m:sSub>
                            </m:sup>
                            <m:e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(1−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onstantia"/>
                </a:endParaRPr>
              </a:p>
              <a:p>
                <a:pPr defTabSz="912476"/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Constantia"/>
                  </a:rPr>
                  <a:t>- </a:t>
                </a:r>
                <a:r>
                  <a:rPr lang="en-US" dirty="0">
                    <a:solidFill>
                      <a:prstClr val="black"/>
                    </a:solidFill>
                    <a:latin typeface="Constantia"/>
                  </a:rPr>
                  <a:t>OM hit probability</a:t>
                </a:r>
                <a:endParaRPr lang="ru-RU" dirty="0">
                  <a:solidFill>
                    <a:prstClr val="black"/>
                  </a:solidFill>
                  <a:latin typeface="Constantia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AEA5A12-87B4-4000-AAA9-6881E9AB2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4293097"/>
                <a:ext cx="4572000" cy="2461379"/>
              </a:xfrm>
              <a:prstGeom prst="rect">
                <a:avLst/>
              </a:prstGeom>
              <a:blipFill>
                <a:blip r:embed="rId2"/>
                <a:stretch>
                  <a:fillRect l="-1995" t="-1724" b="-27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7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1" y="805389"/>
            <a:ext cx="4527147" cy="26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344709" y="44452"/>
            <a:ext cx="3563189" cy="4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0" tIns="45666" rIns="91330" bIns="45666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Neutrino Effective Area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104288" y="469330"/>
            <a:ext cx="2712064" cy="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66" rIns="91330" bIns="45666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IceCub</a:t>
            </a:r>
            <a:r>
              <a:rPr kumimoji="0" lang="en-US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HESE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90737" y="3555983"/>
            <a:ext cx="2819781" cy="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0" tIns="45666" rIns="91330" bIns="45666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Baseline GVD Cluster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250" y="3530169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~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(0.05 -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0.1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IC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" y="3873687"/>
            <a:ext cx="5092899" cy="3064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4998" y="-7799"/>
            <a:ext cx="774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Cascades detection with GVD Cluster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5" y="805389"/>
            <a:ext cx="4732008" cy="2847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2645" y="476740"/>
            <a:ext cx="3390413" cy="369205"/>
          </a:xfrm>
          <a:prstGeom prst="rect">
            <a:avLst/>
          </a:prstGeom>
          <a:noFill/>
        </p:spPr>
        <p:txBody>
          <a:bodyPr wrap="none" lIns="91312" tIns="45657" rIns="91312" bIns="4565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Distribution of mismatch angles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3" y="4061357"/>
            <a:ext cx="4672199" cy="28115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6049" y="722375"/>
            <a:ext cx="2520177" cy="1877241"/>
          </a:xfrm>
          <a:prstGeom prst="rect">
            <a:avLst/>
          </a:prstGeom>
          <a:noFill/>
        </p:spPr>
        <p:txBody>
          <a:bodyPr wrap="square" lIns="91243" tIns="45623" rIns="91243" bIns="4562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Directional resolution  for cascades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~ 3°- 4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° -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value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mismatch angles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2409" y="4372239"/>
            <a:ext cx="3789737" cy="1877310"/>
          </a:xfrm>
          <a:prstGeom prst="rect">
            <a:avLst/>
          </a:prstGeom>
          <a:noFill/>
        </p:spPr>
        <p:txBody>
          <a:bodyPr wrap="square" lIns="91312" tIns="45657" rIns="91312" bIns="45657" rtlCol="0">
            <a:spAutoFit/>
          </a:bodyPr>
          <a:lstStyle/>
          <a:p>
            <a:pPr marL="342778" marR="0" lvl="0" indent="-34277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Energy resolution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E/E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~ 30%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averaged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by 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-2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Symbol"/>
              </a:rPr>
              <a:t>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Symbol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spectrum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5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5"/>
          <p:cNvSpPr txBox="1">
            <a:spLocks noChangeArrowheads="1"/>
          </p:cNvSpPr>
          <p:nvPr/>
        </p:nvSpPr>
        <p:spPr bwMode="auto">
          <a:xfrm>
            <a:off x="1771651" y="-27384"/>
            <a:ext cx="8788400" cy="149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Energy spectrum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 astrophysical neutrinos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    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measured by </a:t>
            </a:r>
            <a:r>
              <a:rPr kumimoji="0" lang="en-US" alt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IceCube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                   4.1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∙10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-6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altLang="ru-RU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-2.46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GeV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-1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cm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-2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-1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sr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</a:t>
            </a:r>
            <a:r>
              <a:rPr kumimoji="0" lang="en-US" altLang="ru-RU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endParaRPr kumimoji="0" lang="en-US" altLang="ru-RU" sz="26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6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5424193" y="1512090"/>
            <a:ext cx="6199066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Expected number of detected 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events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GVD Cluster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astrophysical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neutrinos for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yr.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71" name="TextBox 17"/>
          <p:cNvSpPr txBox="1">
            <a:spLocks noChangeArrowheads="1"/>
          </p:cNvSpPr>
          <p:nvPr/>
        </p:nvSpPr>
        <p:spPr bwMode="auto">
          <a:xfrm>
            <a:off x="0" y="2831559"/>
            <a:ext cx="4736592" cy="18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 selection criteria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altLang="ru-RU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sh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&gt;100 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TeV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en-US" altLang="ru-RU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hit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&gt;20):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~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0.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events/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yr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are expected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15" y="2267712"/>
            <a:ext cx="7102843" cy="42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2F33D-F390-4592-B528-899B8EF7A3A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2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279576" y="44624"/>
            <a:ext cx="7858688" cy="15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search for cascades induced by 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</a:t>
            </a:r>
            <a:r>
              <a:rPr kumimoji="0" lang="en-US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astrophysical neutrinos </a:t>
            </a: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(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analysis of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2015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data – 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PRELIMINARY!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1631504" y="2224058"/>
            <a:ext cx="8551826" cy="36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285750" marR="0" lvl="0" indent="-28575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Total number of accumulated events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437 970 024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(thresholds:  low/high = 1.5/4 </a:t>
            </a:r>
            <a:r>
              <a:rPr kumimoji="0" lang="en-US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ph.el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.)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Life time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3 597 921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41.6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days</a:t>
            </a: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After causality cuts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–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18 840 822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US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hit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&gt; 3;  |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-t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| &lt; </a:t>
            </a:r>
            <a:r>
              <a:rPr kumimoji="0" lang="el-GR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</a:t>
            </a: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ij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/v + </a:t>
            </a:r>
            <a:r>
              <a:rPr kumimoji="0" lang="el-GR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t)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24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1069</Words>
  <Application>Microsoft Office PowerPoint</Application>
  <PresentationFormat>Широкоэкранный</PresentationFormat>
  <Paragraphs>248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 Math</vt:lpstr>
      <vt:lpstr>Century Gothic</vt:lpstr>
      <vt:lpstr>Constantia</vt:lpstr>
      <vt:lpstr>DejaVu Sans</vt:lpstr>
      <vt:lpstr>Georgia</vt:lpstr>
      <vt:lpstr>Helvetica Light</vt:lpstr>
      <vt:lpstr>Roboto Condensed</vt:lpstr>
      <vt:lpstr>Symbol</vt:lpstr>
      <vt:lpstr>Times New Roman</vt:lpstr>
      <vt:lpstr>Trebuchet MS</vt:lpstr>
      <vt:lpstr>Wingdings</vt:lpstr>
      <vt:lpstr>Wingdings 2</vt:lpstr>
      <vt:lpstr>Wingdings 3</vt:lpstr>
      <vt:lpstr>Тема Office</vt:lpstr>
      <vt:lpstr>Сектор</vt:lpstr>
      <vt:lpstr>Поток</vt:lpstr>
      <vt:lpstr>3_Тема Office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</dc:creator>
  <cp:lastModifiedBy>Zhan</cp:lastModifiedBy>
  <cp:revision>33</cp:revision>
  <dcterms:created xsi:type="dcterms:W3CDTF">2018-09-26T15:48:29Z</dcterms:created>
  <dcterms:modified xsi:type="dcterms:W3CDTF">2018-10-02T19:06:29Z</dcterms:modified>
</cp:coreProperties>
</file>