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5" r:id="rId1"/>
  </p:sldMasterIdLst>
  <p:notesMasterIdLst>
    <p:notesMasterId r:id="rId26"/>
  </p:notesMasterIdLst>
  <p:handoutMasterIdLst>
    <p:handoutMasterId r:id="rId27"/>
  </p:handoutMasterIdLst>
  <p:sldIdLst>
    <p:sldId id="256" r:id="rId2"/>
    <p:sldId id="595" r:id="rId3"/>
    <p:sldId id="634" r:id="rId4"/>
    <p:sldId id="609" r:id="rId5"/>
    <p:sldId id="540" r:id="rId6"/>
    <p:sldId id="459" r:id="rId7"/>
    <p:sldId id="611" r:id="rId8"/>
    <p:sldId id="603" r:id="rId9"/>
    <p:sldId id="623" r:id="rId10"/>
    <p:sldId id="624" r:id="rId11"/>
    <p:sldId id="625" r:id="rId12"/>
    <p:sldId id="627" r:id="rId13"/>
    <p:sldId id="604" r:id="rId14"/>
    <p:sldId id="554" r:id="rId15"/>
    <p:sldId id="612" r:id="rId16"/>
    <p:sldId id="635" r:id="rId17"/>
    <p:sldId id="636" r:id="rId18"/>
    <p:sldId id="637" r:id="rId19"/>
    <p:sldId id="618" r:id="rId20"/>
    <p:sldId id="632" r:id="rId21"/>
    <p:sldId id="633" r:id="rId22"/>
    <p:sldId id="638" r:id="rId23"/>
    <p:sldId id="621" r:id="rId24"/>
    <p:sldId id="622" r:id="rId25"/>
  </p:sldIdLst>
  <p:sldSz cx="9144000" cy="6858000" type="screen4x3"/>
  <p:notesSz cx="6669088" cy="9928225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99"/>
    <a:srgbClr val="333399"/>
    <a:srgbClr val="CC0000"/>
    <a:srgbClr val="660066"/>
    <a:srgbClr val="800000"/>
    <a:srgbClr val="CCECFF"/>
    <a:srgbClr val="003300"/>
    <a:srgbClr val="003399"/>
    <a:srgbClr val="00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2537" autoAdjust="0"/>
    <p:restoredTop sz="75858" autoAdjust="0"/>
  </p:normalViewPr>
  <p:slideViewPr>
    <p:cSldViewPr>
      <p:cViewPr>
        <p:scale>
          <a:sx n="70" d="100"/>
          <a:sy n="70" d="100"/>
        </p:scale>
        <p:origin x="-1204" y="-22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7" d="100"/>
        <a:sy n="67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t" anchorCtr="0" compatLnSpc="1">
            <a:prstTxWarp prst="textNoShape">
              <a:avLst/>
            </a:prstTxWarp>
          </a:bodyPr>
          <a:lstStyle>
            <a:lvl1pPr defTabSz="911014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656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t" anchorCtr="0" compatLnSpc="1">
            <a:prstTxWarp prst="textNoShape">
              <a:avLst/>
            </a:prstTxWarp>
          </a:bodyPr>
          <a:lstStyle>
            <a:lvl1pPr algn="r" defTabSz="911014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656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9750"/>
            <a:ext cx="2890838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b" anchorCtr="0" compatLnSpc="1">
            <a:prstTxWarp prst="textNoShape">
              <a:avLst/>
            </a:prstTxWarp>
          </a:bodyPr>
          <a:lstStyle>
            <a:lvl1pPr defTabSz="911014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656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776663" y="9429750"/>
            <a:ext cx="2890837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b" anchorCtr="0" compatLnSpc="1">
            <a:prstTxWarp prst="textNoShape">
              <a:avLst/>
            </a:prstTxWarp>
          </a:bodyPr>
          <a:lstStyle>
            <a:lvl1pPr algn="r" defTabSz="911014">
              <a:defRPr sz="1200">
                <a:cs typeface="+mn-cs"/>
              </a:defRPr>
            </a:lvl1pPr>
          </a:lstStyle>
          <a:p>
            <a:pPr>
              <a:defRPr/>
            </a:pPr>
            <a:fld id="{DEF1A862-E82D-4B61-9590-1EF0DA6F94F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92019708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3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890838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t" anchorCtr="0" compatLnSpc="1">
            <a:prstTxWarp prst="textNoShape">
              <a:avLst/>
            </a:prstTxWarp>
          </a:bodyPr>
          <a:lstStyle>
            <a:lvl1pPr defTabSz="911014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53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776663" y="0"/>
            <a:ext cx="2890837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t" anchorCtr="0" compatLnSpc="1">
            <a:prstTxWarp prst="textNoShape">
              <a:avLst/>
            </a:prstTxWarp>
          </a:bodyPr>
          <a:lstStyle>
            <a:lvl1pPr algn="r" defTabSz="911014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1434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854075" y="746125"/>
            <a:ext cx="4960938" cy="37211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553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66750" y="4714875"/>
            <a:ext cx="5335588" cy="446722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noProof="0" smtClean="0"/>
              <a:t>Образец текста</a:t>
            </a:r>
          </a:p>
          <a:p>
            <a:pPr lvl="1"/>
            <a:r>
              <a:rPr lang="ru-RU" altLang="ru-RU" noProof="0" smtClean="0"/>
              <a:t>Второй уровень</a:t>
            </a:r>
          </a:p>
          <a:p>
            <a:pPr lvl="2"/>
            <a:r>
              <a:rPr lang="ru-RU" altLang="ru-RU" noProof="0" smtClean="0"/>
              <a:t>Третий уровень</a:t>
            </a:r>
          </a:p>
          <a:p>
            <a:pPr lvl="3"/>
            <a:r>
              <a:rPr lang="ru-RU" altLang="ru-RU" noProof="0" smtClean="0"/>
              <a:t>Четвертый уровень</a:t>
            </a:r>
          </a:p>
          <a:p>
            <a:pPr lvl="4"/>
            <a:r>
              <a:rPr lang="ru-RU" altLang="ru-RU" noProof="0" smtClean="0"/>
              <a:t>Пятый уровень</a:t>
            </a:r>
          </a:p>
        </p:txBody>
      </p:sp>
      <p:sp>
        <p:nvSpPr>
          <p:cNvPr id="3553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890838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b" anchorCtr="0" compatLnSpc="1">
            <a:prstTxWarp prst="textNoShape">
              <a:avLst/>
            </a:prstTxWarp>
          </a:bodyPr>
          <a:lstStyle>
            <a:lvl1pPr defTabSz="911014">
              <a:defRPr sz="12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3553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776663" y="9429750"/>
            <a:ext cx="2890837" cy="496888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145" tIns="45572" rIns="91145" bIns="45572" numCol="1" anchor="b" anchorCtr="0" compatLnSpc="1">
            <a:prstTxWarp prst="textNoShape">
              <a:avLst/>
            </a:prstTxWarp>
          </a:bodyPr>
          <a:lstStyle>
            <a:lvl1pPr algn="r" defTabSz="911014">
              <a:defRPr sz="1200">
                <a:cs typeface="+mn-cs"/>
              </a:defRPr>
            </a:lvl1pPr>
          </a:lstStyle>
          <a:p>
            <a:pPr>
              <a:defRPr/>
            </a:pPr>
            <a:fld id="{52C44861-3228-46B5-8ECF-C401D2F792DA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4047349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7410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z="1400" smtClean="0"/>
          </a:p>
        </p:txBody>
      </p:sp>
      <p:sp>
        <p:nvSpPr>
          <p:cNvPr id="17411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9638"/>
            <a:fld id="{FE5B5308-E3A7-47A3-9360-35C5BE47D9EF}" type="slidenum">
              <a:rPr lang="ru-RU" altLang="ru-RU" smtClean="0">
                <a:cs typeface="Arial" charset="0"/>
              </a:rPr>
              <a:pPr defTabSz="909638"/>
              <a:t>1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0722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30723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9638"/>
            <a:fld id="{6F30DFB9-4EC3-412D-B1D4-A7F9911A7525}" type="slidenum">
              <a:rPr lang="ru-RU" altLang="ru-RU" smtClean="0">
                <a:cs typeface="Arial" charset="0"/>
              </a:rPr>
              <a:pPr defTabSz="909638"/>
              <a:t>6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4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r>
              <a:rPr lang="ru-RU" altLang="ru-RU" smtClean="0"/>
              <a:t>…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4198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9638"/>
            <a:fld id="{CC3F61B7-D61D-4983-9A0B-C0DD3068F7EF}" type="slidenum">
              <a:rPr lang="ru-RU" altLang="ru-RU" smtClean="0">
                <a:cs typeface="Arial" charset="0"/>
              </a:rPr>
              <a:pPr defTabSz="909638"/>
              <a:t>15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Образ слайда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2226" name="Заметки 2"/>
          <p:cNvSpPr>
            <a:spLocks noGrp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endParaRPr lang="ru-RU" altLang="ru-RU" smtClean="0"/>
          </a:p>
        </p:txBody>
      </p:sp>
      <p:sp>
        <p:nvSpPr>
          <p:cNvPr id="52227" name="Номер слайда 3"/>
          <p:cNvSpPr>
            <a:spLocks noGrp="1"/>
          </p:cNvSpPr>
          <p:nvPr>
            <p:ph type="sldNum" sz="quarter" idx="5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pPr defTabSz="909638"/>
            <a:fld id="{15E419F4-81A1-4665-AF8F-85E8E0208E0B}" type="slidenum">
              <a:rPr lang="ru-RU" altLang="ru-RU" smtClean="0">
                <a:cs typeface="Arial" charset="0"/>
              </a:rPr>
              <a:pPr defTabSz="909638"/>
              <a:t>19</a:t>
            </a:fld>
            <a:endParaRPr lang="ru-RU" altLang="ru-RU" smtClean="0">
              <a:cs typeface="Arial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4E1B21-B55C-4D59-87D5-2DBB64CD5D5C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22A6D1-F55A-46B1-A6CC-7E40EA8E16B0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58D9F87-6410-43BF-A39D-9C61D22CED9C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2DA3D0-7EC9-4008-9004-2CDF2A3E071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2C23A4-3008-4FC8-99E2-6D68923ED42C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B02674-5B3F-40A3-8444-5D67857957B7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C28281B-8243-4546-BD8A-B5E640437ADB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C76484B-265A-46A2-833B-83A40DAF542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36695C-D8E7-4B97-AD17-EA46D308C461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C83F8C-CEB0-423B-9727-397F138F26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C87C6-F6AE-4893-A9B2-69E43290E65F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5F6D80-46B0-4F2C-9E1C-CBE3660C0EFF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EB0EDA-DF12-45CB-90E6-FA86E8011520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D10DF9-DCDA-458D-8693-94BE9B16FA4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ACCCE2-8CBD-4FD7-89D6-69857C1A2471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5E38F98-5086-44D5-B949-816F3F6776F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B152F-81F5-4E30-86C3-0CFEE6EB3ABF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D0D9E9-49F3-4CD3-AFD2-0DA5FB830D55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5F84D4-10D1-487C-A532-7FECCAC7E2C0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3DCA18-C3CA-4EB6-8F6A-29BADBE46B73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90E7D5-AD7A-403E-B2AD-2F757F166C7E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1E7B55-0F2C-44CF-B39E-8D18B11B025B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14635D-2A4A-4FDA-9754-8A2C5F0D9C83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251212A-3A5A-4CCD-AE1E-219AFA58C464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2355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cs typeface="+mn-cs"/>
              </a:defRPr>
            </a:lvl1pPr>
          </a:lstStyle>
          <a:p>
            <a:pPr>
              <a:defRPr/>
            </a:pPr>
            <a:fld id="{A05E3E77-8CE7-458D-8EA7-F5A17AEEDB2D}" type="datetime1">
              <a:rPr lang="ru-RU" altLang="ru-RU" smtClean="0"/>
              <a:t>03.10.2018</a:t>
            </a:fld>
            <a:endParaRPr lang="ru-RU" altLang="ru-RU"/>
          </a:p>
        </p:txBody>
      </p:sp>
      <p:sp>
        <p:nvSpPr>
          <p:cNvPr id="2355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cs typeface="+mn-cs"/>
              </a:defRPr>
            </a:lvl1pPr>
          </a:lstStyle>
          <a:p>
            <a:pPr>
              <a:defRPr/>
            </a:pPr>
            <a:endParaRPr lang="ru-RU" altLang="ru-RU"/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cs typeface="+mn-cs"/>
              </a:defRPr>
            </a:lvl1pPr>
          </a:lstStyle>
          <a:p>
            <a:pPr>
              <a:defRPr/>
            </a:pPr>
            <a:fld id="{6E9B9B7B-D753-4BB0-BDD7-356B8506ADA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6" r:id="rId2"/>
    <p:sldLayoutId id="2147483675" r:id="rId3"/>
    <p:sldLayoutId id="2147483674" r:id="rId4"/>
    <p:sldLayoutId id="2147483673" r:id="rId5"/>
    <p:sldLayoutId id="2147483672" r:id="rId6"/>
    <p:sldLayoutId id="2147483671" r:id="rId7"/>
    <p:sldLayoutId id="2147483670" r:id="rId8"/>
    <p:sldLayoutId id="2147483669" r:id="rId9"/>
    <p:sldLayoutId id="2147483668" r:id="rId10"/>
    <p:sldLayoutId id="2147483667" r:id="rId11"/>
    <p:sldLayoutId id="2147483666" r:id="rId12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6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7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9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6" Type="http://schemas.openxmlformats.org/officeDocument/2006/relationships/oleObject" Target="../embeddings/oleObject7.bin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wm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8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4" Type="http://schemas.openxmlformats.org/officeDocument/2006/relationships/image" Target="../media/image24.wm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oleObject" Target="../embeddings/oleObject1.bin"/><Relationship Id="rId7" Type="http://schemas.openxmlformats.org/officeDocument/2006/relationships/oleObject" Target="../embeddings/oleObject3.bin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.emf"/><Relationship Id="rId11" Type="http://schemas.openxmlformats.org/officeDocument/2006/relationships/image" Target="../media/image6.jpeg"/><Relationship Id="rId5" Type="http://schemas.openxmlformats.org/officeDocument/2006/relationships/oleObject" Target="../embeddings/oleObject2.bin"/><Relationship Id="rId10" Type="http://schemas.openxmlformats.org/officeDocument/2006/relationships/image" Target="../media/image5.png"/><Relationship Id="rId4" Type="http://schemas.openxmlformats.org/officeDocument/2006/relationships/image" Target="../media/image1.emf"/><Relationship Id="rId9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8.emf"/><Relationship Id="rId5" Type="http://schemas.openxmlformats.org/officeDocument/2006/relationships/oleObject" Target="../embeddings/oleObject4.bin"/><Relationship Id="rId4" Type="http://schemas.openxmlformats.org/officeDocument/2006/relationships/notesSlide" Target="../notesSlides/notes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6" name="TextBox 1"/>
          <p:cNvSpPr txBox="1">
            <a:spLocks noChangeArrowheads="1"/>
          </p:cNvSpPr>
          <p:nvPr/>
        </p:nvSpPr>
        <p:spPr bwMode="auto">
          <a:xfrm>
            <a:off x="-36512" y="6155457"/>
            <a:ext cx="9144000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400" dirty="0" err="1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Dubna</a:t>
            </a:r>
            <a:r>
              <a:rPr lang="en-US" altLang="ru-RU" sz="2400" dirty="0" smtClean="0">
                <a:solidFill>
                  <a:schemeClr val="accent6">
                    <a:lumMod val="60000"/>
                    <a:lumOff val="40000"/>
                  </a:schemeClr>
                </a:solidFill>
              </a:rPr>
              <a:t> 2018</a:t>
            </a:r>
            <a:endParaRPr lang="ru-RU" altLang="ru-RU" sz="2400" dirty="0">
              <a:solidFill>
                <a:schemeClr val="accent6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0" y="44624"/>
            <a:ext cx="9144000" cy="75405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000" i="1" dirty="0" smtClean="0">
                <a:solidFill>
                  <a:srgbClr val="000099"/>
                </a:solidFill>
              </a:rPr>
              <a:t>Very Large Volume Neutrino Telescopes (VLVNT)</a:t>
            </a:r>
            <a:endParaRPr lang="ru-RU" sz="2000" i="1" dirty="0" smtClean="0">
              <a:solidFill>
                <a:srgbClr val="000099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9"/>
                </a:solidFill>
              </a:rPr>
              <a:t>2 -</a:t>
            </a:r>
            <a:r>
              <a:rPr lang="en-US" sz="2000" i="1" dirty="0">
                <a:solidFill>
                  <a:srgbClr val="000099"/>
                </a:solidFill>
              </a:rPr>
              <a:t> </a:t>
            </a:r>
            <a:r>
              <a:rPr lang="en-US" sz="2000" i="1" dirty="0" smtClean="0">
                <a:solidFill>
                  <a:srgbClr val="000099"/>
                </a:solidFill>
              </a:rPr>
              <a:t>4 October 2018</a:t>
            </a:r>
            <a:endParaRPr lang="ru-RU" sz="2000" i="1" dirty="0" smtClean="0">
              <a:solidFill>
                <a:srgbClr val="000099"/>
              </a:solidFill>
            </a:endParaRPr>
          </a:p>
          <a:p>
            <a:pPr algn="ctr"/>
            <a:endParaRPr lang="en-US" sz="2000" i="1" dirty="0">
              <a:solidFill>
                <a:srgbClr val="000099"/>
              </a:solidFill>
            </a:endParaRPr>
          </a:p>
          <a:p>
            <a:pPr algn="ctr"/>
            <a:endParaRPr lang="en-US" sz="2000" i="1" dirty="0" smtClean="0">
              <a:solidFill>
                <a:srgbClr val="000099"/>
              </a:solidFill>
            </a:endParaRPr>
          </a:p>
          <a:p>
            <a:pPr algn="ctr"/>
            <a:r>
              <a:rPr lang="en-US" sz="2800" dirty="0" smtClean="0"/>
              <a:t>NEVOD </a:t>
            </a:r>
            <a:r>
              <a:rPr lang="en-US" sz="2800" dirty="0"/>
              <a:t>as test facility for future neutrino </a:t>
            </a:r>
            <a:r>
              <a:rPr lang="en-US" sz="2800" dirty="0" smtClean="0"/>
              <a:t>telescopes</a:t>
            </a:r>
            <a:r>
              <a:rPr lang="en-US" sz="2800" dirty="0"/>
              <a:t>	</a:t>
            </a:r>
            <a:endParaRPr lang="en-US" sz="2800" dirty="0" smtClean="0"/>
          </a:p>
          <a:p>
            <a:pPr algn="ctr"/>
            <a:endParaRPr lang="en-US" sz="2800" dirty="0"/>
          </a:p>
          <a:p>
            <a:pPr algn="ctr"/>
            <a:r>
              <a:rPr lang="en-US" sz="2400" dirty="0" smtClean="0"/>
              <a:t>Anatoly </a:t>
            </a:r>
            <a:r>
              <a:rPr lang="en-US" sz="2400" dirty="0" err="1" smtClean="0"/>
              <a:t>Petrukhin</a:t>
            </a:r>
            <a:r>
              <a:rPr lang="en-US" sz="2400" dirty="0"/>
              <a:t> </a:t>
            </a:r>
            <a:endParaRPr lang="ru-RU" sz="2400" dirty="0"/>
          </a:p>
          <a:p>
            <a:pPr algn="ctr"/>
            <a:r>
              <a:rPr lang="en-US" sz="2000" i="1" dirty="0" smtClean="0">
                <a:solidFill>
                  <a:srgbClr val="333399"/>
                </a:solidFill>
              </a:rPr>
              <a:t>National </a:t>
            </a:r>
            <a:r>
              <a:rPr lang="en-US" sz="2000" i="1" dirty="0">
                <a:solidFill>
                  <a:srgbClr val="333399"/>
                </a:solidFill>
              </a:rPr>
              <a:t>Research Nuclear University </a:t>
            </a:r>
            <a:r>
              <a:rPr lang="en-US" sz="2000" i="1" dirty="0" err="1" smtClean="0">
                <a:solidFill>
                  <a:srgbClr val="333399"/>
                </a:solidFill>
              </a:rPr>
              <a:t>MEPhI</a:t>
            </a:r>
            <a:endParaRPr lang="ru-RU" sz="2000" i="1" dirty="0" smtClean="0">
              <a:solidFill>
                <a:srgbClr val="333399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333399"/>
                </a:solidFill>
              </a:rPr>
              <a:t>(Moscow Engineering Physics Institute)</a:t>
            </a:r>
          </a:p>
          <a:p>
            <a:pPr algn="ctr"/>
            <a:endParaRPr lang="en-US" sz="2400" i="1" dirty="0">
              <a:solidFill>
                <a:srgbClr val="333399"/>
              </a:solidFill>
            </a:endParaRPr>
          </a:p>
          <a:p>
            <a:pPr marL="457200" indent="2051050"/>
            <a:r>
              <a:rPr lang="en-US" sz="2400" i="1" dirty="0" smtClean="0">
                <a:solidFill>
                  <a:srgbClr val="333399"/>
                </a:solidFill>
              </a:rPr>
              <a:t>               Content</a:t>
            </a:r>
          </a:p>
          <a:p>
            <a:pPr marL="360362">
              <a:tabLst>
                <a:tab pos="803275" algn="l"/>
              </a:tabLst>
            </a:pPr>
            <a:r>
              <a:rPr lang="en-US" sz="2000" i="1" dirty="0" smtClean="0">
                <a:solidFill>
                  <a:srgbClr val="333399"/>
                </a:solidFill>
              </a:rPr>
              <a:t>                       </a:t>
            </a:r>
            <a:r>
              <a:rPr lang="ru-RU" sz="2000" i="1" dirty="0" smtClean="0">
                <a:solidFill>
                  <a:srgbClr val="333399"/>
                </a:solidFill>
              </a:rPr>
              <a:t>	</a:t>
            </a:r>
            <a:r>
              <a:rPr lang="en-US" sz="2000" i="1" dirty="0" smtClean="0">
                <a:solidFill>
                  <a:srgbClr val="333399"/>
                </a:solidFill>
              </a:rPr>
              <a:t>Introduction (Why is it necessary?)</a:t>
            </a:r>
          </a:p>
          <a:p>
            <a:pPr marL="457200">
              <a:tabLst>
                <a:tab pos="803275" algn="l"/>
              </a:tabLst>
            </a:pPr>
            <a:r>
              <a:rPr lang="en-US" sz="2000" i="1" dirty="0" smtClean="0">
                <a:solidFill>
                  <a:srgbClr val="333399"/>
                </a:solidFill>
              </a:rPr>
              <a:t>                     </a:t>
            </a:r>
            <a:r>
              <a:rPr lang="ru-RU" sz="2000" i="1" dirty="0" smtClean="0">
                <a:solidFill>
                  <a:srgbClr val="333399"/>
                </a:solidFill>
              </a:rPr>
              <a:t>	</a:t>
            </a:r>
            <a:r>
              <a:rPr lang="en-US" sz="2000" i="1" dirty="0" smtClean="0">
                <a:solidFill>
                  <a:srgbClr val="333399"/>
                </a:solidFill>
              </a:rPr>
              <a:t>Cherenkov </a:t>
            </a:r>
            <a:r>
              <a:rPr lang="en-US" sz="2000" i="1" dirty="0">
                <a:solidFill>
                  <a:srgbClr val="333399"/>
                </a:solidFill>
              </a:rPr>
              <a:t>water detector </a:t>
            </a:r>
            <a:r>
              <a:rPr lang="en-US" sz="2000" i="1" dirty="0" smtClean="0">
                <a:solidFill>
                  <a:srgbClr val="333399"/>
                </a:solidFill>
              </a:rPr>
              <a:t>NEVOD</a:t>
            </a:r>
          </a:p>
          <a:p>
            <a:pPr marL="457200">
              <a:tabLst>
                <a:tab pos="803275" algn="l"/>
              </a:tabLst>
            </a:pPr>
            <a:r>
              <a:rPr lang="en-US" sz="2000" i="1" dirty="0" smtClean="0">
                <a:solidFill>
                  <a:srgbClr val="333399"/>
                </a:solidFill>
              </a:rPr>
              <a:t>                     </a:t>
            </a:r>
            <a:r>
              <a:rPr lang="ru-RU" sz="2000" i="1" dirty="0" smtClean="0">
                <a:solidFill>
                  <a:srgbClr val="333399"/>
                </a:solidFill>
              </a:rPr>
              <a:t>	</a:t>
            </a:r>
            <a:r>
              <a:rPr lang="en-US" sz="2000" i="1" dirty="0" smtClean="0">
                <a:solidFill>
                  <a:srgbClr val="333399"/>
                </a:solidFill>
              </a:rPr>
              <a:t>Additional detectors</a:t>
            </a:r>
          </a:p>
          <a:p>
            <a:pPr marL="457200">
              <a:tabLst>
                <a:tab pos="803275" algn="l"/>
              </a:tabLst>
            </a:pPr>
            <a:r>
              <a:rPr lang="en-US" sz="2000" i="1" dirty="0">
                <a:solidFill>
                  <a:srgbClr val="333399"/>
                </a:solidFill>
              </a:rPr>
              <a:t> </a:t>
            </a:r>
            <a:r>
              <a:rPr lang="en-US" sz="2000" i="1" dirty="0" smtClean="0">
                <a:solidFill>
                  <a:srgbClr val="333399"/>
                </a:solidFill>
              </a:rPr>
              <a:t>                    </a:t>
            </a:r>
            <a:r>
              <a:rPr lang="ru-RU" sz="2000" i="1" dirty="0" smtClean="0">
                <a:solidFill>
                  <a:srgbClr val="333399"/>
                </a:solidFill>
              </a:rPr>
              <a:t>	</a:t>
            </a:r>
            <a:r>
              <a:rPr lang="en-US" sz="2000" i="1" dirty="0" smtClean="0">
                <a:solidFill>
                  <a:srgbClr val="333399"/>
                </a:solidFill>
              </a:rPr>
              <a:t>Some results of their work</a:t>
            </a:r>
          </a:p>
          <a:p>
            <a:pPr marL="457200">
              <a:tabLst>
                <a:tab pos="803275" algn="l"/>
              </a:tabLst>
            </a:pPr>
            <a:r>
              <a:rPr lang="en-US" sz="2000" i="1" dirty="0" smtClean="0">
                <a:solidFill>
                  <a:srgbClr val="333399"/>
                </a:solidFill>
              </a:rPr>
              <a:t>                     </a:t>
            </a:r>
            <a:r>
              <a:rPr lang="ru-RU" sz="2000" i="1" dirty="0" smtClean="0">
                <a:solidFill>
                  <a:srgbClr val="333399"/>
                </a:solidFill>
              </a:rPr>
              <a:t>	</a:t>
            </a:r>
            <a:r>
              <a:rPr lang="en-US" sz="2000" i="1" dirty="0" smtClean="0">
                <a:solidFill>
                  <a:srgbClr val="333399"/>
                </a:solidFill>
              </a:rPr>
              <a:t>Possibilities of calibration</a:t>
            </a:r>
          </a:p>
          <a:p>
            <a:pPr marL="457200">
              <a:tabLst>
                <a:tab pos="803275" algn="l"/>
              </a:tabLst>
            </a:pPr>
            <a:r>
              <a:rPr lang="en-US" sz="2000" i="1" dirty="0" smtClean="0">
                <a:solidFill>
                  <a:srgbClr val="333399"/>
                </a:solidFill>
              </a:rPr>
              <a:t>                     </a:t>
            </a:r>
            <a:r>
              <a:rPr lang="ru-RU" sz="2000" i="1" dirty="0" smtClean="0">
                <a:solidFill>
                  <a:srgbClr val="333399"/>
                </a:solidFill>
              </a:rPr>
              <a:t>	</a:t>
            </a:r>
            <a:r>
              <a:rPr lang="en-US" sz="2000" i="1" dirty="0" smtClean="0">
                <a:solidFill>
                  <a:srgbClr val="333399"/>
                </a:solidFill>
              </a:rPr>
              <a:t>Conclusion</a:t>
            </a:r>
            <a:endParaRPr lang="ru-RU" sz="2000" i="1" dirty="0">
              <a:solidFill>
                <a:srgbClr val="333399"/>
              </a:solidFill>
            </a:endParaRPr>
          </a:p>
          <a:p>
            <a:pPr algn="ctr"/>
            <a:endParaRPr lang="ru-RU" sz="2400" i="1" dirty="0" smtClean="0">
              <a:solidFill>
                <a:srgbClr val="333399"/>
              </a:solidFill>
            </a:endParaRPr>
          </a:p>
          <a:p>
            <a:pPr algn="ctr"/>
            <a:endParaRPr lang="ru-RU" sz="2400" i="1" dirty="0">
              <a:solidFill>
                <a:srgbClr val="333399"/>
              </a:solidFill>
            </a:endParaRPr>
          </a:p>
          <a:p>
            <a:pPr algn="ctr"/>
            <a:endParaRPr lang="ru-RU" sz="2400" i="1" dirty="0" smtClean="0">
              <a:solidFill>
                <a:srgbClr val="333399"/>
              </a:solidFill>
            </a:endParaRPr>
          </a:p>
          <a:p>
            <a:pPr algn="ctr"/>
            <a:endParaRPr lang="ru-RU" sz="2400" i="1" dirty="0">
              <a:solidFill>
                <a:srgbClr val="333399"/>
              </a:solidFill>
            </a:endParaRPr>
          </a:p>
          <a:p>
            <a:pPr algn="ctr"/>
            <a:r>
              <a:rPr lang="en-US" sz="2000" i="1" dirty="0" smtClean="0">
                <a:solidFill>
                  <a:srgbClr val="000099"/>
                </a:solidFill>
              </a:rPr>
              <a:t> </a:t>
            </a:r>
            <a:endParaRPr lang="ru-RU" sz="2000" i="1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Inclined muon in CTS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10</a:t>
            </a:fld>
            <a:endParaRPr lang="ru-RU" alt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 rotWithShape="1">
          <a:blip r:embed="rId2"/>
          <a:srcRect l="15124" t="14666" r="30614" b="21295"/>
          <a:stretch/>
        </p:blipFill>
        <p:spPr bwMode="auto">
          <a:xfrm>
            <a:off x="1264188" y="1667284"/>
            <a:ext cx="6615623" cy="439179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1795582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Positions of scintillation detectors (top) reconstructed by Cherenkov light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11</a:t>
            </a:fld>
            <a:endParaRPr lang="ru-RU" altLang="ru-RU"/>
          </a:p>
        </p:txBody>
      </p:sp>
      <p:pic>
        <p:nvPicPr>
          <p:cNvPr id="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0"/>
            <a:ext cx="7514851" cy="5042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30447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60648"/>
            <a:ext cx="9144000" cy="1143000"/>
          </a:xfrm>
        </p:spPr>
        <p:txBody>
          <a:bodyPr/>
          <a:lstStyle/>
          <a:p>
            <a:r>
              <a:rPr lang="en-US" sz="3600" dirty="0" smtClean="0">
                <a:solidFill>
                  <a:srgbClr val="000099"/>
                </a:solidFill>
              </a:rPr>
              <a:t>Positions of scintillation detectors (bottom) reconstructed by Cherenkov light</a:t>
            </a:r>
            <a:endParaRPr lang="ru-RU" sz="3600" dirty="0">
              <a:solidFill>
                <a:srgbClr val="000099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12</a:t>
            </a:fld>
            <a:endParaRPr lang="ru-RU" altLang="ru-RU"/>
          </a:p>
        </p:txBody>
      </p:sp>
      <p:pic>
        <p:nvPicPr>
          <p:cNvPr id="7" name="Объект 6"/>
          <p:cNvPicPr>
            <a:picLocks noGrp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628801"/>
            <a:ext cx="7488831" cy="504056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31835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Заголовок 1"/>
          <p:cNvSpPr>
            <a:spLocks noGrp="1"/>
          </p:cNvSpPr>
          <p:nvPr>
            <p:ph type="ctrTitle"/>
          </p:nvPr>
        </p:nvSpPr>
        <p:spPr>
          <a:xfrm>
            <a:off x="250825" y="33338"/>
            <a:ext cx="8858250" cy="947737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ru-RU" sz="3000" b="1" dirty="0">
                <a:solidFill>
                  <a:srgbClr val="000099"/>
                </a:solidFill>
              </a:rPr>
              <a:t>Coordinate-Tracking Detector (DECOR)</a:t>
            </a:r>
            <a:endParaRPr lang="ru-RU" altLang="ru-RU" sz="3000" b="1" dirty="0">
              <a:solidFill>
                <a:srgbClr val="000099"/>
              </a:solidFill>
            </a:endParaRPr>
          </a:p>
        </p:txBody>
      </p:sp>
      <p:sp>
        <p:nvSpPr>
          <p:cNvPr id="34818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836712"/>
            <a:ext cx="8784976" cy="1080120"/>
          </a:xfrm>
        </p:spPr>
        <p:txBody>
          <a:bodyPr/>
          <a:lstStyle/>
          <a:p>
            <a:pPr marL="0" lvl="1" indent="457200" algn="l">
              <a:lnSpc>
                <a:spcPct val="12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altLang="ru-RU" sz="1800" dirty="0" smtClean="0">
                <a:solidFill>
                  <a:srgbClr val="002060"/>
                </a:solidFill>
                <a:sym typeface="Symbol" pitchFamily="18" charset="2"/>
              </a:rPr>
              <a:t>To improve angular accuracy of investigations of cosmic rays, the coordinate-tracking detector (DECOR) consisting of </a:t>
            </a:r>
            <a:r>
              <a:rPr lang="en-US" altLang="ru-RU" sz="1800" b="1" dirty="0" smtClean="0">
                <a:solidFill>
                  <a:srgbClr val="002060"/>
                </a:solidFill>
                <a:sym typeface="Symbol" pitchFamily="18" charset="2"/>
              </a:rPr>
              <a:t>streamer tubes </a:t>
            </a:r>
            <a:r>
              <a:rPr lang="en-US" altLang="ru-RU" sz="1800" dirty="0" smtClean="0">
                <a:solidFill>
                  <a:srgbClr val="002060"/>
                </a:solidFill>
                <a:sym typeface="Symbol" pitchFamily="18" charset="2"/>
              </a:rPr>
              <a:t>was constructed around CWD NEVOD. It has a modular structure and includes </a:t>
            </a:r>
            <a:r>
              <a:rPr lang="en-US" altLang="ru-RU" sz="1800" b="1" dirty="0" smtClean="0">
                <a:solidFill>
                  <a:srgbClr val="002060"/>
                </a:solidFill>
                <a:sym typeface="Symbol" pitchFamily="18" charset="2"/>
              </a:rPr>
              <a:t>8 </a:t>
            </a:r>
            <a:r>
              <a:rPr lang="en-US" altLang="ru-RU" sz="1800" b="1" dirty="0" err="1" smtClean="0">
                <a:solidFill>
                  <a:srgbClr val="002060"/>
                </a:solidFill>
                <a:sym typeface="Symbol" pitchFamily="18" charset="2"/>
              </a:rPr>
              <a:t>supermodules</a:t>
            </a:r>
            <a:r>
              <a:rPr lang="en-US" altLang="ru-RU" sz="1800" b="1" dirty="0" smtClean="0">
                <a:solidFill>
                  <a:srgbClr val="002060"/>
                </a:solidFill>
                <a:sym typeface="Symbol" pitchFamily="18" charset="2"/>
              </a:rPr>
              <a:t> (SMs).</a:t>
            </a:r>
          </a:p>
        </p:txBody>
      </p:sp>
      <p:graphicFrame>
        <p:nvGraphicFramePr>
          <p:cNvPr id="2" name="Объект 1"/>
          <p:cNvGraphicFramePr>
            <a:graphicFrameLocks noGrp="1" noChangeAspect="1"/>
          </p:cNvGraphicFramePr>
          <p:nvPr>
            <p:extLst>
              <p:ext uri="{D42A27DB-BD31-4B8C-83A1-F6EECF244321}">
                <p14:modId xmlns:p14="http://schemas.microsoft.com/office/powerpoint/2010/main" val="2797011286"/>
              </p:ext>
            </p:extLst>
          </p:nvPr>
        </p:nvGraphicFramePr>
        <p:xfrm>
          <a:off x="107504" y="2060848"/>
          <a:ext cx="6192688" cy="43252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7751" name="VISIO" r:id="rId3" imgW="4653000" imgH="3120840" progId="Visio.Drawing.11">
                  <p:embed/>
                </p:oleObj>
              </mc:Choice>
              <mc:Fallback>
                <p:oleObj name="VISIO" r:id="rId3" imgW="4653000" imgH="3120840" progId="Visio.Drawing.11">
                  <p:embed/>
                  <p:pic>
                    <p:nvPicPr>
                      <p:cNvPr id="0" name="Object 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504" y="2060848"/>
                        <a:ext cx="6192688" cy="432523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300192" y="2204864"/>
            <a:ext cx="2808312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lvl="1" indent="92075" eaLnBrk="0" hangingPunct="0">
              <a:lnSpc>
                <a:spcPct val="120000"/>
              </a:lnSpc>
              <a:spcAft>
                <a:spcPts val="600"/>
              </a:spcAft>
            </a:pPr>
            <a:r>
              <a:rPr lang="en-US" altLang="ru-RU" b="1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Each SM </a:t>
            </a:r>
            <a:r>
              <a:rPr lang="en-US" altLang="ru-RU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is independent and consists of </a:t>
            </a:r>
            <a:r>
              <a:rPr lang="en-US" altLang="ru-RU" b="1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8 planes of streamer tubes 1 c</a:t>
            </a:r>
            <a:r>
              <a:rPr lang="en-US" altLang="ru-RU" b="1" dirty="0" smtClean="0">
                <a:solidFill>
                  <a:srgbClr val="7030A0"/>
                </a:solidFill>
                <a:sym typeface="Symbol" pitchFamily="18" charset="2"/>
              </a:rPr>
              <a:t>m</a:t>
            </a:r>
            <a:r>
              <a:rPr lang="en-US" altLang="ru-RU" b="1" baseline="30000" dirty="0" smtClean="0">
                <a:solidFill>
                  <a:srgbClr val="7030A0"/>
                </a:solidFill>
                <a:sym typeface="Symbol" pitchFamily="18" charset="2"/>
              </a:rPr>
              <a:t>2</a:t>
            </a:r>
            <a:r>
              <a:rPr lang="en-US" altLang="ru-RU" b="1" dirty="0" smtClean="0">
                <a:solidFill>
                  <a:srgbClr val="7030A0"/>
                </a:solidFill>
                <a:sym typeface="Symbol" pitchFamily="18" charset="2"/>
              </a:rPr>
              <a:t> </a:t>
            </a:r>
            <a:r>
              <a:rPr lang="en-US" altLang="ru-RU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combined in chambers </a:t>
            </a:r>
            <a:r>
              <a:rPr lang="ru-RU" altLang="ru-RU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w</a:t>
            </a:r>
            <a:r>
              <a:rPr lang="en-US" altLang="ru-RU" dirty="0" err="1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ith</a:t>
            </a:r>
            <a:r>
              <a:rPr lang="en-US" altLang="ru-RU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 16 tubes each. </a:t>
            </a:r>
            <a:endParaRPr lang="ru-RU" altLang="ru-RU" dirty="0" smtClean="0">
              <a:solidFill>
                <a:srgbClr val="002060"/>
              </a:solidFill>
              <a:latin typeface="+mn-lt"/>
              <a:sym typeface="Symbol" pitchFamily="18" charset="2"/>
            </a:endParaRPr>
          </a:p>
          <a:p>
            <a:pPr marL="0" lvl="1" indent="182563" eaLnBrk="0" hangingPunct="0">
              <a:lnSpc>
                <a:spcPct val="120000"/>
              </a:lnSpc>
              <a:spcAft>
                <a:spcPts val="600"/>
              </a:spcAft>
            </a:pPr>
            <a:endParaRPr lang="en-US" altLang="ru-RU" dirty="0">
              <a:solidFill>
                <a:srgbClr val="002060"/>
              </a:solidFill>
              <a:latin typeface="+mn-lt"/>
              <a:sym typeface="Symbol" pitchFamily="18" charset="2"/>
            </a:endParaRPr>
          </a:p>
          <a:p>
            <a:pPr marL="0" lvl="1" indent="92075" eaLnBrk="0" hangingPunct="0">
              <a:lnSpc>
                <a:spcPct val="120000"/>
              </a:lnSpc>
              <a:spcAft>
                <a:spcPts val="600"/>
              </a:spcAft>
            </a:pPr>
            <a:r>
              <a:rPr lang="en-US" altLang="ru-RU" dirty="0">
                <a:solidFill>
                  <a:srgbClr val="002060"/>
                </a:solidFill>
                <a:latin typeface="+mn-lt"/>
                <a:sym typeface="Symbol" pitchFamily="18" charset="2"/>
              </a:rPr>
              <a:t>The modules are placed </a:t>
            </a:r>
            <a:r>
              <a:rPr lang="en-US" altLang="ru-RU" b="1" dirty="0">
                <a:solidFill>
                  <a:srgbClr val="002060"/>
                </a:solidFill>
                <a:latin typeface="+mn-lt"/>
                <a:sym typeface="Symbol" pitchFamily="18" charset="2"/>
              </a:rPr>
              <a:t>vertically</a:t>
            </a:r>
            <a:r>
              <a:rPr lang="en-US" altLang="ru-RU" dirty="0">
                <a:solidFill>
                  <a:srgbClr val="002060"/>
                </a:solidFill>
                <a:latin typeface="+mn-lt"/>
                <a:sym typeface="Symbol" pitchFamily="18" charset="2"/>
              </a:rPr>
              <a:t> and have the maximal efficiency for the detection of </a:t>
            </a:r>
            <a:r>
              <a:rPr lang="en-US" altLang="ru-RU" b="1" dirty="0">
                <a:solidFill>
                  <a:srgbClr val="002060"/>
                </a:solidFill>
                <a:latin typeface="+mn-lt"/>
                <a:sym typeface="Symbol" pitchFamily="18" charset="2"/>
              </a:rPr>
              <a:t>near-horizontal cosmic </a:t>
            </a:r>
            <a:r>
              <a:rPr lang="en-US" altLang="ru-RU" b="1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ray</a:t>
            </a:r>
            <a:r>
              <a:rPr lang="en-US" altLang="ru-RU" b="1" dirty="0">
                <a:solidFill>
                  <a:srgbClr val="002060"/>
                </a:solidFill>
                <a:latin typeface="+mn-lt"/>
                <a:sym typeface="Symbol" pitchFamily="18" charset="2"/>
              </a:rPr>
              <a:t>s</a:t>
            </a:r>
            <a:r>
              <a:rPr lang="en-US" altLang="ru-RU" dirty="0" smtClean="0">
                <a:solidFill>
                  <a:srgbClr val="002060"/>
                </a:solidFill>
                <a:latin typeface="+mn-lt"/>
                <a:sym typeface="Symbol" pitchFamily="18" charset="2"/>
              </a:rPr>
              <a:t>.</a:t>
            </a:r>
            <a:endParaRPr lang="en-US" altLang="ru-RU" dirty="0">
              <a:solidFill>
                <a:srgbClr val="002060"/>
              </a:solidFill>
              <a:latin typeface="+mn-lt"/>
              <a:sym typeface="Symbol" pitchFamily="18" charset="2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2A6D1-F55A-46B1-A6CC-7E40EA8E16B0}" type="slidenum">
              <a:rPr lang="ru-RU" altLang="ru-RU" smtClean="0"/>
              <a:pPr>
                <a:defRPr/>
              </a:pPr>
              <a:t>13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F575290-AFA6-4EE5-BA98-FC834B8507FF}" type="slidenum">
              <a:rPr lang="ru-RU" altLang="ru-RU" smtClean="0">
                <a:cs typeface="Arial" charset="0"/>
              </a:rPr>
              <a:pPr/>
              <a:t>14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21518" name="Picture 4"/>
          <p:cNvPicPr>
            <a:picLocks noChangeAspect="1" noChangeArrowheads="1"/>
          </p:cNvPicPr>
          <p:nvPr/>
        </p:nvPicPr>
        <p:blipFill>
          <a:blip r:embed="rId4"/>
          <a:srcRect l="10072" t="25591" r="2690" b="6299"/>
          <a:stretch>
            <a:fillRect/>
          </a:stretch>
        </p:blipFill>
        <p:spPr bwMode="auto">
          <a:xfrm>
            <a:off x="6350" y="2106613"/>
            <a:ext cx="4997450" cy="290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519" name="Text Box 6"/>
          <p:cNvSpPr txBox="1">
            <a:spLocks noChangeArrowheads="1"/>
          </p:cNvSpPr>
          <p:nvPr/>
        </p:nvSpPr>
        <p:spPr bwMode="auto">
          <a:xfrm>
            <a:off x="196850" y="5051425"/>
            <a:ext cx="446405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just"/>
            <a:r>
              <a:rPr lang="en-US" altLang="ru-RU" sz="1600"/>
              <a:t>Example</a:t>
            </a:r>
            <a:r>
              <a:rPr lang="ru-RU" altLang="ru-RU" sz="1600"/>
              <a:t> </a:t>
            </a:r>
            <a:r>
              <a:rPr lang="en-US" altLang="ru-RU" sz="1600"/>
              <a:t>of CWD response on single</a:t>
            </a:r>
            <a:r>
              <a:rPr lang="ru-RU" altLang="ru-RU" sz="1600"/>
              <a:t> </a:t>
            </a:r>
            <a:r>
              <a:rPr lang="en-US" altLang="ru-RU" sz="1600"/>
              <a:t>muon.</a:t>
            </a:r>
            <a:endParaRPr lang="ru-RU" altLang="ru-RU" sz="1600"/>
          </a:p>
          <a:p>
            <a:r>
              <a:rPr lang="ru-RU" altLang="ru-RU" sz="1600"/>
              <a:t>61 </a:t>
            </a:r>
            <a:r>
              <a:rPr lang="en-US" altLang="ru-RU" sz="1600"/>
              <a:t>QSM and</a:t>
            </a:r>
            <a:r>
              <a:rPr lang="ru-RU" altLang="ru-RU" sz="1600"/>
              <a:t> 107 </a:t>
            </a:r>
            <a:r>
              <a:rPr lang="en-US" altLang="ru-RU" sz="1600"/>
              <a:t>PMTs were triggered</a:t>
            </a:r>
            <a:r>
              <a:rPr lang="ru-RU" altLang="ru-RU" sz="1600"/>
              <a:t>, </a:t>
            </a:r>
            <a:br>
              <a:rPr lang="ru-RU" altLang="ru-RU" sz="1600"/>
            </a:br>
            <a:r>
              <a:rPr lang="ru-RU" altLang="ru-RU" sz="1600">
                <a:sym typeface="Symbol" pitchFamily="18" charset="2"/>
              </a:rPr>
              <a:t></a:t>
            </a:r>
            <a:r>
              <a:rPr lang="en-US" altLang="ru-RU" sz="1600" baseline="-25000">
                <a:sym typeface="Symbol" pitchFamily="18" charset="2"/>
              </a:rPr>
              <a:t>amp</a:t>
            </a:r>
            <a:r>
              <a:rPr lang="ru-RU" altLang="ru-RU" sz="1600">
                <a:sym typeface="Symbol" pitchFamily="18" charset="2"/>
              </a:rPr>
              <a:t> =</a:t>
            </a:r>
            <a:r>
              <a:rPr lang="ru-RU" altLang="ru-RU" sz="1600"/>
              <a:t> 233 </a:t>
            </a:r>
            <a:r>
              <a:rPr lang="en-US" altLang="ru-RU" sz="1600"/>
              <a:t>ph.e.</a:t>
            </a:r>
            <a:endParaRPr lang="ru-RU" altLang="ru-RU" sz="1600"/>
          </a:p>
        </p:txBody>
      </p:sp>
      <p:sp>
        <p:nvSpPr>
          <p:cNvPr id="21520" name="Прямоугольник 2"/>
          <p:cNvSpPr>
            <a:spLocks noChangeArrowheads="1"/>
          </p:cNvSpPr>
          <p:nvPr/>
        </p:nvSpPr>
        <p:spPr bwMode="auto">
          <a:xfrm>
            <a:off x="268288" y="950666"/>
            <a:ext cx="8785225" cy="7017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lnSpc>
                <a:spcPct val="110000"/>
              </a:lnSpc>
            </a:pPr>
            <a:r>
              <a:rPr lang="en-US" altLang="ru-RU" dirty="0"/>
              <a:t>Response of QSM photomultipliers </a:t>
            </a:r>
            <a:r>
              <a:rPr lang="en-US" altLang="ru-RU" dirty="0" smtClean="0"/>
              <a:t>on </a:t>
            </a:r>
            <a:r>
              <a:rPr lang="en-US" altLang="ru-RU" dirty="0"/>
              <a:t>single muons is the </a:t>
            </a:r>
            <a:r>
              <a:rPr lang="en-US" altLang="ru-RU" b="1" dirty="0"/>
              <a:t>calibration point</a:t>
            </a:r>
            <a:r>
              <a:rPr lang="en-US" altLang="ru-RU" dirty="0"/>
              <a:t> for measurements of </a:t>
            </a:r>
            <a:r>
              <a:rPr lang="en-US" altLang="ru-RU" b="1" dirty="0" smtClean="0"/>
              <a:t>cascades</a:t>
            </a:r>
            <a:r>
              <a:rPr lang="en-US" altLang="ru-RU" dirty="0" smtClean="0"/>
              <a:t> </a:t>
            </a:r>
            <a:r>
              <a:rPr lang="en-US" altLang="ru-RU" dirty="0"/>
              <a:t>and energy deposit of </a:t>
            </a:r>
            <a:r>
              <a:rPr lang="en-US" altLang="ru-RU" b="1" dirty="0"/>
              <a:t>muon bundles</a:t>
            </a:r>
            <a:r>
              <a:rPr lang="en-US" altLang="ru-RU" dirty="0"/>
              <a:t>. </a:t>
            </a:r>
            <a:endParaRPr lang="ru-RU" altLang="ru-RU" dirty="0"/>
          </a:p>
        </p:txBody>
      </p:sp>
      <p:sp>
        <p:nvSpPr>
          <p:cNvPr id="21521" name="Text Box 7"/>
          <p:cNvSpPr txBox="1">
            <a:spLocks noChangeArrowheads="1"/>
          </p:cNvSpPr>
          <p:nvPr/>
        </p:nvSpPr>
        <p:spPr bwMode="auto">
          <a:xfrm>
            <a:off x="0" y="131763"/>
            <a:ext cx="91440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0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altLang="ru-RU" dirty="0"/>
              <a:t>Response of CWD NEVOD on single muons</a:t>
            </a:r>
            <a:endParaRPr lang="ru-RU" altLang="ru-RU" dirty="0"/>
          </a:p>
        </p:txBody>
      </p:sp>
      <p:sp>
        <p:nvSpPr>
          <p:cNvPr id="21522" name="Rectangle 18"/>
          <p:cNvSpPr>
            <a:spLocks noChangeArrowheads="1"/>
          </p:cNvSpPr>
          <p:nvPr/>
        </p:nvSpPr>
        <p:spPr bwMode="auto">
          <a:xfrm>
            <a:off x="4356100" y="5013176"/>
            <a:ext cx="4679950" cy="1231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1600" i="1" dirty="0">
                <a:solidFill>
                  <a:srgbClr val="333399"/>
                </a:solidFill>
              </a:rPr>
              <a:t>Red line</a:t>
            </a:r>
            <a:r>
              <a:rPr lang="ru-RU" altLang="ru-RU" sz="1600" i="1" dirty="0">
                <a:solidFill>
                  <a:srgbClr val="333399"/>
                </a:solidFill>
              </a:rPr>
              <a:t> </a:t>
            </a:r>
            <a:r>
              <a:rPr lang="ru-RU" altLang="ru-RU" sz="1600" dirty="0"/>
              <a:t>– </a:t>
            </a:r>
            <a:r>
              <a:rPr lang="en-US" altLang="ru-RU" sz="1600" dirty="0"/>
              <a:t>all events triggered by DECOR SMs in short galleries</a:t>
            </a:r>
            <a:r>
              <a:rPr lang="ru-RU" altLang="ru-RU" sz="1600" dirty="0"/>
              <a:t> (</a:t>
            </a:r>
            <a:r>
              <a:rPr lang="en-US" altLang="ru-RU" sz="1600" b="1" dirty="0"/>
              <a:t>without track reconstruction</a:t>
            </a:r>
            <a:r>
              <a:rPr lang="en-US" altLang="ru-RU" sz="1600" dirty="0"/>
              <a:t>).</a:t>
            </a:r>
          </a:p>
          <a:p>
            <a:endParaRPr lang="ru-RU" altLang="ru-RU" sz="1000" i="1" dirty="0">
              <a:solidFill>
                <a:srgbClr val="333399"/>
              </a:solidFill>
            </a:endParaRPr>
          </a:p>
          <a:p>
            <a:r>
              <a:rPr lang="en-US" altLang="ru-RU" sz="1600" i="1" dirty="0">
                <a:solidFill>
                  <a:srgbClr val="333399"/>
                </a:solidFill>
              </a:rPr>
              <a:t>Black line</a:t>
            </a:r>
            <a:r>
              <a:rPr lang="ru-RU" altLang="ru-RU" sz="1600" i="1" dirty="0">
                <a:solidFill>
                  <a:srgbClr val="333399"/>
                </a:solidFill>
              </a:rPr>
              <a:t> </a:t>
            </a:r>
            <a:r>
              <a:rPr lang="ru-RU" altLang="ru-RU" sz="1600" i="1" dirty="0"/>
              <a:t>– </a:t>
            </a:r>
            <a:r>
              <a:rPr lang="en-US" altLang="ru-RU" sz="1600" dirty="0"/>
              <a:t>single horizontal </a:t>
            </a:r>
            <a:r>
              <a:rPr lang="en-US" altLang="ru-RU" sz="1600" dirty="0" err="1"/>
              <a:t>muons</a:t>
            </a:r>
            <a:r>
              <a:rPr lang="en-US" altLang="ru-RU" sz="1600" dirty="0"/>
              <a:t> </a:t>
            </a:r>
            <a:r>
              <a:rPr lang="en-US" altLang="ru-RU" sz="1600" b="1" dirty="0"/>
              <a:t>reconstructed</a:t>
            </a:r>
            <a:r>
              <a:rPr lang="en-US" altLang="ru-RU" sz="1600" dirty="0"/>
              <a:t> by means of DECOR data.</a:t>
            </a:r>
            <a:r>
              <a:rPr lang="ru-RU" altLang="ru-RU" sz="1600" dirty="0"/>
              <a:t> </a:t>
            </a:r>
          </a:p>
        </p:txBody>
      </p:sp>
      <p:graphicFrame>
        <p:nvGraphicFramePr>
          <p:cNvPr id="21516" name="Object 12"/>
          <p:cNvGraphicFramePr>
            <a:graphicFrameLocks noChangeAspect="1"/>
          </p:cNvGraphicFramePr>
          <p:nvPr/>
        </p:nvGraphicFramePr>
        <p:xfrm>
          <a:off x="5076825" y="1844675"/>
          <a:ext cx="3862388" cy="30718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617" name="Graph" r:id="rId5" imgW="3863645" imgH="3071165" progId="Origin50.Graph">
                  <p:embed/>
                </p:oleObj>
              </mc:Choice>
              <mc:Fallback>
                <p:oleObj name="Graph" r:id="rId5" imgW="3863645" imgH="3071165" progId="Origin50.Graph">
                  <p:embed/>
                  <p:pic>
                    <p:nvPicPr>
                      <p:cNvPr id="0" name="Picture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 l="4239" t="8974" r="6703" b="4507"/>
                      <a:stretch>
                        <a:fillRect/>
                      </a:stretch>
                    </p:blipFill>
                    <p:spPr bwMode="auto">
                      <a:xfrm>
                        <a:off x="5076825" y="1844675"/>
                        <a:ext cx="3862388" cy="3071813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430" name="Picture 12" descr="D:\Projects\Каскады (11 серия)\Results\Рисунки\Восстановление каскада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8913" y="3429000"/>
            <a:ext cx="4306887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432" name="Picture 5"/>
          <p:cNvPicPr>
            <a:picLocks noGrp="1" noChangeAspect="1" noChangeArrowheads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4191000" y="1020763"/>
            <a:ext cx="4845050" cy="2408237"/>
          </a:xfrm>
        </p:spPr>
      </p:pic>
      <p:sp>
        <p:nvSpPr>
          <p:cNvPr id="16433" name="Rectangle 2"/>
          <p:cNvSpPr>
            <a:spLocks noGrp="1" noChangeArrowheads="1"/>
          </p:cNvSpPr>
          <p:nvPr>
            <p:ph type="title"/>
          </p:nvPr>
        </p:nvSpPr>
        <p:spPr>
          <a:xfrm>
            <a:off x="539552" y="44624"/>
            <a:ext cx="8534400" cy="685800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ru-RU" sz="3000" b="1" dirty="0">
                <a:solidFill>
                  <a:srgbClr val="000099"/>
                </a:solidFill>
              </a:rPr>
              <a:t>Investigation of </a:t>
            </a:r>
            <a:r>
              <a:rPr lang="en-US" altLang="ru-RU" sz="3000" b="1" dirty="0" smtClean="0">
                <a:solidFill>
                  <a:srgbClr val="000099"/>
                </a:solidFill>
              </a:rPr>
              <a:t>cascades </a:t>
            </a:r>
            <a:endParaRPr lang="ru-RU" altLang="ru-RU" sz="3000" b="1" dirty="0">
              <a:solidFill>
                <a:srgbClr val="000099"/>
              </a:solidFill>
            </a:endParaRPr>
          </a:p>
        </p:txBody>
      </p:sp>
      <p:sp>
        <p:nvSpPr>
          <p:cNvPr id="16434" name="Rectangle 6"/>
          <p:cNvSpPr>
            <a:spLocks noChangeArrowheads="1"/>
          </p:cNvSpPr>
          <p:nvPr/>
        </p:nvSpPr>
        <p:spPr bwMode="auto">
          <a:xfrm>
            <a:off x="228600" y="1090613"/>
            <a:ext cx="3962400" cy="2122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</a:pPr>
            <a:endParaRPr lang="en-US" altLang="ru-RU" sz="1600" dirty="0" smtClean="0"/>
          </a:p>
          <a:p>
            <a:pPr>
              <a:spcBef>
                <a:spcPct val="20000"/>
              </a:spcBef>
            </a:pPr>
            <a:r>
              <a:rPr lang="en-US" altLang="ru-RU" sz="1600" dirty="0" smtClean="0"/>
              <a:t>	</a:t>
            </a:r>
            <a:r>
              <a:rPr lang="en-US" altLang="ru-RU" sz="1600" dirty="0" smtClean="0">
                <a:solidFill>
                  <a:srgbClr val="7030A0"/>
                </a:solidFill>
              </a:rPr>
              <a:t>Transition </a:t>
            </a:r>
            <a:r>
              <a:rPr lang="en-US" altLang="ru-RU" sz="1600" dirty="0">
                <a:solidFill>
                  <a:srgbClr val="7030A0"/>
                </a:solidFill>
              </a:rPr>
              <a:t>from responses of PMTs to the number of particles radiating Cherenkov light at the axes of </a:t>
            </a:r>
            <a:r>
              <a:rPr lang="en-US" altLang="ru-RU" sz="1600" dirty="0" smtClean="0">
                <a:solidFill>
                  <a:srgbClr val="7030A0"/>
                </a:solidFill>
              </a:rPr>
              <a:t>cascades </a:t>
            </a:r>
            <a:r>
              <a:rPr lang="en-US" altLang="ru-RU" sz="1600" dirty="0">
                <a:solidFill>
                  <a:srgbClr val="7030A0"/>
                </a:solidFill>
              </a:rPr>
              <a:t>was performed in the </a:t>
            </a:r>
            <a:r>
              <a:rPr lang="en-US" altLang="ru-RU" sz="1600" b="1" dirty="0">
                <a:solidFill>
                  <a:srgbClr val="7030A0"/>
                </a:solidFill>
              </a:rPr>
              <a:t>bins</a:t>
            </a:r>
            <a:r>
              <a:rPr lang="en-US" altLang="ru-RU" sz="1600" dirty="0">
                <a:solidFill>
                  <a:srgbClr val="7030A0"/>
                </a:solidFill>
              </a:rPr>
              <a:t> with the size of </a:t>
            </a:r>
            <a:r>
              <a:rPr lang="en-US" altLang="ru-RU" sz="1600" b="1" dirty="0">
                <a:solidFill>
                  <a:srgbClr val="7030A0"/>
                </a:solidFill>
              </a:rPr>
              <a:t>one radiation length</a:t>
            </a:r>
            <a:r>
              <a:rPr lang="en-US" altLang="ru-RU" sz="1600" dirty="0">
                <a:solidFill>
                  <a:srgbClr val="7030A0"/>
                </a:solidFill>
              </a:rPr>
              <a:t> </a:t>
            </a:r>
            <a:r>
              <a:rPr lang="en-US" altLang="ru-RU" sz="1600" dirty="0" smtClean="0">
                <a:solidFill>
                  <a:srgbClr val="7030A0"/>
                </a:solidFill>
              </a:rPr>
              <a:t>(36cm)</a:t>
            </a:r>
            <a:r>
              <a:rPr lang="en-US" altLang="ru-RU" sz="1600" b="1" dirty="0" smtClean="0">
                <a:solidFill>
                  <a:srgbClr val="7030A0"/>
                </a:solidFill>
              </a:rPr>
              <a:t> </a:t>
            </a:r>
            <a:r>
              <a:rPr lang="en-US" altLang="ru-RU" sz="1600" dirty="0" smtClean="0">
                <a:solidFill>
                  <a:srgbClr val="7030A0"/>
                </a:solidFill>
              </a:rPr>
              <a:t>each</a:t>
            </a:r>
            <a:r>
              <a:rPr lang="en-US" altLang="ru-RU" sz="1600" dirty="0">
                <a:solidFill>
                  <a:srgbClr val="7030A0"/>
                </a:solidFill>
              </a:rPr>
              <a:t>.</a:t>
            </a:r>
            <a:r>
              <a:rPr lang="ru-RU" altLang="ru-RU" sz="1600" dirty="0"/>
              <a:t/>
            </a:r>
            <a:br>
              <a:rPr lang="ru-RU" altLang="ru-RU" sz="1600" dirty="0"/>
            </a:br>
            <a:endParaRPr lang="ru-RU" altLang="ru-RU" sz="1600" dirty="0"/>
          </a:p>
          <a:p>
            <a:pPr>
              <a:spcBef>
                <a:spcPct val="20000"/>
              </a:spcBef>
            </a:pPr>
            <a:endParaRPr lang="en-US" altLang="ru-RU" sz="1700" dirty="0"/>
          </a:p>
          <a:p>
            <a:pPr>
              <a:spcBef>
                <a:spcPct val="20000"/>
              </a:spcBef>
            </a:pPr>
            <a:r>
              <a:rPr lang="ru-RU" altLang="ru-RU" sz="1700" dirty="0"/>
              <a:t>. </a:t>
            </a:r>
          </a:p>
        </p:txBody>
      </p:sp>
      <p:sp>
        <p:nvSpPr>
          <p:cNvPr id="16435" name="Rectangle 10"/>
          <p:cNvSpPr>
            <a:spLocks noChangeArrowheads="1"/>
          </p:cNvSpPr>
          <p:nvPr/>
        </p:nvSpPr>
        <p:spPr bwMode="auto">
          <a:xfrm>
            <a:off x="195263" y="2676525"/>
            <a:ext cx="4300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altLang="ru-RU" sz="1400">
                <a:solidFill>
                  <a:srgbClr val="A50021"/>
                </a:solidFill>
              </a:rPr>
              <a:t>.</a:t>
            </a:r>
            <a:r>
              <a:rPr lang="ru-RU" altLang="ru-RU" sz="1400"/>
              <a:t> </a:t>
            </a:r>
            <a:endParaRPr lang="en-US" altLang="ru-RU" sz="1400"/>
          </a:p>
        </p:txBody>
      </p:sp>
      <p:sp>
        <p:nvSpPr>
          <p:cNvPr id="16436" name="Стрелка вправо 2"/>
          <p:cNvSpPr>
            <a:spLocks noChangeArrowheads="1"/>
          </p:cNvSpPr>
          <p:nvPr/>
        </p:nvSpPr>
        <p:spPr bwMode="auto">
          <a:xfrm>
            <a:off x="4724400" y="4495800"/>
            <a:ext cx="533400" cy="533400"/>
          </a:xfrm>
          <a:prstGeom prst="rightArrow">
            <a:avLst>
              <a:gd name="adj1" fmla="val 50000"/>
              <a:gd name="adj2" fmla="val 50000"/>
            </a:avLst>
          </a:prstGeom>
          <a:solidFill>
            <a:schemeClr val="bg1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ru-RU" altLang="ru-RU"/>
          </a:p>
        </p:txBody>
      </p:sp>
      <p:graphicFrame>
        <p:nvGraphicFramePr>
          <p:cNvPr id="16429" name="Object 45"/>
          <p:cNvGraphicFramePr>
            <a:graphicFrameLocks noChangeAspect="1"/>
          </p:cNvGraphicFramePr>
          <p:nvPr/>
        </p:nvGraphicFramePr>
        <p:xfrm>
          <a:off x="5508625" y="3500438"/>
          <a:ext cx="5148263" cy="401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529" name="Graph" r:id="rId6" imgW="3959962" imgH="3091891" progId="Origin50.Graph">
                  <p:embed/>
                </p:oleObj>
              </mc:Choice>
              <mc:Fallback>
                <p:oleObj name="Graph" r:id="rId6" imgW="3959962" imgH="3091891" progId="Origin50.Graph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08625" y="3500438"/>
                        <a:ext cx="5148263" cy="40195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15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1298" name="Rectangle 2"/>
          <p:cNvSpPr>
            <a:spLocks noChangeArrowheads="1"/>
          </p:cNvSpPr>
          <p:nvPr/>
        </p:nvSpPr>
        <p:spPr bwMode="auto">
          <a:xfrm>
            <a:off x="0" y="0"/>
            <a:ext cx="9036050" cy="11247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A typical muon bundle event in Side DECOR</a:t>
            </a:r>
            <a:b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</a:b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( 9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muons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78 degrees)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pic>
        <p:nvPicPr>
          <p:cNvPr id="89091" name="Picture 3" descr="219242d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133"/>
          <a:stretch>
            <a:fillRect/>
          </a:stretch>
        </p:blipFill>
        <p:spPr bwMode="auto">
          <a:xfrm>
            <a:off x="80963" y="1556097"/>
            <a:ext cx="8883650" cy="432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9092" name="Rectangle 4"/>
          <p:cNvSpPr>
            <a:spLocks noChangeArrowheads="1"/>
          </p:cNvSpPr>
          <p:nvPr/>
        </p:nvSpPr>
        <p:spPr bwMode="auto">
          <a:xfrm>
            <a:off x="4787900" y="5780088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X-projection</a:t>
            </a:r>
            <a:endParaRPr lang="ru-RU" sz="2400" baseline="-25000">
              <a:solidFill>
                <a:schemeClr val="bg1"/>
              </a:solidFill>
            </a:endParaRPr>
          </a:p>
        </p:txBody>
      </p:sp>
      <p:sp>
        <p:nvSpPr>
          <p:cNvPr id="89093" name="Rectangle 5"/>
          <p:cNvSpPr>
            <a:spLocks noChangeArrowheads="1"/>
          </p:cNvSpPr>
          <p:nvPr/>
        </p:nvSpPr>
        <p:spPr bwMode="auto">
          <a:xfrm>
            <a:off x="1116013" y="5734050"/>
            <a:ext cx="1981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Y-projection</a:t>
            </a:r>
            <a:endParaRPr lang="ru-RU" sz="2400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1290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Picture 2" descr="847205_dcr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751" b="26834"/>
          <a:stretch>
            <a:fillRect/>
          </a:stretch>
        </p:blipFill>
        <p:spPr bwMode="auto">
          <a:xfrm>
            <a:off x="250825" y="1403374"/>
            <a:ext cx="8640763" cy="483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0403" name="Rectangle 3"/>
          <p:cNvSpPr>
            <a:spLocks noChangeArrowheads="1"/>
          </p:cNvSpPr>
          <p:nvPr/>
        </p:nvSpPr>
        <p:spPr bwMode="auto">
          <a:xfrm>
            <a:off x="1516208" y="147"/>
            <a:ext cx="7111939" cy="15696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cs typeface="Arial" charset="0"/>
              </a:rPr>
              <a:t>A “record” muon bundle event </a:t>
            </a:r>
          </a:p>
          <a:p>
            <a:pPr algn="ctr">
              <a:defRPr/>
            </a:pP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( 130 </a:t>
            </a:r>
            <a:r>
              <a:rPr lang="en-US" sz="3200" b="1" dirty="0" err="1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muons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, </a:t>
            </a:r>
            <a:r>
              <a:rPr lang="en-US" sz="3200" b="1" dirty="0" smtClean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80 </a:t>
            </a: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degrees)</a:t>
            </a: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  <a:p>
            <a:pPr>
              <a:defRPr/>
            </a:pPr>
            <a:endParaRPr lang="ru-RU" sz="3200" b="1" dirty="0"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cs typeface="Arial" charset="0"/>
            </a:endParaRPr>
          </a:p>
        </p:txBody>
      </p:sp>
      <p:sp>
        <p:nvSpPr>
          <p:cNvPr id="90116" name="Rectangle 4"/>
          <p:cNvSpPr>
            <a:spLocks noChangeArrowheads="1"/>
          </p:cNvSpPr>
          <p:nvPr/>
        </p:nvSpPr>
        <p:spPr bwMode="auto">
          <a:xfrm>
            <a:off x="5364163" y="5995988"/>
            <a:ext cx="2128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</a:t>
            </a:r>
            <a:r>
              <a:rPr lang="en-US" sz="2400" b="1">
                <a:solidFill>
                  <a:schemeClr val="bg1"/>
                </a:solidFill>
              </a:rPr>
              <a:t>X-projection</a:t>
            </a:r>
            <a:endParaRPr lang="ru-RU" sz="2400" b="1" baseline="-25000">
              <a:solidFill>
                <a:schemeClr val="bg1"/>
              </a:solidFill>
            </a:endParaRPr>
          </a:p>
        </p:txBody>
      </p:sp>
      <p:sp>
        <p:nvSpPr>
          <p:cNvPr id="90117" name="Rectangle 5"/>
          <p:cNvSpPr>
            <a:spLocks noChangeArrowheads="1"/>
          </p:cNvSpPr>
          <p:nvPr/>
        </p:nvSpPr>
        <p:spPr bwMode="auto">
          <a:xfrm>
            <a:off x="1547813" y="5995988"/>
            <a:ext cx="2128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r>
              <a:rPr lang="en-US" sz="2400">
                <a:solidFill>
                  <a:schemeClr val="bg1"/>
                </a:solidFill>
              </a:rPr>
              <a:t>  </a:t>
            </a:r>
            <a:r>
              <a:rPr lang="en-US" sz="2400" b="1">
                <a:solidFill>
                  <a:schemeClr val="bg1"/>
                </a:solidFill>
              </a:rPr>
              <a:t>Y-projection</a:t>
            </a:r>
            <a:endParaRPr lang="ru-RU" sz="2400" b="1" baseline="-250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0996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138" name="Group 2"/>
          <p:cNvGrpSpPr>
            <a:grpSpLocks/>
          </p:cNvGrpSpPr>
          <p:nvPr/>
        </p:nvGrpSpPr>
        <p:grpSpPr bwMode="auto">
          <a:xfrm>
            <a:off x="288925" y="981075"/>
            <a:ext cx="8675688" cy="5472113"/>
            <a:chOff x="295" y="754"/>
            <a:chExt cx="4581" cy="2903"/>
          </a:xfrm>
        </p:grpSpPr>
        <p:sp>
          <p:nvSpPr>
            <p:cNvPr id="91139" name="Rectangle 3"/>
            <p:cNvSpPr>
              <a:spLocks noChangeArrowheads="1"/>
            </p:cNvSpPr>
            <p:nvPr/>
          </p:nvSpPr>
          <p:spPr bwMode="auto">
            <a:xfrm>
              <a:off x="295" y="754"/>
              <a:ext cx="4581" cy="290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ru-RU"/>
            </a:p>
          </p:txBody>
        </p:sp>
        <p:graphicFrame>
          <p:nvGraphicFramePr>
            <p:cNvPr id="91140" name="Object 4"/>
            <p:cNvGraphicFramePr>
              <a:graphicFrameLocks noChangeAspect="1"/>
            </p:cNvGraphicFramePr>
            <p:nvPr/>
          </p:nvGraphicFramePr>
          <p:xfrm>
            <a:off x="396" y="768"/>
            <a:ext cx="4362" cy="2851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29729" name="Visio" r:id="rId3" imgW="7414260" imgH="4844796" progId="Visio.Drawing.6">
                    <p:embed/>
                  </p:oleObj>
                </mc:Choice>
                <mc:Fallback>
                  <p:oleObj name="Visio" r:id="rId3" imgW="7414260" imgH="4844796" progId="Visio.Drawing.6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 l="13757" t="5975" b="14465"/>
                        <a:stretch>
                          <a:fillRect/>
                        </a:stretch>
                      </p:blipFill>
                      <p:spPr bwMode="auto">
                        <a:xfrm>
                          <a:off x="396" y="768"/>
                          <a:ext cx="4362" cy="2851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231429" name="Rectangle 5"/>
          <p:cNvSpPr>
            <a:spLocks noChangeArrowheads="1"/>
          </p:cNvSpPr>
          <p:nvPr/>
        </p:nvSpPr>
        <p:spPr bwMode="auto">
          <a:xfrm>
            <a:off x="107950" y="41275"/>
            <a:ext cx="9153525" cy="579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>
              <a:defRPr/>
            </a:pPr>
            <a:r>
              <a:rPr lang="en-US" sz="3200" b="1" dirty="0"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Muon bundle event (geometry reconstruction)</a:t>
            </a:r>
            <a:r>
              <a:rPr lang="ru-RU" sz="3200" b="1" dirty="0">
                <a:solidFill>
                  <a:schemeClr val="accent6">
                    <a:lumMod val="60000"/>
                    <a:lumOff val="40000"/>
                  </a:schemeClr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07550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170E466B-5429-4AC9-BEA8-FA79188EB6ED}" type="slidenum">
              <a:rPr lang="ru-RU" altLang="ru-RU" smtClean="0">
                <a:cs typeface="Arial" charset="0"/>
              </a:rPr>
              <a:pPr/>
              <a:t>19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51202" name="Прямоугольник 4"/>
          <p:cNvSpPr>
            <a:spLocks noChangeArrowheads="1"/>
          </p:cNvSpPr>
          <p:nvPr/>
        </p:nvSpPr>
        <p:spPr bwMode="auto">
          <a:xfrm>
            <a:off x="206966" y="980728"/>
            <a:ext cx="8280400" cy="4770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2400" dirty="0">
                <a:solidFill>
                  <a:srgbClr val="CC0000"/>
                </a:solidFill>
              </a:rPr>
              <a:t> </a:t>
            </a:r>
            <a:r>
              <a:rPr lang="en-US" dirty="0"/>
              <a:t>	</a:t>
            </a:r>
            <a:endParaRPr lang="en-US" sz="2000" dirty="0"/>
          </a:p>
          <a:p>
            <a:pPr algn="ctr"/>
            <a:r>
              <a:rPr lang="en-US" sz="2000" dirty="0" smtClean="0"/>
              <a:t>NEVOD facility can be used for calibration of</a:t>
            </a:r>
            <a:r>
              <a:rPr lang="ru-RU" sz="2000" dirty="0" smtClean="0"/>
              <a:t> </a:t>
            </a:r>
            <a:r>
              <a:rPr lang="ru-RU" sz="2000" dirty="0" err="1"/>
              <a:t>new</a:t>
            </a:r>
            <a:r>
              <a:rPr lang="ru-RU" sz="2000" dirty="0"/>
              <a:t> </a:t>
            </a:r>
            <a:r>
              <a:rPr lang="en-US" sz="2000" dirty="0" smtClean="0"/>
              <a:t>optical </a:t>
            </a:r>
            <a:r>
              <a:rPr lang="ru-RU" sz="2000" dirty="0" err="1" smtClean="0"/>
              <a:t>modules</a:t>
            </a:r>
            <a:r>
              <a:rPr lang="ru-RU" sz="2000" dirty="0" smtClean="0"/>
              <a:t> </a:t>
            </a:r>
            <a:endParaRPr lang="en-US" sz="2000" dirty="0" smtClean="0"/>
          </a:p>
          <a:p>
            <a:pPr algn="ctr"/>
            <a:r>
              <a:rPr lang="ru-RU" sz="2000" dirty="0" smtClean="0"/>
              <a:t>f</a:t>
            </a:r>
            <a:r>
              <a:rPr lang="en-US" sz="2000" dirty="0" smtClean="0"/>
              <a:t>or</a:t>
            </a:r>
            <a:r>
              <a:rPr lang="ru-RU" sz="2000" dirty="0" smtClean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largest</a:t>
            </a:r>
            <a:r>
              <a:rPr lang="ru-RU" sz="2000" dirty="0"/>
              <a:t> </a:t>
            </a:r>
            <a:r>
              <a:rPr lang="ru-RU" sz="2000" dirty="0" err="1"/>
              <a:t>neutrino</a:t>
            </a:r>
            <a:r>
              <a:rPr lang="ru-RU" sz="2000" dirty="0"/>
              <a:t> </a:t>
            </a:r>
            <a:r>
              <a:rPr lang="ru-RU" sz="2000" dirty="0" err="1" smtClean="0"/>
              <a:t>telescopes</a:t>
            </a:r>
            <a:r>
              <a:rPr lang="ru-RU" sz="2000" dirty="0" smtClean="0"/>
              <a:t>: </a:t>
            </a:r>
            <a:r>
              <a:rPr lang="ru-RU" sz="2000" dirty="0" err="1"/>
              <a:t>IceCube</a:t>
            </a:r>
            <a:r>
              <a:rPr lang="ru-RU" sz="2000" dirty="0"/>
              <a:t>, </a:t>
            </a:r>
            <a:r>
              <a:rPr lang="ru-RU" sz="2000" dirty="0" smtClean="0"/>
              <a:t>KM3Ne</a:t>
            </a:r>
            <a:r>
              <a:rPr lang="en-US" sz="2000" dirty="0" smtClean="0"/>
              <a:t>T</a:t>
            </a:r>
            <a:r>
              <a:rPr lang="ru-RU" sz="2000" dirty="0" smtClean="0"/>
              <a:t> </a:t>
            </a:r>
            <a:r>
              <a:rPr lang="ru-RU" sz="2000" dirty="0" err="1"/>
              <a:t>and</a:t>
            </a:r>
            <a:r>
              <a:rPr lang="ru-RU" sz="2000" dirty="0"/>
              <a:t> </a:t>
            </a:r>
            <a:r>
              <a:rPr lang="ru-RU" sz="2000" dirty="0" err="1" smtClean="0"/>
              <a:t>Baikal</a:t>
            </a:r>
            <a:r>
              <a:rPr lang="en-US" sz="2000" dirty="0" smtClean="0"/>
              <a:t>.</a:t>
            </a:r>
            <a:endParaRPr lang="en-US" sz="2000" dirty="0"/>
          </a:p>
          <a:p>
            <a:pPr algn="ctr"/>
            <a:endParaRPr lang="ru-RU" sz="2000" dirty="0"/>
          </a:p>
          <a:p>
            <a:pPr algn="ctr"/>
            <a:r>
              <a:rPr lang="en-US" sz="2000" dirty="0"/>
              <a:t> 	The purpose of this experiment: 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     - to </a:t>
            </a:r>
            <a:r>
              <a:rPr lang="ru-RU" sz="2000" dirty="0" err="1"/>
              <a:t>carry</a:t>
            </a:r>
            <a:r>
              <a:rPr lang="ru-RU" sz="2000" dirty="0"/>
              <a:t> </a:t>
            </a:r>
            <a:r>
              <a:rPr lang="ru-RU" sz="2000" dirty="0" err="1"/>
              <a:t>out</a:t>
            </a:r>
            <a:r>
              <a:rPr lang="ru-RU" sz="2000" dirty="0"/>
              <a:t> </a:t>
            </a:r>
            <a:r>
              <a:rPr lang="ru-RU" sz="2000" dirty="0" err="1">
                <a:solidFill>
                  <a:srgbClr val="000099"/>
                </a:solidFill>
              </a:rPr>
              <a:t>mutual</a:t>
            </a:r>
            <a:r>
              <a:rPr lang="ru-RU" sz="2000" dirty="0">
                <a:solidFill>
                  <a:srgbClr val="000099"/>
                </a:solidFill>
              </a:rPr>
              <a:t> </a:t>
            </a:r>
            <a:r>
              <a:rPr lang="ru-RU" sz="2000" dirty="0" err="1">
                <a:solidFill>
                  <a:srgbClr val="000099"/>
                </a:solidFill>
              </a:rPr>
              <a:t>calibration</a:t>
            </a:r>
            <a:r>
              <a:rPr lang="ru-RU" sz="2000" dirty="0">
                <a:solidFill>
                  <a:srgbClr val="000099"/>
                </a:solidFill>
              </a:rPr>
              <a:t>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all</a:t>
            </a:r>
            <a:r>
              <a:rPr lang="ru-RU" sz="2000" dirty="0"/>
              <a:t> </a:t>
            </a:r>
            <a:r>
              <a:rPr lang="ru-RU" sz="2000" dirty="0" err="1"/>
              <a:t>modules</a:t>
            </a:r>
            <a:r>
              <a:rPr lang="ru-RU" sz="2000" dirty="0"/>
              <a:t> </a:t>
            </a:r>
            <a:r>
              <a:rPr lang="ru-RU" sz="2000" dirty="0" err="1"/>
              <a:t>at</a:t>
            </a:r>
            <a:r>
              <a:rPr lang="ru-RU" sz="2000" dirty="0"/>
              <a:t> </a:t>
            </a:r>
            <a:r>
              <a:rPr lang="en-US" sz="2000" dirty="0"/>
              <a:t>detection of:</a:t>
            </a:r>
            <a:r>
              <a:rPr lang="ru-RU" sz="2000" dirty="0"/>
              <a:t> </a:t>
            </a:r>
            <a:endParaRPr lang="en-US" sz="2000" dirty="0"/>
          </a:p>
          <a:p>
            <a:pPr algn="ctr"/>
            <a:r>
              <a:rPr lang="ru-RU" sz="2000" b="1" dirty="0" err="1"/>
              <a:t>single</a:t>
            </a:r>
            <a:r>
              <a:rPr lang="ru-RU" sz="2000" b="1" dirty="0"/>
              <a:t> muons, muon </a:t>
            </a:r>
            <a:r>
              <a:rPr lang="en-US" sz="2000" b="1" dirty="0" smtClean="0"/>
              <a:t>bundles</a:t>
            </a:r>
            <a:r>
              <a:rPr lang="en-US" sz="2000" b="1" dirty="0"/>
              <a:t> </a:t>
            </a:r>
            <a:r>
              <a:rPr lang="en-US" sz="2000" b="1" dirty="0" smtClean="0"/>
              <a:t>and</a:t>
            </a:r>
            <a:r>
              <a:rPr lang="ru-RU" sz="2000" b="1" dirty="0" smtClean="0"/>
              <a:t> </a:t>
            </a:r>
            <a:r>
              <a:rPr lang="ru-RU" sz="2000" b="1" dirty="0" err="1" smtClean="0"/>
              <a:t>cascades</a:t>
            </a:r>
            <a:r>
              <a:rPr lang="en-US" sz="2000" b="1" dirty="0"/>
              <a:t>;</a:t>
            </a:r>
          </a:p>
          <a:p>
            <a:pPr algn="ctr"/>
            <a:r>
              <a:rPr lang="ru-RU" sz="2000" b="1" dirty="0"/>
              <a:t> </a:t>
            </a:r>
            <a:endParaRPr lang="en-US" sz="2000" b="1" dirty="0"/>
          </a:p>
          <a:p>
            <a:pPr algn="ctr"/>
            <a:r>
              <a:rPr lang="en-US" sz="2000" dirty="0"/>
              <a:t>     - </a:t>
            </a:r>
            <a:r>
              <a:rPr lang="ru-RU" sz="2000" dirty="0" err="1"/>
              <a:t>to</a:t>
            </a:r>
            <a:r>
              <a:rPr lang="ru-RU" sz="2000" dirty="0"/>
              <a:t> </a:t>
            </a:r>
            <a:r>
              <a:rPr lang="ru-RU" sz="2000" dirty="0" err="1"/>
              <a:t>study</a:t>
            </a:r>
            <a:r>
              <a:rPr lang="ru-RU" sz="2000" dirty="0"/>
              <a:t> </a:t>
            </a:r>
            <a:r>
              <a:rPr lang="en-US" sz="2000" dirty="0" smtClean="0"/>
              <a:t>characteristics </a:t>
            </a:r>
            <a:r>
              <a:rPr lang="ru-RU" sz="2000" dirty="0" err="1"/>
              <a:t>of</a:t>
            </a:r>
            <a:r>
              <a:rPr lang="ru-RU" sz="2000" dirty="0"/>
              <a:t> </a:t>
            </a:r>
            <a:r>
              <a:rPr lang="ru-RU" sz="2000" dirty="0" err="1"/>
              <a:t>the</a:t>
            </a:r>
            <a:r>
              <a:rPr lang="ru-RU" sz="2000" dirty="0"/>
              <a:t> </a:t>
            </a:r>
            <a:r>
              <a:rPr lang="ru-RU" sz="2000" dirty="0" err="1"/>
              <a:t>modules</a:t>
            </a:r>
            <a:r>
              <a:rPr lang="en-US" sz="2000" dirty="0"/>
              <a:t> </a:t>
            </a:r>
            <a:r>
              <a:rPr lang="en-US" sz="2000" dirty="0" smtClean="0"/>
              <a:t>and their </a:t>
            </a:r>
            <a:r>
              <a:rPr lang="ru-RU" sz="2000" dirty="0" err="1" smtClean="0">
                <a:solidFill>
                  <a:srgbClr val="000099"/>
                </a:solidFill>
              </a:rPr>
              <a:t>temporal</a:t>
            </a:r>
            <a:r>
              <a:rPr lang="ru-RU" sz="2000" dirty="0" smtClean="0">
                <a:solidFill>
                  <a:srgbClr val="000099"/>
                </a:solidFill>
              </a:rPr>
              <a:t> </a:t>
            </a:r>
            <a:r>
              <a:rPr lang="ru-RU" sz="2000" dirty="0" err="1">
                <a:solidFill>
                  <a:srgbClr val="000099"/>
                </a:solidFill>
              </a:rPr>
              <a:t>stability</a:t>
            </a:r>
            <a:r>
              <a:rPr lang="ru-RU" sz="2000" dirty="0">
                <a:solidFill>
                  <a:srgbClr val="000099"/>
                </a:solidFill>
              </a:rPr>
              <a:t> </a:t>
            </a:r>
            <a:r>
              <a:rPr lang="ru-RU" sz="2000" dirty="0" err="1" smtClean="0"/>
              <a:t>over</a:t>
            </a:r>
            <a:r>
              <a:rPr lang="ru-RU" sz="2000" dirty="0" smtClean="0"/>
              <a:t> </a:t>
            </a:r>
            <a:r>
              <a:rPr lang="ru-RU" sz="2000" dirty="0"/>
              <a:t>a </a:t>
            </a:r>
            <a:r>
              <a:rPr lang="ru-RU" sz="2000" dirty="0" err="1"/>
              <a:t>long</a:t>
            </a:r>
            <a:r>
              <a:rPr lang="ru-RU" sz="2000" dirty="0"/>
              <a:t> </a:t>
            </a:r>
            <a:r>
              <a:rPr lang="ru-RU" sz="2000" dirty="0" err="1"/>
              <a:t>period</a:t>
            </a:r>
            <a:r>
              <a:rPr lang="en-US" sz="2000" dirty="0"/>
              <a:t> of time</a:t>
            </a:r>
            <a:r>
              <a:rPr lang="en-US" sz="2000" dirty="0" smtClean="0"/>
              <a:t>.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 smtClean="0"/>
              <a:t>The first step </a:t>
            </a:r>
            <a:r>
              <a:rPr lang="en-US" sz="2000" dirty="0" smtClean="0"/>
              <a:t>will be</a:t>
            </a:r>
            <a:r>
              <a:rPr lang="en-US" sz="2000" dirty="0" smtClean="0"/>
              <a:t> </a:t>
            </a:r>
            <a:r>
              <a:rPr lang="en-US" sz="2000" dirty="0" smtClean="0"/>
              <a:t>the calibration of a new </a:t>
            </a:r>
            <a:r>
              <a:rPr lang="en-US" sz="2000" dirty="0" err="1" smtClean="0"/>
              <a:t>mDOM</a:t>
            </a:r>
            <a:r>
              <a:rPr lang="en-US" sz="2000" dirty="0" smtClean="0"/>
              <a:t> for </a:t>
            </a:r>
            <a:r>
              <a:rPr lang="en-US" sz="2000" dirty="0" err="1" smtClean="0"/>
              <a:t>IceCube</a:t>
            </a:r>
            <a:r>
              <a:rPr lang="en-US" sz="2000" dirty="0" smtClean="0"/>
              <a:t> Gen-2</a:t>
            </a:r>
          </a:p>
          <a:p>
            <a:pPr algn="ctr"/>
            <a:endParaRPr lang="en-US" sz="2000" dirty="0" smtClean="0"/>
          </a:p>
          <a:p>
            <a:pPr algn="ctr"/>
            <a:r>
              <a:rPr lang="en-US" sz="2000" dirty="0" smtClean="0"/>
              <a:t>It is proposed to do this in the two variants:</a:t>
            </a:r>
            <a:endParaRPr lang="en-US" sz="2000" dirty="0"/>
          </a:p>
        </p:txBody>
      </p:sp>
      <p:sp>
        <p:nvSpPr>
          <p:cNvPr id="2" name="Прямоугольник 1"/>
          <p:cNvSpPr/>
          <p:nvPr/>
        </p:nvSpPr>
        <p:spPr>
          <a:xfrm>
            <a:off x="179512" y="313492"/>
            <a:ext cx="89232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Possibilities </a:t>
            </a:r>
            <a:r>
              <a:rPr lang="en-US" sz="2800" b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of CWD NEVOD </a:t>
            </a:r>
            <a:r>
              <a:rPr lang="en-US" sz="28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for OMs calibration</a:t>
            </a:r>
            <a:endParaRPr lang="en-US" sz="28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Заголовок 1"/>
          <p:cNvSpPr>
            <a:spLocks noGrp="1"/>
          </p:cNvSpPr>
          <p:nvPr>
            <p:ph type="ctrTitle"/>
          </p:nvPr>
        </p:nvSpPr>
        <p:spPr>
          <a:xfrm>
            <a:off x="755650" y="33338"/>
            <a:ext cx="7772400" cy="947737"/>
          </a:xfrm>
        </p:spPr>
        <p:txBody>
          <a:bodyPr/>
          <a:lstStyle/>
          <a:p>
            <a:r>
              <a:rPr lang="en-US" altLang="ru-RU" sz="3000" b="1" dirty="0" smtClean="0">
                <a:solidFill>
                  <a:srgbClr val="000099"/>
                </a:solidFill>
              </a:rPr>
              <a:t>Introduction</a:t>
            </a:r>
            <a:endParaRPr lang="ru-RU" altLang="ru-RU" sz="3000" b="1" dirty="0" smtClean="0">
              <a:solidFill>
                <a:srgbClr val="0000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908720"/>
            <a:ext cx="8856984" cy="5832647"/>
          </a:xfrm>
        </p:spPr>
        <p:txBody>
          <a:bodyPr>
            <a:normAutofit fontScale="25000" lnSpcReduction="20000"/>
          </a:bodyPr>
          <a:lstStyle/>
          <a:p>
            <a:pPr algn="l">
              <a:tabLst>
                <a:tab pos="531813" algn="l"/>
              </a:tabLst>
              <a:defRPr/>
            </a:pPr>
            <a:r>
              <a:rPr lang="en-US" sz="2400" dirty="0" smtClean="0">
                <a:solidFill>
                  <a:srgbClr val="002060"/>
                </a:solidFill>
              </a:rPr>
              <a:t>		</a:t>
            </a:r>
          </a:p>
          <a:p>
            <a:pPr algn="l">
              <a:tabLst>
                <a:tab pos="531813" algn="l"/>
              </a:tabLst>
              <a:defRPr/>
            </a:pPr>
            <a:r>
              <a:rPr lang="en-US" sz="9600" dirty="0" smtClean="0">
                <a:solidFill>
                  <a:srgbClr val="002060"/>
                </a:solidFill>
              </a:rPr>
              <a:t>	</a:t>
            </a:r>
            <a:r>
              <a:rPr lang="en-US" sz="8000" dirty="0" smtClean="0">
                <a:solidFill>
                  <a:srgbClr val="002060"/>
                </a:solidFill>
              </a:rPr>
              <a:t>	</a:t>
            </a:r>
            <a:r>
              <a:rPr lang="en-US" sz="7200" dirty="0" smtClean="0">
                <a:solidFill>
                  <a:srgbClr val="002060"/>
                </a:solidFill>
              </a:rPr>
              <a:t>The basic characteristics of water – </a:t>
            </a:r>
            <a:r>
              <a:rPr lang="en-US" sz="7200" b="1" dirty="0" smtClean="0">
                <a:solidFill>
                  <a:srgbClr val="002060"/>
                </a:solidFill>
              </a:rPr>
              <a:t>large </a:t>
            </a:r>
            <a:r>
              <a:rPr lang="en-US" sz="7200" b="1" dirty="0">
                <a:solidFill>
                  <a:srgbClr val="002060"/>
                </a:solidFill>
              </a:rPr>
              <a:t>angle </a:t>
            </a:r>
            <a:r>
              <a:rPr lang="en-US" sz="7200" b="1" dirty="0" smtClean="0">
                <a:solidFill>
                  <a:srgbClr val="002060"/>
                </a:solidFill>
              </a:rPr>
              <a:t>of Cherenkov light</a:t>
            </a:r>
            <a:endParaRPr lang="ru-RU" sz="7200" b="1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emission and </a:t>
            </a:r>
            <a:r>
              <a:rPr lang="en-US" sz="7200" b="1" dirty="0" smtClean="0">
                <a:solidFill>
                  <a:srgbClr val="002060"/>
                </a:solidFill>
              </a:rPr>
              <a:t>good transparency </a:t>
            </a:r>
            <a:r>
              <a:rPr lang="en-US" sz="7200" dirty="0" smtClean="0">
                <a:solidFill>
                  <a:srgbClr val="002060"/>
                </a:solidFill>
              </a:rPr>
              <a:t>for its </a:t>
            </a:r>
            <a:r>
              <a:rPr lang="en-US" sz="7200" dirty="0">
                <a:solidFill>
                  <a:srgbClr val="002060"/>
                </a:solidFill>
              </a:rPr>
              <a:t>propagation make it possible to construct </a:t>
            </a:r>
            <a:endParaRPr lang="ru-RU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>
                <a:solidFill>
                  <a:srgbClr val="002060"/>
                </a:solidFill>
              </a:rPr>
              <a:t>n</a:t>
            </a:r>
            <a:r>
              <a:rPr lang="en-US" sz="7200" dirty="0" smtClean="0">
                <a:solidFill>
                  <a:srgbClr val="002060"/>
                </a:solidFill>
              </a:rPr>
              <a:t>eutrino telescopes (NT) of </a:t>
            </a:r>
            <a:r>
              <a:rPr lang="en-US" sz="7200" b="1" dirty="0" smtClean="0">
                <a:solidFill>
                  <a:srgbClr val="002060"/>
                </a:solidFill>
              </a:rPr>
              <a:t>very large </a:t>
            </a:r>
            <a:r>
              <a:rPr lang="en-US" sz="7200" b="1" dirty="0">
                <a:solidFill>
                  <a:srgbClr val="002060"/>
                </a:solidFill>
              </a:rPr>
              <a:t>dimensions </a:t>
            </a:r>
            <a:r>
              <a:rPr lang="en-US" sz="7200" dirty="0">
                <a:solidFill>
                  <a:srgbClr val="002060"/>
                </a:solidFill>
              </a:rPr>
              <a:t>with a relatively </a:t>
            </a:r>
            <a:r>
              <a:rPr lang="en-US" sz="7200" b="1" dirty="0">
                <a:solidFill>
                  <a:srgbClr val="002060"/>
                </a:solidFill>
              </a:rPr>
              <a:t>small </a:t>
            </a:r>
            <a:r>
              <a:rPr lang="en-US" sz="7200" b="1" dirty="0" smtClean="0">
                <a:solidFill>
                  <a:srgbClr val="002060"/>
                </a:solidFill>
              </a:rPr>
              <a:t>number</a:t>
            </a:r>
          </a:p>
          <a:p>
            <a:pPr algn="l">
              <a:tabLst>
                <a:tab pos="531813" algn="l"/>
              </a:tabLst>
              <a:defRPr/>
            </a:pPr>
            <a:r>
              <a:rPr lang="en-US" sz="7200" b="1" dirty="0" smtClean="0">
                <a:solidFill>
                  <a:srgbClr val="002060"/>
                </a:solidFill>
              </a:rPr>
              <a:t> </a:t>
            </a:r>
            <a:r>
              <a:rPr lang="en-US" sz="7200" b="1" dirty="0">
                <a:solidFill>
                  <a:srgbClr val="002060"/>
                </a:solidFill>
              </a:rPr>
              <a:t>of </a:t>
            </a:r>
            <a:r>
              <a:rPr lang="en-US" sz="7200" b="1" dirty="0" smtClean="0">
                <a:solidFill>
                  <a:srgbClr val="002060"/>
                </a:solidFill>
              </a:rPr>
              <a:t> PMTs </a:t>
            </a:r>
            <a:r>
              <a:rPr lang="en-US" sz="7200" dirty="0" smtClean="0">
                <a:solidFill>
                  <a:srgbClr val="002060"/>
                </a:solidFill>
              </a:rPr>
              <a:t>or their combinations, so-called optical modules (</a:t>
            </a:r>
            <a:r>
              <a:rPr lang="en-US" sz="7200" b="1" dirty="0" smtClean="0">
                <a:solidFill>
                  <a:srgbClr val="002060"/>
                </a:solidFill>
              </a:rPr>
              <a:t>OM</a:t>
            </a:r>
            <a:r>
              <a:rPr lang="en-US" sz="7200" dirty="0" smtClean="0">
                <a:solidFill>
                  <a:srgbClr val="002060"/>
                </a:solidFill>
              </a:rPr>
              <a:t>).</a:t>
            </a:r>
          </a:p>
          <a:p>
            <a:pPr algn="l">
              <a:tabLst>
                <a:tab pos="531813" algn="l"/>
              </a:tabLst>
              <a:defRPr/>
            </a:pPr>
            <a:endParaRPr lang="en-US" sz="7200" dirty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		One </a:t>
            </a:r>
            <a:r>
              <a:rPr lang="en-US" sz="7200" dirty="0">
                <a:solidFill>
                  <a:srgbClr val="002060"/>
                </a:solidFill>
              </a:rPr>
              <a:t>of the </a:t>
            </a:r>
            <a:r>
              <a:rPr lang="en-US" sz="7200" dirty="0" smtClean="0">
                <a:solidFill>
                  <a:srgbClr val="002060"/>
                </a:solidFill>
              </a:rPr>
              <a:t>important tasks for NT is the separation of: single VHE  </a:t>
            </a:r>
            <a:r>
              <a:rPr lang="en-US" sz="7200" b="1" dirty="0" err="1" smtClean="0">
                <a:solidFill>
                  <a:srgbClr val="002060"/>
                </a:solidFill>
              </a:rPr>
              <a:t>muons</a:t>
            </a:r>
            <a:r>
              <a:rPr lang="en-US" sz="7200" dirty="0">
                <a:solidFill>
                  <a:srgbClr val="002060"/>
                </a:solidFill>
              </a:rPr>
              <a:t> </a:t>
            </a:r>
            <a:endParaRPr lang="ru-RU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(&gt; </a:t>
            </a:r>
            <a:r>
              <a:rPr lang="en-US" sz="7200" dirty="0">
                <a:solidFill>
                  <a:srgbClr val="002060"/>
                </a:solidFill>
              </a:rPr>
              <a:t>100 </a:t>
            </a:r>
            <a:r>
              <a:rPr lang="en-US" sz="7200" dirty="0" err="1">
                <a:solidFill>
                  <a:srgbClr val="002060"/>
                </a:solidFill>
              </a:rPr>
              <a:t>TeV</a:t>
            </a:r>
            <a:r>
              <a:rPr lang="en-US" sz="7200" dirty="0" smtClean="0">
                <a:solidFill>
                  <a:srgbClr val="002060"/>
                </a:solidFill>
              </a:rPr>
              <a:t>), muon </a:t>
            </a:r>
            <a:r>
              <a:rPr lang="en-US" sz="7200" b="1" dirty="0" smtClean="0">
                <a:solidFill>
                  <a:srgbClr val="002060"/>
                </a:solidFill>
              </a:rPr>
              <a:t>bundles</a:t>
            </a:r>
            <a:r>
              <a:rPr lang="en-US" sz="7200" dirty="0" smtClean="0">
                <a:solidFill>
                  <a:srgbClr val="002060"/>
                </a:solidFill>
              </a:rPr>
              <a:t> and </a:t>
            </a:r>
            <a:r>
              <a:rPr lang="en-US" sz="7200" b="1" dirty="0" smtClean="0">
                <a:solidFill>
                  <a:srgbClr val="002060"/>
                </a:solidFill>
              </a:rPr>
              <a:t>cascades.</a:t>
            </a:r>
          </a:p>
          <a:p>
            <a:pPr algn="l">
              <a:tabLst>
                <a:tab pos="531813" algn="l"/>
              </a:tabLst>
              <a:defRPr/>
            </a:pPr>
            <a:endParaRPr lang="en-US" sz="7200" dirty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  	     Since  </a:t>
            </a:r>
            <a:r>
              <a:rPr lang="en-US" sz="7200" b="1" dirty="0" smtClean="0">
                <a:solidFill>
                  <a:srgbClr val="002060"/>
                </a:solidFill>
              </a:rPr>
              <a:t>length of cascades </a:t>
            </a:r>
            <a:r>
              <a:rPr lang="en-US" sz="7200" dirty="0" smtClean="0">
                <a:solidFill>
                  <a:srgbClr val="002060"/>
                </a:solidFill>
              </a:rPr>
              <a:t>in the water is about </a:t>
            </a:r>
            <a:r>
              <a:rPr lang="en-US" sz="7200" b="1" dirty="0" smtClean="0">
                <a:solidFill>
                  <a:srgbClr val="002060"/>
                </a:solidFill>
              </a:rPr>
              <a:t>10 m</a:t>
            </a:r>
            <a:r>
              <a:rPr lang="en-US" sz="7200" dirty="0" smtClean="0">
                <a:solidFill>
                  <a:srgbClr val="002060"/>
                </a:solidFill>
              </a:rPr>
              <a:t> it is very difficult to </a:t>
            </a:r>
            <a:endParaRPr lang="ru-RU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separate these events in NTs with distances between OMs &gt;10 m. Additionally</a:t>
            </a:r>
            <a:endParaRPr lang="ru-RU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responses of various OMs at these events can be different.       </a:t>
            </a:r>
          </a:p>
          <a:p>
            <a:pPr algn="l">
              <a:tabLst>
                <a:tab pos="531813" algn="l"/>
              </a:tabLst>
              <a:defRPr/>
            </a:pPr>
            <a:endParaRPr lang="en-US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		Therefore corresponding </a:t>
            </a:r>
            <a:r>
              <a:rPr lang="en-US" sz="7200" b="1" dirty="0" smtClean="0">
                <a:solidFill>
                  <a:srgbClr val="002060"/>
                </a:solidFill>
              </a:rPr>
              <a:t>calibration</a:t>
            </a:r>
            <a:r>
              <a:rPr lang="en-US" sz="7200" dirty="0" smtClean="0">
                <a:solidFill>
                  <a:srgbClr val="002060"/>
                </a:solidFill>
              </a:rPr>
              <a:t> of these modules in the water</a:t>
            </a:r>
            <a:endParaRPr lang="ru-RU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Cherenkov detector with close lattice of </a:t>
            </a:r>
            <a:r>
              <a:rPr lang="en-US" sz="7200" b="1" dirty="0" smtClean="0">
                <a:solidFill>
                  <a:srgbClr val="002060"/>
                </a:solidFill>
              </a:rPr>
              <a:t>OMs</a:t>
            </a:r>
            <a:r>
              <a:rPr lang="en-US" sz="7200" dirty="0" smtClean="0">
                <a:solidFill>
                  <a:srgbClr val="002060"/>
                </a:solidFill>
              </a:rPr>
              <a:t> and </a:t>
            </a:r>
            <a:r>
              <a:rPr lang="en-US" sz="7200" b="1" dirty="0" smtClean="0">
                <a:solidFill>
                  <a:srgbClr val="002060"/>
                </a:solidFill>
              </a:rPr>
              <a:t>small </a:t>
            </a:r>
            <a:r>
              <a:rPr lang="en-US" sz="7200" b="1" dirty="0">
                <a:solidFill>
                  <a:srgbClr val="002060"/>
                </a:solidFill>
              </a:rPr>
              <a:t>distances </a:t>
            </a:r>
            <a:r>
              <a:rPr lang="en-US" sz="7200" dirty="0">
                <a:solidFill>
                  <a:srgbClr val="002060"/>
                </a:solidFill>
              </a:rPr>
              <a:t>between them </a:t>
            </a:r>
            <a:endParaRPr lang="ru-RU" sz="7200" dirty="0" smtClean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( </a:t>
            </a:r>
            <a:r>
              <a:rPr lang="en-US" sz="7200" b="1" dirty="0" smtClean="0">
                <a:solidFill>
                  <a:srgbClr val="002060"/>
                </a:solidFill>
              </a:rPr>
              <a:t>~2 </a:t>
            </a:r>
            <a:r>
              <a:rPr lang="en-US" sz="7200" b="1" dirty="0">
                <a:solidFill>
                  <a:srgbClr val="002060"/>
                </a:solidFill>
              </a:rPr>
              <a:t>m</a:t>
            </a:r>
            <a:r>
              <a:rPr lang="en-US" sz="7200" dirty="0">
                <a:solidFill>
                  <a:srgbClr val="002060"/>
                </a:solidFill>
              </a:rPr>
              <a:t> ) </a:t>
            </a:r>
            <a:r>
              <a:rPr lang="en-US" sz="7200" dirty="0" smtClean="0">
                <a:solidFill>
                  <a:srgbClr val="002060"/>
                </a:solidFill>
              </a:rPr>
              <a:t>is required.</a:t>
            </a:r>
            <a:endParaRPr lang="en-US" sz="7200" dirty="0">
              <a:solidFill>
                <a:srgbClr val="002060"/>
              </a:solidFill>
            </a:endParaRPr>
          </a:p>
          <a:p>
            <a:pPr algn="l">
              <a:tabLst>
                <a:tab pos="531813" algn="l"/>
              </a:tabLst>
              <a:defRPr/>
            </a:pPr>
            <a:r>
              <a:rPr lang="en-US" sz="7200" dirty="0" smtClean="0">
                <a:solidFill>
                  <a:srgbClr val="002060"/>
                </a:solidFill>
              </a:rPr>
              <a:t>	</a:t>
            </a:r>
          </a:p>
        </p:txBody>
      </p: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2A6D1-F55A-46B1-A6CC-7E40EA8E16B0}" type="slidenum">
              <a:rPr lang="ru-RU" altLang="ru-RU" smtClean="0"/>
              <a:pPr>
                <a:defRPr/>
              </a:pPr>
              <a:t>2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32656"/>
            <a:ext cx="9147511" cy="1143000"/>
          </a:xfrm>
        </p:spPr>
        <p:txBody>
          <a:bodyPr/>
          <a:lstStyle/>
          <a:p>
            <a:r>
              <a:rPr lang="en-US" dirty="0" smtClean="0"/>
              <a:t>The first variant of </a:t>
            </a:r>
            <a:r>
              <a:rPr lang="en-US" dirty="0" err="1" smtClean="0"/>
              <a:t>mDOM</a:t>
            </a:r>
            <a:r>
              <a:rPr lang="en-US" dirty="0" smtClean="0"/>
              <a:t> calibration in NEVOD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49930"/>
            <a:ext cx="8229600" cy="3826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9450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</a:t>
            </a:r>
            <a:r>
              <a:rPr lang="en-US" dirty="0" smtClean="0"/>
              <a:t>second </a:t>
            </a:r>
            <a:r>
              <a:rPr lang="en-US" dirty="0"/>
              <a:t>variant of </a:t>
            </a:r>
            <a:r>
              <a:rPr lang="en-US" dirty="0" err="1"/>
              <a:t>mDOM</a:t>
            </a:r>
            <a:r>
              <a:rPr lang="en-US" dirty="0"/>
              <a:t> calibration in NEVOD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21</a:t>
            </a:fld>
            <a:endParaRPr lang="ru-RU" altLang="ru-RU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23580"/>
            <a:ext cx="8229600" cy="36792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4112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E0444EDE-4BE8-4EF7-B972-332A6E1F26F6}" type="slidenum">
              <a:rPr lang="ru-RU" altLang="ru-RU" smtClean="0">
                <a:cs typeface="Arial" charset="0"/>
              </a:rPr>
              <a:pPr/>
              <a:t>22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53250" name="Прямоугольник 2"/>
          <p:cNvSpPr>
            <a:spLocks noChangeArrowheads="1"/>
          </p:cNvSpPr>
          <p:nvPr/>
        </p:nvSpPr>
        <p:spPr bwMode="auto">
          <a:xfrm>
            <a:off x="539552" y="166006"/>
            <a:ext cx="7829674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28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A scheme </a:t>
            </a:r>
            <a:r>
              <a:rPr lang="en-US" sz="2800" b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of new generation of CWD NEVOD</a:t>
            </a:r>
            <a:endParaRPr lang="ru-RU" sz="28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grpSp>
        <p:nvGrpSpPr>
          <p:cNvPr id="3" name="Группа 2"/>
          <p:cNvGrpSpPr/>
          <p:nvPr/>
        </p:nvGrpSpPr>
        <p:grpSpPr>
          <a:xfrm>
            <a:off x="323528" y="879569"/>
            <a:ext cx="8568952" cy="5717783"/>
            <a:chOff x="323528" y="879569"/>
            <a:chExt cx="8568952" cy="5717783"/>
          </a:xfrm>
        </p:grpSpPr>
        <p:pic>
          <p:nvPicPr>
            <p:cNvPr id="24578" name="Picture 2" descr="\\Shef\Public\NS\RICH\New_NEVOD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3528" y="879569"/>
              <a:ext cx="8568952" cy="571778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Прямоугольник 1"/>
            <p:cNvSpPr/>
            <p:nvPr/>
          </p:nvSpPr>
          <p:spPr>
            <a:xfrm>
              <a:off x="4716016" y="908720"/>
              <a:ext cx="2160240" cy="2451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dirty="0" smtClean="0">
                  <a:solidFill>
                    <a:schemeClr val="tx1"/>
                  </a:solidFill>
                </a:rPr>
                <a:t>Optical module KM3NeT</a:t>
              </a:r>
              <a:endParaRPr lang="ru-RU" sz="14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762885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56145D54-11B2-43FA-A4FC-39716EDCC5F6}" type="slidenum">
              <a:rPr lang="ru-RU" altLang="ru-RU" smtClean="0">
                <a:cs typeface="Arial" charset="0"/>
              </a:rPr>
              <a:pPr/>
              <a:t>23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1520" y="1437973"/>
            <a:ext cx="8622258" cy="35640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rgbClr val="002060"/>
                </a:solidFill>
              </a:rPr>
              <a:t> </a:t>
            </a: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NEVOD </a:t>
            </a:r>
            <a:r>
              <a:rPr lang="en-US" sz="2400" dirty="0">
                <a:solidFill>
                  <a:srgbClr val="002060"/>
                </a:solidFill>
              </a:rPr>
              <a:t>is </a:t>
            </a:r>
            <a:r>
              <a:rPr lang="en-US" sz="2400" dirty="0" smtClean="0">
                <a:solidFill>
                  <a:srgbClr val="002060"/>
                </a:solidFill>
              </a:rPr>
              <a:t>the </a:t>
            </a:r>
            <a:r>
              <a:rPr lang="en-US" sz="2400" dirty="0" smtClean="0">
                <a:solidFill>
                  <a:srgbClr val="CC0000"/>
                </a:solidFill>
              </a:rPr>
              <a:t>multi-purpose</a:t>
            </a:r>
            <a:r>
              <a:rPr lang="en-US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>
                <a:solidFill>
                  <a:srgbClr val="002060"/>
                </a:solidFill>
              </a:rPr>
              <a:t>Cherenkov water detector </a:t>
            </a:r>
            <a:endParaRPr lang="en-US" sz="2400" dirty="0" smtClean="0">
              <a:solidFill>
                <a:srgbClr val="002060"/>
              </a:solidFill>
            </a:endParaRPr>
          </a:p>
          <a:p>
            <a:pPr>
              <a:lnSpc>
                <a:spcPct val="120000"/>
              </a:lnSpc>
              <a:spcBef>
                <a:spcPts val="0"/>
              </a:spcBef>
            </a:pPr>
            <a:r>
              <a:rPr lang="en-US" sz="2400" dirty="0" smtClean="0">
                <a:solidFill>
                  <a:srgbClr val="CC0000"/>
                </a:solidFill>
              </a:rPr>
              <a:t>     on </a:t>
            </a:r>
            <a:r>
              <a:rPr lang="en-US" sz="2400" dirty="0">
                <a:solidFill>
                  <a:srgbClr val="CC0000"/>
                </a:solidFill>
              </a:rPr>
              <a:t>the Earth’s </a:t>
            </a:r>
            <a:r>
              <a:rPr lang="en-US" sz="2400" dirty="0" smtClean="0">
                <a:solidFill>
                  <a:srgbClr val="CC0000"/>
                </a:solidFill>
              </a:rPr>
              <a:t>surface</a:t>
            </a:r>
            <a:r>
              <a:rPr lang="en-US" sz="2400" dirty="0">
                <a:solidFill>
                  <a:srgbClr val="CC0000"/>
                </a:solidFill>
              </a:rPr>
              <a:t> </a:t>
            </a:r>
            <a:r>
              <a:rPr lang="en-US" sz="2400" dirty="0" smtClean="0"/>
              <a:t>and can detect single </a:t>
            </a:r>
            <a:r>
              <a:rPr lang="en-US" sz="2400" dirty="0" err="1" smtClean="0"/>
              <a:t>muons</a:t>
            </a:r>
            <a:r>
              <a:rPr lang="en-US" sz="2400" dirty="0" smtClean="0"/>
              <a:t>, muon</a:t>
            </a:r>
            <a:br>
              <a:rPr lang="en-US" sz="2400" dirty="0" smtClean="0"/>
            </a:br>
            <a:r>
              <a:rPr lang="en-US" sz="2400" dirty="0" smtClean="0"/>
              <a:t>     bundles, cascades etc.</a:t>
            </a:r>
            <a:endParaRPr lang="ru-RU" sz="2400" dirty="0" smtClean="0"/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endParaRPr lang="ru-RU" sz="2400" dirty="0">
              <a:solidFill>
                <a:srgbClr val="002060"/>
              </a:solidFill>
            </a:endParaRP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en-US" sz="2400" dirty="0" smtClean="0">
                <a:solidFill>
                  <a:srgbClr val="002060"/>
                </a:solidFill>
              </a:rPr>
              <a:t>New direction of  its use is the </a:t>
            </a:r>
            <a:r>
              <a:rPr lang="en-US" sz="2400" dirty="0" smtClean="0">
                <a:solidFill>
                  <a:srgbClr val="CC0000"/>
                </a:solidFill>
              </a:rPr>
              <a:t>mutual </a:t>
            </a:r>
            <a:r>
              <a:rPr lang="en-US" sz="2400" dirty="0">
                <a:solidFill>
                  <a:srgbClr val="CC0000"/>
                </a:solidFill>
              </a:rPr>
              <a:t>calibration </a:t>
            </a:r>
            <a:r>
              <a:rPr lang="en-US" sz="2400" dirty="0" smtClean="0">
                <a:solidFill>
                  <a:srgbClr val="002060"/>
                </a:solidFill>
              </a:rPr>
              <a:t>of optical </a:t>
            </a:r>
            <a:r>
              <a:rPr lang="en-US" sz="2400" dirty="0">
                <a:solidFill>
                  <a:srgbClr val="002060"/>
                </a:solidFill>
              </a:rPr>
              <a:t>modules of any kind Cherenkov water </a:t>
            </a:r>
            <a:r>
              <a:rPr lang="en-US" sz="2400" dirty="0" smtClean="0">
                <a:solidFill>
                  <a:srgbClr val="002060"/>
                </a:solidFill>
              </a:rPr>
              <a:t>detectors</a:t>
            </a:r>
            <a:r>
              <a:rPr lang="ru-RU" sz="2400" dirty="0" smtClean="0">
                <a:solidFill>
                  <a:srgbClr val="002060"/>
                </a:solidFill>
              </a:rPr>
              <a:t> </a:t>
            </a:r>
            <a:r>
              <a:rPr lang="en-US" sz="2400" dirty="0" smtClean="0">
                <a:solidFill>
                  <a:srgbClr val="002060"/>
                </a:solidFill>
              </a:rPr>
              <a:t>in real conditions of detection various events.</a:t>
            </a:r>
            <a:endParaRPr lang="ru-RU" sz="2400" dirty="0">
              <a:solidFill>
                <a:srgbClr val="002060"/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9050" y="745540"/>
            <a:ext cx="9017000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r>
              <a:rPr lang="en-US" altLang="ru-RU" sz="2800" b="1" kern="1200" dirty="0" smtClean="0">
                <a:solidFill>
                  <a:srgbClr val="000099"/>
                </a:solidFill>
              </a:rPr>
              <a:t>Conclusion</a:t>
            </a:r>
            <a:endParaRPr lang="ru-RU" altLang="ru-RU" sz="2800" b="1" kern="12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266F87B3-74B8-4020-AF14-27E362F93BE8}" type="slidenum">
              <a:rPr lang="ru-RU" altLang="ru-RU" smtClean="0">
                <a:cs typeface="Arial" charset="0"/>
              </a:rPr>
              <a:pPr/>
              <a:t>24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56322" name="Прямоугольник 2"/>
          <p:cNvSpPr>
            <a:spLocks noChangeArrowheads="1"/>
          </p:cNvSpPr>
          <p:nvPr/>
        </p:nvSpPr>
        <p:spPr bwMode="auto">
          <a:xfrm>
            <a:off x="971600" y="2716178"/>
            <a:ext cx="7306808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4000" b="1" dirty="0">
                <a:solidFill>
                  <a:srgbClr val="000099"/>
                </a:solidFill>
              </a:rPr>
              <a:t>Thank you for your attention!</a:t>
            </a:r>
            <a:endParaRPr lang="ru-RU" sz="4000" dirty="0">
              <a:solidFill>
                <a:srgbClr val="000099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2533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96833142"/>
              </p:ext>
            </p:extLst>
          </p:nvPr>
        </p:nvGraphicFramePr>
        <p:xfrm>
          <a:off x="442406" y="908720"/>
          <a:ext cx="2592388" cy="19891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4" name="Visio" r:id="rId3" imgW="3307690" imgH="2538679" progId="Visio.Drawing.11">
                  <p:embed/>
                </p:oleObj>
              </mc:Choice>
              <mc:Fallback>
                <p:oleObj name="Visio" r:id="rId3" imgW="3307690" imgH="253867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2406" y="908720"/>
                        <a:ext cx="2592388" cy="19891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2534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81690778"/>
              </p:ext>
            </p:extLst>
          </p:nvPr>
        </p:nvGraphicFramePr>
        <p:xfrm>
          <a:off x="3349874" y="980728"/>
          <a:ext cx="2590800" cy="1990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5" name="Visio" r:id="rId5" imgW="3323234" imgH="2554834" progId="Visio.Drawing.11">
                  <p:embed/>
                </p:oleObj>
              </mc:Choice>
              <mc:Fallback>
                <p:oleObj name="Visio" r:id="rId5" imgW="3323234" imgH="2554834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349874" y="980728"/>
                        <a:ext cx="2590800" cy="19907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536" name="Rectangle 3"/>
          <p:cNvSpPr>
            <a:spLocks noGrp="1" noChangeArrowheads="1"/>
          </p:cNvSpPr>
          <p:nvPr>
            <p:ph type="ctrTitle"/>
          </p:nvPr>
        </p:nvSpPr>
        <p:spPr>
          <a:xfrm>
            <a:off x="19050" y="70971"/>
            <a:ext cx="9017000" cy="523220"/>
          </a:xfr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ru-RU" sz="2800" b="1" kern="1200" dirty="0">
                <a:solidFill>
                  <a:srgbClr val="000099"/>
                </a:solidFill>
              </a:rPr>
              <a:t>Tendency of </a:t>
            </a:r>
            <a:r>
              <a:rPr lang="en-US" altLang="ru-RU" sz="2800" b="1" kern="1200" dirty="0" smtClean="0">
                <a:solidFill>
                  <a:srgbClr val="000099"/>
                </a:solidFill>
              </a:rPr>
              <a:t>CWD optical </a:t>
            </a:r>
            <a:r>
              <a:rPr lang="en-US" altLang="ru-RU" sz="2800" b="1" kern="1200" dirty="0">
                <a:solidFill>
                  <a:srgbClr val="000099"/>
                </a:solidFill>
              </a:rPr>
              <a:t>module development</a:t>
            </a:r>
            <a:endParaRPr lang="ru-RU" altLang="ru-RU" sz="2800" b="1" kern="1200" dirty="0">
              <a:solidFill>
                <a:srgbClr val="000099"/>
              </a:solidFill>
            </a:endParaRPr>
          </a:p>
        </p:txBody>
      </p:sp>
      <p:sp>
        <p:nvSpPr>
          <p:cNvPr id="22537" name="Rectangle 7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pAutoFit/>
          </a:bodyPr>
          <a:lstStyle/>
          <a:p>
            <a:endParaRPr lang="ru-RU" altLang="ru-RU"/>
          </a:p>
        </p:txBody>
      </p:sp>
      <p:graphicFrame>
        <p:nvGraphicFramePr>
          <p:cNvPr id="22535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61144425"/>
              </p:ext>
            </p:extLst>
          </p:nvPr>
        </p:nvGraphicFramePr>
        <p:xfrm>
          <a:off x="6301036" y="980728"/>
          <a:ext cx="2663825" cy="20018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796" name="Visio" r:id="rId7" imgW="3361639" imgH="2524049" progId="Visio.Drawing.11">
                  <p:embed/>
                </p:oleObj>
              </mc:Choice>
              <mc:Fallback>
                <p:oleObj name="Visio" r:id="rId7" imgW="3361639" imgH="2524049" progId="Visio.Drawing.11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01036" y="980728"/>
                        <a:ext cx="2663825" cy="2001838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2538" name="Рисунок 1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6372474" y="3626445"/>
            <a:ext cx="2592387" cy="248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9" name="Picture 13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3529261" y="3610570"/>
            <a:ext cx="2411413" cy="2554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40" name="Picture 13" descr="D:\Буклет\Figi\page3_pic2.JPG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5174" y="3627011"/>
            <a:ext cx="2513012" cy="2592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Box 1"/>
          <p:cNvSpPr txBox="1"/>
          <p:nvPr/>
        </p:nvSpPr>
        <p:spPr>
          <a:xfrm>
            <a:off x="611561" y="6309320"/>
            <a:ext cx="23049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   NEVOD (6)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435174" y="3068960"/>
            <a:ext cx="29133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Amanda (</a:t>
            </a:r>
            <a:r>
              <a:rPr lang="en-US" dirty="0" err="1" smtClean="0"/>
              <a:t>IceCube</a:t>
            </a:r>
            <a:r>
              <a:rPr lang="en-US" dirty="0" smtClean="0"/>
              <a:t>) - 1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3995937" y="3068960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 Baikal (2)</a:t>
            </a:r>
            <a:endParaRPr lang="ru-RU" dirty="0"/>
          </a:p>
        </p:txBody>
      </p:sp>
      <p:sp>
        <p:nvSpPr>
          <p:cNvPr id="13" name="TextBox 12"/>
          <p:cNvSpPr txBox="1"/>
          <p:nvPr/>
        </p:nvSpPr>
        <p:spPr>
          <a:xfrm>
            <a:off x="6588224" y="3068960"/>
            <a:ext cx="21602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   ANTARES (3)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3707904" y="6309320"/>
            <a:ext cx="21595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IceCube-Gen2 (24)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6804248" y="6311662"/>
            <a:ext cx="15654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KM3NeT (31)</a:t>
            </a:r>
            <a:endParaRPr lang="ru-RU" dirty="0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>
          <a:xfrm>
            <a:off x="6601867" y="6204744"/>
            <a:ext cx="2133600" cy="476250"/>
          </a:xfrm>
        </p:spPr>
        <p:txBody>
          <a:bodyPr/>
          <a:lstStyle/>
          <a:p>
            <a:pPr>
              <a:defRPr/>
            </a:pPr>
            <a:fld id="{A622A6D1-F55A-46B1-A6CC-7E40EA8E16B0}" type="slidenum">
              <a:rPr lang="ru-RU" altLang="ru-RU" smtClean="0"/>
              <a:pPr>
                <a:defRPr/>
              </a:pPr>
              <a:t>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0653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Номер слайда 4"/>
          <p:cNvSpPr>
            <a:spLocks noGrp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AF3997A-8E7F-45F4-A95C-6336CA0BF78E}" type="slidenum">
              <a:rPr lang="ru-RU" altLang="ru-RU" smtClean="0">
                <a:cs typeface="Arial" charset="0"/>
              </a:rPr>
              <a:pPr/>
              <a:t>4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25602" name="Rectangle 4"/>
          <p:cNvSpPr>
            <a:spLocks noChangeArrowheads="1"/>
          </p:cNvSpPr>
          <p:nvPr/>
        </p:nvSpPr>
        <p:spPr bwMode="auto">
          <a:xfrm>
            <a:off x="284163" y="44450"/>
            <a:ext cx="8462962" cy="9362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altLang="ru-RU" sz="3000" b="1" dirty="0" smtClean="0">
                <a:solidFill>
                  <a:srgbClr val="000099"/>
                </a:solidFill>
              </a:rPr>
              <a:t>The first quasispherical module</a:t>
            </a:r>
            <a:endParaRPr lang="ru-RU" altLang="ru-RU" sz="3000" b="1" dirty="0">
              <a:solidFill>
                <a:srgbClr val="000099"/>
              </a:solidFill>
            </a:endParaRPr>
          </a:p>
          <a:p>
            <a:pPr algn="ctr" eaLnBrk="0" hangingPunct="0"/>
            <a:r>
              <a:rPr lang="en-US" altLang="ru-RU" sz="3000" b="1" dirty="0" smtClean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(QSM) </a:t>
            </a:r>
            <a:r>
              <a:rPr lang="en-US" altLang="ru-RU" sz="3000" b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with 6 PMTs</a:t>
            </a:r>
            <a:endParaRPr lang="ru-RU" altLang="ru-RU" sz="30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7172" name="Text Box 5"/>
          <p:cNvSpPr txBox="1">
            <a:spLocks noChangeArrowheads="1"/>
          </p:cNvSpPr>
          <p:nvPr/>
        </p:nvSpPr>
        <p:spPr bwMode="auto">
          <a:xfrm>
            <a:off x="275182" y="2853847"/>
            <a:ext cx="8763000" cy="2800767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30000"/>
              </a:spcBef>
              <a:defRPr/>
            </a:pPr>
            <a:endParaRPr lang="ru-RU" altLang="ru-RU" dirty="0">
              <a:cs typeface="+mn-cs"/>
            </a:endParaRPr>
          </a:p>
          <a:p>
            <a:pPr>
              <a:spcBef>
                <a:spcPct val="30000"/>
              </a:spcBef>
              <a:defRPr/>
            </a:pP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	</a:t>
            </a:r>
            <a:r>
              <a:rPr lang="en-US" altLang="ru-RU" sz="2000" b="1" dirty="0" smtClean="0">
                <a:solidFill>
                  <a:srgbClr val="7030A0"/>
                </a:solidFill>
                <a:cs typeface="+mn-cs"/>
              </a:rPr>
              <a:t>Module </a:t>
            </a:r>
            <a:r>
              <a:rPr lang="en-US" altLang="ru-RU" sz="2000" b="1" dirty="0">
                <a:solidFill>
                  <a:srgbClr val="7030A0"/>
                </a:solidFill>
                <a:cs typeface="+mn-cs"/>
              </a:rPr>
              <a:t>with six PMTs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oriented along 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the axes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of orthogonal coordinate system is </a:t>
            </a:r>
            <a:r>
              <a:rPr lang="en-US" altLang="ru-RU" sz="2000" b="1" dirty="0">
                <a:solidFill>
                  <a:srgbClr val="7030A0"/>
                </a:solidFill>
                <a:cs typeface="+mn-cs"/>
              </a:rPr>
              <a:t>the simplest configuration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of 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photomultipliers,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the </a:t>
            </a:r>
            <a:r>
              <a:rPr lang="en-US" altLang="ru-RU" sz="2000" b="1" dirty="0">
                <a:solidFill>
                  <a:srgbClr val="7030A0"/>
                </a:solidFill>
                <a:cs typeface="+mn-cs"/>
              </a:rPr>
              <a:t>response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 of which 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does </a:t>
            </a:r>
            <a:r>
              <a:rPr lang="en-US" altLang="ru-RU" sz="2000" b="1" dirty="0" smtClean="0">
                <a:solidFill>
                  <a:srgbClr val="7030A0"/>
                </a:solidFill>
                <a:cs typeface="+mn-cs"/>
              </a:rPr>
              <a:t>not </a:t>
            </a:r>
            <a:r>
              <a:rPr lang="en-US" altLang="ru-RU" sz="2000" b="1" dirty="0">
                <a:solidFill>
                  <a:srgbClr val="7030A0"/>
                </a:solidFill>
                <a:cs typeface="+mn-cs"/>
              </a:rPr>
              <a:t>depend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on Cherenkov light direction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.</a:t>
            </a:r>
          </a:p>
          <a:p>
            <a:pPr>
              <a:spcBef>
                <a:spcPct val="30000"/>
              </a:spcBef>
              <a:defRPr/>
            </a:pPr>
            <a:endParaRPr lang="ru-RU" altLang="ru-RU" sz="2000" dirty="0">
              <a:solidFill>
                <a:srgbClr val="7030A0"/>
              </a:solidFill>
              <a:cs typeface="+mn-cs"/>
            </a:endParaRPr>
          </a:p>
          <a:p>
            <a:pPr>
              <a:spcBef>
                <a:spcPct val="30000"/>
              </a:spcBef>
              <a:defRPr/>
            </a:pP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	Besides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independence of response of QSMs on Cherenkov light direction </a:t>
            </a:r>
            <a:r>
              <a:rPr lang="en-US" altLang="ru-RU" sz="2000" b="1" dirty="0">
                <a:solidFill>
                  <a:srgbClr val="7030A0"/>
                </a:solidFill>
                <a:cs typeface="+mn-cs"/>
              </a:rPr>
              <a:t>quasispherical modules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allow 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to determine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this </a:t>
            </a:r>
            <a:r>
              <a:rPr lang="en-US" altLang="ru-RU" sz="2000" b="1" dirty="0">
                <a:solidFill>
                  <a:srgbClr val="7030A0"/>
                </a:solidFill>
                <a:cs typeface="+mn-cs"/>
              </a:rPr>
              <a:t>direction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 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using </a:t>
            </a:r>
            <a:r>
              <a:rPr lang="en-US" altLang="ru-RU" sz="2000" dirty="0">
                <a:solidFill>
                  <a:srgbClr val="7030A0"/>
                </a:solidFill>
                <a:cs typeface="+mn-cs"/>
              </a:rPr>
              <a:t>the amplitudes of signals from each </a:t>
            </a:r>
            <a:r>
              <a:rPr lang="en-US" altLang="ru-RU" sz="2000" dirty="0" smtClean="0">
                <a:solidFill>
                  <a:srgbClr val="7030A0"/>
                </a:solidFill>
                <a:cs typeface="+mn-cs"/>
              </a:rPr>
              <a:t>PMT.</a:t>
            </a:r>
            <a:endParaRPr lang="en-US" altLang="ru-RU" sz="2000" dirty="0">
              <a:solidFill>
                <a:srgbClr val="7030A0"/>
              </a:solidFill>
              <a:cs typeface="+mn-cs"/>
            </a:endParaRPr>
          </a:p>
        </p:txBody>
      </p:sp>
      <p:sp>
        <p:nvSpPr>
          <p:cNvPr id="25604" name="Text Box 5"/>
          <p:cNvSpPr txBox="1">
            <a:spLocks noChangeArrowheads="1"/>
          </p:cNvSpPr>
          <p:nvPr/>
        </p:nvSpPr>
        <p:spPr bwMode="auto">
          <a:xfrm>
            <a:off x="179512" y="1148854"/>
            <a:ext cx="6032053" cy="1415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eaLnBrk="0" hangingPunct="0">
              <a:spcBef>
                <a:spcPct val="30000"/>
              </a:spcBef>
            </a:pPr>
            <a:r>
              <a:rPr lang="en-US" altLang="ru-RU" sz="2000" dirty="0">
                <a:solidFill>
                  <a:srgbClr val="000099"/>
                </a:solidFill>
              </a:rPr>
              <a:t>	</a:t>
            </a:r>
            <a:r>
              <a:rPr lang="en-US" altLang="ru-RU" sz="2000" dirty="0" smtClean="0">
                <a:solidFill>
                  <a:srgbClr val="000099"/>
                </a:solidFill>
              </a:rPr>
              <a:t>The </a:t>
            </a:r>
            <a:r>
              <a:rPr lang="en-US" altLang="ru-RU" sz="2000" b="1" dirty="0" smtClean="0">
                <a:solidFill>
                  <a:srgbClr val="000099"/>
                </a:solidFill>
              </a:rPr>
              <a:t>idea</a:t>
            </a:r>
            <a:r>
              <a:rPr lang="en-US" altLang="ru-RU" sz="2000" dirty="0" smtClean="0">
                <a:solidFill>
                  <a:srgbClr val="000099"/>
                </a:solidFill>
              </a:rPr>
              <a:t> </a:t>
            </a:r>
            <a:r>
              <a:rPr lang="en-US" altLang="ru-RU" sz="2000" dirty="0">
                <a:solidFill>
                  <a:srgbClr val="000099"/>
                </a:solidFill>
              </a:rPr>
              <a:t>of construction of </a:t>
            </a:r>
            <a:r>
              <a:rPr lang="en-US" altLang="ru-RU" sz="2000" b="1" dirty="0">
                <a:solidFill>
                  <a:srgbClr val="000099"/>
                </a:solidFill>
              </a:rPr>
              <a:t>quasispherical module</a:t>
            </a:r>
            <a:r>
              <a:rPr lang="en-US" altLang="ru-RU" sz="2000" dirty="0">
                <a:solidFill>
                  <a:srgbClr val="000099"/>
                </a:solidFill>
              </a:rPr>
              <a:t>s from </a:t>
            </a:r>
            <a:r>
              <a:rPr lang="en-US" altLang="ru-RU" sz="2000" dirty="0" smtClean="0">
                <a:solidFill>
                  <a:srgbClr val="000099"/>
                </a:solidFill>
              </a:rPr>
              <a:t>several PMTs was </a:t>
            </a:r>
            <a:r>
              <a:rPr lang="en-US" altLang="ru-RU" sz="2000" dirty="0">
                <a:solidFill>
                  <a:srgbClr val="000099"/>
                </a:solidFill>
              </a:rPr>
              <a:t>presented at Cosmic Ray Conference in Kyoto in</a:t>
            </a:r>
            <a:r>
              <a:rPr lang="ru-RU" altLang="ru-RU" sz="2000" dirty="0">
                <a:solidFill>
                  <a:srgbClr val="000099"/>
                </a:solidFill>
              </a:rPr>
              <a:t> </a:t>
            </a:r>
            <a:r>
              <a:rPr lang="ru-RU" altLang="ru-RU" sz="2000" b="1" dirty="0">
                <a:solidFill>
                  <a:srgbClr val="000099"/>
                </a:solidFill>
              </a:rPr>
              <a:t>1979</a:t>
            </a:r>
            <a:r>
              <a:rPr lang="ru-RU" altLang="ru-RU" sz="2000" dirty="0">
                <a:solidFill>
                  <a:srgbClr val="000099"/>
                </a:solidFill>
              </a:rPr>
              <a:t> </a:t>
            </a:r>
          </a:p>
          <a:p>
            <a:pPr eaLnBrk="0" hangingPunct="0">
              <a:spcBef>
                <a:spcPct val="30000"/>
              </a:spcBef>
            </a:pPr>
            <a:r>
              <a:rPr lang="ru-RU" altLang="ru-RU" sz="2000" i="1" dirty="0"/>
              <a:t>(</a:t>
            </a:r>
            <a:r>
              <a:rPr lang="en-US" altLang="ru-RU" sz="2000" i="1" dirty="0" err="1"/>
              <a:t>Borog</a:t>
            </a:r>
            <a:r>
              <a:rPr lang="en-US" altLang="ru-RU" sz="2000" i="1" dirty="0"/>
              <a:t> V.V. et al., Proc. 16th ICRC</a:t>
            </a:r>
            <a:r>
              <a:rPr lang="ru-RU" altLang="ru-RU" sz="2000" i="1" dirty="0"/>
              <a:t>, 1979</a:t>
            </a:r>
            <a:r>
              <a:rPr lang="en-US" altLang="ru-RU" sz="2000" i="1" dirty="0"/>
              <a:t> 10, 380</a:t>
            </a:r>
            <a:r>
              <a:rPr lang="ru-RU" altLang="ru-RU" sz="2000" i="1" dirty="0"/>
              <a:t>)</a:t>
            </a:r>
          </a:p>
        </p:txBody>
      </p:sp>
      <p:pic>
        <p:nvPicPr>
          <p:cNvPr id="25605" name="Picture 22" descr="page3_pic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51600" y="836712"/>
            <a:ext cx="2311400" cy="2335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custDataLst>
      <p:tags r:id="rId1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35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F5EBC968-5274-4AE7-BE08-519DA27F22A8}" type="slidenum">
              <a:rPr lang="ru-RU" altLang="ru-RU" smtClean="0">
                <a:cs typeface="Arial" charset="0"/>
              </a:rPr>
              <a:pPr/>
              <a:t>5</a:t>
            </a:fld>
            <a:endParaRPr lang="ru-RU" altLang="ru-RU" smtClean="0">
              <a:cs typeface="Arial" charset="0"/>
            </a:endParaRPr>
          </a:p>
        </p:txBody>
      </p:sp>
      <p:sp>
        <p:nvSpPr>
          <p:cNvPr id="8236" name="Rectangle 3"/>
          <p:cNvSpPr>
            <a:spLocks noChangeArrowheads="1"/>
          </p:cNvSpPr>
          <p:nvPr/>
        </p:nvSpPr>
        <p:spPr bwMode="auto">
          <a:xfrm>
            <a:off x="0" y="131763"/>
            <a:ext cx="9069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Cherenkov Water Detector NEVOD-91 (1994)</a:t>
            </a:r>
            <a:endParaRPr lang="ru-RU" altLang="ru-RU" sz="28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8234" name="Object 42"/>
          <p:cNvGraphicFramePr>
            <a:graphicFrameLocks noGrp="1" noChangeAspect="1"/>
          </p:cNvGraphicFramePr>
          <p:nvPr>
            <p:ph/>
          </p:nvPr>
        </p:nvGraphicFramePr>
        <p:xfrm>
          <a:off x="252413" y="762000"/>
          <a:ext cx="5616575" cy="46831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33" name="Visio" r:id="rId5" imgW="10306812" imgH="8596884" progId="Visio.Drawing.11">
                  <p:embed/>
                </p:oleObj>
              </mc:Choice>
              <mc:Fallback>
                <p:oleObj name="Visio" r:id="rId5" imgW="10306812" imgH="8596884" progId="Visio.Drawing.11">
                  <p:embed/>
                  <p:pic>
                    <p:nvPicPr>
                      <p:cNvPr id="0" name="Picture 42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52413" y="762000"/>
                        <a:ext cx="5616575" cy="46831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9" name="Text Box 4"/>
          <p:cNvSpPr txBox="1">
            <a:spLocks noChangeArrowheads="1"/>
          </p:cNvSpPr>
          <p:nvPr/>
        </p:nvSpPr>
        <p:spPr bwMode="auto">
          <a:xfrm>
            <a:off x="5652120" y="1131888"/>
            <a:ext cx="3312666" cy="3877985"/>
          </a:xfrm>
          <a:prstGeom prst="rect">
            <a:avLst/>
          </a:prstGeom>
          <a:noFill/>
          <a:ln>
            <a:noFill/>
          </a:ln>
          <a:effectLst/>
          <a:extLst/>
        </p:spPr>
        <p:txBody>
          <a:bodyPr wrap="square">
            <a:spAutoFit/>
          </a:bodyPr>
          <a:lstStyle>
            <a:lvl1pPr marL="88900" indent="-8890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ts val="1200"/>
              </a:spcBef>
              <a:buFontTx/>
              <a:buChar char="•"/>
              <a:defRPr/>
            </a:pPr>
            <a:r>
              <a:rPr lang="ru-RU" altLang="ru-RU" dirty="0" smtClean="0">
                <a:cs typeface="+mn-cs"/>
              </a:rPr>
              <a:t> </a:t>
            </a:r>
            <a:r>
              <a:rPr lang="en-US" altLang="ru-RU" dirty="0" smtClean="0">
                <a:solidFill>
                  <a:srgbClr val="002060"/>
                </a:solidFill>
                <a:cs typeface="+mn-cs"/>
              </a:rPr>
              <a:t>Sizes 9 x 9 x 26 = 2100 m</a:t>
            </a:r>
            <a:r>
              <a:rPr lang="ru-RU" altLang="ru-RU" baseline="30000" dirty="0" smtClean="0">
                <a:solidFill>
                  <a:srgbClr val="002060"/>
                </a:solidFill>
                <a:cs typeface="+mn-cs"/>
              </a:rPr>
              <a:t>3</a:t>
            </a:r>
            <a:endParaRPr lang="ru-RU" altLang="ru-RU" dirty="0" smtClean="0">
              <a:solidFill>
                <a:srgbClr val="002060"/>
              </a:solidFill>
              <a:cs typeface="+mn-cs"/>
            </a:endParaRPr>
          </a:p>
          <a:p>
            <a:pPr marL="173038" indent="-173038">
              <a:spcBef>
                <a:spcPts val="12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cs typeface="+mn-cs"/>
                <a:sym typeface="Symbol"/>
              </a:rPr>
              <a:t>Spatial </a:t>
            </a:r>
            <a:r>
              <a:rPr lang="en-US" b="1" dirty="0" smtClean="0">
                <a:solidFill>
                  <a:srgbClr val="002060"/>
                </a:solidFill>
                <a:cs typeface="+mn-cs"/>
                <a:sym typeface="Symbol"/>
              </a:rPr>
              <a:t>lattice</a:t>
            </a:r>
            <a:r>
              <a:rPr lang="en-US" dirty="0" smtClean="0">
                <a:solidFill>
                  <a:srgbClr val="002060"/>
                </a:solidFill>
                <a:cs typeface="+mn-cs"/>
                <a:sym typeface="Symbol"/>
              </a:rPr>
              <a:t> from 91 QGM with steps</a:t>
            </a:r>
            <a:r>
              <a:rPr lang="ru-RU" altLang="ru-RU" dirty="0" smtClean="0">
                <a:cs typeface="+mn-cs"/>
              </a:rPr>
              <a:t> </a:t>
            </a:r>
            <a:r>
              <a:rPr lang="en-US" altLang="ru-RU" b="1" dirty="0" smtClean="0">
                <a:cs typeface="+mn-cs"/>
              </a:rPr>
              <a:t>2</a:t>
            </a:r>
            <a:r>
              <a:rPr lang="ru-RU" altLang="ru-RU" b="1" dirty="0" smtClean="0">
                <a:cs typeface="+mn-cs"/>
              </a:rPr>
              <a:t> </a:t>
            </a:r>
            <a:r>
              <a:rPr lang="en-US" altLang="ru-RU" b="1" dirty="0" smtClean="0">
                <a:cs typeface="+mn-cs"/>
                <a:sym typeface="Symbol" pitchFamily="18" charset="2"/>
              </a:rPr>
              <a:t></a:t>
            </a:r>
            <a:r>
              <a:rPr lang="ru-RU" altLang="ru-RU" b="1" dirty="0" smtClean="0">
                <a:cs typeface="+mn-cs"/>
              </a:rPr>
              <a:t> </a:t>
            </a:r>
            <a:r>
              <a:rPr lang="en-US" altLang="ru-RU" b="1" dirty="0" smtClean="0">
                <a:cs typeface="+mn-cs"/>
              </a:rPr>
              <a:t>2</a:t>
            </a:r>
            <a:r>
              <a:rPr lang="ru-RU" altLang="ru-RU" b="1" dirty="0" smtClean="0">
                <a:cs typeface="+mn-cs"/>
              </a:rPr>
              <a:t> </a:t>
            </a:r>
            <a:r>
              <a:rPr lang="en-US" altLang="ru-RU" b="1" dirty="0" smtClean="0">
                <a:cs typeface="+mn-cs"/>
                <a:sym typeface="Symbol" pitchFamily="18" charset="2"/>
              </a:rPr>
              <a:t></a:t>
            </a:r>
            <a:r>
              <a:rPr lang="ru-RU" altLang="ru-RU" b="1" dirty="0" smtClean="0">
                <a:cs typeface="+mn-cs"/>
                <a:sym typeface="Symbol" pitchFamily="18" charset="2"/>
              </a:rPr>
              <a:t> </a:t>
            </a:r>
            <a:r>
              <a:rPr lang="en-US" altLang="ru-RU" b="1" dirty="0" smtClean="0">
                <a:cs typeface="+mn-cs"/>
              </a:rPr>
              <a:t>2.5</a:t>
            </a:r>
            <a:r>
              <a:rPr lang="ru-RU" altLang="ru-RU" b="1" dirty="0" smtClean="0">
                <a:cs typeface="+mn-cs"/>
              </a:rPr>
              <a:t> </a:t>
            </a:r>
            <a:r>
              <a:rPr lang="en-US" altLang="ru-RU" b="1" dirty="0" smtClean="0">
                <a:cs typeface="+mn-cs"/>
              </a:rPr>
              <a:t>m</a:t>
            </a:r>
            <a:r>
              <a:rPr lang="ru-RU" altLang="ru-RU" b="1" baseline="30000" dirty="0" smtClean="0">
                <a:cs typeface="+mn-cs"/>
              </a:rPr>
              <a:t>3</a:t>
            </a:r>
            <a:r>
              <a:rPr lang="en-US" altLang="ru-RU" b="1" dirty="0" smtClean="0">
                <a:cs typeface="+mn-cs"/>
              </a:rPr>
              <a:t>.</a:t>
            </a:r>
            <a:endParaRPr lang="ru-RU" altLang="ru-RU" b="1" dirty="0" smtClean="0">
              <a:cs typeface="+mn-cs"/>
            </a:endParaRPr>
          </a:p>
          <a:p>
            <a:pPr marL="173038" indent="-173038">
              <a:spcBef>
                <a:spcPts val="12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cs typeface="+mn-cs"/>
                <a:sym typeface="Symbol"/>
              </a:rPr>
              <a:t>Russian PMTs – FEU-49, FEU-125 (now, FEU-200)</a:t>
            </a:r>
          </a:p>
          <a:p>
            <a:pPr marL="173038" indent="-173038">
              <a:spcBef>
                <a:spcPts val="1200"/>
              </a:spcBef>
              <a:buFontTx/>
              <a:buChar char="•"/>
              <a:defRPr/>
            </a:pPr>
            <a:r>
              <a:rPr lang="en-US" dirty="0" smtClean="0">
                <a:solidFill>
                  <a:srgbClr val="002060"/>
                </a:solidFill>
                <a:cs typeface="+mn-cs"/>
                <a:sym typeface="Symbol"/>
              </a:rPr>
              <a:t>Placement of CWD NEVOD on the ground level allows investigate </a:t>
            </a:r>
            <a:r>
              <a:rPr lang="en-US" b="1" dirty="0" smtClean="0">
                <a:solidFill>
                  <a:srgbClr val="002060"/>
                </a:solidFill>
                <a:cs typeface="+mn-cs"/>
                <a:sym typeface="Symbol"/>
              </a:rPr>
              <a:t>all components of cosmic rays</a:t>
            </a:r>
            <a:r>
              <a:rPr lang="en-US" dirty="0" smtClean="0">
                <a:solidFill>
                  <a:srgbClr val="002060"/>
                </a:solidFill>
                <a:cs typeface="+mn-cs"/>
                <a:sym typeface="Symbol"/>
              </a:rPr>
              <a:t> reaching the Earth’s surface, </a:t>
            </a:r>
            <a:r>
              <a:rPr lang="en-US" b="1" dirty="0" smtClean="0">
                <a:solidFill>
                  <a:srgbClr val="002060"/>
                </a:solidFill>
                <a:cs typeface="+mn-cs"/>
                <a:sym typeface="Symbol"/>
              </a:rPr>
              <a:t>including neutrinos</a:t>
            </a:r>
            <a:r>
              <a:rPr lang="en-US" dirty="0" smtClean="0">
                <a:solidFill>
                  <a:srgbClr val="002060"/>
                </a:solidFill>
                <a:cs typeface="+mn-cs"/>
                <a:sym typeface="Symbol"/>
              </a:rPr>
              <a:t> from the bottom hemisphere.</a:t>
            </a:r>
            <a:endParaRPr lang="ru-RU" dirty="0" smtClean="0">
              <a:solidFill>
                <a:srgbClr val="002060"/>
              </a:solidFill>
              <a:cs typeface="+mn-cs"/>
            </a:endParaRPr>
          </a:p>
        </p:txBody>
      </p:sp>
      <p:sp>
        <p:nvSpPr>
          <p:cNvPr id="8238" name="TextBox 1"/>
          <p:cNvSpPr txBox="1">
            <a:spLocks noChangeArrowheads="1"/>
          </p:cNvSpPr>
          <p:nvPr/>
        </p:nvSpPr>
        <p:spPr bwMode="auto">
          <a:xfrm>
            <a:off x="107504" y="5580727"/>
            <a:ext cx="9036495" cy="127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rgbClr val="000099"/>
                </a:solidFill>
              </a:rPr>
              <a:t>Registering System </a:t>
            </a:r>
            <a:r>
              <a:rPr lang="en-US" dirty="0" smtClean="0"/>
              <a:t>allows </a:t>
            </a:r>
            <a:r>
              <a:rPr lang="en-US" dirty="0"/>
              <a:t>measure signals in the dynamic range from </a:t>
            </a:r>
            <a:r>
              <a:rPr lang="en-US" b="1" dirty="0"/>
              <a:t>1 to 10</a:t>
            </a:r>
            <a:r>
              <a:rPr lang="en-US" b="1" baseline="30000" dirty="0"/>
              <a:t>5</a:t>
            </a:r>
            <a:r>
              <a:rPr lang="en-US" b="1" dirty="0"/>
              <a:t> </a:t>
            </a:r>
            <a:r>
              <a:rPr lang="en-US" b="1" dirty="0" err="1"/>
              <a:t>ph.e</a:t>
            </a:r>
            <a:r>
              <a:rPr lang="en-US" dirty="0"/>
              <a:t>.  for each  photomultiplier.</a:t>
            </a:r>
          </a:p>
          <a:p>
            <a:pPr>
              <a:spcBef>
                <a:spcPts val="600"/>
              </a:spcBef>
            </a:pPr>
            <a:r>
              <a:rPr lang="en-US" b="1" dirty="0" err="1">
                <a:solidFill>
                  <a:srgbClr val="000099"/>
                </a:solidFill>
              </a:rPr>
              <a:t>Trggering</a:t>
            </a:r>
            <a:r>
              <a:rPr lang="en-US" b="1" dirty="0">
                <a:solidFill>
                  <a:srgbClr val="000099"/>
                </a:solidFill>
              </a:rPr>
              <a:t> System </a:t>
            </a:r>
            <a:r>
              <a:rPr lang="en-US" dirty="0" smtClean="0"/>
              <a:t>allows </a:t>
            </a:r>
            <a:r>
              <a:rPr lang="en-US" dirty="0"/>
              <a:t>separate events produced by particles coming from the</a:t>
            </a:r>
            <a:r>
              <a:rPr lang="en-US" b="1" dirty="0"/>
              <a:t> top</a:t>
            </a:r>
            <a:r>
              <a:rPr lang="en-US" dirty="0"/>
              <a:t>, the </a:t>
            </a:r>
            <a:r>
              <a:rPr lang="en-US" b="1" dirty="0"/>
              <a:t>bottom</a:t>
            </a:r>
            <a:r>
              <a:rPr lang="en-US" dirty="0"/>
              <a:t>, and </a:t>
            </a:r>
            <a:r>
              <a:rPr lang="en-US" b="1" dirty="0"/>
              <a:t>any side</a:t>
            </a:r>
            <a:r>
              <a:rPr lang="en-US" dirty="0"/>
              <a:t>.</a:t>
            </a:r>
            <a:endParaRPr lang="ru-RU" dirty="0"/>
          </a:p>
        </p:txBody>
      </p:sp>
    </p:spTree>
    <p:custDataLst>
      <p:tags r:id="rId2"/>
    </p:custData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6"/>
          <p:cNvSpPr>
            <a:spLocks noGrp="1" noChangeArrowheads="1"/>
          </p:cNvSpPr>
          <p:nvPr>
            <p:ph type="sldNum" sz="quarter" idx="12"/>
          </p:nvPr>
        </p:nvSpPr>
        <p:spPr>
          <a:noFill/>
          <a:ln>
            <a:miter lim="800000"/>
            <a:headEnd/>
            <a:tailEnd/>
          </a:ln>
        </p:spPr>
        <p:txBody>
          <a:bodyPr/>
          <a:lstStyle/>
          <a:p>
            <a:fld id="{6566BB33-C264-4B33-BC95-BFECDE496675}" type="slidenum">
              <a:rPr lang="ru-RU" altLang="ru-RU" smtClean="0">
                <a:cs typeface="Arial" charset="0"/>
              </a:rPr>
              <a:pPr/>
              <a:t>6</a:t>
            </a:fld>
            <a:endParaRPr lang="ru-RU" altLang="ru-RU" smtClean="0">
              <a:cs typeface="Arial" charset="0"/>
            </a:endParaRPr>
          </a:p>
        </p:txBody>
      </p:sp>
      <p:pic>
        <p:nvPicPr>
          <p:cNvPr id="29698" name="Picture 2" descr="http://www.nevod.mephi.ru/images/GALLERY/2.png"/>
          <p:cNvPicPr>
            <a:picLocks noChangeAspect="1" noChangeArrowheads="1"/>
          </p:cNvPicPr>
          <p:nvPr/>
        </p:nvPicPr>
        <p:blipFill>
          <a:blip r:embed="rId3"/>
          <a:srcRect t="10655"/>
          <a:stretch>
            <a:fillRect/>
          </a:stretch>
        </p:blipFill>
        <p:spPr bwMode="auto">
          <a:xfrm>
            <a:off x="507600" y="764729"/>
            <a:ext cx="8168856" cy="54725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0" y="131763"/>
            <a:ext cx="9069388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altLang="ru-RU" sz="2800" b="1" dirty="0">
                <a:solidFill>
                  <a:srgbClr val="000099"/>
                </a:solidFill>
                <a:latin typeface="+mj-lt"/>
                <a:ea typeface="+mj-ea"/>
                <a:cs typeface="+mj-cs"/>
              </a:rPr>
              <a:t>Cherenkov Water Detector NEVOD-91 (1994)</a:t>
            </a:r>
            <a:endParaRPr lang="ru-RU" altLang="ru-RU" sz="2800" b="1" dirty="0">
              <a:solidFill>
                <a:srgbClr val="000099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3" descr="Экспериментальный комплекс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 t="9508" r="8904" b="2374"/>
          <a:stretch>
            <a:fillRect/>
          </a:stretch>
        </p:blipFill>
        <p:spPr>
          <a:xfrm>
            <a:off x="188263" y="815765"/>
            <a:ext cx="8847788" cy="5419725"/>
          </a:xfrm>
          <a:ln>
            <a:solidFill>
              <a:schemeClr val="bg1"/>
            </a:solidFill>
          </a:ln>
        </p:spPr>
      </p:pic>
      <p:sp>
        <p:nvSpPr>
          <p:cNvPr id="35842" name="Text Box 5"/>
          <p:cNvSpPr txBox="1">
            <a:spLocks noChangeArrowheads="1"/>
          </p:cNvSpPr>
          <p:nvPr/>
        </p:nvSpPr>
        <p:spPr bwMode="auto">
          <a:xfrm>
            <a:off x="3795255" y="5573771"/>
            <a:ext cx="4341476" cy="13234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altLang="ru-RU" sz="2000" dirty="0">
                <a:solidFill>
                  <a:srgbClr val="7030A0"/>
                </a:solidFill>
              </a:rPr>
              <a:t>Water tank sizes </a:t>
            </a:r>
            <a:r>
              <a:rPr lang="ru-RU" altLang="ru-RU" sz="2000" dirty="0">
                <a:solidFill>
                  <a:srgbClr val="7030A0"/>
                </a:solidFill>
              </a:rPr>
              <a:t>9 </a:t>
            </a:r>
            <a:r>
              <a:rPr lang="ru-RU" altLang="ru-RU" sz="2000" dirty="0">
                <a:solidFill>
                  <a:srgbClr val="7030A0"/>
                </a:solidFill>
                <a:sym typeface="Symbol" pitchFamily="18" charset="2"/>
              </a:rPr>
              <a:t> 9  26 </a:t>
            </a:r>
            <a:r>
              <a:rPr lang="en-US" altLang="ru-RU" sz="2000" dirty="0">
                <a:solidFill>
                  <a:srgbClr val="7030A0"/>
                </a:solidFill>
                <a:sym typeface="Symbol" pitchFamily="18" charset="2"/>
              </a:rPr>
              <a:t>m</a:t>
            </a:r>
            <a:r>
              <a:rPr lang="ru-RU" altLang="ru-RU" sz="2000" baseline="30000" dirty="0" smtClean="0">
                <a:solidFill>
                  <a:srgbClr val="7030A0"/>
                </a:solidFill>
                <a:sym typeface="Symbol" pitchFamily="18" charset="2"/>
              </a:rPr>
              <a:t>3</a:t>
            </a:r>
            <a:endParaRPr lang="en-US" altLang="ru-RU" sz="2000" dirty="0" smtClean="0">
              <a:solidFill>
                <a:srgbClr val="7030A0"/>
              </a:solidFill>
              <a:sym typeface="Symbol" pitchFamily="18" charset="2"/>
            </a:endParaRPr>
          </a:p>
          <a:p>
            <a:r>
              <a:rPr lang="en-US" altLang="ru-RU" sz="2000" dirty="0" smtClean="0">
                <a:solidFill>
                  <a:srgbClr val="7030A0"/>
                </a:solidFill>
                <a:sym typeface="Symbol" pitchFamily="18" charset="2"/>
              </a:rPr>
              <a:t>Scintillation counters </a:t>
            </a:r>
            <a:r>
              <a:rPr lang="en-US" sz="2000" dirty="0">
                <a:solidFill>
                  <a:srgbClr val="7030A0"/>
                </a:solidFill>
              </a:rPr>
              <a:t>20 </a:t>
            </a:r>
            <a:r>
              <a:rPr lang="en-US" sz="2000" dirty="0">
                <a:solidFill>
                  <a:srgbClr val="7030A0"/>
                </a:solidFill>
                <a:sym typeface="Symbol"/>
              </a:rPr>
              <a:t>x 40 x 2 cm</a:t>
            </a:r>
            <a:r>
              <a:rPr lang="en-US" sz="2000" baseline="30000" dirty="0">
                <a:solidFill>
                  <a:srgbClr val="7030A0"/>
                </a:solidFill>
                <a:sym typeface="Symbol"/>
              </a:rPr>
              <a:t>3</a:t>
            </a:r>
            <a:r>
              <a:rPr lang="en-US" altLang="ru-RU" sz="2000" dirty="0" smtClean="0">
                <a:solidFill>
                  <a:srgbClr val="7030A0"/>
                </a:solidFill>
                <a:sym typeface="Symbol" pitchFamily="18" charset="2"/>
              </a:rPr>
              <a:t> </a:t>
            </a:r>
            <a:endParaRPr lang="en-US" altLang="ru-RU" sz="2000" dirty="0">
              <a:solidFill>
                <a:srgbClr val="7030A0"/>
              </a:solidFill>
              <a:sym typeface="Symbol" pitchFamily="18" charset="2"/>
            </a:endParaRPr>
          </a:p>
          <a:p>
            <a:r>
              <a:rPr lang="en-US" altLang="ru-RU" sz="2000" dirty="0">
                <a:solidFill>
                  <a:srgbClr val="7030A0"/>
                </a:solidFill>
                <a:sym typeface="Symbol" pitchFamily="18" charset="2"/>
              </a:rPr>
              <a:t>Size of each supermodule 8.4 m</a:t>
            </a:r>
            <a:r>
              <a:rPr lang="en-US" altLang="ru-RU" sz="2000" baseline="30000" dirty="0">
                <a:solidFill>
                  <a:srgbClr val="7030A0"/>
                </a:solidFill>
                <a:sym typeface="Symbol" pitchFamily="18" charset="2"/>
              </a:rPr>
              <a:t>2</a:t>
            </a:r>
            <a:endParaRPr lang="en-US" altLang="ru-RU" sz="2000" dirty="0">
              <a:solidFill>
                <a:srgbClr val="7030A0"/>
              </a:solidFill>
              <a:sym typeface="Symbol" pitchFamily="18" charset="2"/>
            </a:endParaRPr>
          </a:p>
          <a:p>
            <a:endParaRPr lang="ru-RU" altLang="ru-RU" sz="2000" dirty="0">
              <a:solidFill>
                <a:srgbClr val="7030A0"/>
              </a:solidFill>
              <a:sym typeface="Symbol" pitchFamily="18" charset="2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50824" y="1481138"/>
            <a:ext cx="2449513" cy="576262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/>
            <a:r>
              <a:rPr lang="en-US" sz="1600" dirty="0">
                <a:solidFill>
                  <a:srgbClr val="000099"/>
                </a:solidFill>
              </a:rPr>
              <a:t>Cherenkov water detector NEVOD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113137" y="890848"/>
            <a:ext cx="2841526" cy="723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>
                <a:solidFill>
                  <a:srgbClr val="000099"/>
                </a:solidFill>
              </a:rPr>
              <a:t>Calibration Telescope System (CTS)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6588125" y="4797425"/>
            <a:ext cx="2447925" cy="576263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Coordinate detector DECOR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2658" y="3444240"/>
            <a:ext cx="791666" cy="288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SM00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274128" y="3784600"/>
            <a:ext cx="865187" cy="288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SM01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700338" y="5229225"/>
            <a:ext cx="863600" cy="2873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SM02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4533900" y="4599623"/>
            <a:ext cx="936625" cy="288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SM03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6039168" y="4225925"/>
            <a:ext cx="935037" cy="2873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SM04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7092950" y="3860800"/>
            <a:ext cx="863600" cy="288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SM05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7740650" y="2276475"/>
            <a:ext cx="792163" cy="288925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SM06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6875463" y="2133600"/>
            <a:ext cx="865187" cy="287338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rgbClr val="000099"/>
                </a:solidFill>
              </a:rPr>
              <a:t>SM07</a:t>
            </a:r>
            <a:endParaRPr lang="ru-RU" sz="1600" dirty="0">
              <a:solidFill>
                <a:srgbClr val="000099"/>
              </a:solidFill>
            </a:endParaRPr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7</a:t>
            </a:fld>
            <a:endParaRPr lang="ru-RU" altLang="ru-RU" dirty="0"/>
          </a:p>
        </p:txBody>
      </p:sp>
      <p:sp>
        <p:nvSpPr>
          <p:cNvPr id="20" name="Rectangle 2"/>
          <p:cNvSpPr txBox="1">
            <a:spLocks noChangeArrowheads="1"/>
          </p:cNvSpPr>
          <p:nvPr/>
        </p:nvSpPr>
        <p:spPr bwMode="auto">
          <a:xfrm>
            <a:off x="107950" y="76200"/>
            <a:ext cx="8856663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0" hangingPunct="0">
              <a:defRPr sz="3000" b="1">
                <a:solidFill>
                  <a:srgbClr val="000099"/>
                </a:solidFill>
                <a:latin typeface="+mj-lt"/>
                <a:ea typeface="+mj-ea"/>
                <a:cs typeface="+mj-cs"/>
              </a:defRPr>
            </a:lvl1pPr>
            <a:lvl2pPr algn="ctr" eaLnBrk="0" hangingPunct="0">
              <a:defRPr sz="4400">
                <a:solidFill>
                  <a:schemeClr val="tx2"/>
                </a:solidFill>
              </a:defRPr>
            </a:lvl2pPr>
            <a:lvl3pPr algn="ctr" eaLnBrk="0" hangingPunct="0">
              <a:defRPr sz="4400">
                <a:solidFill>
                  <a:schemeClr val="tx2"/>
                </a:solidFill>
              </a:defRPr>
            </a:lvl3pPr>
            <a:lvl4pPr algn="ctr" eaLnBrk="0" hangingPunct="0">
              <a:defRPr sz="4400">
                <a:solidFill>
                  <a:schemeClr val="tx2"/>
                </a:solidFill>
              </a:defRPr>
            </a:lvl4pPr>
            <a:lvl5pPr algn="ctr" eaLnBrk="0" hangingPunct="0">
              <a:defRPr sz="4400">
                <a:solidFill>
                  <a:schemeClr val="tx2"/>
                </a:solidFill>
              </a:defRPr>
            </a:lvl5pPr>
            <a:lvl6pPr marL="4572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6pPr>
            <a:lvl7pPr marL="9144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7pPr>
            <a:lvl8pPr marL="13716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8pPr>
            <a:lvl9pPr marL="1828800" algn="ctr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</a:defRPr>
            </a:lvl9pPr>
          </a:lstStyle>
          <a:p>
            <a:r>
              <a:rPr lang="en-US" altLang="ru-RU" dirty="0"/>
              <a:t>General scheme of</a:t>
            </a:r>
            <a:r>
              <a:rPr lang="ru-RU" altLang="ru-RU" dirty="0"/>
              <a:t> </a:t>
            </a:r>
            <a:r>
              <a:rPr lang="en-US" altLang="ru-RU" dirty="0" smtClean="0"/>
              <a:t>NEVOD  complex</a:t>
            </a:r>
            <a:endParaRPr lang="ru-RU" alt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Заголовок 1"/>
          <p:cNvSpPr>
            <a:spLocks noGrp="1"/>
          </p:cNvSpPr>
          <p:nvPr>
            <p:ph type="ctrTitle"/>
          </p:nvPr>
        </p:nvSpPr>
        <p:spPr>
          <a:xfrm>
            <a:off x="285750" y="0"/>
            <a:ext cx="8858250" cy="947738"/>
          </a:xfr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altLang="ru-RU" sz="3000" b="1" dirty="0">
                <a:solidFill>
                  <a:srgbClr val="000099"/>
                </a:solidFill>
              </a:rPr>
              <a:t> Calibration </a:t>
            </a:r>
            <a:r>
              <a:rPr lang="en-US" altLang="ru-RU" sz="3000" b="1" dirty="0" smtClean="0">
                <a:solidFill>
                  <a:srgbClr val="000099"/>
                </a:solidFill>
              </a:rPr>
              <a:t>Telescope System </a:t>
            </a:r>
            <a:r>
              <a:rPr lang="en-US" altLang="ru-RU" sz="3000" b="1" dirty="0">
                <a:solidFill>
                  <a:srgbClr val="000099"/>
                </a:solidFill>
              </a:rPr>
              <a:t>(CTS)</a:t>
            </a:r>
            <a:endParaRPr lang="ru-RU" altLang="ru-RU" sz="3000" b="1" dirty="0">
              <a:solidFill>
                <a:srgbClr val="000099"/>
              </a:solidFill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79512" y="1124793"/>
            <a:ext cx="5976664" cy="5616575"/>
          </a:xfrm>
        </p:spPr>
        <p:txBody>
          <a:bodyPr>
            <a:noAutofit/>
          </a:bodyPr>
          <a:lstStyle/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 smtClean="0">
                <a:solidFill>
                  <a:srgbClr val="002060"/>
                </a:solidFill>
              </a:rPr>
              <a:t>Scintillation  counters  with sizes 20 </a:t>
            </a:r>
            <a:r>
              <a:rPr lang="en-US" sz="1800" b="1" dirty="0">
                <a:solidFill>
                  <a:srgbClr val="002060"/>
                </a:solidFill>
                <a:sym typeface="Symbol"/>
              </a:rPr>
              <a:t>x</a:t>
            </a: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 40 x 2 cm</a:t>
            </a:r>
            <a:r>
              <a:rPr lang="en-US" sz="1800" b="1" baseline="30000" dirty="0" smtClean="0">
                <a:solidFill>
                  <a:srgbClr val="002060"/>
                </a:solidFill>
                <a:sym typeface="Symbol"/>
              </a:rPr>
              <a:t>3</a:t>
            </a: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 were placed on the top and the bottom of the water reservoir in staggered order, in total 2 x 40.</a:t>
            </a:r>
          </a:p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endParaRPr lang="en-US" sz="1800" b="1" dirty="0" smtClean="0">
              <a:solidFill>
                <a:srgbClr val="002060"/>
              </a:solidFill>
              <a:sym typeface="Symbol"/>
            </a:endParaRPr>
          </a:p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dirty="0" smtClean="0">
                <a:solidFill>
                  <a:srgbClr val="002060"/>
                </a:solidFill>
                <a:sym typeface="Symbol"/>
              </a:rPr>
              <a:t>Each pair </a:t>
            </a:r>
            <a:r>
              <a:rPr lang="en-US" sz="1800" dirty="0">
                <a:solidFill>
                  <a:srgbClr val="002060"/>
                </a:solidFill>
                <a:sym typeface="Symbol"/>
              </a:rPr>
              <a:t>of 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counters (one </a:t>
            </a:r>
            <a:r>
              <a:rPr lang="en-US" sz="1800" dirty="0">
                <a:solidFill>
                  <a:srgbClr val="002060"/>
                </a:solidFill>
                <a:sym typeface="Symbol"/>
              </a:rPr>
              <a:t>on 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the top and one on the bottom) form a telescope, which gives </a:t>
            </a: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position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 and </a:t>
            </a: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direction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 of muon with a good accuracy. </a:t>
            </a:r>
          </a:p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endParaRPr lang="en-US" sz="1800" dirty="0" smtClean="0">
              <a:solidFill>
                <a:srgbClr val="002060"/>
              </a:solidFill>
              <a:sym typeface="Symbol"/>
            </a:endParaRPr>
          </a:p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In total, there are 1600 telescopes 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which allow to calibrate QSMs by Cherenkov light from muons passing at different distances and angles.</a:t>
            </a:r>
          </a:p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endParaRPr lang="en-US" sz="1800" dirty="0" smtClean="0">
              <a:solidFill>
                <a:srgbClr val="002060"/>
              </a:solidFill>
              <a:sym typeface="Symbol"/>
            </a:endParaRPr>
          </a:p>
          <a:p>
            <a:pPr marL="0" lvl="1" indent="457200" algn="l">
              <a:spcBef>
                <a:spcPts val="0"/>
              </a:spcBef>
              <a:spcAft>
                <a:spcPts val="600"/>
              </a:spcAft>
              <a:defRPr/>
            </a:pP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Additionally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, CTS  can be used as </a:t>
            </a:r>
            <a:r>
              <a:rPr lang="en-US" sz="1800" b="1" dirty="0" smtClean="0">
                <a:solidFill>
                  <a:srgbClr val="002060"/>
                </a:solidFill>
                <a:sym typeface="Symbol"/>
              </a:rPr>
              <a:t>EAS detector</a:t>
            </a:r>
            <a:r>
              <a:rPr lang="en-US" sz="1800" dirty="0" smtClean="0">
                <a:solidFill>
                  <a:srgbClr val="002060"/>
                </a:solidFill>
                <a:sym typeface="Symbol"/>
              </a:rPr>
              <a:t>:</a:t>
            </a:r>
          </a:p>
          <a:p>
            <a:pPr lvl="1" indent="-4572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sym typeface="Symbol"/>
              </a:rPr>
              <a:t>Top layer – for electromagnetic component;</a:t>
            </a:r>
          </a:p>
          <a:p>
            <a:pPr lvl="1" indent="-457200" algn="l"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en-US" sz="1800" dirty="0" smtClean="0">
                <a:solidFill>
                  <a:srgbClr val="002060"/>
                </a:solidFill>
                <a:sym typeface="Symbol"/>
              </a:rPr>
              <a:t>Bottom layer – for muon component.</a:t>
            </a:r>
          </a:p>
        </p:txBody>
      </p:sp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124744"/>
            <a:ext cx="2783862" cy="53210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22A6D1-F55A-46B1-A6CC-7E40EA8E16B0}" type="slidenum">
              <a:rPr lang="ru-RU" altLang="ru-RU" smtClean="0"/>
              <a:pPr>
                <a:defRPr/>
              </a:pPr>
              <a:t>8</a:t>
            </a:fld>
            <a:endParaRPr lang="ru-RU" alt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Near vertical muon  in CTS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DC83F8C-CEB0-423B-9727-397F138F26FD}" type="slidenum">
              <a:rPr lang="ru-RU" altLang="ru-RU" smtClean="0"/>
              <a:pPr>
                <a:defRPr/>
              </a:pPr>
              <a:t>9</a:t>
            </a:fld>
            <a:endParaRPr lang="ru-RU" altLang="ru-RU"/>
          </a:p>
        </p:txBody>
      </p:sp>
      <p:pic>
        <p:nvPicPr>
          <p:cNvPr id="5" name="Объект 4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695" t="16954" r="13249" b="3682"/>
          <a:stretch>
            <a:fillRect/>
          </a:stretch>
        </p:blipFill>
        <p:spPr bwMode="auto">
          <a:xfrm>
            <a:off x="1825536" y="1600200"/>
            <a:ext cx="5492928" cy="452596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596016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5"/>
</p:tagLst>
</file>

<file path=ppt/theme/theme1.xml><?xml version="1.0" encoding="utf-8"?>
<a:theme xmlns:a="http://schemas.openxmlformats.org/drawingml/2006/main" name="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34689</TotalTime>
  <Words>643</Words>
  <Application>Microsoft Office PowerPoint</Application>
  <PresentationFormat>Экран (4:3)</PresentationFormat>
  <Paragraphs>170</Paragraphs>
  <Slides>24</Slides>
  <Notes>6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3</vt:i4>
      </vt:variant>
      <vt:variant>
        <vt:lpstr>Заголовки слайдов</vt:lpstr>
      </vt:variant>
      <vt:variant>
        <vt:i4>24</vt:i4>
      </vt:variant>
    </vt:vector>
  </HeadingPairs>
  <TitlesOfParts>
    <vt:vector size="28" baseType="lpstr">
      <vt:lpstr>Оформление по умолчанию</vt:lpstr>
      <vt:lpstr>Visio</vt:lpstr>
      <vt:lpstr>VISIO</vt:lpstr>
      <vt:lpstr>Graph</vt:lpstr>
      <vt:lpstr>Презентация PowerPoint</vt:lpstr>
      <vt:lpstr>Introduction</vt:lpstr>
      <vt:lpstr>Tendency of CWD optical module development</vt:lpstr>
      <vt:lpstr>Презентация PowerPoint</vt:lpstr>
      <vt:lpstr>Презентация PowerPoint</vt:lpstr>
      <vt:lpstr>Презентация PowerPoint</vt:lpstr>
      <vt:lpstr>Презентация PowerPoint</vt:lpstr>
      <vt:lpstr> Calibration Telescope System (CTS)</vt:lpstr>
      <vt:lpstr>Near vertical muon  in CTS</vt:lpstr>
      <vt:lpstr>Inclined muon in CTS</vt:lpstr>
      <vt:lpstr>Positions of scintillation detectors (top) reconstructed by Cherenkov light</vt:lpstr>
      <vt:lpstr>Positions of scintillation detectors (bottom) reconstructed by Cherenkov light</vt:lpstr>
      <vt:lpstr>Coordinate-Tracking Detector (DECOR)</vt:lpstr>
      <vt:lpstr>Презентация PowerPoint</vt:lpstr>
      <vt:lpstr>Investigation of cascades </vt:lpstr>
      <vt:lpstr>Презентация PowerPoint</vt:lpstr>
      <vt:lpstr>Презентация PowerPoint</vt:lpstr>
      <vt:lpstr>Презентация PowerPoint</vt:lpstr>
      <vt:lpstr>Презентация PowerPoint</vt:lpstr>
      <vt:lpstr>The first variant of mDOM calibration in NEVOD</vt:lpstr>
      <vt:lpstr>The second variant of mDOM calibration in NEVOD</vt:lpstr>
      <vt:lpstr>Презентация PowerPoint</vt:lpstr>
      <vt:lpstr>Презентация PowerPoint</vt:lpstr>
      <vt:lpstr>Презентация PowerPoint</vt:lpstr>
    </vt:vector>
  </TitlesOfParts>
  <Company>НЕВОД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Митя</dc:creator>
  <cp:lastModifiedBy>Шеф</cp:lastModifiedBy>
  <cp:revision>931</cp:revision>
  <cp:lastPrinted>2015-12-19T12:56:19Z</cp:lastPrinted>
  <dcterms:created xsi:type="dcterms:W3CDTF">2006-02-20T12:21:28Z</dcterms:created>
  <dcterms:modified xsi:type="dcterms:W3CDTF">2018-10-03T08:20:45Z</dcterms:modified>
</cp:coreProperties>
</file>