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6" r:id="rId3"/>
    <p:sldId id="367" r:id="rId4"/>
    <p:sldId id="347" r:id="rId5"/>
    <p:sldId id="294" r:id="rId6"/>
    <p:sldId id="377" r:id="rId7"/>
    <p:sldId id="316" r:id="rId8"/>
    <p:sldId id="368" r:id="rId9"/>
    <p:sldId id="366" r:id="rId10"/>
    <p:sldId id="259" r:id="rId11"/>
    <p:sldId id="307" r:id="rId12"/>
    <p:sldId id="336" r:id="rId13"/>
    <p:sldId id="369" r:id="rId14"/>
    <p:sldId id="371" r:id="rId15"/>
    <p:sldId id="310" r:id="rId16"/>
    <p:sldId id="357" r:id="rId17"/>
    <p:sldId id="351" r:id="rId18"/>
    <p:sldId id="345" r:id="rId19"/>
    <p:sldId id="324" r:id="rId20"/>
    <p:sldId id="333" r:id="rId21"/>
    <p:sldId id="361" r:id="rId22"/>
    <p:sldId id="260" r:id="rId23"/>
    <p:sldId id="358" r:id="rId24"/>
    <p:sldId id="363" r:id="rId25"/>
    <p:sldId id="374" r:id="rId26"/>
    <p:sldId id="322" r:id="rId27"/>
    <p:sldId id="375" r:id="rId28"/>
    <p:sldId id="308" r:id="rId29"/>
    <p:sldId id="304" r:id="rId30"/>
    <p:sldId id="3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05" autoAdjust="0"/>
  </p:normalViewPr>
  <p:slideViewPr>
    <p:cSldViewPr>
      <p:cViewPr varScale="1">
        <p:scale>
          <a:sx n="77" d="100"/>
          <a:sy n="77" d="100"/>
        </p:scale>
        <p:origin x="-15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8A3BE-93F3-49E1-86DB-D770100CB9EF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DF3A3-A566-4DE8-B1DC-FAABA0705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0AF7-A80A-40D0-9162-7E085F31F6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18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CBB55-77E9-4229-8833-5B6417D78D73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22422-2791-4F6E-8D1F-965E76284CD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F8062-E7C2-45B1-9F86-E45FB8FB2CB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22422-2791-4F6E-8D1F-965E76284CD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E5F9F-CC38-489F-B4C3-F01371598DE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4E852-2DA7-4F53-A6A8-246E3912FD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DF3A3-A566-4DE8-B1DC-FAABA07055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7D6BC-20D1-44AB-A501-86545793143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854D-A044-41B0-A0EA-4375CED3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7557A-1E66-4B11-ACFE-2B3997ED9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EE442-A078-4B8E-8047-39D1200ED5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5EF4-C1D4-4772-9FC8-A4AF794E05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52876-8269-4806-AC04-A75AC8A2A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74D6D-B35C-4FF1-BD4C-8143B8E17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CB3C-2851-47EF-9CA8-B083AB0D49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3CD6-1C79-4321-9B79-E9D535C800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65693-843C-447C-84FF-72F217387E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4EFA1-3539-4407-90E0-4C2034376A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2258-3BC7-4BEB-B1B8-468FA264C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EBB4-8846-43A8-A3D4-4AF9858C8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B9CBAA-CECB-4CF1-9832-C674F46F9F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2B9F5D-4D3E-4278-BC60-1FB0D0105D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CFCDF-2A79-42D3-B08D-CC134C14F0E7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FEA8-1617-49F6-BEBA-D542FF12C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99EB5-7A13-403C-863D-2A846B615F7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764705"/>
            <a:ext cx="7848872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 Dark Matter searches: overview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Evgeny Yakushev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JINR,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Dubna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57301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and what to search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status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0" y="28575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Main experimental challenges are: 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69875"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rate is ultra small (below of 1 per 100 kg of matter per day);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69875" indent="176213">
              <a:buFont typeface="Wingdings" pitchFamily="2" charset="2"/>
              <a:buChar char="q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deposition is tiny (below of 100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Thus main tasks for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experiments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are: </a:t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Detector mass + long stable data taking + stable predictable detector response 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Detectors’ performance (low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energy thresholds,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resolutions)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Background reduction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7875" y="3643313"/>
            <a:ext cx="7827963" cy="2620962"/>
            <a:chOff x="672" y="528"/>
            <a:chExt cx="4931" cy="1651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812" y="618"/>
              <a:ext cx="1081" cy="23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E</a:t>
              </a:r>
              <a:r>
                <a:rPr lang="en-US" sz="1800" baseline="-25000">
                  <a:latin typeface="Tahoma" pitchFamily="34" charset="0"/>
                </a:rPr>
                <a:t>R</a:t>
              </a:r>
              <a:r>
                <a:rPr lang="en-US" sz="1800">
                  <a:latin typeface="Tahoma" pitchFamily="34" charset="0"/>
                </a:rPr>
                <a:t> &lt; ~100 keV</a:t>
              </a:r>
              <a:endParaRPr lang="fr-FR" sz="1800" baseline="-25000">
                <a:latin typeface="Tahoma" pitchFamily="34" charset="0"/>
              </a:endParaRP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672" y="1056"/>
              <a:ext cx="1227" cy="42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R</a:t>
              </a:r>
              <a:r>
                <a:rPr lang="en-US" sz="1800" baseline="-25000">
                  <a:latin typeface="Tahoma" pitchFamily="34" charset="0"/>
                </a:rPr>
                <a:t>0</a:t>
              </a:r>
              <a:r>
                <a:rPr lang="en-US" sz="1800">
                  <a:latin typeface="Tahoma" pitchFamily="34" charset="0"/>
                </a:rPr>
                <a:t> &lt; ~0.01 evt/kg/d</a:t>
              </a:r>
              <a:endParaRPr lang="fr-FR" sz="1800" baseline="-25000">
                <a:latin typeface="Tahoma" pitchFamily="34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672" y="1684"/>
              <a:ext cx="1215" cy="2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Background </a:t>
              </a:r>
              <a:r>
                <a:rPr lang="en-US" sz="1800">
                  <a:latin typeface="Tahoma" pitchFamily="34" charset="0"/>
                  <a:sym typeface="Wingdings" pitchFamily="2" charset="2"/>
                </a:rPr>
                <a:t> 0 </a:t>
              </a:r>
              <a:endParaRPr lang="fr-FR" sz="1800">
                <a:latin typeface="Tahoma" pitchFamily="34" charset="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504" y="528"/>
              <a:ext cx="2099" cy="42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Very performant detector</a:t>
              </a:r>
            </a:p>
            <a:p>
              <a:r>
                <a:rPr lang="en-US" sz="1800">
                  <a:latin typeface="Tahoma" pitchFamily="34" charset="0"/>
                </a:rPr>
                <a:t>Low threshold, good resolution</a:t>
              </a:r>
              <a:endParaRPr lang="fr-FR" sz="1800">
                <a:latin typeface="Tahoma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917" y="1056"/>
              <a:ext cx="995" cy="42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Large volume</a:t>
              </a:r>
            </a:p>
            <a:p>
              <a:r>
                <a:rPr lang="en-US" sz="1800">
                  <a:latin typeface="Tahoma" pitchFamily="34" charset="0"/>
                </a:rPr>
                <a:t>10 kg – 1 ton</a:t>
              </a:r>
              <a:endParaRPr lang="fr-FR" sz="1800">
                <a:latin typeface="Tahoma" pitchFamily="34" charset="0"/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650" y="1584"/>
              <a:ext cx="1500" cy="59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Tahoma" pitchFamily="34" charset="0"/>
                </a:rPr>
                <a:t>Efficient  shielding,</a:t>
              </a:r>
            </a:p>
            <a:p>
              <a:pPr algn="ctr"/>
              <a:r>
                <a:rPr lang="en-US" sz="1800">
                  <a:latin typeface="Tahoma" pitchFamily="34" charset="0"/>
                </a:rPr>
                <a:t>Underground lab, </a:t>
              </a:r>
            </a:p>
            <a:p>
              <a:pPr algn="ctr"/>
              <a:r>
                <a:rPr lang="en-US" sz="1800">
                  <a:latin typeface="Tahoma" pitchFamily="34" charset="0"/>
                </a:rPr>
                <a:t>material selection, … </a:t>
              </a:r>
              <a:endParaRPr lang="fr-FR" sz="1800">
                <a:latin typeface="Tahoma" pitchFamily="34" charset="0"/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400" y="748"/>
              <a:ext cx="9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2400" y="1254"/>
              <a:ext cx="9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448" y="1780"/>
              <a:ext cx="9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043608" y="2420888"/>
            <a:ext cx="42672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lang="fr-FR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616" y="3068960"/>
            <a:ext cx="5724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Cosmic Rays and cosmic activation   		</a:t>
            </a:r>
            <a:endParaRPr lang="en-US" sz="1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Natural radioactivity from rock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and neutrons      	</a:t>
            </a:r>
            <a:endParaRPr lang="en-US" sz="1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Radioactive dust  				</a:t>
            </a:r>
            <a:endParaRPr lang="en-US" sz="1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Radon in air from U-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radioactive chains  		</a:t>
            </a:r>
            <a:endParaRPr lang="en-US" sz="18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Natural radioactivity in materials  		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</a:p>
          <a:p>
            <a:endParaRPr lang="en-US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Exotics (neutrino, etc)</a:t>
            </a:r>
            <a:endParaRPr lang="fr-FR" sz="18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744" y="116632"/>
            <a:ext cx="31047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142" y="404664"/>
            <a:ext cx="5580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cosmic rays composed essentially of all periodic elements: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89% protons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 10% helium nuclei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~1% heavy elements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C, O, Si, …)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sea level, most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mean energy at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but there are also much higher energies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Also, about 20% are fast neutrons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deep underground laboratories can provide effective shield from the cosmic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619" y="2897560"/>
            <a:ext cx="2952343" cy="36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27784" y="4077072"/>
            <a:ext cx="12241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Картинки по запросу muon flux under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4324350" cy="2962276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915816" y="573325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8588" y="44450"/>
            <a:ext cx="2225930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Shield/ underground</a:t>
            </a:r>
          </a:p>
        </p:txBody>
      </p:sp>
    </p:spTree>
    <p:extLst>
      <p:ext uri="{BB962C8B-B14F-4D97-AF65-F5344CB8AC3E}">
        <p14:creationId xmlns="" xmlns:p14="http://schemas.microsoft.com/office/powerpoint/2010/main" val="29762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8588" y="44450"/>
            <a:ext cx="2019142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Background /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Natural radioactivity is presented everywhere,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penetration power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Connected problem – radioactive gases in the atmosphere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Kr,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Connected problem – radon progenies,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C, …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Ultra pure materials (screening facilities, distillation and purification of liquids, radon free clean rooms for storage / assembly/ run).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Shields (Roman lead, …)</a:t>
            </a:r>
          </a:p>
          <a:p>
            <a:pPr marL="0"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New bigger detectors provides effective self-shielding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Special methods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/nuclear recoil discrimination,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fiducial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cut, etc)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15616" y="980728"/>
            <a:ext cx="7596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days background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requirement: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&lt;1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 per kg per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example human body has: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~100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/kg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 to reduce by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times (minimum)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construction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materials have to be selected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their low radioactivity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68538" y="5157788"/>
            <a:ext cx="12239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179512" y="620688"/>
            <a:ext cx="4946354" cy="40011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Neutron background sources underground: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512" y="1124744"/>
            <a:ext cx="60486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 eaLnBrk="0" hangingPunct="0"/>
            <a:r>
              <a:rPr lang="fr-FR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altLang="fr-FR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GB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energy neutrons induced by U/</a:t>
            </a:r>
            <a:r>
              <a:rPr lang="en-GB" altLang="fr-FR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activities </a:t>
            </a:r>
            <a:endParaRPr lang="en-GB" alt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7338" indent="-287338" eaLnBrk="0" hangingPunct="0">
              <a:buFontTx/>
              <a:buChar char="•"/>
            </a:pPr>
            <a:r>
              <a:rPr lang="en-GB" altLang="fr-FR" sz="2000" dirty="0">
                <a:latin typeface="Times New Roman" pitchFamily="18" charset="0"/>
                <a:cs typeface="Times New Roman" pitchFamily="18" charset="0"/>
              </a:rPr>
              <a:t>fission and   (</a:t>
            </a:r>
            <a:r>
              <a:rPr lang="en-GB" altLang="fr-FR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,n) reactions </a:t>
            </a:r>
            <a:r>
              <a:rPr lang="en-GB" altLang="fr-FR" sz="2000" dirty="0">
                <a:latin typeface="Times New Roman" pitchFamily="18" charset="0"/>
                <a:cs typeface="Times New Roman" pitchFamily="18" charset="0"/>
              </a:rPr>
              <a:t>in the surrounding rock/concrete </a:t>
            </a:r>
            <a:endParaRPr lang="en-GB" altLang="fr-FR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87338" indent="-287338" eaLnBrk="0" hangingPunct="0">
              <a:buFontTx/>
              <a:buChar char="•"/>
            </a:pPr>
            <a:r>
              <a:rPr lang="en-GB" altLang="fr-FR" sz="2000" dirty="0">
                <a:latin typeface="Times New Roman" pitchFamily="18" charset="0"/>
                <a:cs typeface="Times New Roman" pitchFamily="18" charset="0"/>
              </a:rPr>
              <a:t>fission </a:t>
            </a:r>
            <a:r>
              <a:rPr lang="en-GB" altLang="fr-FR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reactions in detector </a:t>
            </a:r>
            <a:r>
              <a:rPr lang="fr-FR" altLang="fr-FR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GB" altLang="fr-FR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hield</a:t>
            </a:r>
            <a:endParaRPr lang="fr-FR" altLang="fr-FR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287338" indent="-287338" eaLnBrk="0" hangingPunct="0"/>
            <a:r>
              <a:rPr lang="en-GB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fr-FR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nergy</a:t>
            </a:r>
            <a:r>
              <a:rPr lang="en-GB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neutrons induced by </a:t>
            </a:r>
            <a:r>
              <a:rPr lang="en-GB" altLang="fr-FR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muons</a:t>
            </a:r>
            <a:r>
              <a:rPr lang="en-GB" altLang="fr-FR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128588" y="44450"/>
            <a:ext cx="2446182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Background / neutrons</a:t>
            </a:r>
          </a:p>
        </p:txBody>
      </p:sp>
      <p:sp>
        <p:nvSpPr>
          <p:cNvPr id="784390" name="Rectangle 6"/>
          <p:cNvSpPr>
            <a:spLocks noChangeArrowheads="1"/>
          </p:cNvSpPr>
          <p:nvPr/>
        </p:nvSpPr>
        <p:spPr bwMode="auto">
          <a:xfrm>
            <a:off x="323528" y="4941168"/>
            <a:ext cx="7704856" cy="1754326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Fight with neutron background: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underground laboratory / reduce neutron flux by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4+ orders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 selection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veto system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Passive neutron shield </a:t>
            </a:r>
          </a:p>
          <a:p>
            <a:pPr marL="342900" indent="-342900" eaLnBrk="0" hangingPunct="0">
              <a:buFontTx/>
              <a:buAutoNum type="arabicParenR"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Multi-detector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assembly / neutron background identification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51520" y="2636912"/>
            <a:ext cx="4680371" cy="2016621"/>
            <a:chOff x="-1344" y="191"/>
            <a:chExt cx="8448" cy="393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44" y="191"/>
              <a:ext cx="8448" cy="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73" y="1933"/>
              <a:ext cx="2404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28184" y="260648"/>
            <a:ext cx="2729345" cy="2376264"/>
            <a:chOff x="6182996" y="1700809"/>
            <a:chExt cx="2729345" cy="237626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2996" y="1700809"/>
              <a:ext cx="2710799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7812360" y="3645024"/>
              <a:ext cx="10999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latin typeface="Comic Sans MS" pitchFamily="66" charset="0"/>
                </a:rPr>
                <a:t>CRESST</a:t>
              </a:r>
              <a:endParaRPr lang="ru-RU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28184" y="2636912"/>
            <a:ext cx="2736304" cy="2531422"/>
            <a:chOff x="6228184" y="4326578"/>
            <a:chExt cx="2736304" cy="2531422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326578"/>
              <a:ext cx="2736304" cy="253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7308304" y="6488668"/>
              <a:ext cx="1598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US" b="1" dirty="0" smtClean="0">
                  <a:solidFill>
                    <a:srgbClr val="FF0000"/>
                  </a:solidFill>
                  <a:latin typeface="Comic Sans MS" pitchFamily="66" charset="0"/>
                </a:rPr>
                <a:t>EDELWEISS</a:t>
              </a:r>
              <a:endParaRPr lang="ru-RU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Traditional methods of background suppression are not enough for direct DM search experiments.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specific reduction/study of the background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(selection of nuclear recoil events, seasonal modulations,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536589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Main experimental techniques for direct DM search: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Cryogenic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Si, …)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Solid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Noble Liquids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Others (bubble formation, gas-tracking)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35896" y="1988840"/>
            <a:ext cx="2016224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5157192"/>
            <a:ext cx="2232248" cy="122413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5301208"/>
            <a:ext cx="2016224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988840"/>
            <a:ext cx="1133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Ionization</a:t>
            </a:r>
          </a:p>
          <a:p>
            <a:r>
              <a:rPr lang="en-US" dirty="0" err="1" smtClean="0"/>
              <a:t>CoGeNT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15719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Light (scintillation)</a:t>
            </a:r>
          </a:p>
          <a:p>
            <a:r>
              <a:rPr lang="en-US" dirty="0" smtClean="0"/>
              <a:t>DAMA/LIBRA</a:t>
            </a:r>
          </a:p>
          <a:p>
            <a:r>
              <a:rPr lang="en-US" dirty="0" smtClean="0"/>
              <a:t>KIMS, XMASS,</a:t>
            </a:r>
          </a:p>
          <a:p>
            <a:r>
              <a:rPr lang="en-US" dirty="0" smtClean="0"/>
              <a:t>DEAP/CLEAN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445224"/>
            <a:ext cx="16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Heat (phonons)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573016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Edelweiss, CDMS (Super-CDMS)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50100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: DarkSide-50, </a:t>
            </a:r>
            <a:r>
              <a:rPr lang="en-US" dirty="0" err="1" smtClean="0"/>
              <a:t>ArDM</a:t>
            </a:r>
            <a:endParaRPr lang="en-US" dirty="0" smtClean="0"/>
          </a:p>
          <a:p>
            <a:r>
              <a:rPr lang="en-US" dirty="0" err="1" smtClean="0"/>
              <a:t>LXe</a:t>
            </a:r>
            <a:r>
              <a:rPr lang="en-US" dirty="0" smtClean="0"/>
              <a:t>: XENON, LUX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78335" y="5476767"/>
            <a:ext cx="105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CRESST-II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948264" y="4221088"/>
            <a:ext cx="648072" cy="720080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2708920"/>
            <a:ext cx="792088" cy="720080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flipH="1">
            <a:off x="3023828" y="2780928"/>
            <a:ext cx="756084" cy="79208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763688" y="4221088"/>
            <a:ext cx="720080" cy="936104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5661248"/>
            <a:ext cx="936104" cy="0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48064" y="5661248"/>
            <a:ext cx="936104" cy="0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79512" y="2348880"/>
            <a:ext cx="1584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Tracking: </a:t>
            </a:r>
          </a:p>
          <a:p>
            <a:r>
              <a:rPr lang="en-US" dirty="0" smtClean="0"/>
              <a:t>Drift, DM-TPC,</a:t>
            </a:r>
          </a:p>
          <a:p>
            <a:r>
              <a:rPr lang="en-US" dirty="0" smtClean="0"/>
              <a:t>MIMAC, NIT</a:t>
            </a:r>
          </a:p>
          <a:p>
            <a:endParaRPr lang="en-US" dirty="0" smtClean="0"/>
          </a:p>
          <a:p>
            <a:r>
              <a:rPr lang="en-US" b="1" dirty="0" smtClean="0"/>
              <a:t>Bubble Formation:</a:t>
            </a:r>
          </a:p>
          <a:p>
            <a:r>
              <a:rPr lang="en-US" dirty="0" smtClean="0"/>
              <a:t>COUPP, PICASSO,</a:t>
            </a:r>
          </a:p>
          <a:p>
            <a:r>
              <a:rPr lang="en-US" dirty="0" smtClean="0"/>
              <a:t>PICO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Cryogenic Techniques (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Combination of phonon measurement with measurement of ionization or scintillation)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2205038"/>
            <a:ext cx="4021138" cy="4241800"/>
            <a:chOff x="2699" y="799"/>
            <a:chExt cx="2533" cy="2672"/>
          </a:xfrm>
        </p:grpSpPr>
        <p:sp>
          <p:nvSpPr>
            <p:cNvPr id="422916" name="AutoShape 4"/>
            <p:cNvSpPr>
              <a:spLocks noChangeAspect="1" noChangeArrowheads="1"/>
            </p:cNvSpPr>
            <p:nvPr/>
          </p:nvSpPr>
          <p:spPr bwMode="auto">
            <a:xfrm>
              <a:off x="2699" y="799"/>
              <a:ext cx="2533" cy="540"/>
            </a:xfrm>
            <a:prstGeom prst="downArrow">
              <a:avLst>
                <a:gd name="adj1" fmla="val 84315"/>
                <a:gd name="adj2" fmla="val 278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Initial recoil energy</a:t>
              </a:r>
            </a:p>
          </p:txBody>
        </p:sp>
        <p:sp>
          <p:nvSpPr>
            <p:cNvPr id="422917" name="AutoShape 5"/>
            <p:cNvSpPr>
              <a:spLocks noChangeAspect="1" noChangeArrowheads="1"/>
            </p:cNvSpPr>
            <p:nvPr/>
          </p:nvSpPr>
          <p:spPr bwMode="auto">
            <a:xfrm>
              <a:off x="2789" y="1434"/>
              <a:ext cx="1437" cy="1225"/>
            </a:xfrm>
            <a:prstGeom prst="downArrow">
              <a:avLst>
                <a:gd name="adj1" fmla="val 84056"/>
                <a:gd name="adj2" fmla="val 263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99CC00"/>
                  </a:solidFill>
                  <a:latin typeface="Times New Roman" pitchFamily="18" charset="0"/>
                  <a:cs typeface="Times New Roman" pitchFamily="18" charset="0"/>
                </a:rPr>
                <a:t>Displace-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99CC00"/>
                  </a:solidFill>
                  <a:latin typeface="Times New Roman" pitchFamily="18" charset="0"/>
                  <a:cs typeface="Times New Roman" pitchFamily="18" charset="0"/>
                </a:rPr>
                <a:t>ments,</a:t>
              </a:r>
            </a:p>
            <a:p>
              <a:pPr algn="ctr"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99CC00"/>
                  </a:solidFill>
                  <a:latin typeface="Times New Roman" pitchFamily="18" charset="0"/>
                  <a:cs typeface="Times New Roman" pitchFamily="18" charset="0"/>
                </a:rPr>
                <a:t>Vibrations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99CC00"/>
                  </a:solidFill>
                  <a:latin typeface="Times New Roman" pitchFamily="18" charset="0"/>
                  <a:cs typeface="Times New Roman" pitchFamily="18" charset="0"/>
                </a:rPr>
                <a:t>Athermal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99CC00"/>
                  </a:solidFill>
                  <a:latin typeface="Times New Roman" pitchFamily="18" charset="0"/>
                  <a:cs typeface="Times New Roman" pitchFamily="18" charset="0"/>
                </a:rPr>
                <a:t>phonons</a:t>
              </a:r>
            </a:p>
          </p:txBody>
        </p:sp>
        <p:sp>
          <p:nvSpPr>
            <p:cNvPr id="422918" name="AutoShape 6"/>
            <p:cNvSpPr>
              <a:spLocks noChangeAspect="1" noChangeArrowheads="1"/>
            </p:cNvSpPr>
            <p:nvPr/>
          </p:nvSpPr>
          <p:spPr bwMode="auto">
            <a:xfrm>
              <a:off x="4286" y="1434"/>
              <a:ext cx="844" cy="1181"/>
            </a:xfrm>
            <a:prstGeom prst="downArrow">
              <a:avLst>
                <a:gd name="adj1" fmla="val 84056"/>
                <a:gd name="adj2" fmla="val 348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Ionization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(~30 %)</a:t>
              </a:r>
            </a:p>
          </p:txBody>
        </p:sp>
        <p:sp>
          <p:nvSpPr>
            <p:cNvPr id="422919" name="AutoShape 7"/>
            <p:cNvSpPr>
              <a:spLocks noChangeAspect="1" noChangeArrowheads="1"/>
            </p:cNvSpPr>
            <p:nvPr/>
          </p:nvSpPr>
          <p:spPr bwMode="auto">
            <a:xfrm>
              <a:off x="2744" y="2931"/>
              <a:ext cx="2235" cy="540"/>
            </a:xfrm>
            <a:prstGeom prst="downArrow">
              <a:avLst>
                <a:gd name="adj1" fmla="val 87907"/>
                <a:gd name="adj2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8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Thermal phonons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(Heat)</a:t>
              </a:r>
            </a:p>
          </p:txBody>
        </p:sp>
        <p:sp>
          <p:nvSpPr>
            <p:cNvPr id="422920" name="AutoShape 8"/>
            <p:cNvSpPr>
              <a:spLocks noChangeAspect="1" noChangeArrowheads="1"/>
            </p:cNvSpPr>
            <p:nvPr/>
          </p:nvSpPr>
          <p:spPr bwMode="auto">
            <a:xfrm rot="19505691">
              <a:off x="4876" y="2387"/>
              <a:ext cx="292" cy="535"/>
            </a:xfrm>
            <a:prstGeom prst="downArrow">
              <a:avLst>
                <a:gd name="adj1" fmla="val 71741"/>
                <a:gd name="adj2" fmla="val 482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Scintillation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(~3 %)</a:t>
              </a:r>
            </a:p>
          </p:txBody>
        </p:sp>
      </p:grp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4787900" y="2276475"/>
            <a:ext cx="43561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Phonon: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most precise total energy measurement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Ionization / Scintillation: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yield depends on recoiling particle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Nuclear / electron recoil discrimination.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1" y="0"/>
            <a:ext cx="161967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CRESST</a:t>
            </a:r>
            <a:endParaRPr lang="en-GB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016000"/>
            <a:ext cx="4033838" cy="2413000"/>
            <a:chOff x="158" y="640"/>
            <a:chExt cx="2541" cy="1520"/>
          </a:xfrm>
        </p:grpSpPr>
        <p:sp>
          <p:nvSpPr>
            <p:cNvPr id="1027077" name="Rectangle 5"/>
            <p:cNvSpPr>
              <a:spLocks noChangeArrowheads="1"/>
            </p:cNvSpPr>
            <p:nvPr/>
          </p:nvSpPr>
          <p:spPr bwMode="auto">
            <a:xfrm>
              <a:off x="600" y="755"/>
              <a:ext cx="1005" cy="132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78" name="Rectangle 6"/>
            <p:cNvSpPr>
              <a:spLocks noChangeArrowheads="1"/>
            </p:cNvSpPr>
            <p:nvPr/>
          </p:nvSpPr>
          <p:spPr bwMode="auto">
            <a:xfrm>
              <a:off x="740" y="1024"/>
              <a:ext cx="733" cy="43"/>
            </a:xfrm>
            <a:prstGeom prst="rect">
              <a:avLst/>
            </a:prstGeom>
            <a:solidFill>
              <a:srgbClr val="003F7E">
                <a:alpha val="6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79" name="Rectangle 7" descr="70%"/>
            <p:cNvSpPr>
              <a:spLocks noChangeArrowheads="1"/>
            </p:cNvSpPr>
            <p:nvPr/>
          </p:nvSpPr>
          <p:spPr bwMode="auto">
            <a:xfrm>
              <a:off x="918" y="975"/>
              <a:ext cx="345" cy="49"/>
            </a:xfrm>
            <a:prstGeom prst="rect">
              <a:avLst/>
            </a:prstGeom>
            <a:pattFill prst="pct70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80" name="Text Box 8"/>
            <p:cNvSpPr txBox="1">
              <a:spLocks noChangeArrowheads="1"/>
            </p:cNvSpPr>
            <p:nvPr/>
          </p:nvSpPr>
          <p:spPr bwMode="auto">
            <a:xfrm>
              <a:off x="1604" y="927"/>
              <a:ext cx="6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  <a:cs typeface="Arial" pitchFamily="34" charset="0"/>
                </a:rPr>
                <a:t>tungsten TES</a:t>
              </a:r>
            </a:p>
          </p:txBody>
        </p:sp>
        <p:sp>
          <p:nvSpPr>
            <p:cNvPr id="1027081" name="Line 9"/>
            <p:cNvSpPr>
              <a:spLocks noChangeShapeType="1"/>
            </p:cNvSpPr>
            <p:nvPr/>
          </p:nvSpPr>
          <p:spPr bwMode="auto">
            <a:xfrm>
              <a:off x="701" y="723"/>
              <a:ext cx="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2" name="Freeform 10"/>
            <p:cNvSpPr>
              <a:spLocks/>
            </p:cNvSpPr>
            <p:nvPr/>
          </p:nvSpPr>
          <p:spPr bwMode="auto">
            <a:xfrm>
              <a:off x="1065" y="723"/>
              <a:ext cx="31" cy="2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66"/>
                </a:cxn>
                <a:cxn ang="0">
                  <a:pos x="0" y="88"/>
                </a:cxn>
                <a:cxn ang="0">
                  <a:pos x="48" y="112"/>
                </a:cxn>
                <a:cxn ang="0">
                  <a:pos x="2" y="144"/>
                </a:cxn>
                <a:cxn ang="0">
                  <a:pos x="48" y="170"/>
                </a:cxn>
                <a:cxn ang="0">
                  <a:pos x="4" y="198"/>
                </a:cxn>
                <a:cxn ang="0">
                  <a:pos x="48" y="222"/>
                </a:cxn>
                <a:cxn ang="0">
                  <a:pos x="2" y="248"/>
                </a:cxn>
                <a:cxn ang="0">
                  <a:pos x="52" y="270"/>
                </a:cxn>
                <a:cxn ang="0">
                  <a:pos x="4" y="300"/>
                </a:cxn>
                <a:cxn ang="0">
                  <a:pos x="48" y="320"/>
                </a:cxn>
                <a:cxn ang="0">
                  <a:pos x="26" y="342"/>
                </a:cxn>
                <a:cxn ang="0">
                  <a:pos x="28" y="408"/>
                </a:cxn>
              </a:cxnLst>
              <a:rect l="0" t="0" r="r" b="b"/>
              <a:pathLst>
                <a:path w="52" h="408">
                  <a:moveTo>
                    <a:pt x="27" y="0"/>
                  </a:moveTo>
                  <a:lnTo>
                    <a:pt x="28" y="66"/>
                  </a:lnTo>
                  <a:lnTo>
                    <a:pt x="0" y="88"/>
                  </a:lnTo>
                  <a:lnTo>
                    <a:pt x="48" y="112"/>
                  </a:lnTo>
                  <a:lnTo>
                    <a:pt x="2" y="144"/>
                  </a:lnTo>
                  <a:lnTo>
                    <a:pt x="48" y="170"/>
                  </a:lnTo>
                  <a:lnTo>
                    <a:pt x="4" y="198"/>
                  </a:lnTo>
                  <a:lnTo>
                    <a:pt x="48" y="222"/>
                  </a:lnTo>
                  <a:lnTo>
                    <a:pt x="2" y="248"/>
                  </a:lnTo>
                  <a:lnTo>
                    <a:pt x="52" y="270"/>
                  </a:lnTo>
                  <a:lnTo>
                    <a:pt x="4" y="300"/>
                  </a:lnTo>
                  <a:lnTo>
                    <a:pt x="48" y="320"/>
                  </a:lnTo>
                  <a:lnTo>
                    <a:pt x="26" y="342"/>
                  </a:lnTo>
                  <a:lnTo>
                    <a:pt x="28" y="4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3" name="Text Box 11"/>
            <p:cNvSpPr txBox="1">
              <a:spLocks noChangeArrowheads="1"/>
            </p:cNvSpPr>
            <p:nvPr/>
          </p:nvSpPr>
          <p:spPr bwMode="auto">
            <a:xfrm>
              <a:off x="158" y="913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  <a:cs typeface="Arial" pitchFamily="34" charset="0"/>
                </a:rPr>
                <a:t>Silicon</a:t>
              </a:r>
            </a:p>
            <a:p>
              <a:pPr algn="ctr"/>
              <a:r>
                <a:rPr lang="en-US" sz="1000">
                  <a:latin typeface="Comic Sans MS" pitchFamily="66" charset="0"/>
                  <a:cs typeface="Arial" pitchFamily="34" charset="0"/>
                </a:rPr>
                <a:t>absorber</a:t>
              </a:r>
            </a:p>
          </p:txBody>
        </p:sp>
        <p:sp>
          <p:nvSpPr>
            <p:cNvPr id="1027084" name="Line 12"/>
            <p:cNvSpPr>
              <a:spLocks noChangeShapeType="1"/>
            </p:cNvSpPr>
            <p:nvPr/>
          </p:nvSpPr>
          <p:spPr bwMode="auto">
            <a:xfrm>
              <a:off x="561" y="1043"/>
              <a:ext cx="15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5" name="Line 13"/>
            <p:cNvSpPr>
              <a:spLocks noChangeShapeType="1"/>
            </p:cNvSpPr>
            <p:nvPr/>
          </p:nvSpPr>
          <p:spPr bwMode="auto">
            <a:xfrm flipH="1" flipV="1">
              <a:off x="1287" y="998"/>
              <a:ext cx="34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6" name="Rectangle 14"/>
            <p:cNvSpPr>
              <a:spLocks noChangeArrowheads="1"/>
            </p:cNvSpPr>
            <p:nvPr/>
          </p:nvSpPr>
          <p:spPr bwMode="auto">
            <a:xfrm>
              <a:off x="740" y="1151"/>
              <a:ext cx="733" cy="664"/>
            </a:xfrm>
            <a:prstGeom prst="rect">
              <a:avLst/>
            </a:prstGeom>
            <a:gradFill rotWithShape="1">
              <a:gsLst>
                <a:gs pos="0">
                  <a:srgbClr val="85C2FF">
                    <a:alpha val="0"/>
                  </a:srgbClr>
                </a:gs>
                <a:gs pos="100000">
                  <a:srgbClr val="85C2FF">
                    <a:gamma/>
                    <a:shade val="5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87" name="Line 15"/>
            <p:cNvSpPr>
              <a:spLocks noChangeShapeType="1"/>
            </p:cNvSpPr>
            <p:nvPr/>
          </p:nvSpPr>
          <p:spPr bwMode="auto">
            <a:xfrm flipV="1">
              <a:off x="626" y="1483"/>
              <a:ext cx="470" cy="6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8" name="Line 16"/>
            <p:cNvSpPr>
              <a:spLocks noChangeShapeType="1"/>
            </p:cNvSpPr>
            <p:nvPr/>
          </p:nvSpPr>
          <p:spPr bwMode="auto">
            <a:xfrm>
              <a:off x="1096" y="1483"/>
              <a:ext cx="649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89" name="Freeform 17"/>
            <p:cNvSpPr>
              <a:spLocks/>
            </p:cNvSpPr>
            <p:nvPr/>
          </p:nvSpPr>
          <p:spPr bwMode="auto">
            <a:xfrm rot="7386984" flipH="1">
              <a:off x="1064" y="1311"/>
              <a:ext cx="306" cy="38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0" name="Freeform 18"/>
            <p:cNvSpPr>
              <a:spLocks/>
            </p:cNvSpPr>
            <p:nvPr/>
          </p:nvSpPr>
          <p:spPr bwMode="auto">
            <a:xfrm rot="58128424">
              <a:off x="781" y="1237"/>
              <a:ext cx="407" cy="31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1" name="Freeform 19"/>
            <p:cNvSpPr>
              <a:spLocks/>
            </p:cNvSpPr>
            <p:nvPr/>
          </p:nvSpPr>
          <p:spPr bwMode="auto">
            <a:xfrm rot="-32842379" flipH="1" flipV="1">
              <a:off x="1172" y="1431"/>
              <a:ext cx="373" cy="26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2" name="Freeform 20"/>
            <p:cNvSpPr>
              <a:spLocks/>
            </p:cNvSpPr>
            <p:nvPr/>
          </p:nvSpPr>
          <p:spPr bwMode="auto">
            <a:xfrm rot="13686493" flipH="1">
              <a:off x="1027" y="1680"/>
              <a:ext cx="385" cy="43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3" name="Freeform 21"/>
            <p:cNvSpPr>
              <a:spLocks/>
            </p:cNvSpPr>
            <p:nvPr/>
          </p:nvSpPr>
          <p:spPr bwMode="auto">
            <a:xfrm rot="19140088" flipH="1">
              <a:off x="740" y="1586"/>
              <a:ext cx="305" cy="38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4" name="Freeform 22"/>
            <p:cNvSpPr>
              <a:spLocks/>
            </p:cNvSpPr>
            <p:nvPr/>
          </p:nvSpPr>
          <p:spPr bwMode="auto">
            <a:xfrm rot="396625" flipH="1">
              <a:off x="638" y="1406"/>
              <a:ext cx="380" cy="31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90" y="8"/>
                </a:cxn>
                <a:cxn ang="0">
                  <a:pos x="181" y="99"/>
                </a:cxn>
                <a:cxn ang="0">
                  <a:pos x="272" y="8"/>
                </a:cxn>
                <a:cxn ang="0">
                  <a:pos x="363" y="99"/>
                </a:cxn>
                <a:cxn ang="0">
                  <a:pos x="453" y="8"/>
                </a:cxn>
                <a:cxn ang="0">
                  <a:pos x="544" y="99"/>
                </a:cxn>
                <a:cxn ang="0">
                  <a:pos x="635" y="8"/>
                </a:cxn>
                <a:cxn ang="0">
                  <a:pos x="725" y="53"/>
                </a:cxn>
                <a:cxn ang="0">
                  <a:pos x="816" y="53"/>
                </a:cxn>
              </a:cxnLst>
              <a:rect l="0" t="0" r="r" b="b"/>
              <a:pathLst>
                <a:path w="816" h="99">
                  <a:moveTo>
                    <a:pt x="0" y="99"/>
                  </a:moveTo>
                  <a:cubicBezTo>
                    <a:pt x="30" y="53"/>
                    <a:pt x="60" y="8"/>
                    <a:pt x="90" y="8"/>
                  </a:cubicBezTo>
                  <a:cubicBezTo>
                    <a:pt x="120" y="8"/>
                    <a:pt x="151" y="99"/>
                    <a:pt x="181" y="99"/>
                  </a:cubicBezTo>
                  <a:cubicBezTo>
                    <a:pt x="211" y="99"/>
                    <a:pt x="242" y="8"/>
                    <a:pt x="272" y="8"/>
                  </a:cubicBezTo>
                  <a:cubicBezTo>
                    <a:pt x="302" y="8"/>
                    <a:pt x="333" y="99"/>
                    <a:pt x="363" y="99"/>
                  </a:cubicBezTo>
                  <a:cubicBezTo>
                    <a:pt x="393" y="99"/>
                    <a:pt x="423" y="8"/>
                    <a:pt x="453" y="8"/>
                  </a:cubicBezTo>
                  <a:cubicBezTo>
                    <a:pt x="483" y="8"/>
                    <a:pt x="514" y="99"/>
                    <a:pt x="544" y="99"/>
                  </a:cubicBezTo>
                  <a:cubicBezTo>
                    <a:pt x="574" y="99"/>
                    <a:pt x="605" y="16"/>
                    <a:pt x="635" y="8"/>
                  </a:cubicBezTo>
                  <a:cubicBezTo>
                    <a:pt x="665" y="0"/>
                    <a:pt x="695" y="46"/>
                    <a:pt x="725" y="53"/>
                  </a:cubicBezTo>
                  <a:cubicBezTo>
                    <a:pt x="755" y="60"/>
                    <a:pt x="785" y="56"/>
                    <a:pt x="816" y="5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5" name="Rectangle 23" descr="70%"/>
            <p:cNvSpPr>
              <a:spLocks noChangeArrowheads="1"/>
            </p:cNvSpPr>
            <p:nvPr/>
          </p:nvSpPr>
          <p:spPr bwMode="auto">
            <a:xfrm>
              <a:off x="918" y="1815"/>
              <a:ext cx="345" cy="49"/>
            </a:xfrm>
            <a:prstGeom prst="rect">
              <a:avLst/>
            </a:prstGeom>
            <a:pattFill prst="pct70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96" name="Line 24"/>
            <p:cNvSpPr>
              <a:spLocks noChangeShapeType="1"/>
            </p:cNvSpPr>
            <p:nvPr/>
          </p:nvSpPr>
          <p:spPr bwMode="auto">
            <a:xfrm rot="10800000">
              <a:off x="689" y="2118"/>
              <a:ext cx="7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7" name="Freeform 25"/>
            <p:cNvSpPr>
              <a:spLocks/>
            </p:cNvSpPr>
            <p:nvPr/>
          </p:nvSpPr>
          <p:spPr bwMode="auto">
            <a:xfrm rot="10800000">
              <a:off x="1082" y="1866"/>
              <a:ext cx="31" cy="2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66"/>
                </a:cxn>
                <a:cxn ang="0">
                  <a:pos x="0" y="88"/>
                </a:cxn>
                <a:cxn ang="0">
                  <a:pos x="48" y="112"/>
                </a:cxn>
                <a:cxn ang="0">
                  <a:pos x="2" y="144"/>
                </a:cxn>
                <a:cxn ang="0">
                  <a:pos x="48" y="170"/>
                </a:cxn>
                <a:cxn ang="0">
                  <a:pos x="4" y="198"/>
                </a:cxn>
                <a:cxn ang="0">
                  <a:pos x="48" y="222"/>
                </a:cxn>
                <a:cxn ang="0">
                  <a:pos x="2" y="248"/>
                </a:cxn>
                <a:cxn ang="0">
                  <a:pos x="52" y="270"/>
                </a:cxn>
                <a:cxn ang="0">
                  <a:pos x="4" y="300"/>
                </a:cxn>
                <a:cxn ang="0">
                  <a:pos x="48" y="320"/>
                </a:cxn>
                <a:cxn ang="0">
                  <a:pos x="26" y="342"/>
                </a:cxn>
                <a:cxn ang="0">
                  <a:pos x="28" y="408"/>
                </a:cxn>
              </a:cxnLst>
              <a:rect l="0" t="0" r="r" b="b"/>
              <a:pathLst>
                <a:path w="52" h="408">
                  <a:moveTo>
                    <a:pt x="27" y="0"/>
                  </a:moveTo>
                  <a:lnTo>
                    <a:pt x="28" y="66"/>
                  </a:lnTo>
                  <a:lnTo>
                    <a:pt x="0" y="88"/>
                  </a:lnTo>
                  <a:lnTo>
                    <a:pt x="48" y="112"/>
                  </a:lnTo>
                  <a:lnTo>
                    <a:pt x="2" y="144"/>
                  </a:lnTo>
                  <a:lnTo>
                    <a:pt x="48" y="170"/>
                  </a:lnTo>
                  <a:lnTo>
                    <a:pt x="4" y="198"/>
                  </a:lnTo>
                  <a:lnTo>
                    <a:pt x="48" y="222"/>
                  </a:lnTo>
                  <a:lnTo>
                    <a:pt x="2" y="248"/>
                  </a:lnTo>
                  <a:lnTo>
                    <a:pt x="52" y="270"/>
                  </a:lnTo>
                  <a:lnTo>
                    <a:pt x="4" y="300"/>
                  </a:lnTo>
                  <a:lnTo>
                    <a:pt x="48" y="320"/>
                  </a:lnTo>
                  <a:lnTo>
                    <a:pt x="26" y="342"/>
                  </a:lnTo>
                  <a:lnTo>
                    <a:pt x="28" y="4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098" name="Text Box 26"/>
            <p:cNvSpPr txBox="1">
              <a:spLocks noChangeArrowheads="1"/>
            </p:cNvSpPr>
            <p:nvPr/>
          </p:nvSpPr>
          <p:spPr bwMode="auto">
            <a:xfrm>
              <a:off x="1927" y="1207"/>
              <a:ext cx="7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pitchFamily="34" charset="0"/>
                </a:rPr>
                <a:t>CaWO</a:t>
              </a:r>
              <a:r>
                <a:rPr lang="en-US" baseline="-25000" dirty="0">
                  <a:solidFill>
                    <a:srgbClr val="0000CC"/>
                  </a:solidFill>
                  <a:latin typeface="Comic Sans MS" pitchFamily="66" charset="0"/>
                  <a:cs typeface="Arial" pitchFamily="34" charset="0"/>
                </a:rPr>
                <a:t>4</a:t>
              </a:r>
              <a:endParaRPr lang="en-US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r>
                <a:rPr lang="en-GB" dirty="0">
                  <a:solidFill>
                    <a:srgbClr val="0000CC"/>
                  </a:solidFill>
                  <a:latin typeface="Comic Sans MS" pitchFamily="66" charset="0"/>
                  <a:cs typeface="Arial" pitchFamily="34" charset="0"/>
                </a:rPr>
                <a:t>300</a:t>
              </a:r>
              <a:r>
                <a:rPr lang="ru-RU" dirty="0">
                  <a:solidFill>
                    <a:srgbClr val="0000CC"/>
                  </a:solidFill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0000CC"/>
                  </a:solidFill>
                  <a:latin typeface="Comic Sans MS" pitchFamily="66" charset="0"/>
                  <a:cs typeface="Arial" pitchFamily="34" charset="0"/>
                </a:rPr>
                <a:t>g</a:t>
              </a:r>
              <a:endParaRPr lang="en-US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027099" name="Line 27"/>
            <p:cNvSpPr>
              <a:spLocks noChangeShapeType="1"/>
            </p:cNvSpPr>
            <p:nvPr/>
          </p:nvSpPr>
          <p:spPr bwMode="auto">
            <a:xfrm flipH="1" flipV="1">
              <a:off x="1474" y="1344"/>
              <a:ext cx="499" cy="9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100" name="Text Box 28"/>
            <p:cNvSpPr txBox="1">
              <a:spLocks noChangeArrowheads="1"/>
            </p:cNvSpPr>
            <p:nvPr/>
          </p:nvSpPr>
          <p:spPr bwMode="auto">
            <a:xfrm>
              <a:off x="1609" y="1886"/>
              <a:ext cx="6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omic Sans MS" pitchFamily="66" charset="0"/>
                  <a:cs typeface="Arial" pitchFamily="34" charset="0"/>
                </a:rPr>
                <a:t>tungsten TES</a:t>
              </a:r>
            </a:p>
          </p:txBody>
        </p:sp>
        <p:sp>
          <p:nvSpPr>
            <p:cNvPr id="1027101" name="Line 29"/>
            <p:cNvSpPr>
              <a:spLocks noChangeShapeType="1"/>
            </p:cNvSpPr>
            <p:nvPr/>
          </p:nvSpPr>
          <p:spPr bwMode="auto">
            <a:xfrm flipH="1" flipV="1">
              <a:off x="1274" y="1867"/>
              <a:ext cx="356" cy="8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102" name="Text Box 30"/>
            <p:cNvSpPr txBox="1">
              <a:spLocks noChangeArrowheads="1"/>
            </p:cNvSpPr>
            <p:nvPr/>
          </p:nvSpPr>
          <p:spPr bwMode="auto">
            <a:xfrm>
              <a:off x="1667" y="640"/>
              <a:ext cx="5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Comic Sans MS" pitchFamily="66" charset="0"/>
                  <a:cs typeface="Arial" pitchFamily="34" charset="0"/>
                </a:rPr>
                <a:t>reflecting </a:t>
              </a:r>
            </a:p>
            <a:p>
              <a:pPr algn="ctr"/>
              <a:r>
                <a:rPr lang="en-US" sz="1000">
                  <a:latin typeface="Comic Sans MS" pitchFamily="66" charset="0"/>
                  <a:cs typeface="Arial" pitchFamily="34" charset="0"/>
                </a:rPr>
                <a:t>cavity</a:t>
              </a:r>
            </a:p>
          </p:txBody>
        </p:sp>
        <p:sp>
          <p:nvSpPr>
            <p:cNvPr id="1027103" name="Line 31"/>
            <p:cNvSpPr>
              <a:spLocks noChangeShapeType="1"/>
            </p:cNvSpPr>
            <p:nvPr/>
          </p:nvSpPr>
          <p:spPr bwMode="auto">
            <a:xfrm flipH="1">
              <a:off x="1554" y="730"/>
              <a:ext cx="165" cy="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105" name="Text Box 33"/>
          <p:cNvSpPr txBox="1">
            <a:spLocks noChangeArrowheads="1"/>
          </p:cNvSpPr>
          <p:nvPr/>
        </p:nvSpPr>
        <p:spPr bwMode="auto">
          <a:xfrm>
            <a:off x="107950" y="3429000"/>
            <a:ext cx="4464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     Heat</a:t>
            </a:r>
            <a:r>
              <a:rPr lang="en-GB" sz="2800" dirty="0" smtClean="0"/>
              <a:t>  </a:t>
            </a:r>
            <a:r>
              <a:rPr lang="ru-RU" sz="2800" dirty="0" smtClean="0"/>
              <a:t>     </a:t>
            </a:r>
            <a:r>
              <a:rPr lang="en-GB" sz="2800" dirty="0" smtClean="0"/>
              <a:t> </a:t>
            </a:r>
            <a:r>
              <a:rPr lang="en-GB" sz="2800" dirty="0"/>
              <a:t>–  </a:t>
            </a:r>
            <a:r>
              <a:rPr lang="ru-RU" sz="2800" dirty="0"/>
              <a:t>   </a:t>
            </a:r>
            <a:r>
              <a:rPr lang="en-GB" sz="2800" dirty="0"/>
              <a:t> </a:t>
            </a:r>
            <a:r>
              <a:rPr lang="en-US" sz="2800" dirty="0" smtClean="0"/>
              <a:t>Light</a:t>
            </a:r>
            <a:endParaRPr lang="en-GB" sz="2800" dirty="0"/>
          </a:p>
          <a:p>
            <a:pPr>
              <a:spcBef>
                <a:spcPct val="50000"/>
              </a:spcBef>
            </a:pPr>
            <a:endParaRPr lang="en-GB" sz="2400" dirty="0"/>
          </a:p>
          <a:p>
            <a:pPr>
              <a:spcBef>
                <a:spcPct val="50000"/>
              </a:spcBef>
            </a:pPr>
            <a:endParaRPr lang="en-GB" sz="2400" dirty="0"/>
          </a:p>
          <a:p>
            <a:pPr>
              <a:spcBef>
                <a:spcPct val="150000"/>
              </a:spcBef>
            </a:pPr>
            <a:endParaRPr lang="en-US" sz="2400" dirty="0"/>
          </a:p>
        </p:txBody>
      </p:sp>
      <p:sp>
        <p:nvSpPr>
          <p:cNvPr id="1027106" name="Text Box 34"/>
          <p:cNvSpPr txBox="1">
            <a:spLocks noChangeArrowheads="1"/>
          </p:cNvSpPr>
          <p:nvPr/>
        </p:nvSpPr>
        <p:spPr bwMode="auto">
          <a:xfrm>
            <a:off x="0" y="443706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Energy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27107" name="AutoShape 35"/>
          <p:cNvSpPr>
            <a:spLocks noChangeArrowheads="1"/>
          </p:cNvSpPr>
          <p:nvPr/>
        </p:nvSpPr>
        <p:spPr bwMode="auto">
          <a:xfrm>
            <a:off x="684213" y="3933825"/>
            <a:ext cx="142875" cy="503238"/>
          </a:xfrm>
          <a:prstGeom prst="downArrow">
            <a:avLst>
              <a:gd name="adj1" fmla="val 50000"/>
              <a:gd name="adj2" fmla="val 88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08" name="AutoShape 36"/>
          <p:cNvSpPr>
            <a:spLocks noChangeArrowheads="1"/>
          </p:cNvSpPr>
          <p:nvPr/>
        </p:nvSpPr>
        <p:spPr bwMode="auto">
          <a:xfrm>
            <a:off x="2987675" y="3935413"/>
            <a:ext cx="144463" cy="503237"/>
          </a:xfrm>
          <a:prstGeom prst="downArrow">
            <a:avLst>
              <a:gd name="adj1" fmla="val 50000"/>
              <a:gd name="adj2" fmla="val 8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11" name="Text Box 39"/>
          <p:cNvSpPr txBox="1">
            <a:spLocks noChangeArrowheads="1"/>
          </p:cNvSpPr>
          <p:nvPr/>
        </p:nvSpPr>
        <p:spPr bwMode="auto">
          <a:xfrm>
            <a:off x="1835150" y="4437063"/>
            <a:ext cx="2592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0000CC"/>
                </a:solidFill>
              </a:rPr>
              <a:t>Identification</a:t>
            </a:r>
            <a:endParaRPr lang="en-US" sz="18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708" y="116632"/>
            <a:ext cx="30800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689" y="3356992"/>
            <a:ext cx="4274311" cy="32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8132185" y="648866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idm2018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882047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EDELWEISS (Heat and ionization </a:t>
            </a:r>
            <a:r>
              <a:rPr lang="en-GB" b="1" u="sng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latin typeface="Times New Roman" pitchFamily="18" charset="0"/>
                <a:cs typeface="Times New Roman" pitchFamily="18" charset="0"/>
              </a:rPr>
              <a:t>bolometers</a:t>
            </a: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GB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58" y="1857364"/>
            <a:ext cx="4213225" cy="1754326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FFCCCC"/>
            </a:solidFill>
            <a:miter lim="800000"/>
            <a:headEnd/>
            <a:tailEnd/>
          </a:ln>
          <a:effectLst>
            <a:outerShdw dist="127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Ratio E</a:t>
            </a:r>
            <a:r>
              <a:rPr kumimoji="0" lang="fr-F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ionization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/E</a:t>
            </a:r>
            <a:r>
              <a:rPr kumimoji="0" lang="fr-FR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recoil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</a:t>
            </a:r>
            <a:endParaRPr kumimoji="0" lang="fr-FR" sz="1800" b="1" i="0" u="none" strike="noStrike" kern="0" cap="none" spc="0" normalizeH="0" baseline="-2500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=1 for electronic recoil</a:t>
            </a:r>
          </a:p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0.3 for nuclear recoil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Event by event identification of the recoil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Discrimination g/n &gt; 99.99%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Using of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Ionization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HPGe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detectors, running in </a:t>
            </a:r>
            <a:r>
              <a:rPr lang="en-US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He-</a:t>
            </a:r>
            <a:r>
              <a:rPr lang="en-US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 dilution cryostat (&lt;20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id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256"/>
            <a:ext cx="4608513" cy="1993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509120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Detectors with special concentric planar electrodes for active rejection of surface events (miss-collected charge)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928670"/>
            <a:ext cx="34194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179512" y="188640"/>
            <a:ext cx="2129750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Dark Matter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puzzle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1024" descr="wimp-puzzl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0"/>
            <a:ext cx="3736513" cy="2664296"/>
          </a:xfr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1124744"/>
            <a:ext cx="91440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Cosmology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non-baryonic 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in the early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niverse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GB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[WMAP, Planck, 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Astrophysics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Gravitational probes at galactic/cluster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sizes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WIMPs present in our Galaxy with density ~0.3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GeV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/cm</a:t>
            </a:r>
            <a:r>
              <a:rPr kumimoji="0" lang="en-GB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Particle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Thermal relics WIMPs appear as natural consequence of SUSY 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[LHC]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Indirect Searches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Annihilation decay products: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too many </a:t>
            </a:r>
            <a:r>
              <a:rPr lang="en-GB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enomena too be decisive (?),  many experiments with different approaches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Searches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noProof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background free measurements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winter/summer modulation measurements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DM particles of the halo are those can be produced at LHC?</a:t>
            </a:r>
            <a:endParaRPr lang="en-US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42195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EDELWEISS/CDMS-LT: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Neganov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-Luke Amplification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the heat dissipated in the substrate by the drifting electron-hole pairs the phonon signal is amplified.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Noble liquid detectors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43608" y="1196752"/>
            <a:ext cx="6192688" cy="4248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large A;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low cost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High purification (recirculation)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39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 (1Bq/kg): requires &gt;10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rejection 				      for 10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-8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pb,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or depleted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DarkSide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Background suppression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Self-shielding in large volume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Ratio (prompt scintillation)/(ionization)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Scintillation pulse shape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Noble liquid detectors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8662"/>
          <a:stretch>
            <a:fillRect/>
          </a:stretch>
        </p:blipFill>
        <p:spPr bwMode="auto">
          <a:xfrm>
            <a:off x="827584" y="908720"/>
            <a:ext cx="7776864" cy="531880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60" y="714356"/>
            <a:ext cx="9154560" cy="45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5072074"/>
            <a:ext cx="4362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(Teresa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Marrodan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Undagoitia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Ludwig Rauch)arxiv:1509.08767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395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Now we decide what is better like this: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50070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Liquid noble gas: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large mass, heavy elements, very 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above few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Cryogenic experiments: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energy measurement, multi-target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(incl. light elements), low thresholds &lt;10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/>
          <p:nvPr/>
        </p:nvPicPr>
        <p:blipFill rotWithShape="1">
          <a:blip r:embed="rId2" cstate="print"/>
          <a:srcRect l="12277" t="13095" r="9527" b="12061"/>
          <a:stretch/>
        </p:blipFill>
        <p:spPr bwMode="auto">
          <a:xfrm>
            <a:off x="827584" y="908720"/>
            <a:ext cx="7632848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4575" cy="33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17790"/>
            <a:ext cx="4355976" cy="33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75671" cy="32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07334"/>
            <a:ext cx="5508104" cy="3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552" y="1494656"/>
            <a:ext cx="8351838" cy="34163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prove WIMP observation one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needs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characteristic spectrum that depends on nuclear mass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spin;</a:t>
            </a:r>
          </a:p>
          <a:p>
            <a:pPr marL="457200" indent="-4572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Annual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modulation in both the event rate and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recoil;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Events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distributed uniformly throughout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detector;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Experiment-independent DM parameters;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Characteristic properties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DM event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229600" cy="568863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Conclusions:</a:t>
            </a:r>
          </a:p>
          <a:p>
            <a:pPr eaLnBrk="1" hangingPunct="1">
              <a:lnSpc>
                <a:spcPct val="120000"/>
              </a:lnSpc>
              <a:buNone/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Dark Matter Searches: crucial to detect presence of WIMPs in our environment; The main challenge: 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extreme low-backgrounds;</a:t>
            </a: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</a:t>
            </a: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 study DM we need variety of targets 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GB" sz="2000" b="1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/</a:t>
            </a:r>
            <a:r>
              <a:rPr lang="en-GB" sz="2000" b="1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Xe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GB" sz="2000" b="1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Ge+scintillation</a:t>
            </a:r>
            <a:r>
              <a:rPr lang="en-GB" sz="20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120000"/>
              </a:lnSpc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Intense world-wide competition of R&amp;D efforts;</a:t>
            </a:r>
          </a:p>
          <a:p>
            <a:pPr eaLnBrk="1" hangingPunct="1">
              <a:lnSpc>
                <a:spcPct val="120000"/>
              </a:lnSpc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SUSY at LHC potentially can be discovered at any time soon.</a:t>
            </a:r>
          </a:p>
          <a:p>
            <a:pPr eaLnBrk="1" hangingPunct="1">
              <a:lnSpc>
                <a:spcPct val="120000"/>
              </a:lnSpc>
              <a:buNone/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20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What is omitted:</a:t>
            </a: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Spin-dependent, ...</a:t>
            </a: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Innelastic, ...</a:t>
            </a: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Axions, ...</a:t>
            </a: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... </a:t>
            </a: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fr-FR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34925" y="44450"/>
            <a:ext cx="2330766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Dark Matter searches</a:t>
            </a:r>
          </a:p>
        </p:txBody>
      </p:sp>
      <p:pic>
        <p:nvPicPr>
          <p:cNvPr id="12292" name="Picture 1024" descr="wimp-puzzl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764704"/>
            <a:ext cx="5049342" cy="3600400"/>
          </a:xfrm>
          <a:noFill/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3600400" cy="31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2771800" y="2276872"/>
            <a:ext cx="2644899" cy="217611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  <a:effectLst>
            <a:outerShdw blurRad="50800" dist="38100" dir="1800000" sx="103000" sy="103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47664" y="2996952"/>
            <a:ext cx="2664296" cy="576064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  <a:effectLst>
            <a:outerShdw blurRad="50800" dist="38100" dir="1800000" sx="103000" sy="103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5661025"/>
            <a:ext cx="3581400" cy="914400"/>
            <a:chOff x="336" y="2112"/>
            <a:chExt cx="2256" cy="576"/>
          </a:xfrm>
        </p:grpSpPr>
        <p:sp>
          <p:nvSpPr>
            <p:cNvPr id="370692" name="Rectangle 4"/>
            <p:cNvSpPr>
              <a:spLocks noChangeArrowheads="1"/>
            </p:cNvSpPr>
            <p:nvPr/>
          </p:nvSpPr>
          <p:spPr bwMode="auto">
            <a:xfrm>
              <a:off x="336" y="2112"/>
              <a:ext cx="1968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2121"/>
              <a:ext cx="2208" cy="519"/>
              <a:chOff x="816" y="2640"/>
              <a:chExt cx="2208" cy="519"/>
            </a:xfrm>
          </p:grpSpPr>
          <p:sp>
            <p:nvSpPr>
              <p:cNvPr id="18488" name="Rectangle 6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81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cos</a:t>
                </a:r>
                <a:r>
                  <a:rPr lang="en-US" sz="1800" b="1" i="1" baseline="30000">
                    <a:solidFill>
                      <a:srgbClr val="FFFF66"/>
                    </a:solidFill>
                    <a:latin typeface="Times New Roman" pitchFamily="18" charset="0"/>
                  </a:rPr>
                  <a:t>2</a:t>
                </a:r>
                <a:r>
                  <a:rPr lang="en-US" sz="1800" b="1" i="1">
                    <a:solidFill>
                      <a:srgbClr val="FFFF66"/>
                    </a:solidFill>
                    <a:latin typeface="Symbol" pitchFamily="18" charset="2"/>
                  </a:rPr>
                  <a:t>q</a:t>
                </a:r>
                <a:r>
                  <a:rPr lang="en-US" sz="1800" b="1" i="1" baseline="-25000">
                    <a:solidFill>
                      <a:srgbClr val="FFFF66"/>
                    </a:solidFill>
                    <a:latin typeface="Times New Roman" pitchFamily="18" charset="0"/>
                  </a:rPr>
                  <a:t>A </a:t>
                </a:r>
                <a:endParaRPr lang="fr-FR" sz="1800" b="1" i="1" baseline="-25000">
                  <a:solidFill>
                    <a:srgbClr val="FFFF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9" name="Line 7"/>
              <p:cNvSpPr>
                <a:spLocks noChangeShapeType="1"/>
              </p:cNvSpPr>
              <p:nvPr/>
            </p:nvSpPr>
            <p:spPr bwMode="auto">
              <a:xfrm>
                <a:off x="1336" y="2880"/>
                <a:ext cx="8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0" name="Text Box 8"/>
              <p:cNvSpPr txBox="1">
                <a:spLocks noChangeArrowheads="1"/>
              </p:cNvSpPr>
              <p:nvPr/>
            </p:nvSpPr>
            <p:spPr bwMode="auto">
              <a:xfrm>
                <a:off x="1440" y="2640"/>
                <a:ext cx="9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4 M</a:t>
                </a:r>
                <a:r>
                  <a:rPr lang="en-US" sz="1800" b="1" i="1" baseline="-25000">
                    <a:solidFill>
                      <a:srgbClr val="FFFF66"/>
                    </a:solidFill>
                    <a:latin typeface="Times New Roman" pitchFamily="18" charset="0"/>
                  </a:rPr>
                  <a:t>A</a:t>
                </a:r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 M</a:t>
                </a:r>
                <a:r>
                  <a:rPr lang="en-US" sz="2400" b="1" i="1" baseline="-25000">
                    <a:solidFill>
                      <a:srgbClr val="FFFF66"/>
                    </a:solidFill>
                    <a:latin typeface="Symbol" pitchFamily="18" charset="2"/>
                  </a:rPr>
                  <a:t>c</a:t>
                </a:r>
                <a:r>
                  <a:rPr lang="en-US" sz="1800" b="1" i="1" baseline="-25000">
                    <a:solidFill>
                      <a:srgbClr val="FFFF66"/>
                    </a:solidFill>
                    <a:latin typeface="Times New Roman" pitchFamily="18" charset="0"/>
                  </a:rPr>
                  <a:t> </a:t>
                </a:r>
                <a:endParaRPr lang="fr-FR" sz="1800" b="1" i="1">
                  <a:solidFill>
                    <a:srgbClr val="FFFF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1" name="Text Box 9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11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( M</a:t>
                </a:r>
                <a:r>
                  <a:rPr lang="en-US" sz="1800" b="1" i="1" baseline="-25000">
                    <a:solidFill>
                      <a:srgbClr val="FFFF66"/>
                    </a:solidFill>
                    <a:latin typeface="Times New Roman" pitchFamily="18" charset="0"/>
                  </a:rPr>
                  <a:t>A</a:t>
                </a:r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 + M</a:t>
                </a:r>
                <a:r>
                  <a:rPr lang="en-US" sz="2400" b="1" i="1" baseline="-25000">
                    <a:solidFill>
                      <a:srgbClr val="FFFF66"/>
                    </a:solidFill>
                    <a:latin typeface="Symbol" pitchFamily="18" charset="2"/>
                  </a:rPr>
                  <a:t>c</a:t>
                </a:r>
                <a:r>
                  <a:rPr lang="en-US" sz="1800" b="1" i="1">
                    <a:solidFill>
                      <a:srgbClr val="FFFF66"/>
                    </a:solidFill>
                    <a:latin typeface="Times New Roman" pitchFamily="18" charset="0"/>
                  </a:rPr>
                  <a:t>)</a:t>
                </a:r>
                <a:r>
                  <a:rPr lang="en-US" sz="1800" b="1" i="1" baseline="30000">
                    <a:solidFill>
                      <a:srgbClr val="FFFF66"/>
                    </a:solidFill>
                    <a:latin typeface="Times New Roman" pitchFamily="18" charset="0"/>
                  </a:rPr>
                  <a:t>2</a:t>
                </a:r>
                <a:endParaRPr lang="fr-FR" sz="1800" b="1" i="1" baseline="30000">
                  <a:solidFill>
                    <a:srgbClr val="FFFF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2" name="Text Box 10"/>
              <p:cNvSpPr txBox="1">
                <a:spLocks noChangeArrowheads="1"/>
              </p:cNvSpPr>
              <p:nvPr/>
            </p:nvSpPr>
            <p:spPr bwMode="auto">
              <a:xfrm>
                <a:off x="816" y="2761"/>
                <a:ext cx="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FF66"/>
                    </a:solidFill>
                    <a:latin typeface="Times New Roman" pitchFamily="18" charset="0"/>
                  </a:rPr>
                  <a:t>E</a:t>
                </a:r>
                <a:r>
                  <a:rPr lang="en-US" sz="1800" b="1" baseline="-25000">
                    <a:solidFill>
                      <a:srgbClr val="FFFF66"/>
                    </a:solidFill>
                    <a:latin typeface="Times New Roman" pitchFamily="18" charset="0"/>
                  </a:rPr>
                  <a:t>R </a:t>
                </a:r>
                <a:r>
                  <a:rPr lang="en-US" sz="1800" b="1">
                    <a:solidFill>
                      <a:srgbClr val="FFFF66"/>
                    </a:solidFill>
                    <a:latin typeface="Times New Roman" pitchFamily="18" charset="0"/>
                  </a:rPr>
                  <a:t>= E</a:t>
                </a:r>
                <a:r>
                  <a:rPr lang="en-US" sz="2400" b="1" i="1" baseline="-25000">
                    <a:solidFill>
                      <a:srgbClr val="FFFF66"/>
                    </a:solidFill>
                    <a:latin typeface="Symbol" pitchFamily="18" charset="2"/>
                  </a:rPr>
                  <a:t>c</a:t>
                </a:r>
                <a:endParaRPr lang="fr-FR" sz="2400" b="1" i="1" baseline="-25000">
                  <a:solidFill>
                    <a:srgbClr val="FFFF66"/>
                  </a:solidFill>
                  <a:latin typeface="Symbol" pitchFamily="18" charset="2"/>
                </a:endParaRPr>
              </a:p>
            </p:txBody>
          </p:sp>
        </p:grpSp>
      </p:grpSp>
      <p:sp>
        <p:nvSpPr>
          <p:cNvPr id="370730" name="Text Box 42"/>
          <p:cNvSpPr txBox="1">
            <a:spLocks noChangeArrowheads="1"/>
          </p:cNvSpPr>
          <p:nvPr/>
        </p:nvSpPr>
        <p:spPr bwMode="auto">
          <a:xfrm>
            <a:off x="5651500" y="5949950"/>
            <a:ext cx="2019300" cy="3952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FF66"/>
                </a:solidFill>
                <a:latin typeface="Tahoma" pitchFamily="34" charset="0"/>
              </a:rPr>
              <a:t>E</a:t>
            </a:r>
            <a:r>
              <a:rPr lang="en-US" sz="1800" b="1" baseline="-25000">
                <a:solidFill>
                  <a:srgbClr val="FFFF66"/>
                </a:solidFill>
                <a:latin typeface="Tahoma" pitchFamily="34" charset="0"/>
              </a:rPr>
              <a:t>R</a:t>
            </a:r>
            <a:r>
              <a:rPr lang="en-US" sz="1800" b="1">
                <a:solidFill>
                  <a:srgbClr val="FFFF66"/>
                </a:solidFill>
                <a:latin typeface="Tahoma" pitchFamily="34" charset="0"/>
              </a:rPr>
              <a:t> &lt; 100 keV !!!</a:t>
            </a:r>
            <a:endParaRPr lang="fr-FR" sz="1800" b="1" baseline="-2500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8437" name="Text Box 47"/>
          <p:cNvSpPr txBox="1">
            <a:spLocks noChangeArrowheads="1"/>
          </p:cNvSpPr>
          <p:nvPr/>
        </p:nvSpPr>
        <p:spPr bwMode="auto">
          <a:xfrm>
            <a:off x="0" y="4665663"/>
            <a:ext cx="1890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FF66"/>
                </a:solidFill>
                <a:latin typeface="Tahoma" pitchFamily="34" charset="0"/>
              </a:rPr>
              <a:t>Wimp </a:t>
            </a:r>
            <a:r>
              <a:rPr lang="fr-FR" b="1">
                <a:solidFill>
                  <a:srgbClr val="FFFF66"/>
                </a:solidFill>
                <a:latin typeface="Symbol" pitchFamily="18" charset="2"/>
              </a:rPr>
              <a:t>c</a:t>
            </a:r>
            <a:endParaRPr lang="en-US" sz="1800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sz="1400">
                <a:solidFill>
                  <a:srgbClr val="FFFF66"/>
                </a:solidFill>
                <a:latin typeface="Tahoma" pitchFamily="34" charset="0"/>
              </a:rPr>
              <a:t>from the galactic halo</a:t>
            </a:r>
          </a:p>
          <a:p>
            <a:pPr algn="ctr"/>
            <a:r>
              <a:rPr lang="en-US" sz="1800">
                <a:solidFill>
                  <a:srgbClr val="FFFF66"/>
                </a:solidFill>
                <a:latin typeface="Tahoma" pitchFamily="34" charset="0"/>
              </a:rPr>
              <a:t>V ~ 230 km/s</a:t>
            </a:r>
            <a:endParaRPr lang="fr-FR" sz="180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8438" name="Text Box 48"/>
          <p:cNvSpPr txBox="1">
            <a:spLocks noChangeArrowheads="1"/>
          </p:cNvSpPr>
          <p:nvPr/>
        </p:nvSpPr>
        <p:spPr bwMode="auto">
          <a:xfrm>
            <a:off x="2255838" y="4575175"/>
            <a:ext cx="14779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FF66"/>
                </a:solidFill>
                <a:latin typeface="Tahoma" pitchFamily="34" charset="0"/>
              </a:rPr>
              <a:t>Nucleus A</a:t>
            </a:r>
            <a:r>
              <a:rPr lang="en-US" sz="2400">
                <a:solidFill>
                  <a:srgbClr val="FFFF66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1400">
                <a:solidFill>
                  <a:srgbClr val="FFFF66"/>
                </a:solidFill>
                <a:latin typeface="Tahoma" pitchFamily="34" charset="0"/>
              </a:rPr>
              <a:t>at rest in the lab</a:t>
            </a:r>
          </a:p>
          <a:p>
            <a:pPr algn="ctr"/>
            <a:r>
              <a:rPr lang="en-US" sz="1800">
                <a:solidFill>
                  <a:srgbClr val="FFFF66"/>
                </a:solidFill>
                <a:latin typeface="Tahoma" pitchFamily="34" charset="0"/>
              </a:rPr>
              <a:t>v=0 km/s</a:t>
            </a:r>
            <a:endParaRPr lang="fr-FR" sz="1800">
              <a:solidFill>
                <a:srgbClr val="FFFF66"/>
              </a:solidFill>
              <a:latin typeface="Tahoma" pitchFamily="34" charset="0"/>
            </a:endParaRPr>
          </a:p>
        </p:txBody>
      </p:sp>
      <p:grpSp>
        <p:nvGrpSpPr>
          <p:cNvPr id="4" name="Group 0"/>
          <p:cNvGrpSpPr>
            <a:grpSpLocks/>
          </p:cNvGrpSpPr>
          <p:nvPr/>
        </p:nvGrpSpPr>
        <p:grpSpPr bwMode="auto">
          <a:xfrm>
            <a:off x="457200" y="3309938"/>
            <a:ext cx="4572000" cy="1905000"/>
            <a:chOff x="288" y="1933"/>
            <a:chExt cx="2880" cy="120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304" y="1933"/>
              <a:ext cx="864" cy="1200"/>
              <a:chOff x="2496" y="672"/>
              <a:chExt cx="864" cy="1200"/>
            </a:xfrm>
          </p:grpSpPr>
          <p:sp>
            <p:nvSpPr>
              <p:cNvPr id="18467" name="Line 22"/>
              <p:cNvSpPr>
                <a:spLocks noChangeShapeType="1"/>
              </p:cNvSpPr>
              <p:nvPr/>
            </p:nvSpPr>
            <p:spPr bwMode="auto">
              <a:xfrm rot="97900" flipV="1">
                <a:off x="2770" y="862"/>
                <a:ext cx="300" cy="25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8468" name="Line 23"/>
              <p:cNvSpPr>
                <a:spLocks noChangeShapeType="1"/>
              </p:cNvSpPr>
              <p:nvPr/>
            </p:nvSpPr>
            <p:spPr bwMode="auto">
              <a:xfrm>
                <a:off x="2496" y="1346"/>
                <a:ext cx="240" cy="190"/>
              </a:xfrm>
              <a:prstGeom prst="line">
                <a:avLst/>
              </a:prstGeom>
              <a:noFill/>
              <a:ln w="5715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2596" y="1334"/>
                <a:ext cx="376" cy="444"/>
                <a:chOff x="2133" y="1728"/>
                <a:chExt cx="718" cy="840"/>
              </a:xfrm>
            </p:grpSpPr>
            <p:sp>
              <p:nvSpPr>
                <p:cNvPr id="18477" name="Oval 25"/>
                <p:cNvSpPr>
                  <a:spLocks noChangeArrowheads="1"/>
                </p:cNvSpPr>
                <p:nvPr/>
              </p:nvSpPr>
              <p:spPr bwMode="auto">
                <a:xfrm rot="1954683">
                  <a:off x="2352" y="1728"/>
                  <a:ext cx="238" cy="8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8478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7" y="2050"/>
                  <a:ext cx="21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9" name="Picture 2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77" y="2050"/>
                  <a:ext cx="21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80" name="Oval 28"/>
                <p:cNvSpPr>
                  <a:spLocks noChangeArrowheads="1"/>
                </p:cNvSpPr>
                <p:nvPr/>
              </p:nvSpPr>
              <p:spPr bwMode="auto">
                <a:xfrm>
                  <a:off x="2202" y="2091"/>
                  <a:ext cx="34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1" name="Oval 29"/>
                <p:cNvSpPr>
                  <a:spLocks noChangeArrowheads="1"/>
                </p:cNvSpPr>
                <p:nvPr/>
              </p:nvSpPr>
              <p:spPr bwMode="auto">
                <a:xfrm>
                  <a:off x="2766" y="2134"/>
                  <a:ext cx="33" cy="4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2" name="Oval 30"/>
                <p:cNvSpPr>
                  <a:spLocks noChangeArrowheads="1"/>
                </p:cNvSpPr>
                <p:nvPr/>
              </p:nvSpPr>
              <p:spPr bwMode="auto">
                <a:xfrm>
                  <a:off x="2463" y="2386"/>
                  <a:ext cx="35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3" name="Oval 31"/>
                <p:cNvSpPr>
                  <a:spLocks noChangeArrowheads="1"/>
                </p:cNvSpPr>
                <p:nvPr/>
              </p:nvSpPr>
              <p:spPr bwMode="auto">
                <a:xfrm rot="-5329851">
                  <a:off x="2465" y="2389"/>
                  <a:ext cx="42" cy="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4" name="Oval 32"/>
                <p:cNvSpPr>
                  <a:spLocks noChangeArrowheads="1"/>
                </p:cNvSpPr>
                <p:nvPr/>
              </p:nvSpPr>
              <p:spPr bwMode="auto">
                <a:xfrm rot="-3389895">
                  <a:off x="2324" y="1859"/>
                  <a:ext cx="293" cy="67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5" name="Oval 33"/>
                <p:cNvSpPr>
                  <a:spLocks noChangeArrowheads="1"/>
                </p:cNvSpPr>
                <p:nvPr/>
              </p:nvSpPr>
              <p:spPr bwMode="auto">
                <a:xfrm rot="4175877">
                  <a:off x="2365" y="1837"/>
                  <a:ext cx="295" cy="67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470" name="Line 34"/>
              <p:cNvSpPr>
                <a:spLocks noChangeShapeType="1"/>
              </p:cNvSpPr>
              <p:nvPr/>
            </p:nvSpPr>
            <p:spPr bwMode="auto">
              <a:xfrm flipV="1">
                <a:off x="2496" y="1344"/>
                <a:ext cx="864" cy="2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8471" name="Arc 35"/>
              <p:cNvSpPr>
                <a:spLocks/>
              </p:cNvSpPr>
              <p:nvPr/>
            </p:nvSpPr>
            <p:spPr bwMode="auto">
              <a:xfrm rot="3135462">
                <a:off x="3029" y="1381"/>
                <a:ext cx="229" cy="384"/>
              </a:xfrm>
              <a:custGeom>
                <a:avLst/>
                <a:gdLst>
                  <a:gd name="T0" fmla="*/ 0 w 22468"/>
                  <a:gd name="T1" fmla="*/ 0 h 35431"/>
                  <a:gd name="T2" fmla="*/ 0 w 22468"/>
                  <a:gd name="T3" fmla="*/ 0 h 35431"/>
                  <a:gd name="T4" fmla="*/ 0 w 22468"/>
                  <a:gd name="T5" fmla="*/ 0 h 35431"/>
                  <a:gd name="T6" fmla="*/ 0 60000 65536"/>
                  <a:gd name="T7" fmla="*/ 0 60000 65536"/>
                  <a:gd name="T8" fmla="*/ 0 60000 65536"/>
                  <a:gd name="T9" fmla="*/ 0 w 22468"/>
                  <a:gd name="T10" fmla="*/ 0 h 35431"/>
                  <a:gd name="T11" fmla="*/ 22468 w 22468"/>
                  <a:gd name="T12" fmla="*/ 35431 h 35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68" h="35431" fill="none" extrusionOk="0">
                    <a:moveTo>
                      <a:pt x="0" y="17"/>
                    </a:moveTo>
                    <a:cubicBezTo>
                      <a:pt x="289" y="5"/>
                      <a:pt x="578" y="-1"/>
                      <a:pt x="868" y="0"/>
                    </a:cubicBezTo>
                    <a:cubicBezTo>
                      <a:pt x="12797" y="0"/>
                      <a:pt x="22468" y="9670"/>
                      <a:pt x="22468" y="21600"/>
                    </a:cubicBezTo>
                    <a:cubicBezTo>
                      <a:pt x="22468" y="26654"/>
                      <a:pt x="20695" y="31548"/>
                      <a:pt x="17459" y="35431"/>
                    </a:cubicBezTo>
                  </a:path>
                  <a:path w="22468" h="35431" stroke="0" extrusionOk="0">
                    <a:moveTo>
                      <a:pt x="0" y="17"/>
                    </a:moveTo>
                    <a:cubicBezTo>
                      <a:pt x="289" y="5"/>
                      <a:pt x="578" y="-1"/>
                      <a:pt x="868" y="0"/>
                    </a:cubicBezTo>
                    <a:cubicBezTo>
                      <a:pt x="12797" y="0"/>
                      <a:pt x="22468" y="9670"/>
                      <a:pt x="22468" y="21600"/>
                    </a:cubicBezTo>
                    <a:cubicBezTo>
                      <a:pt x="22468" y="26654"/>
                      <a:pt x="20695" y="31548"/>
                      <a:pt x="17459" y="35431"/>
                    </a:cubicBezTo>
                    <a:lnTo>
                      <a:pt x="868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2" name="Rectangle 36"/>
              <p:cNvSpPr>
                <a:spLocks noChangeArrowheads="1"/>
              </p:cNvSpPr>
              <p:nvPr/>
            </p:nvSpPr>
            <p:spPr bwMode="auto">
              <a:xfrm>
                <a:off x="2976" y="1440"/>
                <a:ext cx="27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800" b="1" i="1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en-US" sz="1800" b="1" i="1" baseline="-25000">
                    <a:solidFill>
                      <a:srgbClr val="FF0000"/>
                    </a:solidFill>
                    <a:latin typeface="Times New Roman" pitchFamily="18" charset="0"/>
                  </a:rPr>
                  <a:t>A</a:t>
                </a:r>
                <a:endParaRPr lang="fr-FR" sz="1800" b="1" i="1" baseline="-250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3" name="Line 37"/>
              <p:cNvSpPr>
                <a:spLocks noChangeShapeType="1"/>
              </p:cNvSpPr>
              <p:nvPr/>
            </p:nvSpPr>
            <p:spPr bwMode="auto">
              <a:xfrm flipV="1">
                <a:off x="2496" y="1092"/>
                <a:ext cx="301" cy="25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Oval 38"/>
              <p:cNvSpPr>
                <a:spLocks noChangeArrowheads="1"/>
              </p:cNvSpPr>
              <p:nvPr/>
            </p:nvSpPr>
            <p:spPr bwMode="auto">
              <a:xfrm>
                <a:off x="2747" y="1067"/>
                <a:ext cx="75" cy="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5" name="Line 39"/>
              <p:cNvSpPr>
                <a:spLocks noChangeShapeType="1"/>
              </p:cNvSpPr>
              <p:nvPr/>
            </p:nvSpPr>
            <p:spPr bwMode="auto">
              <a:xfrm>
                <a:off x="2847" y="1626"/>
                <a:ext cx="273" cy="24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Text Box 40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1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-101" tIns="-37" rIns="-101" bIns="-37" anchor="ctr"/>
              <a:lstStyle/>
              <a:p>
                <a:pPr defTabSz="1517650"/>
                <a:r>
                  <a:rPr lang="fr-FR" b="1">
                    <a:solidFill>
                      <a:srgbClr val="FF0000"/>
                    </a:solidFill>
                    <a:latin typeface="Symbol" pitchFamily="18" charset="2"/>
                  </a:rPr>
                  <a:t>c</a:t>
                </a:r>
                <a:endParaRPr lang="fr-FR" b="1" noProof="1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8446" name="Line 43"/>
            <p:cNvSpPr>
              <a:spLocks noChangeShapeType="1"/>
            </p:cNvSpPr>
            <p:nvPr/>
          </p:nvSpPr>
          <p:spPr bwMode="auto">
            <a:xfrm>
              <a:off x="672" y="2618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88" y="2243"/>
              <a:ext cx="240" cy="423"/>
              <a:chOff x="384" y="969"/>
              <a:chExt cx="240" cy="423"/>
            </a:xfrm>
          </p:grpSpPr>
          <p:sp>
            <p:nvSpPr>
              <p:cNvPr id="18465" name="Text Box 45"/>
              <p:cNvSpPr txBox="1">
                <a:spLocks noChangeArrowheads="1"/>
              </p:cNvSpPr>
              <p:nvPr/>
            </p:nvSpPr>
            <p:spPr bwMode="auto">
              <a:xfrm>
                <a:off x="384" y="969"/>
                <a:ext cx="1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-101" tIns="-37" rIns="-101" bIns="-37" anchor="ctr"/>
              <a:lstStyle/>
              <a:p>
                <a:pPr defTabSz="1517650"/>
                <a:r>
                  <a:rPr lang="fr-FR" b="1">
                    <a:solidFill>
                      <a:srgbClr val="FF0000"/>
                    </a:solidFill>
                    <a:latin typeface="Symbol" pitchFamily="18" charset="2"/>
                  </a:rPr>
                  <a:t>c</a:t>
                </a:r>
                <a:endParaRPr lang="fr-FR" b="1" noProof="1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18466" name="Oval 46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248" y="2133"/>
              <a:ext cx="744" cy="840"/>
              <a:chOff x="1248" y="749"/>
              <a:chExt cx="744" cy="840"/>
            </a:xfrm>
          </p:grpSpPr>
          <p:sp>
            <p:nvSpPr>
              <p:cNvPr id="18449" name="Oval 50"/>
              <p:cNvSpPr>
                <a:spLocks noChangeArrowheads="1"/>
              </p:cNvSpPr>
              <p:nvPr/>
            </p:nvSpPr>
            <p:spPr bwMode="auto">
              <a:xfrm rot="-3389895">
                <a:off x="1439" y="894"/>
                <a:ext cx="293" cy="67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0" name="Oval 51"/>
              <p:cNvSpPr>
                <a:spLocks noChangeArrowheads="1"/>
              </p:cNvSpPr>
              <p:nvPr/>
            </p:nvSpPr>
            <p:spPr bwMode="auto">
              <a:xfrm rot="1954683">
                <a:off x="1493" y="749"/>
                <a:ext cx="238" cy="840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1" name="Oval 52"/>
              <p:cNvSpPr>
                <a:spLocks noChangeArrowheads="1"/>
              </p:cNvSpPr>
              <p:nvPr/>
            </p:nvSpPr>
            <p:spPr bwMode="auto">
              <a:xfrm>
                <a:off x="1296" y="1112"/>
                <a:ext cx="34" cy="4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2" name="Oval 53"/>
              <p:cNvSpPr>
                <a:spLocks noChangeArrowheads="1"/>
              </p:cNvSpPr>
              <p:nvPr/>
            </p:nvSpPr>
            <p:spPr bwMode="auto">
              <a:xfrm>
                <a:off x="1907" y="1155"/>
                <a:ext cx="33" cy="4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3" name="Oval 54"/>
              <p:cNvSpPr>
                <a:spLocks noChangeArrowheads="1"/>
              </p:cNvSpPr>
              <p:nvPr/>
            </p:nvSpPr>
            <p:spPr bwMode="auto">
              <a:xfrm rot="-5329851">
                <a:off x="1437" y="1478"/>
                <a:ext cx="42" cy="3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4" name="Oval 55"/>
              <p:cNvSpPr>
                <a:spLocks noChangeArrowheads="1"/>
              </p:cNvSpPr>
              <p:nvPr/>
            </p:nvSpPr>
            <p:spPr bwMode="auto">
              <a:xfrm rot="4175877">
                <a:off x="1506" y="858"/>
                <a:ext cx="295" cy="677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56"/>
              <p:cNvGrpSpPr>
                <a:grpSpLocks/>
              </p:cNvGrpSpPr>
              <p:nvPr/>
            </p:nvGrpSpPr>
            <p:grpSpPr bwMode="auto">
              <a:xfrm>
                <a:off x="1392" y="960"/>
                <a:ext cx="424" cy="492"/>
                <a:chOff x="2133" y="1728"/>
                <a:chExt cx="718" cy="840"/>
              </a:xfrm>
            </p:grpSpPr>
            <p:sp>
              <p:nvSpPr>
                <p:cNvPr id="18456" name="Oval 57"/>
                <p:cNvSpPr>
                  <a:spLocks noChangeArrowheads="1"/>
                </p:cNvSpPr>
                <p:nvPr/>
              </p:nvSpPr>
              <p:spPr bwMode="auto">
                <a:xfrm rot="1954683">
                  <a:off x="2352" y="1728"/>
                  <a:ext cx="238" cy="8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8457" name="Picture 5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77" y="2050"/>
                  <a:ext cx="21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8" name="Picture 5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77" y="2050"/>
                  <a:ext cx="210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59" name="Oval 60"/>
                <p:cNvSpPr>
                  <a:spLocks noChangeArrowheads="1"/>
                </p:cNvSpPr>
                <p:nvPr/>
              </p:nvSpPr>
              <p:spPr bwMode="auto">
                <a:xfrm>
                  <a:off x="2202" y="2091"/>
                  <a:ext cx="34" cy="4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0" name="Oval 61"/>
                <p:cNvSpPr>
                  <a:spLocks noChangeArrowheads="1"/>
                </p:cNvSpPr>
                <p:nvPr/>
              </p:nvSpPr>
              <p:spPr bwMode="auto">
                <a:xfrm>
                  <a:off x="2766" y="2134"/>
                  <a:ext cx="33" cy="4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1" name="Oval 62"/>
                <p:cNvSpPr>
                  <a:spLocks noChangeArrowheads="1"/>
                </p:cNvSpPr>
                <p:nvPr/>
              </p:nvSpPr>
              <p:spPr bwMode="auto">
                <a:xfrm>
                  <a:off x="2463" y="2386"/>
                  <a:ext cx="35" cy="4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2" name="Oval 63"/>
                <p:cNvSpPr>
                  <a:spLocks noChangeArrowheads="1"/>
                </p:cNvSpPr>
                <p:nvPr/>
              </p:nvSpPr>
              <p:spPr bwMode="auto">
                <a:xfrm rot="-5329851">
                  <a:off x="2465" y="2389"/>
                  <a:ext cx="42" cy="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3" name="Oval 64"/>
                <p:cNvSpPr>
                  <a:spLocks noChangeArrowheads="1"/>
                </p:cNvSpPr>
                <p:nvPr/>
              </p:nvSpPr>
              <p:spPr bwMode="auto">
                <a:xfrm rot="-3389895">
                  <a:off x="2324" y="1859"/>
                  <a:ext cx="293" cy="67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4" name="Oval 65"/>
                <p:cNvSpPr>
                  <a:spLocks noChangeArrowheads="1"/>
                </p:cNvSpPr>
                <p:nvPr/>
              </p:nvSpPr>
              <p:spPr bwMode="auto">
                <a:xfrm rot="4175877">
                  <a:off x="2365" y="1837"/>
                  <a:ext cx="295" cy="67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0754" name="Rectangle 66"/>
          <p:cNvSpPr>
            <a:spLocks noChangeArrowheads="1"/>
          </p:cNvSpPr>
          <p:nvPr/>
        </p:nvSpPr>
        <p:spPr bwMode="auto">
          <a:xfrm>
            <a:off x="34925" y="651232"/>
            <a:ext cx="6408738" cy="2585323"/>
          </a:xfrm>
          <a:prstGeom prst="rect">
            <a:avLst/>
          </a:prstGeom>
          <a:gradFill rotWithShape="1"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According to models of cosmological structure formation, the luminous matter of galaxies is gravitationally bound to a more massive halo of Dark Matter. </a:t>
            </a:r>
            <a:r>
              <a:rPr lang="en-US" sz="1800" b="1" dirty="0" smtClean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Its </a:t>
            </a: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local density is 0.3 </a:t>
            </a:r>
            <a:r>
              <a:rPr lang="en-US" sz="1800" b="1" dirty="0" err="1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GeV</a:t>
            </a: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/cm</a:t>
            </a:r>
            <a:r>
              <a:rPr lang="en-US" sz="1800" b="1" baseline="30000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If Dark Matter indeed consist from WIMPs, its expect to recoil on the ordinary matter moving through Dark Matter halo (Solar System around Galactic Centre). </a:t>
            </a:r>
          </a:p>
          <a:p>
            <a:pPr>
              <a:defRPr/>
            </a:pP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process that can be used for WIMP detection is the elastic scattering of WIMP off nuclei. The energy deposited in the detector during the WIMP elastic scattering can be measured. </a:t>
            </a:r>
          </a:p>
        </p:txBody>
      </p:sp>
      <p:pic>
        <p:nvPicPr>
          <p:cNvPr id="18441" name="Picture 67" descr="wimpwind-r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5" y="1773238"/>
            <a:ext cx="1800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68" descr="GALAX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188913"/>
            <a:ext cx="14430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leb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3644900"/>
            <a:ext cx="2162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0"/>
          <p:cNvSpPr>
            <a:spLocks noChangeArrowheads="1"/>
          </p:cNvSpPr>
          <p:nvPr/>
        </p:nvSpPr>
        <p:spPr bwMode="auto">
          <a:xfrm>
            <a:off x="107950" y="44450"/>
            <a:ext cx="1544012" cy="36933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How to detect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Espace réservé du contenu 2"/>
          <p:cNvSpPr>
            <a:spLocks/>
          </p:cNvSpPr>
          <p:nvPr/>
        </p:nvSpPr>
        <p:spPr bwMode="auto">
          <a:xfrm>
            <a:off x="0" y="1242864"/>
            <a:ext cx="9144000" cy="51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Astrophysics: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i="1" dirty="0" err="1">
                <a:solidFill>
                  <a:srgbClr val="FF0000"/>
                </a:solidFill>
              </a:rPr>
              <a:t>Lewin&amp;Smith</a:t>
            </a:r>
            <a:r>
              <a:rPr lang="en-US" i="1" dirty="0">
                <a:solidFill>
                  <a:srgbClr val="FF0000"/>
                </a:solidFill>
              </a:rPr>
              <a:t> [</a:t>
            </a:r>
            <a:r>
              <a:rPr lang="en-US" i="1" dirty="0" err="1">
                <a:solidFill>
                  <a:srgbClr val="FF0000"/>
                </a:solidFill>
              </a:rPr>
              <a:t>Astrop</a:t>
            </a:r>
            <a:r>
              <a:rPr lang="en-US" i="1" dirty="0">
                <a:solidFill>
                  <a:srgbClr val="FF0000"/>
                </a:solidFill>
              </a:rPr>
              <a:t> 6 (1996) 87] </a:t>
            </a:r>
            <a:r>
              <a:rPr lang="en-US" i="1" dirty="0" smtClean="0">
                <a:solidFill>
                  <a:srgbClr val="FF0000"/>
                </a:solidFill>
              </a:rPr>
              <a:t>agreement for comparison of experiments</a:t>
            </a:r>
            <a:endParaRPr lang="ru-RU" i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wimp</a:t>
            </a:r>
            <a:r>
              <a:rPr lang="en-US" dirty="0">
                <a:solidFill>
                  <a:srgbClr val="FF0000"/>
                </a:solidFill>
              </a:rPr>
              <a:t> = 0.3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/c²/cm</a:t>
            </a:r>
            <a:r>
              <a:rPr lang="en-US" baseline="30000" dirty="0" smtClean="0">
                <a:solidFill>
                  <a:srgbClr val="FF0000"/>
                </a:solidFill>
              </a:rPr>
              <a:t>3  </a:t>
            </a:r>
            <a:r>
              <a:rPr lang="en-GB" dirty="0">
                <a:solidFill>
                  <a:srgbClr val="FF0000"/>
                </a:solidFill>
              </a:rPr>
              <a:t>	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… </a:t>
            </a:r>
            <a:r>
              <a:rPr lang="en-GB" dirty="0" smtClean="0">
                <a:solidFill>
                  <a:srgbClr val="FF0000"/>
                </a:solidFill>
              </a:rPr>
              <a:t>even there is the updated value: </a:t>
            </a:r>
            <a:r>
              <a:rPr lang="en-GB" dirty="0">
                <a:solidFill>
                  <a:srgbClr val="FF0000"/>
                </a:solidFill>
              </a:rPr>
              <a:t>0.39±0.</a:t>
            </a:r>
            <a:r>
              <a:rPr lang="ru-RU" dirty="0">
                <a:solidFill>
                  <a:srgbClr val="FF0000"/>
                </a:solidFill>
              </a:rPr>
              <a:t>0</a:t>
            </a:r>
            <a:r>
              <a:rPr lang="en-GB" dirty="0">
                <a:solidFill>
                  <a:srgbClr val="FF0000"/>
                </a:solidFill>
              </a:rPr>
              <a:t>2 [</a:t>
            </a:r>
            <a:r>
              <a:rPr lang="en-GB" dirty="0" err="1">
                <a:solidFill>
                  <a:srgbClr val="FF0000"/>
                </a:solidFill>
              </a:rPr>
              <a:t>Ullio+Catena</a:t>
            </a:r>
            <a:r>
              <a:rPr lang="en-GB" dirty="0">
                <a:solidFill>
                  <a:srgbClr val="FF0000"/>
                </a:solidFill>
              </a:rPr>
              <a:t> 0907.0018]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Spherical isothermal halo :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WIMP</a:t>
            </a:r>
            <a:r>
              <a:rPr lang="en-US" dirty="0">
                <a:solidFill>
                  <a:srgbClr val="FF0000"/>
                </a:solidFill>
              </a:rPr>
              <a:t> ~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SUN</a:t>
            </a:r>
            <a:r>
              <a:rPr lang="en-US" dirty="0">
                <a:solidFill>
                  <a:srgbClr val="FF0000"/>
                </a:solidFill>
              </a:rPr>
              <a:t> ~ 230 </a:t>
            </a:r>
            <a:r>
              <a:rPr lang="ru-RU" dirty="0">
                <a:solidFill>
                  <a:srgbClr val="FF0000"/>
                </a:solidFill>
              </a:rPr>
              <a:t>км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сек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dirty="0">
                <a:solidFill>
                  <a:srgbClr val="FF0000"/>
                </a:solidFill>
              </a:rPr>
              <a:t>        … </a:t>
            </a:r>
            <a:r>
              <a:rPr lang="en-US" dirty="0" smtClean="0">
                <a:solidFill>
                  <a:srgbClr val="FF0000"/>
                </a:solidFill>
              </a:rPr>
              <a:t>despite the fact that more complex halo models exist and can more accurately reflect the reality</a:t>
            </a:r>
            <a:endParaRPr lang="en-US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66FF"/>
                </a:solidFill>
              </a:rPr>
              <a:t>Nuclear and particle physics: </a:t>
            </a:r>
            <a:endParaRPr lang="en-US" dirty="0">
              <a:solidFill>
                <a:srgbClr val="0066FF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dirty="0" smtClean="0">
                <a:solidFill>
                  <a:srgbClr val="0066FF"/>
                </a:solidFill>
              </a:rPr>
              <a:t>Free parameters </a:t>
            </a:r>
            <a:r>
              <a:rPr lang="en-US" dirty="0">
                <a:solidFill>
                  <a:srgbClr val="0066FF"/>
                </a:solidFill>
              </a:rPr>
              <a:t>/</a:t>
            </a:r>
            <a:r>
              <a:rPr lang="ru-RU" dirty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theoretical predictions : </a:t>
            </a:r>
            <a:r>
              <a:rPr lang="en-US" dirty="0">
                <a:solidFill>
                  <a:srgbClr val="0066FF"/>
                </a:solidFill>
              </a:rPr>
              <a:t>M</a:t>
            </a:r>
            <a:r>
              <a:rPr lang="en-US" baseline="-25000" dirty="0">
                <a:solidFill>
                  <a:srgbClr val="0066FF"/>
                </a:solidFill>
              </a:rPr>
              <a:t>WIMP</a:t>
            </a:r>
            <a:r>
              <a:rPr lang="en-US" dirty="0">
                <a:solidFill>
                  <a:srgbClr val="0066FF"/>
                </a:solidFill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Symbol" pitchFamily="18" charset="2"/>
              </a:rPr>
              <a:t>s</a:t>
            </a:r>
            <a:r>
              <a:rPr lang="en-US" baseline="-25000" dirty="0" err="1">
                <a:solidFill>
                  <a:srgbClr val="0066FF"/>
                </a:solidFill>
              </a:rPr>
              <a:t>WIMP</a:t>
            </a:r>
            <a:r>
              <a:rPr lang="en-US" baseline="-25000" dirty="0">
                <a:solidFill>
                  <a:srgbClr val="0066FF"/>
                </a:solidFill>
              </a:rPr>
              <a:t>-nucleon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Extrapolation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WIMP-quark </a:t>
            </a:r>
            <a:r>
              <a:rPr lang="en-US" dirty="0">
                <a:solidFill>
                  <a:srgbClr val="0066FF"/>
                </a:solidFill>
              </a:rPr>
              <a:t>-&gt; </a:t>
            </a:r>
            <a:r>
              <a:rPr lang="en-US" dirty="0" smtClean="0">
                <a:solidFill>
                  <a:srgbClr val="0066FF"/>
                </a:solidFill>
              </a:rPr>
              <a:t>WIMP-nucleon:</a:t>
            </a:r>
            <a:endParaRPr lang="en-US" dirty="0">
              <a:solidFill>
                <a:srgbClr val="0066FF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dirty="0" smtClean="0">
                <a:solidFill>
                  <a:srgbClr val="0066FF"/>
                </a:solidFill>
              </a:rPr>
              <a:t>Other factors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dirty="0">
                <a:solidFill>
                  <a:srgbClr val="0066FF"/>
                </a:solidFill>
              </a:rPr>
              <a:t>(</a:t>
            </a:r>
            <a:r>
              <a:rPr lang="en-US" dirty="0">
                <a:solidFill>
                  <a:srgbClr val="0066FF"/>
                </a:solidFill>
              </a:rPr>
              <a:t>Coherence):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dirty="0">
                <a:solidFill>
                  <a:srgbClr val="0066FF"/>
                </a:solidFill>
                <a:cs typeface="Arial" pitchFamily="34" charset="0"/>
              </a:rPr>
              <a:t>~A</a:t>
            </a:r>
            <a:r>
              <a:rPr lang="en-US" baseline="30000" dirty="0">
                <a:solidFill>
                  <a:srgbClr val="0066FF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for scalar interaction (SI is dominant for</a:t>
            </a:r>
            <a:r>
              <a:rPr lang="ru-RU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i="1" dirty="0">
                <a:solidFill>
                  <a:srgbClr val="0066FF"/>
                </a:solidFill>
                <a:cs typeface="Arial" pitchFamily="34" charset="0"/>
              </a:rPr>
              <a:t>A&gt;~20</a:t>
            </a:r>
            <a:r>
              <a:rPr lang="en-US" dirty="0">
                <a:solidFill>
                  <a:srgbClr val="0066FF"/>
                </a:solidFill>
                <a:cs typeface="Arial" pitchFamily="34" charset="0"/>
              </a:rPr>
              <a:t>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dirty="0">
                <a:solidFill>
                  <a:srgbClr val="0066FF"/>
                </a:solidFill>
                <a:cs typeface="Arial" pitchFamily="34" charset="0"/>
              </a:rPr>
              <a:t>~J(J+1) </a:t>
            </a: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for axial interaction (SD</a:t>
            </a:r>
            <a:r>
              <a:rPr lang="ru-RU" dirty="0" smtClean="0">
                <a:solidFill>
                  <a:srgbClr val="0066FF"/>
                </a:solidFill>
                <a:cs typeface="Arial" pitchFamily="34" charset="0"/>
              </a:rPr>
              <a:t>)</a:t>
            </a:r>
            <a:endParaRPr lang="en-US" dirty="0">
              <a:solidFill>
                <a:srgbClr val="0066FF"/>
              </a:solidFill>
              <a:cs typeface="Arial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Nuclear form factor</a:t>
            </a:r>
            <a:r>
              <a:rPr lang="ru-RU" dirty="0" smtClean="0">
                <a:solidFill>
                  <a:srgbClr val="0066FF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(suppresses A</a:t>
            </a:r>
            <a:r>
              <a:rPr lang="en-US" baseline="30000" dirty="0" smtClean="0">
                <a:solidFill>
                  <a:srgbClr val="0066FF"/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66FF"/>
                </a:solidFill>
                <a:cs typeface="Arial" pitchFamily="34" charset="0"/>
              </a:rPr>
              <a:t> gain for large A)</a:t>
            </a:r>
            <a:endParaRPr lang="en-US" dirty="0">
              <a:solidFill>
                <a:srgbClr val="0066FF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362947" name="Object 3"/>
          <p:cNvGraphicFramePr>
            <a:graphicFrameLocks noChangeAspect="1"/>
          </p:cNvGraphicFramePr>
          <p:nvPr/>
        </p:nvGraphicFramePr>
        <p:xfrm>
          <a:off x="708025" y="557064"/>
          <a:ext cx="8191500" cy="874713"/>
        </p:xfrm>
        <a:graphic>
          <a:graphicData uri="http://schemas.openxmlformats.org/presentationml/2006/ole">
            <p:oleObj spid="_x0000_s4098" name="Équation" r:id="rId3" imgW="3924300" imgH="419100" progId="Equation.3">
              <p:embed/>
            </p:oleObj>
          </a:graphicData>
        </a:graphic>
      </p:graphicFrame>
      <p:sp>
        <p:nvSpPr>
          <p:cNvPr id="1362948" name="Ellipse 6"/>
          <p:cNvSpPr>
            <a:spLocks noChangeArrowheads="1"/>
          </p:cNvSpPr>
          <p:nvPr/>
        </p:nvSpPr>
        <p:spPr bwMode="auto">
          <a:xfrm>
            <a:off x="1752600" y="480864"/>
            <a:ext cx="25146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sz="24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62949" name="Ellipse 7"/>
          <p:cNvSpPr>
            <a:spLocks noChangeArrowheads="1"/>
          </p:cNvSpPr>
          <p:nvPr/>
        </p:nvSpPr>
        <p:spPr bwMode="auto">
          <a:xfrm>
            <a:off x="4267200" y="404664"/>
            <a:ext cx="4724400" cy="1219200"/>
          </a:xfrm>
          <a:prstGeom prst="ellips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sz="2400"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1362950" name="Connecteur droit avec flèche 9"/>
          <p:cNvCxnSpPr>
            <a:cxnSpLocks noChangeShapeType="1"/>
          </p:cNvCxnSpPr>
          <p:nvPr/>
        </p:nvCxnSpPr>
        <p:spPr bwMode="auto">
          <a:xfrm rot="5400000" flipH="1" flipV="1">
            <a:off x="1295400" y="1090464"/>
            <a:ext cx="457200" cy="457200"/>
          </a:xfrm>
          <a:prstGeom prst="straightConnector1">
            <a:avLst/>
          </a:prstGeom>
          <a:noFill/>
          <a:ln w="38100">
            <a:solidFill>
              <a:srgbClr val="FF0000">
                <a:alpha val="49019"/>
              </a:srgbClr>
            </a:solidFill>
            <a:miter lim="800000"/>
            <a:headEnd/>
            <a:tailEnd type="arrow" w="med" len="med"/>
          </a:ln>
        </p:spPr>
      </p:cxnSp>
      <p:sp>
        <p:nvSpPr>
          <p:cNvPr id="1362952" name="Line 8"/>
          <p:cNvSpPr>
            <a:spLocks noChangeShapeType="1"/>
          </p:cNvSpPr>
          <p:nvPr/>
        </p:nvSpPr>
        <p:spPr bwMode="auto">
          <a:xfrm flipV="1">
            <a:off x="3348038" y="1547664"/>
            <a:ext cx="1944687" cy="2447925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0" y="1268760"/>
            <a:ext cx="6643687" cy="5429250"/>
            <a:chOff x="3860800" y="1524000"/>
            <a:chExt cx="5283201" cy="4114800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3860800" y="1676400"/>
              <a:ext cx="5283201" cy="3962400"/>
              <a:chOff x="4664325" y="2057400"/>
              <a:chExt cx="4572001" cy="3429000"/>
            </a:xfrm>
          </p:grpSpPr>
          <p:pic>
            <p:nvPicPr>
              <p:cNvPr id="80902" name="Picture 64" descr="WIMPrates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4325" y="2057400"/>
                <a:ext cx="4572001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334011" y="4648239"/>
                <a:ext cx="1231218" cy="2363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+mn-lt"/>
                  </a:rPr>
                  <a:t>100 </a:t>
                </a:r>
                <a:r>
                  <a:rPr lang="en-US" b="1" dirty="0" err="1">
                    <a:latin typeface="+mn-lt"/>
                  </a:rPr>
                  <a:t>GeV</a:t>
                </a:r>
                <a:r>
                  <a:rPr lang="en-US" b="1" dirty="0">
                    <a:latin typeface="+mn-lt"/>
                  </a:rPr>
                  <a:t>/c</a:t>
                </a:r>
                <a:r>
                  <a:rPr lang="en-US" b="1" baseline="30000" dirty="0">
                    <a:latin typeface="+mn-lt"/>
                  </a:rPr>
                  <a:t>2</a:t>
                </a:r>
                <a:r>
                  <a:rPr lang="en-US" b="1" dirty="0">
                    <a:latin typeface="+mn-lt"/>
                  </a:rPr>
                  <a:t> WIMP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34011" y="3276986"/>
                <a:ext cx="1080457" cy="2342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+mn-lt"/>
                  </a:rPr>
                  <a:t>5 </a:t>
                </a:r>
                <a:r>
                  <a:rPr lang="en-US" b="1" dirty="0" err="1">
                    <a:latin typeface="+mn-lt"/>
                  </a:rPr>
                  <a:t>GeV</a:t>
                </a:r>
                <a:r>
                  <a:rPr lang="en-US" b="1" dirty="0">
                    <a:latin typeface="+mn-lt"/>
                  </a:rPr>
                  <a:t>/c</a:t>
                </a:r>
                <a:r>
                  <a:rPr lang="en-US" b="1" baseline="30000" dirty="0">
                    <a:latin typeface="+mn-lt"/>
                  </a:rPr>
                  <a:t>2</a:t>
                </a:r>
                <a:r>
                  <a:rPr lang="en-US" b="1" dirty="0">
                    <a:latin typeface="+mn-lt"/>
                  </a:rPr>
                  <a:t> WIMP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83767" y="2361776"/>
                <a:ext cx="723217" cy="4050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 dirty="0" err="1">
                    <a:solidFill>
                      <a:srgbClr val="0000FF"/>
                    </a:solidFill>
                    <a:latin typeface="+mn-lt"/>
                  </a:rPr>
                  <a:t>Ge</a:t>
                </a:r>
                <a:r>
                  <a:rPr lang="en-US" b="1" dirty="0">
                    <a:solidFill>
                      <a:srgbClr val="0000FF"/>
                    </a:solidFill>
                    <a:latin typeface="+mn-lt"/>
                  </a:rPr>
                  <a:t> Target</a:t>
                </a:r>
              </a:p>
              <a:p>
                <a:pPr algn="ctr">
                  <a:defRPr/>
                </a:pPr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Si Target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59554" y="1524000"/>
              <a:ext cx="2534927" cy="2707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latin typeface="+mn-lt"/>
                </a:rPr>
                <a:t>σ</a:t>
              </a:r>
              <a:r>
                <a:rPr lang="en-US" b="1" dirty="0">
                  <a:latin typeface="+mn-lt"/>
                </a:rPr>
                <a:t> = 1x10</a:t>
              </a:r>
              <a:r>
                <a:rPr lang="en-US" b="1" baseline="30000" dirty="0">
                  <a:latin typeface="+mn-lt"/>
                </a:rPr>
                <a:t>-41</a:t>
              </a:r>
              <a:r>
                <a:rPr lang="en-US" b="1" dirty="0">
                  <a:latin typeface="+mn-lt"/>
                </a:rPr>
                <a:t> cm</a:t>
              </a:r>
              <a:r>
                <a:rPr lang="en-US" b="1" baseline="30000" dirty="0">
                  <a:latin typeface="+mn-lt"/>
                </a:rPr>
                <a:t>2</a:t>
              </a:r>
              <a:r>
                <a:rPr lang="en-US" b="1" dirty="0">
                  <a:latin typeface="+mn-lt"/>
                </a:rPr>
                <a:t>, v</a:t>
              </a:r>
              <a:r>
                <a:rPr lang="en-US" b="1" baseline="-25000" dirty="0">
                  <a:latin typeface="+mn-lt"/>
                </a:rPr>
                <a:t>escape</a:t>
              </a:r>
              <a:r>
                <a:rPr lang="en-US" b="1" dirty="0">
                  <a:latin typeface="+mn-lt"/>
                </a:rPr>
                <a:t> = 544 km/s</a:t>
              </a:r>
            </a:p>
          </p:txBody>
        </p:sp>
      </p:grpSp>
      <p:pic>
        <p:nvPicPr>
          <p:cNvPr id="10" name="Image 7" descr="gexear.jpg"/>
          <p:cNvPicPr>
            <a:picLocks noGrp="1" noChangeAspect="1"/>
          </p:cNvPicPr>
          <p:nvPr>
            <p:ph/>
          </p:nvPr>
        </p:nvPicPr>
        <p:blipFill>
          <a:blip r:embed="rId4" cstate="print"/>
          <a:srcRect l="1250" r="6245"/>
          <a:stretch>
            <a:fillRect/>
          </a:stretch>
        </p:blipFill>
        <p:spPr>
          <a:xfrm>
            <a:off x="6479706" y="1412776"/>
            <a:ext cx="2664294" cy="2664295"/>
          </a:xfrm>
          <a:noFill/>
          <a:ln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520" y="0"/>
            <a:ext cx="5328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Maxwellian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(exponential) distribution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WIMPs</a:t>
            </a:r>
            <a:endParaRPr lang="en-US" baseline="30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Exponential shape  for the recoil spectrum,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rather similar to background !!</a:t>
            </a:r>
            <a:endParaRPr lang="fr-FR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373216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Liquid noble gas: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large mass, heavy elements, very low background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above few 10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Cryogenic experiments: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energy measurement, multi-target (incl. light elements), low thresholds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below 10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2952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increasing gain of interest for the search of low-mass, very-heavy WIMPs, other exotics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Non evidence yet for SUSY at the LHC;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New theoretical approaches favoring lighter candidates;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WIMP signals in the “expected” region;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Controversial results in the region around and below of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92696"/>
            <a:ext cx="4788024" cy="37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7090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0"/>
          <p:cNvSpPr>
            <a:spLocks noChangeArrowheads="1"/>
          </p:cNvSpPr>
          <p:nvPr/>
        </p:nvSpPr>
        <p:spPr bwMode="auto">
          <a:xfrm>
            <a:off x="251520" y="6258094"/>
            <a:ext cx="87487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anyway the expected signal rate for direct search is small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7743848" cy="49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lot of space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6286520"/>
            <a:ext cx="370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R. Hill 2016 Aspen Winter Conference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1283</Words>
  <Application>Microsoft Office PowerPoint</Application>
  <PresentationFormat>Экран (4:3)</PresentationFormat>
  <Paragraphs>296</Paragraphs>
  <Slides>29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Оформление по умолчанию</vt:lpstr>
      <vt:lpstr>Équation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yakushev</dc:creator>
  <cp:lastModifiedBy>yakushev</cp:lastModifiedBy>
  <cp:revision>80</cp:revision>
  <dcterms:created xsi:type="dcterms:W3CDTF">2016-03-23T07:45:17Z</dcterms:created>
  <dcterms:modified xsi:type="dcterms:W3CDTF">2018-09-29T16:59:15Z</dcterms:modified>
</cp:coreProperties>
</file>