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3" r:id="rId4"/>
    <p:sldId id="258" r:id="rId5"/>
    <p:sldId id="260" r:id="rId6"/>
    <p:sldId id="259" r:id="rId7"/>
    <p:sldId id="261" r:id="rId8"/>
    <p:sldId id="262" r:id="rId9"/>
    <p:sldId id="264" r:id="rId10"/>
    <p:sldId id="265" r:id="rId11"/>
    <p:sldId id="266" r:id="rId12"/>
  </p:sldIdLst>
  <p:sldSz cx="9144000" cy="6858000" type="screen4x3"/>
  <p:notesSz cx="7772400" cy="10058400"/>
  <p:defaultTextStyle>
    <a:defPPr>
      <a:defRPr lang="en-GB"/>
    </a:defPPr>
    <a:lvl1pPr algn="l" defTabSz="457200" rtl="0" eaLnBrk="0" fontAlgn="base" hangingPunct="0">
      <a:lnSpc>
        <a:spcPct val="12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457200" rtl="0" eaLnBrk="0" fontAlgn="base" hangingPunct="0">
      <a:lnSpc>
        <a:spcPct val="12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457200" rtl="0" eaLnBrk="0" fontAlgn="base" hangingPunct="0">
      <a:lnSpc>
        <a:spcPct val="12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457200" rtl="0" eaLnBrk="0" fontAlgn="base" hangingPunct="0">
      <a:lnSpc>
        <a:spcPct val="12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457200" rtl="0" eaLnBrk="0" fontAlgn="base" hangingPunct="0">
      <a:lnSpc>
        <a:spcPct val="12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0099"/>
    <a:srgbClr val="F6A20A"/>
    <a:srgbClr val="DE9208"/>
    <a:srgbClr val="71DAFF"/>
    <a:srgbClr val="E6E6EA"/>
    <a:srgbClr val="90FEFE"/>
    <a:srgbClr val="0099CC"/>
    <a:srgbClr val="DBDBE1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39276" autoAdjust="0"/>
  </p:normalViewPr>
  <p:slideViewPr>
    <p:cSldViewPr>
      <p:cViewPr varScale="1">
        <p:scale>
          <a:sx n="81" d="100"/>
          <a:sy n="81" d="100"/>
        </p:scale>
        <p:origin x="564" y="4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-15213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783388" cy="98567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3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7100" y="738188"/>
            <a:ext cx="4926013" cy="369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77863" y="4681538"/>
            <a:ext cx="5424487" cy="443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bg-BG" smtClean="0"/>
          </a:p>
        </p:txBody>
      </p:sp>
    </p:spTree>
    <p:extLst>
      <p:ext uri="{BB962C8B-B14F-4D97-AF65-F5344CB8AC3E}">
        <p14:creationId xmlns:p14="http://schemas.microsoft.com/office/powerpoint/2010/main" val="8243087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ext Box 1"/>
          <p:cNvSpPr txBox="1">
            <a:spLocks noChangeArrowheads="1"/>
          </p:cNvSpPr>
          <p:nvPr/>
        </p:nvSpPr>
        <p:spPr bwMode="auto">
          <a:xfrm>
            <a:off x="901700" y="762000"/>
            <a:ext cx="4978400" cy="3733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8397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724400"/>
            <a:ext cx="4953000" cy="4419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3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bg-BG" sz="2400"/>
              <a:t>Tittle page and out line</a:t>
            </a:r>
          </a:p>
        </p:txBody>
      </p:sp>
    </p:spTree>
    <p:extLst>
      <p:ext uri="{BB962C8B-B14F-4D97-AF65-F5344CB8AC3E}">
        <p14:creationId xmlns:p14="http://schemas.microsoft.com/office/powerpoint/2010/main" val="2177460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8800" y="2420888"/>
            <a:ext cx="5686400" cy="556434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99916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21947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268413"/>
            <a:ext cx="3990975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268413"/>
            <a:ext cx="3992563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66547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5979865" cy="55643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83483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7786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331640" y="525527"/>
            <a:ext cx="5979865" cy="556434"/>
          </a:xfrm>
          <a:prstGeom prst="rect">
            <a:avLst/>
          </a:prstGeom>
          <a:solidFill>
            <a:srgbClr val="FF9933">
              <a:alpha val="86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bg-BG" dirty="0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268413"/>
            <a:ext cx="8135938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bg-BG" dirty="0" smtClean="0"/>
              <a:t>Click to edit the outline text format</a:t>
            </a:r>
          </a:p>
          <a:p>
            <a:pPr lvl="1"/>
            <a:r>
              <a:rPr lang="en-GB" altLang="bg-BG" dirty="0" smtClean="0"/>
              <a:t>Second Outline Level</a:t>
            </a:r>
          </a:p>
          <a:p>
            <a:pPr lvl="2"/>
            <a:r>
              <a:rPr lang="en-GB" altLang="bg-BG" dirty="0" smtClean="0"/>
              <a:t>Third Outline Level</a:t>
            </a:r>
          </a:p>
          <a:p>
            <a:pPr lvl="3"/>
            <a:r>
              <a:rPr lang="en-GB" altLang="bg-BG" dirty="0" smtClean="0"/>
              <a:t>Fourth Outline Level</a:t>
            </a:r>
          </a:p>
          <a:p>
            <a:pPr lvl="4"/>
            <a:r>
              <a:rPr lang="en-GB" altLang="bg-BG" dirty="0" smtClean="0"/>
              <a:t>Fifth Outline Level</a:t>
            </a:r>
          </a:p>
          <a:p>
            <a:pPr lvl="4"/>
            <a:r>
              <a:rPr lang="en-GB" altLang="bg-BG" dirty="0" smtClean="0"/>
              <a:t>Sixth Outline Level</a:t>
            </a:r>
          </a:p>
          <a:p>
            <a:pPr lvl="4"/>
            <a:r>
              <a:rPr lang="en-GB" altLang="bg-BG" dirty="0" smtClean="0"/>
              <a:t>Seventh Outline Level</a:t>
            </a:r>
          </a:p>
          <a:p>
            <a:pPr lvl="4"/>
            <a:r>
              <a:rPr lang="en-GB" altLang="bg-BG" dirty="0" smtClean="0"/>
              <a:t>Eighth Outline Level</a:t>
            </a:r>
          </a:p>
          <a:p>
            <a:pPr lvl="4"/>
            <a:r>
              <a:rPr lang="en-GB" altLang="bg-BG" dirty="0" smtClean="0"/>
              <a:t>Ninth Outline Level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8862584" y="6538554"/>
            <a:ext cx="208391" cy="265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defTabSz="457200" eaLnBrk="0" fontAlgn="base" hangingPunct="0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defTabSz="457200" eaLnBrk="0" fontAlgn="base" hangingPunct="0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defTabSz="457200" eaLnBrk="0" fontAlgn="base" hangingPunct="0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defTabSz="457200" eaLnBrk="0" fontAlgn="base" hangingPunct="0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/>
            <a:fld id="{F9538833-B3B2-4080-8E0B-591D3DF44420}" type="slidenum">
              <a:rPr lang="en-GB" altLang="bg-BG" sz="1400" u="none">
                <a:solidFill>
                  <a:schemeClr val="accent2"/>
                </a:solidFill>
              </a:rPr>
              <a:pPr algn="r"/>
              <a:t>‹#›</a:t>
            </a:fld>
            <a:endParaRPr lang="en-GB" altLang="bg-BG" sz="1400" u="none">
              <a:solidFill>
                <a:schemeClr val="accent2"/>
              </a:solidFill>
            </a:endParaRPr>
          </a:p>
        </p:txBody>
      </p:sp>
      <p:pic>
        <p:nvPicPr>
          <p:cNvPr id="7" name="Рисунок 4" descr="LHEP-emblema-trans.gif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38100" y="44624"/>
            <a:ext cx="856921" cy="480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 userDrawn="1"/>
        </p:nvSpPr>
        <p:spPr>
          <a:xfrm>
            <a:off x="92293" y="6538554"/>
            <a:ext cx="1080120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02 Oct. 2018</a:t>
            </a:r>
            <a:endParaRPr lang="en-US" sz="1200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75" y="44896"/>
            <a:ext cx="847240" cy="1130291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552786" y="6475971"/>
            <a:ext cx="1255018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00FF"/>
                </a:solidFill>
              </a:defRPr>
            </a:lvl1pPr>
          </a:lstStyle>
          <a:p>
            <a:r>
              <a:rPr lang="en-US" dirty="0" smtClean="0"/>
              <a:t>VLV</a:t>
            </a:r>
            <a:r>
              <a:rPr lang="el-GR" dirty="0" smtClean="0"/>
              <a:t>ν</a:t>
            </a:r>
            <a:r>
              <a:rPr lang="en-US" dirty="0" smtClean="0"/>
              <a:t>T-2018</a:t>
            </a:r>
          </a:p>
        </p:txBody>
      </p:sp>
      <p:sp>
        <p:nvSpPr>
          <p:cNvPr id="11" name="Footer Placeholder 2"/>
          <p:cNvSpPr txBox="1">
            <a:spLocks/>
          </p:cNvSpPr>
          <p:nvPr userDrawn="1"/>
        </p:nvSpPr>
        <p:spPr>
          <a:xfrm>
            <a:off x="3781512" y="6643840"/>
            <a:ext cx="1080120" cy="1628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ctr" defTabSz="457200" rtl="0" eaLnBrk="0" fontAlgn="base" hangingPunct="0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 b="0" kern="120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VLV</a:t>
            </a:r>
            <a:r>
              <a:rPr lang="el-GR" dirty="0" smtClean="0"/>
              <a:t>ν</a:t>
            </a:r>
            <a:r>
              <a:rPr lang="en-US" dirty="0" smtClean="0"/>
              <a:t>T-2018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457200" rtl="0" eaLnBrk="0" fontAlgn="base" hangingPunct="0">
        <a:lnSpc>
          <a:spcPct val="113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Comic Sans MS" pitchFamily="66" charset="0"/>
        <a:defRPr sz="3200">
          <a:solidFill>
            <a:srgbClr val="002060"/>
          </a:solidFill>
          <a:latin typeface="+mj-lt"/>
          <a:ea typeface="+mj-ea"/>
          <a:cs typeface="+mj-cs"/>
        </a:defRPr>
      </a:lvl1pPr>
      <a:lvl2pPr marL="431800" indent="-215900" algn="ctr" defTabSz="457200" rtl="0" eaLnBrk="0" fontAlgn="base" hangingPunct="0">
        <a:lnSpc>
          <a:spcPct val="11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3333CC"/>
          </a:solidFill>
          <a:latin typeface="Comic Sans MS" pitchFamily="66" charset="0"/>
          <a:ea typeface="Arial Unicode MS" pitchFamily="34" charset="-128"/>
          <a:cs typeface="Arial Unicode MS" pitchFamily="34" charset="-128"/>
        </a:defRPr>
      </a:lvl2pPr>
      <a:lvl3pPr marL="647700" indent="-215900" algn="ctr" defTabSz="457200" rtl="0" eaLnBrk="0" fontAlgn="base" hangingPunct="0">
        <a:lnSpc>
          <a:spcPct val="11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3333CC"/>
          </a:solidFill>
          <a:latin typeface="Comic Sans MS" pitchFamily="66" charset="0"/>
          <a:ea typeface="Arial Unicode MS" pitchFamily="34" charset="-128"/>
          <a:cs typeface="Arial Unicode MS" pitchFamily="34" charset="-128"/>
        </a:defRPr>
      </a:lvl3pPr>
      <a:lvl4pPr marL="863600" indent="-215900" algn="ctr" defTabSz="457200" rtl="0" eaLnBrk="0" fontAlgn="base" hangingPunct="0">
        <a:lnSpc>
          <a:spcPct val="11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3333CC"/>
          </a:solidFill>
          <a:latin typeface="Comic Sans MS" pitchFamily="66" charset="0"/>
          <a:ea typeface="Arial Unicode MS" pitchFamily="34" charset="-128"/>
          <a:cs typeface="Arial Unicode MS" pitchFamily="34" charset="-128"/>
        </a:defRPr>
      </a:lvl4pPr>
      <a:lvl5pPr marL="1079500" indent="-215900" algn="ctr" defTabSz="457200" rtl="0" eaLnBrk="0" fontAlgn="base" hangingPunct="0">
        <a:lnSpc>
          <a:spcPct val="11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3333CC"/>
          </a:solidFill>
          <a:latin typeface="Comic Sans MS" pitchFamily="66" charset="0"/>
          <a:ea typeface="Arial Unicode MS" pitchFamily="34" charset="-128"/>
          <a:cs typeface="Arial Unicode MS" pitchFamily="34" charset="-128"/>
        </a:defRPr>
      </a:lvl5pPr>
      <a:lvl6pPr marL="1536700" indent="-215900" algn="ctr" defTabSz="457200" rtl="0" eaLnBrk="0" fontAlgn="base" hangingPunct="0">
        <a:lnSpc>
          <a:spcPct val="11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3333CC"/>
          </a:solidFill>
          <a:latin typeface="Comic Sans MS" pitchFamily="66" charset="0"/>
          <a:ea typeface="Arial Unicode MS" pitchFamily="34" charset="-128"/>
          <a:cs typeface="Arial Unicode MS" pitchFamily="34" charset="-128"/>
        </a:defRPr>
      </a:lvl6pPr>
      <a:lvl7pPr marL="1993900" indent="-215900" algn="ctr" defTabSz="457200" rtl="0" eaLnBrk="0" fontAlgn="base" hangingPunct="0">
        <a:lnSpc>
          <a:spcPct val="11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3333CC"/>
          </a:solidFill>
          <a:latin typeface="Comic Sans MS" pitchFamily="66" charset="0"/>
          <a:ea typeface="Arial Unicode MS" pitchFamily="34" charset="-128"/>
          <a:cs typeface="Arial Unicode MS" pitchFamily="34" charset="-128"/>
        </a:defRPr>
      </a:lvl7pPr>
      <a:lvl8pPr marL="2451100" indent="-215900" algn="ctr" defTabSz="457200" rtl="0" eaLnBrk="0" fontAlgn="base" hangingPunct="0">
        <a:lnSpc>
          <a:spcPct val="11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3333CC"/>
          </a:solidFill>
          <a:latin typeface="Comic Sans MS" pitchFamily="66" charset="0"/>
          <a:ea typeface="Arial Unicode MS" pitchFamily="34" charset="-128"/>
          <a:cs typeface="Arial Unicode MS" pitchFamily="34" charset="-128"/>
        </a:defRPr>
      </a:lvl8pPr>
      <a:lvl9pPr marL="2908300" indent="-215900" algn="ctr" defTabSz="457200" rtl="0" eaLnBrk="0" fontAlgn="base" hangingPunct="0">
        <a:lnSpc>
          <a:spcPct val="11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3333CC"/>
          </a:solidFill>
          <a:latin typeface="Comic Sans MS" pitchFamily="66" charset="0"/>
          <a:ea typeface="Arial Unicode MS" pitchFamily="34" charset="-128"/>
          <a:cs typeface="Arial Unicode MS" pitchFamily="34" charset="-128"/>
        </a:defRPr>
      </a:lvl9pPr>
    </p:titleStyle>
    <p:bodyStyle>
      <a:lvl1pPr marL="341313" indent="-341313" algn="l" defTabSz="457200" rtl="0" eaLnBrk="0" fontAlgn="base" hangingPunct="0">
        <a:lnSpc>
          <a:spcPct val="105000"/>
        </a:lnSpc>
        <a:spcBef>
          <a:spcPts val="800"/>
        </a:spcBef>
        <a:spcAft>
          <a:spcPct val="0"/>
        </a:spcAft>
        <a:buClr>
          <a:srgbClr val="3333CC"/>
        </a:buClr>
        <a:buSzPct val="100000"/>
        <a:buFont typeface="Helvetica" pitchFamily="34" charset="0"/>
        <a:buChar char="•"/>
        <a:defRPr sz="2200">
          <a:solidFill>
            <a:srgbClr val="000000"/>
          </a:solidFill>
          <a:latin typeface="+mj-lt"/>
          <a:ea typeface="+mn-ea"/>
          <a:cs typeface="+mn-cs"/>
        </a:defRPr>
      </a:lvl1pPr>
      <a:lvl2pPr marL="741363" indent="-284163" algn="l" defTabSz="457200" rtl="0" eaLnBrk="0" fontAlgn="base" hangingPunct="0">
        <a:lnSpc>
          <a:spcPct val="105000"/>
        </a:lnSpc>
        <a:spcBef>
          <a:spcPts val="700"/>
        </a:spcBef>
        <a:spcAft>
          <a:spcPct val="0"/>
        </a:spcAft>
        <a:buClr>
          <a:srgbClr val="3333CC"/>
        </a:buClr>
        <a:buSzPct val="100000"/>
        <a:buFont typeface="Helvetica" pitchFamily="34" charset="0"/>
        <a:buChar char="–"/>
        <a:defRPr sz="2000">
          <a:solidFill>
            <a:srgbClr val="000000"/>
          </a:solidFill>
          <a:latin typeface="+mj-lt"/>
        </a:defRPr>
      </a:lvl2pPr>
      <a:lvl3pPr marL="1143000" indent="-228600" algn="l" defTabSz="457200" rtl="0" eaLnBrk="0" fontAlgn="base" hangingPunct="0">
        <a:lnSpc>
          <a:spcPct val="105000"/>
        </a:lnSpc>
        <a:spcBef>
          <a:spcPts val="600"/>
        </a:spcBef>
        <a:spcAft>
          <a:spcPct val="0"/>
        </a:spcAft>
        <a:buClr>
          <a:srgbClr val="3333CC"/>
        </a:buClr>
        <a:buSzPct val="100000"/>
        <a:buFont typeface="Helvetica" pitchFamily="34" charset="0"/>
        <a:buChar char="•"/>
        <a:defRPr sz="2000">
          <a:solidFill>
            <a:srgbClr val="000000"/>
          </a:solidFill>
          <a:latin typeface="+mj-lt"/>
        </a:defRPr>
      </a:lvl3pPr>
      <a:lvl4pPr marL="1600200" indent="-228600" algn="l" defTabSz="457200" rtl="0" eaLnBrk="0" fontAlgn="base" hangingPunct="0">
        <a:lnSpc>
          <a:spcPct val="105000"/>
        </a:lnSpc>
        <a:spcBef>
          <a:spcPts val="500"/>
        </a:spcBef>
        <a:spcAft>
          <a:spcPct val="0"/>
        </a:spcAft>
        <a:buClr>
          <a:srgbClr val="3333CC"/>
        </a:buClr>
        <a:buSzPct val="100000"/>
        <a:buFont typeface="Helvetica" pitchFamily="34" charset="0"/>
        <a:buChar char="–"/>
        <a:defRPr sz="2000">
          <a:solidFill>
            <a:srgbClr val="000000"/>
          </a:solidFill>
          <a:latin typeface="+mj-lt"/>
        </a:defRPr>
      </a:lvl4pPr>
      <a:lvl5pPr marL="2057400" indent="-228600" algn="l" defTabSz="457200" rtl="0" eaLnBrk="0" fontAlgn="base" hangingPunct="0">
        <a:lnSpc>
          <a:spcPct val="105000"/>
        </a:lnSpc>
        <a:spcBef>
          <a:spcPts val="500"/>
        </a:spcBef>
        <a:spcAft>
          <a:spcPct val="0"/>
        </a:spcAft>
        <a:buClr>
          <a:srgbClr val="3333CC"/>
        </a:buClr>
        <a:buSzPct val="100000"/>
        <a:buFont typeface="Helvetica" pitchFamily="34" charset="0"/>
        <a:buChar char="»"/>
        <a:defRPr sz="2000">
          <a:solidFill>
            <a:srgbClr val="000000"/>
          </a:solidFill>
          <a:latin typeface="+mj-lt"/>
        </a:defRPr>
      </a:lvl5pPr>
      <a:lvl6pPr marL="2514600" indent="-228600" algn="l" defTabSz="457200" rtl="0" eaLnBrk="0" fontAlgn="base" hangingPunct="0">
        <a:lnSpc>
          <a:spcPct val="105000"/>
        </a:lnSpc>
        <a:spcBef>
          <a:spcPts val="500"/>
        </a:spcBef>
        <a:spcAft>
          <a:spcPct val="0"/>
        </a:spcAft>
        <a:buClr>
          <a:srgbClr val="3333CC"/>
        </a:buClr>
        <a:buSzPct val="100000"/>
        <a:buFont typeface="Helvetica" pitchFamily="34" charset="0"/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defTabSz="457200" rtl="0" eaLnBrk="0" fontAlgn="base" hangingPunct="0">
        <a:lnSpc>
          <a:spcPct val="105000"/>
        </a:lnSpc>
        <a:spcBef>
          <a:spcPts val="500"/>
        </a:spcBef>
        <a:spcAft>
          <a:spcPct val="0"/>
        </a:spcAft>
        <a:buClr>
          <a:srgbClr val="3333CC"/>
        </a:buClr>
        <a:buSzPct val="100000"/>
        <a:buFont typeface="Helvetica" pitchFamily="34" charset="0"/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defTabSz="457200" rtl="0" eaLnBrk="0" fontAlgn="base" hangingPunct="0">
        <a:lnSpc>
          <a:spcPct val="105000"/>
        </a:lnSpc>
        <a:spcBef>
          <a:spcPts val="500"/>
        </a:spcBef>
        <a:spcAft>
          <a:spcPct val="0"/>
        </a:spcAft>
        <a:buClr>
          <a:srgbClr val="3333CC"/>
        </a:buClr>
        <a:buSzPct val="100000"/>
        <a:buFont typeface="Helvetica" pitchFamily="34" charset="0"/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defTabSz="457200" rtl="0" eaLnBrk="0" fontAlgn="base" hangingPunct="0">
        <a:lnSpc>
          <a:spcPct val="105000"/>
        </a:lnSpc>
        <a:spcBef>
          <a:spcPts val="500"/>
        </a:spcBef>
        <a:spcAft>
          <a:spcPct val="0"/>
        </a:spcAft>
        <a:buClr>
          <a:srgbClr val="3333CC"/>
        </a:buClr>
        <a:buSzPct val="100000"/>
        <a:buFont typeface="Helvetica" pitchFamily="34" charset="0"/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992500"/>
            <a:ext cx="8136904" cy="1882055"/>
          </a:xfrm>
          <a:solidFill>
            <a:srgbClr val="FFC000"/>
          </a:solidFill>
          <a:ln/>
          <a:extLst/>
        </p:spPr>
        <p:txBody>
          <a:bodyPr lIns="90000" tIns="46800" rIns="90000" bIns="46800"/>
          <a:lstStyle/>
          <a:p>
            <a:pPr>
              <a:lnSpc>
                <a:spcPct val="13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bg-BG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en-US" altLang="bg-BG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SHiP</a:t>
            </a:r>
            <a:r>
              <a:rPr lang="en-US" altLang="bg-BG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project:</a:t>
            </a:r>
            <a:br>
              <a:rPr lang="en-US" altLang="bg-BG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bg-BG" sz="2800" b="1" dirty="0" smtClean="0"/>
              <a:t>A facility to search for hidden </a:t>
            </a:r>
            <a:r>
              <a:rPr lang="en-US" altLang="bg-BG" sz="2800" b="1" dirty="0"/>
              <a:t>p</a:t>
            </a:r>
            <a:r>
              <a:rPr lang="en-US" altLang="bg-BG" sz="2800" b="1" dirty="0" smtClean="0"/>
              <a:t>articles at </a:t>
            </a:r>
            <a:br>
              <a:rPr lang="en-US" altLang="bg-BG" sz="2800" b="1" dirty="0" smtClean="0"/>
            </a:br>
            <a:r>
              <a:rPr lang="en-US" altLang="bg-BG" sz="2800" b="1" dirty="0" smtClean="0"/>
              <a:t>the CERN SPS   </a:t>
            </a:r>
            <a:r>
              <a:rPr lang="en-US" altLang="bg-BG" sz="1800" i="1" dirty="0" smtClean="0"/>
              <a:t>(http://cern.ch/ship)</a:t>
            </a:r>
            <a:endParaRPr lang="en-GB" altLang="bg-BG" sz="2800" b="1" dirty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076056" y="5877272"/>
            <a:ext cx="3564934" cy="659219"/>
          </a:xfrm>
          <a:prstGeom prst="rect">
            <a:avLst/>
          </a:prstGeom>
          <a:solidFill>
            <a:srgbClr val="99CC00">
              <a:alpha val="3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defTabSz="457200" eaLnBrk="0" fontAlgn="base" hangingPunct="0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defTabSz="457200" eaLnBrk="0" fontAlgn="base" hangingPunct="0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defTabSz="457200" eaLnBrk="0" fontAlgn="base" hangingPunct="0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defTabSz="457200" eaLnBrk="0" fontAlgn="base" hangingPunct="0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2000"/>
              </a:lnSpc>
            </a:pPr>
            <a:r>
              <a:rPr lang="en-US" altLang="bg-BG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Roumen Tsenov </a:t>
            </a:r>
            <a:r>
              <a:rPr lang="en-US" altLang="bg-BG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(LHEP),</a:t>
            </a:r>
          </a:p>
          <a:p>
            <a:pPr algn="ctr">
              <a:lnSpc>
                <a:spcPct val="102000"/>
              </a:lnSpc>
            </a:pPr>
            <a:r>
              <a:rPr lang="en-US" altLang="bg-BG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for the </a:t>
            </a:r>
            <a:r>
              <a:rPr lang="en-US" altLang="bg-BG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SHiP</a:t>
            </a:r>
            <a:r>
              <a:rPr lang="en-US" altLang="bg-BG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Collaboration</a:t>
            </a:r>
            <a:endParaRPr lang="en-GB" altLang="bg-BG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3741"/>
            <a:ext cx="4051667" cy="510781"/>
          </a:xfrm>
        </p:spPr>
        <p:txBody>
          <a:bodyPr/>
          <a:lstStyle/>
          <a:p>
            <a:r>
              <a:rPr lang="en-US" dirty="0" smtClean="0"/>
              <a:t>Sensitivities (cont’d)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6892" r="28799"/>
          <a:stretch/>
        </p:blipFill>
        <p:spPr>
          <a:xfrm>
            <a:off x="89034" y="3782272"/>
            <a:ext cx="4410958" cy="29186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20693" y="2327065"/>
            <a:ext cx="2015716" cy="145520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HNL – other proposed experiments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470" y="1209145"/>
            <a:ext cx="4428356" cy="40324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12160" y="491630"/>
            <a:ext cx="1936749" cy="505203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Dark photons: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877972"/>
            <a:ext cx="1977598" cy="292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01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332656"/>
            <a:ext cx="4611713" cy="510781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55673" y="1772816"/>
            <a:ext cx="7979557" cy="3726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E</a:t>
            </a:r>
            <a:r>
              <a:rPr lang="en-US" sz="32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xperiment with a rich discovery</a:t>
            </a:r>
          </a:p>
          <a:p>
            <a:r>
              <a:rPr lang="en-US" sz="32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potential.</a:t>
            </a:r>
          </a:p>
          <a:p>
            <a:endParaRPr lang="en-US" sz="32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  <a:p>
            <a:r>
              <a:rPr lang="en-US" sz="32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Approval is expected around 2020, </a:t>
            </a:r>
          </a:p>
          <a:p>
            <a:r>
              <a:rPr lang="en-US" sz="32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after adoption of the updated </a:t>
            </a:r>
          </a:p>
          <a:p>
            <a:r>
              <a:rPr lang="en-US" sz="32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European strategy for </a:t>
            </a:r>
            <a:r>
              <a:rPr lang="en-US" sz="32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P</a:t>
            </a:r>
            <a:r>
              <a:rPr lang="en-US" sz="32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article physics. </a:t>
            </a:r>
            <a:endParaRPr lang="en-US" sz="32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945753">
            <a:off x="912654" y="3314851"/>
            <a:ext cx="7631495" cy="92519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 Rounded MT Bold" panose="020F0704030504030204" pitchFamily="34" charset="0"/>
              </a:rPr>
              <a:t>Thanks for your attention!</a:t>
            </a:r>
            <a:endParaRPr lang="en-US" sz="4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60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71310"/>
            <a:ext cx="5979865" cy="510781"/>
          </a:xfrm>
        </p:spPr>
        <p:txBody>
          <a:bodyPr/>
          <a:lstStyle/>
          <a:p>
            <a:r>
              <a:rPr lang="en-US" dirty="0" smtClean="0"/>
              <a:t>Physics motivation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652" r="29151"/>
          <a:stretch/>
        </p:blipFill>
        <p:spPr>
          <a:xfrm>
            <a:off x="179512" y="1772815"/>
            <a:ext cx="4608512" cy="10940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2252" y="2016770"/>
            <a:ext cx="3923938" cy="40046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b="41794"/>
          <a:stretch/>
        </p:blipFill>
        <p:spPr>
          <a:xfrm>
            <a:off x="206426" y="2996952"/>
            <a:ext cx="4834024" cy="19084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954" y="5064454"/>
            <a:ext cx="4890278" cy="12683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623" y="841136"/>
            <a:ext cx="9094156" cy="849463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Existence of Heavy </a:t>
            </a:r>
            <a:r>
              <a:rPr lang="en-US" sz="2000" dirty="0"/>
              <a:t>N</a:t>
            </a:r>
            <a:r>
              <a:rPr lang="en-US" sz="2000" dirty="0" smtClean="0"/>
              <a:t>eutral </a:t>
            </a:r>
            <a:r>
              <a:rPr lang="en-US" sz="2000" dirty="0"/>
              <a:t>L</a:t>
            </a:r>
            <a:r>
              <a:rPr lang="en-US" sz="2000" dirty="0" smtClean="0"/>
              <a:t>eptons (HNL</a:t>
            </a:r>
            <a:r>
              <a:rPr lang="en-US" sz="2000" smtClean="0"/>
              <a:t>) with  </a:t>
            </a:r>
            <a:r>
              <a:rPr lang="en-US" sz="2000" dirty="0" smtClean="0"/>
              <a:t>~ GeV masses that </a:t>
            </a:r>
          </a:p>
          <a:p>
            <a:r>
              <a:rPr lang="en-US" sz="2000" dirty="0" smtClean="0"/>
              <a:t>mix with ordinary neutrinos can explain some of the most intriguing BSM phenomena.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8090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5979865" cy="1067215"/>
          </a:xfrm>
        </p:spPr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ain signal and background decay modes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884" y="1628800"/>
            <a:ext cx="8171723" cy="22322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414" y="4365104"/>
            <a:ext cx="7832455" cy="177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6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184060"/>
            <a:ext cx="4323681" cy="510781"/>
          </a:xfrm>
        </p:spPr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eam line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1268760"/>
            <a:ext cx="4499992" cy="28828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241354"/>
            <a:ext cx="4251464" cy="32677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5949280"/>
            <a:ext cx="8603637" cy="546625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4x10</a:t>
            </a:r>
            <a:r>
              <a:rPr lang="en-US" baseline="30000" dirty="0" smtClean="0"/>
              <a:t>13</a:t>
            </a:r>
            <a:r>
              <a:rPr lang="en-US" dirty="0" smtClean="0"/>
              <a:t> protons per </a:t>
            </a:r>
            <a:r>
              <a:rPr lang="en-US" i="1" dirty="0" smtClean="0"/>
              <a:t>1 s</a:t>
            </a:r>
            <a:r>
              <a:rPr lang="en-US" dirty="0" smtClean="0"/>
              <a:t> spill every </a:t>
            </a:r>
            <a:r>
              <a:rPr lang="en-US" i="1" dirty="0" smtClean="0"/>
              <a:t>7.2 s</a:t>
            </a:r>
            <a:r>
              <a:rPr lang="en-US" dirty="0" smtClean="0"/>
              <a:t> → 2x10</a:t>
            </a:r>
            <a:r>
              <a:rPr lang="en-US" baseline="30000" dirty="0" smtClean="0"/>
              <a:t>20</a:t>
            </a:r>
            <a:r>
              <a:rPr lang="en-US" dirty="0" smtClean="0"/>
              <a:t> protons for 5 years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8340" y="4030160"/>
            <a:ext cx="5158825" cy="185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98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188640"/>
            <a:ext cx="4395689" cy="510781"/>
          </a:xfrm>
        </p:spPr>
        <p:txBody>
          <a:bodyPr/>
          <a:lstStyle/>
          <a:p>
            <a:r>
              <a:rPr lang="en-US" dirty="0" smtClean="0"/>
              <a:t>Target station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2060848"/>
            <a:ext cx="4213896" cy="29874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1556792"/>
            <a:ext cx="4549677" cy="218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314" y="5301208"/>
            <a:ext cx="8183715" cy="54662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350 kW mean beam power to be dissipated, 2.56 MW in the spill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46904" y="1279864"/>
            <a:ext cx="3289042" cy="43633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450 m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 bunker, cast iron walls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4877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848" y="88286"/>
            <a:ext cx="4035649" cy="510781"/>
          </a:xfrm>
        </p:spPr>
        <p:txBody>
          <a:bodyPr/>
          <a:lstStyle/>
          <a:p>
            <a:r>
              <a:rPr lang="en-US" dirty="0" smtClean="0"/>
              <a:t>The set-up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764704"/>
            <a:ext cx="7309955" cy="53285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54636" y="5229200"/>
            <a:ext cx="3717493" cy="145520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Decay volume:</a:t>
            </a:r>
          </a:p>
          <a:p>
            <a:r>
              <a:rPr lang="en-US" dirty="0" smtClean="0"/>
              <a:t>2.4x4.5 m</a:t>
            </a:r>
            <a:r>
              <a:rPr lang="en-US" baseline="30000" dirty="0" smtClean="0"/>
              <a:t>2</a:t>
            </a:r>
            <a:r>
              <a:rPr lang="en-US" dirty="0" smtClean="0"/>
              <a:t> → 5x10 m</a:t>
            </a:r>
            <a:r>
              <a:rPr lang="en-US" baseline="30000" dirty="0" smtClean="0"/>
              <a:t>2</a:t>
            </a:r>
            <a:r>
              <a:rPr lang="en-US" dirty="0" smtClean="0"/>
              <a:t>;</a:t>
            </a:r>
          </a:p>
          <a:p>
            <a:r>
              <a:rPr lang="en-US" dirty="0" smtClean="0"/>
              <a:t>L = 50 m; vacuum ≈10</a:t>
            </a:r>
            <a:r>
              <a:rPr lang="en-US" baseline="30000" dirty="0" smtClean="0"/>
              <a:t>-3</a:t>
            </a:r>
            <a:r>
              <a:rPr lang="en-US" dirty="0" smtClean="0"/>
              <a:t> </a:t>
            </a:r>
            <a:r>
              <a:rPr lang="en-US" dirty="0"/>
              <a:t>bar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5935" y="764704"/>
            <a:ext cx="2857931" cy="27359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01996" y="780232"/>
            <a:ext cx="3527569" cy="111453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/>
              <a:t>10</a:t>
            </a:r>
            <a:r>
              <a:rPr lang="en-US" sz="1800" baseline="30000" dirty="0" smtClean="0"/>
              <a:t>11</a:t>
            </a:r>
            <a:r>
              <a:rPr lang="en-US" sz="1800" dirty="0" smtClean="0"/>
              <a:t> muons per spill →</a:t>
            </a:r>
          </a:p>
          <a:p>
            <a:r>
              <a:rPr lang="en-US" sz="1800" dirty="0"/>
              <a:t>a</a:t>
            </a:r>
            <a:r>
              <a:rPr lang="en-US" sz="1800" dirty="0" smtClean="0"/>
              <a:t>ctive magnetic (1.7 T) muon shield</a:t>
            </a:r>
          </a:p>
          <a:p>
            <a:r>
              <a:rPr lang="en-US" sz="1800" dirty="0" smtClean="0"/>
              <a:t>→ </a:t>
            </a:r>
            <a:r>
              <a:rPr lang="en-US" sz="1800" dirty="0"/>
              <a:t>≈ </a:t>
            </a:r>
            <a:r>
              <a:rPr lang="en-US" sz="1800" dirty="0" smtClean="0"/>
              <a:t>10</a:t>
            </a:r>
            <a:r>
              <a:rPr lang="en-US" sz="1800" baseline="30000" dirty="0" smtClean="0"/>
              <a:t>5</a:t>
            </a:r>
            <a:r>
              <a:rPr lang="en-US" sz="1800" dirty="0" smtClean="0"/>
              <a:t> muons left</a:t>
            </a:r>
            <a:endParaRPr lang="en-U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312" y="2780928"/>
            <a:ext cx="1654821" cy="239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4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2420888"/>
            <a:ext cx="5581763" cy="40688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116632"/>
            <a:ext cx="3819625" cy="556434"/>
          </a:xfrm>
        </p:spPr>
        <p:txBody>
          <a:bodyPr/>
          <a:lstStyle/>
          <a:p>
            <a:r>
              <a:rPr lang="en-US" dirty="0" smtClean="0"/>
              <a:t>Detectors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268413"/>
            <a:ext cx="8135938" cy="3456731"/>
          </a:xfrm>
        </p:spPr>
        <p:txBody>
          <a:bodyPr/>
          <a:lstStyle/>
          <a:p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neutrino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detector;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decay volume surrounded by a veto tracker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 dipole magnet with straw tube tracker;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timing detector;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electromagnetic calorimeter;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hadron calorimeter;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muon system.</a:t>
            </a:r>
          </a:p>
        </p:txBody>
      </p:sp>
    </p:spTree>
    <p:extLst>
      <p:ext uri="{BB962C8B-B14F-4D97-AF65-F5344CB8AC3E}">
        <p14:creationId xmlns:p14="http://schemas.microsoft.com/office/powerpoint/2010/main" val="206733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103452"/>
            <a:ext cx="4824536" cy="510781"/>
          </a:xfrm>
        </p:spPr>
        <p:txBody>
          <a:bodyPr/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neutrinos in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SHiP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4000"/>
          <a:stretch/>
        </p:blipFill>
        <p:spPr>
          <a:xfrm>
            <a:off x="328598" y="1201095"/>
            <a:ext cx="5612655" cy="34268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2025"/>
          <a:stretch/>
        </p:blipFill>
        <p:spPr>
          <a:xfrm>
            <a:off x="6067615" y="3501008"/>
            <a:ext cx="2860821" cy="22538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3979" y="1124744"/>
            <a:ext cx="2608095" cy="23762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4769" y="4941168"/>
            <a:ext cx="5120312" cy="100091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Target mass 9.6 tons → </a:t>
            </a:r>
          </a:p>
          <a:p>
            <a:r>
              <a:rPr lang="en-US" dirty="0" smtClean="0"/>
              <a:t>6700+3400 </a:t>
            </a:r>
            <a:r>
              <a:rPr lang="el-GR" dirty="0" smtClean="0">
                <a:cs typeface="Times New Roman" panose="02020603050405020304" pitchFamily="18" charset="0"/>
              </a:rPr>
              <a:t>τ</a:t>
            </a:r>
            <a:r>
              <a:rPr lang="en-US" dirty="0">
                <a:cs typeface="Times New Roman" panose="02020603050405020304" pitchFamily="18" charset="0"/>
              </a:rPr>
              <a:t>+</a:t>
            </a:r>
            <a:r>
              <a:rPr lang="en-US" sz="1800" dirty="0" smtClean="0">
                <a:cs typeface="Times New Roman" panose="02020603050405020304" pitchFamily="18" charset="0"/>
              </a:rPr>
              <a:t>anti-</a:t>
            </a:r>
            <a:r>
              <a:rPr lang="el-GR" dirty="0" smtClean="0">
                <a:cs typeface="Times New Roman" panose="02020603050405020304" pitchFamily="18" charset="0"/>
              </a:rPr>
              <a:t>τ</a:t>
            </a:r>
            <a:r>
              <a:rPr lang="en-US" dirty="0" smtClean="0">
                <a:cs typeface="Times New Roman" panose="02020603050405020304" pitchFamily="18" charset="0"/>
              </a:rPr>
              <a:t> neutrino interactions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86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3312369" cy="510781"/>
          </a:xfrm>
        </p:spPr>
        <p:txBody>
          <a:bodyPr/>
          <a:lstStyle/>
          <a:p>
            <a:r>
              <a:rPr lang="en-US" dirty="0" smtClean="0"/>
              <a:t>Sensitivities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176351"/>
            <a:ext cx="3528392" cy="10072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1307679"/>
            <a:ext cx="6952760" cy="52928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3" y="4365104"/>
            <a:ext cx="2972589" cy="22353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4519" y="3855338"/>
            <a:ext cx="1996059" cy="43633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Past experiments: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1303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Unicode MS"/>
        <a:ea typeface="Arial Unicode MS"/>
        <a:cs typeface="Arial Unicode MS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2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bg-BG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2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bg-BG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12511</TotalTime>
  <Words>225</Words>
  <Application>Microsoft Office PowerPoint</Application>
  <PresentationFormat>On-screen Show (4:3)</PresentationFormat>
  <Paragraphs>44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 Rounded MT Bold</vt:lpstr>
      <vt:lpstr>Arial Unicode MS</vt:lpstr>
      <vt:lpstr>Calibri</vt:lpstr>
      <vt:lpstr>Comic Sans MS</vt:lpstr>
      <vt:lpstr>Helvetica</vt:lpstr>
      <vt:lpstr>Times New Roman</vt:lpstr>
      <vt:lpstr>Wingdings</vt:lpstr>
      <vt:lpstr>Default Design</vt:lpstr>
      <vt:lpstr>The SHiP project: A facility to search for hidden particles at  the CERN SPS   (http://cern.ch/ship)</vt:lpstr>
      <vt:lpstr>Physics motivation</vt:lpstr>
      <vt:lpstr>Main signal and background decay modes  </vt:lpstr>
      <vt:lpstr>Beam line </vt:lpstr>
      <vt:lpstr>Target station</vt:lpstr>
      <vt:lpstr>The set-up</vt:lpstr>
      <vt:lpstr>Detectors</vt:lpstr>
      <vt:lpstr>τ – neutrinos in SHiP</vt:lpstr>
      <vt:lpstr>Sensitivities</vt:lpstr>
      <vt:lpstr>Sensitivities (cont’d)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NICA</dc:title>
  <dc:creator>ROUMEN</dc:creator>
  <cp:lastModifiedBy>Roumen Tsenov</cp:lastModifiedBy>
  <cp:revision>576</cp:revision>
  <dcterms:modified xsi:type="dcterms:W3CDTF">2018-10-02T07:16:41Z</dcterms:modified>
</cp:coreProperties>
</file>