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24" r:id="rId2"/>
    <p:sldMasterId id="2147483673" r:id="rId3"/>
    <p:sldMasterId id="2147483699" r:id="rId4"/>
    <p:sldMasterId id="2147483847" r:id="rId5"/>
    <p:sldMasterId id="2147483875" r:id="rId6"/>
    <p:sldMasterId id="2147483889" r:id="rId7"/>
  </p:sldMasterIdLst>
  <p:notesMasterIdLst>
    <p:notesMasterId r:id="rId36"/>
  </p:notesMasterIdLst>
  <p:sldIdLst>
    <p:sldId id="393" r:id="rId8"/>
    <p:sldId id="315" r:id="rId9"/>
    <p:sldId id="356" r:id="rId10"/>
    <p:sldId id="297" r:id="rId11"/>
    <p:sldId id="291" r:id="rId12"/>
    <p:sldId id="391" r:id="rId13"/>
    <p:sldId id="307" r:id="rId14"/>
    <p:sldId id="378" r:id="rId15"/>
    <p:sldId id="385" r:id="rId16"/>
    <p:sldId id="387" r:id="rId17"/>
    <p:sldId id="389" r:id="rId18"/>
    <p:sldId id="313" r:id="rId19"/>
    <p:sldId id="314" r:id="rId20"/>
    <p:sldId id="366" r:id="rId21"/>
    <p:sldId id="384" r:id="rId22"/>
    <p:sldId id="382" r:id="rId23"/>
    <p:sldId id="363" r:id="rId24"/>
    <p:sldId id="365" r:id="rId25"/>
    <p:sldId id="340" r:id="rId26"/>
    <p:sldId id="337" r:id="rId27"/>
    <p:sldId id="362" r:id="rId28"/>
    <p:sldId id="381" r:id="rId29"/>
    <p:sldId id="383" r:id="rId30"/>
    <p:sldId id="360" r:id="rId31"/>
    <p:sldId id="392" r:id="rId32"/>
    <p:sldId id="270" r:id="rId33"/>
    <p:sldId id="351" r:id="rId34"/>
    <p:sldId id="269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FF00"/>
    <a:srgbClr val="000066"/>
    <a:srgbClr val="FF0000"/>
    <a:srgbClr val="0000CC"/>
    <a:srgbClr val="FFFF00"/>
    <a:srgbClr val="800000"/>
    <a:srgbClr val="CC0000"/>
    <a:srgbClr val="336600"/>
    <a:srgbClr val="99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4" autoAdjust="0"/>
    <p:restoredTop sz="96607" autoAdjust="0"/>
  </p:normalViewPr>
  <p:slideViewPr>
    <p:cSldViewPr snapToGrid="0">
      <p:cViewPr>
        <p:scale>
          <a:sx n="94" d="100"/>
          <a:sy n="94" d="100"/>
        </p:scale>
        <p:origin x="-6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4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2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18632-6601-4AC3-9D68-A8AAB75A1217}" type="datetimeFigureOut">
              <a:rPr lang="en-GB" smtClean="0"/>
              <a:t>03/10/18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4B243-C34B-4BC9-8B57-B50D62FACC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585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4B243-C34B-4BC9-8B57-B50D62FACCB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425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991"/>
            <a:ext cx="7772400" cy="1206143"/>
          </a:xfrm>
        </p:spPr>
        <p:txBody>
          <a:bodyPr anchor="b">
            <a:normAutofit/>
          </a:bodyPr>
          <a:lstStyle>
            <a:lvl1pPr algn="ctr">
              <a:defRPr sz="3600" i="1">
                <a:solidFill>
                  <a:srgbClr val="000066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3020" y="6536823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CD440-F924-4F37-98D9-51C264E6F178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03/10/18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5374" y="6554536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6568" y="6392360"/>
            <a:ext cx="5651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189498" y="215231"/>
            <a:ext cx="8734928" cy="6364706"/>
          </a:xfrm>
          <a:prstGeom prst="round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q"/>
              <a:defRPr>
                <a:solidFill>
                  <a:srgbClr val="000066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000066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0066"/>
                </a:solidFill>
              </a:defRPr>
            </a:lvl3pPr>
            <a:lvl4pPr marL="1600200" indent="-228600">
              <a:buFont typeface="Calibri" panose="020F0502020204030204" pitchFamily="34" charset="0"/>
              <a:buChar char="‒"/>
              <a:defRPr>
                <a:solidFill>
                  <a:srgbClr val="000066"/>
                </a:solidFill>
              </a:defRPr>
            </a:lvl4pPr>
            <a:lvl5pPr marL="2057400" indent="-228600">
              <a:buFont typeface="Calibri" panose="020F0502020204030204" pitchFamily="34" charset="0"/>
              <a:buChar char="‒"/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13D1681-381B-4904-ADF4-8BDFCEB5B907}" type="datetime1">
              <a:rPr lang="en-US" smtClean="0"/>
              <a:t>03/10/18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0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52D885C-4A4B-4D5C-A63D-6341773FDCFB}" type="datetime1">
              <a:rPr lang="en-US" smtClean="0"/>
              <a:t>03/10/18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4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562A345-449B-4E4A-AE35-87A9E3861D85}" type="datetime1">
              <a:rPr lang="en-US" smtClean="0"/>
              <a:t>03/10/18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880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A62B67F3-7DD5-4595-84E7-CFD953082D0D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Rectángulo redondeado"/>
          <p:cNvSpPr/>
          <p:nvPr userDrawn="1"/>
        </p:nvSpPr>
        <p:spPr>
          <a:xfrm>
            <a:off x="281550" y="476672"/>
            <a:ext cx="8322899" cy="5688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C2CB87C1-21F0-4839-8B64-5D1C150995FE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03E2CF0A-94B9-4E6C-941E-69C5B2079EF3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79502" y="1377950"/>
            <a:ext cx="3414713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D77996F-B354-49DC-8B25-D72880B35A3E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55792A8-DFEF-4160-AF37-2514C3ABF10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B6DBAE41-9BFA-46D3-AF18-BD0E35525C9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ACF4619F-838A-449C-875C-50FC922B917C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88FBBA7-8E0A-4FAC-81E7-3A0C15C4C98A}" type="datetime1">
              <a:rPr lang="en-US" smtClean="0"/>
              <a:t>03/10/18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029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0F32CAD-A83F-41EB-9A1A-7149EC6C76F0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335CB6B-4169-4DCD-B920-396E9C810A49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E55900D-25F3-49CE-8B9D-617A3BA78B85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316663" y="539754"/>
            <a:ext cx="1744662" cy="5362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0" y="539754"/>
            <a:ext cx="5084763" cy="5362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52EC2DF-4635-40BA-A61F-61399F2ECBEC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1" y="539750"/>
            <a:ext cx="6981825" cy="6937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2" y="1377950"/>
            <a:ext cx="3414713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18D81F4-2137-43EF-B607-423A13778E6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7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416688"/>
            <a:ext cx="7772400" cy="706056"/>
          </a:xfrm>
        </p:spPr>
        <p:txBody>
          <a:bodyPr anchor="b">
            <a:normAutofit/>
          </a:bodyPr>
          <a:lstStyle>
            <a:lvl1pPr algn="ctr">
              <a:defRPr sz="3600" b="0" i="1">
                <a:solidFill>
                  <a:srgbClr val="000066"/>
                </a:solidFill>
                <a:latin typeface="Calibri" panose="020F050202020403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6422" y="6463042"/>
            <a:ext cx="602229" cy="39140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121608" y="215230"/>
            <a:ext cx="8924426" cy="6539755"/>
          </a:xfrm>
          <a:prstGeom prst="round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509652"/>
            <a:ext cx="78867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solidFill>
                  <a:srgbClr val="000066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1600">
                <a:solidFill>
                  <a:srgbClr val="000066"/>
                </a:solidFill>
              </a:defRPr>
            </a:lvl3pPr>
            <a:lvl4pPr marL="1600200" indent="-228600">
              <a:buFont typeface="Calibri" panose="020F0502020204030204" pitchFamily="34" charset="0"/>
              <a:buChar char="‒"/>
              <a:defRPr sz="1400">
                <a:solidFill>
                  <a:srgbClr val="000066"/>
                </a:solidFill>
              </a:defRPr>
            </a:lvl4pPr>
            <a:lvl5pPr marL="2057400" indent="-228600">
              <a:buFont typeface="Calibri" panose="020F0502020204030204" pitchFamily="34" charset="0"/>
              <a:buChar char="‒"/>
              <a:defRPr sz="1400">
                <a:solidFill>
                  <a:srgbClr val="000066"/>
                </a:solidFill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pic>
        <p:nvPicPr>
          <p:cNvPr id="14" name="Image 33" descr="KM3NeT_logo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52" y="38415"/>
            <a:ext cx="468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476672"/>
            <a:ext cx="5112568" cy="926976"/>
          </a:xfrm>
        </p:spPr>
        <p:txBody>
          <a:bodyPr>
            <a:noAutofit/>
          </a:bodyPr>
          <a:lstStyle>
            <a:lvl1pPr>
              <a:defRPr sz="33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GB" dirty="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52686"/>
            <a:ext cx="670176" cy="40005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80" y="652690"/>
            <a:ext cx="841992" cy="386177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539552" y="652686"/>
            <a:ext cx="1512168" cy="4000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e du titre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160729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321457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482186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642915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893139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39245" cy="228028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288671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A62B67F3-7DD5-4595-84E7-CFD953082D0D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Rectángulo redondeado"/>
          <p:cNvSpPr/>
          <p:nvPr userDrawn="1"/>
        </p:nvSpPr>
        <p:spPr>
          <a:xfrm>
            <a:off x="281550" y="476672"/>
            <a:ext cx="8322899" cy="5688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23E8B2FE-B64C-4F8E-B18E-D0DF184CA5C0}" type="datetime1">
              <a:rPr lang="en-US" smtClean="0"/>
              <a:t>03/10/18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690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C2CB87C1-21F0-4839-8B64-5D1C150995FE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03E2CF0A-94B9-4E6C-941E-69C5B2079EF3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79502" y="1377950"/>
            <a:ext cx="3414713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D77996F-B354-49DC-8B25-D72880B35A3E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55792A8-DFEF-4160-AF37-2514C3ABF10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B6DBAE41-9BFA-46D3-AF18-BD0E35525C9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ACF4619F-838A-449C-875C-50FC922B917C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3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0F32CAD-A83F-41EB-9A1A-7149EC6C76F0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335CB6B-4169-4DCD-B920-396E9C810A49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E55900D-25F3-49CE-8B9D-617A3BA78B85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316663" y="539754"/>
            <a:ext cx="1744662" cy="5362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79500" y="539754"/>
            <a:ext cx="5084763" cy="53625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152EC2DF-4635-40BA-A61F-61399F2ECBEC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2FD2AF9-85D1-45F7-AE4F-D5DA1573FA8E}" type="datetime1">
              <a:rPr lang="en-US" smtClean="0"/>
              <a:t>03/10/18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586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9501" y="539750"/>
            <a:ext cx="6981825" cy="69373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079502" y="1377950"/>
            <a:ext cx="3414713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377950"/>
            <a:ext cx="3414712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79502" y="6548442"/>
            <a:ext cx="581183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685518">
              <a:defRPr/>
            </a:pPr>
            <a:fld id="{618D81F4-2137-43EF-B607-423A13778E67}" type="slidenum">
              <a:rPr lang="en-US" smtClean="0">
                <a:solidFill>
                  <a:srgbClr val="000000"/>
                </a:solidFill>
              </a:rPr>
              <a:pPr defTabSz="68551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56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5D3F1-F161-0842-9019-A24B2A9AC1B8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71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2D646-F48B-EC4E-8599-BB4FFD9D48A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56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C702E5-0A4F-734A-B339-170B880FD61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19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6C2AA-3A82-FF41-A690-54C3BAC683D3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756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47B31-9926-2046-834C-901B1232E15F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81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0817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C0C0-78C9-634B-A433-087C1D4D6FB4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42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E6D9-E048-534A-B623-E638B833142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0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90C82BA-31BF-4926-834A-EC38458A367E}" type="datetime1">
              <a:rPr lang="en-US" smtClean="0"/>
              <a:t>03/10/18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254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077BC-C075-B04A-8B42-B3F1271D10C5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79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85000" y="260351"/>
            <a:ext cx="1835150" cy="583565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76377" y="260351"/>
            <a:ext cx="5356225" cy="583565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58E4A-FF6A-2B43-BD42-7298CE35ED4C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383" y="260352"/>
            <a:ext cx="7343775" cy="57467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7229-B7F9-924C-A37D-E912EAC7AE6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38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2" y="341318"/>
            <a:ext cx="7858125" cy="3016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Texte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8568721" y="303610"/>
            <a:ext cx="286099" cy="321469"/>
          </a:xfrm>
          <a:prstGeom prst="rect">
            <a:avLst/>
          </a:prstGeom>
        </p:spPr>
        <p:txBody>
          <a:bodyPr lIns="64291" tIns="32146" rIns="64291" bIns="3214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es-E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3081"/>
      </p:ext>
    </p:extLst>
  </p:cSld>
  <p:clrMapOvr>
    <a:masterClrMapping/>
  </p:clrMapOvr>
  <p:transition xmlns:p14="http://schemas.microsoft.com/office/powerpoint/2010/main"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93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5D3F1-F161-0842-9019-A24B2A9AC1B8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42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2D646-F48B-EC4E-8599-BB4FFD9D48A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69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C702E5-0A4F-734A-B339-170B880FD61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34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6C2AA-3A82-FF41-A690-54C3BAC683D3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53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47B31-9926-2046-834C-901B1232E15F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62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1F70421-133C-4B8C-8C0D-5C07F1C188BB}" type="datetime1">
              <a:rPr lang="en-US" smtClean="0"/>
              <a:t>03/10/18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78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71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C0C0-78C9-634B-A433-087C1D4D6FB4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36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E6D9-E048-534A-B623-E638B833142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12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077BC-C075-B04A-8B42-B3F1271D10C5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62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85000" y="260351"/>
            <a:ext cx="1835150" cy="583565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76377" y="260351"/>
            <a:ext cx="5356225" cy="583565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58E4A-FF6A-2B43-BD42-7298CE35ED4C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54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383" y="260352"/>
            <a:ext cx="7343775" cy="57467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7229-B7F9-924C-A37D-E912EAC7AE6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50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2" y="341318"/>
            <a:ext cx="7858125" cy="3016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Texte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8568721" y="303610"/>
            <a:ext cx="286099" cy="321469"/>
          </a:xfrm>
          <a:prstGeom prst="rect">
            <a:avLst/>
          </a:prstGeom>
        </p:spPr>
        <p:txBody>
          <a:bodyPr lIns="64291" tIns="32146" rIns="64291" bIns="3214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es-E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40623"/>
      </p:ext>
    </p:extLst>
  </p:cSld>
  <p:clrMapOvr>
    <a:masterClrMapping/>
  </p:clrMapOvr>
  <p:transition xmlns:p14="http://schemas.microsoft.com/office/powerpoint/2010/main"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66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5D3F1-F161-0842-9019-A24B2A9AC1B8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60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2D646-F48B-EC4E-8599-BB4FFD9D48A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3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EE06208-590B-4060-BA87-E967F9298CAE}" type="datetime1">
              <a:rPr lang="en-US" smtClean="0"/>
              <a:t>03/10/18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5831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C702E5-0A4F-734A-B339-170B880FD61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10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46C2AA-3A82-FF41-A690-54C3BAC683D3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079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C47B31-9926-2046-834C-901B1232E15F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9658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342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C0C0-78C9-634B-A433-087C1D4D6FB4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550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6E6D9-E048-534A-B623-E638B833142B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426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C077BC-C075-B04A-8B42-B3F1271D10C5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049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85000" y="260351"/>
            <a:ext cx="1835150" cy="583565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476377" y="260351"/>
            <a:ext cx="5356225" cy="583565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58E4A-FF6A-2B43-BD42-7298CE35ED4C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4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383" y="260352"/>
            <a:ext cx="7343775" cy="57467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76382" y="1981200"/>
            <a:ext cx="3414713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3488" y="1981200"/>
            <a:ext cx="3414712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04075" y="44454"/>
            <a:ext cx="1905000" cy="325439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87229-B7F9-924C-A37D-E912EAC7AE60}" type="slidenum">
              <a:rPr lang="en-U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405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2" y="341318"/>
            <a:ext cx="7858125" cy="30162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Texte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8568721" y="303610"/>
            <a:ext cx="286099" cy="321469"/>
          </a:xfrm>
          <a:prstGeom prst="rect">
            <a:avLst/>
          </a:prstGeom>
        </p:spPr>
        <p:txBody>
          <a:bodyPr lIns="64291" tIns="32146" rIns="64291" bIns="3214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es-ES" sz="2000" smtClean="0">
                <a:solidFill>
                  <a:srgbClr val="000000"/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sz="2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22322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968A949-F214-4D32-9B71-6246CA16322D}" type="datetime1">
              <a:rPr lang="en-US" smtClean="0"/>
              <a:t>03/10/18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99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159ED6-ED40-4B03-9692-2D801D0BFD91}" type="datetime1">
              <a:rPr lang="en-US" smtClean="0"/>
              <a:t>03/10/18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06A-770B-45A8-BFD0-68270EF136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99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theme" Target="../theme/theme5.xml"/><Relationship Id="rId15" Type="http://schemas.openxmlformats.org/officeDocument/2006/relationships/image" Target="../media/image4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theme" Target="../theme/theme6.xml"/><Relationship Id="rId15" Type="http://schemas.openxmlformats.org/officeDocument/2006/relationships/image" Target="../media/image4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theme" Target="../theme/theme7.xml"/><Relationship Id="rId15" Type="http://schemas.openxmlformats.org/officeDocument/2006/relationships/image" Target="../media/image4.jpe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52190" y="6397374"/>
            <a:ext cx="926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D3AB06A-770B-45A8-BFD0-68270EF1368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127000" y="126999"/>
            <a:ext cx="8904111" cy="6618111"/>
          </a:xfrm>
          <a:prstGeom prst="roundRect">
            <a:avLst/>
          </a:prstGeom>
          <a:noFill/>
          <a:ln w="254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q"/>
              <a:defRPr sz="21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v"/>
              <a:defRPr sz="18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  <a:defRPr sz="135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alibri" panose="020F0502020204030204" pitchFamily="34" charset="0"/>
              <a:buChar char="‒"/>
              <a:defRPr sz="1350" kern="1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3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1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1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Textbeispiel normal</a:t>
            </a:r>
          </a:p>
          <a:p>
            <a:pPr lvl="1"/>
            <a:r>
              <a:rPr lang="en-US" smtClean="0"/>
              <a:t>Textbeispiel klein</a:t>
            </a:r>
          </a:p>
          <a:p>
            <a:pPr lvl="2"/>
            <a:r>
              <a:rPr lang="en-US" smtClean="0"/>
              <a:t>Textbeispiel eingerückt</a:t>
            </a:r>
          </a:p>
          <a:p>
            <a:pPr lvl="3"/>
            <a:r>
              <a:rPr lang="en-US" smtClean="0"/>
              <a:t>Textbeispiel weiter eingerückt</a:t>
            </a:r>
          </a:p>
          <a:p>
            <a:pPr lvl="4"/>
            <a:r>
              <a:rPr lang="en-US" smtClean="0"/>
              <a:t>Textbeispiel noch weiter eingerückt</a:t>
            </a:r>
            <a:endParaRPr lang="de-DE" smtClean="0"/>
          </a:p>
          <a:p>
            <a:pPr lvl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170776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5pPr>
      <a:lvl6pPr marL="3429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6pPr>
      <a:lvl7pPr marL="6858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7pPr>
      <a:lvl8pPr marL="10287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8pPr>
      <a:lvl9pPr marL="13716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55985" indent="-269081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2pPr>
      <a:lvl3pPr marL="539354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3pPr>
      <a:lvl4pPr marL="809625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4pPr>
      <a:lvl5pPr marL="10798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5pPr>
      <a:lvl6pPr marL="14227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6pPr>
      <a:lvl7pPr marL="17656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7pPr>
      <a:lvl8pPr marL="21085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8pPr>
      <a:lvl9pPr marL="24514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1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1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Textbeispiel normal</a:t>
            </a:r>
          </a:p>
          <a:p>
            <a:pPr lvl="1"/>
            <a:r>
              <a:rPr lang="en-US" smtClean="0"/>
              <a:t>Textbeispiel klein</a:t>
            </a:r>
          </a:p>
          <a:p>
            <a:pPr lvl="2"/>
            <a:r>
              <a:rPr lang="en-US" smtClean="0"/>
              <a:t>Textbeispiel eingerückt</a:t>
            </a:r>
          </a:p>
          <a:p>
            <a:pPr lvl="3"/>
            <a:r>
              <a:rPr lang="en-US" smtClean="0"/>
              <a:t>Textbeispiel weiter eingerückt</a:t>
            </a:r>
          </a:p>
          <a:p>
            <a:pPr lvl="4"/>
            <a:r>
              <a:rPr lang="en-US" smtClean="0"/>
              <a:t>Textbeispiel noch weiter eingerückt</a:t>
            </a:r>
            <a:endParaRPr lang="de-DE" smtClean="0"/>
          </a:p>
          <a:p>
            <a:pPr lvl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4003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13" r:id="rId13"/>
    <p:sldLayoutId id="2147483686" r:id="rId14"/>
    <p:sldLayoutId id="2147483903" r:id="rId15"/>
    <p:sldLayoutId id="2147483904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5pPr>
      <a:lvl6pPr marL="3429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6pPr>
      <a:lvl7pPr marL="6858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7pPr>
      <a:lvl8pPr marL="10287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8pPr>
      <a:lvl9pPr marL="13716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55985" indent="-269081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2pPr>
      <a:lvl3pPr marL="539354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3pPr>
      <a:lvl4pPr marL="809625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4pPr>
      <a:lvl5pPr marL="10798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5pPr>
      <a:lvl6pPr marL="14227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6pPr>
      <a:lvl7pPr marL="17656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7pPr>
      <a:lvl8pPr marL="21085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8pPr>
      <a:lvl9pPr marL="24514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1" y="539750"/>
            <a:ext cx="698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1" y="1377950"/>
            <a:ext cx="69818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Textbeispiel normal</a:t>
            </a:r>
          </a:p>
          <a:p>
            <a:pPr lvl="1"/>
            <a:r>
              <a:rPr lang="en-US" smtClean="0"/>
              <a:t>Textbeispiel klein</a:t>
            </a:r>
          </a:p>
          <a:p>
            <a:pPr lvl="2"/>
            <a:r>
              <a:rPr lang="en-US" smtClean="0"/>
              <a:t>Textbeispiel eingerückt</a:t>
            </a:r>
          </a:p>
          <a:p>
            <a:pPr lvl="3"/>
            <a:r>
              <a:rPr lang="en-US" smtClean="0"/>
              <a:t>Textbeispiel weiter eingerückt</a:t>
            </a:r>
          </a:p>
          <a:p>
            <a:pPr lvl="4"/>
            <a:r>
              <a:rPr lang="en-US" smtClean="0"/>
              <a:t>Textbeispiel noch weiter eingerückt</a:t>
            </a:r>
            <a:endParaRPr lang="de-DE" smtClean="0"/>
          </a:p>
          <a:p>
            <a:pPr lvl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6920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2pPr>
      <a:lvl3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3pPr>
      <a:lvl4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4pPr>
      <a:lvl5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5pPr>
      <a:lvl6pPr marL="3429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6pPr>
      <a:lvl7pPr marL="6858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7pPr>
      <a:lvl8pPr marL="10287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8pPr>
      <a:lvl9pPr marL="1371600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800" b="1">
          <a:solidFill>
            <a:srgbClr val="003366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lnSpc>
          <a:spcPts val="21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55985" indent="-269081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2pPr>
      <a:lvl3pPr marL="539354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3pPr>
      <a:lvl4pPr marL="809625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4pPr>
      <a:lvl5pPr marL="10798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5pPr>
      <a:lvl6pPr marL="14227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6pPr>
      <a:lvl7pPr marL="17656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7pPr>
      <a:lvl8pPr marL="21085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8pPr>
      <a:lvl9pPr marL="2451497" indent="-171450" algn="l" rtl="0" eaLnBrk="0" fontAlgn="base" hangingPunct="0">
        <a:lnSpc>
          <a:spcPts val="165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21" y="44453"/>
            <a:ext cx="73437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9196" y="1773239"/>
            <a:ext cx="69818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0" y="692152"/>
            <a:ext cx="91440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 flipV="1">
            <a:off x="395536" y="682388"/>
            <a:ext cx="0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 userDrawn="1"/>
        </p:nvSpPr>
        <p:spPr bwMode="auto">
          <a:xfrm flipH="1" flipV="1">
            <a:off x="8748465" y="710464"/>
            <a:ext cx="373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0" y="720729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8" y="44454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8784976" y="744902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39430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53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21" y="44453"/>
            <a:ext cx="73437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9196" y="1773239"/>
            <a:ext cx="69818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0" y="692152"/>
            <a:ext cx="91440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 flipV="1">
            <a:off x="395536" y="682388"/>
            <a:ext cx="0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 userDrawn="1"/>
        </p:nvSpPr>
        <p:spPr bwMode="auto">
          <a:xfrm flipH="1" flipV="1">
            <a:off x="8748465" y="710464"/>
            <a:ext cx="373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0" y="720729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8" y="44454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8784976" y="744902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39430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30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21" y="44453"/>
            <a:ext cx="734377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9196" y="1773239"/>
            <a:ext cx="69818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0" y="692152"/>
            <a:ext cx="91440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 flipV="1">
            <a:off x="395536" y="682388"/>
            <a:ext cx="0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 userDrawn="1"/>
        </p:nvSpPr>
        <p:spPr bwMode="auto">
          <a:xfrm flipH="1" flipV="1">
            <a:off x="8748465" y="710464"/>
            <a:ext cx="373" cy="6213309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0" y="720729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8" y="44454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4778"/>
          <a:stretch/>
        </p:blipFill>
        <p:spPr bwMode="auto">
          <a:xfrm>
            <a:off x="8784976" y="744902"/>
            <a:ext cx="36569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1" descr="logo_huge_trans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39430"/>
            <a:ext cx="4453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2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tiff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emf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4.png"/><Relationship Id="rId3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1417.TRI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5"/>
          <p:cNvSpPr>
            <a:spLocks noGrp="1"/>
          </p:cNvSpPr>
          <p:nvPr>
            <p:ph type="title" idx="4294967295"/>
          </p:nvPr>
        </p:nvSpPr>
        <p:spPr>
          <a:xfrm>
            <a:off x="1438989" y="550462"/>
            <a:ext cx="6737675" cy="12740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i="1" dirty="0" smtClean="0">
                <a:solidFill>
                  <a:schemeClr val="bg1"/>
                </a:solidFill>
              </a:rPr>
              <a:t>KM3NeT</a:t>
            </a:r>
            <a:r>
              <a:rPr lang="en-US" sz="4400" i="1" baseline="0" dirty="0" smtClean="0">
                <a:solidFill>
                  <a:schemeClr val="bg1"/>
                </a:solidFill>
              </a:rPr>
              <a:t> </a:t>
            </a:r>
            <a:r>
              <a:rPr lang="en-US" sz="4400" i="1" dirty="0" smtClean="0">
                <a:solidFill>
                  <a:schemeClr val="bg1"/>
                </a:solidFill>
              </a:rPr>
              <a:t>Status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7" name="Marcador de número de diapositiva 2"/>
          <p:cNvSpPr>
            <a:spLocks noGrp="1"/>
          </p:cNvSpPr>
          <p:nvPr>
            <p:ph type="sldNum" sz="quarter" idx="11"/>
          </p:nvPr>
        </p:nvSpPr>
        <p:spPr>
          <a:xfrm>
            <a:off x="6877050" y="6551617"/>
            <a:ext cx="306388" cy="306387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CuadroTexto 6"/>
          <p:cNvSpPr txBox="1"/>
          <p:nvPr/>
        </p:nvSpPr>
        <p:spPr>
          <a:xfrm>
            <a:off x="3019319" y="6366951"/>
            <a:ext cx="352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VLVnT</a:t>
            </a:r>
            <a:r>
              <a:rPr lang="en-US" dirty="0" smtClean="0">
                <a:solidFill>
                  <a:srgbClr val="FFFF00"/>
                </a:solidFill>
              </a:rPr>
              <a:t> 2018, </a:t>
            </a:r>
            <a:r>
              <a:rPr lang="en-US" dirty="0" err="1" smtClean="0">
                <a:solidFill>
                  <a:srgbClr val="FFFF00"/>
                </a:solidFill>
              </a:rPr>
              <a:t>Dubna</a:t>
            </a:r>
            <a:r>
              <a:rPr lang="en-US" dirty="0" smtClean="0">
                <a:solidFill>
                  <a:srgbClr val="FFFF00"/>
                </a:solidFill>
              </a:rPr>
              <a:t>, 3 Oct 2018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CuadroTexto 7"/>
          <p:cNvSpPr txBox="1"/>
          <p:nvPr/>
        </p:nvSpPr>
        <p:spPr>
          <a:xfrm>
            <a:off x="0" y="5171226"/>
            <a:ext cx="215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Paschal Coyle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2" y="5645707"/>
            <a:ext cx="1127108" cy="12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02649"/>
            <a:ext cx="7772400" cy="502580"/>
          </a:xfrm>
        </p:spPr>
        <p:txBody>
          <a:bodyPr>
            <a:norm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Coming </a:t>
            </a:r>
            <a:r>
              <a:rPr lang="x-none" sz="3200" dirty="0" smtClean="0">
                <a:latin typeface="Calibri"/>
                <a:cs typeface="Calibri"/>
              </a:rPr>
              <a:t>soon after that for Phase 2 </a:t>
            </a:r>
            <a:endParaRPr lang="en-GB" sz="3200" dirty="0">
              <a:latin typeface="Calibri"/>
              <a:cs typeface="Calibri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458" y="1023291"/>
            <a:ext cx="4694940" cy="5164277"/>
          </a:xfrm>
        </p:spPr>
        <p:txBody>
          <a:bodyPr/>
          <a:lstStyle/>
          <a:p>
            <a:pPr marL="0" indent="0">
              <a:buNone/>
            </a:pPr>
            <a:r>
              <a:rPr lang="mr-IN" dirty="0" smtClean="0">
                <a:latin typeface="Calibri"/>
                <a:cs typeface="Calibri"/>
              </a:rPr>
              <a:t>White Rabbit switch in the base</a:t>
            </a:r>
            <a:endParaRPr lang="mr-IN" dirty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Calibri"/>
                <a:cs typeface="Calibri"/>
              </a:rPr>
              <a:t>N</a:t>
            </a:r>
            <a:r>
              <a:rPr lang="mr-IN" sz="2000" dirty="0" smtClean="0">
                <a:latin typeface="Calibri"/>
                <a:cs typeface="Calibri"/>
              </a:rPr>
              <a:t>eed less optical fibres in the MEOCs</a:t>
            </a:r>
          </a:p>
          <a:p>
            <a:pPr marL="457200" lvl="1" indent="0">
              <a:buNone/>
            </a:pPr>
            <a:r>
              <a:rPr lang="mr-IN" sz="2000" dirty="0">
                <a:latin typeface="Calibri"/>
                <a:cs typeface="Calibri"/>
              </a:rPr>
              <a:t>(</a:t>
            </a:r>
            <a:r>
              <a:rPr lang="mr-IN" sz="2000" dirty="0" smtClean="0">
                <a:latin typeface="Calibri"/>
                <a:cs typeface="Calibri"/>
              </a:rPr>
              <a:t>2 MEOCs sufficient for ARCA)</a:t>
            </a:r>
          </a:p>
          <a:p>
            <a:pPr marL="457200" lvl="1" indent="0">
              <a:buNone/>
            </a:pPr>
            <a:endParaRPr lang="mr-IN" sz="2000" dirty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mr-IN" sz="2000" dirty="0" smtClean="0">
                <a:latin typeface="Calibri"/>
                <a:cs typeface="Calibri"/>
              </a:rPr>
              <a:t>Automatic time calibration to each DOM</a:t>
            </a:r>
          </a:p>
          <a:p>
            <a:pPr marL="457200" lvl="1" indent="0">
              <a:buNone/>
            </a:pPr>
            <a:endParaRPr lang="mr-IN" sz="2000" dirty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mr-IN" sz="2000" dirty="0" smtClean="0">
                <a:latin typeface="Calibri"/>
                <a:cs typeface="Calibri"/>
              </a:rPr>
              <a:t>DOMs colourless: all DOMs the same</a:t>
            </a:r>
          </a:p>
          <a:p>
            <a:pPr marL="457200" lvl="1" indent="0">
              <a:buNone/>
            </a:pPr>
            <a:endParaRPr lang="mr-IN" dirty="0"/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New Hamamatsu PMTs (R14374)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 </a:t>
            </a:r>
            <a:r>
              <a:rPr lang="en-US" sz="2000" dirty="0" smtClean="0">
                <a:latin typeface="Calibri"/>
                <a:cs typeface="Calibri"/>
              </a:rPr>
              <a:t>tender for 13000 PMTs</a:t>
            </a:r>
          </a:p>
          <a:p>
            <a:pPr marL="0" indent="0">
              <a:buNone/>
            </a:pPr>
            <a:r>
              <a:rPr lang="en-US" sz="2000" dirty="0" smtClean="0">
                <a:latin typeface="Calibri"/>
                <a:cs typeface="Calibri"/>
              </a:rPr>
              <a:t>        Improved TTS 2.4ns-&gt; 1.2 ns</a:t>
            </a:r>
          </a:p>
          <a:p>
            <a:pPr marL="0" indent="0">
              <a:buNone/>
            </a:pPr>
            <a:r>
              <a:rPr lang="en-US" sz="2000" dirty="0" smtClean="0">
                <a:latin typeface="Calibri"/>
                <a:cs typeface="Calibri"/>
              </a:rPr>
              <a:t>        QE 27% @400 nm</a:t>
            </a:r>
          </a:p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      </a:t>
            </a:r>
            <a:r>
              <a:rPr lang="en-US" sz="2000" dirty="0" smtClean="0">
                <a:latin typeface="Calibri"/>
                <a:cs typeface="Calibri"/>
              </a:rPr>
              <a:t> (not yet introduced in MC)</a:t>
            </a:r>
          </a:p>
          <a:p>
            <a:pPr marL="0" indent="0">
              <a:buNone/>
            </a:pPr>
            <a:endParaRPr lang="en-US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err="1" smtClean="0">
                <a:latin typeface="Calibri"/>
                <a:cs typeface="Calibri"/>
              </a:rPr>
              <a:t>Reoptimise</a:t>
            </a:r>
            <a:r>
              <a:rPr lang="en-US" dirty="0" smtClean="0">
                <a:latin typeface="Calibri"/>
                <a:cs typeface="Calibri"/>
              </a:rPr>
              <a:t> ORCA geometry?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  </a:t>
            </a:r>
            <a:r>
              <a:rPr lang="en-US" sz="2000" dirty="0" smtClean="0">
                <a:latin typeface="Calibri"/>
                <a:cs typeface="Calibri"/>
              </a:rPr>
              <a:t>horizontal 23m -&gt; 20 m</a:t>
            </a: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	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768" y="908527"/>
            <a:ext cx="1770025" cy="2509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69" y="3634182"/>
            <a:ext cx="1797927" cy="23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7590" y="202649"/>
            <a:ext cx="7772400" cy="4755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ESS Instrumentation in Preparation</a:t>
            </a:r>
            <a:endParaRPr lang="en-GB" sz="32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3" name="Groupe 7"/>
          <p:cNvGrpSpPr/>
          <p:nvPr/>
        </p:nvGrpSpPr>
        <p:grpSpPr>
          <a:xfrm>
            <a:off x="2601480" y="912355"/>
            <a:ext cx="3973232" cy="2485303"/>
            <a:chOff x="3347864" y="1611059"/>
            <a:chExt cx="3311612" cy="2081123"/>
          </a:xfrm>
        </p:grpSpPr>
        <p:pic>
          <p:nvPicPr>
            <p:cNvPr id="14" name="Image 10"/>
            <p:cNvPicPr>
              <a:picLocks noChangeAspect="1"/>
            </p:cNvPicPr>
            <p:nvPr/>
          </p:nvPicPr>
          <p:blipFill rotWithShape="1">
            <a:blip r:embed="rId2"/>
            <a:srcRect t="22004" r="6917"/>
            <a:stretch/>
          </p:blipFill>
          <p:spPr>
            <a:xfrm>
              <a:off x="3347864" y="1611059"/>
              <a:ext cx="3311612" cy="20811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5496" y="3523285"/>
              <a:ext cx="593980" cy="137888"/>
            </a:xfrm>
            <a:prstGeom prst="rect">
              <a:avLst/>
            </a:prstGeom>
          </p:spPr>
        </p:pic>
      </p:grpSp>
      <p:grpSp>
        <p:nvGrpSpPr>
          <p:cNvPr id="17" name="Groupe 4"/>
          <p:cNvGrpSpPr/>
          <p:nvPr/>
        </p:nvGrpSpPr>
        <p:grpSpPr>
          <a:xfrm>
            <a:off x="257197" y="948855"/>
            <a:ext cx="2073574" cy="2232779"/>
            <a:chOff x="410194" y="2048435"/>
            <a:chExt cx="2073574" cy="2232779"/>
          </a:xfrm>
        </p:grpSpPr>
        <p:pic>
          <p:nvPicPr>
            <p:cNvPr id="18" name="Image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95" y="2048435"/>
              <a:ext cx="921446" cy="10218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97" descr="Description: 101101225820A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3" b="27580"/>
            <a:stretch>
              <a:fillRect/>
            </a:stretch>
          </p:blipFill>
          <p:spPr bwMode="auto">
            <a:xfrm>
              <a:off x="1331641" y="2048435"/>
              <a:ext cx="1152127" cy="10218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Picture 98" descr="Description: SanRemo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6" t="10179" b="29973"/>
            <a:stretch>
              <a:fillRect/>
            </a:stretch>
          </p:blipFill>
          <p:spPr bwMode="auto">
            <a:xfrm>
              <a:off x="410194" y="2986410"/>
              <a:ext cx="2073573" cy="12948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1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81" y="4117738"/>
            <a:ext cx="2864647" cy="2148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agen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3297"/>
          <a:stretch/>
        </p:blipFill>
        <p:spPr bwMode="auto">
          <a:xfrm>
            <a:off x="5933580" y="4108304"/>
            <a:ext cx="2879010" cy="2165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18"/>
          <p:cNvPicPr>
            <a:picLocks noChangeAspect="1"/>
          </p:cNvPicPr>
          <p:nvPr/>
        </p:nvPicPr>
        <p:blipFill rotWithShape="1">
          <a:blip r:embed="rId9"/>
          <a:srcRect l="13656" r="10572"/>
          <a:stretch/>
        </p:blipFill>
        <p:spPr>
          <a:xfrm>
            <a:off x="3262345" y="4117738"/>
            <a:ext cx="2448272" cy="2165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Image 2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/>
          <a:stretch/>
        </p:blipFill>
        <p:spPr bwMode="auto">
          <a:xfrm>
            <a:off x="6742307" y="1794616"/>
            <a:ext cx="2242931" cy="163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90" y="830759"/>
            <a:ext cx="2159168" cy="956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835" y="3431533"/>
            <a:ext cx="1544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Seismometer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6330" y="3462344"/>
            <a:ext cx="293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Upgrade of ANTARES SJB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353869" y="3452625"/>
            <a:ext cx="280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</a:t>
            </a:r>
            <a:r>
              <a:rPr lang="en-US" dirty="0" smtClean="0"/>
              <a:t> Radioactivity </a:t>
            </a:r>
            <a:r>
              <a:rPr lang="en-US" dirty="0"/>
              <a:t>D</a:t>
            </a:r>
            <a:r>
              <a:rPr lang="en-US" dirty="0" smtClean="0"/>
              <a:t>etector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38817" y="6299438"/>
            <a:ext cx="222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Stereo </a:t>
            </a:r>
            <a:r>
              <a:rPr lang="en-US" dirty="0" err="1" smtClean="0"/>
              <a:t>Biocameras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439501" y="6357269"/>
            <a:ext cx="150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DeepSeaNet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98546" y="6370779"/>
            <a:ext cx="181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Benthic Crawler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733" y="3877363"/>
            <a:ext cx="3140890" cy="2364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219" y="1202386"/>
            <a:ext cx="3380691" cy="22926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1205" y="187451"/>
            <a:ext cx="6744387" cy="62468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Performance </a:t>
            </a:r>
            <a:r>
              <a:rPr lang="en-US" sz="4400" dirty="0"/>
              <a:t>‒ </a:t>
            </a:r>
            <a:r>
              <a:rPr lang="en-US" sz="4400" dirty="0" smtClean="0"/>
              <a:t>Track events</a:t>
            </a:r>
            <a:endParaRPr lang="en-US" sz="44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731542" y="6584632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8" name="Picture 1"/>
          <p:cNvPicPr>
            <a:picLocks noChangeAspect="1"/>
          </p:cNvPicPr>
          <p:nvPr/>
        </p:nvPicPr>
        <p:blipFill rotWithShape="1">
          <a:blip r:embed="rId4"/>
          <a:srcRect t="8065"/>
          <a:stretch/>
        </p:blipFill>
        <p:spPr>
          <a:xfrm>
            <a:off x="5435890" y="1365660"/>
            <a:ext cx="3406623" cy="2340150"/>
          </a:xfrm>
          <a:prstGeom prst="rect">
            <a:avLst/>
          </a:prstGeom>
        </p:spPr>
      </p:pic>
      <p:pic>
        <p:nvPicPr>
          <p:cNvPr id="39" name="Picture 33"/>
          <p:cNvPicPr>
            <a:picLocks noChangeAspect="1"/>
          </p:cNvPicPr>
          <p:nvPr/>
        </p:nvPicPr>
        <p:blipFill rotWithShape="1">
          <a:blip r:embed="rId5"/>
          <a:srcRect t="7293"/>
          <a:stretch/>
        </p:blipFill>
        <p:spPr>
          <a:xfrm>
            <a:off x="5435890" y="4034320"/>
            <a:ext cx="3406623" cy="2262332"/>
          </a:xfrm>
          <a:prstGeom prst="rect">
            <a:avLst/>
          </a:prstGeom>
        </p:spPr>
      </p:pic>
      <p:pic>
        <p:nvPicPr>
          <p:cNvPr id="40" name="Image 3"/>
          <p:cNvPicPr>
            <a:picLocks noChangeAspect="1"/>
          </p:cNvPicPr>
          <p:nvPr/>
        </p:nvPicPr>
        <p:blipFill rotWithShape="1">
          <a:blip r:embed="rId6"/>
          <a:srcRect l="7715" r="14996" b="47798"/>
          <a:stretch/>
        </p:blipFill>
        <p:spPr>
          <a:xfrm>
            <a:off x="235139" y="1721141"/>
            <a:ext cx="1972673" cy="48270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42" name="Text Placeholder 13"/>
          <p:cNvSpPr txBox="1">
            <a:spLocks/>
          </p:cNvSpPr>
          <p:nvPr/>
        </p:nvSpPr>
        <p:spPr>
          <a:xfrm>
            <a:off x="6012679" y="849036"/>
            <a:ext cx="2757712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ARCA: Direction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extBox 21"/>
          <p:cNvSpPr txBox="1"/>
          <p:nvPr/>
        </p:nvSpPr>
        <p:spPr>
          <a:xfrm>
            <a:off x="6283017" y="1496226"/>
            <a:ext cx="181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&lt;0.1°  (E&gt;10 </a:t>
            </a:r>
            <a:r>
              <a:rPr lang="en-US" sz="1600" b="1" dirty="0" err="1" smtClean="0">
                <a:solidFill>
                  <a:srgbClr val="FF0000"/>
                </a:solidFill>
              </a:rPr>
              <a:t>TeV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ZoneTexte 8"/>
          <p:cNvSpPr txBox="1"/>
          <p:nvPr/>
        </p:nvSpPr>
        <p:spPr>
          <a:xfrm>
            <a:off x="7513995" y="273478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66"/>
                </a:solidFill>
                <a:latin typeface="Arial"/>
                <a:ea typeface="ＭＳ Ｐゴシック" charset="0"/>
                <a:cs typeface="Arial"/>
              </a:rPr>
              <a:t>1</a:t>
            </a:r>
            <a:r>
              <a:rPr lang="en-US" sz="1400" dirty="0" smtClean="0">
                <a:solidFill>
                  <a:srgbClr val="000066"/>
                </a:solidFill>
                <a:latin typeface="Symbol" charset="2"/>
                <a:ea typeface="ＭＳ Ｐゴシック" charset="0"/>
                <a:cs typeface="Symbol" charset="2"/>
              </a:rPr>
              <a:t>s</a:t>
            </a:r>
            <a:endParaRPr lang="en-US" sz="1400" dirty="0">
              <a:solidFill>
                <a:srgbClr val="000066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45" name="TextBox 18"/>
          <p:cNvSpPr txBox="1"/>
          <p:nvPr/>
        </p:nvSpPr>
        <p:spPr>
          <a:xfrm>
            <a:off x="6119580" y="6262549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0.27 in Log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E (E&gt;10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TeV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ZoneTexte 35"/>
          <p:cNvSpPr txBox="1"/>
          <p:nvPr/>
        </p:nvSpPr>
        <p:spPr>
          <a:xfrm>
            <a:off x="7234899" y="2292915"/>
            <a:ext cx="484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90</a:t>
            </a:r>
            <a:r>
              <a:rPr lang="en-US" sz="1200" dirty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%</a:t>
            </a:r>
          </a:p>
        </p:txBody>
      </p:sp>
      <p:sp>
        <p:nvSpPr>
          <p:cNvPr id="50" name="ZoneTexte 40"/>
          <p:cNvSpPr txBox="1"/>
          <p:nvPr/>
        </p:nvSpPr>
        <p:spPr>
          <a:xfrm>
            <a:off x="629991" y="1007250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66"/>
                </a:solidFill>
              </a:rPr>
              <a:t>CC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smtClean="0">
                <a:solidFill>
                  <a:srgbClr val="000066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000066"/>
                </a:solidFill>
                <a:latin typeface="Symbol" charset="2"/>
                <a:cs typeface="Symbol" charset="2"/>
              </a:rPr>
              <a:t>m</a:t>
            </a:r>
            <a:endParaRPr lang="en-US" sz="2800" dirty="0" smtClean="0">
              <a:solidFill>
                <a:srgbClr val="000066"/>
              </a:solidFill>
            </a:endParaRPr>
          </a:p>
        </p:txBody>
      </p:sp>
      <p:sp>
        <p:nvSpPr>
          <p:cNvPr id="26" name="Text Placeholder 13"/>
          <p:cNvSpPr txBox="1">
            <a:spLocks/>
          </p:cNvSpPr>
          <p:nvPr/>
        </p:nvSpPr>
        <p:spPr>
          <a:xfrm>
            <a:off x="6111039" y="3595352"/>
            <a:ext cx="2333733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ARCA: Energy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Placeholder 13"/>
          <p:cNvSpPr txBox="1">
            <a:spLocks/>
          </p:cNvSpPr>
          <p:nvPr/>
        </p:nvSpPr>
        <p:spPr>
          <a:xfrm>
            <a:off x="2665566" y="825806"/>
            <a:ext cx="2757712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ORCA: Direction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 Placeholder 13"/>
          <p:cNvSpPr txBox="1">
            <a:spLocks/>
          </p:cNvSpPr>
          <p:nvPr/>
        </p:nvSpPr>
        <p:spPr>
          <a:xfrm>
            <a:off x="2561245" y="3599141"/>
            <a:ext cx="2757712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ORCA: Energy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2674" y="2904644"/>
            <a:ext cx="20837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Excellent angular</a:t>
            </a:r>
          </a:p>
          <a:p>
            <a:r>
              <a:rPr lang="en-US" dirty="0"/>
              <a:t>r</a:t>
            </a:r>
            <a:r>
              <a:rPr lang="en-US" dirty="0" smtClean="0"/>
              <a:t>esolution at</a:t>
            </a:r>
          </a:p>
          <a:p>
            <a:r>
              <a:rPr lang="en-US" dirty="0" smtClean="0"/>
              <a:t>high energies</a:t>
            </a:r>
          </a:p>
          <a:p>
            <a:endParaRPr lang="en-US" dirty="0"/>
          </a:p>
          <a:p>
            <a:r>
              <a:rPr lang="en-US" dirty="0" smtClean="0"/>
              <a:t>Better effective</a:t>
            </a:r>
          </a:p>
          <a:p>
            <a:r>
              <a:rPr lang="en-US" dirty="0"/>
              <a:t>a</a:t>
            </a:r>
            <a:r>
              <a:rPr lang="en-US" dirty="0" smtClean="0"/>
              <a:t>rea than showers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340" y="3995639"/>
            <a:ext cx="3404755" cy="2308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93" y="1175367"/>
            <a:ext cx="3332232" cy="23908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4863" y="315816"/>
            <a:ext cx="7076116" cy="53135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Performance </a:t>
            </a:r>
            <a:r>
              <a:rPr lang="en-US" sz="4400" dirty="0"/>
              <a:t>‒ </a:t>
            </a:r>
            <a:r>
              <a:rPr lang="en-US" sz="4400" dirty="0" smtClean="0"/>
              <a:t> Shower events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1" name="ZoneTexte 40"/>
          <p:cNvSpPr txBox="1"/>
          <p:nvPr/>
        </p:nvSpPr>
        <p:spPr>
          <a:xfrm>
            <a:off x="165552" y="3320588"/>
            <a:ext cx="2641271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66"/>
                </a:solidFill>
              </a:rPr>
              <a:t>Fair angular resolution </a:t>
            </a:r>
            <a:r>
              <a:rPr lang="en-US" sz="1600" dirty="0" smtClean="0">
                <a:solidFill>
                  <a:srgbClr val="000066"/>
                </a:solidFill>
              </a:rPr>
              <a:t>(low and known light scattering in water)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66"/>
              </a:solidFill>
            </a:endParaRPr>
          </a:p>
          <a:p>
            <a:r>
              <a:rPr lang="en-US" dirty="0">
                <a:solidFill>
                  <a:srgbClr val="000066"/>
                </a:solidFill>
              </a:rPr>
              <a:t>E</a:t>
            </a:r>
            <a:r>
              <a:rPr lang="en-US" dirty="0" smtClean="0">
                <a:solidFill>
                  <a:srgbClr val="000066"/>
                </a:solidFill>
              </a:rPr>
              <a:t>xcellent </a:t>
            </a:r>
            <a:r>
              <a:rPr lang="en-US" dirty="0">
                <a:solidFill>
                  <a:srgbClr val="000066"/>
                </a:solidFill>
              </a:rPr>
              <a:t>energy </a:t>
            </a:r>
            <a:r>
              <a:rPr lang="en-US" dirty="0" smtClean="0">
                <a:solidFill>
                  <a:srgbClr val="000066"/>
                </a:solidFill>
              </a:rPr>
              <a:t>resolution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4" name="ZoneTexte 8"/>
          <p:cNvSpPr txBox="1"/>
          <p:nvPr/>
        </p:nvSpPr>
        <p:spPr>
          <a:xfrm>
            <a:off x="7049264" y="2915531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</a:t>
            </a:r>
            <a:r>
              <a:rPr lang="en-US" sz="1400" dirty="0" smtClean="0">
                <a:solidFill>
                  <a:srgbClr val="FFFFFF"/>
                </a:solidFill>
                <a:latin typeface="Symbol" charset="2"/>
                <a:ea typeface="ＭＳ Ｐゴシック" charset="0"/>
                <a:cs typeface="Symbol" charset="2"/>
              </a:rPr>
              <a:t>s</a:t>
            </a:r>
            <a:endParaRPr lang="en-US" sz="1400" dirty="0">
              <a:solidFill>
                <a:srgbClr val="FFFFFF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50" name="ZoneTexte 40"/>
          <p:cNvSpPr txBox="1"/>
          <p:nvPr/>
        </p:nvSpPr>
        <p:spPr>
          <a:xfrm>
            <a:off x="678131" y="981766"/>
            <a:ext cx="1229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66"/>
                </a:solidFill>
              </a:rPr>
              <a:t>NC </a:t>
            </a:r>
            <a:r>
              <a:rPr lang="en-US" sz="2800" dirty="0" err="1" smtClean="0">
                <a:solidFill>
                  <a:srgbClr val="000066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err="1" smtClean="0">
                <a:solidFill>
                  <a:srgbClr val="000066"/>
                </a:solidFill>
              </a:rPr>
              <a:t>all</a:t>
            </a:r>
            <a:endParaRPr lang="en-US" sz="2800" dirty="0" smtClean="0">
              <a:solidFill>
                <a:srgbClr val="000066"/>
              </a:solidFill>
            </a:endParaRPr>
          </a:p>
          <a:p>
            <a:r>
              <a:rPr lang="en-US" sz="2800" dirty="0" smtClean="0">
                <a:solidFill>
                  <a:srgbClr val="000066"/>
                </a:solidFill>
              </a:rPr>
              <a:t>CC  </a:t>
            </a:r>
            <a:r>
              <a:rPr lang="en-US" sz="2800" dirty="0" smtClean="0">
                <a:solidFill>
                  <a:srgbClr val="000066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000066"/>
                </a:solidFill>
              </a:rPr>
              <a:t>e</a:t>
            </a:r>
            <a:endParaRPr lang="en-US" sz="2800" dirty="0">
              <a:solidFill>
                <a:srgbClr val="000066"/>
              </a:solidFill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342952" y="2160485"/>
            <a:ext cx="1958779" cy="759045"/>
            <a:chOff x="4775166" y="1328845"/>
            <a:chExt cx="3849201" cy="1657751"/>
          </a:xfrm>
        </p:grpSpPr>
        <p:pic>
          <p:nvPicPr>
            <p:cNvPr id="26" name="Image 8"/>
            <p:cNvPicPr>
              <a:picLocks noChangeAspect="1"/>
            </p:cNvPicPr>
            <p:nvPr/>
          </p:nvPicPr>
          <p:blipFill rotWithShape="1">
            <a:blip r:embed="rId4"/>
            <a:srcRect l="8488"/>
            <a:stretch/>
          </p:blipFill>
          <p:spPr>
            <a:xfrm>
              <a:off x="4775166" y="1328845"/>
              <a:ext cx="3849201" cy="1657751"/>
            </a:xfrm>
            <a:prstGeom prst="rect">
              <a:avLst/>
            </a:prstGeom>
            <a:ln>
              <a:solidFill>
                <a:srgbClr val="63AEFF"/>
              </a:solidFill>
            </a:ln>
          </p:spPr>
        </p:pic>
        <p:sp>
          <p:nvSpPr>
            <p:cNvPr id="27" name="Rectangle 4"/>
            <p:cNvSpPr/>
            <p:nvPr/>
          </p:nvSpPr>
          <p:spPr>
            <a:xfrm>
              <a:off x="5928988" y="1354566"/>
              <a:ext cx="1211165" cy="248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7" t="7401" r="495" b="7246"/>
          <a:stretch/>
        </p:blipFill>
        <p:spPr>
          <a:xfrm>
            <a:off x="5902304" y="1294513"/>
            <a:ext cx="2454887" cy="2342880"/>
          </a:xfrm>
          <a:prstGeom prst="rect">
            <a:avLst/>
          </a:prstGeom>
        </p:spPr>
      </p:pic>
      <p:sp>
        <p:nvSpPr>
          <p:cNvPr id="33" name="TextBox 21"/>
          <p:cNvSpPr txBox="1"/>
          <p:nvPr/>
        </p:nvSpPr>
        <p:spPr>
          <a:xfrm>
            <a:off x="6903321" y="1767937"/>
            <a:ext cx="66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1" t="7604" r="811" b="7596"/>
          <a:stretch/>
        </p:blipFill>
        <p:spPr>
          <a:xfrm>
            <a:off x="5937197" y="3977666"/>
            <a:ext cx="2599419" cy="2395988"/>
          </a:xfrm>
          <a:prstGeom prst="rect">
            <a:avLst/>
          </a:prstGeom>
        </p:spPr>
      </p:pic>
      <p:sp>
        <p:nvSpPr>
          <p:cNvPr id="35" name="TextBox 18"/>
          <p:cNvSpPr txBox="1"/>
          <p:nvPr/>
        </p:nvSpPr>
        <p:spPr>
          <a:xfrm>
            <a:off x="6579046" y="5513561"/>
            <a:ext cx="623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5%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35"/>
          <p:cNvSpPr txBox="1"/>
          <p:nvPr/>
        </p:nvSpPr>
        <p:spPr>
          <a:xfrm>
            <a:off x="7780248" y="2401509"/>
            <a:ext cx="484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90</a:t>
            </a:r>
            <a:r>
              <a:rPr lang="en-US" sz="1200" dirty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%</a:t>
            </a:r>
          </a:p>
        </p:txBody>
      </p:sp>
      <p:sp>
        <p:nvSpPr>
          <p:cNvPr id="52" name="ZoneTexte 35"/>
          <p:cNvSpPr txBox="1"/>
          <p:nvPr/>
        </p:nvSpPr>
        <p:spPr>
          <a:xfrm>
            <a:off x="7174210" y="4812828"/>
            <a:ext cx="484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90</a:t>
            </a:r>
            <a:r>
              <a:rPr lang="en-US" sz="1200" dirty="0">
                <a:solidFill>
                  <a:srgbClr val="000000"/>
                </a:solidFill>
                <a:latin typeface="Symbol" charset="2"/>
                <a:ea typeface="ＭＳ Ｐゴシック" charset="0"/>
                <a:cs typeface="Symbol" charset="2"/>
              </a:rPr>
              <a:t>%</a:t>
            </a:r>
          </a:p>
        </p:txBody>
      </p:sp>
      <p:sp>
        <p:nvSpPr>
          <p:cNvPr id="53" name="ZoneTexte 8"/>
          <p:cNvSpPr txBox="1"/>
          <p:nvPr/>
        </p:nvSpPr>
        <p:spPr>
          <a:xfrm>
            <a:off x="7683848" y="2791934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66"/>
                </a:solidFill>
                <a:latin typeface="Arial"/>
                <a:ea typeface="ＭＳ Ｐゴシック" charset="0"/>
                <a:cs typeface="Arial"/>
              </a:rPr>
              <a:t>1</a:t>
            </a:r>
            <a:r>
              <a:rPr lang="en-US" sz="1400" dirty="0" smtClean="0">
                <a:solidFill>
                  <a:srgbClr val="000066"/>
                </a:solidFill>
                <a:latin typeface="Symbol" charset="2"/>
                <a:ea typeface="ＭＳ Ｐゴシック" charset="0"/>
                <a:cs typeface="Symbol" charset="2"/>
              </a:rPr>
              <a:t>s</a:t>
            </a:r>
            <a:endParaRPr lang="en-US" sz="1400" dirty="0">
              <a:solidFill>
                <a:srgbClr val="000066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54" name="ZoneTexte 8"/>
          <p:cNvSpPr txBox="1"/>
          <p:nvPr/>
        </p:nvSpPr>
        <p:spPr>
          <a:xfrm>
            <a:off x="7967279" y="508982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66"/>
                </a:solidFill>
                <a:latin typeface="Arial"/>
                <a:ea typeface="ＭＳ Ｐゴシック" charset="0"/>
                <a:cs typeface="Arial"/>
              </a:rPr>
              <a:t>1</a:t>
            </a:r>
            <a:r>
              <a:rPr lang="en-US" sz="1400" dirty="0" smtClean="0">
                <a:solidFill>
                  <a:srgbClr val="000066"/>
                </a:solidFill>
                <a:latin typeface="Symbol" charset="2"/>
                <a:ea typeface="ＭＳ Ｐゴシック" charset="0"/>
                <a:cs typeface="Symbol" charset="2"/>
              </a:rPr>
              <a:t>s</a:t>
            </a:r>
            <a:endParaRPr lang="en-US" sz="1400" dirty="0">
              <a:solidFill>
                <a:srgbClr val="000066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59" name="Rectangle 27"/>
          <p:cNvSpPr/>
          <p:nvPr/>
        </p:nvSpPr>
        <p:spPr>
          <a:xfrm>
            <a:off x="6105525" y="1635133"/>
            <a:ext cx="2075856" cy="247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27"/>
          <p:cNvSpPr/>
          <p:nvPr/>
        </p:nvSpPr>
        <p:spPr>
          <a:xfrm>
            <a:off x="6257925" y="4190499"/>
            <a:ext cx="2075856" cy="247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 Placeholder 13"/>
          <p:cNvSpPr txBox="1">
            <a:spLocks/>
          </p:cNvSpPr>
          <p:nvPr/>
        </p:nvSpPr>
        <p:spPr>
          <a:xfrm>
            <a:off x="5972144" y="907051"/>
            <a:ext cx="2472630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ARCA: Direction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 Placeholder 13"/>
          <p:cNvSpPr txBox="1">
            <a:spLocks/>
          </p:cNvSpPr>
          <p:nvPr/>
        </p:nvSpPr>
        <p:spPr>
          <a:xfrm>
            <a:off x="6080237" y="3602175"/>
            <a:ext cx="2661793" cy="56558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 ARCA: Energy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 Placeholder 13"/>
          <p:cNvSpPr txBox="1">
            <a:spLocks/>
          </p:cNvSpPr>
          <p:nvPr/>
        </p:nvSpPr>
        <p:spPr>
          <a:xfrm>
            <a:off x="2899045" y="3612651"/>
            <a:ext cx="2343470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ORCA: Energy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Text Placeholder 13"/>
          <p:cNvSpPr txBox="1">
            <a:spLocks/>
          </p:cNvSpPr>
          <p:nvPr/>
        </p:nvSpPr>
        <p:spPr>
          <a:xfrm>
            <a:off x="2848769" y="927957"/>
            <a:ext cx="2542373" cy="55509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ORCA: Direction Resolution</a:t>
            </a:r>
            <a:endParaRPr lang="en-GB" sz="1600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37185"/>
            <a:ext cx="7772400" cy="706056"/>
          </a:xfrm>
        </p:spPr>
        <p:txBody>
          <a:bodyPr>
            <a:normAutofit/>
          </a:bodyPr>
          <a:lstStyle/>
          <a:p>
            <a:r>
              <a:rPr lang="en-GB" sz="4000" dirty="0" smtClean="0"/>
              <a:t>KM3NeT/ORCA- neutrino properties</a:t>
            </a:r>
            <a:endParaRPr lang="en-GB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orca-contours-11-09-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744" y="651811"/>
            <a:ext cx="2215072" cy="3262196"/>
          </a:xfrm>
          <a:prstGeom prst="rect">
            <a:avLst/>
          </a:prstGeom>
        </p:spPr>
      </p:pic>
      <p:pic>
        <p:nvPicPr>
          <p:cNvPr id="7" name="Picture 6" descr="asimov-LLR-comparison-median-sensitivity_N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9008" y="641074"/>
            <a:ext cx="2409981" cy="3540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62" y="3944397"/>
            <a:ext cx="3283950" cy="2771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32" y="3977438"/>
            <a:ext cx="3376494" cy="26247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425677" y="3696987"/>
            <a:ext cx="201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Sterile neutrinos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571091" y="3720217"/>
            <a:ext cx="201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Tau Appearance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318142" y="792343"/>
            <a:ext cx="201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Ordering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91660" y="823153"/>
            <a:ext cx="258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Oscillation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37185"/>
            <a:ext cx="7772400" cy="706056"/>
          </a:xfrm>
        </p:spPr>
        <p:txBody>
          <a:bodyPr>
            <a:normAutofit/>
          </a:bodyPr>
          <a:lstStyle/>
          <a:p>
            <a:r>
              <a:rPr lang="en-GB" sz="4000" dirty="0" err="1" smtClean="0"/>
              <a:t>Protvino</a:t>
            </a:r>
            <a:r>
              <a:rPr lang="en-GB" sz="4000" dirty="0" smtClean="0"/>
              <a:t> to ORCA (P2O, P2SO)</a:t>
            </a:r>
            <a:endParaRPr lang="en-GB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63982" y="6436022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53" y="960134"/>
            <a:ext cx="3094164" cy="171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56025" y="1079250"/>
            <a:ext cx="4672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 Baseline </a:t>
            </a:r>
            <a:r>
              <a:rPr lang="en-US" sz="1600" dirty="0"/>
              <a:t>2588 km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/>
              <a:t> </a:t>
            </a:r>
            <a:r>
              <a:rPr lang="fr-FR" sz="1600" dirty="0" err="1"/>
              <a:t>Beam</a:t>
            </a:r>
            <a:r>
              <a:rPr lang="fr-FR" sz="1600" dirty="0"/>
              <a:t> inclination : 11.7˚ (cos </a:t>
            </a:r>
            <a:r>
              <a:rPr lang="fr-FR" sz="1600" dirty="0" err="1"/>
              <a:t>θ</a:t>
            </a:r>
            <a:r>
              <a:rPr lang="fr-FR" sz="1600" dirty="0"/>
              <a:t> = 0.2)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Deepest point 134 km : 3.3 g/cm3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First oscillation maximum 5.1 </a:t>
            </a:r>
            <a:r>
              <a:rPr lang="en-US" sz="1600" dirty="0" err="1"/>
              <a:t>GeV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Sensitivity to mass hierarchy and </a:t>
            </a:r>
            <a:r>
              <a:rPr lang="en-US" sz="1600" dirty="0" smtClean="0"/>
              <a:t>CP violation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86418" y="3742261"/>
            <a:ext cx="4162746" cy="2764513"/>
            <a:chOff x="1117042" y="1809175"/>
            <a:chExt cx="7071360" cy="4805680"/>
          </a:xfrm>
        </p:grpSpPr>
        <p:pic>
          <p:nvPicPr>
            <p:cNvPr id="11" name="Image 9" descr="Sens-NMH-th23-P2O-3y-90kW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042" y="1809175"/>
              <a:ext cx="7071360" cy="480568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895597" y="2192849"/>
              <a:ext cx="5684201" cy="2132926"/>
              <a:chOff x="1895597" y="2192849"/>
              <a:chExt cx="5684201" cy="2132926"/>
            </a:xfrm>
          </p:grpSpPr>
          <p:cxnSp>
            <p:nvCxnSpPr>
              <p:cNvPr id="13" name="Connecteur droit 5"/>
              <p:cNvCxnSpPr/>
              <p:nvPr/>
            </p:nvCxnSpPr>
            <p:spPr>
              <a:xfrm>
                <a:off x="1895597" y="4207897"/>
                <a:ext cx="5113866" cy="0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7"/>
              <p:cNvSpPr txBox="1"/>
              <p:nvPr/>
            </p:nvSpPr>
            <p:spPr>
              <a:xfrm>
                <a:off x="6165053" y="2402309"/>
                <a:ext cx="942979" cy="1230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NH</a:t>
                </a:r>
              </a:p>
              <a:p>
                <a:r>
                  <a:rPr lang="en-US" sz="2000" dirty="0" smtClean="0">
                    <a:solidFill>
                      <a:srgbClr val="0000FF"/>
                    </a:solidFill>
                  </a:rPr>
                  <a:t>IH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ZoneTexte 8"/>
              <p:cNvSpPr txBox="1"/>
              <p:nvPr/>
            </p:nvSpPr>
            <p:spPr>
              <a:xfrm>
                <a:off x="6965928" y="2294450"/>
                <a:ext cx="613870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</a:t>
                </a:r>
                <a:r>
                  <a:rPr lang="en-US" dirty="0" err="1" smtClean="0"/>
                  <a:t>δ</a:t>
                </a:r>
                <a:r>
                  <a:rPr lang="en-US" baseline="-25000" dirty="0" err="1" smtClean="0"/>
                  <a:t>CP</a:t>
                </a:r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270°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90°</a:t>
                </a:r>
              </a:p>
              <a:p>
                <a:r>
                  <a:rPr lang="en-US" dirty="0" smtClean="0"/>
                  <a:t>270°</a:t>
                </a:r>
                <a:endParaRPr lang="en-US" dirty="0"/>
              </a:p>
            </p:txBody>
          </p:sp>
          <p:sp>
            <p:nvSpPr>
              <p:cNvPr id="17" name="ZoneTexte 10"/>
              <p:cNvSpPr txBox="1"/>
              <p:nvPr/>
            </p:nvSpPr>
            <p:spPr>
              <a:xfrm>
                <a:off x="2222500" y="2192849"/>
                <a:ext cx="3483851" cy="588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KM3NeT preliminary</a:t>
                </a:r>
                <a:endParaRPr lang="en-US" sz="1600" dirty="0"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610550" y="3088924"/>
            <a:ext cx="3834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P2O (90kW) for mass hierarchy</a:t>
            </a:r>
          </a:p>
          <a:p>
            <a:pPr algn="ctr"/>
            <a:r>
              <a:rPr lang="en-US" dirty="0" smtClean="0"/>
              <a:t>3 </a:t>
            </a:r>
            <a:r>
              <a:rPr lang="en-US" dirty="0"/>
              <a:t>years </a:t>
            </a:r>
            <a:r>
              <a:rPr lang="mr-IN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5σ</a:t>
            </a:r>
            <a:endParaRPr lang="en-US" dirty="0"/>
          </a:p>
        </p:txBody>
      </p:sp>
      <p:pic>
        <p:nvPicPr>
          <p:cNvPr id="19" name="Image 6" descr="180926BeamCP_exludeCPviola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7131" y="3109360"/>
            <a:ext cx="2693166" cy="3976628"/>
          </a:xfrm>
          <a:prstGeom prst="rect">
            <a:avLst/>
          </a:prstGeom>
        </p:spPr>
      </p:pic>
      <p:sp>
        <p:nvSpPr>
          <p:cNvPr id="21" name="ZoneTexte 10"/>
          <p:cNvSpPr txBox="1"/>
          <p:nvPr/>
        </p:nvSpPr>
        <p:spPr>
          <a:xfrm>
            <a:off x="5424136" y="4345042"/>
            <a:ext cx="2050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KM3NeT preliminary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4505679" y="3052185"/>
            <a:ext cx="3871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P2SO (450kW, 10* denser) for CPV</a:t>
            </a:r>
          </a:p>
          <a:p>
            <a:pPr algn="ctr"/>
            <a:r>
              <a:rPr lang="en-US" dirty="0" smtClean="0"/>
              <a:t>3 </a:t>
            </a:r>
            <a:r>
              <a:rPr lang="en-US" dirty="0"/>
              <a:t>years </a:t>
            </a:r>
            <a:r>
              <a:rPr lang="mr-IN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5σ</a:t>
            </a:r>
            <a:endParaRPr lang="en-US" dirty="0"/>
          </a:p>
        </p:txBody>
      </p:sp>
      <p:cxnSp>
        <p:nvCxnSpPr>
          <p:cNvPr id="24" name="Connecteur droit 5"/>
          <p:cNvCxnSpPr/>
          <p:nvPr/>
        </p:nvCxnSpPr>
        <p:spPr>
          <a:xfrm>
            <a:off x="907967" y="5571769"/>
            <a:ext cx="3010415" cy="0"/>
          </a:xfrm>
          <a:prstGeom prst="line">
            <a:avLst/>
          </a:prstGeom>
          <a:ln w="3175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5"/>
          <p:cNvCxnSpPr/>
          <p:nvPr/>
        </p:nvCxnSpPr>
        <p:spPr>
          <a:xfrm>
            <a:off x="5194950" y="5535029"/>
            <a:ext cx="3010415" cy="0"/>
          </a:xfrm>
          <a:prstGeom prst="line">
            <a:avLst/>
          </a:prstGeom>
          <a:ln w="3175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5"/>
          <p:cNvCxnSpPr/>
          <p:nvPr/>
        </p:nvCxnSpPr>
        <p:spPr>
          <a:xfrm>
            <a:off x="5171694" y="5120009"/>
            <a:ext cx="3010415" cy="0"/>
          </a:xfrm>
          <a:prstGeom prst="line">
            <a:avLst/>
          </a:prstGeom>
          <a:ln w="3175" cmpd="sng"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0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08045"/>
            <a:ext cx="7772400" cy="548731"/>
          </a:xfrm>
        </p:spPr>
        <p:txBody>
          <a:bodyPr/>
          <a:lstStyle/>
          <a:p>
            <a:r>
              <a:rPr lang="en-GB" dirty="0" smtClean="0"/>
              <a:t>KM3NeT/ARCA- Diffuse Flux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3" name="KM3NeT/ARCA is expected to observe the IC signal in less than 1 yr.…"/>
          <p:cNvSpPr txBox="1"/>
          <p:nvPr/>
        </p:nvSpPr>
        <p:spPr>
          <a:xfrm>
            <a:off x="2644946" y="4930563"/>
            <a:ext cx="396311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/>
              <a:t>KM3NeT/ARCA is expected to observe the IC signal in less than 1 </a:t>
            </a:r>
            <a:r>
              <a:rPr sz="1600" b="1" dirty="0" smtClean="0"/>
              <a:t>y</a:t>
            </a:r>
            <a:r>
              <a:rPr lang="x-none" sz="1600" b="1" dirty="0" smtClean="0"/>
              <a:t>ea</a:t>
            </a:r>
            <a:r>
              <a:rPr sz="1600" b="1" dirty="0" smtClean="0"/>
              <a:t>r</a:t>
            </a:r>
            <a:endParaRPr sz="1600" b="1" dirty="0"/>
          </a:p>
          <a:p>
            <a:pPr algn="just">
              <a:spcBef>
                <a:spcPts val="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marL="333375" indent="-333375">
              <a:spcBef>
                <a:spcPts val="0"/>
              </a:spcBef>
              <a:buSzPct val="104999"/>
              <a:buChar char="➡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Precise characterization (spectral shape, flavor composition, anisotropy</a:t>
            </a:r>
            <a:r>
              <a:rPr sz="1600" dirty="0" smtClean="0"/>
              <a:t>)</a:t>
            </a:r>
            <a:endParaRPr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33" y="1019065"/>
            <a:ext cx="4973512" cy="3736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8877" y="1694943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01663" y="1318037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showers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6798" y="126190"/>
            <a:ext cx="5855655" cy="554175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KM3NeT/ARCA-Galactic Plane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Marcador de contenido 3"/>
          <p:cNvSpPr>
            <a:spLocks noGrp="1"/>
          </p:cNvSpPr>
          <p:nvPr>
            <p:ph idx="1"/>
          </p:nvPr>
        </p:nvSpPr>
        <p:spPr>
          <a:xfrm>
            <a:off x="249356" y="1026507"/>
            <a:ext cx="5641718" cy="1999728"/>
          </a:xfrm>
        </p:spPr>
        <p:txBody>
          <a:bodyPr/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l-GR" sz="2000" dirty="0" smtClean="0"/>
              <a:t>ν</a:t>
            </a:r>
            <a:r>
              <a:rPr lang="es-ES" sz="2000" dirty="0" smtClean="0"/>
              <a:t>’s f</a:t>
            </a:r>
            <a:r>
              <a:rPr lang="en-GB" sz="2000" dirty="0" smtClean="0"/>
              <a:t>rom</a:t>
            </a:r>
            <a:r>
              <a:rPr lang="es-ES" sz="2000" dirty="0" smtClean="0"/>
              <a:t> </a:t>
            </a:r>
            <a:r>
              <a:rPr lang="en-US" sz="2000" dirty="0" smtClean="0"/>
              <a:t>CR-molecular cloud </a:t>
            </a:r>
            <a:r>
              <a:rPr lang="en-GB" sz="2000" dirty="0" smtClean="0"/>
              <a:t>interactions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GB" sz="2000" dirty="0" smtClean="0"/>
              <a:t>KRA</a:t>
            </a:r>
            <a:r>
              <a:rPr lang="el-GR" sz="2000" baseline="-25000" dirty="0" smtClean="0"/>
              <a:t>γ</a:t>
            </a:r>
            <a:r>
              <a:rPr lang="es-ES" sz="2000" dirty="0" smtClean="0"/>
              <a:t> </a:t>
            </a:r>
            <a:r>
              <a:rPr lang="en-GB" sz="2000" dirty="0" smtClean="0"/>
              <a:t>model of diffuse gammas</a:t>
            </a:r>
            <a:endParaRPr lang="en-GB" sz="1400" dirty="0" smtClean="0"/>
          </a:p>
          <a:p>
            <a:pPr marL="461963" lvl="1" indent="-285750">
              <a:spcAft>
                <a:spcPts val="600"/>
              </a:spcAft>
              <a:buFont typeface="Arial"/>
              <a:buChar char="•"/>
            </a:pPr>
            <a:r>
              <a:rPr lang="es-ES" sz="1600" dirty="0" smtClean="0"/>
              <a:t>CR local </a:t>
            </a:r>
            <a:r>
              <a:rPr lang="en-GB" sz="1600" dirty="0" smtClean="0"/>
              <a:t>features</a:t>
            </a:r>
            <a:r>
              <a:rPr lang="es-ES" sz="1600" dirty="0" smtClean="0"/>
              <a:t> and gamma </a:t>
            </a:r>
            <a:r>
              <a:rPr lang="en-US" sz="1600" dirty="0" smtClean="0"/>
              <a:t>observations</a:t>
            </a:r>
            <a:r>
              <a:rPr lang="es-ES" sz="1600" dirty="0" smtClean="0"/>
              <a:t> </a:t>
            </a:r>
          </a:p>
          <a:p>
            <a:pPr marL="176213" lvl="1" indent="0">
              <a:spcAft>
                <a:spcPts val="600"/>
              </a:spcAft>
              <a:buNone/>
            </a:pPr>
            <a:r>
              <a:rPr lang="es-ES" sz="1600" dirty="0"/>
              <a:t> </a:t>
            </a:r>
            <a:r>
              <a:rPr lang="es-ES" sz="1600" dirty="0" smtClean="0"/>
              <a:t>    </a:t>
            </a:r>
            <a:r>
              <a:rPr lang="en-US" sz="1600" dirty="0" smtClean="0"/>
              <a:t>reproduced</a:t>
            </a:r>
          </a:p>
          <a:p>
            <a:pPr marL="461963" lvl="1" indent="-285750">
              <a:spcAft>
                <a:spcPts val="600"/>
              </a:spcAft>
              <a:buFont typeface="Arial"/>
              <a:buChar char="•"/>
            </a:pPr>
            <a:r>
              <a:rPr lang="es-ES" sz="1600" dirty="0" err="1" smtClean="0">
                <a:solidFill>
                  <a:srgbClr val="C00000"/>
                </a:solidFill>
              </a:rPr>
              <a:t>Two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r>
              <a:rPr lang="es-ES" sz="1600" dirty="0" err="1" smtClean="0">
                <a:solidFill>
                  <a:srgbClr val="C00000"/>
                </a:solidFill>
              </a:rPr>
              <a:t>ref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r>
              <a:rPr lang="es-ES" sz="1600" dirty="0" err="1" smtClean="0">
                <a:solidFill>
                  <a:srgbClr val="C00000"/>
                </a:solidFill>
              </a:rPr>
              <a:t>models</a:t>
            </a:r>
            <a:r>
              <a:rPr lang="es-ES" sz="1600" dirty="0"/>
              <a:t>:</a:t>
            </a:r>
            <a:r>
              <a:rPr lang="es-ES" sz="1600" dirty="0" smtClean="0"/>
              <a:t> </a:t>
            </a:r>
            <a:r>
              <a:rPr lang="es-ES" sz="1600" dirty="0" smtClean="0">
                <a:solidFill>
                  <a:srgbClr val="C00000"/>
                </a:solidFill>
              </a:rPr>
              <a:t>5 </a:t>
            </a:r>
            <a:r>
              <a:rPr lang="es-ES" sz="1600" dirty="0" err="1" smtClean="0">
                <a:solidFill>
                  <a:srgbClr val="C00000"/>
                </a:solidFill>
              </a:rPr>
              <a:t>PeV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r>
              <a:rPr lang="es-ES" sz="1600" dirty="0" smtClean="0"/>
              <a:t>and </a:t>
            </a:r>
            <a:r>
              <a:rPr lang="es-ES" sz="1600" dirty="0" smtClean="0">
                <a:solidFill>
                  <a:srgbClr val="C00000"/>
                </a:solidFill>
              </a:rPr>
              <a:t>50 </a:t>
            </a:r>
            <a:r>
              <a:rPr lang="es-ES" sz="1600" dirty="0" err="1" smtClean="0">
                <a:solidFill>
                  <a:srgbClr val="C00000"/>
                </a:solidFill>
              </a:rPr>
              <a:t>PeV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r>
              <a:rPr lang="es-ES" sz="1600" dirty="0" err="1" smtClean="0"/>
              <a:t>cutoffs</a:t>
            </a:r>
            <a:endParaRPr lang="en-GB" sz="1600" dirty="0" smtClean="0"/>
          </a:p>
        </p:txBody>
      </p:sp>
      <p:pic>
        <p:nvPicPr>
          <p:cNvPr id="16" name="Capture d’écran 2018-03-19 à 15.50.58.png" descr="Capture d’écran 2018-03-19 à 15.50.58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535" t="1200" r="59065" b="64262"/>
          <a:stretch/>
        </p:blipFill>
        <p:spPr>
          <a:xfrm>
            <a:off x="5150556" y="956373"/>
            <a:ext cx="3471334" cy="19581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2917807" y="3266780"/>
            <a:ext cx="4045852" cy="3388253"/>
            <a:chOff x="4728366" y="3145191"/>
            <a:chExt cx="4045852" cy="3388253"/>
          </a:xfrm>
        </p:grpSpPr>
        <p:pic>
          <p:nvPicPr>
            <p:cNvPr id="17" name="Capture d’écran 2018-03-19 à 15.50.58.png" descr="Capture d’écran 2018-03-19 à 15.50.58.pn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62948" t="41604" b="1883"/>
            <a:stretch/>
          </p:blipFill>
          <p:spPr>
            <a:xfrm>
              <a:off x="4728366" y="3145191"/>
              <a:ext cx="3787319" cy="33882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CuadroTexto 6"/>
            <p:cNvSpPr txBox="1"/>
            <p:nvPr/>
          </p:nvSpPr>
          <p:spPr>
            <a:xfrm rot="5400000">
              <a:off x="7484845" y="4565327"/>
              <a:ext cx="2301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66"/>
                  </a:solidFill>
                </a:rPr>
                <a:t>Phys. Rev. D </a:t>
              </a:r>
              <a:r>
                <a:rPr lang="en-US" sz="1200" b="1" dirty="0" smtClean="0">
                  <a:solidFill>
                    <a:srgbClr val="000066"/>
                  </a:solidFill>
                </a:rPr>
                <a:t>96</a:t>
              </a:r>
              <a:r>
                <a:rPr lang="en-US" sz="1200" dirty="0" smtClean="0">
                  <a:solidFill>
                    <a:srgbClr val="000066"/>
                  </a:solidFill>
                </a:rPr>
                <a:t> 062001 (2017)</a:t>
              </a:r>
              <a:endParaRPr lang="en-US" sz="1200" dirty="0">
                <a:solidFill>
                  <a:srgbClr val="000066"/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557335" y="5859463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models</a:t>
              </a:r>
              <a:endParaRPr lang="en-US" sz="1200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6686376" y="4628065"/>
              <a:ext cx="8994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66"/>
                  </a:solidFill>
                </a:rPr>
                <a:t>ANTARES</a:t>
              </a:r>
              <a:endParaRPr lang="en-US" sz="1200" dirty="0">
                <a:solidFill>
                  <a:srgbClr val="000066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273215" y="3713502"/>
              <a:ext cx="8994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Fermi-LAT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471643" y="4883728"/>
              <a:ext cx="755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IceCube</a:t>
              </a:r>
              <a:endParaRPr lang="en-US" sz="1200" dirty="0"/>
            </a:p>
          </p:txBody>
        </p:sp>
        <p:sp>
          <p:nvSpPr>
            <p:cNvPr id="18" name="CuadroTexto 12"/>
            <p:cNvSpPr txBox="1"/>
            <p:nvPr/>
          </p:nvSpPr>
          <p:spPr>
            <a:xfrm>
              <a:off x="6076776" y="5344910"/>
              <a:ext cx="7890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KM3NeT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4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366814"/>
            <a:ext cx="7772400" cy="548731"/>
          </a:xfrm>
        </p:spPr>
        <p:txBody>
          <a:bodyPr/>
          <a:lstStyle/>
          <a:p>
            <a:r>
              <a:rPr lang="en-GB" dirty="0" err="1" smtClean="0"/>
              <a:t>IceCube</a:t>
            </a:r>
            <a:r>
              <a:rPr lang="en-GB" dirty="0" smtClean="0"/>
              <a:t>- </a:t>
            </a:r>
            <a:r>
              <a:rPr lang="en-GB" dirty="0" err="1" smtClean="0"/>
              <a:t>SkyMap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222" y="1367399"/>
            <a:ext cx="7413866" cy="4872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24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5390" y="292668"/>
            <a:ext cx="7772400" cy="5329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800" dirty="0" smtClean="0"/>
              <a:t>KM3NeT/ARCA: Generic Point Sources (E</a:t>
            </a:r>
            <a:r>
              <a:rPr lang="en-US" sz="2800" baseline="30000" dirty="0" smtClean="0"/>
              <a:t>-2</a:t>
            </a:r>
            <a:r>
              <a:rPr lang="en-US" sz="2800" dirty="0" smtClean="0"/>
              <a:t> Spectrum)</a:t>
            </a:r>
            <a:endParaRPr lang="en-US" sz="2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00016" y="6393685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0" y="1275875"/>
            <a:ext cx="7995596" cy="2978752"/>
          </a:xfrm>
          <a:prstGeom prst="rect">
            <a:avLst/>
          </a:prstGeom>
        </p:spPr>
      </p:pic>
      <p:sp>
        <p:nvSpPr>
          <p:cNvPr id="7" name="KM3NeT/ARCA is expected to have more than one order of magnitude better sensitivity than IC in the Southern sky.…"/>
          <p:cNvSpPr txBox="1"/>
          <p:nvPr/>
        </p:nvSpPr>
        <p:spPr>
          <a:xfrm>
            <a:off x="628953" y="4587226"/>
            <a:ext cx="4126491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400" dirty="0" smtClean="0"/>
              <a:t>more </a:t>
            </a:r>
            <a:r>
              <a:rPr sz="1400" dirty="0"/>
              <a:t>than one order of magnitude better sensitivity than </a:t>
            </a:r>
            <a:r>
              <a:rPr lang="x-none" sz="1400" dirty="0" smtClean="0"/>
              <a:t>ANTARES/</a:t>
            </a:r>
            <a:r>
              <a:rPr sz="1400" dirty="0" smtClean="0"/>
              <a:t>IC </a:t>
            </a:r>
            <a:r>
              <a:rPr sz="1400" dirty="0"/>
              <a:t>in the Southern </a:t>
            </a:r>
            <a:r>
              <a:rPr sz="1400" dirty="0" smtClean="0"/>
              <a:t>sky</a:t>
            </a:r>
            <a:endParaRPr lang="x-none" sz="1400" dirty="0" smtClean="0"/>
          </a:p>
          <a:p>
            <a:pPr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  <a:p>
            <a:pPr>
              <a:spcBef>
                <a:spcPts val="0"/>
              </a:spcBef>
              <a:buSzPct val="104999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Due to the </a:t>
            </a:r>
            <a:r>
              <a:rPr sz="1400" dirty="0" smtClean="0"/>
              <a:t>good </a:t>
            </a:r>
            <a:r>
              <a:rPr sz="1400" dirty="0"/>
              <a:t>angular resolution for </a:t>
            </a:r>
            <a:r>
              <a:rPr lang="x-none" sz="1400" dirty="0" smtClean="0"/>
              <a:t>shower</a:t>
            </a:r>
            <a:r>
              <a:rPr sz="1400" dirty="0" smtClean="0"/>
              <a:t> </a:t>
            </a:r>
            <a:r>
              <a:rPr sz="1400" dirty="0"/>
              <a:t>events, the </a:t>
            </a:r>
            <a:r>
              <a:rPr lang="x-none" sz="1400" dirty="0" smtClean="0"/>
              <a:t>shower </a:t>
            </a:r>
            <a:r>
              <a:rPr sz="1400" dirty="0" smtClean="0"/>
              <a:t>point</a:t>
            </a:r>
            <a:r>
              <a:rPr sz="1400" dirty="0"/>
              <a:t>-source search is also very </a:t>
            </a:r>
            <a:r>
              <a:rPr sz="1400" dirty="0" smtClean="0"/>
              <a:t>efficient</a:t>
            </a:r>
            <a:endParaRPr sz="1400" dirty="0"/>
          </a:p>
        </p:txBody>
      </p:sp>
      <p:pic>
        <p:nvPicPr>
          <p:cNvPr id="8" name="Capture d’écran 2018-03-26 à 09.28.58.png" descr="Capture d’écran 2018-03-26 à 09.28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4771" y="4199824"/>
            <a:ext cx="3181477" cy="23876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reliminary"/>
          <p:cNvSpPr txBox="1"/>
          <p:nvPr/>
        </p:nvSpPr>
        <p:spPr>
          <a:xfrm>
            <a:off x="5513580" y="4434954"/>
            <a:ext cx="91206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12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7810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468" y="4019228"/>
            <a:ext cx="3706589" cy="265546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026" y="2803474"/>
            <a:ext cx="2009846" cy="10933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54000"/>
            <a:ext cx="7772400" cy="533300"/>
          </a:xfrm>
        </p:spPr>
        <p:txBody>
          <a:bodyPr/>
          <a:lstStyle/>
          <a:p>
            <a:r>
              <a:rPr lang="en-US" dirty="0" smtClean="0"/>
              <a:t>Mediterranean Neutrino Telescopes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71994" y="988791"/>
            <a:ext cx="3877347" cy="5577055"/>
          </a:xfrm>
          <a:ln w="3175">
            <a:noFill/>
          </a:ln>
        </p:spPr>
        <p:txBody>
          <a:bodyPr/>
          <a:lstStyle/>
          <a:p>
            <a:pPr>
              <a:buFont typeface="Arial"/>
              <a:buChar char="•"/>
              <a:tabLst>
                <a:tab pos="355600" algn="l"/>
              </a:tabLst>
            </a:pPr>
            <a:r>
              <a:rPr lang="en-US" dirty="0" smtClean="0"/>
              <a:t>Physics motivation and </a:t>
            </a:r>
            <a:r>
              <a:rPr lang="en-US" dirty="0"/>
              <a:t>d</a:t>
            </a:r>
            <a:r>
              <a:rPr lang="en-US" dirty="0" smtClean="0"/>
              <a:t>etection principle</a:t>
            </a:r>
          </a:p>
          <a:p>
            <a:pPr marL="5524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High energy </a:t>
            </a:r>
            <a:r>
              <a:rPr lang="en-US" dirty="0" smtClean="0">
                <a:solidFill>
                  <a:srgbClr val="C00000"/>
                </a:solidFill>
              </a:rPr>
              <a:t>v astronomy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neutrino properties</a:t>
            </a:r>
          </a:p>
          <a:p>
            <a:pPr marL="552450" lvl="1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Detection: large volume of transparent medium surveyed   by photodetectors</a:t>
            </a:r>
          </a:p>
          <a:p>
            <a:pPr>
              <a:buFont typeface="Arial"/>
              <a:buChar char="•"/>
            </a:pPr>
            <a:r>
              <a:rPr lang="en-US" dirty="0" smtClean="0"/>
              <a:t>Location:</a:t>
            </a:r>
          </a:p>
          <a:p>
            <a:pPr marL="5524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Northern terrestrial hemisphere:</a:t>
            </a:r>
            <a:endParaRPr lang="en-US" dirty="0"/>
          </a:p>
          <a:p>
            <a:pPr marL="55245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Complementary to </a:t>
            </a:r>
            <a:r>
              <a:rPr lang="en-US" dirty="0" err="1" smtClean="0"/>
              <a:t>IceCube</a:t>
            </a:r>
            <a:endParaRPr lang="en-US" dirty="0" smtClean="0"/>
          </a:p>
          <a:p>
            <a:pPr marL="552450" lvl="1" indent="-285750">
              <a:spcAft>
                <a:spcPts val="1200"/>
              </a:spcAft>
              <a:buFont typeface="Arial"/>
              <a:buChar char="•"/>
              <a:tabLst>
                <a:tab pos="5318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“Milky-Way </a:t>
            </a:r>
            <a:r>
              <a:rPr lang="en-US" dirty="0" err="1" smtClean="0">
                <a:solidFill>
                  <a:srgbClr val="C00000"/>
                </a:solidFill>
              </a:rPr>
              <a:t>optimised</a:t>
            </a:r>
            <a:r>
              <a:rPr lang="en-US" dirty="0" smtClean="0">
                <a:solidFill>
                  <a:srgbClr val="C00000"/>
                </a:solidFill>
              </a:rPr>
              <a:t>”</a:t>
            </a:r>
          </a:p>
          <a:p>
            <a:pPr>
              <a:buFont typeface="Arial"/>
              <a:buChar char="•"/>
            </a:pPr>
            <a:r>
              <a:rPr lang="en-US" dirty="0" smtClean="0"/>
              <a:t>Medium:</a:t>
            </a:r>
          </a:p>
          <a:p>
            <a:pPr marL="55880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Deep Sea water</a:t>
            </a:r>
          </a:p>
          <a:p>
            <a:pPr marL="55880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Very small light scattering    </a:t>
            </a:r>
            <a:r>
              <a:rPr lang="en-US" dirty="0" smtClean="0"/>
              <a:t>(good angular resolution)</a:t>
            </a:r>
          </a:p>
          <a:p>
            <a:pPr marL="55880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Know and uniform medium</a:t>
            </a:r>
          </a:p>
          <a:p>
            <a:pPr marL="558800" lvl="1" indent="-285750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Natural backgrounds (</a:t>
            </a:r>
            <a:r>
              <a:rPr lang="en-US" baseline="30000" dirty="0" smtClean="0"/>
              <a:t>40</a:t>
            </a:r>
            <a:r>
              <a:rPr lang="en-US" dirty="0" smtClean="0"/>
              <a:t>K and bioluminescence) can be handled</a:t>
            </a:r>
          </a:p>
          <a:p>
            <a:pPr lvl="1">
              <a:spcAft>
                <a:spcPts val="300"/>
              </a:spcAft>
            </a:pPr>
            <a:endParaRPr lang="en-US" dirty="0" smtClean="0"/>
          </a:p>
        </p:txBody>
      </p:sp>
      <p:pic>
        <p:nvPicPr>
          <p:cNvPr id="5" name="Picture 38" descr="1tev_antar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863" y="2719781"/>
            <a:ext cx="2452383" cy="122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8468" y="975282"/>
            <a:ext cx="3202258" cy="1561935"/>
          </a:xfrm>
          <a:prstGeom prst="rect">
            <a:avLst/>
          </a:prstGeom>
          <a:solidFill>
            <a:srgbClr val="3333CC"/>
          </a:solidFill>
        </p:spPr>
      </p:pic>
      <p:sp>
        <p:nvSpPr>
          <p:cNvPr id="8" name="TextBox 7"/>
          <p:cNvSpPr txBox="1"/>
          <p:nvPr/>
        </p:nvSpPr>
        <p:spPr>
          <a:xfrm>
            <a:off x="7174679" y="5012200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5948" y="4566371"/>
            <a:ext cx="7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FF00"/>
                </a:solidFill>
              </a:rPr>
              <a:t>Water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8201"/>
            <a:ext cx="7772400" cy="569851"/>
          </a:xfrm>
        </p:spPr>
        <p:txBody>
          <a:bodyPr/>
          <a:lstStyle/>
          <a:p>
            <a:r>
              <a:rPr lang="en-US" dirty="0" smtClean="0"/>
              <a:t>KM3NeT/ARCA </a:t>
            </a:r>
            <a:r>
              <a:rPr lang="mr-IN" dirty="0" smtClean="0"/>
              <a:t>–</a:t>
            </a:r>
            <a:r>
              <a:rPr lang="en-US" dirty="0" smtClean="0"/>
              <a:t> Galactic Point </a:t>
            </a:r>
            <a:r>
              <a:rPr lang="en-US" dirty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41771" y="6466591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7" name="Specific galactic sources"/>
          <p:cNvSpPr txBox="1"/>
          <p:nvPr/>
        </p:nvSpPr>
        <p:spPr>
          <a:xfrm>
            <a:off x="2040437" y="723384"/>
            <a:ext cx="37655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dirty="0"/>
              <a:t>Specific galactic sources</a:t>
            </a:r>
          </a:p>
        </p:txBody>
      </p:sp>
      <p:pic>
        <p:nvPicPr>
          <p:cNvPr id="20" name="Capture d’écran 2018-03-26 à 09.02.02.png" descr="Capture d’écran 2018-03-26 à 09.02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900" y="1160598"/>
            <a:ext cx="4259033" cy="198730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With reasonable 100% hadronic models, large probabilities to observe individual neutrino sources in the Galactic Plane"/>
          <p:cNvSpPr txBox="1"/>
          <p:nvPr/>
        </p:nvSpPr>
        <p:spPr>
          <a:xfrm>
            <a:off x="5286906" y="4779970"/>
            <a:ext cx="325244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spcBef>
                <a:spcPts val="0"/>
              </a:spcBef>
              <a:defRPr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x-none" dirty="0" smtClean="0"/>
              <a:t>Galactic sources in reach</a:t>
            </a:r>
          </a:p>
          <a:p>
            <a:pPr algn="l"/>
            <a:endParaRPr lang="x-none" dirty="0" smtClean="0"/>
          </a:p>
          <a:p>
            <a:pPr algn="l"/>
            <a:r>
              <a:rPr lang="en-US" dirty="0" smtClean="0"/>
              <a:t>C</a:t>
            </a:r>
            <a:r>
              <a:rPr lang="x-none" dirty="0" smtClean="0"/>
              <a:t>onstrain hadronic component</a:t>
            </a:r>
          </a:p>
        </p:txBody>
      </p:sp>
      <p:pic>
        <p:nvPicPr>
          <p:cNvPr id="23" name="Capture d’écran 2018-03-26 à 09.14.30.png" descr="Capture d’écran 2018-03-26 à 09.14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0997" y="3283739"/>
            <a:ext cx="4275827" cy="50693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γ→ν flux conversion:"/>
          <p:cNvSpPr txBox="1"/>
          <p:nvPr/>
        </p:nvSpPr>
        <p:spPr>
          <a:xfrm>
            <a:off x="1629724" y="3245298"/>
            <a:ext cx="2622043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dirty="0"/>
              <a:t>γ→ν flux conversion: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3836" r="50291" b="18702"/>
          <a:stretch/>
        </p:blipFill>
        <p:spPr>
          <a:xfrm>
            <a:off x="5277557" y="807156"/>
            <a:ext cx="3443112" cy="2508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42" y="3890871"/>
            <a:ext cx="3476210" cy="26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9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173666"/>
            <a:ext cx="7772400" cy="652256"/>
          </a:xfrm>
        </p:spPr>
        <p:txBody>
          <a:bodyPr/>
          <a:lstStyle/>
          <a:p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171" y="651469"/>
            <a:ext cx="8449809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KM3NeT: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>
                <a:solidFill>
                  <a:srgbClr val="000090"/>
                </a:solidFill>
              </a:rPr>
              <a:t>	ESFRI Roadmap 2016, APPEC European Strategy 2017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	ARCA: high-resolution follow up of </a:t>
            </a:r>
            <a:r>
              <a:rPr lang="en-US" dirty="0" smtClean="0">
                <a:solidFill>
                  <a:srgbClr val="000090"/>
                </a:solidFill>
              </a:rPr>
              <a:t>IC diffuse </a:t>
            </a:r>
            <a:r>
              <a:rPr lang="en-US" dirty="0">
                <a:solidFill>
                  <a:srgbClr val="000090"/>
                </a:solidFill>
              </a:rPr>
              <a:t>flux ((5 sigma within 1 </a:t>
            </a:r>
            <a:r>
              <a:rPr lang="en-US" dirty="0" smtClean="0">
                <a:solidFill>
                  <a:srgbClr val="000090"/>
                </a:solidFill>
              </a:rPr>
              <a:t>year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	ORCA: Measure neutrino mass hierarchy (3 sigma in 3-4 years)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    +DM, Tomography, Supernovae, </a:t>
            </a:r>
            <a:r>
              <a:rPr lang="en-US" dirty="0" err="1" smtClean="0">
                <a:solidFill>
                  <a:srgbClr val="000090"/>
                </a:solidFill>
              </a:rPr>
              <a:t>Steriles</a:t>
            </a:r>
            <a:r>
              <a:rPr lang="en-US" dirty="0" smtClean="0">
                <a:solidFill>
                  <a:srgbClr val="000090"/>
                </a:solidFill>
              </a:rPr>
              <a:t>, NSI, LIV, </a:t>
            </a:r>
            <a:r>
              <a:rPr lang="mr-IN" dirty="0" smtClean="0">
                <a:solidFill>
                  <a:srgbClr val="000090"/>
                </a:solidFill>
              </a:rPr>
              <a:t>….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Technology: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Cost effective DOM design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N</a:t>
            </a:r>
            <a:r>
              <a:rPr lang="en-US" dirty="0" smtClean="0">
                <a:solidFill>
                  <a:srgbClr val="000090"/>
                </a:solidFill>
              </a:rPr>
              <a:t>ovel deployment method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Recoverable</a:t>
            </a:r>
          </a:p>
          <a:p>
            <a:pPr lvl="2"/>
            <a:r>
              <a:rPr lang="en-US" dirty="0">
                <a:solidFill>
                  <a:srgbClr val="000090"/>
                </a:solidFill>
              </a:rPr>
              <a:t>2 ARCA and 1 ORCA DUs successfully operated </a:t>
            </a:r>
            <a:endParaRPr lang="en-US" dirty="0" smtClean="0">
              <a:solidFill>
                <a:srgbClr val="000090"/>
              </a:solidFill>
            </a:endParaRPr>
          </a:p>
          <a:p>
            <a:pPr lvl="2"/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Design time resolution attained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		In-situ calibration demonstrated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		Atmospheric </a:t>
            </a:r>
            <a:r>
              <a:rPr lang="en-US" dirty="0">
                <a:solidFill>
                  <a:srgbClr val="000090"/>
                </a:solidFill>
              </a:rPr>
              <a:t>neutrinos detected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endParaRPr lang="en-US" dirty="0" smtClean="0">
              <a:solidFill>
                <a:srgbClr val="00009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90"/>
                </a:solidFill>
              </a:rPr>
              <a:t>On the move</a:t>
            </a:r>
            <a:r>
              <a:rPr lang="en-US" dirty="0" smtClean="0">
                <a:solidFill>
                  <a:srgbClr val="000090"/>
                </a:solidFill>
              </a:rPr>
              <a:t>!</a:t>
            </a:r>
            <a:r>
              <a:rPr lang="en-US" dirty="0">
                <a:solidFill>
                  <a:srgbClr val="000090"/>
                </a:solidFill>
              </a:rPr>
              <a:t>	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       Mass production of Phase 1 DOMs (400) essentially completed</a:t>
            </a:r>
            <a:endParaRPr lang="mr-IN" dirty="0" smtClean="0">
              <a:solidFill>
                <a:srgbClr val="000090"/>
              </a:solidFill>
            </a:endParaRPr>
          </a:p>
          <a:p>
            <a:pPr lvl="1"/>
            <a:r>
              <a:rPr lang="mr-IN" dirty="0">
                <a:solidFill>
                  <a:srgbClr val="000090"/>
                </a:solidFill>
              </a:rPr>
              <a:t>	</a:t>
            </a:r>
            <a:r>
              <a:rPr lang="mr-IN" dirty="0" smtClean="0">
                <a:solidFill>
                  <a:srgbClr val="000090"/>
                </a:solidFill>
              </a:rPr>
              <a:t>Repairs of seafloor infrastructures imminent</a:t>
            </a:r>
          </a:p>
          <a:p>
            <a:pPr lvl="1"/>
            <a:r>
              <a:rPr lang="mr-IN" dirty="0">
                <a:solidFill>
                  <a:srgbClr val="000090"/>
                </a:solidFill>
              </a:rPr>
              <a:t>	</a:t>
            </a:r>
            <a:r>
              <a:rPr lang="mr-IN" dirty="0" smtClean="0">
                <a:solidFill>
                  <a:srgbClr val="000090"/>
                </a:solidFill>
              </a:rPr>
              <a:t>2+6 D</a:t>
            </a:r>
            <a:r>
              <a:rPr lang="en-US" dirty="0" smtClean="0">
                <a:solidFill>
                  <a:srgbClr val="000090"/>
                </a:solidFill>
              </a:rPr>
              <a:t>U</a:t>
            </a:r>
            <a:r>
              <a:rPr lang="mr-IN" dirty="0" smtClean="0">
                <a:solidFill>
                  <a:srgbClr val="000090"/>
                </a:solidFill>
              </a:rPr>
              <a:t>s operational before end of year</a:t>
            </a:r>
          </a:p>
          <a:p>
            <a:pPr lvl="1"/>
            <a:r>
              <a:rPr lang="mr-IN" dirty="0">
                <a:solidFill>
                  <a:srgbClr val="000090"/>
                </a:solidFill>
              </a:rPr>
              <a:t>	</a:t>
            </a:r>
            <a:r>
              <a:rPr lang="mr-IN" dirty="0" smtClean="0">
                <a:solidFill>
                  <a:srgbClr val="000090"/>
                </a:solidFill>
              </a:rPr>
              <a:t>3 years to 2 building </a:t>
            </a:r>
            <a:r>
              <a:rPr lang="mr-IN" dirty="0" smtClean="0">
                <a:solidFill>
                  <a:srgbClr val="000090"/>
                </a:solidFill>
              </a:rPr>
              <a:t>blocks</a:t>
            </a:r>
          </a:p>
          <a:p>
            <a:pPr lvl="1"/>
            <a:endParaRPr lang="mr-IN" dirty="0" smtClean="0">
              <a:solidFill>
                <a:srgbClr val="00009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mr-IN" dirty="0" smtClean="0">
                <a:solidFill>
                  <a:srgbClr val="000090"/>
                </a:solidFill>
              </a:rPr>
              <a:t>Exciting possibility of P2O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MsOnSe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575" y="370748"/>
            <a:ext cx="4515641" cy="706056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Thanks</a:t>
            </a:r>
            <a:endParaRPr lang="en-US" sz="66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37185"/>
            <a:ext cx="7772400" cy="706056"/>
          </a:xfrm>
        </p:spPr>
        <p:txBody>
          <a:bodyPr>
            <a:normAutofit/>
          </a:bodyPr>
          <a:lstStyle/>
          <a:p>
            <a:r>
              <a:rPr lang="en-GB" sz="4000" dirty="0" smtClean="0"/>
              <a:t>Other Physics</a:t>
            </a:r>
            <a:r>
              <a:rPr lang="mr-IN" sz="4000" dirty="0" smtClean="0"/>
              <a:t>….</a:t>
            </a:r>
            <a:endParaRPr lang="en-GB" sz="40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5" name="Título 1"/>
          <p:cNvSpPr txBox="1">
            <a:spLocks/>
          </p:cNvSpPr>
          <p:nvPr/>
        </p:nvSpPr>
        <p:spPr bwMode="auto">
          <a:xfrm>
            <a:off x="341373" y="1094308"/>
            <a:ext cx="3077071" cy="5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3600" b="0" i="1">
                <a:solidFill>
                  <a:srgbClr val="0000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5pPr>
            <a:lvl6pPr marL="3429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6pPr>
            <a:lvl7pPr marL="6858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7pPr>
            <a:lvl8pPr marL="10287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8pPr>
            <a:lvl9pPr marL="13716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r>
              <a:rPr lang="x-none" sz="4000" dirty="0" smtClean="0"/>
              <a:t>Supernovae</a:t>
            </a:r>
            <a:endParaRPr lang="en-GB" sz="4000" dirty="0"/>
          </a:p>
        </p:txBody>
      </p:sp>
      <p:sp>
        <p:nvSpPr>
          <p:cNvPr id="26" name="Título 1"/>
          <p:cNvSpPr txBox="1">
            <a:spLocks/>
          </p:cNvSpPr>
          <p:nvPr/>
        </p:nvSpPr>
        <p:spPr bwMode="auto">
          <a:xfrm>
            <a:off x="4803997" y="1098098"/>
            <a:ext cx="3843462" cy="5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3600" b="0" i="1">
                <a:solidFill>
                  <a:srgbClr val="00006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5pPr>
            <a:lvl6pPr marL="3429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6pPr>
            <a:lvl7pPr marL="6858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7pPr>
            <a:lvl8pPr marL="10287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8pPr>
            <a:lvl9pPr marL="1371600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r>
              <a:rPr lang="x-none" sz="4000" dirty="0" smtClean="0"/>
              <a:t>Earth Tomography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3" y="1918414"/>
            <a:ext cx="4242649" cy="3303596"/>
          </a:xfrm>
          <a:prstGeom prst="rect">
            <a:avLst/>
          </a:prstGeom>
        </p:spPr>
      </p:pic>
      <p:pic>
        <p:nvPicPr>
          <p:cNvPr id="9" name="Picture 8" descr="gprof_Zoa_both_truthNH_A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1063" y="1515601"/>
            <a:ext cx="3080307" cy="42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0607" y="222985"/>
            <a:ext cx="7772400" cy="510792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  <a:spcAft>
                <a:spcPts val="0"/>
              </a:spcAft>
            </a:pPr>
            <a:r>
              <a:rPr lang="en-US" dirty="0" smtClean="0"/>
              <a:t>Dark matter annihilation</a:t>
            </a:r>
            <a:endParaRPr lang="en-US" sz="32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1" y="3157300"/>
            <a:ext cx="4245344" cy="313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kstvak 46"/>
          <p:cNvSpPr txBox="1"/>
          <p:nvPr/>
        </p:nvSpPr>
        <p:spPr>
          <a:xfrm>
            <a:off x="1530683" y="2778196"/>
            <a:ext cx="123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2000" dirty="0" err="1" smtClean="0">
                <a:solidFill>
                  <a:srgbClr val="0000CC"/>
                </a:solidFill>
                <a:latin typeface="Calibri" panose="020F0502020204030204"/>
              </a:rPr>
              <a:t>Sun:ORCA</a:t>
            </a:r>
            <a:endParaRPr lang="nl-NL" sz="2000" dirty="0">
              <a:solidFill>
                <a:srgbClr val="0000CC"/>
              </a:solidFill>
              <a:latin typeface="Calibri" panose="020F0502020204030204"/>
            </a:endParaRPr>
          </a:p>
        </p:txBody>
      </p:sp>
      <p:sp>
        <p:nvSpPr>
          <p:cNvPr id="56" name="Tekstvak 5"/>
          <p:cNvSpPr txBox="1"/>
          <p:nvPr/>
        </p:nvSpPr>
        <p:spPr>
          <a:xfrm>
            <a:off x="4803843" y="2831429"/>
            <a:ext cx="330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2000" dirty="0">
                <a:solidFill>
                  <a:srgbClr val="0000CC"/>
                </a:solidFill>
                <a:latin typeface="Calibri" panose="020F0502020204030204"/>
              </a:rPr>
              <a:t>Galactic </a:t>
            </a:r>
            <a:r>
              <a:rPr lang="en-GB" sz="2000" dirty="0" smtClean="0">
                <a:solidFill>
                  <a:srgbClr val="0000CC"/>
                </a:solidFill>
                <a:latin typeface="Calibri" panose="020F0502020204030204"/>
              </a:rPr>
              <a:t>Centre: ARCA-Phase1</a:t>
            </a:r>
            <a:endParaRPr lang="en-GB" sz="2000" dirty="0">
              <a:solidFill>
                <a:srgbClr val="0000CC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5697" y="3171997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42" t="6250" r="7437"/>
          <a:stretch/>
        </p:blipFill>
        <p:spPr>
          <a:xfrm>
            <a:off x="4378464" y="3201864"/>
            <a:ext cx="4427747" cy="30532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-816526" y="4653128"/>
            <a:ext cx="2318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083"/>
            <a:r>
              <a:rPr lang="en-GB" sz="1400" dirty="0">
                <a:solidFill>
                  <a:srgbClr val="0000CC"/>
                </a:solidFill>
                <a:latin typeface="Calibri" panose="020F0502020204030204"/>
              </a:rPr>
              <a:t>spin-dependent cross section</a:t>
            </a:r>
            <a:endParaRPr lang="nl-NL" sz="1400" dirty="0">
              <a:solidFill>
                <a:srgbClr val="0000CC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351" y="936480"/>
            <a:ext cx="3225903" cy="17254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851" y="891657"/>
            <a:ext cx="2290158" cy="18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75390" y="11388"/>
            <a:ext cx="7772400" cy="706056"/>
          </a:xfrm>
        </p:spPr>
        <p:txBody>
          <a:bodyPr/>
          <a:lstStyle/>
          <a:p>
            <a:r>
              <a:rPr lang="en-US" dirty="0" smtClean="0"/>
              <a:t>Water versus Ice: Time PDFs</a:t>
            </a:r>
            <a:endParaRPr lang="en-US" dirty="0"/>
          </a:p>
        </p:txBody>
      </p:sp>
      <p:pic>
        <p:nvPicPr>
          <p:cNvPr id="6" name="Picture 5" descr="tres_water30m100mNormalAndCumulative_-10tres3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3937" y="79113"/>
            <a:ext cx="3084007" cy="4296393"/>
          </a:xfrm>
          <a:prstGeom prst="rect">
            <a:avLst/>
          </a:prstGeom>
        </p:spPr>
      </p:pic>
      <p:pic>
        <p:nvPicPr>
          <p:cNvPr id="7" name="Picture 6" descr="tres_ice30m100mNormalAndCumulative_-10tres3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3814" y="3109060"/>
            <a:ext cx="2977541" cy="4215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9747" y="1486097"/>
            <a:ext cx="82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 m</a:t>
            </a:r>
          </a:p>
          <a:p>
            <a:r>
              <a:rPr lang="en-US" dirty="0" smtClean="0"/>
              <a:t>100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41077" y="4637711"/>
            <a:ext cx="826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 m</a:t>
            </a:r>
          </a:p>
          <a:p>
            <a:r>
              <a:rPr lang="en-US" dirty="0" smtClean="0"/>
              <a:t>100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6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Swif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74" y="2769713"/>
            <a:ext cx="1017416" cy="686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11" descr="ferm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018">
            <a:off x="7275659" y="1444340"/>
            <a:ext cx="1405152" cy="526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2594" y="188048"/>
            <a:ext cx="5213713" cy="513144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/>
              <a:t>Multi-messenger Programme</a:t>
            </a:r>
            <a:endParaRPr lang="en-GB" sz="34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66875" y="865538"/>
            <a:ext cx="4317425" cy="563079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 Advantages:</a:t>
            </a:r>
            <a:endParaRPr lang="en-US" sz="1600" dirty="0" smtClean="0"/>
          </a:p>
          <a:p>
            <a:pPr marL="377825" lvl="1" indent="-285750">
              <a:spcAft>
                <a:spcPts val="600"/>
              </a:spcAft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500" dirty="0"/>
              <a:t>A</a:t>
            </a:r>
            <a:r>
              <a:rPr lang="en-US" sz="1500" dirty="0" smtClean="0"/>
              <a:t>-priori interesting sources or events</a:t>
            </a:r>
          </a:p>
          <a:p>
            <a:pPr marL="377825" lvl="1" indent="-285750">
              <a:buFont typeface="Arial"/>
              <a:buChar char="•"/>
            </a:pPr>
            <a:r>
              <a:rPr lang="en-US" sz="1500" dirty="0" smtClean="0"/>
              <a:t> Reduced </a:t>
            </a:r>
            <a:r>
              <a:rPr lang="en-US" sz="1500" dirty="0"/>
              <a:t>background: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/>
              <a:t>Uncorrelated between techniques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/>
              <a:t>Transient/short time events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/>
              <a:t>Spatial </a:t>
            </a:r>
            <a:r>
              <a:rPr lang="en-US" sz="1300" dirty="0" smtClean="0"/>
              <a:t>location</a:t>
            </a:r>
          </a:p>
          <a:p>
            <a:pPr marL="377825" lvl="1" indent="-285750">
              <a:buFont typeface="Arial"/>
              <a:buChar char="•"/>
            </a:pPr>
            <a:r>
              <a:rPr lang="en-US" sz="1500" dirty="0"/>
              <a:t> </a:t>
            </a:r>
            <a:r>
              <a:rPr lang="en-US" sz="1500" dirty="0" smtClean="0"/>
              <a:t>Fully exploit the v telescopes fe</a:t>
            </a:r>
            <a:r>
              <a:rPr lang="en-US" sz="1500" dirty="0"/>
              <a:t>a</a:t>
            </a:r>
            <a:r>
              <a:rPr lang="en-US" sz="1500" dirty="0" smtClean="0"/>
              <a:t>tures:</a:t>
            </a:r>
          </a:p>
          <a:p>
            <a:pPr marL="817562" lvl="2" indent="-285750">
              <a:buFont typeface="Arial"/>
              <a:buChar char="•"/>
            </a:pPr>
            <a:r>
              <a:rPr lang="en-US" sz="1300" dirty="0" smtClean="0">
                <a:solidFill>
                  <a:srgbClr val="C00000"/>
                </a:solidFill>
              </a:rPr>
              <a:t>Continuous</a:t>
            </a:r>
            <a:r>
              <a:rPr lang="en-US" sz="1300" dirty="0" smtClean="0"/>
              <a:t> monitoring</a:t>
            </a:r>
          </a:p>
          <a:p>
            <a:pPr marL="817562" lvl="2" indent="-285750">
              <a:buFont typeface="Arial"/>
              <a:buChar char="•"/>
            </a:pPr>
            <a:r>
              <a:rPr lang="en-US" sz="1300" dirty="0" smtClean="0">
                <a:solidFill>
                  <a:srgbClr val="C00000"/>
                </a:solidFill>
              </a:rPr>
              <a:t>Wide angle </a:t>
            </a:r>
            <a:r>
              <a:rPr lang="en-US" sz="1300" dirty="0" smtClean="0"/>
              <a:t>survey</a:t>
            </a:r>
          </a:p>
          <a:p>
            <a:pPr marL="817562" lvl="2" indent="-285750">
              <a:buFont typeface="Arial"/>
              <a:buChar char="•"/>
            </a:pPr>
            <a:r>
              <a:rPr lang="en-US" sz="1300" dirty="0" smtClean="0">
                <a:solidFill>
                  <a:srgbClr val="C00000"/>
                </a:solidFill>
              </a:rPr>
              <a:t>High efficiency</a:t>
            </a:r>
            <a:r>
              <a:rPr lang="en-US" sz="1300" dirty="0" smtClean="0"/>
              <a:t>, </a:t>
            </a:r>
            <a:r>
              <a:rPr lang="en-US" sz="1300" dirty="0" smtClean="0">
                <a:solidFill>
                  <a:srgbClr val="C00000"/>
                </a:solidFill>
              </a:rPr>
              <a:t>low latency </a:t>
            </a:r>
            <a:r>
              <a:rPr lang="en-US" sz="1300" dirty="0" smtClean="0"/>
              <a:t>(all-data-to-shore, fast reconstruction)</a:t>
            </a:r>
          </a:p>
          <a:p>
            <a:pPr marL="531812" lvl="2" indent="0">
              <a:buNone/>
            </a:pPr>
            <a:endParaRPr lang="en-US" sz="14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Send and receive alerts:</a:t>
            </a:r>
          </a:p>
          <a:p>
            <a:pPr marL="377825" lvl="1" indent="-285750">
              <a:buFont typeface="Arial"/>
              <a:buChar char="•"/>
            </a:pPr>
            <a:r>
              <a:rPr lang="en-US" sz="1400" dirty="0" smtClean="0"/>
              <a:t> </a:t>
            </a:r>
            <a:r>
              <a:rPr lang="en-US" sz="1500" dirty="0" smtClean="0">
                <a:solidFill>
                  <a:srgbClr val="C00000"/>
                </a:solidFill>
              </a:rPr>
              <a:t>Alerts from</a:t>
            </a:r>
            <a:r>
              <a:rPr lang="en-US" sz="1500" dirty="0" smtClean="0"/>
              <a:t>: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 smtClean="0"/>
              <a:t>Flaring AGNs, X-ray binaries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 smtClean="0"/>
              <a:t>GRBs, FRBs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 smtClean="0"/>
              <a:t>Gravitational waves</a:t>
            </a:r>
          </a:p>
          <a:p>
            <a:pPr marL="817563" lvl="2" indent="-285750">
              <a:buFont typeface="Arial"/>
              <a:buChar char="•"/>
            </a:pPr>
            <a:r>
              <a:rPr lang="en-US" sz="1300" dirty="0" smtClean="0"/>
              <a:t>SN </a:t>
            </a:r>
            <a:r>
              <a:rPr lang="en-US" sz="1300" dirty="0" err="1" smtClean="0"/>
              <a:t>Ib,c</a:t>
            </a:r>
            <a:endParaRPr lang="en-US" sz="1300" dirty="0" smtClean="0"/>
          </a:p>
          <a:p>
            <a:pPr marL="377825" lvl="1" indent="-285750">
              <a:buFont typeface="Arial"/>
              <a:buChar char="•"/>
            </a:pPr>
            <a:r>
              <a:rPr lang="en-US" sz="1500" dirty="0"/>
              <a:t> </a:t>
            </a:r>
            <a:r>
              <a:rPr lang="en-US" sz="1500" dirty="0" smtClean="0">
                <a:solidFill>
                  <a:srgbClr val="C00000"/>
                </a:solidFill>
              </a:rPr>
              <a:t>Alerts sent out</a:t>
            </a:r>
            <a:r>
              <a:rPr lang="en-US" sz="1500" dirty="0" smtClean="0"/>
              <a:t> if:</a:t>
            </a:r>
          </a:p>
          <a:p>
            <a:pPr marL="835025" lvl="2" indent="-285750">
              <a:buFont typeface="Arial"/>
              <a:buChar char="•"/>
            </a:pPr>
            <a:r>
              <a:rPr lang="en-US" sz="1300" dirty="0" smtClean="0"/>
              <a:t>High energy neutrino</a:t>
            </a:r>
          </a:p>
          <a:p>
            <a:pPr marL="835025" lvl="2" indent="-285750">
              <a:buFont typeface="Arial"/>
              <a:buChar char="•"/>
            </a:pPr>
            <a:r>
              <a:rPr lang="en-US" sz="1300" dirty="0" err="1" smtClean="0"/>
              <a:t>Multiplets</a:t>
            </a:r>
            <a:endParaRPr lang="en-US" sz="1300" dirty="0"/>
          </a:p>
          <a:p>
            <a:pPr marL="835025" lvl="2" indent="-285750">
              <a:buFont typeface="Arial"/>
              <a:buChar char="•"/>
            </a:pPr>
            <a:r>
              <a:rPr lang="en-US" sz="1300" dirty="0" smtClean="0"/>
              <a:t>Preferred direction</a:t>
            </a:r>
          </a:p>
        </p:txBody>
      </p:sp>
      <p:pic>
        <p:nvPicPr>
          <p:cNvPr id="5" name="Picture 14" descr="telescope_hes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/>
          <a:stretch>
            <a:fillRect/>
          </a:stretch>
        </p:blipFill>
        <p:spPr bwMode="auto">
          <a:xfrm>
            <a:off x="6905768" y="456025"/>
            <a:ext cx="996286" cy="86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5" descr="virgo_ci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98" y="4902171"/>
            <a:ext cx="1497362" cy="7516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ligo-facility-in-livingsto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598" y="5727133"/>
            <a:ext cx="1485716" cy="749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telescope-taro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5"/>
          <a:stretch>
            <a:fillRect/>
          </a:stretch>
        </p:blipFill>
        <p:spPr bwMode="auto">
          <a:xfrm>
            <a:off x="6646045" y="2265725"/>
            <a:ext cx="1048473" cy="840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10" name="Rounded Rectangle 6"/>
          <p:cNvSpPr>
            <a:spLocks noChangeArrowheads="1"/>
          </p:cNvSpPr>
          <p:nvPr/>
        </p:nvSpPr>
        <p:spPr bwMode="auto">
          <a:xfrm>
            <a:off x="4748041" y="1008024"/>
            <a:ext cx="1752600" cy="4956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3333CC"/>
                </a:solidFill>
                <a:latin typeface="Arial"/>
                <a:ea typeface="ＭＳ Ｐゴシック" charset="0"/>
              </a:rPr>
              <a:t>GeV-TeV</a:t>
            </a:r>
            <a:r>
              <a:rPr lang="en-US" sz="1600" dirty="0">
                <a:solidFill>
                  <a:srgbClr val="3333CC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dirty="0" err="1">
                <a:solidFill>
                  <a:srgbClr val="3333CC"/>
                </a:solidFill>
                <a:latin typeface="Arial"/>
                <a:ea typeface="ＭＳ Ｐゴシック" charset="0"/>
              </a:rPr>
              <a:t>γ</a:t>
            </a:r>
            <a:r>
              <a:rPr lang="en-US" sz="1600" dirty="0">
                <a:solidFill>
                  <a:srgbClr val="3333CC"/>
                </a:solidFill>
                <a:latin typeface="Arial"/>
                <a:ea typeface="ＭＳ Ｐゴシック" charset="0"/>
              </a:rPr>
              <a:t>-rays</a:t>
            </a:r>
          </a:p>
        </p:txBody>
      </p:sp>
      <p:sp>
        <p:nvSpPr>
          <p:cNvPr id="12" name="ZoneTexte 2"/>
          <p:cNvSpPr txBox="1"/>
          <p:nvPr/>
        </p:nvSpPr>
        <p:spPr>
          <a:xfrm>
            <a:off x="4705566" y="1553918"/>
            <a:ext cx="1910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Fermi, HESS, HAWC</a:t>
            </a:r>
          </a:p>
        </p:txBody>
      </p:sp>
      <p:sp>
        <p:nvSpPr>
          <p:cNvPr id="13" name="Rounded Rectangle 6"/>
          <p:cNvSpPr>
            <a:spLocks noChangeArrowheads="1"/>
          </p:cNvSpPr>
          <p:nvPr/>
        </p:nvSpPr>
        <p:spPr bwMode="auto">
          <a:xfrm>
            <a:off x="4771947" y="2319629"/>
            <a:ext cx="1752600" cy="4956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CC"/>
                </a:solidFill>
                <a:latin typeface="Arial"/>
                <a:ea typeface="ＭＳ Ｐゴシック" charset="0"/>
              </a:rPr>
              <a:t>Radio-Visible-X</a:t>
            </a:r>
            <a:endParaRPr lang="en-US" sz="1600" dirty="0">
              <a:solidFill>
                <a:srgbClr val="3333CC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Rounded Rectangle 6"/>
          <p:cNvSpPr>
            <a:spLocks noChangeArrowheads="1"/>
          </p:cNvSpPr>
          <p:nvPr/>
        </p:nvSpPr>
        <p:spPr bwMode="auto">
          <a:xfrm>
            <a:off x="4671580" y="3872999"/>
            <a:ext cx="2018875" cy="4956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CC"/>
                </a:solidFill>
                <a:latin typeface="Arial"/>
                <a:ea typeface="ＭＳ Ｐゴシック" charset="0"/>
              </a:rPr>
              <a:t>UHE Cosmic rays</a:t>
            </a:r>
            <a:endParaRPr lang="en-US" sz="1600" dirty="0">
              <a:solidFill>
                <a:srgbClr val="3333CC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Rounded Rectangle 6"/>
          <p:cNvSpPr>
            <a:spLocks noChangeArrowheads="1"/>
          </p:cNvSpPr>
          <p:nvPr/>
        </p:nvSpPr>
        <p:spPr bwMode="auto">
          <a:xfrm>
            <a:off x="4643883" y="5130877"/>
            <a:ext cx="2018875" cy="49564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3333CC"/>
                </a:solidFill>
                <a:latin typeface="Arial"/>
                <a:ea typeface="ＭＳ Ｐゴシック" charset="0"/>
              </a:rPr>
              <a:t>Gravitational waves</a:t>
            </a:r>
            <a:endParaRPr lang="en-US" sz="1600" dirty="0">
              <a:solidFill>
                <a:srgbClr val="3333CC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ZoneTexte 25"/>
          <p:cNvSpPr txBox="1"/>
          <p:nvPr/>
        </p:nvSpPr>
        <p:spPr>
          <a:xfrm>
            <a:off x="4569820" y="2865746"/>
            <a:ext cx="218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MWA, SUPERB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TAROT, ZADKO,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MASTER</a:t>
            </a:r>
            <a:endParaRPr lang="en-US" sz="1200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Swift</a:t>
            </a:r>
          </a:p>
        </p:txBody>
      </p:sp>
      <p:sp>
        <p:nvSpPr>
          <p:cNvPr id="17" name="ZoneTexte 24"/>
          <p:cNvSpPr txBox="1"/>
          <p:nvPr/>
        </p:nvSpPr>
        <p:spPr>
          <a:xfrm>
            <a:off x="5155924" y="4433172"/>
            <a:ext cx="967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Auger, TA</a:t>
            </a:r>
          </a:p>
        </p:txBody>
      </p:sp>
      <p:sp>
        <p:nvSpPr>
          <p:cNvPr id="18" name="ZoneTexte 26"/>
          <p:cNvSpPr txBox="1"/>
          <p:nvPr/>
        </p:nvSpPr>
        <p:spPr>
          <a:xfrm>
            <a:off x="4982426" y="5718667"/>
            <a:ext cx="15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LIGO-VIRGO-EGO</a:t>
            </a:r>
          </a:p>
        </p:txBody>
      </p:sp>
      <p:pic>
        <p:nvPicPr>
          <p:cNvPr id="19" name="Picture 10" descr="aug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593" y="3825738"/>
            <a:ext cx="1524697" cy="8866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88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9157512" cy="685465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1438989" y="550462"/>
            <a:ext cx="6737675" cy="127402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400" i="1" dirty="0" smtClean="0">
                <a:solidFill>
                  <a:schemeClr val="bg1"/>
                </a:solidFill>
              </a:rPr>
              <a:t>KM3NeT</a:t>
            </a:r>
            <a:r>
              <a:rPr lang="en-US" sz="4400" i="1" baseline="0" dirty="0" smtClean="0">
                <a:solidFill>
                  <a:schemeClr val="bg1"/>
                </a:solidFill>
              </a:rPr>
              <a:t> </a:t>
            </a:r>
            <a:r>
              <a:rPr lang="en-US" sz="4400" i="1" dirty="0" smtClean="0">
                <a:solidFill>
                  <a:schemeClr val="bg1"/>
                </a:solidFill>
              </a:rPr>
              <a:t>Status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019319" y="6366951"/>
            <a:ext cx="352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VLVnT</a:t>
            </a:r>
            <a:r>
              <a:rPr lang="en-US" dirty="0" smtClean="0">
                <a:solidFill>
                  <a:srgbClr val="FFFF00"/>
                </a:solidFill>
              </a:rPr>
              <a:t> 2018, </a:t>
            </a:r>
            <a:r>
              <a:rPr lang="en-US" dirty="0" err="1" smtClean="0">
                <a:solidFill>
                  <a:srgbClr val="FFFF00"/>
                </a:solidFill>
              </a:rPr>
              <a:t>Dubna</a:t>
            </a:r>
            <a:r>
              <a:rPr lang="en-US" dirty="0" smtClean="0">
                <a:solidFill>
                  <a:srgbClr val="FFFF00"/>
                </a:solidFill>
              </a:rPr>
              <a:t>, 3 Oct 2018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171226"/>
            <a:ext cx="215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Paschal Coyle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Image 33" descr="KM3Ne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48" y="-47032"/>
            <a:ext cx="970893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2" y="5645707"/>
            <a:ext cx="1127108" cy="12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08045"/>
            <a:ext cx="7772400" cy="548731"/>
          </a:xfrm>
        </p:spPr>
        <p:txBody>
          <a:bodyPr/>
          <a:lstStyle/>
          <a:p>
            <a:r>
              <a:rPr lang="en-GB" dirty="0" smtClean="0"/>
              <a:t>KM3NeT- Diffuse Flux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9" name="Capture d’écran 2018-01-15 à 10.53.01.png" descr="Capture d’écran 2018-01-15 à 10.53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670" y="831128"/>
            <a:ext cx="7328441" cy="2767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apture d’écran 2018-01-15 à 10.52.18.png" descr="Capture d’écran 2018-01-15 à 10.52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1077" y="3622088"/>
            <a:ext cx="3882704" cy="281257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KM3NeT/ARCA is expected to observe the IC signal in less than 1 yr.…"/>
          <p:cNvSpPr txBox="1"/>
          <p:nvPr/>
        </p:nvSpPr>
        <p:spPr>
          <a:xfrm>
            <a:off x="510107" y="3857192"/>
            <a:ext cx="3963118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spcBef>
                <a:spcPts val="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/>
              <a:t>KM3NeT/ARCA is expected to observe the IC signal in less than 1 yr.</a:t>
            </a:r>
          </a:p>
          <a:p>
            <a:pPr algn="just">
              <a:spcBef>
                <a:spcPts val="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marL="333375" indent="-333375">
              <a:spcBef>
                <a:spcPts val="0"/>
              </a:spcBef>
              <a:buSzPct val="104999"/>
              <a:buChar char="➡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Precise characterization (spectral shape, flavor composition, anisotropy)</a:t>
            </a:r>
          </a:p>
          <a:p>
            <a:pPr marL="333375" indent="-333375">
              <a:spcBef>
                <a:spcPts val="0"/>
              </a:spcBef>
              <a:buSzPct val="104999"/>
              <a:buChar char="➡"/>
              <a:defRPr b="0"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  <a:p>
            <a:pPr marL="333375" indent="-333375">
              <a:spcBef>
                <a:spcPts val="0"/>
              </a:spcBef>
              <a:buSzPct val="104999"/>
              <a:buChar char="➡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Excellent sensitivity in the galactic plane: identify gal/extra-gal components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4668" y="119944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All-sky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47734" y="3990623"/>
            <a:ext cx="16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Galactic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ties and Sites of KM3NeT-v20170521(1)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1" y="947988"/>
            <a:ext cx="8734954" cy="50504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63500"/>
            <a:ext cx="7772400" cy="706056"/>
          </a:xfrm>
        </p:spPr>
        <p:txBody>
          <a:bodyPr/>
          <a:lstStyle/>
          <a:p>
            <a:r>
              <a:rPr lang="en-GB" dirty="0" smtClean="0"/>
              <a:t>KM3NeT Collaboration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554" y="6130692"/>
            <a:ext cx="1487606" cy="627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6278" y="4439922"/>
            <a:ext cx="1821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15 Countries</a:t>
            </a:r>
          </a:p>
          <a:p>
            <a:r>
              <a:rPr lang="en-US" dirty="0"/>
              <a:t>&gt;40 </a:t>
            </a:r>
            <a:r>
              <a:rPr lang="en-US" dirty="0" smtClean="0"/>
              <a:t>Institutes</a:t>
            </a:r>
            <a:endParaRPr lang="en-US" dirty="0"/>
          </a:p>
          <a:p>
            <a:r>
              <a:rPr lang="en-US" dirty="0"/>
              <a:t>&gt;220 </a:t>
            </a:r>
            <a:r>
              <a:rPr lang="en-US" dirty="0" smtClean="0"/>
              <a:t>Scientists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61744" y="873215"/>
            <a:ext cx="2176083" cy="706056"/>
          </a:xfrm>
        </p:spPr>
        <p:txBody>
          <a:bodyPr>
            <a:normAutofit/>
          </a:bodyPr>
          <a:lstStyle/>
          <a:p>
            <a:pPr algn="l"/>
            <a:r>
              <a:rPr lang="en-GB" sz="4400" dirty="0" smtClean="0">
                <a:solidFill>
                  <a:srgbClr val="0000CC"/>
                </a:solidFill>
              </a:rPr>
              <a:t>KM3NeT</a:t>
            </a:r>
            <a:endParaRPr lang="en-GB" sz="4400" dirty="0">
              <a:solidFill>
                <a:srgbClr val="0000CC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06" y="2171597"/>
            <a:ext cx="4447090" cy="2511705"/>
          </a:xfrm>
          <a:prstGeom prst="rect">
            <a:avLst/>
          </a:prstGeom>
        </p:spPr>
      </p:pic>
      <p:sp>
        <p:nvSpPr>
          <p:cNvPr id="6" name="Marcador de contenido 3"/>
          <p:cNvSpPr>
            <a:spLocks noGrp="1"/>
          </p:cNvSpPr>
          <p:nvPr>
            <p:ph idx="1"/>
          </p:nvPr>
        </p:nvSpPr>
        <p:spPr>
          <a:xfrm>
            <a:off x="317543" y="618603"/>
            <a:ext cx="3695687" cy="5959083"/>
          </a:xfrm>
        </p:spPr>
        <p:txBody>
          <a:bodyPr/>
          <a:lstStyle/>
          <a:p>
            <a:pPr marL="466725" lvl="1" indent="-285750">
              <a:buFont typeface="Arial"/>
              <a:buChar char="•"/>
            </a:pPr>
            <a:r>
              <a:rPr lang="en-GB" dirty="0" smtClean="0"/>
              <a:t>ARCA (Astronomy)</a:t>
            </a:r>
          </a:p>
          <a:p>
            <a:pPr marL="554037" lvl="2" indent="-285750">
              <a:spcBef>
                <a:spcPts val="0"/>
              </a:spcBef>
              <a:buFont typeface="Arial"/>
              <a:buChar char="•"/>
            </a:pPr>
            <a:r>
              <a:rPr lang="en-GB" sz="1400" dirty="0" smtClean="0">
                <a:solidFill>
                  <a:srgbClr val="C00000"/>
                </a:solidFill>
              </a:rPr>
              <a:t>Building Block</a:t>
            </a:r>
            <a:r>
              <a:rPr lang="en-GB" sz="1400" dirty="0" smtClean="0"/>
              <a:t>:</a:t>
            </a:r>
          </a:p>
          <a:p>
            <a:pPr marL="649288" lvl="4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dirty="0"/>
              <a:t>115 strings </a:t>
            </a:r>
          </a:p>
          <a:p>
            <a:pPr marL="649288" lvl="4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dirty="0"/>
              <a:t>18 DOMs / string</a:t>
            </a:r>
          </a:p>
          <a:p>
            <a:pPr marL="649288" lvl="4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GB" dirty="0"/>
              <a:t>31 PMTs / DOM</a:t>
            </a:r>
          </a:p>
          <a:p>
            <a:pPr marL="649288" lvl="4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en-GB" dirty="0"/>
              <a:t>Total: 64k*3¨ </a:t>
            </a:r>
            <a:r>
              <a:rPr lang="en-GB" dirty="0" smtClean="0"/>
              <a:t>PMTs</a:t>
            </a:r>
          </a:p>
          <a:p>
            <a:pPr marL="466725" lvl="1" indent="-285750">
              <a:buFont typeface="Arial"/>
              <a:buChar char="•"/>
            </a:pPr>
            <a:r>
              <a:rPr lang="en-GB" dirty="0" smtClean="0"/>
              <a:t>ORCA (NMH+ </a:t>
            </a:r>
            <a:r>
              <a:rPr lang="el-GR" dirty="0" smtClean="0"/>
              <a:t>ν</a:t>
            </a:r>
            <a:r>
              <a:rPr lang="en-GB" dirty="0" smtClean="0"/>
              <a:t> properties)</a:t>
            </a:r>
          </a:p>
          <a:p>
            <a:pPr marL="730250" lvl="2" indent="-285750">
              <a:spcAft>
                <a:spcPts val="600"/>
              </a:spcAft>
              <a:buFont typeface="Arial"/>
              <a:buChar char="•"/>
            </a:pPr>
            <a:r>
              <a:rPr lang="en-GB" sz="1400" dirty="0" smtClean="0">
                <a:solidFill>
                  <a:srgbClr val="C00000"/>
                </a:solidFill>
              </a:rPr>
              <a:t>Same technology, denser layout</a:t>
            </a:r>
          </a:p>
          <a:p>
            <a:pPr marL="625475" lvl="2" indent="-180975">
              <a:buFont typeface="Arial"/>
              <a:buChar char="•"/>
            </a:pPr>
            <a:endParaRPr lang="en-GB" sz="1000" dirty="0"/>
          </a:p>
          <a:p>
            <a:pPr marL="625475" lvl="2" indent="-180975">
              <a:buFont typeface="Arial"/>
              <a:buChar char="•"/>
            </a:pPr>
            <a:endParaRPr lang="en-GB" sz="1000" dirty="0" smtClean="0"/>
          </a:p>
          <a:p>
            <a:pPr marL="466725" lvl="1" indent="-285750">
              <a:buFont typeface="Arial"/>
              <a:buChar char="•"/>
            </a:pPr>
            <a:endParaRPr lang="en-GB" dirty="0"/>
          </a:p>
          <a:p>
            <a:pPr marL="466725" lvl="1" indent="-285750">
              <a:buFont typeface="Arial"/>
              <a:buChar char="•"/>
            </a:pPr>
            <a:endParaRPr lang="en-GB" dirty="0" smtClean="0"/>
          </a:p>
          <a:p>
            <a:pPr marL="466725" lvl="1" indent="-285750">
              <a:buFont typeface="Arial"/>
              <a:buChar char="•"/>
            </a:pPr>
            <a:endParaRPr lang="en-GB" dirty="0" smtClean="0"/>
          </a:p>
          <a:p>
            <a:pPr marL="466725" lvl="1" indent="-285750">
              <a:buFont typeface="Arial"/>
              <a:buChar char="•"/>
            </a:pPr>
            <a:endParaRPr lang="en-GB" dirty="0" smtClean="0"/>
          </a:p>
          <a:p>
            <a:pPr marL="180975" lvl="1" indent="0">
              <a:spcAft>
                <a:spcPts val="600"/>
              </a:spcAft>
              <a:buNone/>
            </a:pPr>
            <a:endParaRPr lang="en-GB" dirty="0" smtClean="0"/>
          </a:p>
          <a:p>
            <a:pPr marL="180975" lvl="1" indent="0">
              <a:spcAft>
                <a:spcPts val="600"/>
              </a:spcAft>
              <a:buNone/>
            </a:pPr>
            <a:endParaRPr lang="en-GB" dirty="0" smtClean="0"/>
          </a:p>
          <a:p>
            <a:pPr marL="466725" lvl="1" indent="-285750"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Phased construction:</a:t>
            </a:r>
          </a:p>
          <a:p>
            <a:pPr marL="550863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dirty="0" smtClean="0"/>
              <a:t>Phase 1:  24 ARCA + 6 ORCA strings</a:t>
            </a:r>
          </a:p>
          <a:p>
            <a:pPr marL="265113" lvl="4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dirty="0" smtClean="0"/>
              <a:t>      (already funded, being deployed)</a:t>
            </a:r>
            <a:endParaRPr lang="en-GB" dirty="0"/>
          </a:p>
          <a:p>
            <a:pPr marL="550863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GB" dirty="0" smtClean="0">
                <a:solidFill>
                  <a:srgbClr val="C00000"/>
                </a:solidFill>
              </a:rPr>
              <a:t>KM3NeT 2.0: 2 ARCA +1 ORCA blocks</a:t>
            </a:r>
          </a:p>
          <a:p>
            <a:pPr marL="265113" lvl="4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GB" dirty="0" smtClean="0"/>
              <a:t>      (~50% funded)</a:t>
            </a:r>
          </a:p>
          <a:p>
            <a:pPr marL="914400" lvl="2" indent="-276225">
              <a:spcBef>
                <a:spcPts val="0"/>
              </a:spcBef>
            </a:pPr>
            <a:endParaRPr lang="es-ES" sz="1400" dirty="0" smtClean="0"/>
          </a:p>
          <a:p>
            <a:pPr marL="914400" lvl="2" indent="-276225">
              <a:spcBef>
                <a:spcPts val="0"/>
              </a:spcBef>
            </a:pPr>
            <a:endParaRPr lang="en-GB" sz="1400" dirty="0" smtClean="0"/>
          </a:p>
          <a:p>
            <a:pPr marL="257175" lvl="1" indent="-266700">
              <a:spcBef>
                <a:spcPts val="0"/>
              </a:spcBef>
            </a:pPr>
            <a:endParaRPr lang="en-GB" sz="1600" dirty="0" smtClean="0"/>
          </a:p>
          <a:p>
            <a:pPr marL="457200" lvl="1" indent="-276225">
              <a:spcBef>
                <a:spcPts val="0"/>
              </a:spcBef>
            </a:pPr>
            <a:endParaRPr lang="en-GB" sz="1600" dirty="0" smtClean="0"/>
          </a:p>
          <a:p>
            <a:pPr marL="457200" lvl="1" indent="-276225"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1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517962"/>
              </p:ext>
            </p:extLst>
          </p:nvPr>
        </p:nvGraphicFramePr>
        <p:xfrm>
          <a:off x="513442" y="2913817"/>
          <a:ext cx="3088009" cy="1720103"/>
        </p:xfrm>
        <a:graphic>
          <a:graphicData uri="http://schemas.openxmlformats.org/drawingml/2006/table">
            <a:tbl>
              <a:tblPr firstRow="1" bandRow="1"/>
              <a:tblGrid>
                <a:gridCol w="12925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04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5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 smtClean="0"/>
                        <a:t>ORCA</a:t>
                      </a:r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 smtClean="0"/>
                        <a:t>ARCA</a:t>
                      </a:r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String spacing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23</a:t>
                      </a:r>
                      <a:r>
                        <a:rPr lang="en-US" sz="1050" baseline="0" dirty="0" smtClean="0"/>
                        <a:t>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90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OM spacing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9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36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Depth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2470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3500 m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691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Instrumented mass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8 </a:t>
                      </a:r>
                      <a:r>
                        <a:rPr lang="en-US" sz="1050" dirty="0" err="1" smtClean="0"/>
                        <a:t>Mton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dirty="0" smtClean="0"/>
                        <a:t>0.6*2 </a:t>
                      </a:r>
                      <a:r>
                        <a:rPr lang="en-US" sz="1050" dirty="0" err="1" smtClean="0"/>
                        <a:t>Gton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Picture 13" descr="carte3_eaux_territoria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2762" r="1910" b="3601"/>
          <a:stretch>
            <a:fillRect/>
          </a:stretch>
        </p:blipFill>
        <p:spPr bwMode="auto">
          <a:xfrm>
            <a:off x="6876940" y="806424"/>
            <a:ext cx="1617976" cy="10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/>
          <p:nvPr/>
        </p:nvSpPr>
        <p:spPr>
          <a:xfrm>
            <a:off x="6840776" y="228798"/>
            <a:ext cx="1631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66"/>
                </a:solidFill>
              </a:rPr>
              <a:t>              ORCA</a:t>
            </a:r>
          </a:p>
          <a:p>
            <a:r>
              <a:rPr lang="en-US" sz="1000" b="1" dirty="0" smtClean="0">
                <a:solidFill>
                  <a:srgbClr val="0000CC"/>
                </a:solidFill>
              </a:rPr>
              <a:t>O</a:t>
            </a:r>
            <a:r>
              <a:rPr lang="en-US" sz="1000" dirty="0" smtClean="0">
                <a:solidFill>
                  <a:srgbClr val="0000CC"/>
                </a:solidFill>
              </a:rPr>
              <a:t>scillation </a:t>
            </a:r>
            <a:r>
              <a:rPr lang="en-US" sz="1000" b="1" dirty="0" smtClean="0">
                <a:solidFill>
                  <a:srgbClr val="0000CC"/>
                </a:solidFill>
              </a:rPr>
              <a:t>R</a:t>
            </a:r>
            <a:r>
              <a:rPr lang="en-US" sz="1000" dirty="0" smtClean="0">
                <a:solidFill>
                  <a:srgbClr val="0000CC"/>
                </a:solidFill>
              </a:rPr>
              <a:t>esearch</a:t>
            </a:r>
            <a:r>
              <a:rPr lang="en-US" sz="1000" dirty="0">
                <a:solidFill>
                  <a:srgbClr val="0000CC"/>
                </a:solidFill>
              </a:rPr>
              <a:t> </a:t>
            </a:r>
            <a:r>
              <a:rPr lang="en-US" sz="1000" dirty="0" smtClean="0">
                <a:solidFill>
                  <a:srgbClr val="0000CC"/>
                </a:solidFill>
              </a:rPr>
              <a:t>with </a:t>
            </a:r>
            <a:r>
              <a:rPr lang="en-US" sz="1000" b="1" dirty="0" err="1" smtClean="0">
                <a:solidFill>
                  <a:srgbClr val="0000CC"/>
                </a:solidFill>
              </a:rPr>
              <a:t>C</a:t>
            </a:r>
            <a:r>
              <a:rPr lang="en-US" sz="1000" dirty="0" err="1" smtClean="0">
                <a:solidFill>
                  <a:srgbClr val="0000CC"/>
                </a:solidFill>
              </a:rPr>
              <a:t>osmics</a:t>
            </a:r>
            <a:r>
              <a:rPr lang="en-US" sz="1000" dirty="0">
                <a:solidFill>
                  <a:srgbClr val="0000CC"/>
                </a:solidFill>
              </a:rPr>
              <a:t> i</a:t>
            </a:r>
            <a:r>
              <a:rPr lang="en-US" sz="1000" dirty="0" smtClean="0">
                <a:solidFill>
                  <a:srgbClr val="0000CC"/>
                </a:solidFill>
              </a:rPr>
              <a:t>n the </a:t>
            </a:r>
            <a:r>
              <a:rPr lang="en-US" sz="1000" b="1" dirty="0" smtClean="0">
                <a:solidFill>
                  <a:srgbClr val="0000CC"/>
                </a:solidFill>
              </a:rPr>
              <a:t>A</a:t>
            </a:r>
            <a:r>
              <a:rPr lang="en-US" sz="1000" dirty="0" smtClean="0">
                <a:solidFill>
                  <a:srgbClr val="0000CC"/>
                </a:solidFill>
              </a:rPr>
              <a:t>byss</a:t>
            </a:r>
            <a:endParaRPr lang="en-US" sz="1000" dirty="0">
              <a:solidFill>
                <a:srgbClr val="0000CC"/>
              </a:solidFill>
            </a:endParaRPr>
          </a:p>
        </p:txBody>
      </p:sp>
      <p:pic>
        <p:nvPicPr>
          <p:cNvPr id="25" name="Picture 54" descr="KM3NeT-It-Site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78" y="776546"/>
            <a:ext cx="1557219" cy="1150036"/>
          </a:xfrm>
          <a:prstGeom prst="rect">
            <a:avLst/>
          </a:prstGeom>
        </p:spPr>
      </p:pic>
      <p:sp>
        <p:nvSpPr>
          <p:cNvPr id="26" name="TextBox 68"/>
          <p:cNvSpPr txBox="1"/>
          <p:nvPr/>
        </p:nvSpPr>
        <p:spPr>
          <a:xfrm>
            <a:off x="4766695" y="228798"/>
            <a:ext cx="1708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66"/>
                </a:solidFill>
              </a:rPr>
              <a:t>             ARCA</a:t>
            </a:r>
          </a:p>
          <a:p>
            <a:r>
              <a:rPr lang="en-US" sz="1000" b="1" dirty="0" err="1" smtClean="0">
                <a:solidFill>
                  <a:srgbClr val="0000CC"/>
                </a:solidFill>
              </a:rPr>
              <a:t>A</a:t>
            </a:r>
            <a:r>
              <a:rPr lang="en-US" sz="1000" dirty="0" err="1" smtClean="0">
                <a:solidFill>
                  <a:srgbClr val="0000CC"/>
                </a:solidFill>
              </a:rPr>
              <a:t>stroparticle</a:t>
            </a:r>
            <a:r>
              <a:rPr lang="en-US" sz="1000" dirty="0" smtClean="0">
                <a:solidFill>
                  <a:srgbClr val="0000CC"/>
                </a:solidFill>
              </a:rPr>
              <a:t> </a:t>
            </a:r>
            <a:r>
              <a:rPr lang="en-US" sz="1000" b="1" dirty="0" smtClean="0">
                <a:solidFill>
                  <a:srgbClr val="0000CC"/>
                </a:solidFill>
              </a:rPr>
              <a:t>R</a:t>
            </a:r>
            <a:r>
              <a:rPr lang="en-US" sz="1000" dirty="0" smtClean="0">
                <a:solidFill>
                  <a:srgbClr val="0000CC"/>
                </a:solidFill>
              </a:rPr>
              <a:t>esearch</a:t>
            </a:r>
            <a:r>
              <a:rPr lang="en-US" sz="1000" dirty="0">
                <a:solidFill>
                  <a:srgbClr val="0000CC"/>
                </a:solidFill>
              </a:rPr>
              <a:t> </a:t>
            </a:r>
            <a:r>
              <a:rPr lang="en-US" sz="1000" dirty="0" smtClean="0">
                <a:solidFill>
                  <a:srgbClr val="0000CC"/>
                </a:solidFill>
              </a:rPr>
              <a:t>with </a:t>
            </a:r>
            <a:r>
              <a:rPr lang="en-US" sz="1000" b="1" dirty="0" err="1" smtClean="0">
                <a:solidFill>
                  <a:srgbClr val="0000CC"/>
                </a:solidFill>
              </a:rPr>
              <a:t>C</a:t>
            </a:r>
            <a:r>
              <a:rPr lang="en-US" sz="1000" dirty="0" err="1" smtClean="0">
                <a:solidFill>
                  <a:srgbClr val="0000CC"/>
                </a:solidFill>
              </a:rPr>
              <a:t>osmics</a:t>
            </a:r>
            <a:r>
              <a:rPr lang="en-US" sz="1000" dirty="0">
                <a:solidFill>
                  <a:srgbClr val="0000CC"/>
                </a:solidFill>
              </a:rPr>
              <a:t> </a:t>
            </a:r>
            <a:r>
              <a:rPr lang="en-US" sz="1000" dirty="0" smtClean="0">
                <a:solidFill>
                  <a:srgbClr val="0000CC"/>
                </a:solidFill>
              </a:rPr>
              <a:t>In the </a:t>
            </a:r>
            <a:r>
              <a:rPr lang="en-US" sz="1000" b="1" dirty="0" smtClean="0">
                <a:solidFill>
                  <a:srgbClr val="0000CC"/>
                </a:solidFill>
              </a:rPr>
              <a:t>A</a:t>
            </a:r>
            <a:r>
              <a:rPr lang="en-US" sz="1000" dirty="0" smtClean="0">
                <a:solidFill>
                  <a:srgbClr val="0000CC"/>
                </a:solidFill>
              </a:rPr>
              <a:t>byss</a:t>
            </a:r>
            <a:endParaRPr lang="en-US" sz="1000" dirty="0">
              <a:solidFill>
                <a:srgbClr val="0000CC"/>
              </a:solidFill>
            </a:endParaRPr>
          </a:p>
        </p:txBody>
      </p:sp>
      <p:sp>
        <p:nvSpPr>
          <p:cNvPr id="27" name="TextBox 56"/>
          <p:cNvSpPr txBox="1"/>
          <p:nvPr/>
        </p:nvSpPr>
        <p:spPr>
          <a:xfrm>
            <a:off x="6840776" y="1676400"/>
            <a:ext cx="627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2475 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8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076" y="1485842"/>
            <a:ext cx="251381" cy="260179"/>
          </a:xfrm>
          <a:prstGeom prst="rect">
            <a:avLst/>
          </a:prstGeom>
        </p:spPr>
      </p:pic>
      <p:pic>
        <p:nvPicPr>
          <p:cNvPr id="2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072" y="1567890"/>
            <a:ext cx="251381" cy="260179"/>
          </a:xfrm>
          <a:prstGeom prst="rect">
            <a:avLst/>
          </a:prstGeom>
        </p:spPr>
      </p:pic>
      <p:sp>
        <p:nvSpPr>
          <p:cNvPr id="30" name="TextBox 56"/>
          <p:cNvSpPr txBox="1"/>
          <p:nvPr/>
        </p:nvSpPr>
        <p:spPr>
          <a:xfrm>
            <a:off x="4734510" y="1694639"/>
            <a:ext cx="743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3500 m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906" y="5033442"/>
            <a:ext cx="1533278" cy="1473527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4727136" y="4911857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66"/>
                </a:solidFill>
              </a:rPr>
              <a:t>1 km</a:t>
            </a:r>
            <a:endParaRPr lang="en-GB" sz="1000" dirty="0">
              <a:solidFill>
                <a:srgbClr val="000066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4817199" y="1938784"/>
            <a:ext cx="15247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0000CC"/>
                </a:solidFill>
              </a:rPr>
              <a:t>Capo </a:t>
            </a:r>
            <a:r>
              <a:rPr lang="en-GB" sz="900" dirty="0" err="1" smtClean="0">
                <a:solidFill>
                  <a:srgbClr val="0000CC"/>
                </a:solidFill>
              </a:rPr>
              <a:t>Passero</a:t>
            </a:r>
            <a:r>
              <a:rPr lang="en-GB" sz="900" dirty="0" smtClean="0">
                <a:solidFill>
                  <a:srgbClr val="0000CC"/>
                </a:solidFill>
              </a:rPr>
              <a:t>, Sicily, Italy</a:t>
            </a:r>
            <a:endParaRPr lang="en-GB" sz="900" dirty="0">
              <a:solidFill>
                <a:srgbClr val="0000CC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7156965" y="1921297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0000CC"/>
                </a:solidFill>
              </a:rPr>
              <a:t>Toulon, </a:t>
            </a:r>
            <a:r>
              <a:rPr lang="en-GB" sz="900" dirty="0" err="1" smtClean="0">
                <a:solidFill>
                  <a:srgbClr val="0000CC"/>
                </a:solidFill>
              </a:rPr>
              <a:t>Var</a:t>
            </a:r>
            <a:r>
              <a:rPr lang="en-GB" sz="900" dirty="0" smtClean="0">
                <a:solidFill>
                  <a:srgbClr val="0000CC"/>
                </a:solidFill>
              </a:rPr>
              <a:t>, France</a:t>
            </a:r>
            <a:endParaRPr lang="en-GB" sz="900" dirty="0">
              <a:solidFill>
                <a:srgbClr val="0000CC"/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950" y="5034865"/>
            <a:ext cx="1533278" cy="1473527"/>
          </a:xfrm>
          <a:prstGeom prst="rect">
            <a:avLst/>
          </a:prstGeom>
        </p:spPr>
      </p:pic>
      <p:cxnSp>
        <p:nvCxnSpPr>
          <p:cNvPr id="43" name="Conector recto de flecha 42"/>
          <p:cNvCxnSpPr/>
          <p:nvPr/>
        </p:nvCxnSpPr>
        <p:spPr>
          <a:xfrm>
            <a:off x="4409768" y="5111234"/>
            <a:ext cx="1084197" cy="0"/>
          </a:xfrm>
          <a:prstGeom prst="straightConnector1">
            <a:avLst/>
          </a:prstGeom>
          <a:ln w="3175">
            <a:solidFill>
              <a:srgbClr val="00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/>
          <p:nvPr/>
        </p:nvCxnSpPr>
        <p:spPr>
          <a:xfrm>
            <a:off x="5933769" y="5101406"/>
            <a:ext cx="1084197" cy="0"/>
          </a:xfrm>
          <a:prstGeom prst="straightConnector1">
            <a:avLst/>
          </a:prstGeom>
          <a:ln w="3175">
            <a:solidFill>
              <a:srgbClr val="00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/>
          <p:cNvSpPr txBox="1"/>
          <p:nvPr/>
        </p:nvSpPr>
        <p:spPr>
          <a:xfrm>
            <a:off x="6260414" y="4910331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000066"/>
                </a:solidFill>
              </a:rPr>
              <a:t>1 km</a:t>
            </a:r>
            <a:endParaRPr lang="en-GB" sz="1000" dirty="0">
              <a:solidFill>
                <a:srgbClr val="000066"/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53" y="5664321"/>
            <a:ext cx="533460" cy="488910"/>
          </a:xfrm>
          <a:prstGeom prst="rect">
            <a:avLst/>
          </a:prstGeom>
          <a:ln w="3175">
            <a:solidFill>
              <a:srgbClr val="000066"/>
            </a:solidFill>
          </a:ln>
        </p:spPr>
      </p:pic>
      <p:cxnSp>
        <p:nvCxnSpPr>
          <p:cNvPr id="46" name="Conector recto de flecha 45"/>
          <p:cNvCxnSpPr/>
          <p:nvPr/>
        </p:nvCxnSpPr>
        <p:spPr>
          <a:xfrm>
            <a:off x="7759053" y="5595092"/>
            <a:ext cx="516348" cy="0"/>
          </a:xfrm>
          <a:prstGeom prst="straightConnector1">
            <a:avLst/>
          </a:prstGeom>
          <a:ln w="3175">
            <a:solidFill>
              <a:srgbClr val="00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/>
          <p:cNvSpPr txBox="1"/>
          <p:nvPr/>
        </p:nvSpPr>
        <p:spPr>
          <a:xfrm>
            <a:off x="7801457" y="5379648"/>
            <a:ext cx="5096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rgbClr val="000066"/>
                </a:solidFill>
              </a:rPr>
              <a:t>200 m</a:t>
            </a:r>
            <a:endParaRPr lang="en-GB" sz="800" dirty="0">
              <a:solidFill>
                <a:srgbClr val="000066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361184" y="4708102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</a:rPr>
              <a:t>ARCA</a:t>
            </a:r>
            <a:endParaRPr lang="en-GB" sz="1400" dirty="0">
              <a:solidFill>
                <a:srgbClr val="0000CC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7675766" y="503344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</a:rPr>
              <a:t>O</a:t>
            </a:r>
            <a:r>
              <a:rPr lang="en-GB" sz="1400" dirty="0" smtClean="0">
                <a:solidFill>
                  <a:srgbClr val="0000CC"/>
                </a:solidFill>
              </a:rPr>
              <a:t>RCA</a:t>
            </a:r>
            <a:endParaRPr lang="en-GB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6099" y="147053"/>
            <a:ext cx="2899222" cy="11561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en-GB" sz="3200" dirty="0" smtClean="0"/>
              <a:t>KM3NeT  </a:t>
            </a:r>
            <a:br>
              <a:rPr lang="en-GB" sz="3200" dirty="0" smtClean="0"/>
            </a:br>
            <a:r>
              <a:rPr lang="en-GB" sz="3200" dirty="0" smtClean="0"/>
              <a:t>Technology</a:t>
            </a:r>
            <a:endParaRPr lang="en-GB" sz="32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5" y="1795365"/>
            <a:ext cx="1436164" cy="1911153"/>
          </a:xfrm>
          <a:prstGeom prst="rect">
            <a:avLst/>
          </a:prstGeom>
        </p:spPr>
      </p:pic>
      <p:sp>
        <p:nvSpPr>
          <p:cNvPr id="5" name="Rectangle 40"/>
          <p:cNvSpPr/>
          <p:nvPr/>
        </p:nvSpPr>
        <p:spPr>
          <a:xfrm>
            <a:off x="1891765" y="2050124"/>
            <a:ext cx="2160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DOM: 31 </a:t>
            </a: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3” PMTs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Digital photon counting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Directional information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Wide 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acceptance angle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Cost </a:t>
            </a: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reduction </a:t>
            </a:r>
          </a:p>
        </p:txBody>
      </p:sp>
      <p:pic>
        <p:nvPicPr>
          <p:cNvPr id="6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186" y="3812113"/>
            <a:ext cx="1513025" cy="213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37584" y="4063995"/>
            <a:ext cx="1969820" cy="1675337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All data to shore</a:t>
            </a:r>
          </a:p>
          <a:p>
            <a:pPr marR="0" lvl="0" algn="l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Gbit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/s on optical 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fibre</a:t>
            </a:r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Hybrid White </a:t>
            </a:r>
            <a:r>
              <a:rPr lang="en-US" sz="1400" dirty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R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abbit </a:t>
            </a:r>
          </a:p>
          <a:p>
            <a:pPr lvl="0" defTabSz="9144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93663" algn="l"/>
              </a:tabLst>
              <a:defRPr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LED flasher &amp; 	hydrophone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lvl="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Tiltmeter</a:t>
            </a: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/compass</a:t>
            </a:r>
            <a:endParaRPr lang="en-US" sz="1400" dirty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8" name="Group 21"/>
          <p:cNvGrpSpPr/>
          <p:nvPr/>
        </p:nvGrpSpPr>
        <p:grpSpPr>
          <a:xfrm>
            <a:off x="4098186" y="939684"/>
            <a:ext cx="799887" cy="4449337"/>
            <a:chOff x="3685119" y="1303825"/>
            <a:chExt cx="679453" cy="4314907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4364572" y="1677810"/>
              <a:ext cx="0" cy="1200855"/>
            </a:xfrm>
            <a:prstGeom prst="line">
              <a:avLst/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7"/>
            <p:cNvCxnSpPr/>
            <p:nvPr/>
          </p:nvCxnSpPr>
          <p:spPr>
            <a:xfrm>
              <a:off x="4364572" y="4039212"/>
              <a:ext cx="0" cy="1200855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9" descr="http://www.km3net.org/images/DetectionUnits/KM3NeT-String.jpg"/>
            <p:cNvPicPr>
              <a:picLocks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5119" y="4094569"/>
              <a:ext cx="540000" cy="1524163"/>
            </a:xfrm>
            <a:prstGeom prst="rect">
              <a:avLst/>
            </a:prstGeom>
            <a:noFill/>
          </p:spPr>
        </p:pic>
        <p:pic>
          <p:nvPicPr>
            <p:cNvPr id="12" name="Picture 20" descr="http://www.km3net.org/images/DetectionUnits/KM3NeT-String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3373" y="1303825"/>
              <a:ext cx="466774" cy="2794343"/>
            </a:xfrm>
            <a:prstGeom prst="rect">
              <a:avLst/>
            </a:prstGeom>
            <a:noFill/>
          </p:spPr>
        </p:pic>
      </p:grpSp>
      <p:pic>
        <p:nvPicPr>
          <p:cNvPr id="13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114" y="4395647"/>
            <a:ext cx="1196335" cy="2017490"/>
          </a:xfrm>
          <a:prstGeom prst="rect">
            <a:avLst/>
          </a:prstGeom>
        </p:spPr>
      </p:pic>
      <p:pic>
        <p:nvPicPr>
          <p:cNvPr id="14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573" y="1001747"/>
            <a:ext cx="2857320" cy="2142990"/>
          </a:xfrm>
          <a:prstGeom prst="rect">
            <a:avLst/>
          </a:prstGeom>
        </p:spPr>
      </p:pic>
      <p:sp>
        <p:nvSpPr>
          <p:cNvPr id="15" name="Content Placeholder 4"/>
          <p:cNvSpPr txBox="1">
            <a:spLocks/>
          </p:cNvSpPr>
          <p:nvPr/>
        </p:nvSpPr>
        <p:spPr>
          <a:xfrm>
            <a:off x="3868812" y="5504379"/>
            <a:ext cx="1700436" cy="99804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defTabSz="457200"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0000CC"/>
                </a:solidFill>
                <a:latin typeface="Calibri"/>
                <a:cs typeface="Arial" pitchFamily="34" charset="0"/>
              </a:rPr>
              <a:t> High modulus polyethylene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ropes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 Oil filled PVC tube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 Low drag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 Low cost</a:t>
            </a:r>
          </a:p>
        </p:txBody>
      </p:sp>
      <p:sp>
        <p:nvSpPr>
          <p:cNvPr id="16" name="TextBox 8"/>
          <p:cNvSpPr txBox="1"/>
          <p:nvPr/>
        </p:nvSpPr>
        <p:spPr>
          <a:xfrm rot="5400000">
            <a:off x="4318048" y="2991941"/>
            <a:ext cx="1166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~ </a:t>
            </a:r>
            <a:r>
              <a:rPr lang="en-GB" sz="1200" dirty="0">
                <a:solidFill>
                  <a:srgbClr val="0000CC"/>
                </a:solidFill>
                <a:latin typeface="Calibri" panose="020F0502020204030204" pitchFamily="34" charset="0"/>
              </a:rPr>
              <a:t>8</a:t>
            </a:r>
            <a:r>
              <a:rPr lang="en-GB" sz="12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00 or 200  m</a:t>
            </a:r>
            <a:endParaRPr lang="en-GB" sz="1200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851178" y="1344250"/>
            <a:ext cx="2652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Digital Optical Module</a:t>
            </a:r>
            <a:endParaRPr lang="en-GB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2841586" y="286209"/>
            <a:ext cx="3176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String</a:t>
            </a:r>
          </a:p>
          <a:p>
            <a:pPr algn="ctr"/>
            <a:r>
              <a:rPr lang="en-GB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(Detector Unit)</a:t>
            </a:r>
            <a:endParaRPr lang="en-GB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5534853" y="310380"/>
            <a:ext cx="31766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Deployment</a:t>
            </a:r>
          </a:p>
          <a:p>
            <a:pPr algn="ctr"/>
            <a:r>
              <a:rPr lang="en-GB" b="1" dirty="0" smtClean="0">
                <a:solidFill>
                  <a:srgbClr val="0000CC"/>
                </a:solidFill>
                <a:latin typeface="Calibri" panose="020F0502020204030204" pitchFamily="34" charset="0"/>
              </a:rPr>
              <a:t>Vehicle</a:t>
            </a:r>
            <a:endParaRPr lang="en-GB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6982235" y="3276046"/>
            <a:ext cx="1834229" cy="96849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Rapid deployment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Multiple strings in one sea campaign</a:t>
            </a: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13437"/>
          <a:stretch/>
        </p:blipFill>
        <p:spPr bwMode="auto">
          <a:xfrm>
            <a:off x="5596866" y="3447448"/>
            <a:ext cx="1100896" cy="16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4"/>
          <p:cNvSpPr txBox="1">
            <a:spLocks/>
          </p:cNvSpPr>
          <p:nvPr/>
        </p:nvSpPr>
        <p:spPr>
          <a:xfrm>
            <a:off x="5642269" y="5340841"/>
            <a:ext cx="1566347" cy="9320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Unfurling by autonomous ROV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solidFill>
                  <a:srgbClr val="0000CC"/>
                </a:solidFill>
                <a:latin typeface="Calibri" panose="020F0502020204030204" pitchFamily="34" charset="0"/>
                <a:cs typeface="Arial" pitchFamily="34" charset="0"/>
              </a:rPr>
              <a:t>Reuseable</a:t>
            </a:r>
            <a:endParaRPr lang="en-US" sz="1400" dirty="0" smtClean="0">
              <a:solidFill>
                <a:srgbClr val="0000CC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 rot="5400000">
            <a:off x="7072968" y="3348028"/>
            <a:ext cx="338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66"/>
                </a:solidFill>
              </a:rPr>
              <a:t>J. Phys. G: </a:t>
            </a:r>
            <a:r>
              <a:rPr lang="en-US" sz="1200" dirty="0" err="1">
                <a:solidFill>
                  <a:srgbClr val="000066"/>
                </a:solidFill>
              </a:rPr>
              <a:t>Nucl</a:t>
            </a:r>
            <a:r>
              <a:rPr lang="en-US" sz="1200" dirty="0">
                <a:solidFill>
                  <a:srgbClr val="000066"/>
                </a:solidFill>
              </a:rPr>
              <a:t>. Part. Phys. 43 (2016) 084001</a:t>
            </a:r>
          </a:p>
        </p:txBody>
      </p:sp>
    </p:spTree>
    <p:extLst>
      <p:ext uri="{BB962C8B-B14F-4D97-AF65-F5344CB8AC3E}">
        <p14:creationId xmlns:p14="http://schemas.microsoft.com/office/powerpoint/2010/main" val="141166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8902" y="-16855"/>
            <a:ext cx="7772400" cy="706056"/>
          </a:xfrm>
        </p:spPr>
        <p:txBody>
          <a:bodyPr>
            <a:normAutofit/>
          </a:bodyPr>
          <a:lstStyle/>
          <a:p>
            <a:r>
              <a:rPr lang="x-none" dirty="0" smtClean="0"/>
              <a:t>ORCA 1st DU connection (22 Sept 2017)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839638" y="6557612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Immagine 7" descr="DOMinSea_1539.JPG"/>
          <p:cNvPicPr>
            <a:picLocks noChangeAspect="1"/>
          </p:cNvPicPr>
          <p:nvPr/>
        </p:nvPicPr>
        <p:blipFill rotWithShape="1">
          <a:blip r:embed="rId2" cstate="print"/>
          <a:srcRect l="35698" r="32093" b="22018"/>
          <a:stretch/>
        </p:blipFill>
        <p:spPr>
          <a:xfrm>
            <a:off x="6172107" y="3367676"/>
            <a:ext cx="2620255" cy="3198801"/>
          </a:xfrm>
          <a:prstGeom prst="rect">
            <a:avLst/>
          </a:prstGeom>
        </p:spPr>
      </p:pic>
      <p:pic>
        <p:nvPicPr>
          <p:cNvPr id="7" name="Picture 6" descr="DU_seabed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81" y="3835921"/>
            <a:ext cx="3070026" cy="2677767"/>
          </a:xfrm>
          <a:prstGeom prst="rect">
            <a:avLst/>
          </a:prstGeom>
        </p:spPr>
      </p:pic>
      <p:pic>
        <p:nvPicPr>
          <p:cNvPr id="8" name="Picture 7" descr="Comex_ro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1" y="4050569"/>
            <a:ext cx="2998842" cy="2249132"/>
          </a:xfrm>
          <a:prstGeom prst="rect">
            <a:avLst/>
          </a:prstGeom>
        </p:spPr>
      </p:pic>
      <p:pic>
        <p:nvPicPr>
          <p:cNvPr id="9" name="Picture 8" descr="DU_Deploy_underwa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9" y="1048798"/>
            <a:ext cx="4048483" cy="2277272"/>
          </a:xfrm>
          <a:prstGeom prst="rect">
            <a:avLst/>
          </a:prstGeom>
        </p:spPr>
      </p:pic>
      <p:pic>
        <p:nvPicPr>
          <p:cNvPr id="10" name="Picture 9" descr="DU_Deplo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048797"/>
            <a:ext cx="4205111" cy="23653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07834" y="620360"/>
            <a:ext cx="5483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omlFkdCkbYk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9011"/>
          <a:stretch/>
        </p:blipFill>
        <p:spPr>
          <a:xfrm>
            <a:off x="3392305" y="911423"/>
            <a:ext cx="3025721" cy="30091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310729"/>
            <a:ext cx="7772400" cy="4755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Results from First KM3NeT Detection </a:t>
            </a:r>
            <a:r>
              <a:rPr lang="en-GB" sz="3200" dirty="0"/>
              <a:t>U</a:t>
            </a:r>
            <a:r>
              <a:rPr lang="en-GB" sz="3200" dirty="0" smtClean="0"/>
              <a:t>nits</a:t>
            </a:r>
            <a:endParaRPr lang="en-GB" sz="32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7033F15E-9440-417B-A97F-2EA50BCA1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" b="-1"/>
          <a:stretch/>
        </p:blipFill>
        <p:spPr>
          <a:xfrm>
            <a:off x="6269400" y="1048116"/>
            <a:ext cx="2757286" cy="2885170"/>
          </a:xfrm>
          <a:prstGeom prst="rect">
            <a:avLst/>
          </a:prstGeom>
          <a:ln w="317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996" y="4161071"/>
            <a:ext cx="2948800" cy="2121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253" y="4120543"/>
            <a:ext cx="2312405" cy="2107554"/>
          </a:xfrm>
          <a:prstGeom prst="rect">
            <a:avLst/>
          </a:prstGeom>
        </p:spPr>
      </p:pic>
      <p:sp>
        <p:nvSpPr>
          <p:cNvPr id="5" name="Marcador de contenido 3"/>
          <p:cNvSpPr>
            <a:spLocks noGrp="1"/>
          </p:cNvSpPr>
          <p:nvPr>
            <p:ph idx="1"/>
          </p:nvPr>
        </p:nvSpPr>
        <p:spPr>
          <a:xfrm>
            <a:off x="196915" y="947640"/>
            <a:ext cx="3356644" cy="4537409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GB" dirty="0" smtClean="0"/>
          </a:p>
          <a:p>
            <a:pPr marL="66675" indent="-342900">
              <a:spcAft>
                <a:spcPts val="600"/>
              </a:spcAft>
              <a:buFont typeface="Arial"/>
              <a:buChar char="•"/>
            </a:pPr>
            <a:r>
              <a:rPr lang="en-GB" sz="2200" dirty="0"/>
              <a:t> </a:t>
            </a:r>
            <a:r>
              <a:rPr lang="en-GB" sz="2000" dirty="0" smtClean="0">
                <a:solidFill>
                  <a:srgbClr val="C00000"/>
                </a:solidFill>
              </a:rPr>
              <a:t>Two DUs </a:t>
            </a:r>
            <a:r>
              <a:rPr lang="en-GB" sz="2000" dirty="0" smtClean="0"/>
              <a:t>in ARCA site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Dec 2015 and May 2016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1 year of operation</a:t>
            </a:r>
            <a:endParaRPr lang="es-ES" dirty="0" smtClean="0"/>
          </a:p>
          <a:p>
            <a:pPr marL="923925" lvl="2" indent="-285750">
              <a:spcBef>
                <a:spcPts val="0"/>
              </a:spcBef>
              <a:buFont typeface="Arial"/>
              <a:buChar char="•"/>
            </a:pPr>
            <a:endParaRPr lang="en-GB" sz="1200" dirty="0" smtClean="0"/>
          </a:p>
          <a:p>
            <a:pPr marL="638175" lvl="2" indent="0">
              <a:spcBef>
                <a:spcPts val="0"/>
              </a:spcBef>
              <a:buNone/>
            </a:pPr>
            <a:endParaRPr lang="en-GB" sz="1200" dirty="0" smtClean="0"/>
          </a:p>
          <a:p>
            <a:pPr marL="66675" indent="-342900">
              <a:spcAft>
                <a:spcPts val="600"/>
              </a:spcAft>
              <a:buFont typeface="Arial"/>
              <a:buChar char="•"/>
            </a:pPr>
            <a:r>
              <a:rPr lang="en-GB" sz="2000" dirty="0" smtClean="0">
                <a:solidFill>
                  <a:srgbClr val="C00000"/>
                </a:solidFill>
              </a:rPr>
              <a:t>One DU </a:t>
            </a:r>
            <a:r>
              <a:rPr lang="en-GB" sz="2000" dirty="0"/>
              <a:t>in </a:t>
            </a:r>
            <a:r>
              <a:rPr lang="en-GB" sz="2000" dirty="0" smtClean="0"/>
              <a:t>ORCA </a:t>
            </a:r>
            <a:r>
              <a:rPr lang="en-GB" sz="2000" dirty="0"/>
              <a:t>site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Sept 2017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3 months of operation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dirty="0"/>
          </a:p>
          <a:p>
            <a:pPr marL="355600" lvl="1" indent="-3683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Seafloor infrastructure </a:t>
            </a:r>
            <a:r>
              <a:rPr lang="en-US" dirty="0">
                <a:solidFill>
                  <a:srgbClr val="000090"/>
                </a:solidFill>
              </a:rPr>
              <a:t>teething </a:t>
            </a:r>
            <a:r>
              <a:rPr lang="en-US" dirty="0" smtClean="0">
                <a:solidFill>
                  <a:srgbClr val="000090"/>
                </a:solidFill>
              </a:rPr>
              <a:t>problems. Soon </a:t>
            </a:r>
            <a:r>
              <a:rPr lang="en-US" dirty="0">
                <a:solidFill>
                  <a:srgbClr val="000090"/>
                </a:solidFill>
              </a:rPr>
              <a:t>to </a:t>
            </a:r>
            <a:r>
              <a:rPr lang="en-US" dirty="0" smtClean="0">
                <a:solidFill>
                  <a:srgbClr val="000090"/>
                </a:solidFill>
              </a:rPr>
              <a:t>be fixed</a:t>
            </a:r>
            <a:endParaRPr lang="en-US" dirty="0">
              <a:solidFill>
                <a:srgbClr val="000090"/>
              </a:solidFill>
            </a:endParaRPr>
          </a:p>
          <a:p>
            <a:pPr marL="355600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sz="2200" dirty="0" smtClean="0"/>
          </a:p>
          <a:p>
            <a:pPr marL="457200" lvl="1" indent="-276225">
              <a:spcBef>
                <a:spcPts val="0"/>
              </a:spcBef>
            </a:pPr>
            <a:endParaRPr lang="en-GB" sz="1600" dirty="0" smtClean="0"/>
          </a:p>
          <a:p>
            <a:pPr marL="457200" lvl="1" indent="-276225"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-13847"/>
            <a:ext cx="7772400" cy="706056"/>
          </a:xfrm>
        </p:spPr>
        <p:txBody>
          <a:bodyPr/>
          <a:lstStyle/>
          <a:p>
            <a:r>
              <a:rPr lang="en-GB" dirty="0" smtClean="0"/>
              <a:t>K40 Calibration</a:t>
            </a:r>
            <a:endParaRPr lang="en-GB" dirty="0"/>
          </a:p>
        </p:txBody>
      </p:sp>
      <p:pic>
        <p:nvPicPr>
          <p:cNvPr id="11" name="Picture 10" descr="DOMandSe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3" y="862944"/>
            <a:ext cx="2235809" cy="29752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5259" y="2532448"/>
            <a:ext cx="2229831" cy="3696640"/>
            <a:chOff x="229613" y="2808051"/>
            <a:chExt cx="2229831" cy="3696640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 rot="17503236" flipH="1">
              <a:off x="1074736" y="4768535"/>
              <a:ext cx="40148" cy="46396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16200000" flipV="1">
              <a:off x="1199824" y="3152452"/>
              <a:ext cx="763637" cy="74836"/>
            </a:xfrm>
            <a:custGeom>
              <a:avLst/>
              <a:gdLst>
                <a:gd name="T0" fmla="*/ 0 w 1043"/>
                <a:gd name="T1" fmla="*/ 0 h 95"/>
                <a:gd name="T2" fmla="*/ 2147483647 w 1043"/>
                <a:gd name="T3" fmla="*/ 2147483647 h 95"/>
                <a:gd name="T4" fmla="*/ 2147483647 w 1043"/>
                <a:gd name="T5" fmla="*/ 0 h 95"/>
                <a:gd name="T6" fmla="*/ 2147483647 w 1043"/>
                <a:gd name="T7" fmla="*/ 2147483647 h 95"/>
                <a:gd name="T8" fmla="*/ 2147483647 w 1043"/>
                <a:gd name="T9" fmla="*/ 0 h 95"/>
                <a:gd name="T10" fmla="*/ 2147483647 w 1043"/>
                <a:gd name="T11" fmla="*/ 2147483647 h 95"/>
                <a:gd name="T12" fmla="*/ 2147483647 w 1043"/>
                <a:gd name="T13" fmla="*/ 2147483647 h 95"/>
                <a:gd name="T14" fmla="*/ 2147483647 w 1043"/>
                <a:gd name="T15" fmla="*/ 2147483647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3"/>
                <a:gd name="T25" fmla="*/ 0 h 95"/>
                <a:gd name="T26" fmla="*/ 1043 w 1043"/>
                <a:gd name="T27" fmla="*/ 95 h 9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3" h="95">
                  <a:moveTo>
                    <a:pt x="0" y="0"/>
                  </a:moveTo>
                  <a:cubicBezTo>
                    <a:pt x="64" y="45"/>
                    <a:pt x="128" y="91"/>
                    <a:pt x="181" y="91"/>
                  </a:cubicBezTo>
                  <a:cubicBezTo>
                    <a:pt x="234" y="91"/>
                    <a:pt x="264" y="0"/>
                    <a:pt x="317" y="0"/>
                  </a:cubicBezTo>
                  <a:cubicBezTo>
                    <a:pt x="370" y="0"/>
                    <a:pt x="439" y="91"/>
                    <a:pt x="499" y="91"/>
                  </a:cubicBezTo>
                  <a:cubicBezTo>
                    <a:pt x="559" y="91"/>
                    <a:pt x="620" y="0"/>
                    <a:pt x="680" y="0"/>
                  </a:cubicBezTo>
                  <a:cubicBezTo>
                    <a:pt x="740" y="0"/>
                    <a:pt x="814" y="87"/>
                    <a:pt x="862" y="91"/>
                  </a:cubicBezTo>
                  <a:cubicBezTo>
                    <a:pt x="910" y="95"/>
                    <a:pt x="939" y="36"/>
                    <a:pt x="969" y="23"/>
                  </a:cubicBezTo>
                  <a:cubicBezTo>
                    <a:pt x="999" y="10"/>
                    <a:pt x="1028" y="16"/>
                    <a:pt x="1043" y="1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fr-FR"/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 flipH="1">
              <a:off x="1619061" y="3188062"/>
              <a:ext cx="840383" cy="482784"/>
              <a:chOff x="1536" y="2338"/>
              <a:chExt cx="568" cy="206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 rot="17416361">
                <a:off x="1796" y="2236"/>
                <a:ext cx="144" cy="472"/>
              </a:xfrm>
              <a:custGeom>
                <a:avLst/>
                <a:gdLst>
                  <a:gd name="T0" fmla="*/ 39 w 144"/>
                  <a:gd name="T1" fmla="*/ 472 h 472"/>
                  <a:gd name="T2" fmla="*/ 26 w 144"/>
                  <a:gd name="T3" fmla="*/ 374 h 472"/>
                  <a:gd name="T4" fmla="*/ 85 w 144"/>
                  <a:gd name="T5" fmla="*/ 347 h 472"/>
                  <a:gd name="T6" fmla="*/ 26 w 144"/>
                  <a:gd name="T7" fmla="*/ 275 h 472"/>
                  <a:gd name="T8" fmla="*/ 85 w 144"/>
                  <a:gd name="T9" fmla="*/ 229 h 472"/>
                  <a:gd name="T10" fmla="*/ 131 w 144"/>
                  <a:gd name="T11" fmla="*/ 216 h 472"/>
                  <a:gd name="T12" fmla="*/ 124 w 144"/>
                  <a:gd name="T13" fmla="*/ 197 h 472"/>
                  <a:gd name="T14" fmla="*/ 118 w 144"/>
                  <a:gd name="T15" fmla="*/ 177 h 472"/>
                  <a:gd name="T16" fmla="*/ 98 w 144"/>
                  <a:gd name="T17" fmla="*/ 164 h 472"/>
                  <a:gd name="T18" fmla="*/ 104 w 144"/>
                  <a:gd name="T19" fmla="*/ 98 h 472"/>
                  <a:gd name="T20" fmla="*/ 144 w 144"/>
                  <a:gd name="T21" fmla="*/ 59 h 472"/>
                  <a:gd name="T22" fmla="*/ 124 w 144"/>
                  <a:gd name="T23" fmla="*/ 39 h 472"/>
                  <a:gd name="T24" fmla="*/ 104 w 144"/>
                  <a:gd name="T25" fmla="*/ 26 h 472"/>
                  <a:gd name="T26" fmla="*/ 98 w 144"/>
                  <a:gd name="T27" fmla="*/ 0 h 4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4"/>
                  <a:gd name="T43" fmla="*/ 0 h 472"/>
                  <a:gd name="T44" fmla="*/ 144 w 144"/>
                  <a:gd name="T45" fmla="*/ 472 h 47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4" h="472">
                    <a:moveTo>
                      <a:pt x="39" y="472"/>
                    </a:moveTo>
                    <a:cubicBezTo>
                      <a:pt x="20" y="443"/>
                      <a:pt x="2" y="411"/>
                      <a:pt x="26" y="374"/>
                    </a:cubicBezTo>
                    <a:cubicBezTo>
                      <a:pt x="37" y="355"/>
                      <a:pt x="66" y="358"/>
                      <a:pt x="85" y="347"/>
                    </a:cubicBezTo>
                    <a:cubicBezTo>
                      <a:pt x="101" y="294"/>
                      <a:pt x="59" y="298"/>
                      <a:pt x="26" y="275"/>
                    </a:cubicBezTo>
                    <a:cubicBezTo>
                      <a:pt x="0" y="224"/>
                      <a:pt x="36" y="235"/>
                      <a:pt x="85" y="229"/>
                    </a:cubicBezTo>
                    <a:cubicBezTo>
                      <a:pt x="100" y="224"/>
                      <a:pt x="121" y="228"/>
                      <a:pt x="131" y="216"/>
                    </a:cubicBezTo>
                    <a:cubicBezTo>
                      <a:pt x="135" y="210"/>
                      <a:pt x="126" y="203"/>
                      <a:pt x="124" y="197"/>
                    </a:cubicBezTo>
                    <a:cubicBezTo>
                      <a:pt x="121" y="190"/>
                      <a:pt x="122" y="182"/>
                      <a:pt x="118" y="177"/>
                    </a:cubicBezTo>
                    <a:cubicBezTo>
                      <a:pt x="113" y="170"/>
                      <a:pt x="104" y="168"/>
                      <a:pt x="98" y="164"/>
                    </a:cubicBezTo>
                    <a:cubicBezTo>
                      <a:pt x="86" y="131"/>
                      <a:pt x="57" y="115"/>
                      <a:pt x="104" y="98"/>
                    </a:cubicBezTo>
                    <a:cubicBezTo>
                      <a:pt x="122" y="80"/>
                      <a:pt x="134" y="84"/>
                      <a:pt x="144" y="59"/>
                    </a:cubicBezTo>
                    <a:cubicBezTo>
                      <a:pt x="137" y="52"/>
                      <a:pt x="131" y="44"/>
                      <a:pt x="124" y="39"/>
                    </a:cubicBezTo>
                    <a:cubicBezTo>
                      <a:pt x="117" y="33"/>
                      <a:pt x="108" y="32"/>
                      <a:pt x="104" y="26"/>
                    </a:cubicBezTo>
                    <a:cubicBezTo>
                      <a:pt x="99" y="18"/>
                      <a:pt x="98" y="0"/>
                      <a:pt x="98" y="0"/>
                    </a:cubicBezTo>
                  </a:path>
                </a:pathLst>
              </a:cu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 flipH="1" flipV="1">
                <a:off x="1536" y="2338"/>
                <a:ext cx="144" cy="4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270874" y="3009310"/>
              <a:ext cx="29845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300" b="1" baseline="30000" dirty="0" err="1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endParaRPr lang="en-US" sz="3300" b="1" baseline="30000" dirty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47609" y="5119696"/>
              <a:ext cx="1262585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/>
                <a:t>Up to 150</a:t>
              </a:r>
              <a:br>
                <a:rPr lang="en-US" sz="1400" dirty="0"/>
              </a:br>
              <a:r>
                <a:rPr lang="en-US" sz="1400" dirty="0"/>
                <a:t>Cherenkov</a:t>
              </a:r>
              <a:br>
                <a:rPr lang="en-US" sz="1400" dirty="0"/>
              </a:br>
              <a:r>
                <a:rPr lang="en-US" sz="1400" dirty="0"/>
                <a:t>photons</a:t>
              </a:r>
            </a:p>
            <a:p>
              <a:pPr algn="ctr" eaLnBrk="0" hangingPunct="0"/>
              <a:r>
                <a:rPr lang="en-US" sz="1400" dirty="0"/>
                <a:t>per </a:t>
              </a:r>
              <a:r>
                <a:rPr lang="en-US" sz="1400" dirty="0" smtClean="0"/>
                <a:t>decay;</a:t>
              </a:r>
            </a:p>
            <a:p>
              <a:pPr algn="ctr" eaLnBrk="0" hangingPunct="0"/>
              <a:r>
                <a:rPr lang="en-US" sz="1400" dirty="0"/>
                <a:t>s</a:t>
              </a:r>
              <a:r>
                <a:rPr lang="en-US" sz="1400" dirty="0" smtClean="0"/>
                <a:t>table </a:t>
              </a:r>
              <a:r>
                <a:rPr lang="en-US" sz="1400" baseline="30000" dirty="0" smtClean="0"/>
                <a:t>40</a:t>
              </a:r>
              <a:r>
                <a:rPr lang="en-US" sz="1400" dirty="0" smtClean="0"/>
                <a:t>K</a:t>
              </a:r>
            </a:p>
            <a:p>
              <a:pPr algn="ctr" eaLnBrk="0" hangingPunct="0"/>
              <a:r>
                <a:rPr lang="en-US" sz="1400" dirty="0" smtClean="0"/>
                <a:t>concentration</a:t>
              </a:r>
              <a:endParaRPr lang="en-US" sz="1400" dirty="0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1092606" y="4113815"/>
              <a:ext cx="13668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33CC"/>
                  </a:solidFill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</a:rPr>
                <a:t>-</a:t>
              </a:r>
              <a:r>
                <a:rPr lang="en-US" dirty="0">
                  <a:solidFill>
                    <a:srgbClr val="0033CC"/>
                  </a:solidFill>
                </a:rPr>
                <a:t> (</a:t>
              </a:r>
              <a:r>
                <a:rPr lang="en-US" dirty="0">
                  <a:solidFill>
                    <a:srgbClr val="0033CC"/>
                  </a:solidFill>
                  <a:cs typeface="Times New Roman" pitchFamily="18" charset="0"/>
                </a:rPr>
                <a:t>β decay)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29613" y="4159824"/>
              <a:ext cx="5381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baseline="30000" dirty="0">
                  <a:solidFill>
                    <a:srgbClr val="0033CC"/>
                  </a:solidFill>
                </a:rPr>
                <a:t>40</a:t>
              </a:r>
              <a:r>
                <a:rPr lang="en-US" sz="2000" dirty="0">
                  <a:solidFill>
                    <a:srgbClr val="0033CC"/>
                  </a:solidFill>
                </a:rPr>
                <a:t>K</a:t>
              </a:r>
            </a:p>
          </p:txBody>
        </p:sp>
        <p:pic>
          <p:nvPicPr>
            <p:cNvPr id="20" name="Picture 19" descr="nucle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41" y="4500558"/>
              <a:ext cx="496888" cy="48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nucle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284" y="4955308"/>
              <a:ext cx="460375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95442" y="5438616"/>
              <a:ext cx="6937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baseline="30000" dirty="0">
                  <a:solidFill>
                    <a:srgbClr val="0033CC"/>
                  </a:solidFill>
                </a:rPr>
                <a:t>40</a:t>
              </a:r>
              <a:r>
                <a:rPr lang="en-US" sz="2000" dirty="0">
                  <a:solidFill>
                    <a:srgbClr val="0033CC"/>
                  </a:solidFill>
                </a:rPr>
                <a:t>Ca</a:t>
              </a: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rot="17503236">
              <a:off x="679426" y="3757266"/>
              <a:ext cx="1335959" cy="389695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979946" y="3457425"/>
              <a:ext cx="298450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300" b="1" baseline="30000" dirty="0" err="1">
                  <a:solidFill>
                    <a:srgbClr val="FFFF00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endParaRPr lang="en-US" sz="3300" b="1" baseline="30000" dirty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endParaRPr>
            </a:p>
          </p:txBody>
        </p:sp>
      </p:grpSp>
      <p:sp>
        <p:nvSpPr>
          <p:cNvPr id="2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75684" y="6477940"/>
            <a:ext cx="475939" cy="380060"/>
          </a:xfrm>
          <a:prstGeom prst="rect">
            <a:avLst/>
          </a:prstGeom>
        </p:spPr>
        <p:txBody>
          <a:bodyPr/>
          <a:lstStyle/>
          <a:p>
            <a:pPr algn="r"/>
            <a:fld id="{E62FEE40-A5DB-8B42-996B-36C0A8BCEC5C}" type="slidenum">
              <a:rPr lang="fr-FR" smtClean="0"/>
              <a:pPr algn="r"/>
              <a:t>8</a:t>
            </a:fld>
            <a:endParaRPr lang="fr-FR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t="5511"/>
          <a:stretch/>
        </p:blipFill>
        <p:spPr>
          <a:xfrm>
            <a:off x="2038094" y="4659846"/>
            <a:ext cx="6545180" cy="16995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2589" y="6273293"/>
            <a:ext cx="529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precise PMT efficiencies </a:t>
            </a:r>
            <a:r>
              <a:rPr lang="en-US" sz="2000" dirty="0" err="1" smtClean="0"/>
              <a:t>vs</a:t>
            </a:r>
            <a:r>
              <a:rPr lang="en-US" sz="2000" dirty="0" smtClean="0"/>
              <a:t> time and location</a:t>
            </a:r>
            <a:endParaRPr lang="en-US" sz="20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926" y="2581006"/>
            <a:ext cx="2892343" cy="16725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559" y="4286567"/>
            <a:ext cx="2139465" cy="36082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154684" y="666240"/>
            <a:ext cx="3360521" cy="1908935"/>
            <a:chOff x="4154684" y="760320"/>
            <a:chExt cx="3360521" cy="19089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4684" y="760320"/>
              <a:ext cx="3360521" cy="19089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6080" y="967542"/>
              <a:ext cx="243041" cy="1260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9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80233"/>
            <a:ext cx="7772400" cy="706056"/>
          </a:xfrm>
        </p:spPr>
        <p:txBody>
          <a:bodyPr/>
          <a:lstStyle/>
          <a:p>
            <a:r>
              <a:rPr lang="en-GB" dirty="0" smtClean="0"/>
              <a:t>Coming before end of the year</a:t>
            </a:r>
            <a:r>
              <a:rPr lang="mr-IN" dirty="0" smtClean="0"/>
              <a:t>….</a:t>
            </a:r>
            <a:endParaRPr lang="en-GB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41771" y="6706222"/>
            <a:ext cx="602229" cy="391409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TwoLO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33" y="2131767"/>
            <a:ext cx="3958910" cy="2226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95" y="4586776"/>
            <a:ext cx="2841320" cy="1952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9281" r="20764"/>
          <a:stretch/>
        </p:blipFill>
        <p:spPr>
          <a:xfrm>
            <a:off x="3998834" y="4593808"/>
            <a:ext cx="2121938" cy="19722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69064" y="4498823"/>
            <a:ext cx="9998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X</a:t>
            </a:r>
            <a:endParaRPr lang="en-US" sz="13800" dirty="0"/>
          </a:p>
        </p:txBody>
      </p:sp>
      <p:sp>
        <p:nvSpPr>
          <p:cNvPr id="5" name="Marcador de contenido 3"/>
          <p:cNvSpPr>
            <a:spLocks noGrp="1"/>
          </p:cNvSpPr>
          <p:nvPr>
            <p:ph idx="1"/>
          </p:nvPr>
        </p:nvSpPr>
        <p:spPr>
          <a:xfrm>
            <a:off x="237455" y="880090"/>
            <a:ext cx="3721453" cy="5874895"/>
          </a:xfrm>
        </p:spPr>
        <p:txBody>
          <a:bodyPr/>
          <a:lstStyle/>
          <a:p>
            <a:pPr marL="638175" lvl="2" indent="0">
              <a:spcBef>
                <a:spcPts val="0"/>
              </a:spcBef>
              <a:buNone/>
            </a:pPr>
            <a:endParaRPr lang="en-GB" sz="1400" dirty="0" smtClean="0"/>
          </a:p>
          <a:p>
            <a:pPr marL="66675" indent="-342900">
              <a:spcAft>
                <a:spcPts val="600"/>
              </a:spcAft>
              <a:buFont typeface="Arial"/>
              <a:buChar char="•"/>
            </a:pPr>
            <a:r>
              <a:rPr lang="en-GB" sz="2000" dirty="0" smtClean="0"/>
              <a:t>ORCA </a:t>
            </a:r>
            <a:r>
              <a:rPr lang="en-GB" sz="2000" dirty="0"/>
              <a:t>site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Replacement of Main Electro Optical Cable</a:t>
            </a:r>
          </a:p>
          <a:p>
            <a:pPr marL="4445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 smtClean="0"/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 smtClean="0"/>
              <a:t>Connection of 6 ORCA DUs and a Sea Science Module</a:t>
            </a:r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dirty="0" smtClean="0"/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dirty="0"/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dirty="0" smtClean="0"/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GB" dirty="0" smtClean="0"/>
          </a:p>
          <a:p>
            <a:pPr marL="4445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/>
          </a:p>
          <a:p>
            <a:pPr marL="66675" indent="-342900">
              <a:spcAft>
                <a:spcPts val="600"/>
              </a:spcAft>
              <a:buFont typeface="Arial"/>
              <a:buChar char="•"/>
            </a:pPr>
            <a:r>
              <a:rPr lang="en-GB" sz="2000" dirty="0"/>
              <a:t>ARCA </a:t>
            </a:r>
            <a:r>
              <a:rPr lang="en-GB" sz="2000" dirty="0" smtClean="0"/>
              <a:t>site</a:t>
            </a:r>
            <a:endParaRPr lang="en-GB" sz="2000" dirty="0"/>
          </a:p>
          <a:p>
            <a:pPr marL="812800" lvl="1" indent="-3683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dirty="0"/>
              <a:t>Sea operation to reconfigure seafloor to restore operation of the 2</a:t>
            </a:r>
            <a:r>
              <a:rPr lang="en-GB" dirty="0" smtClean="0"/>
              <a:t> </a:t>
            </a:r>
            <a:r>
              <a:rPr lang="en-GB" dirty="0"/>
              <a:t>ARCA DUs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2200" dirty="0" smtClean="0"/>
          </a:p>
          <a:p>
            <a:pPr marL="180975" lvl="1" indent="0">
              <a:spcBef>
                <a:spcPts val="0"/>
              </a:spcBef>
              <a:buNone/>
            </a:pPr>
            <a:endParaRPr lang="en-GB" sz="1600" dirty="0" smtClean="0"/>
          </a:p>
          <a:p>
            <a:pPr marL="457200" lvl="1" indent="-276225">
              <a:spcBef>
                <a:spcPts val="0"/>
              </a:spcBef>
            </a:pPr>
            <a:endParaRPr lang="en-GB" dirty="0"/>
          </a:p>
        </p:txBody>
      </p:sp>
      <p:pic>
        <p:nvPicPr>
          <p:cNvPr id="14" name="Imag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7" b="18670"/>
          <a:stretch/>
        </p:blipFill>
        <p:spPr>
          <a:xfrm>
            <a:off x="4229142" y="868721"/>
            <a:ext cx="3972421" cy="9416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12609" y="1188878"/>
            <a:ext cx="526954" cy="2837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47655" y="1553647"/>
            <a:ext cx="560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LWS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097658" y="1557437"/>
            <a:ext cx="5571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LWP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99864" y="611741"/>
            <a:ext cx="875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X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94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cap_design_a_fertig">
  <a:themeElements>
    <a:clrScheme name="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cap_design_a_fertig">
  <a:themeElements>
    <a:clrScheme name="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cap_design_a_fertig">
  <a:themeElements>
    <a:clrScheme name="ecap_design_a_ferti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cap_design_a_ferti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ap_design_a_ferti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ap_design_a_ferti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ap_design_a_ferti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37159</TotalTime>
  <Words>1212</Words>
  <Application>Microsoft Macintosh PowerPoint</Application>
  <PresentationFormat>On-screen Show (4:3)</PresentationFormat>
  <Paragraphs>368</Paragraphs>
  <Slides>28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Diseño personalizado</vt:lpstr>
      <vt:lpstr>2_ecap_design_a_fertig</vt:lpstr>
      <vt:lpstr>ecap_design_a_fertig</vt:lpstr>
      <vt:lpstr>1_ecap_design_a_fertig</vt:lpstr>
      <vt:lpstr>6_Modèle par défaut</vt:lpstr>
      <vt:lpstr>7_Modèle par défaut</vt:lpstr>
      <vt:lpstr>8_Modèle par défaut</vt:lpstr>
      <vt:lpstr>KM3NeT Status</vt:lpstr>
      <vt:lpstr>Mediterranean Neutrino Telescopes</vt:lpstr>
      <vt:lpstr>KM3NeT Collaboration</vt:lpstr>
      <vt:lpstr>KM3NeT</vt:lpstr>
      <vt:lpstr>KM3NeT   Technology</vt:lpstr>
      <vt:lpstr>ORCA 1st DU connection (22 Sept 2017)</vt:lpstr>
      <vt:lpstr>Results from First KM3NeT Detection Units</vt:lpstr>
      <vt:lpstr>K40 Calibration</vt:lpstr>
      <vt:lpstr>Coming before end of the year….</vt:lpstr>
      <vt:lpstr>Coming soon after that for Phase 2 </vt:lpstr>
      <vt:lpstr>ESS Instrumentation in Preparation</vt:lpstr>
      <vt:lpstr>Performance ‒ Track events</vt:lpstr>
      <vt:lpstr>Performance ‒  Shower events</vt:lpstr>
      <vt:lpstr>KM3NeT/ORCA- neutrino properties</vt:lpstr>
      <vt:lpstr>Protvino to ORCA (P2O, P2SO)</vt:lpstr>
      <vt:lpstr>KM3NeT/ARCA- Diffuse Flux</vt:lpstr>
      <vt:lpstr>KM3NeT/ARCA-Galactic Plane</vt:lpstr>
      <vt:lpstr>IceCube- SkyMap</vt:lpstr>
      <vt:lpstr>KM3NeT/ARCA: Generic Point Sources (E-2 Spectrum)</vt:lpstr>
      <vt:lpstr>KM3NeT/ARCA – Galactic Point Sources</vt:lpstr>
      <vt:lpstr>Summary</vt:lpstr>
      <vt:lpstr>Thanks</vt:lpstr>
      <vt:lpstr>Other Physics….</vt:lpstr>
      <vt:lpstr>Dark matter annihilation</vt:lpstr>
      <vt:lpstr>Water versus Ice: Time PDFs</vt:lpstr>
      <vt:lpstr>Multi-messenger Programme</vt:lpstr>
      <vt:lpstr>KM3NeT Status</vt:lpstr>
      <vt:lpstr>KM3NeT- Diffuse Flux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juan.jose.hernandez.rey@gmail.com</dc:creator>
  <cp:lastModifiedBy>Paschal Coyle</cp:lastModifiedBy>
  <cp:revision>632</cp:revision>
  <dcterms:created xsi:type="dcterms:W3CDTF">2017-10-29T17:40:27Z</dcterms:created>
  <dcterms:modified xsi:type="dcterms:W3CDTF">2018-10-03T07:55:11Z</dcterms:modified>
</cp:coreProperties>
</file>