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5" r:id="rId1"/>
    <p:sldMasterId id="2147484302" r:id="rId2"/>
  </p:sldMasterIdLst>
  <p:sldIdLst>
    <p:sldId id="256" r:id="rId3"/>
    <p:sldId id="259" r:id="rId4"/>
    <p:sldId id="257" r:id="rId5"/>
    <p:sldId id="260" r:id="rId6"/>
    <p:sldId id="266" r:id="rId7"/>
    <p:sldId id="263" r:id="rId8"/>
    <p:sldId id="262" r:id="rId9"/>
    <p:sldId id="267" r:id="rId10"/>
    <p:sldId id="268" r:id="rId11"/>
    <p:sldId id="270" r:id="rId12"/>
    <p:sldId id="265" r:id="rId13"/>
    <p:sldId id="261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930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77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64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067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91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3898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343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76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12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90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849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3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33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329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595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52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335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63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737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5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88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8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4334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30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58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04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86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53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09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6131-B4A7-44B4-B2FF-C5166F5E50F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D18F0-8FCF-42F9-8686-C968DB444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6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63" y="3498480"/>
            <a:ext cx="8144134" cy="137307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Compact solid - state pulsed laser for calibration of the GVD data acquisition system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Alexander Shestakov</a:t>
            </a:r>
          </a:p>
          <a:p>
            <a:r>
              <a:rPr lang="en-US" dirty="0" smtClean="0"/>
              <a:t>LLC SIC “ELS-94”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4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CAD model of the pulsed laser source</a:t>
            </a:r>
            <a:endParaRPr lang="ru-RU" b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l="13691" t="2883" r="26308" b="5328"/>
          <a:stretch/>
        </p:blipFill>
        <p:spPr>
          <a:xfrm>
            <a:off x="838200" y="1636292"/>
            <a:ext cx="2204472" cy="4430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7822" t="4311" r="25637" b="4770"/>
          <a:stretch/>
        </p:blipFill>
        <p:spPr>
          <a:xfrm>
            <a:off x="3537284" y="1594180"/>
            <a:ext cx="2183069" cy="4494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3853" t="3457" r="21175" b="4797"/>
          <a:stretch/>
        </p:blipFill>
        <p:spPr>
          <a:xfrm>
            <a:off x="6212305" y="1479882"/>
            <a:ext cx="2236575" cy="4526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1796" t="4030" r="18180" b="3325"/>
          <a:stretch/>
        </p:blipFill>
        <p:spPr>
          <a:xfrm>
            <a:off x="8955505" y="1672386"/>
            <a:ext cx="2129562" cy="435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Photo of the pulsed laser source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83297" y="-1903818"/>
            <a:ext cx="4025406" cy="11852592"/>
          </a:xfrm>
        </p:spPr>
      </p:pic>
    </p:spTree>
    <p:extLst>
      <p:ext uri="{BB962C8B-B14F-4D97-AF65-F5344CB8AC3E}">
        <p14:creationId xmlns:p14="http://schemas.microsoft.com/office/powerpoint/2010/main" val="42284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Thank You!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9783"/>
              </p:ext>
            </p:extLst>
          </p:nvPr>
        </p:nvGraphicFramePr>
        <p:xfrm>
          <a:off x="7253705" y="1305907"/>
          <a:ext cx="8128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5493777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50963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Wavelength: 1064nm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Energy: &gt;1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mJ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Pulse width: &lt;1ns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Frequency: up to 300Hz</a:t>
                      </a:r>
                    </a:p>
                    <a:p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Wavelength: 532nm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Energy: &gt;0,5mJ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Pulse width: &lt;1ns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Frequency: up to 300Hz</a:t>
                      </a:r>
                    </a:p>
                    <a:p>
                      <a:endParaRPr lang="ru-RU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842235"/>
                  </a:ext>
                </a:extLst>
              </a:tr>
            </a:tbl>
          </a:graphicData>
        </a:graphic>
      </p:graphicFrame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16" t="26789" r="21317" b="19265"/>
          <a:stretch/>
        </p:blipFill>
        <p:spPr>
          <a:xfrm>
            <a:off x="1126958" y="1837854"/>
            <a:ext cx="5430253" cy="30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Requirements for laser source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Short pulse (&lt;1ns)</a:t>
            </a:r>
          </a:p>
          <a:p>
            <a:r>
              <a:rPr lang="en-US" sz="4000" dirty="0" smtClean="0"/>
              <a:t>Peak power &gt; 100kW</a:t>
            </a:r>
          </a:p>
          <a:p>
            <a:r>
              <a:rPr lang="en-US" sz="4000" dirty="0" smtClean="0"/>
              <a:t>Wavelength fits the window of transparency of water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628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Microchip laser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1947" y="2063314"/>
            <a:ext cx="8596668" cy="3880773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Тут схема микрочипа + </a:t>
            </a:r>
            <a:r>
              <a:rPr lang="en-US" dirty="0" smtClean="0"/>
              <a:t>KTP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1693425"/>
            <a:ext cx="6411901" cy="40576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01810" y="3239271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HR mirror</a:t>
            </a:r>
            <a:endParaRPr lang="ru-RU" sz="2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714750" y="2912625"/>
            <a:ext cx="714375" cy="104345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2162" y="2590918"/>
            <a:ext cx="1582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YAG:Nd part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508492" y="1690688"/>
            <a:ext cx="1798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YAG:Cr4+ part</a:t>
            </a:r>
            <a:endParaRPr lang="ru-RU" sz="20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151430" y="2088643"/>
            <a:ext cx="714375" cy="104345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696685" y="3571378"/>
            <a:ext cx="714375" cy="104345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060447" y="3956075"/>
            <a:ext cx="714375" cy="1043450"/>
          </a:xfrm>
          <a:prstGeom prst="straightConnector1">
            <a:avLst/>
          </a:prstGeom>
          <a:ln w="635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38070" y="5041290"/>
            <a:ext cx="193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</a:t>
            </a:r>
            <a:r>
              <a:rPr lang="en-US" dirty="0" smtClean="0"/>
              <a:t> </a:t>
            </a:r>
            <a:r>
              <a:rPr lang="en-US" sz="2000" dirty="0" smtClean="0"/>
              <a:t>Coupler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8376204" y="4003700"/>
            <a:ext cx="714375" cy="1043450"/>
          </a:xfrm>
          <a:prstGeom prst="straightConnector1">
            <a:avLst/>
          </a:prstGeom>
          <a:ln w="635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76421" y="5077284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KTP</a:t>
            </a:r>
            <a:endParaRPr lang="ru-RU" sz="2000" dirty="0"/>
          </a:p>
        </p:txBody>
      </p:sp>
      <p:sp>
        <p:nvSpPr>
          <p:cNvPr id="24" name="Стрелка вправо 23"/>
          <p:cNvSpPr/>
          <p:nvPr/>
        </p:nvSpPr>
        <p:spPr>
          <a:xfrm rot="19769427">
            <a:off x="8369954" y="1998641"/>
            <a:ext cx="11049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 rot="19769427">
            <a:off x="2406900" y="5397333"/>
            <a:ext cx="11049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Pump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7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Microchip laser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02790"/>
              </p:ext>
            </p:extLst>
          </p:nvPr>
        </p:nvGraphicFramePr>
        <p:xfrm>
          <a:off x="1797844" y="2761164"/>
          <a:ext cx="859631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2122140240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110731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PROs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CONs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930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71500" indent="-571500" algn="just">
                        <a:buFont typeface="Wingdings" panose="05000000000000000000" pitchFamily="2" charset="2"/>
                        <a:buChar char="ü"/>
                      </a:pPr>
                      <a:r>
                        <a:rPr lang="en-US" sz="3600" dirty="0" smtClean="0"/>
                        <a:t>Simple design</a:t>
                      </a:r>
                    </a:p>
                    <a:p>
                      <a:pPr marL="571500" indent="-571500" algn="just">
                        <a:buFont typeface="Wingdings" panose="05000000000000000000" pitchFamily="2" charset="2"/>
                        <a:buChar char="ü"/>
                      </a:pPr>
                      <a:r>
                        <a:rPr lang="en-US" sz="3600" dirty="0" smtClean="0"/>
                        <a:t>Great</a:t>
                      </a:r>
                      <a:r>
                        <a:rPr lang="en-US" sz="3600" baseline="0" dirty="0" smtClean="0"/>
                        <a:t> reliability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 algn="just">
                        <a:buFont typeface="Wingdings" panose="05000000000000000000" pitchFamily="2" charset="2"/>
                        <a:buChar char="ü"/>
                      </a:pPr>
                      <a:r>
                        <a:rPr lang="en-US" sz="3600" dirty="0" smtClean="0"/>
                        <a:t>Instability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210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4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Scheme of the laser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443" t="9942" r="22696" b="20157"/>
          <a:stretch/>
        </p:blipFill>
        <p:spPr>
          <a:xfrm>
            <a:off x="3114147" y="2133600"/>
            <a:ext cx="5534025" cy="384810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4010024" y="3352800"/>
            <a:ext cx="762001" cy="84772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96000" y="2428875"/>
            <a:ext cx="762001" cy="84772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858001" y="2109788"/>
            <a:ext cx="762001" cy="84772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143752" y="4057650"/>
            <a:ext cx="762001" cy="847725"/>
          </a:xfrm>
          <a:prstGeom prst="straightConnector1">
            <a:avLst/>
          </a:prstGeom>
          <a:ln w="635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333999" y="2638425"/>
            <a:ext cx="762001" cy="84772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 rot="19698651">
            <a:off x="8081881" y="2398842"/>
            <a:ext cx="1400175" cy="633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101239" y="1948934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Brewster plate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881160" y="1695212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Saturable absorber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506365" y="2195513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HR mirror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418977" y="4978955"/>
            <a:ext cx="94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YAG:Nd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959624" y="2877621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Pump focusing lens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4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700" r="647"/>
          <a:stretch/>
        </p:blipFill>
        <p:spPr>
          <a:xfrm>
            <a:off x="1760176" y="1690688"/>
            <a:ext cx="8457141" cy="4867275"/>
          </a:xfrm>
        </p:spPr>
      </p:pic>
      <p:sp>
        <p:nvSpPr>
          <p:cNvPr id="6" name="TextBox 5"/>
          <p:cNvSpPr txBox="1"/>
          <p:nvPr/>
        </p:nvSpPr>
        <p:spPr>
          <a:xfrm>
            <a:off x="6897604" y="2256956"/>
            <a:ext cx="30604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Timebase</a:t>
            </a:r>
            <a:r>
              <a:rPr lang="en-US" sz="2800" dirty="0" smtClean="0"/>
              <a:t> 400ps</a:t>
            </a:r>
          </a:p>
          <a:p>
            <a:pPr algn="ctr"/>
            <a:r>
              <a:rPr lang="en-US" sz="2800" dirty="0" smtClean="0"/>
              <a:t>Pulse width 820ps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603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CAD model of the laser head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305" y="1239484"/>
            <a:ext cx="8149390" cy="485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Photo of the laser head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0588" y="1366524"/>
            <a:ext cx="7070823" cy="530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Scheme of the pulsed laser source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65" b="19602"/>
          <a:stretch/>
        </p:blipFill>
        <p:spPr>
          <a:xfrm>
            <a:off x="1420383" y="1544652"/>
            <a:ext cx="9901333" cy="4519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4180" y="1473011"/>
            <a:ext cx="2496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Photodiode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967775" y="6082142"/>
            <a:ext cx="363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Q-switched laser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664681" y="5569903"/>
            <a:ext cx="2862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Beamsplitter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465054" y="5955632"/>
            <a:ext cx="2430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Attenuator</a:t>
            </a:r>
            <a:endParaRPr lang="ru-RU" sz="36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309013" y="2030696"/>
            <a:ext cx="1744250" cy="584457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7349235" y="5229895"/>
            <a:ext cx="976618" cy="725737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786542" y="3729789"/>
            <a:ext cx="238348" cy="2324862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5197642" y="3943481"/>
            <a:ext cx="998621" cy="1630071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27" idx="2"/>
          </p:cNvCxnSpPr>
          <p:nvPr/>
        </p:nvCxnSpPr>
        <p:spPr>
          <a:xfrm flipV="1">
            <a:off x="5823284" y="2030696"/>
            <a:ext cx="1736974" cy="1699094"/>
          </a:xfrm>
          <a:prstGeom prst="straightConnector1">
            <a:avLst/>
          </a:prstGeom>
          <a:ln w="63500">
            <a:solidFill>
              <a:srgbClr val="92D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56302" y="1384365"/>
            <a:ext cx="2207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Telescope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789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553</TotalTime>
  <Words>164</Words>
  <Application>Microsoft Office PowerPoint</Application>
  <PresentationFormat>Широкоэкранный</PresentationFormat>
  <Paragraphs>57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Trebuchet MS</vt:lpstr>
      <vt:lpstr>Wingdings</vt:lpstr>
      <vt:lpstr>Wingdings 3</vt:lpstr>
      <vt:lpstr>Аспект</vt:lpstr>
      <vt:lpstr>Тема Office</vt:lpstr>
      <vt:lpstr>Compact solid - state pulsed laser for calibration of the GVD data acquisition system </vt:lpstr>
      <vt:lpstr>Requirements for laser source</vt:lpstr>
      <vt:lpstr>Microchip laser</vt:lpstr>
      <vt:lpstr>Microchip laser</vt:lpstr>
      <vt:lpstr>Scheme of the laser</vt:lpstr>
      <vt:lpstr>Презентация PowerPoint</vt:lpstr>
      <vt:lpstr>CAD model of the laser head</vt:lpstr>
      <vt:lpstr>Photo of the laser head</vt:lpstr>
      <vt:lpstr>Scheme of the pulsed laser source</vt:lpstr>
      <vt:lpstr>CAD model of the pulsed laser source</vt:lpstr>
      <vt:lpstr>Photo of the pulsed laser source</vt:lpstr>
      <vt:lpstr>Thank You!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Compact solid - state pulsed laser for calibration of the GVD data acquisition system</dc:title>
  <dc:creator>Shestakov</dc:creator>
  <cp:lastModifiedBy>Shestakov</cp:lastModifiedBy>
  <cp:revision>17</cp:revision>
  <dcterms:created xsi:type="dcterms:W3CDTF">2018-10-02T15:00:54Z</dcterms:created>
  <dcterms:modified xsi:type="dcterms:W3CDTF">2018-10-03T00:14:40Z</dcterms:modified>
</cp:coreProperties>
</file>