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440" r:id="rId3"/>
    <p:sldId id="423" r:id="rId4"/>
    <p:sldId id="398" r:id="rId5"/>
    <p:sldId id="579" r:id="rId6"/>
    <p:sldId id="810" r:id="rId7"/>
    <p:sldId id="809" r:id="rId8"/>
    <p:sldId id="438" r:id="rId9"/>
    <p:sldId id="594" r:id="rId10"/>
    <p:sldId id="403" r:id="rId11"/>
    <p:sldId id="406" r:id="rId12"/>
    <p:sldId id="407" r:id="rId13"/>
    <p:sldId id="426" r:id="rId14"/>
    <p:sldId id="410" r:id="rId15"/>
    <p:sldId id="409" r:id="rId16"/>
    <p:sldId id="428" r:id="rId17"/>
    <p:sldId id="429" r:id="rId18"/>
    <p:sldId id="430" r:id="rId19"/>
    <p:sldId id="431" r:id="rId20"/>
    <p:sldId id="811" r:id="rId21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91"/>
    <p:restoredTop sz="50000" autoAdjust="0"/>
  </p:normalViewPr>
  <p:slideViewPr>
    <p:cSldViewPr snapToGrid="0" snapToObjects="1">
      <p:cViewPr varScale="1">
        <p:scale>
          <a:sx n="113" d="100"/>
          <a:sy n="113" d="100"/>
        </p:scale>
        <p:origin x="73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78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63313-6571-7347-A36E-D7694310B42F}" type="datetimeFigureOut">
              <a:rPr lang="it-IT" smtClean="0"/>
              <a:t>03/10/18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BA911-50AA-3147-81B4-494F76D986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537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548F08-031C-F64B-87D7-1223F7F8229F}" type="slidenum">
              <a:rPr lang="it-IT"/>
              <a:pPr>
                <a:defRPr/>
              </a:pPr>
              <a:t>4</a:t>
            </a:fld>
            <a:endParaRPr lang="it-IT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548F08-031C-F64B-87D7-1223F7F8229F}" type="slidenum">
              <a:rPr lang="it-IT"/>
              <a:pPr>
                <a:defRPr/>
              </a:pPr>
              <a:t>5</a:t>
            </a:fld>
            <a:endParaRPr lang="it-IT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39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CDED4B-95F4-D943-BC35-B598F76F7493}" type="slidenum">
              <a:rPr lang="en-GB" sz="1300"/>
              <a:pPr eaLnBrk="1" hangingPunct="1"/>
              <a:t>9</a:t>
            </a:fld>
            <a:endParaRPr lang="en-GB" sz="13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774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FDDF4C95-C9CE-924D-A696-572564202A9C}" type="datetimeFigureOut">
              <a:rPr lang="it-IT" smtClean="0"/>
              <a:t>03/10/18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583090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479487"/>
            <a:ext cx="2133600" cy="365125"/>
          </a:xfrm>
          <a:prstGeom prst="rect">
            <a:avLst/>
          </a:prstGeom>
        </p:spPr>
        <p:txBody>
          <a:bodyPr/>
          <a:lstStyle/>
          <a:p>
            <a:fld id="{5087DA83-A3FE-2E40-9E4E-63769B139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176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63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FDDF4C95-C9CE-924D-A696-572564202A9C}" type="datetimeFigureOut">
              <a:rPr lang="it-IT" smtClean="0"/>
              <a:t>03/10/18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583090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479487"/>
            <a:ext cx="2133600" cy="365125"/>
          </a:xfrm>
          <a:prstGeom prst="rect">
            <a:avLst/>
          </a:prstGeom>
        </p:spPr>
        <p:txBody>
          <a:bodyPr/>
          <a:lstStyle/>
          <a:p>
            <a:fld id="{5087DA83-A3FE-2E40-9E4E-63769B139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076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FDDF4C95-C9CE-924D-A696-572564202A9C}" type="datetimeFigureOut">
              <a:rPr lang="it-IT" smtClean="0"/>
              <a:t>03/10/18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583090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479487"/>
            <a:ext cx="2133600" cy="365125"/>
          </a:xfrm>
          <a:prstGeom prst="rect">
            <a:avLst/>
          </a:prstGeom>
        </p:spPr>
        <p:txBody>
          <a:bodyPr/>
          <a:lstStyle/>
          <a:p>
            <a:fld id="{5087DA83-A3FE-2E40-9E4E-63769B139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0132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809980"/>
            <a:ext cx="7772400" cy="611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F497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730446" y="6356350"/>
            <a:ext cx="956353" cy="365125"/>
          </a:xfrm>
          <a:prstGeom prst="rect">
            <a:avLst/>
          </a:prstGeom>
        </p:spPr>
        <p:txBody>
          <a:bodyPr/>
          <a:lstStyle/>
          <a:p>
            <a:fld id="{C6542891-0935-7143-98B2-C3EC6C6711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38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63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583090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47948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087DA83-A3FE-2E40-9E4E-63769B13918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968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FDDF4C95-C9CE-924D-A696-572564202A9C}" type="datetimeFigureOut">
              <a:rPr lang="it-IT" smtClean="0"/>
              <a:t>03/10/18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583090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479487"/>
            <a:ext cx="2133600" cy="365125"/>
          </a:xfrm>
          <a:prstGeom prst="rect">
            <a:avLst/>
          </a:prstGeom>
        </p:spPr>
        <p:txBody>
          <a:bodyPr/>
          <a:lstStyle/>
          <a:p>
            <a:fld id="{5087DA83-A3FE-2E40-9E4E-63769B139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5418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63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FDDF4C95-C9CE-924D-A696-572564202A9C}" type="datetimeFigureOut">
              <a:rPr lang="it-IT" smtClean="0"/>
              <a:t>03/10/18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583090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010400" y="6479487"/>
            <a:ext cx="2133600" cy="365125"/>
          </a:xfrm>
          <a:prstGeom prst="rect">
            <a:avLst/>
          </a:prstGeom>
        </p:spPr>
        <p:txBody>
          <a:bodyPr/>
          <a:lstStyle/>
          <a:p>
            <a:fld id="{5087DA83-A3FE-2E40-9E4E-63769B139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8347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63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FDDF4C95-C9CE-924D-A696-572564202A9C}" type="datetimeFigureOut">
              <a:rPr lang="it-IT" smtClean="0"/>
              <a:t>03/10/18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583090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7010400" y="6479487"/>
            <a:ext cx="2133600" cy="365125"/>
          </a:xfrm>
          <a:prstGeom prst="rect">
            <a:avLst/>
          </a:prstGeom>
        </p:spPr>
        <p:txBody>
          <a:bodyPr/>
          <a:lstStyle/>
          <a:p>
            <a:fld id="{5087DA83-A3FE-2E40-9E4E-63769B139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490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63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FDDF4C95-C9CE-924D-A696-572564202A9C}" type="datetimeFigureOut">
              <a:rPr lang="it-IT" smtClean="0"/>
              <a:t>03/10/18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583090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7010400" y="6479487"/>
            <a:ext cx="2133600" cy="365125"/>
          </a:xfrm>
          <a:prstGeom prst="rect">
            <a:avLst/>
          </a:prstGeom>
        </p:spPr>
        <p:txBody>
          <a:bodyPr/>
          <a:lstStyle/>
          <a:p>
            <a:fld id="{5087DA83-A3FE-2E40-9E4E-63769B139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5028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FDDF4C95-C9CE-924D-A696-572564202A9C}" type="datetimeFigureOut">
              <a:rPr lang="it-IT" smtClean="0"/>
              <a:t>03/10/18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583090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010400" y="6479487"/>
            <a:ext cx="2133600" cy="365125"/>
          </a:xfrm>
          <a:prstGeom prst="rect">
            <a:avLst/>
          </a:prstGeom>
        </p:spPr>
        <p:txBody>
          <a:bodyPr/>
          <a:lstStyle/>
          <a:p>
            <a:fld id="{5087DA83-A3FE-2E40-9E4E-63769B139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87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FDDF4C95-C9CE-924D-A696-572564202A9C}" type="datetimeFigureOut">
              <a:rPr lang="it-IT" smtClean="0"/>
              <a:t>03/10/18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583090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010400" y="6479487"/>
            <a:ext cx="2133600" cy="365125"/>
          </a:xfrm>
          <a:prstGeom prst="rect">
            <a:avLst/>
          </a:prstGeom>
        </p:spPr>
        <p:txBody>
          <a:bodyPr/>
          <a:lstStyle/>
          <a:p>
            <a:fld id="{5087DA83-A3FE-2E40-9E4E-63769B139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269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FDDF4C95-C9CE-924D-A696-572564202A9C}" type="datetimeFigureOut">
              <a:rPr lang="it-IT" smtClean="0"/>
              <a:t>03/10/18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583090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010400" y="6479487"/>
            <a:ext cx="2133600" cy="365125"/>
          </a:xfrm>
          <a:prstGeom prst="rect">
            <a:avLst/>
          </a:prstGeom>
        </p:spPr>
        <p:txBody>
          <a:bodyPr/>
          <a:lstStyle/>
          <a:p>
            <a:fld id="{5087DA83-A3FE-2E40-9E4E-63769B139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82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 userDrawn="1"/>
        </p:nvSpPr>
        <p:spPr>
          <a:xfrm>
            <a:off x="0" y="-1"/>
            <a:ext cx="9144000" cy="7163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79095" y="1074757"/>
            <a:ext cx="8824479" cy="5274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Rettangolo 6"/>
          <p:cNvSpPr/>
          <p:nvPr userDrawn="1"/>
        </p:nvSpPr>
        <p:spPr>
          <a:xfrm>
            <a:off x="-1" y="6479487"/>
            <a:ext cx="9144001" cy="378513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Giorgio Riccobene</a:t>
            </a:r>
            <a:r>
              <a:rPr lang="it-IT" baseline="0" dirty="0"/>
              <a:t> INFN-LNS						</a:t>
            </a:r>
            <a:r>
              <a:rPr lang="it-IT" dirty="0"/>
              <a:t> 		</a:t>
            </a:r>
            <a:r>
              <a:rPr lang="it-IT" dirty="0" err="1"/>
              <a:t>Dubna</a:t>
            </a:r>
            <a:r>
              <a:rPr lang="it-IT" dirty="0"/>
              <a:t> 2-4/10/2018</a:t>
            </a:r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-2"/>
            <a:ext cx="1251992" cy="7321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10" descr="KM3NeT_logo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503" y="0"/>
            <a:ext cx="710498" cy="73217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08233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5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4" Type="http://schemas.openxmlformats.org/officeDocument/2006/relationships/audio" Target="../media/media2.mp3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4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6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openxmlformats.org/officeDocument/2006/relationships/image" Target="../media/image30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DSCF07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3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46972" y="1004664"/>
            <a:ext cx="91239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chemeClr val="tx2"/>
                </a:solidFill>
                <a:latin typeface="Arial"/>
                <a:cs typeface="Arial"/>
              </a:rPr>
              <a:t>The Italian Site for KM3NeT ARCA</a:t>
            </a:r>
          </a:p>
        </p:txBody>
      </p:sp>
      <p:sp>
        <p:nvSpPr>
          <p:cNvPr id="2" name="Rettangolo 1"/>
          <p:cNvSpPr/>
          <p:nvPr/>
        </p:nvSpPr>
        <p:spPr>
          <a:xfrm>
            <a:off x="239272" y="0"/>
            <a:ext cx="84022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Arial"/>
                <a:cs typeface="Arial"/>
              </a:rPr>
              <a:t>VLVNT 2018</a:t>
            </a:r>
            <a:endParaRPr lang="it-IT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94242" y="302315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Giorgio Riccobene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INFN –LNS</a:t>
            </a:r>
          </a:p>
        </p:txBody>
      </p:sp>
      <p:pic>
        <p:nvPicPr>
          <p:cNvPr id="9" name="Immagine 8" descr="PIC_0228.JPG"/>
          <p:cNvPicPr>
            <a:picLocks noChangeAspect="1"/>
          </p:cNvPicPr>
          <p:nvPr/>
        </p:nvPicPr>
        <p:blipFill rotWithShape="1">
          <a:blip r:embed="rId3">
            <a:alphaModFix amt="7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brightnessContrast bright="17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39"/>
          <a:stretch/>
        </p:blipFill>
        <p:spPr>
          <a:xfrm>
            <a:off x="140634" y="4366241"/>
            <a:ext cx="2993028" cy="2151238"/>
          </a:xfrm>
          <a:prstGeom prst="rect">
            <a:avLst/>
          </a:prstGeom>
          <a:ln>
            <a:noFill/>
          </a:ln>
        </p:spPr>
      </p:pic>
      <p:pic>
        <p:nvPicPr>
          <p:cNvPr id="10" name="Immagine 2" descr="P302028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8" t="9619" r="24367" b="9038"/>
          <a:stretch>
            <a:fillRect/>
          </a:stretch>
        </p:blipFill>
        <p:spPr bwMode="auto">
          <a:xfrm>
            <a:off x="7064907" y="4121806"/>
            <a:ext cx="1922256" cy="256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SCF08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r="2768" b="11073"/>
          <a:stretch>
            <a:fillRect/>
          </a:stretch>
        </p:blipFill>
        <p:spPr bwMode="auto">
          <a:xfrm>
            <a:off x="3439981" y="3964785"/>
            <a:ext cx="2885146" cy="199740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162" y="414199"/>
            <a:ext cx="1281120" cy="675968"/>
          </a:xfrm>
          <a:prstGeom prst="rect">
            <a:avLst/>
          </a:prstGeom>
          <a:noFill/>
        </p:spPr>
      </p:pic>
      <p:pic>
        <p:nvPicPr>
          <p:cNvPr id="16" name="Picture 10" descr="KM3NeT_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336" y="256902"/>
            <a:ext cx="838827" cy="86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68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Catania </a:t>
            </a:r>
            <a:r>
              <a:rPr lang="it-IT" dirty="0" err="1"/>
              <a:t>node</a:t>
            </a:r>
            <a:endParaRPr lang="it-IT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5" b="8460"/>
          <a:stretch/>
        </p:blipFill>
        <p:spPr bwMode="auto">
          <a:xfrm>
            <a:off x="0" y="778352"/>
            <a:ext cx="9144000" cy="583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L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908720"/>
            <a:ext cx="2346325" cy="170338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45"/>
          <p:cNvSpPr/>
          <p:nvPr/>
        </p:nvSpPr>
        <p:spPr>
          <a:xfrm>
            <a:off x="3679825" y="3476724"/>
            <a:ext cx="214313" cy="214312"/>
          </a:xfrm>
          <a:prstGeom prst="ellipse">
            <a:avLst/>
          </a:prstGeom>
          <a:solidFill>
            <a:srgbClr val="FFC0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9" name="Elbow Connector 46"/>
          <p:cNvCxnSpPr>
            <a:endCxn id="18" idx="2"/>
          </p:cNvCxnSpPr>
          <p:nvPr/>
        </p:nvCxnSpPr>
        <p:spPr>
          <a:xfrm flipV="1">
            <a:off x="2627313" y="3584674"/>
            <a:ext cx="1052512" cy="473075"/>
          </a:xfrm>
          <a:prstGeom prst="bentConnector3">
            <a:avLst>
              <a:gd name="adj1" fmla="val 7919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55"/>
          <p:cNvSpPr txBox="1">
            <a:spLocks noChangeArrowheads="1"/>
          </p:cNvSpPr>
          <p:nvPr/>
        </p:nvSpPr>
        <p:spPr bwMode="auto">
          <a:xfrm rot="2378977">
            <a:off x="3670300" y="3867492"/>
            <a:ext cx="652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>
                <a:cs typeface="Arial" charset="0"/>
              </a:rPr>
              <a:t>5 km</a:t>
            </a:r>
          </a:p>
        </p:txBody>
      </p:sp>
      <p:cxnSp>
        <p:nvCxnSpPr>
          <p:cNvPr id="21" name="Straight Arrow Connector 59"/>
          <p:cNvCxnSpPr>
            <a:stCxn id="18" idx="5"/>
          </p:cNvCxnSpPr>
          <p:nvPr/>
        </p:nvCxnSpPr>
        <p:spPr>
          <a:xfrm rot="16200000" flipH="1">
            <a:off x="3978275" y="3543399"/>
            <a:ext cx="557213" cy="788987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82" descr="DSCN06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5" b="13841"/>
          <a:stretch>
            <a:fillRect/>
          </a:stretch>
        </p:blipFill>
        <p:spPr bwMode="auto">
          <a:xfrm>
            <a:off x="322263" y="3212976"/>
            <a:ext cx="2305050" cy="13033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ightning Bolt 61"/>
          <p:cNvSpPr/>
          <p:nvPr/>
        </p:nvSpPr>
        <p:spPr>
          <a:xfrm flipH="1" flipV="1">
            <a:off x="250825" y="2172271"/>
            <a:ext cx="500063" cy="1285875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" name="TextBox 63"/>
          <p:cNvSpPr txBox="1">
            <a:spLocks noChangeArrowheads="1"/>
          </p:cNvSpPr>
          <p:nvPr/>
        </p:nvSpPr>
        <p:spPr bwMode="auto">
          <a:xfrm>
            <a:off x="2770188" y="3587849"/>
            <a:ext cx="7667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>
                <a:cs typeface="Arial" charset="0"/>
              </a:rPr>
              <a:t>20 km</a:t>
            </a:r>
          </a:p>
        </p:txBody>
      </p:sp>
      <p:sp>
        <p:nvSpPr>
          <p:cNvPr id="25" name="TextBox 69"/>
          <p:cNvSpPr txBox="1">
            <a:spLocks noChangeArrowheads="1"/>
          </p:cNvSpPr>
          <p:nvPr/>
        </p:nvSpPr>
        <p:spPr bwMode="auto">
          <a:xfrm rot="19127287">
            <a:off x="3744913" y="2970555"/>
            <a:ext cx="6524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>
                <a:cs typeface="Arial" charset="0"/>
              </a:rPr>
              <a:t>5 km</a:t>
            </a:r>
          </a:p>
        </p:txBody>
      </p:sp>
      <p:cxnSp>
        <p:nvCxnSpPr>
          <p:cNvPr id="26" name="Straight Arrow Connector 70"/>
          <p:cNvCxnSpPr>
            <a:stCxn id="18" idx="7"/>
          </p:cNvCxnSpPr>
          <p:nvPr/>
        </p:nvCxnSpPr>
        <p:spPr>
          <a:xfrm rot="5400000" flipH="1" flipV="1">
            <a:off x="3952082" y="2923480"/>
            <a:ext cx="495300" cy="674687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" descr="P302028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8" t="9619" r="24367" b="9038"/>
          <a:stretch>
            <a:fillRect/>
          </a:stretch>
        </p:blipFill>
        <p:spPr bwMode="auto">
          <a:xfrm>
            <a:off x="7092280" y="3770456"/>
            <a:ext cx="1296144" cy="173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3" descr="P223024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538208"/>
            <a:ext cx="201706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sellaDiTesto 1"/>
          <p:cNvSpPr txBox="1">
            <a:spLocks noChangeArrowheads="1"/>
          </p:cNvSpPr>
          <p:nvPr/>
        </p:nvSpPr>
        <p:spPr bwMode="auto">
          <a:xfrm>
            <a:off x="6948264" y="818128"/>
            <a:ext cx="2088232" cy="2677656"/>
          </a:xfrm>
          <a:prstGeom prst="rect">
            <a:avLst/>
          </a:prstGeom>
          <a:solidFill>
            <a:srgbClr val="22228B">
              <a:alpha val="39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>
                <a:solidFill>
                  <a:srgbClr val="FF0000"/>
                </a:solidFill>
              </a:rPr>
              <a:t>NEMO-SN1</a:t>
            </a:r>
          </a:p>
          <a:p>
            <a:pPr algn="l" eaLnBrk="1" hangingPunct="1"/>
            <a:r>
              <a:rPr lang="en-GB" sz="1400" b="1">
                <a:solidFill>
                  <a:srgbClr val="FFFF00"/>
                </a:solidFill>
              </a:rPr>
              <a:t>2005-2008: </a:t>
            </a:r>
            <a:r>
              <a:rPr lang="en-GB" sz="1400" b="1">
                <a:solidFill>
                  <a:schemeClr val="bg1"/>
                </a:solidFill>
              </a:rPr>
              <a:t>Geophysics sensors</a:t>
            </a:r>
          </a:p>
          <a:p>
            <a:pPr algn="l" eaLnBrk="1" hangingPunct="1"/>
            <a:r>
              <a:rPr lang="en-GB" sz="1400" b="1">
                <a:solidFill>
                  <a:srgbClr val="FFFF00"/>
                </a:solidFill>
              </a:rPr>
              <a:t>2012-2013:</a:t>
            </a:r>
          </a:p>
          <a:p>
            <a:pPr algn="l" eaLnBrk="1" hangingPunct="1"/>
            <a:r>
              <a:rPr lang="en-GB" sz="1400" b="1">
                <a:solidFill>
                  <a:schemeClr val="bg1"/>
                </a:solidFill>
              </a:rPr>
              <a:t>Multidisciplinary node</a:t>
            </a:r>
          </a:p>
          <a:p>
            <a:pPr algn="l" eaLnBrk="1" hangingPunct="1"/>
            <a:r>
              <a:rPr lang="en-GB" sz="1400" b="1">
                <a:solidFill>
                  <a:schemeClr val="bg1"/>
                </a:solidFill>
              </a:rPr>
              <a:t>2 CTDs, CM, seismic hydrophones, LF hydrophones, 4 HF hydrophones, magnetometers</a:t>
            </a:r>
          </a:p>
          <a:p>
            <a:pPr algn="l" eaLnBrk="1" hangingPunct="1"/>
            <a:r>
              <a:rPr lang="en-GB" sz="1400" b="1">
                <a:solidFill>
                  <a:srgbClr val="FFFF00"/>
                </a:solidFill>
              </a:rPr>
              <a:t>2018 –</a:t>
            </a:r>
          </a:p>
          <a:p>
            <a:pPr algn="l" eaLnBrk="1" hangingPunct="1"/>
            <a:r>
              <a:rPr lang="en-GB" sz="1400" b="1">
                <a:solidFill>
                  <a:schemeClr val="bg1"/>
                </a:solidFill>
              </a:rPr>
              <a:t>New deployment</a:t>
            </a:r>
          </a:p>
        </p:txBody>
      </p:sp>
      <p:sp>
        <p:nvSpPr>
          <p:cNvPr id="30" name="TextBox 42"/>
          <p:cNvSpPr txBox="1">
            <a:spLocks noChangeArrowheads="1"/>
          </p:cNvSpPr>
          <p:nvPr/>
        </p:nvSpPr>
        <p:spPr bwMode="auto">
          <a:xfrm>
            <a:off x="5547" y="4516314"/>
            <a:ext cx="2620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>
                <a:solidFill>
                  <a:srgbClr val="002060"/>
                </a:solidFill>
                <a:cs typeface="Arial" charset="0"/>
              </a:rPr>
              <a:t>LNS Test Site Laboratory</a:t>
            </a:r>
          </a:p>
          <a:p>
            <a:pPr eaLnBrk="1" hangingPunct="1"/>
            <a:r>
              <a:rPr lang="en-GB" sz="1600" b="1">
                <a:solidFill>
                  <a:srgbClr val="002060"/>
                </a:solidFill>
                <a:cs typeface="Arial" charset="0"/>
              </a:rPr>
              <a:t>at the port of Catania</a:t>
            </a:r>
          </a:p>
        </p:txBody>
      </p:sp>
      <p:sp>
        <p:nvSpPr>
          <p:cNvPr id="31" name="TextBox 43"/>
          <p:cNvSpPr txBox="1">
            <a:spLocks noChangeArrowheads="1"/>
          </p:cNvSpPr>
          <p:nvPr/>
        </p:nvSpPr>
        <p:spPr bwMode="auto">
          <a:xfrm>
            <a:off x="323850" y="948308"/>
            <a:ext cx="2143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 dirty="0">
                <a:solidFill>
                  <a:srgbClr val="002060"/>
                </a:solidFill>
                <a:cs typeface="Arial" charset="0"/>
              </a:rPr>
              <a:t>LNS-INFN Catania</a:t>
            </a:r>
          </a:p>
        </p:txBody>
      </p:sp>
      <p:sp>
        <p:nvSpPr>
          <p:cNvPr id="32" name="Rectangle 44"/>
          <p:cNvSpPr>
            <a:spLocks noChangeArrowheads="1"/>
          </p:cNvSpPr>
          <p:nvPr/>
        </p:nvSpPr>
        <p:spPr bwMode="auto">
          <a:xfrm>
            <a:off x="179512" y="2622977"/>
            <a:ext cx="27943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FF0000"/>
                </a:solidFill>
                <a:cs typeface="Arial" charset="0"/>
              </a:rPr>
              <a:t>1 Gbps fiber link</a:t>
            </a:r>
            <a:endParaRPr lang="en-GB" sz="1600" b="1">
              <a:solidFill>
                <a:srgbClr val="FF0000"/>
              </a:solidFill>
            </a:endParaRPr>
          </a:p>
        </p:txBody>
      </p:sp>
      <p:pic>
        <p:nvPicPr>
          <p:cNvPr id="33" name="Picture 28" descr="emso logo final RG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20288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 descr="DSCF08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r="2768" b="11073"/>
          <a:stretch>
            <a:fillRect/>
          </a:stretch>
        </p:blipFill>
        <p:spPr bwMode="auto">
          <a:xfrm>
            <a:off x="4644009" y="3914472"/>
            <a:ext cx="1944216" cy="134599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asellaDiTesto 1"/>
          <p:cNvSpPr txBox="1">
            <a:spLocks noChangeArrowheads="1"/>
          </p:cNvSpPr>
          <p:nvPr/>
        </p:nvSpPr>
        <p:spPr bwMode="auto">
          <a:xfrm>
            <a:off x="4211960" y="5229200"/>
            <a:ext cx="2592288" cy="738664"/>
          </a:xfrm>
          <a:prstGeom prst="rect">
            <a:avLst/>
          </a:prstGeom>
          <a:solidFill>
            <a:srgbClr val="22228B">
              <a:alpha val="39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>
                <a:solidFill>
                  <a:srgbClr val="FF0000"/>
                </a:solidFill>
              </a:rPr>
              <a:t>OnDE</a:t>
            </a:r>
          </a:p>
          <a:p>
            <a:pPr algn="l" eaLnBrk="1" hangingPunct="1"/>
            <a:r>
              <a:rPr lang="en-GB" sz="1400" b="1">
                <a:solidFill>
                  <a:srgbClr val="FFFF00"/>
                </a:solidFill>
              </a:rPr>
              <a:t>2005-2006: </a:t>
            </a:r>
          </a:p>
          <a:p>
            <a:pPr algn="l" eaLnBrk="1" hangingPunct="1"/>
            <a:r>
              <a:rPr lang="en-GB" sz="1400" b="1">
                <a:solidFill>
                  <a:schemeClr val="bg1"/>
                </a:solidFill>
              </a:rPr>
              <a:t>4 High Frequency Hydros</a:t>
            </a:r>
          </a:p>
        </p:txBody>
      </p:sp>
      <p:sp>
        <p:nvSpPr>
          <p:cNvPr id="37" name="CasellaDiTesto 1"/>
          <p:cNvSpPr txBox="1">
            <a:spLocks noChangeArrowheads="1"/>
          </p:cNvSpPr>
          <p:nvPr/>
        </p:nvSpPr>
        <p:spPr bwMode="auto">
          <a:xfrm>
            <a:off x="6768752" y="5426640"/>
            <a:ext cx="2771800" cy="738664"/>
          </a:xfrm>
          <a:prstGeom prst="rect">
            <a:avLst/>
          </a:prstGeom>
          <a:solidFill>
            <a:srgbClr val="22228B">
              <a:alpha val="39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>
                <a:solidFill>
                  <a:srgbClr val="FF0000"/>
                </a:solidFill>
              </a:rPr>
              <a:t>OnDE 2-SMO</a:t>
            </a:r>
          </a:p>
          <a:p>
            <a:pPr algn="l" eaLnBrk="1" hangingPunct="1"/>
            <a:r>
              <a:rPr lang="en-GB" sz="1400" b="1">
                <a:solidFill>
                  <a:srgbClr val="FFFF00"/>
                </a:solidFill>
              </a:rPr>
              <a:t>2013-today</a:t>
            </a:r>
          </a:p>
          <a:p>
            <a:pPr algn="l" eaLnBrk="1" hangingPunct="1"/>
            <a:r>
              <a:rPr lang="en-GB" sz="1400" b="1">
                <a:solidFill>
                  <a:srgbClr val="FFFF00"/>
                </a:solidFill>
              </a:rPr>
              <a:t> </a:t>
            </a:r>
            <a:r>
              <a:rPr lang="en-GB" sz="1400" b="1">
                <a:solidFill>
                  <a:schemeClr val="bg1"/>
                </a:solidFill>
              </a:rPr>
              <a:t>4 High Frequency Hydros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644008" y="3068960"/>
            <a:ext cx="180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6"/>
                </a:solidFill>
              </a:rPr>
              <a:t>Test Site North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4644008" y="3545140"/>
            <a:ext cx="1586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rgbClr val="2D2DB9"/>
                </a:solidFill>
              </a:rPr>
              <a:t>Test Site South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5496" y="5949280"/>
            <a:ext cx="5976664" cy="646331"/>
          </a:xfrm>
          <a:prstGeom prst="rect">
            <a:avLst/>
          </a:prstGeom>
          <a:solidFill>
            <a:schemeClr val="accent6">
              <a:lumMod val="75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800" b="1" dirty="0">
                <a:solidFill>
                  <a:schemeClr val="bg1"/>
                </a:solidFill>
              </a:rPr>
              <a:t>2018: CREEP (UCL) long term creeping of rocks at high pressure and a real time camera (CSIC)</a:t>
            </a:r>
          </a:p>
        </p:txBody>
      </p:sp>
    </p:spTree>
    <p:extLst>
      <p:ext uri="{BB962C8B-B14F-4D97-AF65-F5344CB8AC3E}">
        <p14:creationId xmlns:p14="http://schemas.microsoft.com/office/powerpoint/2010/main" val="1892293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60" name="Rectangle 40"/>
          <p:cNvSpPr>
            <a:spLocks noChangeArrowheads="1"/>
          </p:cNvSpPr>
          <p:nvPr/>
        </p:nvSpPr>
        <p:spPr bwMode="auto">
          <a:xfrm>
            <a:off x="199008" y="476672"/>
            <a:ext cx="89027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rgbClr val="000099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 sz="1600" dirty="0">
              <a:latin typeface="Arial" pitchFamily="34" charset="0"/>
              <a:ea typeface="+mn-ea"/>
            </a:endParaRPr>
          </a:p>
        </p:txBody>
      </p:sp>
      <p:sp>
        <p:nvSpPr>
          <p:cNvPr id="209959" name="Rectangle 39"/>
          <p:cNvSpPr>
            <a:spLocks noChangeArrowheads="1"/>
          </p:cNvSpPr>
          <p:nvPr/>
        </p:nvSpPr>
        <p:spPr bwMode="auto">
          <a:xfrm>
            <a:off x="177716" y="3140968"/>
            <a:ext cx="884396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rgbClr val="000099"/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 sz="1600">
              <a:latin typeface="Arial" pitchFamily="34" charset="0"/>
              <a:ea typeface="+mn-ea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en-GB" b="0" dirty="0">
                <a:latin typeface="Arial" charset="0"/>
              </a:rPr>
              <a:t>The </a:t>
            </a:r>
            <a:r>
              <a:rPr lang="en-GB" b="0" dirty="0">
                <a:solidFill>
                  <a:srgbClr val="FF0000"/>
                </a:solidFill>
                <a:latin typeface="Arial" charset="0"/>
              </a:rPr>
              <a:t>O</a:t>
            </a:r>
            <a:r>
              <a:rPr lang="en-GB" b="0" dirty="0">
                <a:latin typeface="Arial" charset="0"/>
              </a:rPr>
              <a:t>cean </a:t>
            </a:r>
            <a:r>
              <a:rPr lang="en-GB" b="0" dirty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en-GB" b="0" dirty="0">
                <a:latin typeface="Arial" charset="0"/>
              </a:rPr>
              <a:t>oise </a:t>
            </a:r>
            <a:r>
              <a:rPr lang="en-GB" b="0" dirty="0">
                <a:solidFill>
                  <a:srgbClr val="FF0000"/>
                </a:solidFill>
                <a:latin typeface="Arial" charset="0"/>
              </a:rPr>
              <a:t>D</a:t>
            </a:r>
            <a:r>
              <a:rPr lang="en-GB" b="0" dirty="0">
                <a:latin typeface="Arial" charset="0"/>
              </a:rPr>
              <a:t>etection </a:t>
            </a:r>
            <a:r>
              <a:rPr lang="en-GB" b="0" dirty="0">
                <a:solidFill>
                  <a:srgbClr val="FF0000"/>
                </a:solidFill>
                <a:latin typeface="Arial" charset="0"/>
              </a:rPr>
              <a:t>E</a:t>
            </a:r>
            <a:r>
              <a:rPr lang="en-GB" b="0" dirty="0">
                <a:latin typeface="Arial" charset="0"/>
              </a:rPr>
              <a:t>xperiment</a:t>
            </a:r>
          </a:p>
        </p:txBody>
      </p:sp>
      <p:sp>
        <p:nvSpPr>
          <p:cNvPr id="21511" name="Rectangle 27"/>
          <p:cNvSpPr>
            <a:spLocks noChangeArrowheads="1"/>
          </p:cNvSpPr>
          <p:nvPr/>
        </p:nvSpPr>
        <p:spPr bwMode="auto">
          <a:xfrm>
            <a:off x="232461" y="680880"/>
            <a:ext cx="8815387" cy="23574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l" eaLnBrk="0" hangingPunct="0">
              <a:lnSpc>
                <a:spcPct val="115000"/>
              </a:lnSpc>
            </a:pPr>
            <a:r>
              <a:rPr lang="en-GB" sz="1600">
                <a:solidFill>
                  <a:schemeClr val="tx2"/>
                </a:solidFill>
                <a:latin typeface="Arial"/>
                <a:cs typeface="Arial"/>
              </a:rPr>
              <a:t>Thetrahedral antenna (1m size): </a:t>
            </a:r>
          </a:p>
          <a:p>
            <a:pPr algn="l" eaLnBrk="0" hangingPunct="0">
              <a:lnSpc>
                <a:spcPct val="115000"/>
              </a:lnSpc>
            </a:pPr>
            <a:r>
              <a:rPr lang="en-GB" sz="1600">
                <a:solidFill>
                  <a:schemeClr val="tx2"/>
                </a:solidFill>
                <a:latin typeface="Arial"/>
                <a:cs typeface="Arial"/>
              </a:rPr>
              <a:t>4 Reson TC4042 hydrophones (special production for 2500 m depth).</a:t>
            </a:r>
          </a:p>
          <a:p>
            <a:pPr algn="l" eaLnBrk="0" hangingPunct="0">
              <a:lnSpc>
                <a:spcPct val="115000"/>
              </a:lnSpc>
            </a:pPr>
            <a:r>
              <a:rPr lang="en-GB" sz="1600">
                <a:solidFill>
                  <a:schemeClr val="tx2"/>
                </a:solidFill>
                <a:latin typeface="Arial"/>
                <a:cs typeface="Arial"/>
              </a:rPr>
              <a:t>Low cost professional audio electronics (96 kHz, 24 bit sampling, </a:t>
            </a:r>
            <a:r>
              <a:rPr lang="en-GB" sz="1600">
                <a:solidFill>
                  <a:schemeClr val="tx2"/>
                </a:solidFill>
                <a:latin typeface="Arial"/>
                <a:cs typeface="Arial"/>
                <a:sym typeface="Symbol" charset="0"/>
              </a:rPr>
              <a:t></a:t>
            </a:r>
            <a:r>
              <a:rPr lang="en-GB" sz="1600">
                <a:solidFill>
                  <a:schemeClr val="tx2"/>
                </a:solidFill>
                <a:latin typeface="Arial"/>
                <a:cs typeface="Arial"/>
              </a:rPr>
              <a:t>)</a:t>
            </a:r>
          </a:p>
          <a:p>
            <a:pPr algn="l" eaLnBrk="0" hangingPunct="0">
              <a:lnSpc>
                <a:spcPct val="115000"/>
              </a:lnSpc>
            </a:pPr>
            <a:r>
              <a:rPr lang="en-GB" sz="1600">
                <a:solidFill>
                  <a:schemeClr val="tx2"/>
                </a:solidFill>
                <a:latin typeface="Arial"/>
                <a:cs typeface="Arial"/>
              </a:rPr>
              <a:t>Hydrophones synchronised and phased.</a:t>
            </a:r>
          </a:p>
          <a:p>
            <a:pPr algn="l" eaLnBrk="0" hangingPunct="0">
              <a:lnSpc>
                <a:spcPct val="115000"/>
              </a:lnSpc>
            </a:pPr>
            <a:r>
              <a:rPr lang="en-GB" sz="1600">
                <a:solidFill>
                  <a:schemeClr val="tx2"/>
                </a:solidFill>
                <a:latin typeface="Arial"/>
                <a:cs typeface="Arial"/>
              </a:rPr>
              <a:t>On-line monitoring and recording on shore. Recording 5</a:t>
            </a:r>
            <a:r>
              <a:rPr lang="en-GB" altLang="ja-JP" sz="1600">
                <a:solidFill>
                  <a:schemeClr val="tx2"/>
                </a:solidFill>
                <a:latin typeface="Arial"/>
                <a:cs typeface="Arial"/>
              </a:rPr>
              <a:t>’</a:t>
            </a:r>
            <a:r>
              <a:rPr lang="en-GB" sz="1600">
                <a:solidFill>
                  <a:schemeClr val="tx2"/>
                </a:solidFill>
                <a:latin typeface="Arial"/>
                <a:cs typeface="Arial"/>
              </a:rPr>
              <a:t> every hour</a:t>
            </a:r>
          </a:p>
          <a:p>
            <a:pPr algn="l" eaLnBrk="0" hangingPunct="0">
              <a:lnSpc>
                <a:spcPct val="115000"/>
              </a:lnSpc>
            </a:pPr>
            <a:r>
              <a:rPr lang="en-GB" sz="1600">
                <a:solidFill>
                  <a:schemeClr val="tx2"/>
                </a:solidFill>
                <a:latin typeface="Arial"/>
                <a:cs typeface="Arial"/>
              </a:rPr>
              <a:t>Data taking from Jan. 2005 to Nov. 2006 (when NEMO Phase 1 was deployed).</a:t>
            </a:r>
          </a:p>
          <a:p>
            <a:pPr algn="l" eaLnBrk="0" hangingPunct="0">
              <a:lnSpc>
                <a:spcPct val="115000"/>
              </a:lnSpc>
            </a:pPr>
            <a:r>
              <a:rPr lang="en-GB" sz="1600">
                <a:solidFill>
                  <a:schemeClr val="tx2"/>
                </a:solidFill>
                <a:latin typeface="Arial"/>
                <a:cs typeface="Arial"/>
              </a:rPr>
              <a:t>Sea Noise measurement and modelling (presently under study)</a:t>
            </a:r>
          </a:p>
          <a:p>
            <a:pPr algn="l" eaLnBrk="0" hangingPunct="0">
              <a:lnSpc>
                <a:spcPct val="115000"/>
              </a:lnSpc>
            </a:pPr>
            <a:r>
              <a:rPr lang="en-GB" sz="1600">
                <a:solidFill>
                  <a:schemeClr val="tx2"/>
                </a:solidFill>
                <a:latin typeface="Arial"/>
                <a:cs typeface="Arial"/>
              </a:rPr>
              <a:t>Bioacoustics: study of sperm whales population in the East Med Sea </a:t>
            </a:r>
          </a:p>
        </p:txBody>
      </p:sp>
      <p:pic>
        <p:nvPicPr>
          <p:cNvPr id="2151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48" y="3848547"/>
            <a:ext cx="2557463" cy="235426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1514" name="TextBox 34"/>
          <p:cNvSpPr txBox="1">
            <a:spLocks noChangeArrowheads="1"/>
          </p:cNvSpPr>
          <p:nvPr/>
        </p:nvSpPr>
        <p:spPr bwMode="auto">
          <a:xfrm>
            <a:off x="139081" y="2985095"/>
            <a:ext cx="7723309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GB">
                <a:solidFill>
                  <a:srgbClr val="1F497D"/>
                </a:solidFill>
              </a:rPr>
              <a:t>2005-2006: First experiment to perform long-term measurement and monitoring of the acoustic background @ 2000 m depth</a:t>
            </a:r>
          </a:p>
        </p:txBody>
      </p:sp>
      <p:pic>
        <p:nvPicPr>
          <p:cNvPr id="14" name="Picture 5" descr="logunipv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168990" y="967121"/>
            <a:ext cx="658963" cy="631355"/>
          </a:xfrm>
          <a:prstGeom prst="rect">
            <a:avLst/>
          </a:prstGeom>
          <a:noFill/>
          <a:ln>
            <a:noFill/>
          </a:ln>
        </p:spPr>
      </p:pic>
      <p:sp>
        <p:nvSpPr>
          <p:cNvPr id="21519" name="TextBox 14"/>
          <p:cNvSpPr txBox="1">
            <a:spLocks noChangeArrowheads="1"/>
          </p:cNvSpPr>
          <p:nvPr/>
        </p:nvSpPr>
        <p:spPr bwMode="auto">
          <a:xfrm>
            <a:off x="8168990" y="1750020"/>
            <a:ext cx="754062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b="1" dirty="0">
                <a:solidFill>
                  <a:srgbClr val="000000"/>
                </a:solidFill>
              </a:rPr>
              <a:t>CIBRA</a:t>
            </a:r>
          </a:p>
        </p:txBody>
      </p:sp>
      <p:pic>
        <p:nvPicPr>
          <p:cNvPr id="17" name="Picture 28" descr="Histos_band_noi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5742" r="7428" b="2609"/>
          <a:stretch>
            <a:fillRect/>
          </a:stretch>
        </p:blipFill>
        <p:spPr bwMode="auto">
          <a:xfrm>
            <a:off x="5650448" y="4186585"/>
            <a:ext cx="3312368" cy="208823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" t="5330" r="7999" b="5330"/>
          <a:stretch>
            <a:fillRect/>
          </a:stretch>
        </p:blipFill>
        <p:spPr bwMode="auto">
          <a:xfrm>
            <a:off x="2914144" y="3898553"/>
            <a:ext cx="2705657" cy="237626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3138084" y="3898553"/>
            <a:ext cx="2512364" cy="35137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GB" sz="1600">
                <a:solidFill>
                  <a:srgbClr val="000066"/>
                </a:solidFill>
              </a:rPr>
              <a:t>Average noise spectrum</a:t>
            </a:r>
            <a:endParaRPr lang="en-GB" sz="1600">
              <a:solidFill>
                <a:srgbClr val="FF0000"/>
              </a:solidFill>
            </a:endParaRPr>
          </a:p>
        </p:txBody>
      </p:sp>
      <p:pic>
        <p:nvPicPr>
          <p:cNvPr id="13" name="Picture 6" descr="LogoOnd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4264" y="4549600"/>
            <a:ext cx="1176131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21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6378">
            <a:off x="5763179" y="3888916"/>
            <a:ext cx="3340130" cy="74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</p:pic>
      <p:sp>
        <p:nvSpPr>
          <p:cNvPr id="2" name="CasellaDiTesto 1"/>
          <p:cNvSpPr txBox="1"/>
          <p:nvPr/>
        </p:nvSpPr>
        <p:spPr>
          <a:xfrm>
            <a:off x="7315856" y="3529390"/>
            <a:ext cx="1750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Nature (2009)</a:t>
            </a:r>
          </a:p>
        </p:txBody>
      </p:sp>
    </p:spTree>
    <p:extLst>
      <p:ext uri="{BB962C8B-B14F-4D97-AF65-F5344CB8AC3E}">
        <p14:creationId xmlns:p14="http://schemas.microsoft.com/office/powerpoint/2010/main" val="1304404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664" y="3706244"/>
            <a:ext cx="6391373" cy="2619203"/>
          </a:xfrm>
          <a:prstGeom prst="rect">
            <a:avLst/>
          </a:prstGeom>
          <a:ln>
            <a:noFill/>
          </a:ln>
        </p:spPr>
      </p:pic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Sperm</a:t>
            </a:r>
            <a:r>
              <a:rPr lang="it-IT" dirty="0"/>
              <a:t> </a:t>
            </a:r>
            <a:r>
              <a:rPr lang="it-IT" dirty="0" err="1"/>
              <a:t>whale</a:t>
            </a:r>
            <a:r>
              <a:rPr lang="it-IT" dirty="0"/>
              <a:t> </a:t>
            </a:r>
            <a:r>
              <a:rPr lang="it-IT" dirty="0" err="1"/>
              <a:t>detection</a:t>
            </a:r>
            <a:endParaRPr lang="it-IT" dirty="0"/>
          </a:p>
        </p:txBody>
      </p:sp>
      <p:pic>
        <p:nvPicPr>
          <p:cNvPr id="20" name="dati_fondo_scheda1_20050501_190000_1X_32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0180" y="2840271"/>
            <a:ext cx="574209" cy="574209"/>
          </a:xfrm>
          <a:prstGeom prst="rect">
            <a:avLst/>
          </a:prstGeom>
        </p:spPr>
      </p:pic>
      <p:pic>
        <p:nvPicPr>
          <p:cNvPr id="25" name="P_macrocephalus_coda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5162" y="2766408"/>
            <a:ext cx="648072" cy="648072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107503" y="764781"/>
            <a:ext cx="42242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>
                <a:solidFill>
                  <a:schemeClr val="tx2"/>
                </a:solidFill>
                <a:latin typeface="Arial"/>
                <a:cs typeface="Arial"/>
              </a:rPr>
              <a:t>On-line monitoring of acoustic signals with OnDE allowed identification of sperm whales, determination of the population, size and tracking</a:t>
            </a:r>
          </a:p>
        </p:txBody>
      </p:sp>
      <p:pic>
        <p:nvPicPr>
          <p:cNvPr id="13" name="Picture 2" descr="http://blogs.plos.org/biologue/files/2013/07/PLOS-ONE-logo1.pn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FF0F1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000" y="4000694"/>
            <a:ext cx="1608857" cy="3489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129461" y="4222314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Adult males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129461" y="487038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Females or young males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129461" y="58745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Youngs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490"/>
          <a:stretch/>
        </p:blipFill>
        <p:spPr>
          <a:xfrm>
            <a:off x="4332825" y="764780"/>
            <a:ext cx="4950559" cy="3012027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6593" y="2938449"/>
            <a:ext cx="598763" cy="642990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" y="3799603"/>
            <a:ext cx="2677380" cy="223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5715275" y="2240427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F497D"/>
                </a:solidFill>
                <a:latin typeface="Arial"/>
                <a:cs typeface="Arial"/>
              </a:rPr>
              <a:t>Dive of 2 sperm-whales </a:t>
            </a:r>
          </a:p>
        </p:txBody>
      </p:sp>
    </p:spTree>
    <p:extLst>
      <p:ext uri="{BB962C8B-B14F-4D97-AF65-F5344CB8AC3E}">
        <p14:creationId xmlns:p14="http://schemas.microsoft.com/office/powerpoint/2010/main" val="246960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0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30481"/>
            <a:ext cx="7772400" cy="611264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bg1"/>
                </a:solidFill>
                <a:latin typeface="Arial" charset="0"/>
              </a:rPr>
              <a:t>Dolphins’ predation cycle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17" name="Immagine 16" descr="TrendClicksWhistlesN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r="53344" b="54839"/>
          <a:stretch/>
        </p:blipFill>
        <p:spPr>
          <a:xfrm>
            <a:off x="0" y="2055521"/>
            <a:ext cx="3646814" cy="1931634"/>
          </a:xfrm>
          <a:prstGeom prst="rect">
            <a:avLst/>
          </a:prstGeom>
        </p:spPr>
      </p:pic>
      <p:pic>
        <p:nvPicPr>
          <p:cNvPr id="18" name="Immagine 17" descr="NclicksHourAll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004" y="2055521"/>
            <a:ext cx="5802171" cy="3981076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07503" y="764781"/>
            <a:ext cx="8959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Arial"/>
                <a:cs typeface="Arial"/>
              </a:rPr>
              <a:t>Automatic identification of dolphins’ echolocation clicks (hunting)</a:t>
            </a:r>
          </a:p>
          <a:p>
            <a:r>
              <a:rPr lang="en-GB" sz="2400" dirty="0">
                <a:solidFill>
                  <a:schemeClr val="tx2"/>
                </a:solidFill>
                <a:latin typeface="Arial"/>
                <a:cs typeface="Arial"/>
              </a:rPr>
              <a:t>	day/nigh cycle assessed with 2 years of data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91" y="4083860"/>
            <a:ext cx="3222213" cy="49692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75" y="5012344"/>
            <a:ext cx="699008" cy="75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85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Submarine Network 1 EMSO </a:t>
            </a:r>
            <a:r>
              <a:rPr lang="it-IT" dirty="0" err="1"/>
              <a:t>Node</a:t>
            </a:r>
            <a:endParaRPr lang="it-IT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162" y="2974322"/>
            <a:ext cx="4296310" cy="3392266"/>
          </a:xfrm>
          <a:prstGeom prst="rect">
            <a:avLst/>
          </a:prstGeom>
          <a:solidFill>
            <a:schemeClr val="tx1"/>
          </a:solidFill>
          <a:ln w="19050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r="5556"/>
          <a:stretch/>
        </p:blipFill>
        <p:spPr>
          <a:xfrm>
            <a:off x="327363" y="3747882"/>
            <a:ext cx="3335642" cy="2499945"/>
          </a:xfrm>
          <a:prstGeom prst="rect">
            <a:avLst/>
          </a:prstGeom>
          <a:ln w="19050">
            <a:solidFill>
              <a:srgbClr val="002060"/>
            </a:solidFill>
            <a:prstDash val="solid"/>
          </a:ln>
        </p:spPr>
      </p:pic>
      <p:cxnSp>
        <p:nvCxnSpPr>
          <p:cNvPr id="26" name="Connettore 2 25"/>
          <p:cNvCxnSpPr/>
          <p:nvPr/>
        </p:nvCxnSpPr>
        <p:spPr>
          <a:xfrm flipH="1" flipV="1">
            <a:off x="5868144" y="4763909"/>
            <a:ext cx="1152128" cy="6732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7020272" y="5330051"/>
            <a:ext cx="172819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" pitchFamily="18" charset="0"/>
                <a:cs typeface="Times New Roman" panose="02020603050405020304" pitchFamily="18" charset="0"/>
              </a:rPr>
              <a:t>Low frequency hydrophone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7223157" y="3071962"/>
            <a:ext cx="1597315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cs typeface="Arial" pitchFamily="34" charset="0"/>
              </a:rPr>
              <a:t>INFN – LNS shore lab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355204" y="3747882"/>
            <a:ext cx="15099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FF00"/>
                </a:solidFill>
              </a:rPr>
              <a:t>June 2012</a:t>
            </a:r>
          </a:p>
          <a:p>
            <a:pPr algn="ctr"/>
            <a:r>
              <a:rPr lang="en-GB" sz="1600" b="1" dirty="0">
                <a:solidFill>
                  <a:srgbClr val="FFFF00"/>
                </a:solidFill>
              </a:rPr>
              <a:t> May 2013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4587408" y="3089915"/>
            <a:ext cx="142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NEMO – SN1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557580" y="5908122"/>
            <a:ext cx="310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24/24 h recordings, 11 months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63" y="2806420"/>
            <a:ext cx="679792" cy="856538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720" y="2806420"/>
            <a:ext cx="699008" cy="750639"/>
          </a:xfrm>
          <a:prstGeom prst="rect">
            <a:avLst/>
          </a:prstGeom>
        </p:spPr>
      </p:pic>
      <p:pic>
        <p:nvPicPr>
          <p:cNvPr id="18" name="Picture 5" descr="logunipv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393369" y="2833708"/>
            <a:ext cx="627251" cy="600972"/>
          </a:xfrm>
          <a:prstGeom prst="rect">
            <a:avLst/>
          </a:prstGeom>
          <a:noFill/>
        </p:spPr>
      </p:pic>
      <p:sp>
        <p:nvSpPr>
          <p:cNvPr id="19" name="TextBox 35"/>
          <p:cNvSpPr txBox="1">
            <a:spLocks noChangeArrowheads="1"/>
          </p:cNvSpPr>
          <p:nvPr/>
        </p:nvSpPr>
        <p:spPr bwMode="auto">
          <a:xfrm>
            <a:off x="194637" y="716325"/>
            <a:ext cx="86023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GB" sz="2400">
                <a:solidFill>
                  <a:schemeClr val="tx2"/>
                </a:solidFill>
                <a:latin typeface="Arial"/>
                <a:cs typeface="Arial"/>
              </a:rPr>
              <a:t>First Cabled node of EMSO</a:t>
            </a:r>
          </a:p>
          <a:p>
            <a:pPr marL="285750" indent="-285750" algn="l">
              <a:buFontTx/>
              <a:buChar char="-"/>
              <a:defRPr/>
            </a:pPr>
            <a:r>
              <a:rPr lang="en-GB" sz="2400">
                <a:solidFill>
                  <a:schemeClr val="tx2"/>
                </a:solidFill>
                <a:latin typeface="Arial"/>
                <a:cs typeface="Arial"/>
              </a:rPr>
              <a:t>Monitoring of volcanic and seismic activity in Sicily: thanks to reduced noise SN1 has improved sensitivity with respect to inland observatories.</a:t>
            </a:r>
          </a:p>
          <a:p>
            <a:pPr marL="285750" indent="-285750" algn="l">
              <a:buFontTx/>
              <a:buChar char="-"/>
              <a:defRPr/>
            </a:pPr>
            <a:r>
              <a:rPr lang="en-GB" sz="2400">
                <a:solidFill>
                  <a:schemeClr val="tx2"/>
                </a:solidFill>
                <a:latin typeface="Arial"/>
                <a:cs typeface="Arial"/>
              </a:rPr>
              <a:t>Prototype  of a Tsunami early warning system</a:t>
            </a:r>
          </a:p>
        </p:txBody>
      </p:sp>
      <p:pic>
        <p:nvPicPr>
          <p:cNvPr id="22" name="Picture 28" descr="emso logo final RGB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D6D7DD"/>
              </a:clrFrom>
              <a:clrTo>
                <a:srgbClr val="D6D7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002490"/>
            <a:ext cx="2106431" cy="65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932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Geophysics and Volcanology</a:t>
            </a:r>
          </a:p>
        </p:txBody>
      </p:sp>
      <p:pic>
        <p:nvPicPr>
          <p:cNvPr id="15" name="Picture 26" descr="Sn1 da R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28" y="4524316"/>
            <a:ext cx="2474664" cy="185701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64"/>
          <p:cNvSpPr>
            <a:spLocks noChangeArrowheads="1"/>
          </p:cNvSpPr>
          <p:nvPr/>
        </p:nvSpPr>
        <p:spPr bwMode="auto">
          <a:xfrm>
            <a:off x="262932" y="779443"/>
            <a:ext cx="8425747" cy="2308324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F42A2C"/>
              </a:buClr>
              <a:buFont typeface="Wingdings" pitchFamily="2" charset="2"/>
              <a:buNone/>
              <a:defRPr/>
            </a:pPr>
            <a:r>
              <a:rPr lang="en-GB">
                <a:solidFill>
                  <a:srgbClr val="0000D1"/>
                </a:solidFill>
                <a:latin typeface="Arial" pitchFamily="34" charset="0"/>
                <a:ea typeface="+mn-ea"/>
                <a:cs typeface="+mn-cs"/>
              </a:rPr>
              <a:t>Real-time data acquisition </a:t>
            </a:r>
          </a:p>
          <a:p>
            <a:pPr>
              <a:buClr>
                <a:srgbClr val="F42A2C"/>
              </a:buClr>
              <a:buFont typeface="Wingdings" pitchFamily="2" charset="2"/>
              <a:buNone/>
              <a:defRPr/>
            </a:pPr>
            <a:r>
              <a:rPr lang="en-GB">
                <a:solidFill>
                  <a:srgbClr val="0000D1"/>
                </a:solidFill>
                <a:latin typeface="Arial" pitchFamily="34" charset="0"/>
                <a:ea typeface="+mn-ea"/>
                <a:cs typeface="+mn-cs"/>
              </a:rPr>
              <a:t>Sensor									Sampling rate</a:t>
            </a:r>
          </a:p>
          <a:p>
            <a:pPr>
              <a:buClr>
                <a:srgbClr val="F42A2C"/>
              </a:buClr>
              <a:buFont typeface="Wingdings" pitchFamily="2" charset="2"/>
              <a:buNone/>
              <a:defRPr/>
            </a:pPr>
            <a:r>
              <a:rPr lang="en-GB">
                <a:solidFill>
                  <a:srgbClr val="0000D1"/>
                </a:solidFill>
                <a:latin typeface="Arial" pitchFamily="34" charset="0"/>
                <a:ea typeface="+mn-ea"/>
                <a:cs typeface="+mn-cs"/>
              </a:rPr>
              <a:t>Three-component broad-band seismometer	100 Hz</a:t>
            </a:r>
          </a:p>
          <a:p>
            <a:pPr>
              <a:buClr>
                <a:srgbClr val="F42A2C"/>
              </a:buClr>
              <a:buFont typeface="Wingdings" pitchFamily="2" charset="2"/>
              <a:buNone/>
              <a:defRPr/>
            </a:pPr>
            <a:r>
              <a:rPr lang="en-GB">
                <a:solidFill>
                  <a:srgbClr val="0000D1"/>
                </a:solidFill>
                <a:latin typeface="Arial" pitchFamily="34" charset="0"/>
                <a:ea typeface="+mn-ea"/>
                <a:cs typeface="+mn-cs"/>
              </a:rPr>
              <a:t>Hydrophone (geophysics)					100 Hz</a:t>
            </a:r>
          </a:p>
          <a:p>
            <a:pPr>
              <a:buClr>
                <a:srgbClr val="F42A2C"/>
              </a:buClr>
              <a:buFont typeface="Wingdings" pitchFamily="2" charset="2"/>
              <a:buNone/>
              <a:defRPr/>
            </a:pPr>
            <a:r>
              <a:rPr lang="en-GB">
                <a:solidFill>
                  <a:srgbClr val="0000D1"/>
                </a:solidFill>
                <a:latin typeface="Arial" pitchFamily="34" charset="0"/>
                <a:ea typeface="+mn-ea"/>
                <a:cs typeface="+mn-cs"/>
              </a:rPr>
              <a:t>Gravity meter 							1 Hz</a:t>
            </a:r>
          </a:p>
          <a:p>
            <a:pPr>
              <a:buClr>
                <a:srgbClr val="F42A2C"/>
              </a:buClr>
              <a:buFont typeface="Wingdings" pitchFamily="2" charset="2"/>
              <a:buNone/>
              <a:defRPr/>
            </a:pPr>
            <a:r>
              <a:rPr lang="en-GB">
                <a:solidFill>
                  <a:srgbClr val="0000D1"/>
                </a:solidFill>
                <a:latin typeface="Arial" pitchFamily="34" charset="0"/>
                <a:ea typeface="+mn-ea"/>
                <a:cs typeface="+mn-cs"/>
              </a:rPr>
              <a:t>Scalar magnetometer						1 sample / 10 min</a:t>
            </a:r>
          </a:p>
          <a:p>
            <a:pPr>
              <a:buClr>
                <a:srgbClr val="F42A2C"/>
              </a:buClr>
              <a:buFont typeface="Wingdings" pitchFamily="2" charset="2"/>
              <a:buNone/>
              <a:defRPr/>
            </a:pPr>
            <a:r>
              <a:rPr lang="en-GB">
                <a:solidFill>
                  <a:srgbClr val="0000D1"/>
                </a:solidFill>
                <a:latin typeface="Arial" pitchFamily="34" charset="0"/>
                <a:ea typeface="+mn-ea"/>
                <a:cs typeface="+mn-cs"/>
              </a:rPr>
              <a:t>Three-axes single-point current meter		2 Hz</a:t>
            </a:r>
          </a:p>
          <a:p>
            <a:pPr>
              <a:buClr>
                <a:srgbClr val="F42A2C"/>
              </a:buClr>
              <a:buFont typeface="Wingdings" pitchFamily="2" charset="2"/>
              <a:buNone/>
              <a:defRPr/>
            </a:pPr>
            <a:r>
              <a:rPr lang="en-GB">
                <a:solidFill>
                  <a:srgbClr val="0000D1"/>
                </a:solidFill>
                <a:latin typeface="Arial" pitchFamily="34" charset="0"/>
                <a:ea typeface="+mn-ea"/>
                <a:cs typeface="+mn-cs"/>
              </a:rPr>
              <a:t>CTD									1 sample / 12 min</a:t>
            </a:r>
          </a:p>
        </p:txBody>
      </p:sp>
      <p:pic>
        <p:nvPicPr>
          <p:cNvPr id="28" name="Picture 218" descr="Copia%20di%20AAAAA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54887"/>
            <a:ext cx="1341247" cy="107299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t="2251" r="1775" b="2251"/>
          <a:stretch>
            <a:fillRect/>
          </a:stretch>
        </p:blipFill>
        <p:spPr bwMode="auto">
          <a:xfrm>
            <a:off x="7433591" y="4047953"/>
            <a:ext cx="1582429" cy="1236769"/>
          </a:xfrm>
          <a:prstGeom prst="rect">
            <a:avLst/>
          </a:prstGeom>
          <a:noFill/>
          <a:ln w="9525">
            <a:solidFill>
              <a:srgbClr val="222268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40"/>
          <p:cNvSpPr txBox="1">
            <a:spLocks noChangeArrowheads="1"/>
          </p:cNvSpPr>
          <p:nvPr/>
        </p:nvSpPr>
        <p:spPr bwMode="auto">
          <a:xfrm>
            <a:off x="323528" y="4581128"/>
            <a:ext cx="1765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 i="1" dirty="0">
                <a:solidFill>
                  <a:schemeClr val="bg1"/>
                </a:solidFill>
              </a:rPr>
              <a:t>SN1 Connection</a:t>
            </a: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376" y="3709964"/>
            <a:ext cx="4547215" cy="265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825942" y="3221463"/>
            <a:ext cx="5718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i="1">
                <a:solidFill>
                  <a:schemeClr val="accent6">
                    <a:lumMod val="75000"/>
                  </a:schemeClr>
                </a:solidFill>
              </a:rPr>
              <a:t>Seismic activity map reconstructed by NEMO-SN1</a:t>
            </a:r>
          </a:p>
        </p:txBody>
      </p:sp>
    </p:spTree>
    <p:extLst>
      <p:ext uri="{BB962C8B-B14F-4D97-AF65-F5344CB8AC3E}">
        <p14:creationId xmlns:p14="http://schemas.microsoft.com/office/powerpoint/2010/main" val="1290856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magine 39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131" y="3608030"/>
            <a:ext cx="6610453" cy="321438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30481"/>
            <a:ext cx="7772400" cy="611264"/>
          </a:xfrm>
        </p:spPr>
        <p:txBody>
          <a:bodyPr>
            <a:normAutofit/>
          </a:bodyPr>
          <a:lstStyle/>
          <a:p>
            <a:r>
              <a:rPr lang="en-GB" sz="2800">
                <a:solidFill>
                  <a:schemeClr val="bg1"/>
                </a:solidFill>
                <a:latin typeface="Arial" charset="0"/>
              </a:rPr>
              <a:t>Fin </a:t>
            </a:r>
            <a:r>
              <a:rPr lang="en-GB">
                <a:solidFill>
                  <a:schemeClr val="bg1"/>
                </a:solidFill>
                <a:latin typeface="Arial" charset="0"/>
              </a:rPr>
              <a:t>w</a:t>
            </a:r>
            <a:r>
              <a:rPr lang="en-GB" sz="2800">
                <a:solidFill>
                  <a:schemeClr val="bg1"/>
                </a:solidFill>
                <a:latin typeface="Arial" charset="0"/>
              </a:rPr>
              <a:t>hale presence  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16099" y="717423"/>
            <a:ext cx="8430409" cy="1200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tx2"/>
                </a:solidFill>
                <a:latin typeface="Arial"/>
                <a:cs typeface="Arial"/>
              </a:rPr>
              <a:t>Low frequency hydrophone on SN1</a:t>
            </a:r>
          </a:p>
          <a:p>
            <a:r>
              <a:rPr lang="en-GB" sz="2400">
                <a:solidFill>
                  <a:schemeClr val="tx2"/>
                </a:solidFill>
                <a:latin typeface="Arial"/>
                <a:cs typeface="Arial"/>
              </a:rPr>
              <a:t>	bio-acustics (mysticetes)</a:t>
            </a:r>
          </a:p>
          <a:p>
            <a:r>
              <a:rPr lang="en-GB" sz="2400">
                <a:solidFill>
                  <a:schemeClr val="tx2"/>
                </a:solidFill>
                <a:latin typeface="Arial"/>
                <a:cs typeface="Arial"/>
              </a:rPr>
              <a:t>	acoustic noise monitoring (Marine Strategy Directive)</a:t>
            </a:r>
          </a:p>
        </p:txBody>
      </p:sp>
      <p:grpSp>
        <p:nvGrpSpPr>
          <p:cNvPr id="29" name="Gruppo 28"/>
          <p:cNvGrpSpPr/>
          <p:nvPr/>
        </p:nvGrpSpPr>
        <p:grpSpPr>
          <a:xfrm>
            <a:off x="-22526" y="1917751"/>
            <a:ext cx="4500538" cy="2173902"/>
            <a:chOff x="1763688" y="2874419"/>
            <a:chExt cx="5732338" cy="3024337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2874419"/>
              <a:ext cx="5732338" cy="3024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CasellaDiTesto 30"/>
            <p:cNvSpPr txBox="1"/>
            <p:nvPr/>
          </p:nvSpPr>
          <p:spPr>
            <a:xfrm>
              <a:off x="1790190" y="3054902"/>
              <a:ext cx="5516313" cy="3853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GB" sz="1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CasellaDiTesto 31"/>
          <p:cNvSpPr txBox="1"/>
          <p:nvPr/>
        </p:nvSpPr>
        <p:spPr>
          <a:xfrm>
            <a:off x="789048" y="3540536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chemeClr val="bg1"/>
                </a:solidFill>
              </a:rPr>
              <a:t>18-20 Hz Calls</a:t>
            </a:r>
          </a:p>
        </p:txBody>
      </p:sp>
      <p:pic>
        <p:nvPicPr>
          <p:cNvPr id="36" name="Picture 13" descr="http://fc06.deviantart.net/fs70/i/2012/120/f/3/fin_whale_png_by_lg_design-d4y1ki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9" y="4691698"/>
            <a:ext cx="2825303" cy="11740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B_physalus_8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1060" y="3878899"/>
            <a:ext cx="812800" cy="812800"/>
          </a:xfrm>
          <a:prstGeom prst="rect">
            <a:avLst/>
          </a:prstGeom>
        </p:spPr>
      </p:pic>
      <p:sp>
        <p:nvSpPr>
          <p:cNvPr id="38" name="CasellaDiTesto 37"/>
          <p:cNvSpPr txBox="1"/>
          <p:nvPr/>
        </p:nvSpPr>
        <p:spPr>
          <a:xfrm>
            <a:off x="296165" y="5643154"/>
            <a:ext cx="206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Target Species IUCN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614252" y="2350944"/>
            <a:ext cx="454736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00FF"/>
                </a:solidFill>
                <a:latin typeface="Arial"/>
                <a:cs typeface="Arial"/>
              </a:rPr>
              <a:t>Identification and monitoring</a:t>
            </a:r>
          </a:p>
          <a:p>
            <a:r>
              <a:rPr lang="en-GB">
                <a:solidFill>
                  <a:srgbClr val="0000FF"/>
                </a:solidFill>
                <a:latin typeface="Arial"/>
                <a:cs typeface="Arial"/>
              </a:rPr>
              <a:t>First data on effect of anthropogenic noise</a:t>
            </a:r>
          </a:p>
        </p:txBody>
      </p:sp>
      <p:pic>
        <p:nvPicPr>
          <p:cNvPr id="16" name="Picture 2" descr="http://blogs.plos.org/biologue/files/2013/07/PLOS-ONE-logo1.png"/>
          <p:cNvPicPr>
            <a:picLocks noChangeAspect="1" noChangeArrowheads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753" y="3742673"/>
            <a:ext cx="1608857" cy="3489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9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5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4536" y="43424"/>
            <a:ext cx="7772400" cy="611264"/>
          </a:xfrm>
        </p:spPr>
        <p:txBody>
          <a:bodyPr>
            <a:normAutofit/>
          </a:bodyPr>
          <a:lstStyle/>
          <a:p>
            <a:r>
              <a:rPr lang="en-GB" sz="2800">
                <a:solidFill>
                  <a:schemeClr val="bg1"/>
                </a:solidFill>
                <a:latin typeface="Arial" charset="0"/>
              </a:rPr>
              <a:t>Airgun Signals</a:t>
            </a:r>
            <a:endParaRPr lang="en-GB" sz="2800">
              <a:solidFill>
                <a:schemeClr val="bg1"/>
              </a:solidFill>
            </a:endParaRPr>
          </a:p>
        </p:txBody>
      </p:sp>
      <p:pic>
        <p:nvPicPr>
          <p:cNvPr id="19" name="Picture"/>
          <p:cNvPicPr/>
          <p:nvPr/>
        </p:nvPicPr>
        <p:blipFill rotWithShape="1">
          <a:blip r:embed="rId4"/>
          <a:srcRect l="8107" t="5080" r="4554" b="64428"/>
          <a:stretch/>
        </p:blipFill>
        <p:spPr bwMode="auto">
          <a:xfrm>
            <a:off x="132947" y="1552123"/>
            <a:ext cx="5147097" cy="206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SMID_HYDROPHONE20121108_010000.airg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6179" y="2454912"/>
            <a:ext cx="350853" cy="35085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5036528" y="1639304"/>
            <a:ext cx="4107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1F497D"/>
                </a:solidFill>
                <a:latin typeface="Arial"/>
                <a:cs typeface="Arial"/>
              </a:rPr>
              <a:t>Noise level increase: 10 dB</a:t>
            </a:r>
          </a:p>
          <a:p>
            <a:r>
              <a:rPr lang="en-GB" sz="2000" dirty="0">
                <a:solidFill>
                  <a:srgbClr val="1F497D"/>
                </a:solidFill>
                <a:latin typeface="Arial"/>
                <a:cs typeface="Arial"/>
              </a:rPr>
              <a:t>Identified source, offshore Greece</a:t>
            </a:r>
          </a:p>
          <a:p>
            <a:endParaRPr lang="en-GB" sz="2000" dirty="0">
              <a:solidFill>
                <a:srgbClr val="1F497D"/>
              </a:solidFill>
              <a:latin typeface="Arial"/>
              <a:cs typeface="Arial"/>
            </a:endParaRPr>
          </a:p>
          <a:p>
            <a:r>
              <a:rPr lang="en-GB" sz="2000" dirty="0">
                <a:solidFill>
                  <a:srgbClr val="FF0000"/>
                </a:solidFill>
                <a:latin typeface="Arial"/>
                <a:cs typeface="Arial"/>
              </a:rPr>
              <a:t>Need of transnational policies !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714" y="3507218"/>
            <a:ext cx="857484" cy="82729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7"/>
          <a:srcRect l="3078"/>
          <a:stretch/>
        </p:blipFill>
        <p:spPr>
          <a:xfrm>
            <a:off x="130920" y="3507218"/>
            <a:ext cx="5650393" cy="259977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844332" y="4895111"/>
            <a:ext cx="108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Fin whale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1018394" y="4002743"/>
            <a:ext cx="80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Airgun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931714" y="4799737"/>
            <a:ext cx="2990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F497D"/>
                </a:solidFill>
                <a:latin typeface="Arial"/>
                <a:cs typeface="Arial"/>
              </a:rPr>
              <a:t>Anticoincidence between airgun shoots and fin whale presence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21795" y="721126"/>
            <a:ext cx="8750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tx2"/>
                </a:solidFill>
                <a:latin typeface="Arial"/>
                <a:cs typeface="Arial"/>
              </a:rPr>
              <a:t>Real-time identification of “airguns” (compressed-air cannoons) used for geophysics studies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789198" y="3507218"/>
            <a:ext cx="189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Italian Ministry for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96571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5955" r="7910" b="2634"/>
          <a:stretch/>
        </p:blipFill>
        <p:spPr>
          <a:xfrm>
            <a:off x="4979475" y="4794234"/>
            <a:ext cx="3174675" cy="1573461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5286735" y="5712086"/>
            <a:ext cx="16642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Arial" pitchFamily="34" charset="0"/>
                <a:cs typeface="Arial" pitchFamily="34" charset="0"/>
              </a:rPr>
              <a:t>MMSI: 247323100</a:t>
            </a:r>
          </a:p>
          <a:p>
            <a:pPr algn="ctr"/>
            <a:r>
              <a:rPr lang="it-IT" sz="1200" b="1" dirty="0">
                <a:latin typeface="Arial" pitchFamily="34" charset="0"/>
                <a:cs typeface="Arial" pitchFamily="34" charset="0"/>
              </a:rPr>
              <a:t>(CARGO)</a:t>
            </a:r>
          </a:p>
        </p:txBody>
      </p:sp>
      <p:pic>
        <p:nvPicPr>
          <p:cNvPr id="7" name="Immagine 6" descr="nuovo_spettro_log_5-95-eps-converted-to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"/>
          <a:stretch/>
        </p:blipFill>
        <p:spPr>
          <a:xfrm>
            <a:off x="121794" y="1921454"/>
            <a:ext cx="5124116" cy="260700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Noise pollution measurements (MSFD)</a:t>
            </a:r>
            <a:endParaRPr lang="en-GB" sz="2800"/>
          </a:p>
        </p:txBody>
      </p:sp>
      <p:sp>
        <p:nvSpPr>
          <p:cNvPr id="6" name="CasellaDiTesto 5"/>
          <p:cNvSpPr txBox="1"/>
          <p:nvPr/>
        </p:nvSpPr>
        <p:spPr>
          <a:xfrm>
            <a:off x="121795" y="721126"/>
            <a:ext cx="875068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4F81BD"/>
                </a:solidFill>
                <a:latin typeface="Arial"/>
                <a:cs typeface="Arial"/>
              </a:rPr>
              <a:t>Real-time monitoring of man-made acoustic pollution in the Central Mediterranean Sea</a:t>
            </a:r>
          </a:p>
          <a:p>
            <a:r>
              <a:rPr lang="en-GB" sz="2400">
                <a:solidFill>
                  <a:srgbClr val="4F81BD"/>
                </a:solidFill>
                <a:latin typeface="Arial"/>
                <a:cs typeface="Arial"/>
              </a:rPr>
              <a:t>Ship identification with AIS and acoustic sign signature</a:t>
            </a:r>
          </a:p>
        </p:txBody>
      </p:sp>
      <p:cxnSp>
        <p:nvCxnSpPr>
          <p:cNvPr id="8" name="Connettore 1 7"/>
          <p:cNvCxnSpPr/>
          <p:nvPr/>
        </p:nvCxnSpPr>
        <p:spPr>
          <a:xfrm flipV="1">
            <a:off x="434453" y="3189157"/>
            <a:ext cx="4081940" cy="2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3291708" y="272582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100 dB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130399" y="444124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1kHz</a:t>
            </a: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34"/>
          <a:stretch/>
        </p:blipFill>
        <p:spPr bwMode="auto">
          <a:xfrm>
            <a:off x="5312747" y="1885750"/>
            <a:ext cx="3117746" cy="290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6192637" y="2051202"/>
            <a:ext cx="129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Noise maps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964739" y="3680772"/>
            <a:ext cx="149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Noise Spectra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355871" y="5055173"/>
            <a:ext cx="2417823" cy="963493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b="47480"/>
          <a:stretch/>
        </p:blipFill>
        <p:spPr>
          <a:xfrm>
            <a:off x="7151687" y="4794235"/>
            <a:ext cx="1136054" cy="457590"/>
          </a:xfrm>
          <a:prstGeom prst="rect">
            <a:avLst/>
          </a:prstGeom>
        </p:spPr>
      </p:pic>
      <p:pic>
        <p:nvPicPr>
          <p:cNvPr id="26" name="noisy ship at 1.3 n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63930" y="55757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4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0381" y="54592"/>
            <a:ext cx="9144000" cy="716325"/>
          </a:xfrm>
        </p:spPr>
        <p:txBody>
          <a:bodyPr>
            <a:normAutofit/>
          </a:bodyPr>
          <a:lstStyle/>
          <a:p>
            <a:r>
              <a:rPr lang="en-GB"/>
              <a:t>The Smo-OnDE detector (running)</a:t>
            </a:r>
            <a:endParaRPr lang="en-GB" sz="2800"/>
          </a:p>
        </p:txBody>
      </p:sp>
      <p:pic>
        <p:nvPicPr>
          <p:cNvPr id="2" name="Immagine 1" descr="P30202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1" y="1854981"/>
            <a:ext cx="3112512" cy="414898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321460" y="1523441"/>
            <a:ext cx="5673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FF0000"/>
                </a:solidFill>
                <a:latin typeface="Arial"/>
                <a:cs typeface="Arial"/>
              </a:rPr>
              <a:t>Data available for the implementation of the Marine Strategy Directive in Italy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228" y="2496847"/>
            <a:ext cx="783260" cy="664487"/>
          </a:xfrm>
          <a:prstGeom prst="rect">
            <a:avLst/>
          </a:prstGeom>
        </p:spPr>
      </p:pic>
      <p:pic>
        <p:nvPicPr>
          <p:cNvPr id="16" name="Picture 5" descr="logunipv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389379" y="3525284"/>
            <a:ext cx="627251" cy="600972"/>
          </a:xfrm>
          <a:prstGeom prst="rect">
            <a:avLst/>
          </a:prstGeom>
          <a:noFill/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381" y="1723984"/>
            <a:ext cx="1121927" cy="517365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134762" y="726628"/>
            <a:ext cx="8750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tx2"/>
                </a:solidFill>
                <a:latin typeface="Arial"/>
                <a:cs typeface="Arial"/>
              </a:rPr>
              <a:t>Real time data acquisition and analyisis (24h/7d)</a:t>
            </a:r>
          </a:p>
          <a:p>
            <a:r>
              <a:rPr lang="en-GB" sz="2400">
                <a:solidFill>
                  <a:schemeClr val="tx2"/>
                </a:solidFill>
                <a:latin typeface="Arial"/>
                <a:cs typeface="Arial"/>
              </a:rPr>
              <a:t>	Improved senitivity and sampling rate, GPS synchronisation</a:t>
            </a:r>
          </a:p>
        </p:txBody>
      </p:sp>
      <p:pic>
        <p:nvPicPr>
          <p:cNvPr id="19" name="Immagine 18" descr="spectrum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838" y="2354438"/>
            <a:ext cx="5502006" cy="413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64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336" y="2580631"/>
            <a:ext cx="4108768" cy="2896048"/>
          </a:xfrm>
          <a:prstGeom prst="rect">
            <a:avLst/>
          </a:prstGeom>
        </p:spPr>
      </p:pic>
      <p:sp>
        <p:nvSpPr>
          <p:cNvPr id="1075203" name="Rectangle 3"/>
          <p:cNvSpPr>
            <a:spLocks noGrp="1" noChangeArrowheads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GB">
                <a:solidFill>
                  <a:srgbClr val="FFFFFF"/>
                </a:solidFill>
              </a:rPr>
              <a:t>Cabled infrastructures in Sicily</a:t>
            </a:r>
          </a:p>
        </p:txBody>
      </p:sp>
      <p:pic>
        <p:nvPicPr>
          <p:cNvPr id="12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57" y="2807489"/>
            <a:ext cx="2180848" cy="256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50825" y="720758"/>
            <a:ext cx="85359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n-GB" sz="2400">
                <a:solidFill>
                  <a:srgbClr val="003399"/>
                </a:solidFill>
                <a:latin typeface="Arial"/>
                <a:cs typeface="Arial"/>
              </a:rPr>
              <a:t>Two deep sea infrastructures built by INFN-LNS in Sicily </a:t>
            </a:r>
            <a:endParaRPr lang="en-GB" sz="2400">
              <a:solidFill>
                <a:srgbClr val="FF33CC"/>
              </a:solidFill>
              <a:latin typeface="Arial"/>
              <a:cs typeface="Arial"/>
            </a:endParaRPr>
          </a:p>
          <a:p>
            <a:pPr algn="just">
              <a:defRPr/>
            </a:pPr>
            <a:r>
              <a:rPr lang="en-GB" sz="2400">
                <a:solidFill>
                  <a:srgbClr val="FF0000"/>
                </a:solidFill>
                <a:latin typeface="Arial"/>
                <a:cs typeface="Arial"/>
              </a:rPr>
              <a:t>Capo Passero Site (KM3NeT-ARCA):</a:t>
            </a:r>
          </a:p>
          <a:p>
            <a:pPr algn="just">
              <a:defRPr/>
            </a:pPr>
            <a:r>
              <a:rPr lang="en-GB" sz="2400">
                <a:solidFill>
                  <a:srgbClr val="003399"/>
                </a:solidFill>
                <a:latin typeface="Arial"/>
                <a:cs typeface="Arial"/>
              </a:rPr>
              <a:t>90 km South East offshore  Capo Passero, 3500 m depth</a:t>
            </a:r>
          </a:p>
          <a:p>
            <a:pPr algn="just">
              <a:defRPr/>
            </a:pPr>
            <a:r>
              <a:rPr lang="en-GB" sz="2400">
                <a:solidFill>
                  <a:srgbClr val="FF33CC"/>
                </a:solidFill>
                <a:latin typeface="Arial"/>
                <a:cs typeface="Arial"/>
              </a:rPr>
              <a:t>Catania Test Site (deep Sea laboratory, first node of EMSO):</a:t>
            </a:r>
          </a:p>
          <a:p>
            <a:pPr algn="just">
              <a:defRPr/>
            </a:pPr>
            <a:r>
              <a:rPr lang="en-GB" sz="2400">
                <a:solidFill>
                  <a:srgbClr val="003399"/>
                </a:solidFill>
                <a:latin typeface="Arial"/>
                <a:cs typeface="Arial"/>
              </a:rPr>
              <a:t> 25 km East offshore the port of Catania, 2100 m depth</a:t>
            </a:r>
          </a:p>
        </p:txBody>
      </p:sp>
      <p:pic>
        <p:nvPicPr>
          <p:cNvPr id="19" name="Picture 10" descr="KM3NeT_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004" y="4696183"/>
            <a:ext cx="363421" cy="37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423738" y="5385045"/>
            <a:ext cx="57402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>
                <a:solidFill>
                  <a:srgbClr val="FF3399"/>
                </a:solidFill>
              </a:rPr>
              <a:t>Catania Test Site (with INGV, first cabled node of EMSO): </a:t>
            </a:r>
          </a:p>
          <a:p>
            <a:pPr algn="l"/>
            <a:r>
              <a:rPr lang="en-GB" sz="1600" b="1">
                <a:solidFill>
                  <a:schemeClr val="accent6">
                    <a:lumMod val="75000"/>
                  </a:schemeClr>
                </a:solidFill>
              </a:rPr>
              <a:t>Coastal Site, Close to ports and shipping lanes</a:t>
            </a:r>
          </a:p>
          <a:p>
            <a:pPr algn="l"/>
            <a:r>
              <a:rPr lang="en-GB" sz="1600" b="1">
                <a:solidFill>
                  <a:schemeClr val="accent6">
                    <a:lumMod val="75000"/>
                  </a:schemeClr>
                </a:solidFill>
              </a:rPr>
              <a:t>East flank of the Etna Volcano,  On the Sicilan-Maltese shelf break</a:t>
            </a:r>
          </a:p>
          <a:p>
            <a:pPr algn="l"/>
            <a:r>
              <a:rPr lang="en-GB" sz="1600" b="1">
                <a:solidFill>
                  <a:schemeClr val="accent6">
                    <a:lumMod val="75000"/>
                  </a:schemeClr>
                </a:solidFill>
              </a:rPr>
              <a:t>Gate to the Messina Strait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84497" y="5443040"/>
            <a:ext cx="25451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FF0000"/>
                </a:solidFill>
              </a:rPr>
              <a:t>Capo </a:t>
            </a:r>
            <a:r>
              <a:rPr lang="en-GB" sz="1600" b="1" dirty="0" err="1">
                <a:solidFill>
                  <a:srgbClr val="FF0000"/>
                </a:solidFill>
              </a:rPr>
              <a:t>Passero</a:t>
            </a:r>
            <a:r>
              <a:rPr lang="en-GB" sz="1600" b="1" dirty="0">
                <a:solidFill>
                  <a:srgbClr val="FF0000"/>
                </a:solidFill>
              </a:rPr>
              <a:t> Site: </a:t>
            </a:r>
          </a:p>
          <a:p>
            <a:pPr algn="l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Abyssal Site</a:t>
            </a:r>
          </a:p>
          <a:p>
            <a:pPr algn="l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Oligotrophic environment</a:t>
            </a:r>
          </a:p>
          <a:p>
            <a:pPr algn="l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Gate to the Sicilian Channel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219125" y="3487367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>
                <a:solidFill>
                  <a:srgbClr val="FF0000"/>
                </a:solidFill>
              </a:rPr>
              <a:t>10 fibers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7235835" y="4580532"/>
            <a:ext cx="1595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>
                <a:solidFill>
                  <a:srgbClr val="FF0000"/>
                </a:solidFill>
              </a:rPr>
              <a:t>20 fibers (Phase1)</a:t>
            </a:r>
          </a:p>
          <a:p>
            <a:r>
              <a:rPr lang="en-GB" sz="1400" b="1" i="1">
                <a:solidFill>
                  <a:srgbClr val="FF0000"/>
                </a:solidFill>
              </a:rPr>
              <a:t>48 fibers (Phase 2)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DA83-A3FE-2E40-9E4E-63769B13918B}" type="slidenum">
              <a:rPr lang="it-IT" smtClean="0"/>
              <a:t>2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43A998-E808-E342-A7AF-E3C0D96627FF}"/>
              </a:ext>
            </a:extLst>
          </p:cNvPr>
          <p:cNvSpPr txBox="1"/>
          <p:nvPr/>
        </p:nvSpPr>
        <p:spPr>
          <a:xfrm>
            <a:off x="3258323" y="4342200"/>
            <a:ext cx="2229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Now updated to 10 Gbit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EFEA1AE3-BA26-0E47-9880-1AB286B90BF1}"/>
              </a:ext>
            </a:extLst>
          </p:cNvPr>
          <p:cNvCxnSpPr/>
          <p:nvPr/>
        </p:nvCxnSpPr>
        <p:spPr>
          <a:xfrm flipV="1">
            <a:off x="5140411" y="4249651"/>
            <a:ext cx="494270" cy="1498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227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592C41-3444-044A-83B0-1572594D6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0B04C54-0F1D-3E44-8A08-3715E951A89A}"/>
              </a:ext>
            </a:extLst>
          </p:cNvPr>
          <p:cNvSpPr/>
          <p:nvPr/>
        </p:nvSpPr>
        <p:spPr>
          <a:xfrm>
            <a:off x="735406" y="2989512"/>
            <a:ext cx="7492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Thanks for your attention</a:t>
            </a:r>
            <a:endParaRPr lang="it-IT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9362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Capo Passero Site for KM3NeT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94151" y="1545343"/>
            <a:ext cx="8858250" cy="176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0500" indent="-190500"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GB" sz="1800" dirty="0">
                <a:solidFill>
                  <a:schemeClr val="accent2"/>
                </a:solidFill>
                <a:cs typeface="+mn-cs"/>
              </a:rPr>
              <a:t>Depth &gt;3500 m, 90 km distance from the shore</a:t>
            </a:r>
          </a:p>
          <a:p>
            <a:pPr marL="190500" indent="-190500"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GB" sz="1800" dirty="0">
                <a:solidFill>
                  <a:schemeClr val="accent2"/>
                </a:solidFill>
                <a:cs typeface="+mn-cs"/>
              </a:rPr>
              <a:t>Excellent water optical properties  (L</a:t>
            </a:r>
            <a:r>
              <a:rPr lang="en-GB" sz="1800" baseline="-25000" dirty="0">
                <a:solidFill>
                  <a:schemeClr val="accent2"/>
                </a:solidFill>
                <a:cs typeface="+mn-cs"/>
              </a:rPr>
              <a:t>a</a:t>
            </a:r>
            <a:r>
              <a:rPr lang="en-GB" sz="1800" dirty="0">
                <a:solidFill>
                  <a:schemeClr val="accent2"/>
                </a:solidFill>
                <a:cs typeface="+mn-cs"/>
              </a:rPr>
              <a:t> ≈ 70 m @</a:t>
            </a:r>
            <a:r>
              <a:rPr lang="en-GB" sz="1800" dirty="0">
                <a:solidFill>
                  <a:schemeClr val="accent2"/>
                </a:solidFill>
                <a:latin typeface="Symbol" pitchFamily="18" charset="2"/>
                <a:cs typeface="+mn-cs"/>
                <a:sym typeface="Symbol" pitchFamily="18" charset="2"/>
              </a:rPr>
              <a:t></a:t>
            </a:r>
            <a:r>
              <a:rPr lang="en-GB" sz="1800" dirty="0">
                <a:solidFill>
                  <a:schemeClr val="accent2"/>
                </a:solidFill>
                <a:cs typeface="+mn-cs"/>
              </a:rPr>
              <a:t> = 440 nm)</a:t>
            </a:r>
          </a:p>
          <a:p>
            <a:pPr marL="190500" indent="-190500"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GB" sz="1800" dirty="0">
                <a:solidFill>
                  <a:schemeClr val="accent2"/>
                </a:solidFill>
                <a:cs typeface="+mn-cs"/>
              </a:rPr>
              <a:t>Optical background from bioluminescence extremely low</a:t>
            </a:r>
          </a:p>
          <a:p>
            <a:pPr marL="190500" indent="-190500"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GB" sz="1800" dirty="0">
                <a:solidFill>
                  <a:schemeClr val="accent2"/>
                </a:solidFill>
                <a:cs typeface="+mn-cs"/>
              </a:rPr>
              <a:t>Deep sea water currents are low and stable (3 cm/s, 10 cm/s max)</a:t>
            </a:r>
          </a:p>
          <a:p>
            <a:pPr marL="190500" indent="-190500"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GB" sz="1800" dirty="0">
                <a:solidFill>
                  <a:schemeClr val="accent2"/>
                </a:solidFill>
                <a:cs typeface="+mn-cs"/>
              </a:rPr>
              <a:t>Wide abyssal plain: large extension of the detector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27662" y="716325"/>
            <a:ext cx="89296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1F497D"/>
                </a:solidFill>
                <a:cs typeface="+mn-cs"/>
              </a:rPr>
              <a:t>More than 30 naval campaigns seeking deep sea sites in the Mediterranean Sea. Capo </a:t>
            </a:r>
            <a:r>
              <a:rPr lang="en-US" sz="2400" dirty="0" err="1">
                <a:solidFill>
                  <a:srgbClr val="1F497D"/>
                </a:solidFill>
                <a:cs typeface="+mn-cs"/>
              </a:rPr>
              <a:t>Passero</a:t>
            </a:r>
            <a:r>
              <a:rPr lang="en-US" sz="2400" dirty="0">
                <a:solidFill>
                  <a:srgbClr val="1F497D"/>
                </a:solidFill>
                <a:cs typeface="+mn-cs"/>
              </a:rPr>
              <a:t> is an optimal site.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151" y="3484016"/>
            <a:ext cx="3843173" cy="21058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27662" y="5457690"/>
            <a:ext cx="373608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400" b="1" dirty="0">
                <a:solidFill>
                  <a:srgbClr val="FF0000"/>
                </a:solidFill>
                <a:cs typeface="+mn-cs"/>
              </a:rPr>
              <a:t>The site selected for the km</a:t>
            </a:r>
            <a:r>
              <a:rPr lang="it-IT" sz="1400" b="1" baseline="30000" dirty="0">
                <a:solidFill>
                  <a:srgbClr val="FF0000"/>
                </a:solidFill>
                <a:cs typeface="+mn-cs"/>
              </a:rPr>
              <a:t>3</a:t>
            </a:r>
            <a:r>
              <a:rPr lang="it-IT" sz="1400" b="1" dirty="0">
                <a:solidFill>
                  <a:srgbClr val="FF0000"/>
                </a:solidFill>
                <a:cs typeface="+mn-cs"/>
              </a:rPr>
              <a:t> detector lies on a flat and wide plateau far from the shelf break (reduced risks)</a:t>
            </a:r>
            <a:endParaRPr lang="en-US" sz="1400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3206694" y="5105945"/>
            <a:ext cx="869315" cy="35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b="1" i="1" dirty="0">
                <a:solidFill>
                  <a:schemeClr val="bg1"/>
                </a:solidFill>
                <a:cs typeface="+mn-cs"/>
              </a:rPr>
              <a:t>CP Site</a:t>
            </a:r>
            <a:endParaRPr lang="en-US" sz="1400" b="1" i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0" name="Oval 24"/>
          <p:cNvSpPr>
            <a:spLocks noChangeArrowheads="1"/>
          </p:cNvSpPr>
          <p:nvPr/>
        </p:nvSpPr>
        <p:spPr bwMode="auto">
          <a:xfrm>
            <a:off x="3148408" y="5337404"/>
            <a:ext cx="72858" cy="7658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3">
            <a:lum bright="20000" contras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5" t="8926" r="1" b="10201"/>
          <a:stretch/>
        </p:blipFill>
        <p:spPr bwMode="auto">
          <a:xfrm>
            <a:off x="1717680" y="3349128"/>
            <a:ext cx="1976620" cy="94313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58" y="1545343"/>
            <a:ext cx="2277059" cy="9526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29"/>
          <p:cNvSpPr txBox="1">
            <a:spLocks noChangeArrowheads="1"/>
          </p:cNvSpPr>
          <p:nvPr/>
        </p:nvSpPr>
        <p:spPr bwMode="auto">
          <a:xfrm>
            <a:off x="6581558" y="2566532"/>
            <a:ext cx="2475791" cy="523220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GB" sz="1400">
                <a:solidFill>
                  <a:srgbClr val="003399"/>
                </a:solidFill>
                <a:cs typeface="Arial" charset="0"/>
              </a:rPr>
              <a:t>Shore Laboratory in Capo Passero harbour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420364" y="3258339"/>
            <a:ext cx="4617884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600">
                <a:solidFill>
                  <a:srgbClr val="FF0000"/>
                </a:solidFill>
                <a:cs typeface="Arial" charset="0"/>
              </a:rPr>
              <a:t>Shore Laboratory:</a:t>
            </a:r>
          </a:p>
          <a:p>
            <a:pPr algn="just"/>
            <a:r>
              <a:rPr lang="en-GB" sz="1600">
                <a:solidFill>
                  <a:srgbClr val="22228B"/>
                </a:solidFill>
                <a:cs typeface="Arial" charset="0"/>
              </a:rPr>
              <a:t>Electronics Labs</a:t>
            </a:r>
          </a:p>
          <a:p>
            <a:pPr algn="just"/>
            <a:r>
              <a:rPr lang="en-GB" sz="1600">
                <a:solidFill>
                  <a:srgbClr val="22228B"/>
                </a:solidFill>
                <a:cs typeface="Arial" charset="0"/>
              </a:rPr>
              <a:t>Data Acquisition Room, Control Room</a:t>
            </a:r>
          </a:p>
          <a:p>
            <a:pPr algn="just"/>
            <a:r>
              <a:rPr lang="en-GB" sz="1600">
                <a:solidFill>
                  <a:srgbClr val="22228B"/>
                </a:solidFill>
                <a:cs typeface="Arial" charset="0"/>
              </a:rPr>
              <a:t>Guest House</a:t>
            </a:r>
          </a:p>
          <a:p>
            <a:pPr algn="just"/>
            <a:r>
              <a:rPr lang="en-GB" sz="1600">
                <a:solidFill>
                  <a:srgbClr val="22228B"/>
                </a:solidFill>
                <a:cs typeface="Arial" charset="0"/>
              </a:rPr>
              <a:t>Power Feeding Equipment (UPS protected)</a:t>
            </a:r>
          </a:p>
          <a:p>
            <a:pPr algn="just"/>
            <a:r>
              <a:rPr lang="en-GB" sz="1600">
                <a:solidFill>
                  <a:srgbClr val="22228B"/>
                </a:solidFill>
                <a:cs typeface="Arial" charset="0"/>
              </a:rPr>
              <a:t>10 Gbps direct Optical-fibre link GARR-X</a:t>
            </a:r>
          </a:p>
          <a:p>
            <a:pPr algn="just"/>
            <a:endParaRPr lang="en-GB" sz="1600">
              <a:solidFill>
                <a:srgbClr val="FF0000"/>
              </a:solidFill>
              <a:cs typeface="Arial" charset="0"/>
            </a:endParaRPr>
          </a:p>
          <a:p>
            <a:pPr algn="just"/>
            <a:r>
              <a:rPr lang="en-GB" sz="1600">
                <a:solidFill>
                  <a:srgbClr val="FF0000"/>
                </a:solidFill>
                <a:cs typeface="Arial" charset="0"/>
              </a:rPr>
              <a:t>Submarine cable and infrastructure:</a:t>
            </a:r>
          </a:p>
          <a:p>
            <a:pPr algn="just"/>
            <a:r>
              <a:rPr lang="en-GB" sz="1600">
                <a:solidFill>
                  <a:srgbClr val="22228B"/>
                </a:solidFill>
                <a:cs typeface="Arial" charset="0"/>
              </a:rPr>
              <a:t>96 km  - 20 fibres ITU655-NZDSF</a:t>
            </a:r>
          </a:p>
          <a:p>
            <a:pPr algn="just"/>
            <a:r>
              <a:rPr lang="en-GB" sz="1600">
                <a:solidFill>
                  <a:srgbClr val="22228B"/>
                </a:solidFill>
                <a:cs typeface="Arial" charset="0"/>
              </a:rPr>
              <a:t>Single conductor with DC-sea return </a:t>
            </a:r>
          </a:p>
          <a:p>
            <a:pPr algn="just"/>
            <a:r>
              <a:rPr lang="en-GB" sz="1600">
                <a:solidFill>
                  <a:srgbClr val="22228B"/>
                </a:solidFill>
                <a:cs typeface="Arial" charset="0"/>
              </a:rPr>
              <a:t>Cable Termination Frame (5 hybrid outputs to JBs)</a:t>
            </a:r>
          </a:p>
          <a:p>
            <a:pPr algn="just"/>
            <a:r>
              <a:rPr lang="en-GB" sz="1600">
                <a:solidFill>
                  <a:srgbClr val="22228B"/>
                </a:solidFill>
                <a:cs typeface="Arial" charset="0"/>
              </a:rPr>
              <a:t>Medium Voltage Converter: 10kV to 375V</a:t>
            </a:r>
          </a:p>
          <a:p>
            <a:pPr algn="just"/>
            <a:r>
              <a:rPr lang="en-GB" sz="1600">
                <a:solidFill>
                  <a:srgbClr val="FF0000"/>
                </a:solidFill>
                <a:cs typeface="Arial" charset="0"/>
              </a:rPr>
              <a:t>Second cable for ARCA Phase 2: tender assigned</a:t>
            </a:r>
          </a:p>
        </p:txBody>
      </p:sp>
    </p:spTree>
    <p:extLst>
      <p:ext uri="{BB962C8B-B14F-4D97-AF65-F5344CB8AC3E}">
        <p14:creationId xmlns:p14="http://schemas.microsoft.com/office/powerpoint/2010/main" val="207748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/>
          <a:lstStyle/>
          <a:p>
            <a:r>
              <a:rPr lang="it-IT" dirty="0">
                <a:latin typeface="Arial" charset="0"/>
              </a:rPr>
              <a:t>Construction of KM3NeT: </a:t>
            </a:r>
            <a:r>
              <a:rPr lang="it-IT" dirty="0" err="1">
                <a:latin typeface="Arial" charset="0"/>
              </a:rPr>
              <a:t>Phase</a:t>
            </a:r>
            <a:r>
              <a:rPr lang="it-IT" dirty="0">
                <a:latin typeface="Arial" charset="0"/>
              </a:rPr>
              <a:t> 1</a:t>
            </a:r>
            <a:endParaRPr lang="it-IT" sz="2800" dirty="0">
              <a:latin typeface="Arial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-86827" y="1616407"/>
            <a:ext cx="4176464" cy="4552732"/>
            <a:chOff x="-33319" y="1919566"/>
            <a:chExt cx="3974543" cy="4389754"/>
          </a:xfrm>
        </p:grpSpPr>
        <p:pic>
          <p:nvPicPr>
            <p:cNvPr id="2" name="Immagine 1" descr="05_INFN_05May16_Master.jpg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94"/>
            <a:stretch/>
          </p:blipFill>
          <p:spPr>
            <a:xfrm>
              <a:off x="-33319" y="1955832"/>
              <a:ext cx="3974543" cy="4346195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2739086" y="2997739"/>
              <a:ext cx="936104" cy="237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1000" dirty="0" err="1">
                  <a:solidFill>
                    <a:srgbClr val="FF0000"/>
                  </a:solidFill>
                </a:rPr>
                <a:t>Prototype</a:t>
              </a:r>
              <a:endParaRPr lang="it-IT" sz="1000" dirty="0">
                <a:solidFill>
                  <a:srgbClr val="FF0000"/>
                </a:solidFill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2926707" y="2380807"/>
              <a:ext cx="671884" cy="237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it-IT" sz="1000" dirty="0" err="1">
                  <a:solidFill>
                    <a:srgbClr val="FF0000"/>
                  </a:solidFill>
                </a:rPr>
                <a:t>Prototype</a:t>
              </a:r>
              <a:endParaRPr lang="it-IT" sz="1000" dirty="0">
                <a:solidFill>
                  <a:srgbClr val="FF0000"/>
                </a:solidFill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2123728" y="2708920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1000" dirty="0">
                  <a:solidFill>
                    <a:srgbClr val="FF0000"/>
                  </a:solidFill>
                </a:rPr>
                <a:t>CTF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 rot="2701290">
              <a:off x="1766335" y="2084487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1000" dirty="0">
                  <a:solidFill>
                    <a:srgbClr val="FF0000"/>
                  </a:solidFill>
                </a:rPr>
                <a:t>MEOC</a:t>
              </a:r>
            </a:p>
          </p:txBody>
        </p:sp>
        <p:sp>
          <p:nvSpPr>
            <p:cNvPr id="6" name="Ovale 5"/>
            <p:cNvSpPr/>
            <p:nvPr/>
          </p:nvSpPr>
          <p:spPr bwMode="auto">
            <a:xfrm rot="5400000">
              <a:off x="2267744" y="3933056"/>
              <a:ext cx="18000" cy="1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Ovale 21"/>
            <p:cNvSpPr/>
            <p:nvPr/>
          </p:nvSpPr>
          <p:spPr bwMode="auto">
            <a:xfrm rot="5400000">
              <a:off x="1906886" y="3717850"/>
              <a:ext cx="18000" cy="163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Ovale 22"/>
            <p:cNvSpPr/>
            <p:nvPr/>
          </p:nvSpPr>
          <p:spPr bwMode="auto">
            <a:xfrm rot="5400000">
              <a:off x="1258814" y="3915874"/>
              <a:ext cx="18000" cy="163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Ovale 23"/>
            <p:cNvSpPr/>
            <p:nvPr/>
          </p:nvSpPr>
          <p:spPr bwMode="auto">
            <a:xfrm rot="5400000">
              <a:off x="1546846" y="3717850"/>
              <a:ext cx="18000" cy="163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Ovale 24"/>
            <p:cNvSpPr/>
            <p:nvPr/>
          </p:nvSpPr>
          <p:spPr bwMode="auto">
            <a:xfrm rot="5400000">
              <a:off x="826766" y="3861866"/>
              <a:ext cx="18000" cy="163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Ovale 25"/>
            <p:cNvSpPr/>
            <p:nvPr/>
          </p:nvSpPr>
          <p:spPr bwMode="auto">
            <a:xfrm rot="5400000">
              <a:off x="682750" y="4419930"/>
              <a:ext cx="18000" cy="163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Ovale 26"/>
            <p:cNvSpPr/>
            <p:nvPr/>
          </p:nvSpPr>
          <p:spPr bwMode="auto">
            <a:xfrm rot="5400000">
              <a:off x="1242450" y="4293914"/>
              <a:ext cx="18000" cy="163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8" name="Ovale 27"/>
            <p:cNvSpPr/>
            <p:nvPr/>
          </p:nvSpPr>
          <p:spPr bwMode="auto">
            <a:xfrm rot="5400000">
              <a:off x="1618854" y="4275914"/>
              <a:ext cx="18000" cy="163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" name="Ovale 31"/>
            <p:cNvSpPr/>
            <p:nvPr/>
          </p:nvSpPr>
          <p:spPr bwMode="auto">
            <a:xfrm rot="5400000">
              <a:off x="1746506" y="4059890"/>
              <a:ext cx="18000" cy="163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3" name="Ovale 32"/>
            <p:cNvSpPr/>
            <p:nvPr/>
          </p:nvSpPr>
          <p:spPr bwMode="auto">
            <a:xfrm rot="5400000">
              <a:off x="2554958" y="4275914"/>
              <a:ext cx="18000" cy="163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" name="Ovale 33"/>
            <p:cNvSpPr/>
            <p:nvPr/>
          </p:nvSpPr>
          <p:spPr bwMode="auto">
            <a:xfrm rot="5400000">
              <a:off x="1258814" y="5068002"/>
              <a:ext cx="18000" cy="163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Ovale 34"/>
            <p:cNvSpPr/>
            <p:nvPr/>
          </p:nvSpPr>
          <p:spPr bwMode="auto">
            <a:xfrm rot="5400000">
              <a:off x="882410" y="5220402"/>
              <a:ext cx="18000" cy="163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Ovale 35"/>
            <p:cNvSpPr/>
            <p:nvPr/>
          </p:nvSpPr>
          <p:spPr bwMode="auto">
            <a:xfrm rot="5400000">
              <a:off x="1114798" y="4635954"/>
              <a:ext cx="18000" cy="163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Ovale 36"/>
            <p:cNvSpPr/>
            <p:nvPr/>
          </p:nvSpPr>
          <p:spPr bwMode="auto">
            <a:xfrm rot="5400000">
              <a:off x="594378" y="4851978"/>
              <a:ext cx="18000" cy="163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8" name="Ovale 37"/>
            <p:cNvSpPr/>
            <p:nvPr/>
          </p:nvSpPr>
          <p:spPr bwMode="auto">
            <a:xfrm rot="5400000">
              <a:off x="594378" y="5446042"/>
              <a:ext cx="18000" cy="163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Ovale 38"/>
            <p:cNvSpPr/>
            <p:nvPr/>
          </p:nvSpPr>
          <p:spPr bwMode="auto">
            <a:xfrm rot="5400000">
              <a:off x="1098434" y="5716074"/>
              <a:ext cx="18000" cy="163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0" name="Ovale 39"/>
            <p:cNvSpPr/>
            <p:nvPr/>
          </p:nvSpPr>
          <p:spPr bwMode="auto">
            <a:xfrm rot="5400000">
              <a:off x="1386466" y="6292138"/>
              <a:ext cx="18000" cy="163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" name="Ovale 40"/>
            <p:cNvSpPr/>
            <p:nvPr/>
          </p:nvSpPr>
          <p:spPr bwMode="auto">
            <a:xfrm rot="5400000">
              <a:off x="1258814" y="5068002"/>
              <a:ext cx="18000" cy="163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2" name="Ovale 41"/>
            <p:cNvSpPr/>
            <p:nvPr/>
          </p:nvSpPr>
          <p:spPr bwMode="auto">
            <a:xfrm rot="5400000">
              <a:off x="1602490" y="5428042"/>
              <a:ext cx="18000" cy="163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1835696" y="4869160"/>
              <a:ext cx="10114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solidFill>
                    <a:srgbClr val="FF0000"/>
                  </a:solidFill>
                </a:rPr>
                <a:t>DU-ARCA 001</a:t>
              </a:r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2195736" y="4293096"/>
              <a:ext cx="10114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solidFill>
                    <a:srgbClr val="FF0000"/>
                  </a:solidFill>
                </a:rPr>
                <a:t>DU-ARCA 002</a:t>
              </a: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1403648" y="3501008"/>
              <a:ext cx="9189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solidFill>
                    <a:srgbClr val="FF0000"/>
                  </a:solidFill>
                </a:rPr>
                <a:t>Junction Box</a:t>
              </a:r>
            </a:p>
          </p:txBody>
        </p:sp>
        <p:sp>
          <p:nvSpPr>
            <p:cNvPr id="45" name="CasellaDiTesto 44"/>
            <p:cNvSpPr txBox="1"/>
            <p:nvPr/>
          </p:nvSpPr>
          <p:spPr>
            <a:xfrm>
              <a:off x="611560" y="4509120"/>
              <a:ext cx="792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1000" dirty="0">
                  <a:solidFill>
                    <a:srgbClr val="FF0000"/>
                  </a:solidFill>
                </a:rPr>
                <a:t>Junction Box</a:t>
              </a:r>
            </a:p>
          </p:txBody>
        </p:sp>
        <p:sp>
          <p:nvSpPr>
            <p:cNvPr id="47" name="CasellaDiTesto 46"/>
            <p:cNvSpPr txBox="1"/>
            <p:nvPr/>
          </p:nvSpPr>
          <p:spPr>
            <a:xfrm>
              <a:off x="1475656" y="2966755"/>
              <a:ext cx="9189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solidFill>
                    <a:srgbClr val="FF0000"/>
                  </a:solidFill>
                </a:rPr>
                <a:t>Junction Box</a:t>
              </a:r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3112629" y="4243154"/>
              <a:ext cx="72008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1000" dirty="0">
                  <a:solidFill>
                    <a:srgbClr val="FF0000"/>
                  </a:solidFill>
                </a:rPr>
                <a:t>EMSO</a:t>
              </a:r>
            </a:p>
            <a:p>
              <a:pPr algn="l"/>
              <a:r>
                <a:rPr lang="it-IT" sz="1000" dirty="0">
                  <a:solidFill>
                    <a:srgbClr val="FF0000"/>
                  </a:solidFill>
                </a:rPr>
                <a:t>Junction Box</a:t>
              </a: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4067944" y="3986861"/>
            <a:ext cx="324036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>
                <a:solidFill>
                  <a:srgbClr val="1F497D"/>
                </a:solidFill>
              </a:rPr>
              <a:t>Access to “Associated science”: </a:t>
            </a:r>
          </a:p>
          <a:p>
            <a:pPr algn="l"/>
            <a:r>
              <a:rPr lang="en-GB">
                <a:solidFill>
                  <a:srgbClr val="1F497D"/>
                </a:solidFill>
              </a:rPr>
              <a:t>1 acoustic sensor per DOM</a:t>
            </a:r>
          </a:p>
          <a:p>
            <a:pPr algn="l"/>
            <a:r>
              <a:rPr lang="en-GB">
                <a:solidFill>
                  <a:srgbClr val="1F497D"/>
                </a:solidFill>
              </a:rPr>
              <a:t>1 hydrophone at the base</a:t>
            </a:r>
          </a:p>
          <a:p>
            <a:pPr algn="l"/>
            <a:r>
              <a:rPr lang="en-GB">
                <a:solidFill>
                  <a:srgbClr val="1F497D"/>
                </a:solidFill>
              </a:rPr>
              <a:t>1 Instrumentation Line</a:t>
            </a:r>
          </a:p>
          <a:p>
            <a:pPr algn="l"/>
            <a:r>
              <a:rPr lang="en-GB">
                <a:solidFill>
                  <a:srgbClr val="1F497D"/>
                </a:solidFill>
              </a:rPr>
              <a:t>(2 CTD, 2CM, 2SV)</a:t>
            </a:r>
          </a:p>
          <a:p>
            <a:r>
              <a:rPr lang="en-GB">
                <a:solidFill>
                  <a:srgbClr val="22228B"/>
                </a:solidFill>
              </a:rPr>
              <a:t>EMSO JB</a:t>
            </a:r>
          </a:p>
        </p:txBody>
      </p:sp>
      <p:sp>
        <p:nvSpPr>
          <p:cNvPr id="11" name="Rettangolo 10"/>
          <p:cNvSpPr/>
          <p:nvPr/>
        </p:nvSpPr>
        <p:spPr bwMode="auto">
          <a:xfrm>
            <a:off x="273213" y="1632635"/>
            <a:ext cx="3456384" cy="43924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4" name="Immagin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1988840"/>
            <a:ext cx="1761583" cy="1342397"/>
          </a:xfrm>
          <a:prstGeom prst="rect">
            <a:avLst/>
          </a:prstGeom>
        </p:spPr>
      </p:pic>
      <p:pic>
        <p:nvPicPr>
          <p:cNvPr id="65" name="Immagine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92696"/>
            <a:ext cx="1816036" cy="1080120"/>
          </a:xfrm>
          <a:prstGeom prst="rect">
            <a:avLst/>
          </a:prstGeom>
        </p:spPr>
      </p:pic>
      <p:pic>
        <p:nvPicPr>
          <p:cNvPr id="66" name="Immagine 65"/>
          <p:cNvPicPr>
            <a:picLocks noChangeAspect="1"/>
          </p:cNvPicPr>
          <p:nvPr/>
        </p:nvPicPr>
        <p:blipFill rotWithShape="1">
          <a:blip r:embed="rId6"/>
          <a:srcRect t="21366" b="22397"/>
          <a:stretch/>
        </p:blipFill>
        <p:spPr>
          <a:xfrm>
            <a:off x="7308304" y="4725144"/>
            <a:ext cx="1728192" cy="1656185"/>
          </a:xfrm>
          <a:prstGeom prst="rect">
            <a:avLst/>
          </a:prstGeom>
        </p:spPr>
      </p:pic>
      <p:pic>
        <p:nvPicPr>
          <p:cNvPr id="67" name="Immagine 66" descr="20160513_11340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6" t="13927" r="11275" b="6753"/>
          <a:stretch/>
        </p:blipFill>
        <p:spPr>
          <a:xfrm>
            <a:off x="7308304" y="3429000"/>
            <a:ext cx="1779755" cy="1192280"/>
          </a:xfrm>
          <a:prstGeom prst="rect">
            <a:avLst/>
          </a:prstGeom>
        </p:spPr>
      </p:pic>
      <p:sp>
        <p:nvSpPr>
          <p:cNvPr id="68" name="CasellaDiTesto 67"/>
          <p:cNvSpPr txBox="1"/>
          <p:nvPr/>
        </p:nvSpPr>
        <p:spPr>
          <a:xfrm>
            <a:off x="7350711" y="692696"/>
            <a:ext cx="53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CTF</a:t>
            </a:r>
          </a:p>
        </p:txBody>
      </p:sp>
      <p:sp>
        <p:nvSpPr>
          <p:cNvPr id="69" name="CasellaDiTesto 68"/>
          <p:cNvSpPr txBox="1"/>
          <p:nvPr/>
        </p:nvSpPr>
        <p:spPr>
          <a:xfrm>
            <a:off x="7636472" y="2041103"/>
            <a:ext cx="3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JB</a:t>
            </a:r>
          </a:p>
        </p:txBody>
      </p:sp>
      <p:sp>
        <p:nvSpPr>
          <p:cNvPr id="70" name="CasellaDiTesto 69"/>
          <p:cNvSpPr txBox="1"/>
          <p:nvPr/>
        </p:nvSpPr>
        <p:spPr>
          <a:xfrm>
            <a:off x="7452320" y="3501008"/>
            <a:ext cx="1282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ARCA DU002</a:t>
            </a:r>
          </a:p>
        </p:txBody>
      </p:sp>
      <p:sp>
        <p:nvSpPr>
          <p:cNvPr id="71" name="CasellaDiTesto 70"/>
          <p:cNvSpPr txBox="1"/>
          <p:nvPr/>
        </p:nvSpPr>
        <p:spPr>
          <a:xfrm>
            <a:off x="7308304" y="4797152"/>
            <a:ext cx="1282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ARCA DU001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56861" y="717234"/>
            <a:ext cx="3453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24 KM3NeT </a:t>
            </a:r>
            <a:r>
              <a:rPr lang="it-IT" sz="2400" dirty="0" err="1">
                <a:solidFill>
                  <a:srgbClr val="FF0000"/>
                </a:solidFill>
              </a:rPr>
              <a:t>DUs</a:t>
            </a:r>
            <a:r>
              <a:rPr lang="it-IT" sz="2400" dirty="0">
                <a:solidFill>
                  <a:srgbClr val="FF0000"/>
                </a:solidFill>
              </a:rPr>
              <a:t> (</a:t>
            </a:r>
            <a:r>
              <a:rPr lang="it-IT" sz="2400" dirty="0" err="1">
                <a:solidFill>
                  <a:srgbClr val="FF0000"/>
                </a:solidFill>
              </a:rPr>
              <a:t>Phase</a:t>
            </a:r>
            <a:r>
              <a:rPr lang="it-IT" sz="2400" dirty="0">
                <a:solidFill>
                  <a:srgbClr val="FF0000"/>
                </a:solidFill>
              </a:rPr>
              <a:t> 1)</a:t>
            </a:r>
          </a:p>
        </p:txBody>
      </p:sp>
      <p:pic>
        <p:nvPicPr>
          <p:cNvPr id="50" name="Immagine 49" descr="Map_all.png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13"/>
          <a:stretch/>
        </p:blipFill>
        <p:spPr>
          <a:xfrm>
            <a:off x="3852392" y="913340"/>
            <a:ext cx="3169904" cy="2909856"/>
          </a:xfrm>
          <a:prstGeom prst="rect">
            <a:avLst/>
          </a:prstGeom>
        </p:spPr>
      </p:pic>
      <p:sp>
        <p:nvSpPr>
          <p:cNvPr id="51" name="Trapezio 50"/>
          <p:cNvSpPr/>
          <p:nvPr/>
        </p:nvSpPr>
        <p:spPr bwMode="auto">
          <a:xfrm rot="2259992">
            <a:off x="4989486" y="1171507"/>
            <a:ext cx="1440160" cy="1800200"/>
          </a:xfrm>
          <a:prstGeom prst="trapezoid">
            <a:avLst/>
          </a:prstGeom>
          <a:solidFill>
            <a:srgbClr val="FFFF00">
              <a:alpha val="36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3852392" y="5765391"/>
            <a:ext cx="3503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FF0000"/>
                </a:solidFill>
              </a:rPr>
              <a:t>115 DUs in 2020 (Phase 2)</a:t>
            </a:r>
          </a:p>
        </p:txBody>
      </p:sp>
    </p:spTree>
    <p:extLst>
      <p:ext uri="{BB962C8B-B14F-4D97-AF65-F5344CB8AC3E}">
        <p14:creationId xmlns:p14="http://schemas.microsoft.com/office/powerpoint/2010/main" val="3598015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713" y="2158678"/>
            <a:ext cx="3456384" cy="3598164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4123" y="25591"/>
            <a:ext cx="9144000" cy="548680"/>
          </a:xfrm>
        </p:spPr>
        <p:txBody>
          <a:bodyPr/>
          <a:lstStyle/>
          <a:p>
            <a:r>
              <a:rPr lang="en-GB">
                <a:latin typeface="Arial" charset="0"/>
              </a:rPr>
              <a:t>Capo Passero: deep Sea site monitoring</a:t>
            </a:r>
            <a:endParaRPr lang="en-GB" sz="2800">
              <a:latin typeface="Arial" charset="0"/>
            </a:endParaRPr>
          </a:p>
        </p:txBody>
      </p:sp>
      <p:pic>
        <p:nvPicPr>
          <p:cNvPr id="6152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1300485" cy="19171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a7"/>
          <p:cNvPicPr>
            <a:picLocks noChangeAspect="1" noChangeArrowheads="1"/>
          </p:cNvPicPr>
          <p:nvPr/>
        </p:nvPicPr>
        <p:blipFill>
          <a:blip r:embed="rId5">
            <a:lum bright="20000"/>
          </a:blip>
          <a:srcRect l="23622" t="13287" r="29527" b="35432"/>
          <a:stretch>
            <a:fillRect/>
          </a:stretch>
        </p:blipFill>
        <p:spPr bwMode="auto">
          <a:xfrm>
            <a:off x="251520" y="4005064"/>
            <a:ext cx="1350962" cy="2132013"/>
          </a:xfrm>
          <a:prstGeom prst="rect">
            <a:avLst/>
          </a:prstGeom>
          <a:noFill/>
          <a:ln w="3175">
            <a:solidFill>
              <a:schemeClr val="accent6"/>
            </a:solidFill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1864" y="647984"/>
            <a:ext cx="82686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FF0000"/>
                </a:solidFill>
              </a:rPr>
              <a:t>Study of deep seawater optical and oceanographic properties. More than 30 marine campaigns</a:t>
            </a:r>
          </a:p>
          <a:p>
            <a:pPr algn="l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Mooring lines: current meters, sediment traps, CTDs, biofouling and bioluminescence devices</a:t>
            </a:r>
          </a:p>
          <a:p>
            <a:pPr algn="l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Profiler  (CTD +AC9), </a:t>
            </a:r>
            <a:r>
              <a:rPr lang="en-GB" sz="1600" b="1" dirty="0" err="1">
                <a:solidFill>
                  <a:schemeClr val="accent6">
                    <a:lumMod val="75000"/>
                  </a:schemeClr>
                </a:solidFill>
              </a:rPr>
              <a:t>Niskins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 bottles + DNA analysis</a:t>
            </a:r>
          </a:p>
          <a:p>
            <a:pPr algn="l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In Collaboration with INOGS, CNR and Univ. of Messina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2151761" y="1726630"/>
            <a:ext cx="31484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/>
              <a:t>Astroparticle Physics 27 (2007) 1–9</a:t>
            </a:r>
          </a:p>
        </p:txBody>
      </p:sp>
      <p:sp>
        <p:nvSpPr>
          <p:cNvPr id="19" name="Rettangolo 23"/>
          <p:cNvSpPr>
            <a:spLocks noChangeArrowheads="1"/>
          </p:cNvSpPr>
          <p:nvPr/>
        </p:nvSpPr>
        <p:spPr bwMode="auto">
          <a:xfrm>
            <a:off x="1770190" y="5741662"/>
            <a:ext cx="3573615" cy="29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1200" b="1" i="1">
                <a:solidFill>
                  <a:srgbClr val="000099"/>
                </a:solidFill>
              </a:rPr>
              <a:t>Ligth transmission (absorption, attenuation) vs depth</a:t>
            </a:r>
          </a:p>
        </p:txBody>
      </p:sp>
      <p:pic>
        <p:nvPicPr>
          <p:cNvPr id="13" name="Picture 4" descr="La_figura_migneco_roma2003">
            <a:extLst>
              <a:ext uri="{FF2B5EF4-FFF2-40B4-BE49-F238E27FC236}">
                <a16:creationId xmlns:a16="http://schemas.microsoft.com/office/drawing/2014/main" id="{D9766684-71F6-FB49-ACE4-350F8D62F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21001" r="6865" b="16154"/>
          <a:stretch>
            <a:fillRect/>
          </a:stretch>
        </p:blipFill>
        <p:spPr bwMode="auto">
          <a:xfrm>
            <a:off x="5545864" y="2169461"/>
            <a:ext cx="3527855" cy="3654415"/>
          </a:xfrm>
          <a:prstGeom prst="rect">
            <a:avLst/>
          </a:prstGeom>
          <a:noFill/>
          <a:ln w="6350">
            <a:solidFill>
              <a:schemeClr val="accent6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95182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FFFF"/>
                </a:solidFill>
              </a:rPr>
              <a:t>Optical background studies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E1BC61D-D313-B843-BB43-28B6154188AA}"/>
              </a:ext>
            </a:extLst>
          </p:cNvPr>
          <p:cNvSpPr txBox="1"/>
          <p:nvPr/>
        </p:nvSpPr>
        <p:spPr>
          <a:xfrm>
            <a:off x="138385" y="749332"/>
            <a:ext cx="5748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>
                <a:solidFill>
                  <a:schemeClr val="accent6">
                    <a:lumMod val="75000"/>
                  </a:schemeClr>
                </a:solidFill>
              </a:rPr>
              <a:t>Data collected since 2000 with different instruments and methods</a:t>
            </a:r>
          </a:p>
        </p:txBody>
      </p:sp>
      <p:pic>
        <p:nvPicPr>
          <p:cNvPr id="37" name="Picture 49" descr="nemo">
            <a:extLst>
              <a:ext uri="{FF2B5EF4-FFF2-40B4-BE49-F238E27FC236}">
                <a16:creationId xmlns:a16="http://schemas.microsoft.com/office/drawing/2014/main" id="{18C091C2-7502-774B-A4EB-C236A8498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4352" y="3901285"/>
            <a:ext cx="1566986" cy="2553273"/>
          </a:xfrm>
          <a:prstGeom prst="rect">
            <a:avLst/>
          </a:prstGeom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" name="Picture 11" descr="40Kset-up">
            <a:extLst>
              <a:ext uri="{FF2B5EF4-FFF2-40B4-BE49-F238E27FC236}">
                <a16:creationId xmlns:a16="http://schemas.microsoft.com/office/drawing/2014/main" id="{791F7936-C1F7-3A43-BB00-A739DF05A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r="5905"/>
          <a:stretch>
            <a:fillRect/>
          </a:stretch>
        </p:blipFill>
        <p:spPr bwMode="auto">
          <a:xfrm>
            <a:off x="314698" y="1715821"/>
            <a:ext cx="1439863" cy="1146175"/>
          </a:xfrm>
          <a:prstGeom prst="rect">
            <a:avLst/>
          </a:prstGeom>
          <a:noFill/>
          <a:ln w="3175">
            <a:solidFill>
              <a:srgbClr val="2D2DB9"/>
            </a:solidFill>
            <a:miter lim="800000"/>
            <a:headEnd/>
            <a:tailEnd/>
          </a:ln>
          <a:effectLst/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id="{757EF1E3-78FC-5544-8D39-56835B9D9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547" y="1640837"/>
            <a:ext cx="2752601" cy="187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ttangolo 23">
            <a:extLst>
              <a:ext uri="{FF2B5EF4-FFF2-40B4-BE49-F238E27FC236}">
                <a16:creationId xmlns:a16="http://schemas.microsoft.com/office/drawing/2014/main" id="{24E7DCB3-1FB4-FD40-A747-2D3BB4CD8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45" y="2907569"/>
            <a:ext cx="1800200" cy="1141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1200" b="1" i="1">
                <a:solidFill>
                  <a:srgbClr val="000099"/>
                </a:solidFill>
              </a:rPr>
              <a:t>Bioluminescent bacteria concentration and optical background rate (measured with 8’ PMTs, 0.5 s.p.e)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6590AA-2474-FF41-B7A1-9887DFADB926}"/>
              </a:ext>
            </a:extLst>
          </p:cNvPr>
          <p:cNvSpPr txBox="1"/>
          <p:nvPr/>
        </p:nvSpPr>
        <p:spPr>
          <a:xfrm>
            <a:off x="164596" y="1271505"/>
            <a:ext cx="317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Stand alone device: 2 x 8’’ PMTs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705B8F3-A348-3B4A-8C9E-D562659EB777}"/>
              </a:ext>
            </a:extLst>
          </p:cNvPr>
          <p:cNvSpPr txBox="1"/>
          <p:nvPr/>
        </p:nvSpPr>
        <p:spPr>
          <a:xfrm>
            <a:off x="260320" y="4767051"/>
            <a:ext cx="235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Bioluminescent Bacteria concentration</a:t>
            </a:r>
          </a:p>
        </p:txBody>
      </p:sp>
      <p:pic>
        <p:nvPicPr>
          <p:cNvPr id="33" name="Immagine 8" descr="Phase2_tower.tiff">
            <a:extLst>
              <a:ext uri="{FF2B5EF4-FFF2-40B4-BE49-F238E27FC236}">
                <a16:creationId xmlns:a16="http://schemas.microsoft.com/office/drawing/2014/main" id="{A5F2C3CC-C41A-4341-821F-C858491939C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313" y="1766096"/>
            <a:ext cx="1676005" cy="363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456D81EE-0A1E-6841-90B1-E0F86093B3B3}"/>
              </a:ext>
            </a:extLst>
          </p:cNvPr>
          <p:cNvGrpSpPr/>
          <p:nvPr/>
        </p:nvGrpSpPr>
        <p:grpSpPr>
          <a:xfrm>
            <a:off x="5754624" y="5407759"/>
            <a:ext cx="3380566" cy="973647"/>
            <a:chOff x="5754624" y="5407759"/>
            <a:chExt cx="3380566" cy="973647"/>
          </a:xfrm>
        </p:grpSpPr>
        <p:sp>
          <p:nvSpPr>
            <p:cNvPr id="9" name="Rettangolo arrotondato 8">
              <a:extLst>
                <a:ext uri="{FF2B5EF4-FFF2-40B4-BE49-F238E27FC236}">
                  <a16:creationId xmlns:a16="http://schemas.microsoft.com/office/drawing/2014/main" id="{0813E504-E9D0-894B-8EF7-52C47528B96E}"/>
                </a:ext>
              </a:extLst>
            </p:cNvPr>
            <p:cNvSpPr/>
            <p:nvPr/>
          </p:nvSpPr>
          <p:spPr>
            <a:xfrm>
              <a:off x="5754624" y="5407759"/>
              <a:ext cx="3326709" cy="973647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2" name="Immagin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4736" y="5486294"/>
              <a:ext cx="3222213" cy="496920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87F935F-EFA8-7940-B340-0835F697A090}"/>
                </a:ext>
              </a:extLst>
            </p:cNvPr>
            <p:cNvSpPr txBox="1"/>
            <p:nvPr/>
          </p:nvSpPr>
          <p:spPr>
            <a:xfrm>
              <a:off x="5833965" y="5855610"/>
              <a:ext cx="33012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/>
                <a:t>NATURE, March 23, 2017</a:t>
              </a: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6E232417-1B27-4342-9078-1F4D35AA35FC}"/>
              </a:ext>
            </a:extLst>
          </p:cNvPr>
          <p:cNvGrpSpPr/>
          <p:nvPr/>
        </p:nvGrpSpPr>
        <p:grpSpPr>
          <a:xfrm>
            <a:off x="4572000" y="1144742"/>
            <a:ext cx="4523712" cy="3735868"/>
            <a:chOff x="4572000" y="1144742"/>
            <a:chExt cx="4523712" cy="3735868"/>
          </a:xfrm>
        </p:grpSpPr>
        <p:sp>
          <p:nvSpPr>
            <p:cNvPr id="29" name="CasellaDiTesto 28"/>
            <p:cNvSpPr txBox="1"/>
            <p:nvPr/>
          </p:nvSpPr>
          <p:spPr>
            <a:xfrm>
              <a:off x="6589869" y="3782234"/>
              <a:ext cx="2204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Bioluminescence rate</a:t>
              </a: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6130789" y="4511278"/>
              <a:ext cx="2847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 day, tidal frequency 20.5 h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A9A0770D-0C55-CF49-B559-5F87D413D8C1}"/>
                </a:ext>
              </a:extLst>
            </p:cNvPr>
            <p:cNvSpPr txBox="1"/>
            <p:nvPr/>
          </p:nvSpPr>
          <p:spPr>
            <a:xfrm>
              <a:off x="4572000" y="1144742"/>
              <a:ext cx="42468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</a:rPr>
                <a:t>KM3NeT prototype NEMO mini Tower: 32 Oms (10’’ PMTs)</a:t>
              </a:r>
            </a:p>
          </p:txBody>
        </p: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DCD7432D-1D26-C143-BDCD-1387B4355DA9}"/>
                </a:ext>
              </a:extLst>
            </p:cNvPr>
            <p:cNvGrpSpPr/>
            <p:nvPr/>
          </p:nvGrpSpPr>
          <p:grpSpPr>
            <a:xfrm>
              <a:off x="6071515" y="1826631"/>
              <a:ext cx="3024197" cy="2546077"/>
              <a:chOff x="6071515" y="1826631"/>
              <a:chExt cx="3024197" cy="2546077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 rotWithShape="1">
              <a:blip r:embed="rId7"/>
              <a:srcRect l="2537" r="17266"/>
              <a:stretch/>
            </p:blipFill>
            <p:spPr>
              <a:xfrm>
                <a:off x="6071515" y="1942292"/>
                <a:ext cx="2880000" cy="2430416"/>
              </a:xfrm>
              <a:prstGeom prst="rect">
                <a:avLst/>
              </a:prstGeom>
            </p:spPr>
          </p:pic>
          <p:sp>
            <p:nvSpPr>
              <p:cNvPr id="4" name="CasellaDiTesto 3"/>
              <p:cNvSpPr txBox="1"/>
              <p:nvPr/>
            </p:nvSpPr>
            <p:spPr>
              <a:xfrm>
                <a:off x="6792691" y="1847929"/>
                <a:ext cx="1703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FF0000"/>
                    </a:solidFill>
                  </a:rPr>
                  <a:t>rate of floor displacement</a:t>
                </a:r>
              </a:p>
            </p:txBody>
          </p:sp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AFEBF72-7D8C-FD48-A1D6-70D8BBA6E1C5}"/>
                  </a:ext>
                </a:extLst>
              </p:cNvPr>
              <p:cNvSpPr txBox="1"/>
              <p:nvPr/>
            </p:nvSpPr>
            <p:spPr>
              <a:xfrm rot="16200000">
                <a:off x="8116758" y="2528586"/>
                <a:ext cx="168090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rgbClr val="FF0000"/>
                    </a:solidFill>
                  </a:rPr>
                  <a:t>proxy for current speed </a:t>
                </a:r>
              </a:p>
            </p:txBody>
          </p:sp>
        </p:grp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96E6E2CD-858D-6C40-B266-F9E8D786BF63}"/>
                </a:ext>
              </a:extLst>
            </p:cNvPr>
            <p:cNvSpPr txBox="1"/>
            <p:nvPr/>
          </p:nvSpPr>
          <p:spPr>
            <a:xfrm rot="16200000">
              <a:off x="5468295" y="3501798"/>
              <a:ext cx="11256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PMT rates [kHz]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8239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FFFF"/>
                </a:solidFill>
              </a:rPr>
              <a:t>Optical background studies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297071" y="5120304"/>
            <a:ext cx="299832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150 Cherenkov photons/decay</a:t>
            </a:r>
          </a:p>
          <a:p>
            <a:r>
              <a:rPr lang="en-US" sz="1600" dirty="0"/>
              <a:t> stable </a:t>
            </a:r>
            <a:r>
              <a:rPr lang="en-US" sz="1600" baseline="30000" dirty="0"/>
              <a:t>40</a:t>
            </a:r>
            <a:r>
              <a:rPr lang="en-US" sz="1600" dirty="0"/>
              <a:t>K concentration</a:t>
            </a:r>
            <a:endParaRPr lang="it-IT" sz="1600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B00B4F6C-196C-594A-9EC6-4C6E59CA5757}"/>
              </a:ext>
            </a:extLst>
          </p:cNvPr>
          <p:cNvSpPr txBox="1"/>
          <p:nvPr/>
        </p:nvSpPr>
        <p:spPr>
          <a:xfrm>
            <a:off x="164596" y="1271505"/>
            <a:ext cx="425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KM3NeT DUs (since 2015): multi PMT DOM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387BBC2B-7F8F-394E-A4EB-7BD4929DD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175" y="3980545"/>
            <a:ext cx="4010638" cy="2406383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E1BC61D-D313-B843-BB43-28B6154188AA}"/>
              </a:ext>
            </a:extLst>
          </p:cNvPr>
          <p:cNvSpPr txBox="1"/>
          <p:nvPr/>
        </p:nvSpPr>
        <p:spPr>
          <a:xfrm>
            <a:off x="138385" y="749332"/>
            <a:ext cx="5748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>
                <a:solidFill>
                  <a:schemeClr val="accent6">
                    <a:lumMod val="75000"/>
                  </a:schemeClr>
                </a:solidFill>
              </a:rPr>
              <a:t>Data collected since 2000 with different instruments and methods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7AA68C54-043F-6C45-92C8-6F6A851B839F}"/>
              </a:ext>
            </a:extLst>
          </p:cNvPr>
          <p:cNvGrpSpPr/>
          <p:nvPr/>
        </p:nvGrpSpPr>
        <p:grpSpPr>
          <a:xfrm>
            <a:off x="460277" y="2108925"/>
            <a:ext cx="2542542" cy="2812141"/>
            <a:chOff x="460277" y="2108925"/>
            <a:chExt cx="2542542" cy="2812141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6256" y="2108925"/>
              <a:ext cx="1429258" cy="1453483"/>
            </a:xfrm>
            <a:prstGeom prst="rect">
              <a:avLst/>
            </a:prstGeom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2" t="-1" r="5997" b="-5281"/>
            <a:stretch/>
          </p:blipFill>
          <p:spPr>
            <a:xfrm rot="6300000">
              <a:off x="1771386" y="3556350"/>
              <a:ext cx="540000" cy="324000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6300000">
              <a:off x="1042596" y="3780867"/>
              <a:ext cx="574462" cy="307748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4897" y="4152560"/>
              <a:ext cx="254000" cy="279400"/>
            </a:xfrm>
            <a:prstGeom prst="rect">
              <a:avLst/>
            </a:prstGeom>
          </p:spPr>
        </p:pic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3459" y="4278501"/>
              <a:ext cx="266700" cy="292100"/>
            </a:xfrm>
            <a:prstGeom prst="rect">
              <a:avLst/>
            </a:prstGeom>
          </p:spPr>
        </p:pic>
        <p:cxnSp>
          <p:nvCxnSpPr>
            <p:cNvPr id="24" name="Connettore 1 23"/>
            <p:cNvCxnSpPr>
              <a:cxnSpLocks noChangeAspect="1"/>
            </p:cNvCxnSpPr>
            <p:nvPr/>
          </p:nvCxnSpPr>
          <p:spPr>
            <a:xfrm flipV="1">
              <a:off x="1029070" y="3709505"/>
              <a:ext cx="1698128" cy="584639"/>
            </a:xfrm>
            <a:prstGeom prst="line">
              <a:avLst/>
            </a:prstGeom>
            <a:ln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reccia destra 24"/>
            <p:cNvSpPr/>
            <p:nvPr/>
          </p:nvSpPr>
          <p:spPr>
            <a:xfrm>
              <a:off x="787768" y="4168228"/>
              <a:ext cx="253499" cy="23694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460277" y="4456033"/>
              <a:ext cx="4605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aseline="30000" dirty="0"/>
                <a:t>40</a:t>
              </a:r>
              <a:r>
                <a:rPr lang="it-IT" dirty="0"/>
                <a:t>K</a:t>
              </a: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1073146" y="4551734"/>
              <a:ext cx="574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aseline="30000" dirty="0"/>
                <a:t>40</a:t>
              </a:r>
              <a:r>
                <a:rPr lang="it-IT" dirty="0"/>
                <a:t>Ca</a:t>
              </a: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2703300" y="3604558"/>
              <a:ext cx="299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e</a:t>
              </a: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692029" y="3556534"/>
              <a:ext cx="597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accent3">
                      <a:lumMod val="75000"/>
                    </a:schemeClr>
                  </a:solidFill>
                </a:rPr>
                <a:t>light</a:t>
              </a: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1881577" y="3880194"/>
              <a:ext cx="597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accent3">
                      <a:lumMod val="75000"/>
                    </a:schemeClr>
                  </a:solidFill>
                </a:rPr>
                <a:t>light</a:t>
              </a:r>
            </a:p>
          </p:txBody>
        </p:sp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2424DD32-F0FB-6C43-9846-504A273F6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-6991" r="-6991"/>
            <a:stretch/>
          </p:blipFill>
          <p:spPr>
            <a:xfrm rot="6300000">
              <a:off x="1146228" y="3394152"/>
              <a:ext cx="574462" cy="307748"/>
            </a:xfrm>
            <a:prstGeom prst="rect">
              <a:avLst/>
            </a:prstGeom>
          </p:spPr>
        </p:pic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2B224333-38D4-1C4D-9760-9FE495812A73}"/>
              </a:ext>
            </a:extLst>
          </p:cNvPr>
          <p:cNvGrpSpPr/>
          <p:nvPr/>
        </p:nvGrpSpPr>
        <p:grpSpPr>
          <a:xfrm>
            <a:off x="4543962" y="848110"/>
            <a:ext cx="4593492" cy="3074589"/>
            <a:chOff x="4543962" y="848110"/>
            <a:chExt cx="4593492" cy="3074589"/>
          </a:xfrm>
        </p:grpSpPr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68F8C544-8DD0-9845-8A6A-9157B0870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43962" y="848110"/>
              <a:ext cx="4534792" cy="3074589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39821FCC-54E7-2245-8617-41761EC88969}"/>
                </a:ext>
              </a:extLst>
            </p:cNvPr>
            <p:cNvSpPr txBox="1"/>
            <p:nvPr/>
          </p:nvSpPr>
          <p:spPr>
            <a:xfrm>
              <a:off x="5132832" y="3648507"/>
              <a:ext cx="4004622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050" dirty="0"/>
                <a:t>2           4          6         8          10        12        14       16       18        20  [kHz]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3AF1083-964D-EB43-9626-CCC1F0A069E7}"/>
              </a:ext>
            </a:extLst>
          </p:cNvPr>
          <p:cNvSpPr txBox="1"/>
          <p:nvPr/>
        </p:nvSpPr>
        <p:spPr>
          <a:xfrm>
            <a:off x="4913376" y="804672"/>
            <a:ext cx="3000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DU2 - PMT single rate distribution</a:t>
            </a:r>
          </a:p>
        </p:txBody>
      </p:sp>
    </p:spTree>
    <p:extLst>
      <p:ext uri="{BB962C8B-B14F-4D97-AF65-F5344CB8AC3E}">
        <p14:creationId xmlns:p14="http://schemas.microsoft.com/office/powerpoint/2010/main" val="2046497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KM3NeT </a:t>
            </a:r>
            <a:r>
              <a:rPr lang="it-IT" dirty="0" err="1"/>
              <a:t>visitors</a:t>
            </a:r>
            <a:endParaRPr lang="it-IT" dirty="0"/>
          </a:p>
        </p:txBody>
      </p:sp>
      <p:pic>
        <p:nvPicPr>
          <p:cNvPr id="3" name="Immagine 2" descr="20151202_0843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1" y="1183832"/>
            <a:ext cx="8503789" cy="4783381"/>
          </a:xfrm>
          <a:prstGeom prst="rect">
            <a:avLst/>
          </a:prstGeom>
        </p:spPr>
      </p:pic>
      <p:sp>
        <p:nvSpPr>
          <p:cNvPr id="4" name="Freccia destra 3"/>
          <p:cNvSpPr/>
          <p:nvPr/>
        </p:nvSpPr>
        <p:spPr>
          <a:xfrm rot="1046844">
            <a:off x="3463438" y="2288187"/>
            <a:ext cx="1185965" cy="8082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destra 4"/>
          <p:cNvSpPr/>
          <p:nvPr/>
        </p:nvSpPr>
        <p:spPr>
          <a:xfrm rot="316554">
            <a:off x="4837168" y="4046517"/>
            <a:ext cx="1185965" cy="8082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B25F988-FA91-8A4D-A92A-BFD9B800BC00}"/>
              </a:ext>
            </a:extLst>
          </p:cNvPr>
          <p:cNvGrpSpPr/>
          <p:nvPr/>
        </p:nvGrpSpPr>
        <p:grpSpPr>
          <a:xfrm>
            <a:off x="219869" y="3155949"/>
            <a:ext cx="3811852" cy="2811263"/>
            <a:chOff x="219869" y="3155949"/>
            <a:chExt cx="3811852" cy="2811263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382F1967-24AF-1447-8920-8492D4F04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370" y="3155949"/>
              <a:ext cx="3748351" cy="2811263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5B6D3402-9740-EB4D-9ADF-CFEBD0361270}"/>
                </a:ext>
              </a:extLst>
            </p:cNvPr>
            <p:cNvSpPr txBox="1"/>
            <p:nvPr/>
          </p:nvSpPr>
          <p:spPr>
            <a:xfrm>
              <a:off x="219869" y="3473922"/>
              <a:ext cx="21359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Marine </a:t>
              </a:r>
              <a:r>
                <a:rPr lang="it-IT" dirty="0" err="1">
                  <a:solidFill>
                    <a:schemeClr val="bg1"/>
                  </a:solidFill>
                </a:rPr>
                <a:t>Biology</a:t>
              </a:r>
              <a:endParaRPr lang="it-IT" dirty="0">
                <a:solidFill>
                  <a:schemeClr val="bg1"/>
                </a:solidFill>
              </a:endParaRPr>
            </a:p>
            <a:p>
              <a:r>
                <a:rPr lang="it-IT" dirty="0">
                  <a:solidFill>
                    <a:schemeClr val="bg1"/>
                  </a:solidFill>
                </a:rPr>
                <a:t>M. </a:t>
              </a:r>
              <a:r>
                <a:rPr lang="it-IT" dirty="0" err="1">
                  <a:solidFill>
                    <a:schemeClr val="bg1"/>
                  </a:solidFill>
                </a:rPr>
                <a:t>Priede</a:t>
              </a:r>
              <a:r>
                <a:rPr lang="it-IT" dirty="0">
                  <a:solidFill>
                    <a:schemeClr val="bg1"/>
                  </a:solidFill>
                </a:rPr>
                <a:t> et al, 2018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3AFE1D63-7B10-0B4E-9BD6-72286821F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69" y="1198583"/>
            <a:ext cx="2978869" cy="164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216024" y="-29831"/>
            <a:ext cx="9144000" cy="523875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0" dirty="0">
                <a:ea typeface="+mj-ea"/>
                <a:cs typeface="Arial" charset="0"/>
              </a:rPr>
              <a:t>An Earthquake event observed with ARCA</a:t>
            </a:r>
            <a:endParaRPr lang="en-GB" sz="2800" dirty="0">
              <a:effectLst>
                <a:outerShdw blurRad="38100" dist="38100" dir="2700000" algn="tl">
                  <a:srgbClr val="000000"/>
                </a:outerShdw>
              </a:effectLst>
              <a:ea typeface="+mj-ea"/>
              <a:cs typeface="Arial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4032250" cy="236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5024"/>
            <a:ext cx="3995489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73457"/>
            <a:ext cx="4536504" cy="226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51520" y="2420888"/>
            <a:ext cx="3568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>
                <a:solidFill>
                  <a:srgbClr val="FFFF00"/>
                </a:solidFill>
              </a:rPr>
              <a:t>Earthquake M 3.4 31/01 10:49 UTC 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2996952"/>
            <a:ext cx="504056" cy="336037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99592" y="3068960"/>
            <a:ext cx="3960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The DU starts to move (rotate, and tilt) and continue for about 10 hours.</a:t>
            </a:r>
          </a:p>
          <a:p>
            <a:pPr algn="l"/>
            <a:endParaRPr lang="en-GB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The higher the DOM, the larger the swing.</a:t>
            </a:r>
          </a:p>
          <a:p>
            <a:pPr algn="l"/>
            <a:endParaRPr lang="en-GB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Just connected to sea-floor displacement (string mechanics) or also a submarine wave?</a:t>
            </a:r>
          </a:p>
        </p:txBody>
      </p:sp>
    </p:spTree>
    <p:extLst>
      <p:ext uri="{BB962C8B-B14F-4D97-AF65-F5344CB8AC3E}">
        <p14:creationId xmlns:p14="http://schemas.microsoft.com/office/powerpoint/2010/main" val="22825306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6158</TotalTime>
  <Words>1170</Words>
  <Application>Microsoft Macintosh PowerPoint</Application>
  <PresentationFormat>Presentazione su schermo (4:3)</PresentationFormat>
  <Paragraphs>214</Paragraphs>
  <Slides>20</Slides>
  <Notes>3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Calibri</vt:lpstr>
      <vt:lpstr>Symbol</vt:lpstr>
      <vt:lpstr>Times</vt:lpstr>
      <vt:lpstr>Times New Roman</vt:lpstr>
      <vt:lpstr>Wingdings</vt:lpstr>
      <vt:lpstr>Tema di Office</vt:lpstr>
      <vt:lpstr>Presentazione standard di PowerPoint</vt:lpstr>
      <vt:lpstr>Cabled infrastructures in Sicily</vt:lpstr>
      <vt:lpstr>The Capo Passero Site for KM3NeT</vt:lpstr>
      <vt:lpstr>Construction of KM3NeT: Phase 1</vt:lpstr>
      <vt:lpstr>Capo Passero: deep Sea site monitoring</vt:lpstr>
      <vt:lpstr>Optical background studies</vt:lpstr>
      <vt:lpstr>Optical background studies</vt:lpstr>
      <vt:lpstr>KM3NeT visitors</vt:lpstr>
      <vt:lpstr>An Earthquake event observed with ARCA</vt:lpstr>
      <vt:lpstr>The Catania node</vt:lpstr>
      <vt:lpstr>The Ocean noise Detection Experiment</vt:lpstr>
      <vt:lpstr>Sperm whale detection</vt:lpstr>
      <vt:lpstr>Dolphins’ predation cycle</vt:lpstr>
      <vt:lpstr>The Submarine Network 1 EMSO Node</vt:lpstr>
      <vt:lpstr>Geophysics and Volcanology</vt:lpstr>
      <vt:lpstr>Fin whale presence  </vt:lpstr>
      <vt:lpstr>Airgun Signals</vt:lpstr>
      <vt:lpstr>Noise pollution measurements (MSFD)</vt:lpstr>
      <vt:lpstr>The Smo-OnDE detector (running)</vt:lpstr>
      <vt:lpstr>Presentazione standard di PowerPoint</vt:lpstr>
    </vt:vector>
  </TitlesOfParts>
  <Manager/>
  <Company>INFN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Giorgio Riccobene</dc:creator>
  <cp:keywords/>
  <dc:description/>
  <cp:lastModifiedBy>Utente di Microsoft Office</cp:lastModifiedBy>
  <cp:revision>269</cp:revision>
  <dcterms:created xsi:type="dcterms:W3CDTF">2015-09-23T08:18:35Z</dcterms:created>
  <dcterms:modified xsi:type="dcterms:W3CDTF">2018-10-03T07:52:05Z</dcterms:modified>
  <cp:category/>
</cp:coreProperties>
</file>