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57" r:id="rId2"/>
    <p:sldId id="322" r:id="rId3"/>
    <p:sldId id="258" r:id="rId4"/>
    <p:sldId id="259" r:id="rId5"/>
    <p:sldId id="260" r:id="rId6"/>
    <p:sldId id="261" r:id="rId7"/>
    <p:sldId id="296" r:id="rId8"/>
    <p:sldId id="294" r:id="rId9"/>
    <p:sldId id="263" r:id="rId10"/>
    <p:sldId id="264" r:id="rId11"/>
    <p:sldId id="299" r:id="rId12"/>
    <p:sldId id="298" r:id="rId13"/>
    <p:sldId id="301" r:id="rId14"/>
    <p:sldId id="275" r:id="rId15"/>
    <p:sldId id="281" r:id="rId16"/>
    <p:sldId id="276" r:id="rId17"/>
    <p:sldId id="277" r:id="rId18"/>
    <p:sldId id="278" r:id="rId19"/>
    <p:sldId id="279" r:id="rId20"/>
    <p:sldId id="323" r:id="rId21"/>
    <p:sldId id="280" r:id="rId22"/>
    <p:sldId id="283" r:id="rId23"/>
    <p:sldId id="307" r:id="rId24"/>
    <p:sldId id="326" r:id="rId25"/>
    <p:sldId id="282" r:id="rId26"/>
    <p:sldId id="325" r:id="rId27"/>
    <p:sldId id="305" r:id="rId28"/>
    <p:sldId id="304" r:id="rId29"/>
    <p:sldId id="266" r:id="rId30"/>
    <p:sldId id="290" r:id="rId31"/>
    <p:sldId id="292" r:id="rId32"/>
    <p:sldId id="300" r:id="rId33"/>
    <p:sldId id="308" r:id="rId34"/>
    <p:sldId id="267" r:id="rId35"/>
    <p:sldId id="268" r:id="rId36"/>
    <p:sldId id="287" r:id="rId37"/>
    <p:sldId id="269" r:id="rId38"/>
    <p:sldId id="309" r:id="rId39"/>
    <p:sldId id="310" r:id="rId40"/>
    <p:sldId id="311" r:id="rId41"/>
    <p:sldId id="312" r:id="rId42"/>
    <p:sldId id="313" r:id="rId43"/>
    <p:sldId id="314" r:id="rId44"/>
    <p:sldId id="315" r:id="rId45"/>
    <p:sldId id="316" r:id="rId46"/>
    <p:sldId id="317" r:id="rId47"/>
    <p:sldId id="318" r:id="rId48"/>
    <p:sldId id="319" r:id="rId49"/>
    <p:sldId id="270" r:id="rId50"/>
    <p:sldId id="271" r:id="rId51"/>
    <p:sldId id="320" r:id="rId52"/>
    <p:sldId id="321" r:id="rId5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-16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3B881A-E8D0-7644-9956-C59EBA8B9347}" type="datetimeFigureOut">
              <a:rPr lang="fr-FR" smtClean="0"/>
              <a:t>29/10/18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591FE-8501-9042-8487-610C23FC15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093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A8FB8-8D53-2A43-9013-63BF37835DB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0596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EA6AF59-4091-9A47-90B5-90450EFEE205}" type="slidenum">
              <a:rPr lang="fr-FR" sz="1200">
                <a:solidFill>
                  <a:prstClr val="black"/>
                </a:solidFill>
                <a:latin typeface="Calibri" charset="0"/>
              </a:rPr>
              <a:pPr eaLnBrk="1" hangingPunct="1"/>
              <a:t>5</a:t>
            </a:fld>
            <a:endParaRPr lang="fr-FR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1003300" y="695325"/>
            <a:ext cx="4849813" cy="34274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fr-FR" sz="1800">
              <a:solidFill>
                <a:prstClr val="black"/>
              </a:solidFill>
            </a:endParaRP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defTabSz="449263" eaLnBrk="1" hangingPunct="1"/>
            <a:endParaRPr lang="fr-FR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23C52D-6E4D-446F-8834-029CEA985404}" type="slidenum">
              <a:rPr lang="fr-FR" smtClean="0"/>
              <a:pPr/>
              <a:t>7</a:t>
            </a:fld>
            <a:endParaRPr lang="fr-FR" dirty="0" smtClean="0"/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noFill/>
          <a:ln/>
        </p:spPr>
        <p:txBody>
          <a:bodyPr wrap="none" anchor="ctr"/>
          <a:lstStyle/>
          <a:p>
            <a:pPr eaLnBrk="1" hangingPunct="1"/>
            <a:endParaRPr lang="fr-FR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41EE2D6-4BEF-4E96-B205-F2961893170D}" type="slidenum">
              <a:rPr lang="fr-FR"/>
              <a:pPr/>
              <a:t>10</a:t>
            </a:fld>
            <a:endParaRPr lang="fr-FR"/>
          </a:p>
        </p:txBody>
      </p:sp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1" y="4343400"/>
            <a:ext cx="50292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BDAE65-0FFD-D345-939B-C3516A4EBA93}" type="slidenum">
              <a:rPr lang="fr-FR" sz="1200">
                <a:latin typeface="Calibri" charset="0"/>
              </a:rPr>
              <a:pPr eaLnBrk="1" hangingPunct="1"/>
              <a:t>38</a:t>
            </a:fld>
            <a:endParaRPr lang="fr-FR" sz="1200">
              <a:latin typeface="Calibri" charset="0"/>
            </a:endParaRPr>
          </a:p>
        </p:txBody>
      </p:sp>
      <p:sp>
        <p:nvSpPr>
          <p:cNvPr id="29699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9813" cy="34274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800"/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/>
            <a:endParaRPr lang="fr-FR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582396"/>
            <a:ext cx="2133600" cy="365125"/>
          </a:xfrm>
          <a:prstGeom prst="rect">
            <a:avLst/>
          </a:prstGeom>
        </p:spPr>
        <p:txBody>
          <a:bodyPr/>
          <a:lstStyle/>
          <a:p>
            <a:fld id="{6880C357-5473-1B4A-8CFA-96DE81273FBB}" type="datetimeFigureOut">
              <a:rPr lang="fr-FR" smtClean="0"/>
              <a:t>29/10/18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49BD4-2989-AC4E-8210-186BAC88043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0363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582396"/>
            <a:ext cx="2133600" cy="365125"/>
          </a:xfrm>
          <a:prstGeom prst="rect">
            <a:avLst/>
          </a:prstGeom>
        </p:spPr>
        <p:txBody>
          <a:bodyPr/>
          <a:lstStyle/>
          <a:p>
            <a:fld id="{6880C357-5473-1B4A-8CFA-96DE81273FBB}" type="datetimeFigureOut">
              <a:rPr lang="fr-FR" smtClean="0"/>
              <a:t>29/10/18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49BD4-2989-AC4E-8210-186BAC88043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026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582396"/>
            <a:ext cx="2133600" cy="365125"/>
          </a:xfrm>
          <a:prstGeom prst="rect">
            <a:avLst/>
          </a:prstGeom>
        </p:spPr>
        <p:txBody>
          <a:bodyPr/>
          <a:lstStyle/>
          <a:p>
            <a:fld id="{6880C357-5473-1B4A-8CFA-96DE81273FBB}" type="datetimeFigureOut">
              <a:rPr lang="fr-FR" smtClean="0"/>
              <a:t>29/10/18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49BD4-2989-AC4E-8210-186BAC88043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5147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765175"/>
            <a:ext cx="9144000" cy="103188"/>
          </a:xfrm>
          <a:prstGeom prst="rect">
            <a:avLst/>
          </a:prstGeom>
          <a:solidFill>
            <a:srgbClr val="E751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" name="Imag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48425"/>
            <a:ext cx="9144000" cy="6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648072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2"/>
                </a:solidFill>
                <a:latin typeface="Helvetica Neue"/>
                <a:cs typeface="Helvetica Neue"/>
              </a:defRPr>
            </a:lvl1pPr>
          </a:lstStyle>
          <a:p>
            <a:r>
              <a:rPr lang="fr-FR" dirty="0" smtClean="0"/>
              <a:t>Cliquez et modifiez le titre</a:t>
            </a:r>
            <a:endParaRPr lang="en-US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323528" y="1196752"/>
            <a:ext cx="8496944" cy="5112568"/>
          </a:xfrm>
          <a:prstGeom prst="rect">
            <a:avLst/>
          </a:prstGeom>
        </p:spPr>
        <p:txBody>
          <a:bodyPr/>
          <a:lstStyle>
            <a:lvl1pPr>
              <a:defRPr sz="2800" b="0">
                <a:solidFill>
                  <a:srgbClr val="1F497D"/>
                </a:solidFill>
                <a:latin typeface="Helvetica Neue"/>
                <a:cs typeface="Helvetica Neue"/>
              </a:defRPr>
            </a:lvl1pPr>
            <a:lvl2pPr>
              <a:defRPr sz="2400">
                <a:solidFill>
                  <a:srgbClr val="1F497D"/>
                </a:solidFill>
                <a:latin typeface="Helvetica Neue"/>
                <a:cs typeface="Helvetica Neue"/>
              </a:defRPr>
            </a:lvl2pPr>
            <a:lvl3pPr>
              <a:defRPr sz="2000">
                <a:solidFill>
                  <a:srgbClr val="1F497D"/>
                </a:solidFill>
                <a:latin typeface="Helvetica Neue"/>
                <a:cs typeface="Helvetica Neue"/>
              </a:defRPr>
            </a:lvl3pPr>
            <a:lvl4pPr>
              <a:defRPr sz="1800">
                <a:solidFill>
                  <a:srgbClr val="1F497D"/>
                </a:solidFill>
                <a:latin typeface="Helvetica Neue"/>
                <a:cs typeface="Helvetica Neue"/>
              </a:defRPr>
            </a:lvl4pPr>
            <a:lvl5pPr>
              <a:defRPr sz="1100">
                <a:solidFill>
                  <a:srgbClr val="1F497D"/>
                </a:solidFill>
                <a:latin typeface="Helvetica Neue"/>
                <a:cs typeface="Helvetica Neue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14"/>
          </p:nvPr>
        </p:nvSpPr>
        <p:spPr>
          <a:xfrm>
            <a:off x="-17463" y="6524625"/>
            <a:ext cx="5472113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Helvetica Neue" charset="0"/>
              </a:defRPr>
            </a:lvl1pPr>
          </a:lstStyle>
          <a:p>
            <a:pPr>
              <a:defRPr/>
            </a:pPr>
            <a:r>
              <a:rPr lang="fr-FR"/>
              <a:t>EAOM 2018 – Labo – xx/yy/2017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5"/>
          </p:nvPr>
        </p:nvSpPr>
        <p:spPr>
          <a:xfrm>
            <a:off x="8412163" y="6527800"/>
            <a:ext cx="720725" cy="3302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FDE5FF6-74BF-FD49-B248-841B2DBDFF2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6367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7202"/>
            <a:ext cx="8229600" cy="52720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4154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457200" y="6582396"/>
            <a:ext cx="2133600" cy="365125"/>
          </a:xfrm>
          <a:prstGeom prst="rect">
            <a:avLst/>
          </a:prstGeom>
        </p:spPr>
        <p:txBody>
          <a:bodyPr/>
          <a:lstStyle/>
          <a:p>
            <a:fld id="{342BBE3F-D72A-4740-A426-E9EEEC8F3241}" type="datetime1">
              <a:rPr lang="en-US" smtClean="0"/>
              <a:t>29/10/18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Stefano Ragazzi – INFN LNGS &amp; UNIMIB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349790" y="6356350"/>
            <a:ext cx="1337010" cy="365125"/>
          </a:xfrm>
        </p:spPr>
        <p:txBody>
          <a:bodyPr/>
          <a:lstStyle/>
          <a:p>
            <a:fld id="{1D045F4F-D437-5F44-B68C-EDA3E321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56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582396"/>
            <a:ext cx="2133600" cy="365125"/>
          </a:xfrm>
          <a:prstGeom prst="rect">
            <a:avLst/>
          </a:prstGeom>
        </p:spPr>
        <p:txBody>
          <a:bodyPr/>
          <a:lstStyle/>
          <a:p>
            <a:fld id="{6880C357-5473-1B4A-8CFA-96DE81273FBB}" type="datetimeFigureOut">
              <a:rPr lang="fr-FR" smtClean="0"/>
              <a:t>29/10/18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49BD4-2989-AC4E-8210-186BAC88043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0249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582396"/>
            <a:ext cx="2133600" cy="365125"/>
          </a:xfrm>
          <a:prstGeom prst="rect">
            <a:avLst/>
          </a:prstGeom>
        </p:spPr>
        <p:txBody>
          <a:bodyPr/>
          <a:lstStyle/>
          <a:p>
            <a:fld id="{6880C357-5473-1B4A-8CFA-96DE81273FBB}" type="datetimeFigureOut">
              <a:rPr lang="fr-FR" smtClean="0"/>
              <a:t>29/10/18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49BD4-2989-AC4E-8210-186BAC88043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372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582396"/>
            <a:ext cx="2133600" cy="365125"/>
          </a:xfrm>
          <a:prstGeom prst="rect">
            <a:avLst/>
          </a:prstGeom>
        </p:spPr>
        <p:txBody>
          <a:bodyPr/>
          <a:lstStyle/>
          <a:p>
            <a:fld id="{6880C357-5473-1B4A-8CFA-96DE81273FBB}" type="datetimeFigureOut">
              <a:rPr lang="fr-FR" smtClean="0"/>
              <a:t>29/10/18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49BD4-2989-AC4E-8210-186BAC88043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6833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582396"/>
            <a:ext cx="2133600" cy="365125"/>
          </a:xfrm>
          <a:prstGeom prst="rect">
            <a:avLst/>
          </a:prstGeom>
        </p:spPr>
        <p:txBody>
          <a:bodyPr/>
          <a:lstStyle/>
          <a:p>
            <a:fld id="{6880C357-5473-1B4A-8CFA-96DE81273FBB}" type="datetimeFigureOut">
              <a:rPr lang="fr-FR" smtClean="0"/>
              <a:t>29/10/18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49BD4-2989-AC4E-8210-186BAC88043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7620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582396"/>
            <a:ext cx="2133600" cy="365125"/>
          </a:xfrm>
          <a:prstGeom prst="rect">
            <a:avLst/>
          </a:prstGeom>
        </p:spPr>
        <p:txBody>
          <a:bodyPr/>
          <a:lstStyle/>
          <a:p>
            <a:fld id="{6880C357-5473-1B4A-8CFA-96DE81273FBB}" type="datetimeFigureOut">
              <a:rPr lang="fr-FR" smtClean="0"/>
              <a:t>29/10/18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49BD4-2989-AC4E-8210-186BAC88043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8680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582396"/>
            <a:ext cx="2133600" cy="365125"/>
          </a:xfrm>
          <a:prstGeom prst="rect">
            <a:avLst/>
          </a:prstGeom>
        </p:spPr>
        <p:txBody>
          <a:bodyPr/>
          <a:lstStyle/>
          <a:p>
            <a:fld id="{6880C357-5473-1B4A-8CFA-96DE81273FBB}" type="datetimeFigureOut">
              <a:rPr lang="fr-FR" smtClean="0"/>
              <a:t>29/10/18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49BD4-2989-AC4E-8210-186BAC88043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1433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582396"/>
            <a:ext cx="2133600" cy="365125"/>
          </a:xfrm>
          <a:prstGeom prst="rect">
            <a:avLst/>
          </a:prstGeom>
        </p:spPr>
        <p:txBody>
          <a:bodyPr/>
          <a:lstStyle/>
          <a:p>
            <a:fld id="{6880C357-5473-1B4A-8CFA-96DE81273FBB}" type="datetimeFigureOut">
              <a:rPr lang="fr-FR" smtClean="0"/>
              <a:t>29/10/18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49BD4-2989-AC4E-8210-186BAC88043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3668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582396"/>
            <a:ext cx="2133600" cy="365125"/>
          </a:xfrm>
          <a:prstGeom prst="rect">
            <a:avLst/>
          </a:prstGeom>
        </p:spPr>
        <p:txBody>
          <a:bodyPr/>
          <a:lstStyle/>
          <a:p>
            <a:fld id="{6880C357-5473-1B4A-8CFA-96DE81273FBB}" type="datetimeFigureOut">
              <a:rPr lang="fr-FR" smtClean="0"/>
              <a:t>29/10/18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49BD4-2989-AC4E-8210-186BAC88043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7723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582396"/>
            <a:ext cx="2133600" cy="365125"/>
          </a:xfrm>
          <a:prstGeom prst="rect">
            <a:avLst/>
          </a:prstGeom>
        </p:spPr>
        <p:txBody>
          <a:bodyPr/>
          <a:lstStyle/>
          <a:p>
            <a:fld id="{6880C357-5473-1B4A-8CFA-96DE81273FBB}" type="datetimeFigureOut">
              <a:rPr lang="fr-FR" smtClean="0"/>
              <a:t>29/10/18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49BD4-2989-AC4E-8210-186BAC88043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039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952413" y="0"/>
            <a:ext cx="7519050" cy="4199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Avantages of the </a:t>
            </a:r>
            <a:r>
              <a:rPr lang="fr-FR" sz="28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tracko</a:t>
            </a:r>
            <a:r>
              <a:rPr lang="fr-FR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-calo technique</a:t>
            </a:r>
            <a:endParaRPr lang="fr-FR" sz="28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420265" y="6584347"/>
            <a:ext cx="4599535" cy="273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10400" y="6584347"/>
            <a:ext cx="2133600" cy="296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49BD4-2989-AC4E-8210-186BAC88043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878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wmf"/><Relationship Id="rId4" Type="http://schemas.openxmlformats.org/officeDocument/2006/relationships/image" Target="../media/image33.png"/><Relationship Id="rId5" Type="http://schemas.openxmlformats.org/officeDocument/2006/relationships/image" Target="../media/image34.jpeg"/><Relationship Id="rId6" Type="http://schemas.openxmlformats.org/officeDocument/2006/relationships/image" Target="../media/image35.wmf"/><Relationship Id="rId7" Type="http://schemas.openxmlformats.org/officeDocument/2006/relationships/image" Target="../media/image36.jpe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6" Type="http://schemas.openxmlformats.org/officeDocument/2006/relationships/image" Target="../media/image45.jpeg"/><Relationship Id="rId7" Type="http://schemas.openxmlformats.org/officeDocument/2006/relationships/oleObject" Target="../embeddings/oleObject1.bin"/><Relationship Id="rId8" Type="http://schemas.openxmlformats.org/officeDocument/2006/relationships/image" Target="../media/image41.wmf"/><Relationship Id="rId9" Type="http://schemas.openxmlformats.org/officeDocument/2006/relationships/image" Target="../media/image46.jpeg"/><Relationship Id="rId10" Type="http://schemas.openxmlformats.org/officeDocument/2006/relationships/image" Target="../media/image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Relationship Id="rId3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2.png"/><Relationship Id="rId5" Type="http://schemas.openxmlformats.org/officeDocument/2006/relationships/image" Target="../media/image56.wmf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w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6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Relationship Id="rId3" Type="http://schemas.openxmlformats.org/officeDocument/2006/relationships/image" Target="../media/image66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66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Relationship Id="rId3" Type="http://schemas.openxmlformats.org/officeDocument/2006/relationships/image" Target="../media/image66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Relationship Id="rId3" Type="http://schemas.openxmlformats.org/officeDocument/2006/relationships/image" Target="../media/image66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66.w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85.png"/><Relationship Id="rId5" Type="http://schemas.openxmlformats.org/officeDocument/2006/relationships/image" Target="../media/image8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jpe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96.png"/><Relationship Id="rId9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90.png"/><Relationship Id="rId7" Type="http://schemas.openxmlformats.org/officeDocument/2006/relationships/image" Target="../media/image99.png"/><Relationship Id="rId8" Type="http://schemas.openxmlformats.org/officeDocument/2006/relationships/image" Target="../media/image100.png"/><Relationship Id="rId9" Type="http://schemas.openxmlformats.org/officeDocument/2006/relationships/image" Target="../media/image101.png"/><Relationship Id="rId10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4" Type="http://schemas.openxmlformats.org/officeDocument/2006/relationships/image" Target="../media/image107.jpeg"/><Relationship Id="rId5" Type="http://schemas.openxmlformats.org/officeDocument/2006/relationships/image" Target="../media/image108.png"/><Relationship Id="rId6" Type="http://schemas.openxmlformats.org/officeDocument/2006/relationships/image" Target="../media/image109.wmf"/><Relationship Id="rId7" Type="http://schemas.openxmlformats.org/officeDocument/2006/relationships/image" Target="../media/image110.jpe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6" Type="http://schemas.openxmlformats.org/officeDocument/2006/relationships/image" Target="../media/image3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jpeg"/><Relationship Id="rId5" Type="http://schemas.openxmlformats.org/officeDocument/2006/relationships/image" Target="../media/image115.png"/><Relationship Id="rId6" Type="http://schemas.openxmlformats.org/officeDocument/2006/relationships/image" Target="../media/image116.png"/><Relationship Id="rId7" Type="http://schemas.openxmlformats.org/officeDocument/2006/relationships/image" Target="../media/image117.png"/><Relationship Id="rId8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2.jpeg"/><Relationship Id="rId3" Type="http://schemas.openxmlformats.org/officeDocument/2006/relationships/image" Target="../media/image11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2.jpeg"/><Relationship Id="rId3" Type="http://schemas.openxmlformats.org/officeDocument/2006/relationships/image" Target="../media/image12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3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6" Type="http://schemas.openxmlformats.org/officeDocument/2006/relationships/image" Target="../media/image3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5" Type="http://schemas.openxmlformats.org/officeDocument/2006/relationships/image" Target="../media/image3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8" y="1943999"/>
            <a:ext cx="2160240" cy="1639084"/>
          </a:xfrm>
          <a:prstGeom prst="rect">
            <a:avLst/>
          </a:prstGeom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571868" y="5429264"/>
            <a:ext cx="25066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http://www.lsm.in2p3.fr</a:t>
            </a:r>
          </a:p>
        </p:txBody>
      </p:sp>
      <p:cxnSp>
        <p:nvCxnSpPr>
          <p:cNvPr id="8" name="Connecteur droit 7"/>
          <p:cNvCxnSpPr/>
          <p:nvPr/>
        </p:nvCxnSpPr>
        <p:spPr bwMode="auto">
          <a:xfrm>
            <a:off x="43879" y="1909659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Connecteur droit 8"/>
          <p:cNvCxnSpPr/>
          <p:nvPr/>
        </p:nvCxnSpPr>
        <p:spPr bwMode="auto">
          <a:xfrm>
            <a:off x="51247" y="3637851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134" y="6100227"/>
            <a:ext cx="1075139" cy="74065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2535" y="6118043"/>
            <a:ext cx="1267448" cy="70413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493" y="6118042"/>
            <a:ext cx="1088085" cy="70434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3583" y="1943999"/>
            <a:ext cx="1693749" cy="167342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1532" y="1945961"/>
            <a:ext cx="1284129" cy="167146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897344" y="308324"/>
            <a:ext cx="522939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 err="1" smtClean="0">
                <a:solidFill>
                  <a:schemeClr val="accent6">
                    <a:lumMod val="75000"/>
                  </a:schemeClr>
                </a:solidFill>
              </a:rPr>
              <a:t>Modane</a:t>
            </a:r>
            <a:r>
              <a:rPr lang="en-GB" sz="2800" b="1" dirty="0" smtClean="0">
                <a:solidFill>
                  <a:schemeClr val="accent6">
                    <a:lumMod val="75000"/>
                  </a:schemeClr>
                </a:solidFill>
              </a:rPr>
              <a:t> Underground Laboratory</a:t>
            </a:r>
          </a:p>
          <a:p>
            <a:pPr algn="ctr"/>
            <a:r>
              <a:rPr lang="en-GB" sz="2800" b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GB" sz="2800" b="1" dirty="0" smtClean="0">
                <a:solidFill>
                  <a:schemeClr val="accent6">
                    <a:lumMod val="75000"/>
                  </a:schemeClr>
                </a:solidFill>
              </a:rPr>
              <a:t>nd</a:t>
            </a:r>
            <a:endParaRPr lang="en-GB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GB" sz="2800" b="1" dirty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en-GB" sz="2800" b="1" dirty="0" smtClean="0">
                <a:solidFill>
                  <a:schemeClr val="accent6">
                    <a:lumMod val="75000"/>
                  </a:schemeClr>
                </a:solidFill>
              </a:rPr>
              <a:t>elated activities</a:t>
            </a:r>
            <a:endParaRPr lang="en-GB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183538" y="3963606"/>
            <a:ext cx="289499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/>
              <a:t>F. </a:t>
            </a:r>
            <a:r>
              <a:rPr lang="fr-FR" sz="2000" dirty="0" err="1" smtClean="0"/>
              <a:t>Piquemal</a:t>
            </a:r>
            <a:r>
              <a:rPr lang="fr-FR" sz="2000" dirty="0" smtClean="0"/>
              <a:t> (CNRS/IN2P3)</a:t>
            </a:r>
          </a:p>
          <a:p>
            <a:pPr algn="ctr"/>
            <a:r>
              <a:rPr lang="fr-FR" dirty="0" smtClean="0"/>
              <a:t>CENBG and LSM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8409" y="1945960"/>
            <a:ext cx="1659470" cy="166299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608" y="1945961"/>
            <a:ext cx="2344432" cy="167146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5758" y="5013765"/>
            <a:ext cx="80906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 baseline="0" dirty="0" smtClean="0"/>
              <a:t>October,30 2018, </a:t>
            </a:r>
            <a:r>
              <a:rPr lang="en-US" sz="2400" b="0" i="0" u="none" strike="noStrike" baseline="0" dirty="0" err="1" smtClean="0"/>
              <a:t>Dubna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948548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137518"/>
            <a:ext cx="2771800" cy="19673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 rot="3540000">
            <a:off x="6463506" y="743744"/>
            <a:ext cx="1981201" cy="458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200" dirty="0">
                <a:solidFill>
                  <a:srgbClr val="FFFFFF"/>
                </a:solidFill>
                <a:latin typeface="Arial Black" pitchFamily="34" charset="0"/>
              </a:rPr>
              <a:t>15 milliards</a:t>
            </a:r>
          </a:p>
          <a:p>
            <a: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200" dirty="0">
                <a:solidFill>
                  <a:srgbClr val="FFFFFF"/>
                </a:solidFill>
                <a:latin typeface="Arial Black" pitchFamily="34" charset="0"/>
              </a:rPr>
              <a:t> d’années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 rot="3540000">
            <a:off x="3935636" y="1715616"/>
            <a:ext cx="1001713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200">
                <a:solidFill>
                  <a:srgbClr val="FFFFFF"/>
                </a:solidFill>
                <a:latin typeface="Arial Black" pitchFamily="34" charset="0"/>
              </a:rPr>
              <a:t>3 minutes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 rot="3540000">
            <a:off x="3233167" y="1962472"/>
            <a:ext cx="1038225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200">
                <a:solidFill>
                  <a:srgbClr val="FFFFFF"/>
                </a:solidFill>
                <a:latin typeface="Arial Black" pitchFamily="34" charset="0"/>
              </a:rPr>
              <a:t>1 seconde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98567" y="3074900"/>
            <a:ext cx="27751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/>
              <a:t>Neutrino </a:t>
            </a:r>
            <a:r>
              <a:rPr lang="fr-FR" sz="1600" dirty="0" err="1" smtClean="0"/>
              <a:t>physics</a:t>
            </a:r>
            <a:endParaRPr lang="fr-FR" sz="1600" dirty="0" smtClean="0"/>
          </a:p>
          <a:p>
            <a:r>
              <a:rPr lang="fr-FR" sz="1600" dirty="0" err="1" smtClean="0"/>
              <a:t>SuperNEMO</a:t>
            </a:r>
            <a:r>
              <a:rPr lang="fr-FR" sz="1600" dirty="0" smtClean="0"/>
              <a:t>, TGV,CUPID, R2D2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3264362" y="3041872"/>
            <a:ext cx="30243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 smtClean="0"/>
              <a:t>Search</a:t>
            </a:r>
            <a:r>
              <a:rPr lang="fr-FR" sz="1600" dirty="0" smtClean="0"/>
              <a:t> of </a:t>
            </a:r>
            <a:r>
              <a:rPr lang="fr-FR" sz="1600" dirty="0" err="1" smtClean="0"/>
              <a:t>dark</a:t>
            </a:r>
            <a:r>
              <a:rPr lang="fr-FR" sz="1600" dirty="0" smtClean="0"/>
              <a:t> </a:t>
            </a:r>
            <a:r>
              <a:rPr lang="fr-FR" sz="1600" dirty="0" err="1" smtClean="0"/>
              <a:t>matter</a:t>
            </a:r>
            <a:endParaRPr lang="fr-FR" sz="1600" dirty="0" smtClean="0"/>
          </a:p>
          <a:p>
            <a:pPr algn="ctr"/>
            <a:r>
              <a:rPr lang="fr-FR" sz="1400" dirty="0" smtClean="0"/>
              <a:t>EDELWEISS, SEDINE, NEWS-G, MIMAC</a:t>
            </a:r>
            <a:endParaRPr lang="fr-FR" sz="1400" dirty="0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410" y="1137518"/>
            <a:ext cx="2719184" cy="1944216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6341536" y="3013040"/>
            <a:ext cx="25202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 smtClean="0"/>
              <a:t>Nuclear</a:t>
            </a:r>
            <a:r>
              <a:rPr lang="fr-FR" sz="1600" dirty="0" smtClean="0"/>
              <a:t> </a:t>
            </a:r>
            <a:r>
              <a:rPr lang="fr-FR" sz="1600" dirty="0" err="1" smtClean="0"/>
              <a:t>physics</a:t>
            </a:r>
            <a:r>
              <a:rPr lang="fr-FR" sz="1600" dirty="0" smtClean="0"/>
              <a:t> &amp; SHE</a:t>
            </a:r>
          </a:p>
          <a:p>
            <a:pPr algn="ctr"/>
            <a:r>
              <a:rPr lang="fr-FR" sz="1600" dirty="0" smtClean="0"/>
              <a:t>TGV, OBELIX, SHIN</a:t>
            </a:r>
            <a:endParaRPr lang="fr-FR" sz="1600" dirty="0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48264" y="4124352"/>
            <a:ext cx="1944216" cy="1512167"/>
          </a:xfrm>
          <a:prstGeom prst="rect">
            <a:avLst/>
          </a:prstGeom>
          <a:noFill/>
          <a:ln/>
        </p:spPr>
      </p:pic>
      <p:sp>
        <p:nvSpPr>
          <p:cNvPr id="28" name="ZoneTexte 27"/>
          <p:cNvSpPr txBox="1"/>
          <p:nvPr/>
        </p:nvSpPr>
        <p:spPr>
          <a:xfrm>
            <a:off x="7308969" y="5564512"/>
            <a:ext cx="2411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Applications</a:t>
            </a:r>
            <a:endParaRPr lang="fr-FR" sz="1600" dirty="0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451"/>
          <a:stretch/>
        </p:blipFill>
        <p:spPr bwMode="auto">
          <a:xfrm>
            <a:off x="2555776" y="4124352"/>
            <a:ext cx="1800200" cy="150315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" name="ZoneTexte 29"/>
          <p:cNvSpPr txBox="1"/>
          <p:nvPr/>
        </p:nvSpPr>
        <p:spPr>
          <a:xfrm>
            <a:off x="2647420" y="5585998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Nano-</a:t>
            </a:r>
            <a:r>
              <a:rPr lang="fr-FR" sz="1600" dirty="0" err="1"/>
              <a:t>e</a:t>
            </a:r>
            <a:r>
              <a:rPr lang="fr-FR" sz="1600" dirty="0" err="1" smtClean="0"/>
              <a:t>lectronics</a:t>
            </a:r>
            <a:endParaRPr lang="fr-FR" sz="1600" dirty="0"/>
          </a:p>
        </p:txBody>
      </p:sp>
      <p:pic>
        <p:nvPicPr>
          <p:cNvPr id="31" name="Picture 15" descr="P104051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124352"/>
            <a:ext cx="1944216" cy="145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40233" y="5564512"/>
            <a:ext cx="21937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Environmental</a:t>
            </a:r>
            <a:r>
              <a:rPr lang="fr-FR" sz="1600" dirty="0" smtClean="0"/>
              <a:t>  sciences</a:t>
            </a:r>
          </a:p>
          <a:p>
            <a:endParaRPr lang="fr-FR" sz="1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4124352"/>
            <a:ext cx="1976985" cy="1494293"/>
          </a:xfrm>
          <a:prstGeom prst="rect">
            <a:avLst/>
          </a:prstGeom>
        </p:spPr>
      </p:pic>
      <p:sp>
        <p:nvSpPr>
          <p:cNvPr id="34" name="ZoneTexte 33"/>
          <p:cNvSpPr txBox="1"/>
          <p:nvPr/>
        </p:nvSpPr>
        <p:spPr>
          <a:xfrm>
            <a:off x="5292080" y="5564512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Biology</a:t>
            </a:r>
            <a:endParaRPr lang="fr-FR" sz="1600" dirty="0"/>
          </a:p>
        </p:txBody>
      </p:sp>
      <p:sp>
        <p:nvSpPr>
          <p:cNvPr id="5" name="Rectangle 4"/>
          <p:cNvSpPr/>
          <p:nvPr/>
        </p:nvSpPr>
        <p:spPr>
          <a:xfrm>
            <a:off x="327711" y="6140730"/>
            <a:ext cx="8676456" cy="338554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 err="1" smtClean="0"/>
              <a:t>climatology</a:t>
            </a:r>
            <a:r>
              <a:rPr lang="fr-FR" sz="1600" dirty="0" smtClean="0"/>
              <a:t>, </a:t>
            </a:r>
            <a:r>
              <a:rPr lang="fr-FR" sz="1600" dirty="0" err="1" smtClean="0"/>
              <a:t>oceanography</a:t>
            </a:r>
            <a:r>
              <a:rPr lang="fr-FR" sz="1600" dirty="0" smtClean="0"/>
              <a:t>, </a:t>
            </a:r>
            <a:r>
              <a:rPr lang="fr-FR" sz="1600" dirty="0" err="1" smtClean="0"/>
              <a:t>effects</a:t>
            </a:r>
            <a:r>
              <a:rPr lang="fr-FR" sz="1600" dirty="0" smtClean="0"/>
              <a:t> of </a:t>
            </a:r>
            <a:r>
              <a:rPr lang="fr-FR" sz="1600" dirty="0" err="1" smtClean="0"/>
              <a:t>human</a:t>
            </a:r>
            <a:r>
              <a:rPr lang="fr-FR" sz="1600" dirty="0" smtClean="0"/>
              <a:t> </a:t>
            </a:r>
            <a:r>
              <a:rPr lang="fr-FR" sz="1600" dirty="0" err="1" smtClean="0"/>
              <a:t>activity</a:t>
            </a:r>
            <a:r>
              <a:rPr lang="fr-FR" sz="1600" dirty="0" smtClean="0"/>
              <a:t> on the </a:t>
            </a:r>
            <a:r>
              <a:rPr lang="fr-FR" sz="1600" dirty="0" err="1" smtClean="0"/>
              <a:t>environment</a:t>
            </a:r>
            <a:r>
              <a:rPr lang="fr-FR" sz="1600" dirty="0" smtClean="0"/>
              <a:t>, </a:t>
            </a:r>
            <a:r>
              <a:rPr lang="fr-FR" sz="1600" dirty="0" err="1" smtClean="0"/>
              <a:t>glaciology</a:t>
            </a:r>
            <a:r>
              <a:rPr lang="fr-FR" sz="1600" dirty="0" smtClean="0"/>
              <a:t>, </a:t>
            </a:r>
            <a:r>
              <a:rPr lang="fr-FR" sz="1600" dirty="0" err="1" smtClean="0"/>
              <a:t>archaeology</a:t>
            </a:r>
            <a:r>
              <a:rPr lang="fr-FR" sz="1600" dirty="0" smtClean="0"/>
              <a:t>,</a:t>
            </a:r>
            <a:r>
              <a:rPr lang="fr-FR" sz="1600" dirty="0"/>
              <a:t>....</a:t>
            </a:r>
          </a:p>
        </p:txBody>
      </p:sp>
      <p:sp>
        <p:nvSpPr>
          <p:cNvPr id="6" name="Rectangle 5"/>
          <p:cNvSpPr/>
          <p:nvPr/>
        </p:nvSpPr>
        <p:spPr>
          <a:xfrm>
            <a:off x="179512" y="980728"/>
            <a:ext cx="2952328" cy="2678948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3366530" y="980728"/>
            <a:ext cx="2861653" cy="2645920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6372200" y="980728"/>
            <a:ext cx="2592288" cy="2643824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/>
        </p:nvSpPr>
        <p:spPr>
          <a:xfrm>
            <a:off x="179512" y="3997760"/>
            <a:ext cx="2088232" cy="1944216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/>
          <p:cNvSpPr/>
          <p:nvPr/>
        </p:nvSpPr>
        <p:spPr>
          <a:xfrm>
            <a:off x="2411760" y="3997760"/>
            <a:ext cx="2088232" cy="1944216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/>
          <p:cNvSpPr/>
          <p:nvPr/>
        </p:nvSpPr>
        <p:spPr>
          <a:xfrm>
            <a:off x="4644008" y="3997760"/>
            <a:ext cx="2088232" cy="1944216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/>
          <p:cNvSpPr/>
          <p:nvPr/>
        </p:nvSpPr>
        <p:spPr>
          <a:xfrm>
            <a:off x="6876256" y="3997760"/>
            <a:ext cx="2088232" cy="1944216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2226" y="1150612"/>
            <a:ext cx="2256253" cy="1889164"/>
          </a:xfrm>
          <a:prstGeom prst="rect">
            <a:avLst/>
          </a:prstGeom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7"/>
            <a:ext cx="971600" cy="669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42" name="Connecteur droit 41"/>
          <p:cNvCxnSpPr/>
          <p:nvPr/>
        </p:nvCxnSpPr>
        <p:spPr bwMode="auto">
          <a:xfrm>
            <a:off x="0" y="620517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ZoneTexte 42"/>
          <p:cNvSpPr txBox="1"/>
          <p:nvPr/>
        </p:nvSpPr>
        <p:spPr>
          <a:xfrm>
            <a:off x="1355295" y="31360"/>
            <a:ext cx="44871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>
                <a:solidFill>
                  <a:schemeClr val="accent6">
                    <a:lumMod val="75000"/>
                  </a:schemeClr>
                </a:solidFill>
              </a:rPr>
              <a:t>Scientific</a:t>
            </a:r>
            <a:r>
              <a:rPr lang="fr-FR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3200" dirty="0" err="1" smtClean="0">
                <a:solidFill>
                  <a:schemeClr val="accent6">
                    <a:lumMod val="75000"/>
                  </a:schemeClr>
                </a:solidFill>
              </a:rPr>
              <a:t>activities</a:t>
            </a:r>
            <a:r>
              <a:rPr lang="fr-FR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3200" dirty="0" err="1" smtClean="0">
                <a:solidFill>
                  <a:schemeClr val="accent6">
                    <a:lumMod val="75000"/>
                  </a:schemeClr>
                </a:solidFill>
              </a:rPr>
              <a:t>at</a:t>
            </a:r>
            <a:r>
              <a:rPr lang="fr-FR" sz="3200" dirty="0" smtClean="0">
                <a:solidFill>
                  <a:schemeClr val="accent6">
                    <a:lumMod val="75000"/>
                  </a:schemeClr>
                </a:solidFill>
              </a:rPr>
              <a:t> LSM</a:t>
            </a:r>
            <a:endParaRPr lang="fr-FR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671" y="3874"/>
            <a:ext cx="994729" cy="552627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4791" y="31360"/>
            <a:ext cx="795147" cy="51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788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553019"/>
            <a:ext cx="2471316" cy="254339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73905" y="782184"/>
            <a:ext cx="3454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6">
                    <a:lumMod val="75000"/>
                  </a:schemeClr>
                </a:solidFill>
              </a:rPr>
              <a:t>Neutrino oscillation</a:t>
            </a:r>
            <a:r>
              <a:rPr lang="fr-FR" dirty="0" smtClean="0"/>
              <a:t>: </a:t>
            </a:r>
          </a:p>
          <a:p>
            <a:r>
              <a:rPr lang="fr-FR" dirty="0" smtClean="0"/>
              <a:t> the </a:t>
            </a:r>
            <a:r>
              <a:rPr lang="fr-FR" dirty="0" err="1" smtClean="0"/>
              <a:t>age</a:t>
            </a:r>
            <a:r>
              <a:rPr lang="fr-FR" dirty="0" smtClean="0"/>
              <a:t> of </a:t>
            </a:r>
            <a:r>
              <a:rPr lang="fr-FR" dirty="0" err="1" smtClean="0"/>
              <a:t>precision</a:t>
            </a:r>
            <a:r>
              <a:rPr lang="fr-FR" dirty="0" smtClean="0"/>
              <a:t> </a:t>
            </a:r>
            <a:r>
              <a:rPr lang="fr-FR" dirty="0" err="1" smtClean="0"/>
              <a:t>measurement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762685" y="782183"/>
            <a:ext cx="1704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E46C0A"/>
                </a:solidFill>
              </a:rPr>
              <a:t>Absolute</a:t>
            </a:r>
            <a:r>
              <a:rPr lang="fr-FR" dirty="0" smtClean="0">
                <a:solidFill>
                  <a:srgbClr val="E46C0A"/>
                </a:solidFill>
              </a:rPr>
              <a:t> mass ?</a:t>
            </a:r>
            <a:endParaRPr lang="fr-FR" dirty="0">
              <a:solidFill>
                <a:srgbClr val="E46C0A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094" y="3556180"/>
            <a:ext cx="3707265" cy="316911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5782393" y="3186848"/>
            <a:ext cx="1820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E46C0A"/>
                </a:solidFill>
              </a:rPr>
              <a:t> Mass </a:t>
            </a:r>
            <a:r>
              <a:rPr lang="fr-FR" dirty="0" err="1" smtClean="0">
                <a:solidFill>
                  <a:srgbClr val="E46C0A"/>
                </a:solidFill>
              </a:rPr>
              <a:t>hierarchy</a:t>
            </a:r>
            <a:r>
              <a:rPr lang="fr-FR" dirty="0" smtClean="0">
                <a:solidFill>
                  <a:srgbClr val="E46C0A"/>
                </a:solidFill>
              </a:rPr>
              <a:t> ?</a:t>
            </a:r>
            <a:endParaRPr lang="fr-FR" dirty="0">
              <a:solidFill>
                <a:srgbClr val="E46C0A"/>
              </a:solidFill>
            </a:endParaRP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auto">
          <a:xfrm>
            <a:off x="5049044" y="1315840"/>
            <a:ext cx="3270126" cy="1360065"/>
          </a:xfrm>
          <a:prstGeom prst="roundRect">
            <a:avLst>
              <a:gd name="adj" fmla="val 17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hangingPunct="0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 dirty="0">
                <a:solidFill>
                  <a:schemeClr val="accent1"/>
                </a:solidFill>
              </a:rPr>
              <a:t>Tritium decay</a:t>
            </a:r>
            <a:r>
              <a:rPr lang="en-GB" sz="1800" dirty="0">
                <a:solidFill>
                  <a:schemeClr val="accent1"/>
                </a:solidFill>
              </a:rPr>
              <a:t>   </a:t>
            </a:r>
            <a:r>
              <a:rPr lang="en-GB" sz="1800" dirty="0" err="1"/>
              <a:t>m</a:t>
            </a:r>
            <a:r>
              <a:rPr lang="en-GB" sz="1800" baseline="-33000" dirty="0" err="1"/>
              <a:t>ve</a:t>
            </a:r>
            <a:r>
              <a:rPr lang="en-GB" sz="1800" baseline="-33000" dirty="0"/>
              <a:t> </a:t>
            </a:r>
            <a:r>
              <a:rPr lang="en-GB" sz="1800" dirty="0"/>
              <a:t>&lt;2.3 </a:t>
            </a:r>
            <a:r>
              <a:rPr lang="en-GB" sz="1800" dirty="0" err="1"/>
              <a:t>eV</a:t>
            </a:r>
            <a:endParaRPr lang="en-GB" sz="1800" dirty="0"/>
          </a:p>
          <a:p>
            <a:pPr hangingPunct="0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1800" dirty="0">
              <a:solidFill>
                <a:srgbClr val="008000"/>
              </a:solidFill>
            </a:endParaRPr>
          </a:p>
          <a:p>
            <a:pPr hangingPunct="0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 dirty="0">
                <a:solidFill>
                  <a:srgbClr val="4F81BD"/>
                </a:solidFill>
              </a:rPr>
              <a:t>Cosmology </a:t>
            </a:r>
            <a:r>
              <a:rPr lang="en-GB" sz="1800" dirty="0">
                <a:solidFill>
                  <a:srgbClr val="4F81BD"/>
                </a:solidFill>
              </a:rPr>
              <a:t>   </a:t>
            </a:r>
            <a:r>
              <a:rPr lang="en-GB" sz="1800" dirty="0">
                <a:solidFill>
                  <a:srgbClr val="008000"/>
                </a:solidFill>
              </a:rPr>
              <a:t>    </a:t>
            </a:r>
            <a:r>
              <a:rPr lang="en-GB" sz="1800" dirty="0">
                <a:solidFill>
                  <a:srgbClr val="000000"/>
                </a:solidFill>
                <a:latin typeface="Symbol" charset="0"/>
              </a:rPr>
              <a:t></a:t>
            </a:r>
            <a:r>
              <a:rPr lang="en-GB" sz="1800" dirty="0">
                <a:solidFill>
                  <a:srgbClr val="000000"/>
                </a:solidFill>
              </a:rPr>
              <a:t>m</a:t>
            </a:r>
            <a:r>
              <a:rPr lang="en-GB" sz="1800" baseline="-33000" dirty="0">
                <a:solidFill>
                  <a:srgbClr val="000000"/>
                </a:solidFill>
              </a:rPr>
              <a:t>i</a:t>
            </a:r>
            <a:r>
              <a:rPr lang="en-GB" sz="1800" dirty="0" smtClean="0">
                <a:solidFill>
                  <a:srgbClr val="000000"/>
                </a:solidFill>
              </a:rPr>
              <a:t>&lt;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smtClean="0">
                <a:solidFill>
                  <a:srgbClr val="000000"/>
                </a:solidFill>
              </a:rPr>
              <a:t>0.2</a:t>
            </a:r>
            <a:r>
              <a:rPr lang="en-GB" sz="1800" dirty="0" smtClean="0">
                <a:solidFill>
                  <a:srgbClr val="000000"/>
                </a:solidFill>
              </a:rPr>
              <a:t> </a:t>
            </a:r>
            <a:r>
              <a:rPr lang="en-GB" sz="1800" dirty="0" err="1">
                <a:solidFill>
                  <a:srgbClr val="000000"/>
                </a:solidFill>
              </a:rPr>
              <a:t>eV</a:t>
            </a:r>
            <a:endParaRPr lang="en-GB" sz="1800" dirty="0">
              <a:solidFill>
                <a:srgbClr val="000000"/>
              </a:solidFill>
            </a:endParaRP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1800" dirty="0">
              <a:solidFill>
                <a:srgbClr val="008000"/>
              </a:solidFill>
              <a:latin typeface="Symbol" charset="0"/>
            </a:endParaRP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 dirty="0">
                <a:solidFill>
                  <a:srgbClr val="4F81BD"/>
                </a:solidFill>
                <a:latin typeface="Symbol" charset="0"/>
              </a:rPr>
              <a:t>(0n)</a:t>
            </a:r>
            <a:r>
              <a:rPr lang="en-GB" sz="1800" dirty="0">
                <a:solidFill>
                  <a:srgbClr val="4F81BD"/>
                </a:solidFill>
              </a:rPr>
              <a:t>                </a:t>
            </a:r>
            <a:r>
              <a:rPr lang="en-GB" sz="1800" dirty="0">
                <a:solidFill>
                  <a:srgbClr val="000000"/>
                </a:solidFill>
              </a:rPr>
              <a:t>&lt;</a:t>
            </a:r>
            <a:r>
              <a:rPr lang="en-GB" sz="1800" dirty="0" err="1">
                <a:solidFill>
                  <a:srgbClr val="000000"/>
                </a:solidFill>
              </a:rPr>
              <a:t>m</a:t>
            </a:r>
            <a:r>
              <a:rPr lang="en-GB" sz="1800" baseline="-25000" dirty="0" err="1">
                <a:solidFill>
                  <a:srgbClr val="000000"/>
                </a:solidFill>
                <a:latin typeface="Symbol" charset="0"/>
              </a:rPr>
              <a:t>n</a:t>
            </a:r>
            <a:r>
              <a:rPr lang="en-GB" sz="1800" dirty="0">
                <a:solidFill>
                  <a:srgbClr val="000000"/>
                </a:solidFill>
              </a:rPr>
              <a:t>&gt; &lt; </a:t>
            </a:r>
            <a:r>
              <a:rPr lang="en-GB" sz="1800" dirty="0" smtClean="0">
                <a:solidFill>
                  <a:srgbClr val="000000"/>
                </a:solidFill>
              </a:rPr>
              <a:t>0.15-0.3 </a:t>
            </a:r>
            <a:r>
              <a:rPr lang="en-GB" sz="1800" dirty="0" err="1">
                <a:solidFill>
                  <a:srgbClr val="000000"/>
                </a:solidFill>
              </a:rPr>
              <a:t>eV</a:t>
            </a:r>
            <a:endParaRPr lang="en-GB" sz="1800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13328" y="782183"/>
            <a:ext cx="3946723" cy="2042534"/>
          </a:xfrm>
          <a:prstGeom prst="rect">
            <a:avLst/>
          </a:prstGeom>
          <a:noFill/>
          <a:ln w="5715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4613328" y="3186848"/>
            <a:ext cx="4099123" cy="3538446"/>
          </a:xfrm>
          <a:prstGeom prst="rect">
            <a:avLst/>
          </a:prstGeom>
          <a:noFill/>
          <a:ln w="5715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306439" y="782184"/>
            <a:ext cx="3901840" cy="3483332"/>
          </a:xfrm>
          <a:prstGeom prst="rect">
            <a:avLst/>
          </a:prstGeom>
          <a:noFill/>
          <a:ln w="5715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971600" y="4619728"/>
            <a:ext cx="2214819" cy="2031325"/>
          </a:xfrm>
          <a:prstGeom prst="rect">
            <a:avLst/>
          </a:prstGeom>
          <a:noFill/>
          <a:ln w="57150" cmpd="sng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E46C0A"/>
                </a:solidFill>
              </a:rPr>
              <a:t>Other</a:t>
            </a:r>
            <a:r>
              <a:rPr lang="fr-FR" dirty="0" smtClean="0">
                <a:solidFill>
                  <a:srgbClr val="E46C0A"/>
                </a:solidFill>
              </a:rPr>
              <a:t> Question</a:t>
            </a:r>
            <a:r>
              <a:rPr lang="fr-FR" dirty="0" smtClean="0"/>
              <a:t>  </a:t>
            </a:r>
          </a:p>
          <a:p>
            <a:r>
              <a:rPr lang="fr-FR" dirty="0" smtClean="0"/>
              <a:t>Nature ?</a:t>
            </a:r>
          </a:p>
          <a:p>
            <a:r>
              <a:rPr lang="fr-FR" dirty="0" smtClean="0"/>
              <a:t>CP violation ?</a:t>
            </a:r>
          </a:p>
          <a:p>
            <a:r>
              <a:rPr lang="fr-FR" dirty="0" err="1" smtClean="0"/>
              <a:t>Sterile</a:t>
            </a:r>
            <a:r>
              <a:rPr lang="fr-FR" dirty="0" smtClean="0"/>
              <a:t> neutrino ?</a:t>
            </a:r>
          </a:p>
          <a:p>
            <a:r>
              <a:rPr lang="fr-FR" dirty="0" err="1" smtClean="0"/>
              <a:t>Magnetic</a:t>
            </a:r>
            <a:r>
              <a:rPr lang="fr-FR" dirty="0" smtClean="0"/>
              <a:t> moment ?</a:t>
            </a:r>
            <a:endParaRPr lang="fr-FR" dirty="0"/>
          </a:p>
          <a:p>
            <a:r>
              <a:rPr lang="fr-FR" dirty="0" smtClean="0"/>
              <a:t>Composite neutrino ?</a:t>
            </a:r>
          </a:p>
          <a:p>
            <a:r>
              <a:rPr lang="mr-IN" dirty="0" smtClean="0"/>
              <a:t>…</a:t>
            </a:r>
            <a:r>
              <a:rPr lang="fr-FR" dirty="0" smtClean="0"/>
              <a:t>.. </a:t>
            </a:r>
            <a:endParaRPr lang="fr-FR" dirty="0"/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7"/>
            <a:ext cx="971600" cy="669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18" name="Connecteur droit 17"/>
          <p:cNvCxnSpPr/>
          <p:nvPr/>
        </p:nvCxnSpPr>
        <p:spPr bwMode="auto">
          <a:xfrm>
            <a:off x="0" y="620517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ZoneTexte 18"/>
          <p:cNvSpPr txBox="1"/>
          <p:nvPr/>
        </p:nvSpPr>
        <p:spPr>
          <a:xfrm>
            <a:off x="1355295" y="31360"/>
            <a:ext cx="32464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chemeClr val="accent6">
                    <a:lumMod val="75000"/>
                  </a:schemeClr>
                </a:solidFill>
              </a:rPr>
              <a:t>Neutrino </a:t>
            </a:r>
            <a:r>
              <a:rPr lang="fr-FR" sz="3200" dirty="0" err="1" smtClean="0">
                <a:solidFill>
                  <a:schemeClr val="accent6">
                    <a:lumMod val="75000"/>
                  </a:schemeClr>
                </a:solidFill>
              </a:rPr>
              <a:t>activities</a:t>
            </a:r>
            <a:endParaRPr lang="fr-FR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671" y="3874"/>
            <a:ext cx="994729" cy="552627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4791" y="31360"/>
            <a:ext cx="795147" cy="51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05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1365250" y="4133850"/>
            <a:ext cx="6778625" cy="20097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1365250" y="1104900"/>
            <a:ext cx="6778625" cy="249237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1698625" y="1308100"/>
            <a:ext cx="62865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 b="1">
                <a:solidFill>
                  <a:srgbClr val="FF9933"/>
                </a:solidFill>
              </a:rPr>
              <a:t>Dirac</a:t>
            </a:r>
            <a:r>
              <a:rPr lang="fr-FR" sz="1800" b="1">
                <a:solidFill>
                  <a:schemeClr val="accent2"/>
                </a:solidFill>
              </a:rPr>
              <a:t> neutrino</a:t>
            </a:r>
            <a:r>
              <a:rPr lang="fr-FR" sz="1800"/>
              <a:t>        </a:t>
            </a:r>
            <a:r>
              <a:rPr lang="fr-FR" sz="1800">
                <a:solidFill>
                  <a:srgbClr val="FF9933"/>
                </a:solidFill>
              </a:rPr>
              <a:t>particle </a:t>
            </a:r>
            <a:r>
              <a:rPr lang="fr-FR" sz="1800">
                <a:solidFill>
                  <a:srgbClr val="FF9933"/>
                </a:solidFill>
                <a:sym typeface="Symbol" charset="0"/>
              </a:rPr>
              <a:t> antiparticle</a:t>
            </a:r>
            <a:r>
              <a:rPr lang="fr-FR" sz="1800">
                <a:sym typeface="Symbol" charset="0"/>
              </a:rPr>
              <a:t> </a:t>
            </a:r>
            <a:r>
              <a:rPr lang="fr-FR" sz="1800">
                <a:solidFill>
                  <a:srgbClr val="CC3399"/>
                </a:solidFill>
              </a:rPr>
              <a:t>4 states</a:t>
            </a:r>
            <a:r>
              <a:rPr lang="fr-FR" sz="1800"/>
              <a:t> </a:t>
            </a:r>
            <a:r>
              <a:rPr lang="fr-FR" sz="1800">
                <a:solidFill>
                  <a:schemeClr val="accent2"/>
                </a:solidFill>
                <a:latin typeface="Symbol" charset="0"/>
                <a:sym typeface="Symbol" charset="0"/>
              </a:rPr>
              <a:t>n</a:t>
            </a:r>
            <a:r>
              <a:rPr lang="fr-FR" sz="1800" baseline="-25000">
                <a:solidFill>
                  <a:schemeClr val="accent2"/>
                </a:solidFill>
                <a:sym typeface="Symbol" charset="0"/>
              </a:rPr>
              <a:t>L</a:t>
            </a:r>
            <a:r>
              <a:rPr lang="fr-FR" sz="1800">
                <a:solidFill>
                  <a:schemeClr val="accent2"/>
                </a:solidFill>
              </a:rPr>
              <a:t>,</a:t>
            </a:r>
            <a:r>
              <a:rPr lang="fr-FR" sz="1800">
                <a:solidFill>
                  <a:schemeClr val="accent2"/>
                </a:solidFill>
                <a:latin typeface="Symbol" charset="0"/>
                <a:sym typeface="Symbol" charset="0"/>
              </a:rPr>
              <a:t>n</a:t>
            </a:r>
            <a:r>
              <a:rPr lang="fr-FR" sz="1800" baseline="-25000">
                <a:solidFill>
                  <a:schemeClr val="accent2"/>
                </a:solidFill>
                <a:sym typeface="Symbol" charset="0"/>
              </a:rPr>
              <a:t>R</a:t>
            </a:r>
            <a:r>
              <a:rPr lang="fr-FR" sz="1800">
                <a:solidFill>
                  <a:schemeClr val="accent2"/>
                </a:solidFill>
                <a:sym typeface="Symbol" charset="0"/>
              </a:rPr>
              <a:t>,</a:t>
            </a:r>
            <a:r>
              <a:rPr lang="fr-FR" sz="1800">
                <a:solidFill>
                  <a:schemeClr val="accent2"/>
                </a:solidFill>
                <a:latin typeface="Symbol" charset="0"/>
                <a:sym typeface="Symbol" charset="0"/>
              </a:rPr>
              <a:t>n</a:t>
            </a:r>
            <a:r>
              <a:rPr lang="fr-FR" sz="1800" baseline="-25000">
                <a:solidFill>
                  <a:schemeClr val="accent2"/>
                </a:solidFill>
                <a:sym typeface="Symbol" charset="0"/>
              </a:rPr>
              <a:t>L</a:t>
            </a:r>
            <a:r>
              <a:rPr lang="fr-FR" sz="1800">
                <a:solidFill>
                  <a:schemeClr val="accent2"/>
                </a:solidFill>
                <a:sym typeface="Symbol" charset="0"/>
              </a:rPr>
              <a:t>,</a:t>
            </a:r>
            <a:r>
              <a:rPr lang="fr-FR" sz="1800" baseline="-25000">
                <a:solidFill>
                  <a:schemeClr val="accent2"/>
                </a:solidFill>
                <a:sym typeface="Symbol" charset="0"/>
              </a:rPr>
              <a:t> </a:t>
            </a:r>
            <a:r>
              <a:rPr lang="fr-FR" sz="1800">
                <a:solidFill>
                  <a:schemeClr val="accent2"/>
                </a:solidFill>
                <a:latin typeface="Symbol" charset="0"/>
                <a:sym typeface="Symbol" charset="0"/>
              </a:rPr>
              <a:t>n</a:t>
            </a:r>
            <a:r>
              <a:rPr lang="fr-FR" sz="1800" baseline="-25000">
                <a:solidFill>
                  <a:schemeClr val="accent2"/>
                </a:solidFill>
                <a:sym typeface="Symbol" charset="0"/>
              </a:rPr>
              <a:t>R</a:t>
            </a:r>
            <a:endParaRPr lang="fr-FR" sz="1800">
              <a:sym typeface="Symbol" charset="0"/>
            </a:endParaRPr>
          </a:p>
          <a:p>
            <a:r>
              <a:rPr lang="fr-FR" sz="1800">
                <a:sym typeface="Symbol" charset="0"/>
              </a:rPr>
              <a:t>		  </a:t>
            </a:r>
            <a:r>
              <a:rPr lang="fr-FR" sz="1800">
                <a:solidFill>
                  <a:srgbClr val="008000"/>
                </a:solidFill>
                <a:sym typeface="Symbol" charset="0"/>
              </a:rPr>
              <a:t>conservation of global leptonic number</a:t>
            </a:r>
          </a:p>
          <a:p>
            <a:endParaRPr lang="fr-FR" sz="1800">
              <a:sym typeface="Symbol" charset="0"/>
            </a:endParaRPr>
          </a:p>
          <a:p>
            <a:endParaRPr lang="fr-FR" sz="1800">
              <a:sym typeface="Symbol" charset="0"/>
            </a:endParaRPr>
          </a:p>
          <a:p>
            <a:r>
              <a:rPr lang="fr-FR" sz="1800" b="1">
                <a:solidFill>
                  <a:srgbClr val="FF9933"/>
                </a:solidFill>
                <a:sym typeface="Symbol" charset="0"/>
              </a:rPr>
              <a:t>Majorana</a:t>
            </a:r>
            <a:r>
              <a:rPr lang="fr-FR" sz="1800" b="1">
                <a:solidFill>
                  <a:schemeClr val="accent2"/>
                </a:solidFill>
                <a:sym typeface="Symbol" charset="0"/>
              </a:rPr>
              <a:t> neutrino</a:t>
            </a:r>
            <a:r>
              <a:rPr lang="fr-FR" sz="1800">
                <a:sym typeface="Symbol" charset="0"/>
              </a:rPr>
              <a:t>     </a:t>
            </a:r>
            <a:r>
              <a:rPr lang="fr-FR" sz="1800">
                <a:solidFill>
                  <a:srgbClr val="FF9933"/>
                </a:solidFill>
                <a:latin typeface="Symbol" charset="0"/>
                <a:sym typeface="Symbol" charset="0"/>
              </a:rPr>
              <a:t>n</a:t>
            </a:r>
            <a:r>
              <a:rPr lang="fr-FR" sz="1800">
                <a:solidFill>
                  <a:srgbClr val="FF9933"/>
                </a:solidFill>
                <a:sym typeface="Symbol" charset="0"/>
              </a:rPr>
              <a:t>=</a:t>
            </a:r>
            <a:r>
              <a:rPr lang="fr-FR" sz="1800">
                <a:solidFill>
                  <a:srgbClr val="FF9933"/>
                </a:solidFill>
                <a:latin typeface="Symbol" charset="0"/>
                <a:sym typeface="Symbol" charset="0"/>
              </a:rPr>
              <a:t>n     </a:t>
            </a:r>
            <a:r>
              <a:rPr lang="fr-FR" sz="1800">
                <a:solidFill>
                  <a:srgbClr val="CC3399"/>
                </a:solidFill>
                <a:sym typeface="Symbol" charset="0"/>
              </a:rPr>
              <a:t>2 states</a:t>
            </a:r>
            <a:r>
              <a:rPr lang="fr-FR" sz="1800">
                <a:sym typeface="Symbol" charset="0"/>
              </a:rPr>
              <a:t> </a:t>
            </a:r>
            <a:r>
              <a:rPr lang="fr-FR" sz="1800">
                <a:solidFill>
                  <a:schemeClr val="accent2"/>
                </a:solidFill>
                <a:latin typeface="Symbol" charset="0"/>
                <a:sym typeface="Symbol" charset="0"/>
              </a:rPr>
              <a:t>n</a:t>
            </a:r>
            <a:r>
              <a:rPr lang="fr-FR" sz="1800" baseline="-25000">
                <a:solidFill>
                  <a:schemeClr val="accent2"/>
                </a:solidFill>
                <a:sym typeface="Symbol" charset="0"/>
              </a:rPr>
              <a:t>L</a:t>
            </a:r>
            <a:r>
              <a:rPr lang="fr-FR" sz="1800">
                <a:solidFill>
                  <a:schemeClr val="accent2"/>
                </a:solidFill>
                <a:sym typeface="Symbol" charset="0"/>
              </a:rPr>
              <a:t> and </a:t>
            </a:r>
            <a:r>
              <a:rPr lang="fr-FR" sz="1800">
                <a:solidFill>
                  <a:schemeClr val="accent2"/>
                </a:solidFill>
                <a:latin typeface="Symbol" charset="0"/>
                <a:sym typeface="Symbol" charset="0"/>
              </a:rPr>
              <a:t>n</a:t>
            </a:r>
            <a:r>
              <a:rPr lang="fr-FR" sz="1800" baseline="-25000">
                <a:solidFill>
                  <a:schemeClr val="accent2"/>
                </a:solidFill>
                <a:sym typeface="Symbol" charset="0"/>
              </a:rPr>
              <a:t>R    </a:t>
            </a:r>
          </a:p>
          <a:p>
            <a:r>
              <a:rPr lang="fr-FR" sz="1800">
                <a:sym typeface="Symbol" charset="0"/>
              </a:rPr>
              <a:t>	                      </a:t>
            </a:r>
            <a:r>
              <a:rPr lang="fr-FR" sz="1800">
                <a:solidFill>
                  <a:srgbClr val="008000"/>
                </a:solidFill>
                <a:sym typeface="Symbol" charset="0"/>
              </a:rPr>
              <a:t>No conservation of global leptonic number</a:t>
            </a:r>
          </a:p>
          <a:p>
            <a:r>
              <a:rPr lang="fr-FR" sz="1800">
                <a:solidFill>
                  <a:srgbClr val="003399"/>
                </a:solidFill>
                <a:sym typeface="Symbol" charset="0"/>
              </a:rPr>
              <a:t>Proposed by Majorana in 1935</a:t>
            </a:r>
          </a:p>
          <a:p>
            <a:endParaRPr lang="fr-FR" sz="1800">
              <a:solidFill>
                <a:srgbClr val="003399"/>
              </a:solidFill>
              <a:sym typeface="Symbol" charset="0"/>
            </a:endParaRPr>
          </a:p>
        </p:txBody>
      </p:sp>
      <p:sp>
        <p:nvSpPr>
          <p:cNvPr id="74758" name="Line 6"/>
          <p:cNvSpPr>
            <a:spLocks noChangeShapeType="1"/>
          </p:cNvSpPr>
          <p:nvPr/>
        </p:nvSpPr>
        <p:spPr bwMode="auto">
          <a:xfrm>
            <a:off x="4171950" y="2514600"/>
            <a:ext cx="157163" cy="0"/>
          </a:xfrm>
          <a:prstGeom prst="line">
            <a:avLst/>
          </a:prstGeom>
          <a:noFill/>
          <a:ln w="19050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4760" name="Text Box 8"/>
          <p:cNvSpPr txBox="1">
            <a:spLocks noChangeArrowheads="1"/>
          </p:cNvSpPr>
          <p:nvPr/>
        </p:nvSpPr>
        <p:spPr bwMode="auto">
          <a:xfrm>
            <a:off x="1365250" y="4133850"/>
            <a:ext cx="6705600" cy="183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>
                <a:solidFill>
                  <a:srgbClr val="0033CC"/>
                </a:solidFill>
                <a:sym typeface="Symbol" charset="0"/>
              </a:rPr>
              <a:t>  Majorana neutrinos exist in most of GUT and supersymmetric models</a:t>
            </a:r>
          </a:p>
          <a:p>
            <a:endParaRPr lang="fr-FR" sz="1800">
              <a:solidFill>
                <a:srgbClr val="0033CC"/>
              </a:solidFill>
              <a:sym typeface="Symbol" charset="0"/>
            </a:endParaRPr>
          </a:p>
          <a:p>
            <a:r>
              <a:rPr lang="fr-FR" sz="1800">
                <a:solidFill>
                  <a:srgbClr val="0033CC"/>
                </a:solidFill>
                <a:sym typeface="Symbol" charset="0"/>
              </a:rPr>
              <a:t>       If </a:t>
            </a:r>
            <a:r>
              <a:rPr lang="fr-FR" sz="1800">
                <a:solidFill>
                  <a:srgbClr val="0033CC"/>
                </a:solidFill>
                <a:latin typeface="Symbol" charset="0"/>
                <a:sym typeface="Symbol" charset="0"/>
              </a:rPr>
              <a:t>n</a:t>
            </a:r>
            <a:r>
              <a:rPr lang="fr-FR" sz="1800" baseline="-25000">
                <a:solidFill>
                  <a:srgbClr val="0033CC"/>
                </a:solidFill>
                <a:sym typeface="Symbol" charset="0"/>
              </a:rPr>
              <a:t>Majorana</a:t>
            </a:r>
            <a:r>
              <a:rPr lang="fr-FR" sz="1800">
                <a:solidFill>
                  <a:srgbClr val="0033CC"/>
                </a:solidFill>
                <a:sym typeface="Symbol" charset="0"/>
              </a:rPr>
              <a:t> and CP violation in leptonic sector -&gt; leptogenesis</a:t>
            </a:r>
            <a:r>
              <a:rPr lang="fr-FR" sz="1800">
                <a:sym typeface="Symbol" charset="0"/>
              </a:rPr>
              <a:t> </a:t>
            </a:r>
          </a:p>
          <a:p>
            <a:endParaRPr lang="fr-FR" sz="1800">
              <a:sym typeface="Symbol" charset="0"/>
            </a:endParaRPr>
          </a:p>
          <a:p>
            <a:r>
              <a:rPr lang="fr-FR" sz="1800">
                <a:solidFill>
                  <a:srgbClr val="FF0000"/>
                </a:solidFill>
                <a:sym typeface="Symbol" charset="0"/>
              </a:rPr>
              <a:t>         Majorana neutrinos imply global leptonic number violation</a:t>
            </a:r>
          </a:p>
          <a:p>
            <a:endParaRPr lang="fr-FR"/>
          </a:p>
        </p:txBody>
      </p:sp>
      <p:grpSp>
        <p:nvGrpSpPr>
          <p:cNvPr id="74761" name="Group 9"/>
          <p:cNvGrpSpPr>
            <a:grpSpLocks/>
          </p:cNvGrpSpPr>
          <p:nvPr/>
        </p:nvGrpSpPr>
        <p:grpSpPr bwMode="auto">
          <a:xfrm>
            <a:off x="6953250" y="1428750"/>
            <a:ext cx="471488" cy="0"/>
            <a:chOff x="3114" y="900"/>
            <a:chExt cx="297" cy="0"/>
          </a:xfrm>
        </p:grpSpPr>
        <p:sp>
          <p:nvSpPr>
            <p:cNvPr id="74762" name="Line 10"/>
            <p:cNvSpPr>
              <a:spLocks noChangeShapeType="1"/>
            </p:cNvSpPr>
            <p:nvPr/>
          </p:nvSpPr>
          <p:spPr bwMode="auto">
            <a:xfrm>
              <a:off x="3312" y="900"/>
              <a:ext cx="99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4763" name="Line 11"/>
            <p:cNvSpPr>
              <a:spLocks noChangeShapeType="1"/>
            </p:cNvSpPr>
            <p:nvPr/>
          </p:nvSpPr>
          <p:spPr bwMode="auto">
            <a:xfrm>
              <a:off x="3114" y="900"/>
              <a:ext cx="99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cxnSp>
        <p:nvCxnSpPr>
          <p:cNvPr id="12" name="Connecteur droit 11"/>
          <p:cNvCxnSpPr/>
          <p:nvPr/>
        </p:nvCxnSpPr>
        <p:spPr bwMode="auto">
          <a:xfrm>
            <a:off x="0" y="620517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7"/>
            <a:ext cx="971600" cy="669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1355295" y="31360"/>
            <a:ext cx="331573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chemeClr val="accent6">
                    <a:lumMod val="75000"/>
                  </a:schemeClr>
                </a:solidFill>
              </a:rPr>
              <a:t>Nature of neutrino</a:t>
            </a:r>
            <a:endParaRPr lang="fr-FR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315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1027"/>
          <p:cNvSpPr txBox="1">
            <a:spLocks noChangeArrowheads="1"/>
          </p:cNvSpPr>
          <p:nvPr/>
        </p:nvSpPr>
        <p:spPr bwMode="auto">
          <a:xfrm>
            <a:off x="1280168" y="1251218"/>
            <a:ext cx="6755854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z="2400" b="1" dirty="0">
                <a:latin typeface="Papyrus"/>
                <a:cs typeface="Papyrus"/>
              </a:rPr>
              <a:t>Nature of </a:t>
            </a:r>
            <a:r>
              <a:rPr lang="fr-FR" sz="2400" b="1" dirty="0" smtClean="0">
                <a:latin typeface="Papyrus"/>
                <a:cs typeface="Papyrus"/>
              </a:rPr>
              <a:t>neutrino: </a:t>
            </a:r>
            <a:r>
              <a:rPr lang="fr-FR" sz="2400" b="1" dirty="0">
                <a:latin typeface="Papyrus"/>
                <a:cs typeface="Papyrus"/>
              </a:rPr>
              <a:t>Dirac or </a:t>
            </a:r>
            <a:r>
              <a:rPr lang="fr-FR" sz="2400" b="1" dirty="0" err="1">
                <a:latin typeface="Papyrus"/>
                <a:cs typeface="Papyrus"/>
              </a:rPr>
              <a:t>Majorana</a:t>
            </a:r>
            <a:endParaRPr lang="fr-FR" sz="2400" b="1" dirty="0">
              <a:latin typeface="Papyrus"/>
              <a:cs typeface="Papyrus"/>
            </a:endParaRPr>
          </a:p>
          <a:p>
            <a:endParaRPr lang="fr-FR" sz="2400" b="1" dirty="0">
              <a:latin typeface="Papyrus"/>
              <a:cs typeface="Papyrus"/>
            </a:endParaRPr>
          </a:p>
          <a:p>
            <a:pPr marL="285750" indent="-285750">
              <a:buFont typeface="Wingdings" charset="2"/>
              <a:buChar char="Ø"/>
            </a:pPr>
            <a:r>
              <a:rPr lang="fr-FR" sz="2400" b="1" dirty="0" smtClean="0">
                <a:latin typeface="Papyrus"/>
                <a:cs typeface="Papyrus"/>
              </a:rPr>
              <a:t> Neutrino </a:t>
            </a:r>
            <a:r>
              <a:rPr lang="fr-FR" sz="2400" b="1" dirty="0">
                <a:latin typeface="Papyrus"/>
                <a:cs typeface="Papyrus"/>
              </a:rPr>
              <a:t>mass </a:t>
            </a:r>
            <a:r>
              <a:rPr lang="fr-FR" sz="2400" b="1" dirty="0" err="1">
                <a:latin typeface="Papyrus"/>
                <a:cs typeface="Papyrus"/>
              </a:rPr>
              <a:t>hierarchy</a:t>
            </a:r>
            <a:endParaRPr lang="fr-FR" sz="2400" b="1" dirty="0">
              <a:latin typeface="Papyrus"/>
              <a:cs typeface="Papyrus"/>
            </a:endParaRPr>
          </a:p>
          <a:p>
            <a:pPr marL="285750" indent="-285750">
              <a:buFont typeface="Wingdings" charset="2"/>
              <a:buChar char="Ø"/>
            </a:pPr>
            <a:endParaRPr lang="fr-FR" sz="2400" b="1" dirty="0">
              <a:latin typeface="Papyrus"/>
              <a:cs typeface="Papyrus"/>
            </a:endParaRPr>
          </a:p>
          <a:p>
            <a:pPr marL="285750" indent="-285750">
              <a:buFont typeface="Wingdings" charset="2"/>
              <a:buChar char="Ø"/>
            </a:pPr>
            <a:r>
              <a:rPr lang="fr-FR" sz="2400" b="1" dirty="0">
                <a:latin typeface="Papyrus"/>
                <a:cs typeface="Papyrus"/>
              </a:rPr>
              <a:t> </a:t>
            </a:r>
            <a:r>
              <a:rPr lang="fr-FR" sz="2400" b="1" dirty="0" err="1">
                <a:latin typeface="Papyrus"/>
                <a:cs typeface="Papyrus"/>
              </a:rPr>
              <a:t>Absolute</a:t>
            </a:r>
            <a:r>
              <a:rPr lang="fr-FR" sz="2400" b="1" dirty="0">
                <a:latin typeface="Papyrus"/>
                <a:cs typeface="Papyrus"/>
              </a:rPr>
              <a:t> neutrino mass</a:t>
            </a:r>
          </a:p>
          <a:p>
            <a:pPr marL="285750" indent="-285750">
              <a:buFont typeface="Wingdings" charset="2"/>
              <a:buChar char="Ø"/>
            </a:pPr>
            <a:endParaRPr lang="fr-FR" sz="2400" b="1" dirty="0">
              <a:latin typeface="Papyrus"/>
              <a:cs typeface="Papyrus"/>
            </a:endParaRPr>
          </a:p>
          <a:p>
            <a:pPr marL="285750" indent="-285750">
              <a:buFont typeface="Wingdings" charset="2"/>
              <a:buChar char="Ø"/>
            </a:pPr>
            <a:r>
              <a:rPr lang="fr-FR" sz="2400" b="1" dirty="0">
                <a:latin typeface="Papyrus"/>
                <a:cs typeface="Papyrus"/>
              </a:rPr>
              <a:t> Right-</a:t>
            </a:r>
            <a:r>
              <a:rPr lang="fr-FR" sz="2400" b="1" dirty="0" err="1">
                <a:latin typeface="Papyrus"/>
                <a:cs typeface="Papyrus"/>
              </a:rPr>
              <a:t>handed</a:t>
            </a:r>
            <a:r>
              <a:rPr lang="fr-FR" sz="2400" b="1" dirty="0">
                <a:latin typeface="Papyrus"/>
                <a:cs typeface="Papyrus"/>
              </a:rPr>
              <a:t> </a:t>
            </a:r>
            <a:r>
              <a:rPr lang="fr-FR" sz="2400" b="1" dirty="0" err="1">
                <a:latin typeface="Papyrus"/>
                <a:cs typeface="Papyrus"/>
              </a:rPr>
              <a:t>current</a:t>
            </a:r>
            <a:r>
              <a:rPr lang="fr-FR" sz="2400" b="1" dirty="0">
                <a:latin typeface="Papyrus"/>
                <a:cs typeface="Papyrus"/>
              </a:rPr>
              <a:t> interaction</a:t>
            </a:r>
          </a:p>
          <a:p>
            <a:pPr marL="285750" indent="-285750">
              <a:buFont typeface="Wingdings" charset="2"/>
              <a:buChar char="Ø"/>
            </a:pPr>
            <a:endParaRPr lang="fr-FR" sz="2400" b="1" dirty="0">
              <a:latin typeface="Papyrus"/>
              <a:cs typeface="Papyrus"/>
            </a:endParaRPr>
          </a:p>
          <a:p>
            <a:pPr marL="285750" indent="-285750">
              <a:buFont typeface="Wingdings" charset="2"/>
              <a:buChar char="Ø"/>
            </a:pPr>
            <a:r>
              <a:rPr lang="fr-FR" sz="2400" b="1" dirty="0">
                <a:latin typeface="Papyrus"/>
                <a:cs typeface="Papyrus"/>
              </a:rPr>
              <a:t> CP violation in </a:t>
            </a:r>
            <a:r>
              <a:rPr lang="fr-FR" sz="2400" b="1" dirty="0" err="1">
                <a:latin typeface="Papyrus"/>
                <a:cs typeface="Papyrus"/>
              </a:rPr>
              <a:t>leptonic</a:t>
            </a:r>
            <a:r>
              <a:rPr lang="fr-FR" sz="2400" b="1" dirty="0">
                <a:latin typeface="Papyrus"/>
                <a:cs typeface="Papyrus"/>
              </a:rPr>
              <a:t> </a:t>
            </a:r>
            <a:r>
              <a:rPr lang="fr-FR" sz="2400" b="1" dirty="0" err="1">
                <a:latin typeface="Papyrus"/>
                <a:cs typeface="Papyrus"/>
              </a:rPr>
              <a:t>sector</a:t>
            </a:r>
            <a:endParaRPr lang="fr-FR" sz="2400" b="1" dirty="0">
              <a:latin typeface="Papyrus"/>
              <a:cs typeface="Papyrus"/>
            </a:endParaRPr>
          </a:p>
          <a:p>
            <a:pPr marL="285750" indent="-285750">
              <a:buFont typeface="Wingdings" charset="2"/>
              <a:buChar char="Ø"/>
            </a:pPr>
            <a:endParaRPr lang="fr-FR" sz="2400" b="1" dirty="0">
              <a:latin typeface="Papyrus"/>
              <a:cs typeface="Papyrus"/>
            </a:endParaRPr>
          </a:p>
          <a:p>
            <a:pPr marL="285750" indent="-285750">
              <a:buFont typeface="Wingdings" charset="2"/>
              <a:buChar char="Ø"/>
            </a:pPr>
            <a:r>
              <a:rPr lang="fr-FR" sz="2400" b="1" dirty="0">
                <a:latin typeface="Papyrus"/>
                <a:cs typeface="Papyrus"/>
              </a:rPr>
              <a:t> </a:t>
            </a:r>
            <a:r>
              <a:rPr lang="fr-FR" sz="2400" b="1" dirty="0" err="1">
                <a:latin typeface="Papyrus"/>
                <a:cs typeface="Papyrus"/>
              </a:rPr>
              <a:t>Search</a:t>
            </a:r>
            <a:r>
              <a:rPr lang="fr-FR" sz="2400" b="1" dirty="0">
                <a:latin typeface="Papyrus"/>
                <a:cs typeface="Papyrus"/>
              </a:rPr>
              <a:t> of  </a:t>
            </a:r>
            <a:r>
              <a:rPr lang="fr-FR" sz="2400" b="1" dirty="0" err="1">
                <a:latin typeface="Papyrus"/>
                <a:cs typeface="Papyrus"/>
              </a:rPr>
              <a:t>Supersymetry</a:t>
            </a:r>
            <a:r>
              <a:rPr lang="fr-FR" sz="2400" b="1" dirty="0">
                <a:latin typeface="Papyrus"/>
                <a:cs typeface="Papyrus"/>
              </a:rPr>
              <a:t> and new </a:t>
            </a:r>
            <a:r>
              <a:rPr lang="fr-FR" sz="2400" b="1" dirty="0" err="1">
                <a:latin typeface="Papyrus"/>
                <a:cs typeface="Papyrus"/>
              </a:rPr>
              <a:t>particles</a:t>
            </a:r>
            <a:endParaRPr lang="fr-FR" sz="2400" b="1" dirty="0">
              <a:latin typeface="Papyrus"/>
              <a:cs typeface="Papyrus"/>
            </a:endParaRPr>
          </a:p>
          <a:p>
            <a:pPr marL="285750" indent="-285750">
              <a:buFont typeface="Wingdings" charset="2"/>
              <a:buChar char="Ø"/>
            </a:pPr>
            <a:endParaRPr lang="fr-FR" sz="3600" b="1" dirty="0">
              <a:latin typeface="Papyrus"/>
              <a:cs typeface="Papyrus"/>
            </a:endParaRPr>
          </a:p>
        </p:txBody>
      </p:sp>
      <p:cxnSp>
        <p:nvCxnSpPr>
          <p:cNvPr id="5" name="Connecteur droit 4"/>
          <p:cNvCxnSpPr/>
          <p:nvPr/>
        </p:nvCxnSpPr>
        <p:spPr bwMode="auto">
          <a:xfrm>
            <a:off x="0" y="620517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7"/>
            <a:ext cx="971600" cy="669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1355295" y="31360"/>
            <a:ext cx="58180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>
                <a:solidFill>
                  <a:schemeClr val="accent6">
                    <a:lumMod val="75000"/>
                  </a:schemeClr>
                </a:solidFill>
              </a:rPr>
              <a:t>Physics</a:t>
            </a:r>
            <a:r>
              <a:rPr lang="fr-FR" sz="3200" dirty="0" smtClean="0">
                <a:solidFill>
                  <a:schemeClr val="accent6">
                    <a:lumMod val="75000"/>
                  </a:schemeClr>
                </a:solidFill>
              </a:rPr>
              <a:t> case of double beta </a:t>
            </a:r>
            <a:r>
              <a:rPr lang="fr-FR" sz="3200" dirty="0" err="1" smtClean="0">
                <a:solidFill>
                  <a:schemeClr val="accent6">
                    <a:lumMod val="75000"/>
                  </a:schemeClr>
                </a:solidFill>
              </a:rPr>
              <a:t>decay</a:t>
            </a:r>
            <a:endParaRPr lang="fr-FR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744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06" name="Group 138"/>
          <p:cNvGrpSpPr>
            <a:grpSpLocks/>
          </p:cNvGrpSpPr>
          <p:nvPr/>
        </p:nvGrpSpPr>
        <p:grpSpPr bwMode="auto">
          <a:xfrm>
            <a:off x="2203450" y="2600325"/>
            <a:ext cx="4830763" cy="425450"/>
            <a:chOff x="1388" y="1638"/>
            <a:chExt cx="3043" cy="268"/>
          </a:xfrm>
        </p:grpSpPr>
        <p:sp>
          <p:nvSpPr>
            <p:cNvPr id="32864" name="Text Box 96"/>
            <p:cNvSpPr txBox="1">
              <a:spLocks noChangeArrowheads="1"/>
            </p:cNvSpPr>
            <p:nvPr/>
          </p:nvSpPr>
          <p:spPr bwMode="auto">
            <a:xfrm>
              <a:off x="1388" y="1675"/>
              <a:ext cx="94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800">
                  <a:solidFill>
                    <a:srgbClr val="990099"/>
                  </a:solidFill>
                </a:rPr>
                <a:t>(V+A) current</a:t>
              </a:r>
              <a:endParaRPr lang="fr-FR">
                <a:solidFill>
                  <a:srgbClr val="990099"/>
                </a:solidFill>
              </a:endParaRPr>
            </a:p>
          </p:txBody>
        </p:sp>
        <p:sp>
          <p:nvSpPr>
            <p:cNvPr id="32888" name="Text Box 120"/>
            <p:cNvSpPr txBox="1">
              <a:spLocks noChangeArrowheads="1"/>
            </p:cNvSpPr>
            <p:nvPr/>
          </p:nvSpPr>
          <p:spPr bwMode="auto">
            <a:xfrm>
              <a:off x="3415" y="1638"/>
              <a:ext cx="10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800" b="1">
                  <a:solidFill>
                    <a:srgbClr val="FF0000"/>
                  </a:solidFill>
                </a:rPr>
                <a:t>&lt;m</a:t>
              </a:r>
              <a:r>
                <a:rPr lang="fr-FR" sz="1800" b="1" baseline="-25000">
                  <a:solidFill>
                    <a:srgbClr val="FF0000"/>
                  </a:solidFill>
                  <a:latin typeface="Symbol" charset="0"/>
                </a:rPr>
                <a:t>n</a:t>
              </a:r>
              <a:r>
                <a:rPr lang="fr-FR" sz="1800" b="1">
                  <a:solidFill>
                    <a:srgbClr val="FF0000"/>
                  </a:solidFill>
                </a:rPr>
                <a:t>&gt;,&lt;</a:t>
              </a:r>
              <a:r>
                <a:rPr lang="fr-FR" sz="1800" b="1">
                  <a:solidFill>
                    <a:srgbClr val="FF0000"/>
                  </a:solidFill>
                  <a:latin typeface="Symbol" charset="0"/>
                </a:rPr>
                <a:t>l</a:t>
              </a:r>
              <a:r>
                <a:rPr lang="fr-FR" sz="1800" b="1">
                  <a:solidFill>
                    <a:srgbClr val="FF0000"/>
                  </a:solidFill>
                </a:rPr>
                <a:t>&gt;,&lt;</a:t>
              </a:r>
              <a:r>
                <a:rPr lang="fr-FR" sz="1800" b="1">
                  <a:solidFill>
                    <a:srgbClr val="FF0000"/>
                  </a:solidFill>
                  <a:latin typeface="Symbol" charset="0"/>
                </a:rPr>
                <a:t>h</a:t>
              </a:r>
              <a:r>
                <a:rPr lang="fr-FR" sz="1800" b="1">
                  <a:solidFill>
                    <a:srgbClr val="FF0000"/>
                  </a:solidFill>
                </a:rPr>
                <a:t>&gt;</a:t>
              </a:r>
              <a:endParaRPr lang="fr-FR"/>
            </a:p>
          </p:txBody>
        </p:sp>
      </p:grpSp>
      <p:grpSp>
        <p:nvGrpSpPr>
          <p:cNvPr id="32860" name="Group 92"/>
          <p:cNvGrpSpPr>
            <a:grpSpLocks/>
          </p:cNvGrpSpPr>
          <p:nvPr/>
        </p:nvGrpSpPr>
        <p:grpSpPr bwMode="auto">
          <a:xfrm>
            <a:off x="1860550" y="476250"/>
            <a:ext cx="4692650" cy="1714500"/>
            <a:chOff x="1172" y="300"/>
            <a:chExt cx="2956" cy="1080"/>
          </a:xfrm>
        </p:grpSpPr>
        <p:sp>
          <p:nvSpPr>
            <p:cNvPr id="32770" name="Text Box 2"/>
            <p:cNvSpPr txBox="1">
              <a:spLocks noChangeArrowheads="1"/>
            </p:cNvSpPr>
            <p:nvPr/>
          </p:nvSpPr>
          <p:spPr bwMode="auto">
            <a:xfrm>
              <a:off x="1640" y="300"/>
              <a:ext cx="180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 dirty="0" smtClean="0">
                  <a:solidFill>
                    <a:schemeClr val="accent2"/>
                  </a:solidFill>
                </a:rPr>
                <a:t>               </a:t>
              </a:r>
              <a:endParaRPr lang="fr-FR" sz="1600" dirty="0">
                <a:solidFill>
                  <a:schemeClr val="accent2"/>
                </a:solidFill>
              </a:endParaRPr>
            </a:p>
            <a:p>
              <a:r>
                <a:rPr lang="fr-FR" sz="1600" dirty="0">
                  <a:solidFill>
                    <a:schemeClr val="accent2"/>
                  </a:solidFill>
                </a:rPr>
                <a:t>              (A,Z)            (A,Z+2) + 2 e</a:t>
              </a:r>
              <a:r>
                <a:rPr lang="fr-FR" sz="1600" baseline="30000" dirty="0">
                  <a:solidFill>
                    <a:schemeClr val="accent2"/>
                  </a:solidFill>
                </a:rPr>
                <a:t>-</a:t>
              </a:r>
            </a:p>
          </p:txBody>
        </p:sp>
        <p:sp>
          <p:nvSpPr>
            <p:cNvPr id="32801" name="Line 33"/>
            <p:cNvSpPr>
              <a:spLocks noChangeShapeType="1"/>
            </p:cNvSpPr>
            <p:nvPr/>
          </p:nvSpPr>
          <p:spPr bwMode="auto">
            <a:xfrm>
              <a:off x="2400" y="576"/>
              <a:ext cx="24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803" name="Text Box 35"/>
            <p:cNvSpPr txBox="1">
              <a:spLocks noChangeArrowheads="1"/>
            </p:cNvSpPr>
            <p:nvPr/>
          </p:nvSpPr>
          <p:spPr bwMode="auto">
            <a:xfrm>
              <a:off x="1172" y="803"/>
              <a:ext cx="2956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800" dirty="0" err="1">
                  <a:solidFill>
                    <a:srgbClr val="0033CC"/>
                  </a:solidFill>
                </a:rPr>
                <a:t>Discovery</a:t>
              </a:r>
              <a:r>
                <a:rPr lang="fr-FR" sz="1800" dirty="0">
                  <a:solidFill>
                    <a:srgbClr val="0033CC"/>
                  </a:solidFill>
                </a:rPr>
                <a:t> </a:t>
              </a:r>
              <a:r>
                <a:rPr lang="fr-FR" sz="1800" dirty="0" err="1">
                  <a:solidFill>
                    <a:srgbClr val="0033CC"/>
                  </a:solidFill>
                </a:rPr>
                <a:t>implies</a:t>
              </a:r>
              <a:r>
                <a:rPr lang="fr-FR" sz="1800" dirty="0">
                  <a:solidFill>
                    <a:srgbClr val="0033CC"/>
                  </a:solidFill>
                </a:rPr>
                <a:t> </a:t>
              </a:r>
              <a:r>
                <a:rPr lang="fr-FR" sz="1800" dirty="0">
                  <a:solidFill>
                    <a:srgbClr val="0033CC"/>
                  </a:solidFill>
                  <a:latin typeface="Symbol" charset="0"/>
                </a:rPr>
                <a:t>D</a:t>
              </a:r>
              <a:r>
                <a:rPr lang="fr-FR" sz="1800" dirty="0">
                  <a:solidFill>
                    <a:srgbClr val="0033CC"/>
                  </a:solidFill>
                </a:rPr>
                <a:t>L=2 and </a:t>
              </a:r>
              <a:r>
                <a:rPr lang="fr-FR" sz="1800" dirty="0" err="1">
                  <a:solidFill>
                    <a:srgbClr val="0033CC"/>
                  </a:solidFill>
                </a:rPr>
                <a:t>Majorana</a:t>
              </a:r>
              <a:r>
                <a:rPr lang="fr-FR" sz="1800" dirty="0">
                  <a:solidFill>
                    <a:srgbClr val="0033CC"/>
                  </a:solidFill>
                </a:rPr>
                <a:t> neutrino</a:t>
              </a:r>
            </a:p>
            <a:p>
              <a:endParaRPr lang="fr-FR" sz="1800" dirty="0">
                <a:solidFill>
                  <a:schemeClr val="accent2"/>
                </a:solidFill>
              </a:endParaRPr>
            </a:p>
            <a:p>
              <a:r>
                <a:rPr lang="fr-FR" sz="1800" dirty="0">
                  <a:solidFill>
                    <a:schemeClr val="accent2"/>
                  </a:solidFill>
                </a:rPr>
                <a:t>           </a:t>
              </a:r>
              <a:r>
                <a:rPr lang="fr-FR" sz="1800" dirty="0" err="1">
                  <a:solidFill>
                    <a:schemeClr val="accent2"/>
                  </a:solidFill>
                </a:rPr>
                <a:t>Process</a:t>
              </a:r>
              <a:r>
                <a:rPr lang="fr-FR" sz="1800" dirty="0">
                  <a:solidFill>
                    <a:schemeClr val="accent2"/>
                  </a:solidFill>
                </a:rPr>
                <a:t>:  </a:t>
              </a:r>
              <a:r>
                <a:rPr lang="fr-FR" sz="1800" dirty="0"/>
                <a:t>                                </a:t>
              </a:r>
              <a:r>
                <a:rPr lang="fr-FR" sz="1800" dirty="0">
                  <a:solidFill>
                    <a:srgbClr val="0033CC"/>
                  </a:solidFill>
                </a:rPr>
                <a:t>   </a:t>
              </a:r>
              <a:r>
                <a:rPr lang="fr-FR" sz="1800" dirty="0" err="1">
                  <a:solidFill>
                    <a:srgbClr val="0033CC"/>
                  </a:solidFill>
                </a:rPr>
                <a:t>parameters</a:t>
              </a:r>
              <a:endParaRPr lang="fr-FR" sz="1800" dirty="0">
                <a:solidFill>
                  <a:srgbClr val="0033CC"/>
                </a:solidFill>
              </a:endParaRPr>
            </a:p>
          </p:txBody>
        </p:sp>
      </p:grpSp>
      <p:grpSp>
        <p:nvGrpSpPr>
          <p:cNvPr id="32926" name="Group 158"/>
          <p:cNvGrpSpPr>
            <a:grpSpLocks/>
          </p:cNvGrpSpPr>
          <p:nvPr/>
        </p:nvGrpSpPr>
        <p:grpSpPr bwMode="auto">
          <a:xfrm>
            <a:off x="219075" y="3868738"/>
            <a:ext cx="8774113" cy="2819400"/>
            <a:chOff x="116" y="2428"/>
            <a:chExt cx="5527" cy="1776"/>
          </a:xfrm>
        </p:grpSpPr>
        <p:pic>
          <p:nvPicPr>
            <p:cNvPr id="32788" name="Picture 20" descr="bb_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3" t="15280" r="15279" b="27208"/>
            <a:stretch>
              <a:fillRect/>
            </a:stretch>
          </p:blipFill>
          <p:spPr bwMode="auto">
            <a:xfrm>
              <a:off x="116" y="2428"/>
              <a:ext cx="2474" cy="1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66CCFF"/>
                  </a:solidFill>
                </a14:hiddenFill>
              </a:ext>
            </a:extLst>
          </p:spPr>
        </p:pic>
        <p:grpSp>
          <p:nvGrpSpPr>
            <p:cNvPr id="32847" name="Group 79"/>
            <p:cNvGrpSpPr>
              <a:grpSpLocks/>
            </p:cNvGrpSpPr>
            <p:nvPr/>
          </p:nvGrpSpPr>
          <p:grpSpPr bwMode="auto">
            <a:xfrm>
              <a:off x="2853" y="2450"/>
              <a:ext cx="2790" cy="1754"/>
              <a:chOff x="2874" y="2386"/>
              <a:chExt cx="2790" cy="1826"/>
            </a:xfrm>
          </p:grpSpPr>
          <p:sp>
            <p:nvSpPr>
              <p:cNvPr id="32848" name="Rectangle 80"/>
              <p:cNvSpPr>
                <a:spLocks noChangeArrowheads="1"/>
              </p:cNvSpPr>
              <p:nvPr/>
            </p:nvSpPr>
            <p:spPr bwMode="auto">
              <a:xfrm>
                <a:off x="2874" y="2407"/>
                <a:ext cx="2790" cy="175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6CC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1600"/>
              </a:p>
            </p:txBody>
          </p:sp>
          <p:grpSp>
            <p:nvGrpSpPr>
              <p:cNvPr id="32849" name="Group 81"/>
              <p:cNvGrpSpPr>
                <a:grpSpLocks/>
              </p:cNvGrpSpPr>
              <p:nvPr/>
            </p:nvGrpSpPr>
            <p:grpSpPr bwMode="auto">
              <a:xfrm>
                <a:off x="3048" y="2843"/>
                <a:ext cx="2036" cy="298"/>
                <a:chOff x="3158" y="2784"/>
                <a:chExt cx="2244" cy="328"/>
              </a:xfrm>
            </p:grpSpPr>
            <p:sp>
              <p:nvSpPr>
                <p:cNvPr id="32850" name="Text Box 82"/>
                <p:cNvSpPr txBox="1">
                  <a:spLocks noChangeArrowheads="1"/>
                </p:cNvSpPr>
                <p:nvPr/>
              </p:nvSpPr>
              <p:spPr bwMode="auto">
                <a:xfrm>
                  <a:off x="3158" y="2810"/>
                  <a:ext cx="2244" cy="30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66CC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82945" tIns="41473" rIns="82945" bIns="41473">
                  <a:spAutoFit/>
                </a:bodyPr>
                <a:lstStyle>
                  <a:lvl1pPr defTabSz="828675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414338" defTabSz="828675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828675" defTabSz="828675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244600" defTabSz="828675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1658938" defTabSz="828675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116138" defTabSz="828675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573338" defTabSz="828675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030538" defTabSz="828675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487738" defTabSz="828675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0" hangingPunct="0"/>
                  <a:r>
                    <a:rPr lang="fr-FR" sz="2200" b="1"/>
                    <a:t>T</a:t>
                  </a:r>
                  <a:r>
                    <a:rPr lang="fr-FR" sz="2200" b="1" baseline="-25000"/>
                    <a:t>1/2</a:t>
                  </a:r>
                  <a:r>
                    <a:rPr lang="fr-FR" sz="2200" b="1"/>
                    <a:t>= </a:t>
                  </a:r>
                  <a:r>
                    <a:rPr lang="fr-FR" sz="2200" b="1">
                      <a:solidFill>
                        <a:srgbClr val="008000"/>
                      </a:solidFill>
                    </a:rPr>
                    <a:t>F(Q</a:t>
                  </a:r>
                  <a:r>
                    <a:rPr lang="fr-FR" sz="2200" b="1" baseline="-25000">
                      <a:solidFill>
                        <a:srgbClr val="008000"/>
                      </a:solidFill>
                      <a:latin typeface="Symbol" charset="0"/>
                    </a:rPr>
                    <a:t>bb</a:t>
                  </a:r>
                  <a:r>
                    <a:rPr lang="fr-FR" sz="2200" b="1">
                      <a:solidFill>
                        <a:srgbClr val="008000"/>
                      </a:solidFill>
                    </a:rPr>
                    <a:t>,Z)</a:t>
                  </a:r>
                  <a:r>
                    <a:rPr lang="fr-FR" sz="2200" b="1"/>
                    <a:t> </a:t>
                  </a:r>
                  <a:r>
                    <a:rPr lang="fr-FR" sz="2200" b="1">
                      <a:solidFill>
                        <a:schemeClr val="accent2"/>
                      </a:solidFill>
                    </a:rPr>
                    <a:t>|M|</a:t>
                  </a:r>
                  <a:r>
                    <a:rPr lang="fr-FR" sz="2200" b="1" baseline="30000">
                      <a:solidFill>
                        <a:schemeClr val="accent2"/>
                      </a:solidFill>
                    </a:rPr>
                    <a:t>2</a:t>
                  </a:r>
                  <a:r>
                    <a:rPr lang="fr-FR" sz="2200" b="1"/>
                    <a:t> </a:t>
                  </a:r>
                  <a:r>
                    <a:rPr lang="fr-FR" sz="2200" b="1">
                      <a:solidFill>
                        <a:srgbClr val="FF0000"/>
                      </a:solidFill>
                    </a:rPr>
                    <a:t>&lt;m</a:t>
                  </a:r>
                  <a:r>
                    <a:rPr lang="fr-FR" sz="2200" b="1" baseline="-25000">
                      <a:solidFill>
                        <a:srgbClr val="FF0000"/>
                      </a:solidFill>
                      <a:latin typeface="Symbol" charset="0"/>
                    </a:rPr>
                    <a:t>n</a:t>
                  </a:r>
                  <a:r>
                    <a:rPr lang="fr-FR" sz="2200" b="1">
                      <a:solidFill>
                        <a:srgbClr val="FF0000"/>
                      </a:solidFill>
                    </a:rPr>
                    <a:t>&gt;</a:t>
                  </a:r>
                  <a:r>
                    <a:rPr lang="fr-FR" sz="2200" b="1" baseline="30000">
                      <a:solidFill>
                        <a:srgbClr val="FF0000"/>
                      </a:solidFill>
                    </a:rPr>
                    <a:t>2</a:t>
                  </a:r>
                </a:p>
              </p:txBody>
            </p:sp>
            <p:sp>
              <p:nvSpPr>
                <p:cNvPr id="32851" name="Text Box 83"/>
                <p:cNvSpPr txBox="1">
                  <a:spLocks noChangeArrowheads="1"/>
                </p:cNvSpPr>
                <p:nvPr/>
              </p:nvSpPr>
              <p:spPr bwMode="auto">
                <a:xfrm>
                  <a:off x="3295" y="2784"/>
                  <a:ext cx="210" cy="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66CC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82945" tIns="41473" rIns="82945" bIns="41473">
                  <a:spAutoFit/>
                </a:bodyPr>
                <a:lstStyle>
                  <a:lvl1pPr defTabSz="828675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414338" defTabSz="828675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828675" defTabSz="828675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244600" defTabSz="828675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1658938" defTabSz="828675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116138" defTabSz="828675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573338" defTabSz="828675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030538" defTabSz="828675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487738" defTabSz="828675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0" hangingPunct="0"/>
                  <a:r>
                    <a:rPr lang="fr-FR" sz="1300" b="1"/>
                    <a:t>-1</a:t>
                  </a:r>
                </a:p>
              </p:txBody>
            </p:sp>
          </p:grpSp>
          <p:sp>
            <p:nvSpPr>
              <p:cNvPr id="32852" name="Line 84"/>
              <p:cNvSpPr>
                <a:spLocks noChangeShapeType="1"/>
              </p:cNvSpPr>
              <p:nvPr/>
            </p:nvSpPr>
            <p:spPr bwMode="auto">
              <a:xfrm>
                <a:off x="3440" y="2625"/>
                <a:ext cx="217" cy="218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853" name="Text Box 85"/>
              <p:cNvSpPr txBox="1">
                <a:spLocks noChangeArrowheads="1"/>
              </p:cNvSpPr>
              <p:nvPr/>
            </p:nvSpPr>
            <p:spPr bwMode="auto">
              <a:xfrm>
                <a:off x="2874" y="2416"/>
                <a:ext cx="1115" cy="2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6CC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2945" tIns="41473" rIns="82945" bIns="41473">
                <a:spAutoFit/>
              </a:bodyPr>
              <a:lstStyle>
                <a:lvl1pPr defTabSz="8286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414338" defTabSz="8286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828675" defTabSz="8286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244600" defTabSz="8286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1658938" defTabSz="8286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116138" defTabSz="82867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573338" defTabSz="82867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030538" defTabSz="82867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487738" defTabSz="82867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0" hangingPunct="0"/>
                <a:r>
                  <a:rPr lang="fr-FR" sz="1600" b="1">
                    <a:solidFill>
                      <a:srgbClr val="008000"/>
                    </a:solidFill>
                  </a:rPr>
                  <a:t>Phase space factor</a:t>
                </a:r>
              </a:p>
            </p:txBody>
          </p:sp>
          <p:sp>
            <p:nvSpPr>
              <p:cNvPr id="32854" name="Line 86"/>
              <p:cNvSpPr>
                <a:spLocks noChangeShapeType="1"/>
              </p:cNvSpPr>
              <p:nvPr/>
            </p:nvSpPr>
            <p:spPr bwMode="auto">
              <a:xfrm flipV="1">
                <a:off x="4354" y="2625"/>
                <a:ext cx="261" cy="261"/>
              </a:xfrm>
              <a:prstGeom prst="line">
                <a:avLst/>
              </a:prstGeom>
              <a:noFill/>
              <a:ln w="9525">
                <a:solidFill>
                  <a:srgbClr val="003399"/>
                </a:solidFill>
                <a:round/>
                <a:headEnd type="triangle" w="med" len="med"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855" name="Text Box 87"/>
              <p:cNvSpPr txBox="1">
                <a:spLocks noChangeArrowheads="1"/>
              </p:cNvSpPr>
              <p:nvPr/>
            </p:nvSpPr>
            <p:spPr bwMode="auto">
              <a:xfrm>
                <a:off x="4214" y="2386"/>
                <a:ext cx="1401" cy="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6CC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2945" tIns="41473" rIns="82945" bIns="41473">
                <a:spAutoFit/>
              </a:bodyPr>
              <a:lstStyle>
                <a:lvl1pPr defTabSz="8286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414338" defTabSz="8286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828675" defTabSz="8286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244600" defTabSz="8286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1658938" defTabSz="8286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116138" defTabSz="82867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573338" defTabSz="82867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030538" defTabSz="82867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487738" defTabSz="82867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0" hangingPunct="0"/>
                <a:r>
                  <a:rPr lang="fr-FR" sz="1600" b="1">
                    <a:solidFill>
                      <a:schemeClr val="accent2"/>
                    </a:solidFill>
                  </a:rPr>
                  <a:t>Nuclear matrix element</a:t>
                </a:r>
              </a:p>
            </p:txBody>
          </p:sp>
          <p:sp>
            <p:nvSpPr>
              <p:cNvPr id="32856" name="Line 88"/>
              <p:cNvSpPr>
                <a:spLocks noChangeShapeType="1"/>
              </p:cNvSpPr>
              <p:nvPr/>
            </p:nvSpPr>
            <p:spPr bwMode="auto">
              <a:xfrm flipH="1">
                <a:off x="4272" y="3148"/>
                <a:ext cx="343" cy="19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triangle" w="med" len="med"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857" name="Text Box 89"/>
              <p:cNvSpPr txBox="1">
                <a:spLocks noChangeArrowheads="1"/>
              </p:cNvSpPr>
              <p:nvPr/>
            </p:nvSpPr>
            <p:spPr bwMode="auto">
              <a:xfrm>
                <a:off x="2922" y="3298"/>
                <a:ext cx="2737" cy="9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6CC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2945" tIns="41473" rIns="82945" bIns="41473">
                <a:spAutoFit/>
              </a:bodyPr>
              <a:lstStyle>
                <a:lvl1pPr defTabSz="8286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414338" defTabSz="8286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828675" defTabSz="8286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244600" defTabSz="8286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1658938" defTabSz="8286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116138" defTabSz="82867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573338" defTabSz="82867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030538" defTabSz="82867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487738" defTabSz="82867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0" hangingPunct="0"/>
                <a:r>
                  <a:rPr lang="fr-FR" sz="1600" b="1">
                    <a:solidFill>
                      <a:srgbClr val="FF0000"/>
                    </a:solidFill>
                  </a:rPr>
                  <a:t>                        Effective mass:</a:t>
                </a:r>
              </a:p>
              <a:p>
                <a:pPr eaLnBrk="0" hangingPunct="0"/>
                <a:endParaRPr lang="fr-FR" sz="1600" b="1">
                  <a:solidFill>
                    <a:srgbClr val="FF0000"/>
                  </a:solidFill>
                </a:endParaRPr>
              </a:p>
              <a:p>
                <a:pPr eaLnBrk="0" hangingPunct="0"/>
                <a:r>
                  <a:rPr lang="fr-FR" sz="1800" b="1">
                    <a:solidFill>
                      <a:srgbClr val="FF0000"/>
                    </a:solidFill>
                  </a:rPr>
                  <a:t>&lt;m</a:t>
                </a:r>
                <a:r>
                  <a:rPr lang="fr-FR" sz="1800" b="1" baseline="-25000">
                    <a:solidFill>
                      <a:srgbClr val="FF0000"/>
                    </a:solidFill>
                    <a:latin typeface="Symbol" charset="0"/>
                  </a:rPr>
                  <a:t>n</a:t>
                </a:r>
                <a:r>
                  <a:rPr lang="fr-FR" sz="1800" b="1">
                    <a:solidFill>
                      <a:srgbClr val="FF0000"/>
                    </a:solidFill>
                  </a:rPr>
                  <a:t>&gt;= m</a:t>
                </a:r>
                <a:r>
                  <a:rPr lang="fr-FR" sz="1800" b="1" baseline="-25000">
                    <a:solidFill>
                      <a:srgbClr val="FF0000"/>
                    </a:solidFill>
                  </a:rPr>
                  <a:t>1</a:t>
                </a:r>
                <a:r>
                  <a:rPr lang="fr-FR" sz="1800" b="1">
                    <a:solidFill>
                      <a:srgbClr val="FF0000"/>
                    </a:solidFill>
                  </a:rPr>
                  <a:t>|U</a:t>
                </a:r>
                <a:r>
                  <a:rPr lang="fr-FR" sz="1800" b="1" baseline="-25000">
                    <a:solidFill>
                      <a:srgbClr val="FF0000"/>
                    </a:solidFill>
                  </a:rPr>
                  <a:t>e1</a:t>
                </a:r>
                <a:r>
                  <a:rPr lang="fr-FR" sz="1800" b="1">
                    <a:solidFill>
                      <a:srgbClr val="FF0000"/>
                    </a:solidFill>
                  </a:rPr>
                  <a:t>|</a:t>
                </a:r>
                <a:r>
                  <a:rPr lang="fr-FR" sz="1800" b="1" baseline="30000">
                    <a:solidFill>
                      <a:srgbClr val="FF0000"/>
                    </a:solidFill>
                  </a:rPr>
                  <a:t>2 </a:t>
                </a:r>
                <a:r>
                  <a:rPr lang="fr-FR" sz="1800" b="1">
                    <a:solidFill>
                      <a:srgbClr val="FF0000"/>
                    </a:solidFill>
                  </a:rPr>
                  <a:t>+ m</a:t>
                </a:r>
                <a:r>
                  <a:rPr lang="fr-FR" sz="1800" b="1" baseline="-25000">
                    <a:solidFill>
                      <a:srgbClr val="FF0000"/>
                    </a:solidFill>
                  </a:rPr>
                  <a:t>2</a:t>
                </a:r>
                <a:r>
                  <a:rPr lang="fr-FR" sz="1800" b="1">
                    <a:solidFill>
                      <a:srgbClr val="FF0000"/>
                    </a:solidFill>
                  </a:rPr>
                  <a:t>|U</a:t>
                </a:r>
                <a:r>
                  <a:rPr lang="fr-FR" sz="1800" b="1" baseline="-25000">
                    <a:solidFill>
                      <a:srgbClr val="FF0000"/>
                    </a:solidFill>
                  </a:rPr>
                  <a:t>e2</a:t>
                </a:r>
                <a:r>
                  <a:rPr lang="fr-FR" sz="1800" b="1">
                    <a:solidFill>
                      <a:srgbClr val="FF0000"/>
                    </a:solidFill>
                  </a:rPr>
                  <a:t>|</a:t>
                </a:r>
                <a:r>
                  <a:rPr lang="fr-FR" sz="1800" b="1" baseline="30000">
                    <a:solidFill>
                      <a:srgbClr val="FF0000"/>
                    </a:solidFill>
                  </a:rPr>
                  <a:t>2</a:t>
                </a:r>
                <a:r>
                  <a:rPr lang="fr-FR" sz="1800" b="1">
                    <a:solidFill>
                      <a:srgbClr val="FF0000"/>
                    </a:solidFill>
                  </a:rPr>
                  <a:t>.e</a:t>
                </a:r>
                <a:r>
                  <a:rPr lang="fr-FR" sz="1800" b="1" baseline="30000">
                    <a:solidFill>
                      <a:srgbClr val="FF0000"/>
                    </a:solidFill>
                  </a:rPr>
                  <a:t>i</a:t>
                </a:r>
                <a:r>
                  <a:rPr lang="fr-FR" sz="1800" b="1" baseline="30000">
                    <a:solidFill>
                      <a:srgbClr val="FF0000"/>
                    </a:solidFill>
                    <a:latin typeface="Symbol" charset="0"/>
                  </a:rPr>
                  <a:t>a</a:t>
                </a:r>
                <a:r>
                  <a:rPr lang="fr-FR" sz="1800" b="1" baseline="30000">
                    <a:solidFill>
                      <a:srgbClr val="FF0000"/>
                    </a:solidFill>
                  </a:rPr>
                  <a:t>1 </a:t>
                </a:r>
                <a:r>
                  <a:rPr lang="fr-FR" sz="1800" b="1">
                    <a:solidFill>
                      <a:srgbClr val="FF0000"/>
                    </a:solidFill>
                  </a:rPr>
                  <a:t>+ m</a:t>
                </a:r>
                <a:r>
                  <a:rPr lang="fr-FR" sz="1800" b="1" baseline="-25000">
                    <a:solidFill>
                      <a:srgbClr val="FF0000"/>
                    </a:solidFill>
                  </a:rPr>
                  <a:t>3</a:t>
                </a:r>
                <a:r>
                  <a:rPr lang="fr-FR" sz="1800" b="1">
                    <a:solidFill>
                      <a:srgbClr val="FF0000"/>
                    </a:solidFill>
                  </a:rPr>
                  <a:t>|U</a:t>
                </a:r>
                <a:r>
                  <a:rPr lang="fr-FR" sz="1800" b="1" baseline="-25000">
                    <a:solidFill>
                      <a:srgbClr val="FF0000"/>
                    </a:solidFill>
                  </a:rPr>
                  <a:t>e3</a:t>
                </a:r>
                <a:r>
                  <a:rPr lang="fr-FR" sz="1800" b="1">
                    <a:solidFill>
                      <a:srgbClr val="FF0000"/>
                    </a:solidFill>
                  </a:rPr>
                  <a:t>|</a:t>
                </a:r>
                <a:r>
                  <a:rPr lang="fr-FR" sz="1800" b="1" baseline="30000">
                    <a:solidFill>
                      <a:srgbClr val="FF0000"/>
                    </a:solidFill>
                  </a:rPr>
                  <a:t>2</a:t>
                </a:r>
                <a:r>
                  <a:rPr lang="fr-FR" sz="1800" b="1">
                    <a:solidFill>
                      <a:srgbClr val="FF0000"/>
                    </a:solidFill>
                  </a:rPr>
                  <a:t>.e</a:t>
                </a:r>
                <a:r>
                  <a:rPr lang="fr-FR" sz="1800" b="1" baseline="30000">
                    <a:solidFill>
                      <a:srgbClr val="FF0000"/>
                    </a:solidFill>
                  </a:rPr>
                  <a:t>i</a:t>
                </a:r>
                <a:r>
                  <a:rPr lang="fr-FR" sz="1800" b="1" baseline="30000">
                    <a:solidFill>
                      <a:srgbClr val="FF0000"/>
                    </a:solidFill>
                    <a:latin typeface="Symbol" charset="0"/>
                  </a:rPr>
                  <a:t>a</a:t>
                </a:r>
                <a:r>
                  <a:rPr lang="fr-FR" sz="1800" b="1" baseline="30000">
                    <a:solidFill>
                      <a:srgbClr val="FF0000"/>
                    </a:solidFill>
                  </a:rPr>
                  <a:t>2</a:t>
                </a:r>
              </a:p>
              <a:p>
                <a:pPr eaLnBrk="0" hangingPunct="0"/>
                <a:endParaRPr lang="fr-FR" sz="1800" b="1" baseline="30000">
                  <a:solidFill>
                    <a:srgbClr val="FF0000"/>
                  </a:solidFill>
                </a:endParaRPr>
              </a:p>
              <a:p>
                <a:pPr eaLnBrk="0" hangingPunct="0"/>
                <a:r>
                  <a:rPr lang="fr-FR" sz="1800" b="1" baseline="30000">
                    <a:solidFill>
                      <a:srgbClr val="FF0000"/>
                    </a:solidFill>
                  </a:rPr>
                  <a:t>|Uei|: mixing matrix element</a:t>
                </a:r>
              </a:p>
              <a:p>
                <a:pPr eaLnBrk="0" hangingPunct="0"/>
                <a:r>
                  <a:rPr lang="fr-FR" sz="1800" b="1" baseline="30000">
                    <a:solidFill>
                      <a:srgbClr val="FF0000"/>
                    </a:solidFill>
                    <a:latin typeface="Symbol" charset="0"/>
                  </a:rPr>
                  <a:t>a</a:t>
                </a:r>
                <a:r>
                  <a:rPr lang="fr-FR" sz="1800" b="1" baseline="30000">
                    <a:solidFill>
                      <a:srgbClr val="FF0000"/>
                    </a:solidFill>
                  </a:rPr>
                  <a:t>1 et</a:t>
                </a:r>
                <a:r>
                  <a:rPr lang="fr-FR" sz="1800" b="1" baseline="30000">
                    <a:solidFill>
                      <a:srgbClr val="FF0000"/>
                    </a:solidFill>
                    <a:latin typeface="Symbol" charset="0"/>
                  </a:rPr>
                  <a:t> a</a:t>
                </a:r>
                <a:r>
                  <a:rPr lang="fr-FR" sz="1800" b="1" baseline="30000">
                    <a:solidFill>
                      <a:srgbClr val="FF0000"/>
                    </a:solidFill>
                  </a:rPr>
                  <a:t>2: Majorana phase</a:t>
                </a:r>
              </a:p>
            </p:txBody>
          </p:sp>
          <p:sp>
            <p:nvSpPr>
              <p:cNvPr id="32858" name="Text Box 90"/>
              <p:cNvSpPr txBox="1">
                <a:spLocks noChangeArrowheads="1"/>
              </p:cNvSpPr>
              <p:nvPr/>
            </p:nvSpPr>
            <p:spPr bwMode="auto">
              <a:xfrm>
                <a:off x="3756" y="2798"/>
                <a:ext cx="180" cy="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6CC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>
                    <a:solidFill>
                      <a:srgbClr val="008000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32861" name="Group 93"/>
          <p:cNvGrpSpPr>
            <a:grpSpLocks/>
          </p:cNvGrpSpPr>
          <p:nvPr/>
        </p:nvGrpSpPr>
        <p:grpSpPr bwMode="auto">
          <a:xfrm>
            <a:off x="1741488" y="2214563"/>
            <a:ext cx="4706937" cy="395287"/>
            <a:chOff x="1097" y="1395"/>
            <a:chExt cx="2965" cy="249"/>
          </a:xfrm>
        </p:grpSpPr>
        <p:sp>
          <p:nvSpPr>
            <p:cNvPr id="32829" name="Text Box 61"/>
            <p:cNvSpPr txBox="1">
              <a:spLocks noChangeArrowheads="1"/>
            </p:cNvSpPr>
            <p:nvPr/>
          </p:nvSpPr>
          <p:spPr bwMode="auto">
            <a:xfrm>
              <a:off x="1097" y="1413"/>
              <a:ext cx="15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800">
                  <a:solidFill>
                    <a:srgbClr val="990099"/>
                  </a:solidFill>
                </a:rPr>
                <a:t>Light neutrino exchange</a:t>
              </a:r>
              <a:r>
                <a:rPr lang="fr-FR" sz="1800"/>
                <a:t> </a:t>
              </a:r>
              <a:endParaRPr lang="fr-FR"/>
            </a:p>
          </p:txBody>
        </p:sp>
        <p:sp>
          <p:nvSpPr>
            <p:cNvPr id="32859" name="Text Box 91"/>
            <p:cNvSpPr txBox="1">
              <a:spLocks noChangeArrowheads="1"/>
            </p:cNvSpPr>
            <p:nvPr/>
          </p:nvSpPr>
          <p:spPr bwMode="auto">
            <a:xfrm>
              <a:off x="3612" y="1395"/>
              <a:ext cx="45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800" b="1">
                  <a:solidFill>
                    <a:srgbClr val="FF0000"/>
                  </a:solidFill>
                </a:rPr>
                <a:t>&lt;m</a:t>
              </a:r>
              <a:r>
                <a:rPr lang="fr-FR" sz="1800" b="1" baseline="-25000">
                  <a:solidFill>
                    <a:srgbClr val="FF0000"/>
                  </a:solidFill>
                  <a:latin typeface="Symbol" charset="0"/>
                </a:rPr>
                <a:t>n</a:t>
              </a:r>
              <a:r>
                <a:rPr lang="fr-FR" sz="1800" b="1">
                  <a:solidFill>
                    <a:srgbClr val="FF0000"/>
                  </a:solidFill>
                </a:rPr>
                <a:t>&gt;</a:t>
              </a:r>
            </a:p>
          </p:txBody>
        </p:sp>
      </p:grpSp>
      <p:grpSp>
        <p:nvGrpSpPr>
          <p:cNvPr id="32908" name="Group 140"/>
          <p:cNvGrpSpPr>
            <a:grpSpLocks/>
          </p:cNvGrpSpPr>
          <p:nvPr/>
        </p:nvGrpSpPr>
        <p:grpSpPr bwMode="auto">
          <a:xfrm>
            <a:off x="2055813" y="2967038"/>
            <a:ext cx="4497387" cy="414337"/>
            <a:chOff x="1297" y="1885"/>
            <a:chExt cx="2833" cy="261"/>
          </a:xfrm>
        </p:grpSpPr>
        <p:sp>
          <p:nvSpPr>
            <p:cNvPr id="32903" name="Text Box 135"/>
            <p:cNvSpPr txBox="1">
              <a:spLocks noChangeArrowheads="1"/>
            </p:cNvSpPr>
            <p:nvPr/>
          </p:nvSpPr>
          <p:spPr bwMode="auto">
            <a:xfrm>
              <a:off x="1297" y="1915"/>
              <a:ext cx="1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800">
                  <a:solidFill>
                    <a:srgbClr val="990099"/>
                  </a:solidFill>
                </a:rPr>
                <a:t>Majoron emission</a:t>
              </a:r>
              <a:endParaRPr lang="fr-FR">
                <a:solidFill>
                  <a:srgbClr val="990099"/>
                </a:solidFill>
              </a:endParaRPr>
            </a:p>
          </p:txBody>
        </p:sp>
        <p:sp>
          <p:nvSpPr>
            <p:cNvPr id="32904" name="Text Box 136"/>
            <p:cNvSpPr txBox="1">
              <a:spLocks noChangeArrowheads="1"/>
            </p:cNvSpPr>
            <p:nvPr/>
          </p:nvSpPr>
          <p:spPr bwMode="auto">
            <a:xfrm>
              <a:off x="3654" y="1885"/>
              <a:ext cx="47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2000" b="1">
                  <a:solidFill>
                    <a:srgbClr val="FF0000"/>
                  </a:solidFill>
                </a:rPr>
                <a:t>&lt;g</a:t>
              </a:r>
              <a:r>
                <a:rPr lang="fr-FR" sz="2000" b="1" baseline="-25000">
                  <a:solidFill>
                    <a:srgbClr val="FF0000"/>
                  </a:solidFill>
                </a:rPr>
                <a:t>M</a:t>
              </a:r>
              <a:r>
                <a:rPr lang="fr-FR" sz="2000" b="1">
                  <a:solidFill>
                    <a:srgbClr val="FF0000"/>
                  </a:solidFill>
                </a:rPr>
                <a:t>&gt;</a:t>
              </a:r>
            </a:p>
          </p:txBody>
        </p:sp>
      </p:grpSp>
      <p:grpSp>
        <p:nvGrpSpPr>
          <p:cNvPr id="32922" name="Group 154"/>
          <p:cNvGrpSpPr>
            <a:grpSpLocks/>
          </p:cNvGrpSpPr>
          <p:nvPr/>
        </p:nvGrpSpPr>
        <p:grpSpPr bwMode="auto">
          <a:xfrm>
            <a:off x="2497138" y="3322638"/>
            <a:ext cx="4867275" cy="396875"/>
            <a:chOff x="1573" y="2093"/>
            <a:chExt cx="3066" cy="250"/>
          </a:xfrm>
        </p:grpSpPr>
        <p:sp>
          <p:nvSpPr>
            <p:cNvPr id="32918" name="Text Box 150"/>
            <p:cNvSpPr txBox="1">
              <a:spLocks noChangeArrowheads="1"/>
            </p:cNvSpPr>
            <p:nvPr/>
          </p:nvSpPr>
          <p:spPr bwMode="auto">
            <a:xfrm>
              <a:off x="1573" y="2111"/>
              <a:ext cx="4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800">
                  <a:solidFill>
                    <a:srgbClr val="990099"/>
                  </a:solidFill>
                </a:rPr>
                <a:t>SUSY</a:t>
              </a:r>
              <a:endParaRPr lang="fr-FR">
                <a:solidFill>
                  <a:srgbClr val="990099"/>
                </a:solidFill>
              </a:endParaRPr>
            </a:p>
          </p:txBody>
        </p:sp>
        <p:sp>
          <p:nvSpPr>
            <p:cNvPr id="32919" name="Text Box 151"/>
            <p:cNvSpPr txBox="1">
              <a:spLocks noChangeArrowheads="1"/>
            </p:cNvSpPr>
            <p:nvPr/>
          </p:nvSpPr>
          <p:spPr bwMode="auto">
            <a:xfrm>
              <a:off x="3272" y="2093"/>
              <a:ext cx="136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2000" b="1">
                  <a:solidFill>
                    <a:srgbClr val="FF0000"/>
                  </a:solidFill>
                  <a:latin typeface="Symbol" charset="0"/>
                </a:rPr>
                <a:t>l</a:t>
              </a:r>
              <a:r>
                <a:rPr lang="ja-JP" altLang="fr-FR" sz="2000" b="1">
                  <a:solidFill>
                    <a:srgbClr val="FF0000"/>
                  </a:solidFill>
                  <a:latin typeface="Arial"/>
                </a:rPr>
                <a:t>’</a:t>
              </a:r>
              <a:r>
                <a:rPr lang="fr-FR" sz="2000" b="1" baseline="-25000">
                  <a:solidFill>
                    <a:srgbClr val="FF0000"/>
                  </a:solidFill>
                </a:rPr>
                <a:t>111</a:t>
              </a:r>
              <a:r>
                <a:rPr lang="fr-FR" sz="2000" b="1">
                  <a:solidFill>
                    <a:srgbClr val="FF0000"/>
                  </a:solidFill>
                </a:rPr>
                <a:t>,</a:t>
              </a:r>
              <a:r>
                <a:rPr lang="fr-FR" sz="2000" b="1">
                  <a:solidFill>
                    <a:srgbClr val="FF0000"/>
                  </a:solidFill>
                  <a:latin typeface="Symbol" charset="0"/>
                </a:rPr>
                <a:t>l</a:t>
              </a:r>
              <a:r>
                <a:rPr lang="ja-JP" altLang="fr-FR" sz="2000" b="1">
                  <a:solidFill>
                    <a:srgbClr val="FF0000"/>
                  </a:solidFill>
                  <a:latin typeface="Arial"/>
                </a:rPr>
                <a:t>’</a:t>
              </a:r>
              <a:r>
                <a:rPr lang="fr-FR" sz="2000" b="1" baseline="-25000">
                  <a:solidFill>
                    <a:srgbClr val="FF0000"/>
                  </a:solidFill>
                </a:rPr>
                <a:t>113</a:t>
              </a:r>
              <a:r>
                <a:rPr lang="fr-FR" sz="2000" b="1">
                  <a:solidFill>
                    <a:srgbClr val="FF0000"/>
                  </a:solidFill>
                  <a:latin typeface="Symbol" charset="0"/>
                </a:rPr>
                <a:t>l</a:t>
              </a:r>
              <a:r>
                <a:rPr lang="ja-JP" altLang="fr-FR" sz="2000" b="1">
                  <a:solidFill>
                    <a:srgbClr val="FF0000"/>
                  </a:solidFill>
                  <a:latin typeface="Arial"/>
                </a:rPr>
                <a:t>’</a:t>
              </a:r>
              <a:r>
                <a:rPr lang="fr-FR" sz="2000" b="1" baseline="-25000">
                  <a:solidFill>
                    <a:srgbClr val="FF0000"/>
                  </a:solidFill>
                </a:rPr>
                <a:t>131</a:t>
              </a:r>
              <a:r>
                <a:rPr lang="fr-FR" sz="2000" b="1">
                  <a:solidFill>
                    <a:srgbClr val="FF0000"/>
                  </a:solidFill>
                </a:rPr>
                <a:t>,….. </a:t>
              </a:r>
            </a:p>
          </p:txBody>
        </p:sp>
      </p:grpSp>
      <p:grpSp>
        <p:nvGrpSpPr>
          <p:cNvPr id="32927" name="Group 159"/>
          <p:cNvGrpSpPr>
            <a:grpSpLocks/>
          </p:cNvGrpSpPr>
          <p:nvPr/>
        </p:nvGrpSpPr>
        <p:grpSpPr bwMode="auto">
          <a:xfrm>
            <a:off x="207963" y="4205288"/>
            <a:ext cx="8793162" cy="2330450"/>
            <a:chOff x="86" y="770"/>
            <a:chExt cx="5539" cy="1468"/>
          </a:xfrm>
        </p:grpSpPr>
        <p:pic>
          <p:nvPicPr>
            <p:cNvPr id="32928" name="Picture 160" descr="bbM_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62" t="16269" r="16273" b="26497"/>
            <a:stretch>
              <a:fillRect/>
            </a:stretch>
          </p:blipFill>
          <p:spPr bwMode="auto">
            <a:xfrm>
              <a:off x="86" y="770"/>
              <a:ext cx="2399" cy="1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2929" name="Group 161"/>
            <p:cNvGrpSpPr>
              <a:grpSpLocks/>
            </p:cNvGrpSpPr>
            <p:nvPr/>
          </p:nvGrpSpPr>
          <p:grpSpPr bwMode="auto">
            <a:xfrm>
              <a:off x="2830" y="895"/>
              <a:ext cx="2795" cy="1216"/>
              <a:chOff x="2802" y="2499"/>
              <a:chExt cx="2795" cy="1216"/>
            </a:xfrm>
          </p:grpSpPr>
          <p:sp>
            <p:nvSpPr>
              <p:cNvPr id="32930" name="Rectangle 162"/>
              <p:cNvSpPr>
                <a:spLocks noChangeArrowheads="1"/>
              </p:cNvSpPr>
              <p:nvPr/>
            </p:nvSpPr>
            <p:spPr bwMode="auto">
              <a:xfrm>
                <a:off x="2802" y="2499"/>
                <a:ext cx="2790" cy="114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6CC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1600"/>
              </a:p>
            </p:txBody>
          </p:sp>
          <p:grpSp>
            <p:nvGrpSpPr>
              <p:cNvPr id="32931" name="Group 163"/>
              <p:cNvGrpSpPr>
                <a:grpSpLocks/>
              </p:cNvGrpSpPr>
              <p:nvPr/>
            </p:nvGrpSpPr>
            <p:grpSpPr bwMode="auto">
              <a:xfrm>
                <a:off x="2976" y="2918"/>
                <a:ext cx="1539" cy="286"/>
                <a:chOff x="3158" y="2784"/>
                <a:chExt cx="1697" cy="328"/>
              </a:xfrm>
            </p:grpSpPr>
            <p:sp>
              <p:nvSpPr>
                <p:cNvPr id="32932" name="Text Box 164"/>
                <p:cNvSpPr txBox="1">
                  <a:spLocks noChangeArrowheads="1"/>
                </p:cNvSpPr>
                <p:nvPr/>
              </p:nvSpPr>
              <p:spPr bwMode="auto">
                <a:xfrm>
                  <a:off x="3158" y="2810"/>
                  <a:ext cx="1697" cy="30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66CC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82945" tIns="41473" rIns="82945" bIns="41473">
                  <a:spAutoFit/>
                </a:bodyPr>
                <a:lstStyle>
                  <a:lvl1pPr defTabSz="828675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414338" defTabSz="828675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828675" defTabSz="828675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244600" defTabSz="828675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1658938" defTabSz="828675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116138" defTabSz="828675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573338" defTabSz="828675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030538" defTabSz="828675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487738" defTabSz="828675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0" hangingPunct="0"/>
                  <a:r>
                    <a:rPr lang="fr-FR" sz="2200" b="1"/>
                    <a:t>T</a:t>
                  </a:r>
                  <a:r>
                    <a:rPr lang="fr-FR" sz="2200" b="1" baseline="-25000"/>
                    <a:t>1/2</a:t>
                  </a:r>
                  <a:r>
                    <a:rPr lang="fr-FR" sz="2200" b="1"/>
                    <a:t>= </a:t>
                  </a:r>
                  <a:r>
                    <a:rPr lang="fr-FR" sz="2200" b="1">
                      <a:solidFill>
                        <a:srgbClr val="008000"/>
                      </a:solidFill>
                    </a:rPr>
                    <a:t>F</a:t>
                  </a:r>
                  <a:r>
                    <a:rPr lang="fr-FR" sz="2200" b="1"/>
                    <a:t> </a:t>
                  </a:r>
                  <a:r>
                    <a:rPr lang="fr-FR" sz="2200" b="1">
                      <a:solidFill>
                        <a:schemeClr val="accent2"/>
                      </a:solidFill>
                    </a:rPr>
                    <a:t>|M</a:t>
                  </a:r>
                  <a:r>
                    <a:rPr lang="fr-FR" sz="2200" b="1" baseline="-25000">
                      <a:solidFill>
                        <a:schemeClr val="accent2"/>
                      </a:solidFill>
                    </a:rPr>
                    <a:t>J</a:t>
                  </a:r>
                  <a:r>
                    <a:rPr lang="fr-FR" sz="2200" b="1">
                      <a:solidFill>
                        <a:schemeClr val="accent2"/>
                      </a:solidFill>
                    </a:rPr>
                    <a:t>|</a:t>
                  </a:r>
                  <a:r>
                    <a:rPr lang="fr-FR" sz="2200" b="1" baseline="30000">
                      <a:solidFill>
                        <a:schemeClr val="accent2"/>
                      </a:solidFill>
                    </a:rPr>
                    <a:t>2</a:t>
                  </a:r>
                  <a:r>
                    <a:rPr lang="fr-FR" sz="2200" b="1"/>
                    <a:t> </a:t>
                  </a:r>
                  <a:r>
                    <a:rPr lang="fr-FR" sz="2200" b="1">
                      <a:solidFill>
                        <a:srgbClr val="FF0000"/>
                      </a:solidFill>
                    </a:rPr>
                    <a:t>&lt;g</a:t>
                  </a:r>
                  <a:r>
                    <a:rPr lang="fr-FR" sz="2200" b="1" baseline="-25000">
                      <a:solidFill>
                        <a:srgbClr val="FF0000"/>
                      </a:solidFill>
                    </a:rPr>
                    <a:t>M</a:t>
                  </a:r>
                  <a:r>
                    <a:rPr lang="fr-FR" sz="2200" b="1">
                      <a:solidFill>
                        <a:srgbClr val="FF0000"/>
                      </a:solidFill>
                    </a:rPr>
                    <a:t>&gt;</a:t>
                  </a:r>
                  <a:r>
                    <a:rPr lang="fr-FR" sz="2200" b="1" baseline="30000">
                      <a:solidFill>
                        <a:srgbClr val="FF0000"/>
                      </a:solidFill>
                    </a:rPr>
                    <a:t>2</a:t>
                  </a:r>
                </a:p>
              </p:txBody>
            </p:sp>
            <p:sp>
              <p:nvSpPr>
                <p:cNvPr id="32933" name="Text Box 165"/>
                <p:cNvSpPr txBox="1">
                  <a:spLocks noChangeArrowheads="1"/>
                </p:cNvSpPr>
                <p:nvPr/>
              </p:nvSpPr>
              <p:spPr bwMode="auto">
                <a:xfrm>
                  <a:off x="3295" y="2784"/>
                  <a:ext cx="210" cy="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66CC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82945" tIns="41473" rIns="82945" bIns="41473">
                  <a:spAutoFit/>
                </a:bodyPr>
                <a:lstStyle>
                  <a:lvl1pPr defTabSz="828675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414338" defTabSz="828675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828675" defTabSz="828675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244600" defTabSz="828675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1658938" defTabSz="828675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116138" defTabSz="828675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573338" defTabSz="828675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030538" defTabSz="828675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487738" defTabSz="828675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0" hangingPunct="0"/>
                  <a:r>
                    <a:rPr lang="fr-FR" sz="1300" b="1"/>
                    <a:t>-1</a:t>
                  </a:r>
                </a:p>
              </p:txBody>
            </p:sp>
          </p:grpSp>
          <p:sp>
            <p:nvSpPr>
              <p:cNvPr id="32934" name="Line 166"/>
              <p:cNvSpPr>
                <a:spLocks noChangeShapeType="1"/>
              </p:cNvSpPr>
              <p:nvPr/>
            </p:nvSpPr>
            <p:spPr bwMode="auto">
              <a:xfrm>
                <a:off x="3238" y="2709"/>
                <a:ext cx="217" cy="209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935" name="Text Box 167"/>
              <p:cNvSpPr txBox="1">
                <a:spLocks noChangeArrowheads="1"/>
              </p:cNvSpPr>
              <p:nvPr/>
            </p:nvSpPr>
            <p:spPr bwMode="auto">
              <a:xfrm>
                <a:off x="2802" y="2508"/>
                <a:ext cx="1115" cy="2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6CC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2945" tIns="41473" rIns="82945" bIns="41473">
                <a:spAutoFit/>
              </a:bodyPr>
              <a:lstStyle>
                <a:lvl1pPr defTabSz="8286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414338" defTabSz="8286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828675" defTabSz="8286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244600" defTabSz="8286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1658938" defTabSz="8286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116138" defTabSz="82867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573338" defTabSz="82867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030538" defTabSz="82867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487738" defTabSz="82867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0" hangingPunct="0"/>
                <a:r>
                  <a:rPr lang="fr-FR" sz="1600" b="1">
                    <a:solidFill>
                      <a:srgbClr val="008000"/>
                    </a:solidFill>
                  </a:rPr>
                  <a:t>Phase space factor</a:t>
                </a:r>
              </a:p>
            </p:txBody>
          </p:sp>
          <p:sp>
            <p:nvSpPr>
              <p:cNvPr id="32936" name="Line 168"/>
              <p:cNvSpPr>
                <a:spLocks noChangeShapeType="1"/>
              </p:cNvSpPr>
              <p:nvPr/>
            </p:nvSpPr>
            <p:spPr bwMode="auto">
              <a:xfrm flipV="1">
                <a:off x="3927" y="2709"/>
                <a:ext cx="261" cy="250"/>
              </a:xfrm>
              <a:prstGeom prst="line">
                <a:avLst/>
              </a:prstGeom>
              <a:noFill/>
              <a:ln w="9525">
                <a:solidFill>
                  <a:srgbClr val="003399"/>
                </a:solidFill>
                <a:round/>
                <a:headEnd type="triangle" w="med" len="med"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937" name="Text Box 169"/>
              <p:cNvSpPr txBox="1">
                <a:spLocks noChangeArrowheads="1"/>
              </p:cNvSpPr>
              <p:nvPr/>
            </p:nvSpPr>
            <p:spPr bwMode="auto">
              <a:xfrm>
                <a:off x="4121" y="2565"/>
                <a:ext cx="1401" cy="2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6CC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2945" tIns="41473" rIns="82945" bIns="41473">
                <a:spAutoFit/>
              </a:bodyPr>
              <a:lstStyle>
                <a:lvl1pPr defTabSz="8286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414338" defTabSz="8286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828675" defTabSz="8286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244600" defTabSz="8286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1658938" defTabSz="8286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116138" defTabSz="82867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573338" defTabSz="82867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030538" defTabSz="82867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487738" defTabSz="82867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0" hangingPunct="0"/>
                <a:r>
                  <a:rPr lang="fr-FR" sz="1600" b="1">
                    <a:solidFill>
                      <a:schemeClr val="accent2"/>
                    </a:solidFill>
                  </a:rPr>
                  <a:t>Nuclear matrix element</a:t>
                </a:r>
              </a:p>
            </p:txBody>
          </p:sp>
          <p:sp>
            <p:nvSpPr>
              <p:cNvPr id="32938" name="Line 170"/>
              <p:cNvSpPr>
                <a:spLocks noChangeShapeType="1"/>
              </p:cNvSpPr>
              <p:nvPr/>
            </p:nvSpPr>
            <p:spPr bwMode="auto">
              <a:xfrm flipH="1">
                <a:off x="3865" y="3211"/>
                <a:ext cx="343" cy="19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triangle" w="med" len="med"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939" name="Text Box 171"/>
              <p:cNvSpPr txBox="1">
                <a:spLocks noChangeArrowheads="1"/>
              </p:cNvSpPr>
              <p:nvPr/>
            </p:nvSpPr>
            <p:spPr bwMode="auto">
              <a:xfrm>
                <a:off x="2850" y="3355"/>
                <a:ext cx="2747" cy="3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6CC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2945" tIns="41473" rIns="82945" bIns="41473">
                <a:spAutoFit/>
              </a:bodyPr>
              <a:lstStyle>
                <a:lvl1pPr defTabSz="8286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414338" defTabSz="8286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828675" defTabSz="8286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244600" defTabSz="8286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1658938" defTabSz="8286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116138" defTabSz="82867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573338" defTabSz="82867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030538" defTabSz="82867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487738" defTabSz="82867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0" hangingPunct="0"/>
                <a:r>
                  <a:rPr lang="fr-FR" sz="1600" b="1">
                    <a:solidFill>
                      <a:srgbClr val="FF0000"/>
                    </a:solidFill>
                  </a:rPr>
                  <a:t>           Coupling between Majoron and neutrinos</a:t>
                </a:r>
              </a:p>
              <a:p>
                <a:pPr eaLnBrk="0" hangingPunct="0"/>
                <a:endParaRPr lang="fr-FR" sz="1600" b="1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32943" name="Group 175"/>
          <p:cNvGrpSpPr>
            <a:grpSpLocks/>
          </p:cNvGrpSpPr>
          <p:nvPr/>
        </p:nvGrpSpPr>
        <p:grpSpPr bwMode="auto">
          <a:xfrm>
            <a:off x="1231900" y="3792538"/>
            <a:ext cx="6746875" cy="2608262"/>
            <a:chOff x="499" y="365"/>
            <a:chExt cx="4250" cy="1643"/>
          </a:xfrm>
        </p:grpSpPr>
        <p:sp>
          <p:nvSpPr>
            <p:cNvPr id="32944" name="Text Box 176"/>
            <p:cNvSpPr txBox="1">
              <a:spLocks noChangeArrowheads="1"/>
            </p:cNvSpPr>
            <p:nvPr/>
          </p:nvSpPr>
          <p:spPr bwMode="auto">
            <a:xfrm>
              <a:off x="2876" y="1001"/>
              <a:ext cx="1873" cy="3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>
                  <a:solidFill>
                    <a:schemeClr val="accent2"/>
                  </a:solidFill>
                </a:rPr>
                <a:t>R-parity violation T</a:t>
              </a:r>
              <a:r>
                <a:rPr lang="fr-FR" sz="1600" baseline="-25000">
                  <a:solidFill>
                    <a:schemeClr val="accent2"/>
                  </a:solidFill>
                </a:rPr>
                <a:t>1/2</a:t>
              </a:r>
              <a:r>
                <a:rPr lang="fr-FR" sz="1600">
                  <a:solidFill>
                    <a:schemeClr val="accent2"/>
                  </a:solidFill>
                </a:rPr>
                <a:t> depends on</a:t>
              </a:r>
            </a:p>
            <a:p>
              <a:r>
                <a:rPr lang="fr-FR" sz="1600"/>
                <a:t> </a:t>
              </a:r>
              <a:r>
                <a:rPr lang="fr-FR" sz="1600">
                  <a:solidFill>
                    <a:srgbClr val="FF0000"/>
                  </a:solidFill>
                  <a:latin typeface="Symbol" charset="0"/>
                </a:rPr>
                <a:t>l</a:t>
              </a:r>
              <a:r>
                <a:rPr lang="ja-JP" altLang="fr-FR" sz="1600">
                  <a:solidFill>
                    <a:srgbClr val="FF0000"/>
                  </a:solidFill>
                  <a:latin typeface="Arial"/>
                </a:rPr>
                <a:t>’</a:t>
              </a:r>
              <a:r>
                <a:rPr lang="fr-FR" sz="1600" baseline="-25000">
                  <a:solidFill>
                    <a:srgbClr val="FF0000"/>
                  </a:solidFill>
                </a:rPr>
                <a:t>111</a:t>
              </a:r>
              <a:r>
                <a:rPr lang="fr-FR" sz="1600">
                  <a:solidFill>
                    <a:srgbClr val="FF0000"/>
                  </a:solidFill>
                </a:rPr>
                <a:t>, gluino and squarks</a:t>
              </a:r>
              <a:r>
                <a:rPr lang="fr-FR" sz="1600"/>
                <a:t> mass</a:t>
              </a:r>
            </a:p>
          </p:txBody>
        </p:sp>
        <p:pic>
          <p:nvPicPr>
            <p:cNvPr id="32945" name="Picture 177" descr="Y:\windows\personal\cs2004\work\bbsusy_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36" t="16605" r="23056" b="9969"/>
            <a:stretch>
              <a:fillRect/>
            </a:stretch>
          </p:blipFill>
          <p:spPr bwMode="auto">
            <a:xfrm>
              <a:off x="499" y="365"/>
              <a:ext cx="1656" cy="1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966" name="Group 198"/>
          <p:cNvGrpSpPr>
            <a:grpSpLocks/>
          </p:cNvGrpSpPr>
          <p:nvPr/>
        </p:nvGrpSpPr>
        <p:grpSpPr bwMode="auto">
          <a:xfrm>
            <a:off x="266700" y="4230688"/>
            <a:ext cx="8747125" cy="2476500"/>
            <a:chOff x="73" y="355"/>
            <a:chExt cx="5510" cy="1560"/>
          </a:xfrm>
        </p:grpSpPr>
        <p:pic>
          <p:nvPicPr>
            <p:cNvPr id="32941" name="Picture 173" descr="bb2_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11" t="14278" r="14273" b="24352"/>
            <a:stretch>
              <a:fillRect/>
            </a:stretch>
          </p:blipFill>
          <p:spPr bwMode="auto">
            <a:xfrm>
              <a:off x="73" y="355"/>
              <a:ext cx="2417" cy="1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32964" name="Object 196"/>
            <p:cNvGraphicFramePr>
              <a:graphicFrameLocks noChangeAspect="1"/>
            </p:cNvGraphicFramePr>
            <p:nvPr/>
          </p:nvGraphicFramePr>
          <p:xfrm>
            <a:off x="2527" y="439"/>
            <a:ext cx="3056" cy="14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4" name="…quation" r:id="rId7" imgW="4851360" imgH="2323800" progId="Equation.3">
                    <p:embed/>
                  </p:oleObj>
                </mc:Choice>
                <mc:Fallback>
                  <p:oleObj name="…quation" r:id="rId7" imgW="4851360" imgH="232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27" y="439"/>
                          <a:ext cx="3056" cy="146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2972" name="Group 204"/>
          <p:cNvGrpSpPr>
            <a:grpSpLocks/>
          </p:cNvGrpSpPr>
          <p:nvPr/>
        </p:nvGrpSpPr>
        <p:grpSpPr bwMode="auto">
          <a:xfrm>
            <a:off x="2479675" y="3822700"/>
            <a:ext cx="3765550" cy="2908300"/>
            <a:chOff x="1562" y="2408"/>
            <a:chExt cx="2372" cy="1832"/>
          </a:xfrm>
        </p:grpSpPr>
        <p:grpSp>
          <p:nvGrpSpPr>
            <p:cNvPr id="32970" name="Group 202"/>
            <p:cNvGrpSpPr>
              <a:grpSpLocks/>
            </p:cNvGrpSpPr>
            <p:nvPr/>
          </p:nvGrpSpPr>
          <p:grpSpPr bwMode="auto">
            <a:xfrm>
              <a:off x="1562" y="2408"/>
              <a:ext cx="2372" cy="1832"/>
              <a:chOff x="109" y="576"/>
              <a:chExt cx="2372" cy="1832"/>
            </a:xfrm>
          </p:grpSpPr>
          <p:grpSp>
            <p:nvGrpSpPr>
              <p:cNvPr id="32969" name="Group 201"/>
              <p:cNvGrpSpPr>
                <a:grpSpLocks/>
              </p:cNvGrpSpPr>
              <p:nvPr/>
            </p:nvGrpSpPr>
            <p:grpSpPr bwMode="auto">
              <a:xfrm>
                <a:off x="109" y="576"/>
                <a:ext cx="2372" cy="1832"/>
                <a:chOff x="1470" y="2419"/>
                <a:chExt cx="2372" cy="1832"/>
              </a:xfrm>
            </p:grpSpPr>
            <p:grpSp>
              <p:nvGrpSpPr>
                <p:cNvPr id="32956" name="Group 188"/>
                <p:cNvGrpSpPr>
                  <a:grpSpLocks/>
                </p:cNvGrpSpPr>
                <p:nvPr/>
              </p:nvGrpSpPr>
              <p:grpSpPr bwMode="auto">
                <a:xfrm>
                  <a:off x="1470" y="2419"/>
                  <a:ext cx="2372" cy="1832"/>
                  <a:chOff x="268" y="2436"/>
                  <a:chExt cx="2372" cy="1832"/>
                </a:xfrm>
              </p:grpSpPr>
              <p:grpSp>
                <p:nvGrpSpPr>
                  <p:cNvPr id="32957" name="Group 189"/>
                  <p:cNvGrpSpPr>
                    <a:grpSpLocks/>
                  </p:cNvGrpSpPr>
                  <p:nvPr/>
                </p:nvGrpSpPr>
                <p:grpSpPr bwMode="auto">
                  <a:xfrm>
                    <a:off x="288" y="2436"/>
                    <a:ext cx="2352" cy="1832"/>
                    <a:chOff x="288" y="2436"/>
                    <a:chExt cx="2352" cy="1832"/>
                  </a:xfrm>
                </p:grpSpPr>
                <p:pic>
                  <p:nvPicPr>
                    <p:cNvPr id="32958" name="Picture 190" descr="s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8018" t="21918" r="27921" b="23395"/>
                    <a:stretch>
                      <a:fillRect/>
                    </a:stretch>
                  </p:blipFill>
                  <p:spPr bwMode="auto">
                    <a:xfrm>
                      <a:off x="288" y="2436"/>
                      <a:ext cx="2352" cy="17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32959" name="Text Box 19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36" y="4050"/>
                      <a:ext cx="1254" cy="21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bg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fr-FR" sz="1600" b="1">
                          <a:solidFill>
                            <a:schemeClr val="accent2"/>
                          </a:solidFill>
                        </a:rPr>
                        <a:t>Electron energy sum</a:t>
                      </a:r>
                      <a:endParaRPr lang="fr-FR" sz="1600" b="1" baseline="-25000">
                        <a:solidFill>
                          <a:schemeClr val="accent2"/>
                        </a:solidFill>
                        <a:latin typeface="Symbol" charset="0"/>
                      </a:endParaRPr>
                    </a:p>
                  </p:txBody>
                </p:sp>
              </p:grpSp>
              <p:sp>
                <p:nvSpPr>
                  <p:cNvPr id="32960" name="Text Box 192"/>
                  <p:cNvSpPr txBox="1">
                    <a:spLocks noChangeArrowheads="1"/>
                  </p:cNvSpPr>
                  <p:nvPr/>
                </p:nvSpPr>
                <p:spPr bwMode="auto">
                  <a:xfrm rot="-5400000">
                    <a:off x="-39" y="2841"/>
                    <a:ext cx="826" cy="2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fr-FR" sz="1600">
                        <a:solidFill>
                          <a:schemeClr val="accent2"/>
                        </a:solidFill>
                      </a:rPr>
                      <a:t>Arbitrary unit</a:t>
                    </a:r>
                  </a:p>
                </p:txBody>
              </p:sp>
            </p:grpSp>
            <p:sp>
              <p:nvSpPr>
                <p:cNvPr id="32968" name="Text Box 200"/>
                <p:cNvSpPr txBox="1">
                  <a:spLocks noChangeArrowheads="1"/>
                </p:cNvSpPr>
                <p:nvPr/>
              </p:nvSpPr>
              <p:spPr bwMode="auto">
                <a:xfrm>
                  <a:off x="3478" y="3958"/>
                  <a:ext cx="354" cy="2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fr-FR" sz="2000" b="1">
                      <a:solidFill>
                        <a:srgbClr val="990099"/>
                      </a:solidFill>
                    </a:rPr>
                    <a:t>Q</a:t>
                  </a:r>
                  <a:r>
                    <a:rPr lang="fr-FR" sz="2000" b="1" baseline="-25000">
                      <a:solidFill>
                        <a:srgbClr val="990099"/>
                      </a:solidFill>
                      <a:latin typeface="Symbol" charset="0"/>
                    </a:rPr>
                    <a:t>bb</a:t>
                  </a:r>
                </a:p>
              </p:txBody>
            </p:sp>
          </p:grpSp>
          <p:sp>
            <p:nvSpPr>
              <p:cNvPr id="32962" name="Text Box 194"/>
              <p:cNvSpPr txBox="1">
                <a:spLocks noChangeArrowheads="1"/>
              </p:cNvSpPr>
              <p:nvPr/>
            </p:nvSpPr>
            <p:spPr bwMode="auto">
              <a:xfrm>
                <a:off x="1841" y="692"/>
                <a:ext cx="561" cy="2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2000">
                    <a:solidFill>
                      <a:srgbClr val="FF0000"/>
                    </a:solidFill>
                    <a:latin typeface="Symbol" charset="0"/>
                  </a:rPr>
                  <a:t>bb(0n)</a:t>
                </a:r>
              </a:p>
            </p:txBody>
          </p:sp>
          <p:sp>
            <p:nvSpPr>
              <p:cNvPr id="32963" name="Text Box 195"/>
              <p:cNvSpPr txBox="1">
                <a:spLocks noChangeArrowheads="1"/>
              </p:cNvSpPr>
              <p:nvPr/>
            </p:nvSpPr>
            <p:spPr bwMode="auto">
              <a:xfrm>
                <a:off x="1613" y="1027"/>
                <a:ext cx="456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>
                    <a:latin typeface="Symbol" charset="0"/>
                  </a:rPr>
                  <a:t>bb(M)</a:t>
                </a:r>
              </a:p>
            </p:txBody>
          </p:sp>
          <p:sp>
            <p:nvSpPr>
              <p:cNvPr id="32961" name="Text Box 193"/>
              <p:cNvSpPr txBox="1">
                <a:spLocks noChangeArrowheads="1"/>
              </p:cNvSpPr>
              <p:nvPr/>
            </p:nvSpPr>
            <p:spPr bwMode="auto">
              <a:xfrm>
                <a:off x="1052" y="942"/>
                <a:ext cx="561" cy="2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2000">
                    <a:solidFill>
                      <a:srgbClr val="FFCC00"/>
                    </a:solidFill>
                    <a:latin typeface="Symbol" charset="0"/>
                  </a:rPr>
                  <a:t>bb(2n)</a:t>
                </a:r>
              </a:p>
            </p:txBody>
          </p:sp>
        </p:grpSp>
        <p:sp>
          <p:nvSpPr>
            <p:cNvPr id="32971" name="Rectangle 203"/>
            <p:cNvSpPr>
              <a:spLocks noChangeArrowheads="1"/>
            </p:cNvSpPr>
            <p:nvPr/>
          </p:nvSpPr>
          <p:spPr bwMode="auto">
            <a:xfrm>
              <a:off x="3364" y="4032"/>
              <a:ext cx="158" cy="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64" name="Picture 6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7"/>
            <a:ext cx="971600" cy="669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65" name="Connecteur droit 64"/>
          <p:cNvCxnSpPr/>
          <p:nvPr/>
        </p:nvCxnSpPr>
        <p:spPr bwMode="auto">
          <a:xfrm>
            <a:off x="0" y="651877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ZoneTexte 66"/>
          <p:cNvSpPr txBox="1"/>
          <p:nvPr/>
        </p:nvSpPr>
        <p:spPr>
          <a:xfrm>
            <a:off x="1355295" y="31360"/>
            <a:ext cx="546475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>
                <a:solidFill>
                  <a:schemeClr val="accent6">
                    <a:lumMod val="75000"/>
                  </a:schemeClr>
                </a:solidFill>
              </a:rPr>
              <a:t>Neutrinoless</a:t>
            </a:r>
            <a:r>
              <a:rPr lang="fr-FR" sz="3200" dirty="0" smtClean="0">
                <a:solidFill>
                  <a:schemeClr val="accent6">
                    <a:lumMod val="75000"/>
                  </a:schemeClr>
                </a:solidFill>
              </a:rPr>
              <a:t> double beta </a:t>
            </a:r>
            <a:r>
              <a:rPr lang="fr-FR" sz="3200" dirty="0" err="1" smtClean="0">
                <a:solidFill>
                  <a:schemeClr val="accent6">
                    <a:lumMod val="75000"/>
                  </a:schemeClr>
                </a:solidFill>
              </a:rPr>
              <a:t>decay</a:t>
            </a:r>
            <a:endParaRPr lang="fr-FR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684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47" name="Text Box 55"/>
          <p:cNvSpPr txBox="1">
            <a:spLocks noChangeArrowheads="1"/>
          </p:cNvSpPr>
          <p:nvPr/>
        </p:nvSpPr>
        <p:spPr bwMode="auto">
          <a:xfrm rot="-2733170">
            <a:off x="5879354" y="2481322"/>
            <a:ext cx="896938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200" b="1">
                <a:solidFill>
                  <a:srgbClr val="33CC33"/>
                </a:solidFill>
              </a:rPr>
              <a:t>degenerate</a:t>
            </a:r>
          </a:p>
        </p:txBody>
      </p:sp>
      <p:sp>
        <p:nvSpPr>
          <p:cNvPr id="33848" name="Text Box 56"/>
          <p:cNvSpPr txBox="1">
            <a:spLocks noChangeArrowheads="1"/>
          </p:cNvSpPr>
          <p:nvPr/>
        </p:nvSpPr>
        <p:spPr bwMode="auto">
          <a:xfrm>
            <a:off x="3561604" y="4346635"/>
            <a:ext cx="1358900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200" b="1">
                <a:solidFill>
                  <a:srgbClr val="FF0000"/>
                </a:solidFill>
              </a:rPr>
              <a:t>Normal hierarchy</a:t>
            </a:r>
          </a:p>
        </p:txBody>
      </p:sp>
      <p:sp>
        <p:nvSpPr>
          <p:cNvPr id="33849" name="Text Box 57"/>
          <p:cNvSpPr txBox="1">
            <a:spLocks noChangeArrowheads="1"/>
          </p:cNvSpPr>
          <p:nvPr/>
        </p:nvSpPr>
        <p:spPr bwMode="auto">
          <a:xfrm>
            <a:off x="3763216" y="3403660"/>
            <a:ext cx="1341438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200" b="1">
                <a:solidFill>
                  <a:srgbClr val="33CC33"/>
                </a:solidFill>
              </a:rPr>
              <a:t>Inverse hierarchy</a:t>
            </a: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7"/>
            <a:ext cx="971600" cy="669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19" name="Connecteur droit 18"/>
          <p:cNvCxnSpPr/>
          <p:nvPr/>
        </p:nvCxnSpPr>
        <p:spPr bwMode="auto">
          <a:xfrm>
            <a:off x="0" y="651877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99" y="848310"/>
            <a:ext cx="5564807" cy="4982989"/>
          </a:xfrm>
          <a:prstGeom prst="rect">
            <a:avLst/>
          </a:prstGeom>
        </p:spPr>
      </p:pic>
      <p:cxnSp>
        <p:nvCxnSpPr>
          <p:cNvPr id="22" name="Connecteur droit avec flèche 21"/>
          <p:cNvCxnSpPr/>
          <p:nvPr/>
        </p:nvCxnSpPr>
        <p:spPr>
          <a:xfrm>
            <a:off x="5311641" y="1965125"/>
            <a:ext cx="0" cy="370992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H="1">
            <a:off x="5249763" y="2193427"/>
            <a:ext cx="1327182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6576945" y="1731763"/>
            <a:ext cx="2485551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SN </a:t>
            </a:r>
            <a:r>
              <a:rPr lang="fr-FR" dirty="0" err="1" smtClean="0"/>
              <a:t>demonstrator</a:t>
            </a:r>
            <a:r>
              <a:rPr lang="fr-FR" dirty="0" smtClean="0"/>
              <a:t> :</a:t>
            </a:r>
          </a:p>
          <a:p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only</a:t>
            </a:r>
            <a:r>
              <a:rPr lang="fr-FR" dirty="0" smtClean="0"/>
              <a:t> 7 kg of isotope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681715" y="5831299"/>
            <a:ext cx="80073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Discovery</a:t>
            </a:r>
            <a:r>
              <a:rPr lang="fr-FR" dirty="0" smtClean="0"/>
              <a:t> of </a:t>
            </a:r>
            <a:r>
              <a:rPr lang="fr-FR" dirty="0" err="1" smtClean="0"/>
              <a:t>neutrinoless</a:t>
            </a:r>
            <a:r>
              <a:rPr lang="fr-FR" dirty="0" smtClean="0"/>
              <a:t> double beta </a:t>
            </a:r>
            <a:r>
              <a:rPr lang="fr-FR" dirty="0" err="1" smtClean="0"/>
              <a:t>decay</a:t>
            </a:r>
            <a:r>
              <a:rPr lang="fr-FR" dirty="0" smtClean="0"/>
              <a:t> </a:t>
            </a:r>
            <a:r>
              <a:rPr lang="fr-FR" dirty="0" err="1" smtClean="0"/>
              <a:t>implies</a:t>
            </a:r>
            <a:r>
              <a:rPr lang="fr-FR" dirty="0" smtClean="0"/>
              <a:t> </a:t>
            </a:r>
            <a:r>
              <a:rPr lang="fr-FR" dirty="0" err="1" smtClean="0"/>
              <a:t>Majorana</a:t>
            </a:r>
            <a:r>
              <a:rPr lang="fr-FR" dirty="0" smtClean="0"/>
              <a:t> neutrino</a:t>
            </a:r>
          </a:p>
          <a:p>
            <a:r>
              <a:rPr lang="fr-FR" dirty="0" smtClean="0"/>
              <a:t>but  exchange of light neutrino </a:t>
            </a:r>
            <a:r>
              <a:rPr lang="fr-FR" dirty="0" err="1" smtClean="0"/>
              <a:t>is</a:t>
            </a:r>
            <a:r>
              <a:rPr lang="fr-FR" dirty="0" smtClean="0"/>
              <a:t> not the </a:t>
            </a:r>
            <a:r>
              <a:rPr lang="fr-FR" dirty="0" err="1" smtClean="0"/>
              <a:t>only</a:t>
            </a:r>
            <a:r>
              <a:rPr lang="fr-FR" dirty="0" smtClean="0"/>
              <a:t> one </a:t>
            </a:r>
            <a:r>
              <a:rPr lang="fr-FR" dirty="0" err="1" smtClean="0"/>
              <a:t>process</a:t>
            </a:r>
            <a:r>
              <a:rPr lang="fr-FR" dirty="0" smtClean="0"/>
              <a:t> </a:t>
            </a:r>
            <a:r>
              <a:rPr lang="fr-FR" dirty="0" smtClean="0">
                <a:sym typeface="Wingdings"/>
              </a:rPr>
              <a:t> </a:t>
            </a:r>
            <a:r>
              <a:rPr lang="fr-FR" dirty="0" err="1" smtClean="0">
                <a:sym typeface="Wingdings"/>
              </a:rPr>
              <a:t>interpretation</a:t>
            </a:r>
            <a:r>
              <a:rPr lang="fr-FR" dirty="0" smtClean="0">
                <a:sym typeface="Wingdings"/>
              </a:rPr>
              <a:t> </a:t>
            </a:r>
            <a:r>
              <a:rPr lang="fr-FR" dirty="0" err="1" smtClean="0">
                <a:sym typeface="Wingdings"/>
              </a:rPr>
              <a:t>wihout</a:t>
            </a:r>
            <a:endParaRPr lang="fr-FR" dirty="0" smtClean="0">
              <a:sym typeface="Wingdings"/>
            </a:endParaRPr>
          </a:p>
          <a:p>
            <a:r>
              <a:rPr lang="fr-FR" dirty="0" err="1">
                <a:sym typeface="Wingdings"/>
              </a:rPr>
              <a:t>k</a:t>
            </a:r>
            <a:r>
              <a:rPr lang="fr-FR" dirty="0" err="1" smtClean="0">
                <a:sym typeface="Wingdings"/>
              </a:rPr>
              <a:t>inematic</a:t>
            </a:r>
            <a:r>
              <a:rPr lang="fr-FR" dirty="0" smtClean="0">
                <a:sym typeface="Wingdings"/>
              </a:rPr>
              <a:t> </a:t>
            </a:r>
            <a:r>
              <a:rPr lang="fr-FR" dirty="0" err="1" smtClean="0">
                <a:sym typeface="Wingdings"/>
              </a:rPr>
              <a:t>parameters</a:t>
            </a:r>
            <a:r>
              <a:rPr lang="fr-FR" dirty="0" smtClean="0">
                <a:sym typeface="Wingdings"/>
              </a:rPr>
              <a:t> </a:t>
            </a:r>
            <a:r>
              <a:rPr lang="fr-FR" dirty="0" err="1" smtClean="0">
                <a:sym typeface="Wingdings"/>
              </a:rPr>
              <a:t>could</a:t>
            </a:r>
            <a:r>
              <a:rPr lang="fr-FR" dirty="0" smtClean="0">
                <a:sym typeface="Wingdings"/>
              </a:rPr>
              <a:t> lead to a </a:t>
            </a:r>
            <a:r>
              <a:rPr lang="fr-FR" dirty="0" err="1" smtClean="0">
                <a:sym typeface="Wingdings"/>
              </a:rPr>
              <a:t>big</a:t>
            </a:r>
            <a:r>
              <a:rPr lang="fr-FR" dirty="0" smtClean="0">
                <a:sym typeface="Wingdings"/>
              </a:rPr>
              <a:t> </a:t>
            </a:r>
            <a:r>
              <a:rPr lang="fr-FR" dirty="0" err="1" smtClean="0">
                <a:sym typeface="Wingdings"/>
              </a:rPr>
              <a:t>mistake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355295" y="31360"/>
            <a:ext cx="45580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chemeClr val="accent6">
                    <a:lumMod val="75000"/>
                  </a:schemeClr>
                </a:solidFill>
              </a:rPr>
              <a:t>Exchange of light neutrino</a:t>
            </a:r>
            <a:endParaRPr lang="fr-FR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489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389101" y="88469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6" name="Picture 9" descr="BBSpectr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6018" y="662247"/>
            <a:ext cx="4588982" cy="2508521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400991" y="2816530"/>
            <a:ext cx="2022801" cy="19272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chemeClr val="accent2"/>
                </a:solidFill>
              </a:rPr>
              <a:t>sum electron energy / Q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7793610" y="3269742"/>
            <a:ext cx="264221" cy="12135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1" name="Grouper 10"/>
          <p:cNvGrpSpPr/>
          <p:nvPr/>
        </p:nvGrpSpPr>
        <p:grpSpPr>
          <a:xfrm>
            <a:off x="102602" y="3451899"/>
            <a:ext cx="4670062" cy="2226058"/>
            <a:chOff x="434472" y="3608669"/>
            <a:chExt cx="5122809" cy="2370783"/>
          </a:xfrm>
        </p:grpSpPr>
        <p:sp>
          <p:nvSpPr>
            <p:cNvPr id="12" name="Rectangle 11"/>
            <p:cNvSpPr/>
            <p:nvPr/>
          </p:nvSpPr>
          <p:spPr>
            <a:xfrm>
              <a:off x="854868" y="5630420"/>
              <a:ext cx="4702413" cy="3275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400" b="1" dirty="0" smtClean="0">
                  <a:solidFill>
                    <a:schemeClr val="accent2">
                      <a:lumMod val="75000"/>
                    </a:schemeClr>
                  </a:solidFill>
                </a:rPr>
                <a:t>Mass vs </a:t>
              </a:r>
              <a:r>
                <a:rPr lang="fr-FR" sz="1400" b="1" dirty="0">
                  <a:solidFill>
                    <a:schemeClr val="accent2">
                      <a:lumMod val="75000"/>
                    </a:schemeClr>
                  </a:solidFill>
                </a:rPr>
                <a:t>Right</a:t>
              </a:r>
              <a:r>
                <a:rPr lang="fr-FR" sz="1400" b="1" dirty="0" smtClean="0">
                  <a:solidFill>
                    <a:schemeClr val="accent2">
                      <a:lumMod val="75000"/>
                    </a:schemeClr>
                  </a:solidFill>
                </a:rPr>
                <a:t>-</a:t>
              </a:r>
              <a:r>
                <a:rPr lang="fr-FR" sz="1400" b="1" dirty="0" err="1" smtClean="0">
                  <a:solidFill>
                    <a:schemeClr val="accent2">
                      <a:lumMod val="75000"/>
                    </a:schemeClr>
                  </a:solidFill>
                </a:rPr>
                <a:t>Handed</a:t>
              </a:r>
              <a:r>
                <a:rPr lang="fr-FR" sz="1400" b="1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fr-FR" sz="1400" b="1" dirty="0" err="1" smtClean="0">
                  <a:solidFill>
                    <a:schemeClr val="accent2">
                      <a:lumMod val="75000"/>
                    </a:schemeClr>
                  </a:solidFill>
                </a:rPr>
                <a:t>Current</a:t>
              </a:r>
              <a:r>
                <a:rPr lang="fr-FR" sz="1400" b="1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fr-FR" sz="1400" b="1" dirty="0" err="1">
                  <a:solidFill>
                    <a:schemeClr val="accent2">
                      <a:lumMod val="75000"/>
                    </a:schemeClr>
                  </a:solidFill>
                </a:rPr>
                <a:t>mechanism</a:t>
              </a:r>
              <a:endParaRPr lang="fr-FR" sz="14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pic>
          <p:nvPicPr>
            <p:cNvPr id="13" name="Image 12" descr="distrib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112314" y="4072225"/>
              <a:ext cx="1924278" cy="1619392"/>
            </a:xfrm>
            <a:prstGeom prst="rect">
              <a:avLst/>
            </a:prstGeom>
          </p:spPr>
        </p:pic>
        <p:pic>
          <p:nvPicPr>
            <p:cNvPr id="14" name="Image 13" descr="distrib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5151" y="4201694"/>
              <a:ext cx="1871759" cy="1503683"/>
            </a:xfrm>
            <a:prstGeom prst="rect">
              <a:avLst/>
            </a:prstGeom>
          </p:spPr>
        </p:pic>
        <p:sp>
          <p:nvSpPr>
            <p:cNvPr id="15" name="ZoneTexte 14"/>
            <p:cNvSpPr txBox="1"/>
            <p:nvPr/>
          </p:nvSpPr>
          <p:spPr>
            <a:xfrm>
              <a:off x="592634" y="3838813"/>
              <a:ext cx="2073039" cy="3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err="1" smtClean="0">
                  <a:solidFill>
                    <a:schemeClr val="accent6">
                      <a:lumMod val="75000"/>
                    </a:schemeClr>
                  </a:solidFill>
                </a:rPr>
                <a:t>Angular</a:t>
              </a:r>
              <a:r>
                <a:rPr lang="fr-FR" sz="1600" b="1" dirty="0" smtClean="0">
                  <a:solidFill>
                    <a:schemeClr val="accent6">
                      <a:lumMod val="75000"/>
                    </a:schemeClr>
                  </a:solidFill>
                </a:rPr>
                <a:t> distribution</a:t>
              </a:r>
              <a:endParaRPr lang="fr-FR" sz="16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1075227" y="4266429"/>
              <a:ext cx="574153" cy="29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 smtClean="0"/>
                <a:t>MM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3487060" y="4217585"/>
              <a:ext cx="586494" cy="29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 smtClean="0"/>
                <a:t>MM</a:t>
              </a: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1747822" y="4266038"/>
              <a:ext cx="484408" cy="2583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b="1" dirty="0" smtClean="0"/>
                <a:t>RHC</a:t>
              </a:r>
              <a:endParaRPr lang="fr-FR" sz="1200" b="1" dirty="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2922620" y="3801948"/>
              <a:ext cx="2483602" cy="393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E46C0A"/>
                  </a:solidFill>
                </a:rPr>
                <a:t> Ee</a:t>
              </a:r>
              <a:r>
                <a:rPr lang="fr-FR" b="1" baseline="-25000" dirty="0" smtClean="0">
                  <a:solidFill>
                    <a:srgbClr val="E46C0A"/>
                  </a:solidFill>
                </a:rPr>
                <a:t>1</a:t>
              </a:r>
              <a:r>
                <a:rPr lang="fr-FR" b="1" dirty="0" smtClean="0">
                  <a:solidFill>
                    <a:srgbClr val="E46C0A"/>
                  </a:solidFill>
                </a:rPr>
                <a:t> – Ee</a:t>
              </a:r>
              <a:r>
                <a:rPr lang="fr-FR" b="1" baseline="-25000" dirty="0" smtClean="0">
                  <a:solidFill>
                    <a:srgbClr val="E46C0A"/>
                  </a:solidFill>
                </a:rPr>
                <a:t>2</a:t>
              </a:r>
              <a:r>
                <a:rPr lang="fr-FR" b="1" dirty="0" smtClean="0">
                  <a:solidFill>
                    <a:srgbClr val="E46C0A"/>
                  </a:solidFill>
                </a:rPr>
                <a:t>  </a:t>
              </a:r>
              <a:r>
                <a:rPr lang="fr-FR" sz="1400" b="1" dirty="0" smtClean="0">
                  <a:solidFill>
                    <a:srgbClr val="E46C0A"/>
                  </a:solidFill>
                </a:rPr>
                <a:t>distribution</a:t>
              </a:r>
              <a:endParaRPr lang="fr-FR" b="1" dirty="0">
                <a:solidFill>
                  <a:srgbClr val="E46C0A"/>
                </a:solidFill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4134622" y="4248422"/>
              <a:ext cx="528894" cy="258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 smtClean="0"/>
                <a:t>RHC</a:t>
              </a:r>
              <a:endParaRPr lang="fr-FR" sz="1200" b="1" dirty="0"/>
            </a:p>
          </p:txBody>
        </p:sp>
        <p:sp>
          <p:nvSpPr>
            <p:cNvPr id="21" name="Rectangle 10"/>
            <p:cNvSpPr>
              <a:spLocks noChangeArrowheads="1"/>
            </p:cNvSpPr>
            <p:nvPr/>
          </p:nvSpPr>
          <p:spPr bwMode="auto">
            <a:xfrm>
              <a:off x="2848254" y="3608669"/>
              <a:ext cx="241286" cy="11318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34472" y="3798592"/>
              <a:ext cx="4887839" cy="2180860"/>
            </a:xfrm>
            <a:prstGeom prst="rect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3" name="Grouper 22"/>
          <p:cNvGrpSpPr/>
          <p:nvPr/>
        </p:nvGrpSpPr>
        <p:grpSpPr>
          <a:xfrm>
            <a:off x="4821189" y="3576723"/>
            <a:ext cx="4183204" cy="2099788"/>
            <a:chOff x="1531447" y="1101564"/>
            <a:chExt cx="6881008" cy="2555016"/>
          </a:xfrm>
        </p:grpSpPr>
        <p:sp>
          <p:nvSpPr>
            <p:cNvPr id="24" name="Rectangle 23"/>
            <p:cNvSpPr/>
            <p:nvPr/>
          </p:nvSpPr>
          <p:spPr>
            <a:xfrm>
              <a:off x="1531447" y="1101564"/>
              <a:ext cx="6751799" cy="2555016"/>
            </a:xfrm>
            <a:prstGeom prst="rect">
              <a:avLst/>
            </a:prstGeom>
            <a:solidFill>
              <a:srgbClr val="FFFFFF"/>
            </a:solidFill>
            <a:ln w="381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4111964" y="1389250"/>
              <a:ext cx="4300491" cy="187250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fr-FR" b="1" dirty="0" err="1">
                  <a:solidFill>
                    <a:schemeClr val="accent6">
                      <a:lumMod val="75000"/>
                    </a:schemeClr>
                  </a:solidFill>
                </a:rPr>
                <a:t>Decay</a:t>
              </a:r>
              <a:r>
                <a:rPr lang="fr-FR" b="1" dirty="0">
                  <a:solidFill>
                    <a:schemeClr val="accent6">
                      <a:lumMod val="75000"/>
                    </a:schemeClr>
                  </a:solidFill>
                </a:rPr>
                <a:t> to </a:t>
              </a:r>
              <a:r>
                <a:rPr lang="fr-FR" b="1" dirty="0" err="1">
                  <a:solidFill>
                    <a:schemeClr val="accent6">
                      <a:lumMod val="75000"/>
                    </a:schemeClr>
                  </a:solidFill>
                </a:rPr>
                <a:t>Excited</a:t>
              </a:r>
              <a:r>
                <a:rPr lang="fr-FR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fr-FR" b="1" dirty="0" smtClean="0">
                  <a:solidFill>
                    <a:schemeClr val="accent6">
                      <a:lumMod val="75000"/>
                    </a:schemeClr>
                  </a:solidFill>
                </a:rPr>
                <a:t>States </a:t>
              </a:r>
            </a:p>
            <a:p>
              <a:endParaRPr lang="fr-FR" sz="2400" b="1" dirty="0"/>
            </a:p>
            <a:p>
              <a:r>
                <a:rPr lang="fr-FR" sz="1600" b="1" dirty="0" smtClean="0"/>
                <a:t>(</a:t>
              </a:r>
              <a:r>
                <a:rPr lang="fr-FR" sz="1600" b="1" dirty="0"/>
                <a:t>A,Z) </a:t>
              </a:r>
              <a:r>
                <a:rPr lang="fr-FR" sz="1600" b="1" dirty="0">
                  <a:sym typeface="Wingdings"/>
                </a:rPr>
                <a:t> (A, Z+2) + 2 e</a:t>
              </a:r>
              <a:r>
                <a:rPr lang="fr-FR" sz="1600" b="1" baseline="30000" dirty="0">
                  <a:sym typeface="Wingdings"/>
                </a:rPr>
                <a:t>-</a:t>
              </a:r>
              <a:r>
                <a:rPr lang="fr-FR" sz="1600" b="1" dirty="0">
                  <a:sym typeface="Wingdings"/>
                </a:rPr>
                <a:t> + 1,2 </a:t>
              </a:r>
              <a:r>
                <a:rPr lang="fr-FR" sz="1600" b="1" dirty="0" smtClean="0">
                  <a:latin typeface="Symbol" charset="2"/>
                  <a:cs typeface="Symbol" charset="2"/>
                  <a:sym typeface="Wingdings"/>
                </a:rPr>
                <a:t>g</a:t>
              </a:r>
              <a:r>
                <a:rPr lang="fr-FR" sz="1200" b="1" dirty="0" smtClean="0">
                  <a:sym typeface="Wingdings"/>
                </a:rPr>
                <a:t>  </a:t>
              </a:r>
            </a:p>
            <a:p>
              <a:r>
                <a:rPr lang="fr-FR" b="1" dirty="0">
                  <a:sym typeface="Wingdings"/>
                </a:rPr>
                <a:t>	</a:t>
              </a:r>
              <a:endParaRPr lang="fr-FR" b="1" dirty="0" smtClean="0"/>
            </a:p>
            <a:p>
              <a:r>
                <a:rPr lang="fr-FR" b="1" dirty="0" smtClean="0">
                  <a:solidFill>
                    <a:srgbClr val="008000"/>
                  </a:solidFill>
                </a:rPr>
                <a:t>1 or 2 </a:t>
              </a:r>
              <a:r>
                <a:rPr lang="fr-FR" b="1" dirty="0" err="1" smtClean="0">
                  <a:solidFill>
                    <a:srgbClr val="008000"/>
                  </a:solidFill>
                </a:rPr>
                <a:t>additonnal</a:t>
              </a:r>
              <a:r>
                <a:rPr lang="fr-FR" b="1" dirty="0" smtClean="0">
                  <a:solidFill>
                    <a:srgbClr val="008000"/>
                  </a:solidFill>
                </a:rPr>
                <a:t> </a:t>
              </a:r>
              <a:r>
                <a:rPr lang="fr-FR" b="1" dirty="0" err="1" smtClean="0">
                  <a:solidFill>
                    <a:srgbClr val="008000"/>
                  </a:solidFill>
                  <a:latin typeface="Symbol" charset="2"/>
                  <a:cs typeface="Symbol" charset="2"/>
                </a:rPr>
                <a:t>g</a:t>
              </a:r>
              <a:r>
                <a:rPr lang="fr-FR" b="1" dirty="0" err="1" smtClean="0">
                  <a:solidFill>
                    <a:srgbClr val="008000"/>
                  </a:solidFill>
                </a:rPr>
                <a:t>-rays</a:t>
              </a:r>
              <a:r>
                <a:rPr lang="fr-FR" b="1" dirty="0" smtClean="0">
                  <a:solidFill>
                    <a:srgbClr val="008000"/>
                  </a:solidFill>
                </a:rPr>
                <a:t> </a:t>
              </a:r>
            </a:p>
          </p:txBody>
        </p:sp>
        <p:pic>
          <p:nvPicPr>
            <p:cNvPr id="26" name="Picture 2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5516" y="1304023"/>
              <a:ext cx="2411107" cy="203172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cxnSp>
        <p:nvCxnSpPr>
          <p:cNvPr id="27" name="Connecteur droit avec flèche 26"/>
          <p:cNvCxnSpPr/>
          <p:nvPr/>
        </p:nvCxnSpPr>
        <p:spPr>
          <a:xfrm>
            <a:off x="5462002" y="4448020"/>
            <a:ext cx="511393" cy="58520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>
            <a:off x="5451761" y="4448020"/>
            <a:ext cx="521634" cy="309292"/>
          </a:xfrm>
          <a:prstGeom prst="straightConnector1">
            <a:avLst/>
          </a:prstGeom>
          <a:ln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 bwMode="auto">
          <a:xfrm>
            <a:off x="0" y="603584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3" name="Picture 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69900" y="6473825"/>
            <a:ext cx="2133600" cy="365125"/>
          </a:xfrm>
        </p:spPr>
        <p:txBody>
          <a:bodyPr/>
          <a:lstStyle/>
          <a:p>
            <a:r>
              <a:rPr lang="fr-FR" smtClean="0"/>
              <a:t>F. Piquemal</a:t>
            </a:r>
            <a:endParaRPr lang="fr-FR" dirty="0"/>
          </a:p>
        </p:txBody>
      </p:sp>
      <p:sp>
        <p:nvSpPr>
          <p:cNvPr id="35" name="Espace réservé du pied de page 9"/>
          <p:cNvSpPr>
            <a:spLocks noGrp="1"/>
          </p:cNvSpPr>
          <p:nvPr>
            <p:ph type="ftr" sz="quarter" idx="11"/>
          </p:nvPr>
        </p:nvSpPr>
        <p:spPr>
          <a:xfrm>
            <a:off x="3124200" y="6483350"/>
            <a:ext cx="2895600" cy="365125"/>
          </a:xfrm>
        </p:spPr>
        <p:txBody>
          <a:bodyPr/>
          <a:lstStyle/>
          <a:p>
            <a:r>
              <a:rPr lang="fr-FR" smtClean="0"/>
              <a:t>SuperNEMO, NSAC NLDBD Subcommittee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947178" y="5900829"/>
            <a:ext cx="7575812" cy="369332"/>
          </a:xfrm>
          <a:prstGeom prst="rect">
            <a:avLst/>
          </a:prstGeom>
          <a:noFill/>
          <a:ln w="38100" cmpd="sng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The NEMO technique </a:t>
            </a:r>
            <a:r>
              <a:rPr lang="fr-FR" dirty="0" err="1" smtClean="0"/>
              <a:t>aims</a:t>
            </a:r>
            <a:r>
              <a:rPr lang="fr-FR" dirty="0" smtClean="0"/>
              <a:t> to </a:t>
            </a:r>
            <a:r>
              <a:rPr lang="fr-FR" dirty="0" err="1" smtClean="0"/>
              <a:t>detect</a:t>
            </a:r>
            <a:r>
              <a:rPr lang="fr-FR" dirty="0" smtClean="0"/>
              <a:t> all </a:t>
            </a:r>
            <a:r>
              <a:rPr lang="fr-FR" dirty="0" err="1" smtClean="0"/>
              <a:t>particles</a:t>
            </a:r>
            <a:r>
              <a:rPr lang="fr-FR" dirty="0" smtClean="0"/>
              <a:t> and all </a:t>
            </a:r>
            <a:r>
              <a:rPr lang="fr-FR" dirty="0" err="1" smtClean="0"/>
              <a:t>kinematic</a:t>
            </a:r>
            <a:r>
              <a:rPr lang="fr-FR" dirty="0" smtClean="0"/>
              <a:t> </a:t>
            </a:r>
            <a:r>
              <a:rPr lang="fr-FR" dirty="0" err="1" smtClean="0"/>
              <a:t>parameters</a:t>
            </a:r>
            <a:endParaRPr lang="fr-FR" dirty="0"/>
          </a:p>
        </p:txBody>
      </p:sp>
      <p:sp>
        <p:nvSpPr>
          <p:cNvPr id="30" name="ZoneTexte 29"/>
          <p:cNvSpPr txBox="1"/>
          <p:nvPr/>
        </p:nvSpPr>
        <p:spPr>
          <a:xfrm>
            <a:off x="1241559" y="-6556"/>
            <a:ext cx="53870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chemeClr val="accent6">
                    <a:lumMod val="75000"/>
                  </a:schemeClr>
                </a:solidFill>
              </a:rPr>
              <a:t>Double beta </a:t>
            </a:r>
            <a:r>
              <a:rPr lang="fr-FR" sz="3200" dirty="0" err="1" smtClean="0">
                <a:solidFill>
                  <a:schemeClr val="accent6">
                    <a:lumMod val="75000"/>
                  </a:schemeClr>
                </a:solidFill>
              </a:rPr>
              <a:t>decay</a:t>
            </a:r>
            <a:r>
              <a:rPr lang="fr-FR" sz="3200" dirty="0" smtClean="0">
                <a:solidFill>
                  <a:schemeClr val="accent6">
                    <a:lumMod val="75000"/>
                  </a:schemeClr>
                </a:solidFill>
              </a:rPr>
              <a:t> observables</a:t>
            </a:r>
            <a:endParaRPr lang="fr-FR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542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600" y="976323"/>
            <a:ext cx="5829300" cy="518754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23165" y="976323"/>
            <a:ext cx="7289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 smtClean="0"/>
              <a:t>Particle</a:t>
            </a:r>
            <a:r>
              <a:rPr lang="fr-FR" sz="2000" dirty="0" smtClean="0"/>
              <a:t> </a:t>
            </a:r>
            <a:r>
              <a:rPr lang="fr-FR" sz="2000" dirty="0" err="1" smtClean="0"/>
              <a:t>physics</a:t>
            </a:r>
            <a:r>
              <a:rPr lang="fr-FR" sz="2000" dirty="0" smtClean="0"/>
              <a:t> </a:t>
            </a:r>
            <a:r>
              <a:rPr lang="fr-FR" sz="2000" dirty="0" err="1" smtClean="0"/>
              <a:t>approach</a:t>
            </a:r>
            <a:r>
              <a:rPr lang="fr-FR" sz="2000" dirty="0" smtClean="0"/>
              <a:t>: </a:t>
            </a:r>
            <a:r>
              <a:rPr lang="fr-FR" sz="2000" b="1" dirty="0" err="1" smtClean="0"/>
              <a:t>Topological</a:t>
            </a:r>
            <a:r>
              <a:rPr lang="fr-FR" sz="2000" b="1" dirty="0" smtClean="0"/>
              <a:t> reconstruction of final states</a:t>
            </a:r>
            <a:endParaRPr lang="fr-FR" sz="2000" b="1" dirty="0"/>
          </a:p>
        </p:txBody>
      </p:sp>
      <p:cxnSp>
        <p:nvCxnSpPr>
          <p:cNvPr id="9" name="Connecteur droit 8"/>
          <p:cNvCxnSpPr/>
          <p:nvPr/>
        </p:nvCxnSpPr>
        <p:spPr bwMode="auto">
          <a:xfrm>
            <a:off x="0" y="603584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726690" y="25876"/>
            <a:ext cx="4096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NEMO detector </a:t>
            </a:r>
            <a:r>
              <a:rPr lang="fr-FR" sz="28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principle</a:t>
            </a:r>
            <a:endParaRPr lang="fr-FR" sz="28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69900" y="6456892"/>
            <a:ext cx="2133600" cy="365125"/>
          </a:xfrm>
        </p:spPr>
        <p:txBody>
          <a:bodyPr/>
          <a:lstStyle/>
          <a:p>
            <a:r>
              <a:rPr lang="fr-FR" smtClean="0"/>
              <a:t>F. Piquemal</a:t>
            </a:r>
            <a:endParaRPr lang="fr-FR" dirty="0"/>
          </a:p>
        </p:txBody>
      </p:sp>
      <p:sp>
        <p:nvSpPr>
          <p:cNvPr id="16" name="Espace réservé du pied de page 9"/>
          <p:cNvSpPr>
            <a:spLocks noGrp="1"/>
          </p:cNvSpPr>
          <p:nvPr>
            <p:ph type="ftr" sz="quarter" idx="11"/>
          </p:nvPr>
        </p:nvSpPr>
        <p:spPr>
          <a:xfrm>
            <a:off x="3124200" y="6466417"/>
            <a:ext cx="2895600" cy="365125"/>
          </a:xfrm>
        </p:spPr>
        <p:txBody>
          <a:bodyPr/>
          <a:lstStyle/>
          <a:p>
            <a:r>
              <a:rPr lang="fr-FR" smtClean="0"/>
              <a:t>SuperNEMO, NSAC NLDBD Subcommittee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3734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3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2718" y="3011169"/>
            <a:ext cx="1707236" cy="1739247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741" y="1194585"/>
            <a:ext cx="2065949" cy="19746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252964" y="794475"/>
            <a:ext cx="3275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fr-FR" sz="2000" b="1" u="sng" dirty="0" smtClean="0">
                <a:solidFill>
                  <a:srgbClr val="4F81BD"/>
                </a:solidFill>
              </a:rPr>
              <a:t>Identification of </a:t>
            </a:r>
            <a:r>
              <a:rPr lang="fr-FR" sz="2000" b="1" u="sng" dirty="0" err="1" smtClean="0">
                <a:solidFill>
                  <a:srgbClr val="4F81BD"/>
                </a:solidFill>
              </a:rPr>
              <a:t>electrons</a:t>
            </a:r>
            <a:endParaRPr lang="fr-FR" sz="2000" b="1" u="sng" dirty="0" smtClean="0">
              <a:solidFill>
                <a:srgbClr val="4F81BD"/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 bwMode="auto">
          <a:xfrm>
            <a:off x="0" y="711439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92824" y="25876"/>
            <a:ext cx="6386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Avantages of the </a:t>
            </a:r>
            <a:r>
              <a:rPr lang="fr-FR" sz="28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tracko</a:t>
            </a:r>
            <a:r>
              <a:rPr lang="fr-FR" sz="2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-calo technique</a:t>
            </a: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F. Piquemal</a:t>
            </a:r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SuperNEMO, NSAC NLDBD Subcommittee</a:t>
            </a:r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4595730" y="827450"/>
            <a:ext cx="39805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z="2000" b="1" u="sng" dirty="0" smtClean="0">
                <a:solidFill>
                  <a:srgbClr val="4F81BD"/>
                </a:solidFill>
              </a:rPr>
              <a:t>Identification of e</a:t>
            </a:r>
            <a:r>
              <a:rPr lang="fr-FR" sz="2000" b="1" u="sng" baseline="30000" dirty="0" smtClean="0">
                <a:solidFill>
                  <a:srgbClr val="4F81BD"/>
                </a:solidFill>
              </a:rPr>
              <a:t>+</a:t>
            </a:r>
            <a:r>
              <a:rPr lang="fr-FR" sz="2000" b="1" u="sng" dirty="0" smtClean="0">
                <a:solidFill>
                  <a:srgbClr val="4F81BD"/>
                </a:solidFill>
              </a:rPr>
              <a:t>, </a:t>
            </a:r>
            <a:r>
              <a:rPr lang="fr-FR" sz="2000" b="1" u="sng" dirty="0" smtClean="0">
                <a:solidFill>
                  <a:srgbClr val="4F81BD"/>
                </a:solidFill>
                <a:latin typeface="Symbol" charset="2"/>
                <a:cs typeface="Symbol" charset="2"/>
              </a:rPr>
              <a:t>g</a:t>
            </a:r>
            <a:r>
              <a:rPr lang="fr-FR" sz="2000" b="1" u="sng" dirty="0" smtClean="0">
                <a:solidFill>
                  <a:srgbClr val="4F81BD"/>
                </a:solidFill>
              </a:rPr>
              <a:t>, </a:t>
            </a:r>
            <a:r>
              <a:rPr lang="fr-FR" sz="2000" b="1" u="sng" dirty="0" smtClean="0">
                <a:solidFill>
                  <a:srgbClr val="4F81BD"/>
                </a:solidFill>
                <a:latin typeface="Symbol" charset="2"/>
                <a:cs typeface="Symbol" charset="2"/>
              </a:rPr>
              <a:t>a</a:t>
            </a:r>
            <a:r>
              <a:rPr lang="fr-FR" sz="2000" b="1" u="sng" dirty="0" smtClean="0">
                <a:solidFill>
                  <a:srgbClr val="4F81BD"/>
                </a:solidFill>
              </a:rPr>
              <a:t>  </a:t>
            </a:r>
            <a:r>
              <a:rPr lang="fr-FR" sz="2000" b="1" u="sng" dirty="0" err="1" smtClean="0">
                <a:solidFill>
                  <a:srgbClr val="4F81BD"/>
                </a:solidFill>
              </a:rPr>
              <a:t>particles</a:t>
            </a:r>
            <a:endParaRPr lang="fr-FR" sz="2000" b="1" u="sng" dirty="0" smtClean="0">
              <a:solidFill>
                <a:srgbClr val="4F81BD"/>
              </a:solidFill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5815" y="3011571"/>
            <a:ext cx="1938718" cy="164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334020" y="5153042"/>
            <a:ext cx="4519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err="1" smtClean="0">
                <a:solidFill>
                  <a:schemeClr val="accent6">
                    <a:lumMod val="75000"/>
                  </a:schemeClr>
                </a:solidFill>
              </a:rPr>
              <a:t>Powerful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</a:rPr>
              <a:t> background rejection by </a:t>
            </a:r>
            <a:r>
              <a:rPr lang="fr-FR" dirty="0" err="1" smtClean="0">
                <a:solidFill>
                  <a:schemeClr val="accent6">
                    <a:lumMod val="75000"/>
                  </a:schemeClr>
                </a:solidFill>
              </a:rPr>
              <a:t>topology</a:t>
            </a:r>
            <a:endParaRPr lang="fr-FR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31096" y="5549963"/>
            <a:ext cx="43512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>
                <a:solidFill>
                  <a:srgbClr val="E46C0A"/>
                </a:solidFill>
              </a:rPr>
              <a:t>Identification and cross-check of </a:t>
            </a:r>
          </a:p>
          <a:p>
            <a:r>
              <a:rPr lang="fr-FR" dirty="0" smtClean="0">
                <a:solidFill>
                  <a:srgbClr val="E46C0A"/>
                </a:solidFill>
              </a:rPr>
              <a:t>      backgrounds </a:t>
            </a:r>
            <a:r>
              <a:rPr lang="fr-FR" dirty="0" err="1" smtClean="0">
                <a:solidFill>
                  <a:srgbClr val="E46C0A"/>
                </a:solidFill>
              </a:rPr>
              <a:t>with</a:t>
            </a:r>
            <a:r>
              <a:rPr lang="fr-FR" dirty="0" smtClean="0">
                <a:solidFill>
                  <a:srgbClr val="E46C0A"/>
                </a:solidFill>
              </a:rPr>
              <a:t> </a:t>
            </a:r>
            <a:r>
              <a:rPr lang="fr-FR" dirty="0" err="1" smtClean="0">
                <a:solidFill>
                  <a:srgbClr val="E46C0A"/>
                </a:solidFill>
              </a:rPr>
              <a:t>several</a:t>
            </a:r>
            <a:r>
              <a:rPr lang="fr-FR" dirty="0" smtClean="0">
                <a:solidFill>
                  <a:srgbClr val="E46C0A"/>
                </a:solidFill>
              </a:rPr>
              <a:t> topologies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0944" y="3454701"/>
            <a:ext cx="33584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b="1" u="sng" dirty="0" smtClean="0">
                <a:solidFill>
                  <a:srgbClr val="4F81BD"/>
                </a:solidFill>
              </a:rPr>
              <a:t>Vertex reconstruction</a:t>
            </a:r>
            <a:r>
              <a:rPr lang="fr-FR" b="1" dirty="0" smtClean="0">
                <a:solidFill>
                  <a:srgbClr val="4F81BD"/>
                </a:solidFill>
              </a:rPr>
              <a:t>: </a:t>
            </a:r>
          </a:p>
          <a:p>
            <a:r>
              <a:rPr lang="fr-FR" dirty="0" smtClean="0"/>
              <a:t>possible identification of</a:t>
            </a:r>
          </a:p>
          <a:p>
            <a:r>
              <a:rPr lang="fr-FR" dirty="0" smtClean="0"/>
              <a:t> « hot spots » on the source foil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720" y="4430109"/>
            <a:ext cx="1171840" cy="1857211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4798" y="1247582"/>
            <a:ext cx="2204239" cy="162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78854" y="819875"/>
            <a:ext cx="3299363" cy="2493502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304254" y="3429300"/>
            <a:ext cx="3299363" cy="2927049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3935330" y="800005"/>
            <a:ext cx="5054600" cy="5467445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4275815" y="1866900"/>
            <a:ext cx="955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e</a:t>
            </a:r>
            <a:r>
              <a:rPr lang="fr-FR" baseline="30000" dirty="0" err="1" smtClean="0"/>
              <a:t>+</a:t>
            </a:r>
            <a:r>
              <a:rPr lang="fr-FR" dirty="0" err="1" smtClean="0"/>
              <a:t>e</a:t>
            </a:r>
            <a:r>
              <a:rPr lang="fr-FR" baseline="30000" dirty="0" smtClean="0"/>
              <a:t>-</a:t>
            </a:r>
            <a:r>
              <a:rPr lang="fr-FR" dirty="0" smtClean="0"/>
              <a:t> pair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4075030" y="4642862"/>
            <a:ext cx="2374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e</a:t>
            </a:r>
            <a:r>
              <a:rPr lang="fr-FR" dirty="0" err="1" smtClean="0"/>
              <a:t>-n</a:t>
            </a:r>
            <a:r>
              <a:rPr lang="fr-FR" dirty="0" err="1" smtClean="0">
                <a:latin typeface="Symbol" charset="2"/>
                <a:cs typeface="Symbol" charset="2"/>
              </a:rPr>
              <a:t>g</a:t>
            </a:r>
            <a:r>
              <a:rPr lang="fr-FR" dirty="0" smtClean="0"/>
              <a:t> (Ex: </a:t>
            </a:r>
            <a:r>
              <a:rPr lang="fr-FR" baseline="30000" dirty="0" smtClean="0"/>
              <a:t>214</a:t>
            </a:r>
            <a:r>
              <a:rPr lang="fr-FR" dirty="0" smtClean="0"/>
              <a:t>Bi and </a:t>
            </a:r>
            <a:r>
              <a:rPr lang="fr-FR" baseline="30000" dirty="0" smtClean="0"/>
              <a:t>208</a:t>
            </a:r>
            <a:r>
              <a:rPr lang="fr-FR" dirty="0" smtClean="0"/>
              <a:t>Tl)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6837557" y="4677282"/>
            <a:ext cx="173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</a:t>
            </a:r>
            <a:r>
              <a:rPr lang="fr-FR" dirty="0" smtClean="0"/>
              <a:t>-</a:t>
            </a:r>
            <a:r>
              <a:rPr lang="fr-FR" dirty="0" smtClean="0">
                <a:latin typeface="Symbol" charset="2"/>
                <a:cs typeface="Symbol" charset="2"/>
              </a:rPr>
              <a:t>a</a:t>
            </a:r>
            <a:r>
              <a:rPr lang="fr-FR" dirty="0" smtClean="0"/>
              <a:t>-</a:t>
            </a:r>
            <a:r>
              <a:rPr lang="fr-FR" dirty="0" err="1" smtClean="0"/>
              <a:t>n</a:t>
            </a:r>
            <a:r>
              <a:rPr lang="fr-FR" dirty="0" err="1" smtClean="0">
                <a:latin typeface="Symbol" charset="2"/>
                <a:cs typeface="Symbol" charset="2"/>
              </a:rPr>
              <a:t>g</a:t>
            </a:r>
            <a:r>
              <a:rPr lang="fr-FR" dirty="0" smtClean="0"/>
              <a:t> (Ex: </a:t>
            </a:r>
            <a:r>
              <a:rPr lang="fr-FR" baseline="30000" dirty="0" smtClean="0"/>
              <a:t>214</a:t>
            </a:r>
            <a:r>
              <a:rPr lang="fr-FR" dirty="0" smtClean="0"/>
              <a:t>Bi)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5672614" y="2082343"/>
            <a:ext cx="338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e</a:t>
            </a:r>
            <a:r>
              <a:rPr lang="fr-FR" sz="1400" b="1" baseline="30000" dirty="0" smtClean="0">
                <a:solidFill>
                  <a:srgbClr val="FF0000"/>
                </a:solidFill>
              </a:rPr>
              <a:t>+</a:t>
            </a:r>
            <a:endParaRPr lang="fr-FR" sz="1400" b="1" baseline="30000" dirty="0">
              <a:solidFill>
                <a:srgbClr val="FF000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456827" y="2082343"/>
            <a:ext cx="311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e</a:t>
            </a:r>
            <a:r>
              <a:rPr lang="fr-FR" sz="1400" b="1" baseline="30000" dirty="0" smtClean="0">
                <a:solidFill>
                  <a:srgbClr val="FF0000"/>
                </a:solidFill>
              </a:rPr>
              <a:t>-</a:t>
            </a:r>
            <a:endParaRPr lang="fr-FR" sz="1400" b="1" baseline="30000" dirty="0">
              <a:solidFill>
                <a:srgbClr val="FF0000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5004048" y="3275411"/>
            <a:ext cx="311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e</a:t>
            </a:r>
            <a:r>
              <a:rPr lang="fr-FR" sz="1400" b="1" baseline="30000" dirty="0" smtClean="0">
                <a:solidFill>
                  <a:srgbClr val="FF0000"/>
                </a:solidFill>
              </a:rPr>
              <a:t>-</a:t>
            </a:r>
            <a:endParaRPr lang="fr-FR" sz="1400" b="1" baseline="30000" dirty="0">
              <a:solidFill>
                <a:srgbClr val="FF0000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4464925" y="4155010"/>
            <a:ext cx="261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5004048" y="3985319"/>
            <a:ext cx="261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5283993" y="3573016"/>
            <a:ext cx="261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165352" y="3941440"/>
            <a:ext cx="57056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Source foil</a:t>
            </a:r>
            <a:endParaRPr lang="fr-FR" sz="7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5288593" y="1942011"/>
            <a:ext cx="57056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Source foil</a:t>
            </a:r>
            <a:endParaRPr lang="fr-FR" sz="7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7342966" y="4453413"/>
            <a:ext cx="57056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Source foil</a:t>
            </a:r>
            <a:endParaRPr lang="fr-FR" sz="7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 flipH="1">
            <a:off x="7403971" y="3454701"/>
            <a:ext cx="336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e</a:t>
            </a:r>
            <a:r>
              <a:rPr lang="fr-FR" sz="1400" b="1" baseline="30000" dirty="0" smtClean="0">
                <a:solidFill>
                  <a:srgbClr val="FF0000"/>
                </a:solidFill>
              </a:rPr>
              <a:t>-</a:t>
            </a:r>
            <a:endParaRPr lang="fr-FR" sz="1400" b="1" baseline="30000" dirty="0">
              <a:solidFill>
                <a:srgbClr val="FF0000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7889770" y="3717032"/>
            <a:ext cx="300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accent3">
                    <a:lumMod val="75000"/>
                  </a:schemeClr>
                </a:solidFill>
                <a:latin typeface="Symbol" charset="2"/>
                <a:cs typeface="Symbol" charset="2"/>
              </a:rPr>
              <a:t>a</a:t>
            </a:r>
            <a:endParaRPr lang="fr-FR" sz="1400" b="1" dirty="0">
              <a:solidFill>
                <a:schemeClr val="accent3">
                  <a:lumMod val="75000"/>
                </a:schemeClr>
              </a:solidFill>
              <a:latin typeface="Symbol" charset="2"/>
              <a:cs typeface="Symbol" charset="2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1691680" y="1556792"/>
            <a:ext cx="311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e</a:t>
            </a:r>
            <a:r>
              <a:rPr lang="fr-FR" sz="1400" b="1" baseline="30000" dirty="0" smtClean="0">
                <a:solidFill>
                  <a:srgbClr val="FF0000"/>
                </a:solidFill>
              </a:rPr>
              <a:t>-</a:t>
            </a:r>
            <a:endParaRPr lang="fr-FR" sz="1400" b="1" baseline="30000" dirty="0">
              <a:solidFill>
                <a:srgbClr val="FF0000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2131869" y="2236232"/>
            <a:ext cx="311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e</a:t>
            </a:r>
            <a:r>
              <a:rPr lang="fr-FR" sz="1400" b="1" baseline="30000" dirty="0" smtClean="0">
                <a:solidFill>
                  <a:srgbClr val="FF0000"/>
                </a:solidFill>
              </a:rPr>
              <a:t>-</a:t>
            </a:r>
            <a:endParaRPr lang="fr-FR" sz="1400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722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5539" y="798723"/>
            <a:ext cx="24160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z="2000" b="1" dirty="0" smtClean="0">
                <a:solidFill>
                  <a:srgbClr val="4F81BD"/>
                </a:solidFill>
              </a:rPr>
              <a:t>Isotopes </a:t>
            </a:r>
            <a:r>
              <a:rPr lang="fr-FR" sz="2000" b="1" dirty="0" err="1" smtClean="0">
                <a:solidFill>
                  <a:srgbClr val="4F81BD"/>
                </a:solidFill>
              </a:rPr>
              <a:t>flexibility</a:t>
            </a:r>
            <a:endParaRPr lang="fr-FR" sz="2000" b="1" dirty="0" smtClean="0">
              <a:solidFill>
                <a:srgbClr val="4F81BD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22782" y="931109"/>
            <a:ext cx="4592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b="1" dirty="0" err="1" smtClean="0">
                <a:solidFill>
                  <a:srgbClr val="4F81BD"/>
                </a:solidFill>
              </a:rPr>
              <a:t>Measurement</a:t>
            </a:r>
            <a:r>
              <a:rPr lang="fr-FR" b="1" dirty="0" smtClean="0">
                <a:solidFill>
                  <a:srgbClr val="4F81BD"/>
                </a:solidFill>
              </a:rPr>
              <a:t> of all </a:t>
            </a:r>
            <a:r>
              <a:rPr lang="fr-FR" b="1" dirty="0" err="1" smtClean="0">
                <a:solidFill>
                  <a:srgbClr val="4F81BD"/>
                </a:solidFill>
              </a:rPr>
              <a:t>kinematics</a:t>
            </a:r>
            <a:r>
              <a:rPr lang="fr-FR" b="1" dirty="0" smtClean="0">
                <a:solidFill>
                  <a:srgbClr val="4F81BD"/>
                </a:solidFill>
              </a:rPr>
              <a:t> </a:t>
            </a:r>
            <a:r>
              <a:rPr lang="fr-FR" b="1" dirty="0" err="1" smtClean="0">
                <a:solidFill>
                  <a:srgbClr val="4F81BD"/>
                </a:solidFill>
              </a:rPr>
              <a:t>parameters</a:t>
            </a:r>
            <a:endParaRPr lang="fr-FR" sz="1600" dirty="0" smtClean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116" y="1371600"/>
            <a:ext cx="3776536" cy="173453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3185539"/>
            <a:ext cx="3888432" cy="17625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0284" y="4277675"/>
            <a:ext cx="3583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b="1" dirty="0" err="1" smtClean="0">
                <a:solidFill>
                  <a:srgbClr val="4F81BD"/>
                </a:solidFill>
              </a:rPr>
              <a:t>Robust</a:t>
            </a:r>
            <a:r>
              <a:rPr lang="fr-FR" b="1" dirty="0" smtClean="0">
                <a:solidFill>
                  <a:srgbClr val="4F81BD"/>
                </a:solidFill>
              </a:rPr>
              <a:t> and mature technologies </a:t>
            </a:r>
          </a:p>
        </p:txBody>
      </p:sp>
      <p:pic>
        <p:nvPicPr>
          <p:cNvPr id="13" name="Image 12" descr="Capture-94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347" y="1295055"/>
            <a:ext cx="3365221" cy="2695705"/>
          </a:xfrm>
          <a:prstGeom prst="rect">
            <a:avLst/>
          </a:prstGeom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0439" y="4647007"/>
            <a:ext cx="2308742" cy="1898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278854" y="819874"/>
            <a:ext cx="3886746" cy="3282225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4444368" y="798723"/>
            <a:ext cx="4570542" cy="5746930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278854" y="4277675"/>
            <a:ext cx="3886746" cy="2267978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18"/>
          <p:cNvCxnSpPr/>
          <p:nvPr/>
        </p:nvCxnSpPr>
        <p:spPr bwMode="auto">
          <a:xfrm>
            <a:off x="0" y="711439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692824" y="25876"/>
            <a:ext cx="6386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Avantages of the </a:t>
            </a:r>
            <a:r>
              <a:rPr lang="fr-FR" sz="28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tracko</a:t>
            </a:r>
            <a:r>
              <a:rPr lang="fr-FR" sz="2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-calo technique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5318" y="488946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Possibility to determine the underlying physics mechanism in case of signal</a:t>
            </a:r>
          </a:p>
          <a:p>
            <a:pPr marL="285750" indent="-285750">
              <a:buFont typeface="Wingdings" charset="2"/>
              <a:buChar char="Ø"/>
            </a:pPr>
            <a:endParaRPr lang="fr-FR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Sensitivity to excited states decay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    3 or 4 particles emitted (2e</a:t>
            </a:r>
            <a:r>
              <a:rPr lang="en-US" baseline="30000" dirty="0" smtClean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+ 1 or 2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US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F. Piquemal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SuperNEMO, NSAC NLDBD Subcommittee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2409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7"/>
            <a:ext cx="971600" cy="669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5" name="Connecteur droit 4"/>
          <p:cNvCxnSpPr/>
          <p:nvPr/>
        </p:nvCxnSpPr>
        <p:spPr bwMode="auto">
          <a:xfrm>
            <a:off x="0" y="620517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ZoneTexte 5"/>
          <p:cNvSpPr txBox="1"/>
          <p:nvPr/>
        </p:nvSpPr>
        <p:spPr>
          <a:xfrm>
            <a:off x="1355295" y="31360"/>
            <a:ext cx="9030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chemeClr val="accent6">
                    <a:lumMod val="75000"/>
                  </a:schemeClr>
                </a:solidFill>
              </a:rPr>
              <a:t>Plan</a:t>
            </a:r>
            <a:endParaRPr lang="fr-FR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671" y="3874"/>
            <a:ext cx="994729" cy="55262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4791" y="31360"/>
            <a:ext cx="795147" cy="51471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59152" y="1554544"/>
            <a:ext cx="7648248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 </a:t>
            </a:r>
            <a:r>
              <a:rPr lang="fr-FR" sz="3200" dirty="0" err="1" smtClean="0"/>
              <a:t>Presentation</a:t>
            </a:r>
            <a:r>
              <a:rPr lang="fr-FR" sz="3200" dirty="0" smtClean="0"/>
              <a:t> of LSM</a:t>
            </a:r>
          </a:p>
          <a:p>
            <a:pPr marL="285750" indent="-285750">
              <a:buFont typeface="Wingdings" charset="2"/>
              <a:buChar char="Ø"/>
            </a:pPr>
            <a:endParaRPr lang="fr-FR" sz="3200" dirty="0"/>
          </a:p>
          <a:p>
            <a:pPr marL="285750" indent="-285750">
              <a:buFont typeface="Wingdings" charset="2"/>
              <a:buChar char="Ø"/>
            </a:pPr>
            <a:r>
              <a:rPr lang="fr-FR" sz="3200" dirty="0" err="1" smtClean="0"/>
              <a:t>Activities</a:t>
            </a:r>
            <a:r>
              <a:rPr lang="fr-FR" sz="3200" dirty="0" smtClean="0"/>
              <a:t> in Neutrino </a:t>
            </a:r>
            <a:r>
              <a:rPr lang="fr-FR" sz="3200" dirty="0" err="1"/>
              <a:t>P</a:t>
            </a:r>
            <a:r>
              <a:rPr lang="fr-FR" sz="3200" dirty="0" err="1" smtClean="0"/>
              <a:t>hysics</a:t>
            </a:r>
            <a:r>
              <a:rPr lang="fr-FR" sz="3200" dirty="0" smtClean="0"/>
              <a:t> : </a:t>
            </a:r>
            <a:r>
              <a:rPr lang="fr-FR" sz="3200" dirty="0" err="1" smtClean="0"/>
              <a:t>SuperNEMO</a:t>
            </a:r>
            <a:endParaRPr lang="fr-FR" sz="3200" dirty="0" smtClean="0"/>
          </a:p>
          <a:p>
            <a:pPr marL="285750" indent="-285750">
              <a:buFont typeface="Wingdings" charset="2"/>
              <a:buChar char="Ø"/>
            </a:pPr>
            <a:endParaRPr lang="fr-FR" sz="3200" dirty="0"/>
          </a:p>
          <a:p>
            <a:pPr marL="285750" indent="-285750">
              <a:buFont typeface="Wingdings" charset="2"/>
              <a:buChar char="Ø"/>
            </a:pPr>
            <a:r>
              <a:rPr lang="fr-FR" sz="3200" dirty="0" err="1" smtClean="0"/>
              <a:t>Activities</a:t>
            </a:r>
            <a:r>
              <a:rPr lang="fr-FR" sz="3200" dirty="0" smtClean="0"/>
              <a:t> in </a:t>
            </a:r>
            <a:r>
              <a:rPr lang="fr-FR" sz="3200" dirty="0" err="1" smtClean="0"/>
              <a:t>Drak</a:t>
            </a:r>
            <a:r>
              <a:rPr lang="fr-FR" sz="3200" dirty="0" smtClean="0"/>
              <a:t> </a:t>
            </a:r>
            <a:r>
              <a:rPr lang="fr-FR" sz="3200" dirty="0" err="1" smtClean="0"/>
              <a:t>Matter</a:t>
            </a:r>
            <a:r>
              <a:rPr lang="fr-FR" sz="3200" dirty="0" smtClean="0"/>
              <a:t> </a:t>
            </a:r>
            <a:r>
              <a:rPr lang="fr-FR" sz="3200" dirty="0" err="1" smtClean="0"/>
              <a:t>search</a:t>
            </a:r>
            <a:endParaRPr lang="fr-FR" sz="3200" dirty="0" smtClean="0"/>
          </a:p>
          <a:p>
            <a:pPr marL="285750" indent="-285750">
              <a:buFont typeface="Wingdings" charset="2"/>
              <a:buChar char="Ø"/>
            </a:pPr>
            <a:endParaRPr lang="fr-FR" sz="3200" dirty="0"/>
          </a:p>
          <a:p>
            <a:pPr marL="285750" indent="-285750">
              <a:buFont typeface="Wingdings" charset="2"/>
              <a:buChar char="Ø"/>
            </a:pPr>
            <a:r>
              <a:rPr lang="fr-FR" sz="3200" dirty="0" smtClean="0"/>
              <a:t>Inter-</a:t>
            </a:r>
            <a:r>
              <a:rPr lang="fr-FR" sz="3200" dirty="0" err="1" smtClean="0"/>
              <a:t>disciplinary</a:t>
            </a:r>
            <a:r>
              <a:rPr lang="fr-FR" sz="3200" dirty="0" smtClean="0"/>
              <a:t> : few </a:t>
            </a:r>
            <a:r>
              <a:rPr lang="fr-FR" sz="3200" dirty="0" err="1" smtClean="0"/>
              <a:t>examples</a:t>
            </a:r>
            <a:r>
              <a:rPr lang="fr-FR" sz="3200" dirty="0" smtClean="0"/>
              <a:t> 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539514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2578100" y="4318000"/>
            <a:ext cx="2971800" cy="2552700"/>
          </a:xfrm>
        </p:spPr>
        <p:txBody>
          <a:bodyPr>
            <a:normAutofit/>
          </a:bodyPr>
          <a:lstStyle/>
          <a:p>
            <a:pPr>
              <a:buFont typeface="Courier New"/>
              <a:buChar char="o"/>
            </a:pPr>
            <a:r>
              <a:rPr lang="en-US" sz="2000" dirty="0"/>
              <a:t>6</a:t>
            </a:r>
            <a:r>
              <a:rPr lang="en-US" sz="2000" dirty="0" smtClean="0"/>
              <a:t>.9 kg of  </a:t>
            </a:r>
            <a:r>
              <a:rPr lang="en-US" sz="2000" baseline="30000" dirty="0" smtClean="0"/>
              <a:t>100</a:t>
            </a:r>
            <a:r>
              <a:rPr lang="en-US" sz="2000" dirty="0" smtClean="0"/>
              <a:t>Mo</a:t>
            </a:r>
          </a:p>
          <a:p>
            <a:pPr>
              <a:buFont typeface="Courier New"/>
              <a:buChar char="o"/>
            </a:pPr>
            <a:r>
              <a:rPr lang="en-US" sz="2000" dirty="0" smtClean="0"/>
              <a:t>~700,000 events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Karol Lang (University of Texas at Austin)       SURA, Washington, NSAC subpanel, August 17-19,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5708-53FA-3F4B-ABDD-51478F30C9E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1" name="Text Box 38"/>
          <p:cNvSpPr txBox="1">
            <a:spLocks noChangeArrowheads="1"/>
          </p:cNvSpPr>
          <p:nvPr/>
        </p:nvSpPr>
        <p:spPr bwMode="auto">
          <a:xfrm>
            <a:off x="565150" y="5383213"/>
            <a:ext cx="8013700" cy="113877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>
                <a:latin typeface="Arial"/>
                <a:cs typeface="Arial"/>
              </a:rPr>
              <a:t>T</a:t>
            </a:r>
            <a:r>
              <a:rPr lang="fr-FR" sz="2400" baseline="-25000" dirty="0">
                <a:latin typeface="Arial"/>
                <a:cs typeface="Arial"/>
              </a:rPr>
              <a:t>1/2</a:t>
            </a:r>
            <a:r>
              <a:rPr lang="fr-FR" sz="2400" dirty="0">
                <a:latin typeface="Times New Roman" charset="0"/>
              </a:rPr>
              <a:t>(</a:t>
            </a:r>
            <a:r>
              <a:rPr lang="fr-FR" sz="2400" dirty="0">
                <a:latin typeface="Symbol" charset="2"/>
              </a:rPr>
              <a:t>2nbb</a:t>
            </a:r>
            <a:r>
              <a:rPr lang="fr-FR" sz="2400" dirty="0">
                <a:latin typeface="Arial"/>
                <a:cs typeface="Arial"/>
              </a:rPr>
              <a:t>) =</a:t>
            </a:r>
            <a:r>
              <a:rPr lang="fr-FR" sz="2400" dirty="0" smtClean="0">
                <a:latin typeface="Arial"/>
                <a:cs typeface="Arial"/>
              </a:rPr>
              <a:t> ( 7</a:t>
            </a:r>
            <a:r>
              <a:rPr lang="en-GB" sz="2400" dirty="0" smtClean="0">
                <a:latin typeface="Arial"/>
                <a:cs typeface="Arial"/>
              </a:rPr>
              <a:t>.</a:t>
            </a:r>
            <a:r>
              <a:rPr lang="fr-FR" sz="2400" dirty="0" smtClean="0">
                <a:latin typeface="Arial"/>
                <a:cs typeface="Arial"/>
              </a:rPr>
              <a:t>16 </a:t>
            </a:r>
            <a:r>
              <a:rPr lang="fr-FR" sz="2400" dirty="0">
                <a:latin typeface="Arial"/>
                <a:cs typeface="Arial"/>
              </a:rPr>
              <a:t>± </a:t>
            </a:r>
            <a:r>
              <a:rPr lang="fr-FR" sz="2400" dirty="0" smtClean="0">
                <a:latin typeface="Arial"/>
                <a:cs typeface="Arial"/>
              </a:rPr>
              <a:t>0</a:t>
            </a:r>
            <a:r>
              <a:rPr lang="en-GB" sz="2400" dirty="0" smtClean="0">
                <a:latin typeface="Arial"/>
                <a:cs typeface="Arial"/>
              </a:rPr>
              <a:t>.</a:t>
            </a:r>
            <a:r>
              <a:rPr lang="fr-FR" sz="2400" dirty="0" smtClean="0">
                <a:latin typeface="Arial"/>
                <a:cs typeface="Arial"/>
              </a:rPr>
              <a:t>01</a:t>
            </a:r>
            <a:r>
              <a:rPr lang="fr-FR" sz="2400" baseline="-25000" dirty="0" smtClean="0">
                <a:latin typeface="Arial"/>
                <a:cs typeface="Arial"/>
              </a:rPr>
              <a:t>(</a:t>
            </a:r>
            <a:r>
              <a:rPr lang="fr-FR" sz="2400" baseline="-25000" dirty="0">
                <a:latin typeface="Arial"/>
                <a:cs typeface="Arial"/>
              </a:rPr>
              <a:t>stat) </a:t>
            </a:r>
            <a:r>
              <a:rPr lang="fr-FR" sz="2400" dirty="0">
                <a:latin typeface="Arial"/>
                <a:cs typeface="Arial"/>
              </a:rPr>
              <a:t>± </a:t>
            </a:r>
            <a:r>
              <a:rPr lang="fr-FR" sz="2400" dirty="0" smtClean="0">
                <a:latin typeface="Arial"/>
                <a:cs typeface="Arial"/>
              </a:rPr>
              <a:t>0</a:t>
            </a:r>
            <a:r>
              <a:rPr lang="en-GB" sz="2400" dirty="0" smtClean="0">
                <a:latin typeface="Arial"/>
                <a:cs typeface="Arial"/>
              </a:rPr>
              <a:t>.</a:t>
            </a:r>
            <a:r>
              <a:rPr lang="fr-FR" sz="2400" dirty="0" smtClean="0">
                <a:latin typeface="Arial"/>
                <a:cs typeface="Arial"/>
              </a:rPr>
              <a:t>54</a:t>
            </a:r>
            <a:r>
              <a:rPr lang="fr-FR" sz="2400" baseline="-25000" dirty="0" smtClean="0">
                <a:latin typeface="Arial"/>
                <a:cs typeface="Arial"/>
              </a:rPr>
              <a:t>(</a:t>
            </a:r>
            <a:r>
              <a:rPr lang="fr-FR" sz="2400" baseline="-25000" dirty="0">
                <a:latin typeface="Arial"/>
                <a:cs typeface="Arial"/>
              </a:rPr>
              <a:t>syst</a:t>
            </a:r>
            <a:r>
              <a:rPr lang="fr-FR" sz="2400" baseline="-25000" dirty="0" smtClean="0">
                <a:latin typeface="Arial"/>
                <a:cs typeface="Arial"/>
              </a:rPr>
              <a:t>)</a:t>
            </a:r>
            <a:r>
              <a:rPr lang="fr-FR" sz="2400" dirty="0" smtClean="0">
                <a:latin typeface="Arial"/>
                <a:cs typeface="Arial"/>
                <a:sym typeface="Symbol" charset="2"/>
              </a:rPr>
              <a:t>)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  <a:sym typeface="Symbol" charset="2"/>
              </a:rPr>
              <a:t></a:t>
            </a:r>
            <a:r>
              <a:rPr lang="fr-FR" sz="2400" dirty="0" smtClean="0">
                <a:latin typeface="Arial"/>
                <a:cs typeface="Arial"/>
                <a:sym typeface="Symbol" charset="2"/>
              </a:rPr>
              <a:t> </a:t>
            </a:r>
            <a:r>
              <a:rPr lang="fr-FR" sz="2400" dirty="0" smtClean="0">
                <a:latin typeface="Arial"/>
                <a:cs typeface="Arial"/>
              </a:rPr>
              <a:t>10</a:t>
            </a:r>
            <a:r>
              <a:rPr lang="fr-FR" sz="2400" baseline="30000" dirty="0" smtClean="0">
                <a:latin typeface="Arial"/>
                <a:cs typeface="Arial"/>
              </a:rPr>
              <a:t>18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years</a:t>
            </a:r>
            <a:endParaRPr lang="fr-FR" sz="2400" dirty="0" smtClean="0">
              <a:latin typeface="Arial"/>
              <a:cs typeface="Arial"/>
            </a:endParaRPr>
          </a:p>
          <a:p>
            <a:pPr algn="ctr"/>
            <a:endParaRPr lang="fr-FR" sz="2400" dirty="0" smtClean="0">
              <a:latin typeface="Arial"/>
              <a:cs typeface="Arial"/>
            </a:endParaRPr>
          </a:p>
          <a:p>
            <a:pPr algn="ctr"/>
            <a:r>
              <a:rPr lang="fr-FR" dirty="0" smtClean="0">
                <a:latin typeface="Arial"/>
                <a:cs typeface="Arial"/>
              </a:rPr>
              <a:t>Phase 2 </a:t>
            </a:r>
            <a:r>
              <a:rPr lang="fr-FR" dirty="0" err="1" smtClean="0">
                <a:latin typeface="Arial"/>
                <a:cs typeface="Arial"/>
              </a:rPr>
              <a:t>exposure</a:t>
            </a:r>
            <a:r>
              <a:rPr lang="fr-FR" dirty="0" smtClean="0">
                <a:latin typeface="Arial"/>
                <a:cs typeface="Arial"/>
              </a:rPr>
              <a:t>: 3.49 y*6.914 kg = 24.13 kg*y</a:t>
            </a:r>
            <a:endParaRPr lang="fr-FR" dirty="0">
              <a:latin typeface="Arial"/>
              <a:cs typeface="Arial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587375" y="790258"/>
            <a:ext cx="2429647" cy="369332"/>
          </a:xfrm>
          <a:prstGeom prst="rect">
            <a:avLst/>
          </a:prstGeom>
          <a:solidFill>
            <a:schemeClr val="bg1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 err="1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Energy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fr-FR" dirty="0" err="1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sum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fr-FR" dirty="0" err="1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spectrum</a:t>
            </a:r>
            <a:endParaRPr lang="fr-FR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66800" y="1333500"/>
            <a:ext cx="3098800" cy="2032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549900" y="1320800"/>
            <a:ext cx="3098800" cy="2032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6810375" y="828358"/>
            <a:ext cx="2173542" cy="369332"/>
          </a:xfrm>
          <a:prstGeom prst="rect">
            <a:avLst/>
          </a:prstGeom>
          <a:solidFill>
            <a:schemeClr val="bg1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 err="1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Angular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distribution</a:t>
            </a:r>
            <a:endParaRPr lang="fr-FR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4200" y="501546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5700"/>
            <a:ext cx="9144000" cy="26491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0" y="3835400"/>
            <a:ext cx="5181600" cy="393700"/>
          </a:xfrm>
          <a:prstGeom prst="rect">
            <a:avLst/>
          </a:prstGeom>
        </p:spPr>
      </p:pic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648075" y="802958"/>
            <a:ext cx="1878151" cy="369332"/>
          </a:xfrm>
          <a:prstGeom prst="rect">
            <a:avLst/>
          </a:prstGeom>
          <a:solidFill>
            <a:schemeClr val="bg1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 err="1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Energy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min of e</a:t>
            </a:r>
            <a:r>
              <a:rPr lang="fr-FR" baseline="30000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-</a:t>
            </a:r>
            <a:endParaRPr lang="fr-FR" baseline="30000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3" name="Content Placeholder 19"/>
          <p:cNvSpPr txBox="1">
            <a:spLocks/>
          </p:cNvSpPr>
          <p:nvPr/>
        </p:nvSpPr>
        <p:spPr>
          <a:xfrm>
            <a:off x="5346700" y="4318000"/>
            <a:ext cx="2971800" cy="2552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65000"/>
              <a:buFont typeface="Wingdings" charset="2"/>
              <a:buChar char="q"/>
              <a:defRPr sz="2400" kern="1200">
                <a:solidFill>
                  <a:srgbClr val="D067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90000"/>
              <a:buFont typeface="Arial"/>
              <a:buChar char="•"/>
              <a:defRPr sz="2000" kern="1200">
                <a:solidFill>
                  <a:srgbClr val="000090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65000"/>
              <a:buFont typeface="Wingdings" charset="2"/>
              <a:buChar char="ü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65000"/>
              <a:buFont typeface="Wingdings" charset="2"/>
              <a:buChar char="q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65000"/>
              <a:buFont typeface="Wingdings" charset="2"/>
              <a:buChar char="q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/>
              <a:buChar char="o"/>
            </a:pPr>
            <a:r>
              <a:rPr lang="en-US" sz="2000" dirty="0" smtClean="0"/>
              <a:t>S/B ~ 76</a:t>
            </a:r>
          </a:p>
          <a:p>
            <a:pPr>
              <a:buFont typeface="Courier New"/>
              <a:buChar char="o"/>
            </a:pPr>
            <a:r>
              <a:rPr lang="en-US" sz="2000" dirty="0" smtClean="0"/>
              <a:t>Efficiency 4.3%</a:t>
            </a:r>
            <a:endParaRPr lang="en-US" sz="20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4500" y="3873500"/>
            <a:ext cx="1079500" cy="292100"/>
          </a:xfrm>
          <a:prstGeom prst="rect">
            <a:avLst/>
          </a:prstGeom>
        </p:spPr>
      </p:pic>
      <p:cxnSp>
        <p:nvCxnSpPr>
          <p:cNvPr id="18" name="Connecteur droit 17"/>
          <p:cNvCxnSpPr/>
          <p:nvPr/>
        </p:nvCxnSpPr>
        <p:spPr bwMode="auto">
          <a:xfrm>
            <a:off x="0" y="711439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ZoneTexte 20"/>
          <p:cNvSpPr txBox="1"/>
          <p:nvPr/>
        </p:nvSpPr>
        <p:spPr>
          <a:xfrm>
            <a:off x="692824" y="25876"/>
            <a:ext cx="8141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NEMO3 </a:t>
            </a:r>
            <a:r>
              <a:rPr lang="fr-FR" sz="28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Results</a:t>
            </a:r>
            <a:r>
              <a:rPr lang="fr-FR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fr-FR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: </a:t>
            </a:r>
            <a:r>
              <a:rPr lang="fr-FR" sz="28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Two</a:t>
            </a:r>
            <a:r>
              <a:rPr lang="fr-FR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 neutrino double beta </a:t>
            </a:r>
            <a:r>
              <a:rPr lang="fr-FR" sz="28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decay</a:t>
            </a:r>
            <a:endParaRPr lang="fr-FR" sz="28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/>
              <a:cs typeface="Arial"/>
            </a:endParaRPr>
          </a:p>
        </p:txBody>
      </p:sp>
      <p:pic>
        <p:nvPicPr>
          <p:cNvPr id="22" name="Picture 5" descr="camembert_apercu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95338" cy="561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1800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 bwMode="auto">
          <a:xfrm>
            <a:off x="0" y="711439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ZoneTexte 5"/>
          <p:cNvSpPr txBox="1"/>
          <p:nvPr/>
        </p:nvSpPr>
        <p:spPr>
          <a:xfrm>
            <a:off x="692824" y="25876"/>
            <a:ext cx="2758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NEMO3 </a:t>
            </a:r>
            <a:r>
              <a:rPr lang="fr-FR" sz="28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Results</a:t>
            </a:r>
            <a:r>
              <a:rPr lang="fr-FR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 </a:t>
            </a:r>
            <a:endParaRPr lang="fr-FR" sz="28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/>
              <a:cs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96" y="1077863"/>
            <a:ext cx="4680520" cy="443936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1" y="2093558"/>
            <a:ext cx="4205993" cy="175554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5580112" y="1507882"/>
            <a:ext cx="2661042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/>
              <a:t>Background contributions</a:t>
            </a:r>
            <a:endParaRPr lang="fr-FR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1696123" y="5741060"/>
            <a:ext cx="5484970" cy="4001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Main background components : </a:t>
            </a:r>
            <a:r>
              <a:rPr lang="fr-FR" sz="2000" b="1" dirty="0" err="1" smtClean="0">
                <a:solidFill>
                  <a:schemeClr val="accent1"/>
                </a:solidFill>
                <a:latin typeface="Symbol" charset="2"/>
                <a:cs typeface="Symbol" charset="2"/>
              </a:rPr>
              <a:t>bb</a:t>
            </a:r>
            <a:r>
              <a:rPr lang="fr-FR" sz="2000" b="1" dirty="0" smtClean="0">
                <a:solidFill>
                  <a:schemeClr val="accent1"/>
                </a:solidFill>
                <a:latin typeface="Symbol" charset="2"/>
                <a:cs typeface="Symbol" charset="2"/>
              </a:rPr>
              <a:t>(2n</a:t>
            </a:r>
            <a:r>
              <a:rPr lang="fr-FR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ymbol" charset="2"/>
                <a:cs typeface="Symbol" charset="2"/>
              </a:rPr>
              <a:t>)</a:t>
            </a:r>
            <a:r>
              <a:rPr lang="fr-FR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000" b="1" dirty="0" smtClean="0">
                <a:solidFill>
                  <a:srgbClr val="000000"/>
                </a:solidFill>
              </a:rPr>
              <a:t>and</a:t>
            </a:r>
            <a:r>
              <a:rPr lang="fr-FR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000" b="1" dirty="0" smtClean="0">
                <a:solidFill>
                  <a:srgbClr val="3366FF"/>
                </a:solidFill>
              </a:rPr>
              <a:t>radon</a:t>
            </a:r>
            <a:endParaRPr lang="fr-FR" sz="2000" b="1" dirty="0">
              <a:solidFill>
                <a:srgbClr val="3366FF"/>
              </a:solidFill>
            </a:endParaRP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F. Piquemal</a:t>
            </a:r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SuperNEMO, NSAC NLDBD Subcommittee</a:t>
            </a:r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5250904" y="4779600"/>
            <a:ext cx="3275256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/>
              <a:t>No background </a:t>
            </a:r>
            <a:r>
              <a:rPr lang="fr-FR" b="1" dirty="0" err="1" smtClean="0"/>
              <a:t>beyond</a:t>
            </a:r>
            <a:r>
              <a:rPr lang="fr-FR" b="1" dirty="0" smtClean="0"/>
              <a:t> 3.2 MeV</a:t>
            </a:r>
            <a:endParaRPr lang="fr-FR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5029447" y="4118540"/>
            <a:ext cx="3960377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Background : 3. 10</a:t>
            </a:r>
            <a:r>
              <a:rPr lang="fr-FR" baseline="30000" dirty="0" smtClean="0"/>
              <a:t>-2 </a:t>
            </a:r>
            <a:r>
              <a:rPr lang="fr-FR" dirty="0" err="1" smtClean="0"/>
              <a:t>evt</a:t>
            </a:r>
            <a:r>
              <a:rPr lang="fr-FR" dirty="0" smtClean="0"/>
              <a:t>/y/mole/FWHM</a:t>
            </a:r>
            <a:endParaRPr lang="fr-FR" dirty="0"/>
          </a:p>
        </p:txBody>
      </p:sp>
      <p:pic>
        <p:nvPicPr>
          <p:cNvPr id="13" name="Picture 5" descr="camembert_apercu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95338" cy="561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6178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0481"/>
            <a:ext cx="9144000" cy="6034653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 bwMode="auto">
          <a:xfrm>
            <a:off x="0" y="711439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ZoneTexte 7"/>
          <p:cNvSpPr txBox="1"/>
          <p:nvPr/>
        </p:nvSpPr>
        <p:spPr>
          <a:xfrm>
            <a:off x="692824" y="25876"/>
            <a:ext cx="2758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NEMO3 </a:t>
            </a:r>
            <a:r>
              <a:rPr lang="fr-FR" sz="28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Results</a:t>
            </a:r>
            <a:r>
              <a:rPr lang="fr-FR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 </a:t>
            </a:r>
            <a:endParaRPr lang="fr-FR" sz="28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/>
              <a:cs typeface="Arial"/>
            </a:endParaRPr>
          </a:p>
        </p:txBody>
      </p:sp>
      <p:pic>
        <p:nvPicPr>
          <p:cNvPr id="9" name="Picture 5" descr="camembert_apercu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95338" cy="561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6242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06" y="1289133"/>
            <a:ext cx="4006169" cy="302813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196" y="682482"/>
            <a:ext cx="2958032" cy="541720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56" y="5056970"/>
            <a:ext cx="4555479" cy="616200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 bwMode="auto">
          <a:xfrm>
            <a:off x="0" y="711439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ZoneTexte 5"/>
          <p:cNvSpPr txBox="1"/>
          <p:nvPr/>
        </p:nvSpPr>
        <p:spPr>
          <a:xfrm>
            <a:off x="1034035" y="38194"/>
            <a:ext cx="5751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NEMO3 </a:t>
            </a:r>
            <a:r>
              <a:rPr lang="fr-FR" sz="28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Results</a:t>
            </a:r>
            <a:r>
              <a:rPr lang="fr-FR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 : first </a:t>
            </a:r>
            <a:r>
              <a:rPr lang="fr-FR" sz="28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limit</a:t>
            </a:r>
            <a:r>
              <a:rPr lang="fr-FR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 on 0</a:t>
            </a:r>
            <a:r>
              <a:rPr lang="fr-FR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 charset="2"/>
                <a:cs typeface="Symbol" charset="2"/>
              </a:rPr>
              <a:t>n</a:t>
            </a:r>
            <a:r>
              <a:rPr lang="fr-FR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4</a:t>
            </a:r>
            <a:r>
              <a:rPr lang="fr-FR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 charset="2"/>
                <a:cs typeface="Symbol" charset="2"/>
              </a:rPr>
              <a:t>b</a:t>
            </a:r>
            <a:r>
              <a:rPr lang="fr-FR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 </a:t>
            </a:r>
            <a:endParaRPr lang="fr-FR" sz="28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/>
              <a:cs typeface="Arial"/>
            </a:endParaRPr>
          </a:p>
        </p:txBody>
      </p:sp>
      <p:pic>
        <p:nvPicPr>
          <p:cNvPr id="7" name="Picture 5" descr="camembert_apercu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95338" cy="561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417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43" y="905853"/>
            <a:ext cx="7854978" cy="457338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63467" y="5687353"/>
            <a:ext cx="79441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+ </a:t>
            </a:r>
            <a:r>
              <a:rPr lang="fr-FR" sz="2800" dirty="0" err="1" smtClean="0"/>
              <a:t>Excited</a:t>
            </a:r>
            <a:r>
              <a:rPr lang="fr-FR" sz="2800" dirty="0" smtClean="0"/>
              <a:t> states, </a:t>
            </a:r>
            <a:r>
              <a:rPr lang="fr-FR" sz="2800" dirty="0" err="1" smtClean="0"/>
              <a:t>bosonic</a:t>
            </a:r>
            <a:r>
              <a:rPr lang="fr-FR" sz="2800" dirty="0" smtClean="0"/>
              <a:t> neutrino, change of </a:t>
            </a:r>
            <a:r>
              <a:rPr lang="fr-FR" sz="2800" dirty="0" err="1" smtClean="0"/>
              <a:t>half</a:t>
            </a:r>
            <a:r>
              <a:rPr lang="fr-FR" sz="2800" dirty="0" smtClean="0"/>
              <a:t>-live</a:t>
            </a:r>
          </a:p>
          <a:p>
            <a:r>
              <a:rPr lang="fr-FR" sz="2800" dirty="0" err="1"/>
              <a:t>d</a:t>
            </a:r>
            <a:r>
              <a:rPr lang="fr-FR" sz="2800" dirty="0" err="1" smtClean="0"/>
              <a:t>ecay</a:t>
            </a:r>
            <a:r>
              <a:rPr lang="fr-FR" sz="2800" dirty="0" smtClean="0"/>
              <a:t>,</a:t>
            </a:r>
            <a:r>
              <a:rPr lang="mr-IN" sz="2800" dirty="0" smtClean="0"/>
              <a:t>…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cxnSp>
        <p:nvCxnSpPr>
          <p:cNvPr id="4" name="Connecteur droit 3"/>
          <p:cNvCxnSpPr/>
          <p:nvPr/>
        </p:nvCxnSpPr>
        <p:spPr bwMode="auto">
          <a:xfrm>
            <a:off x="0" y="711439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ZoneTexte 4"/>
          <p:cNvSpPr txBox="1"/>
          <p:nvPr/>
        </p:nvSpPr>
        <p:spPr>
          <a:xfrm>
            <a:off x="1034035" y="38194"/>
            <a:ext cx="2758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NEMO3 </a:t>
            </a:r>
            <a:r>
              <a:rPr lang="fr-FR" sz="28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Results</a:t>
            </a:r>
            <a:endParaRPr lang="fr-FR" sz="28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/>
              <a:cs typeface="Arial"/>
            </a:endParaRPr>
          </a:p>
        </p:txBody>
      </p:sp>
      <p:pic>
        <p:nvPicPr>
          <p:cNvPr id="6" name="Picture 5" descr="camembert_apercu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95338" cy="561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21431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900"/>
            <a:ext cx="9144000" cy="5406227"/>
          </a:xfrm>
          <a:prstGeom prst="rect">
            <a:avLst/>
          </a:prstGeom>
        </p:spPr>
      </p:pic>
      <p:cxnSp>
        <p:nvCxnSpPr>
          <p:cNvPr id="3" name="Connecteur droit 2"/>
          <p:cNvCxnSpPr/>
          <p:nvPr/>
        </p:nvCxnSpPr>
        <p:spPr bwMode="auto">
          <a:xfrm>
            <a:off x="0" y="711439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ZoneTexte 3"/>
          <p:cNvSpPr txBox="1"/>
          <p:nvPr/>
        </p:nvSpPr>
        <p:spPr>
          <a:xfrm>
            <a:off x="692824" y="25876"/>
            <a:ext cx="4734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NEMO3 </a:t>
            </a:r>
            <a:r>
              <a:rPr lang="fr-FR" sz="28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Results</a:t>
            </a:r>
            <a:r>
              <a:rPr lang="fr-FR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 : PDG 2018 </a:t>
            </a:r>
            <a:endParaRPr lang="fr-FR" sz="28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/>
              <a:cs typeface="Arial"/>
            </a:endParaRPr>
          </a:p>
        </p:txBody>
      </p:sp>
      <p:pic>
        <p:nvPicPr>
          <p:cNvPr id="5" name="Picture 5" descr="camembert_apercu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95338" cy="561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191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Karol Lang (University of Texas at Austin)       SURA, Washington, NSAC subpanel, August 17-19,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5708-53FA-3F4B-ABDD-51478F30C9E2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19100" y="863600"/>
            <a:ext cx="4191000" cy="52197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AA5816"/>
                </a:solidFill>
              </a:rPr>
              <a:t>Cu + </a:t>
            </a:r>
            <a:r>
              <a:rPr lang="en-US" sz="2400" dirty="0" err="1" smtClean="0">
                <a:solidFill>
                  <a:srgbClr val="AA5816"/>
                </a:solidFill>
              </a:rPr>
              <a:t>Te</a:t>
            </a:r>
            <a:r>
              <a:rPr lang="en-US" sz="2400" dirty="0" smtClean="0">
                <a:solidFill>
                  <a:srgbClr val="AA5816"/>
                </a:solidFill>
              </a:rPr>
              <a:t> sector</a:t>
            </a:r>
          </a:p>
          <a:p>
            <a:endParaRPr lang="en-US" sz="2400" dirty="0">
              <a:solidFill>
                <a:srgbClr val="AA5816"/>
              </a:solidFill>
            </a:endParaRPr>
          </a:p>
          <a:p>
            <a:endParaRPr lang="en-US" sz="2400" dirty="0" smtClean="0">
              <a:solidFill>
                <a:srgbClr val="AA5816"/>
              </a:solidFill>
            </a:endParaRPr>
          </a:p>
          <a:p>
            <a:endParaRPr lang="en-US" sz="2400" dirty="0">
              <a:solidFill>
                <a:srgbClr val="AA5816"/>
              </a:solidFill>
            </a:endParaRPr>
          </a:p>
          <a:p>
            <a:endParaRPr lang="en-US" sz="2400" dirty="0" smtClean="0">
              <a:solidFill>
                <a:srgbClr val="AA5816"/>
              </a:solidFill>
            </a:endParaRPr>
          </a:p>
          <a:p>
            <a:endParaRPr lang="en-US" sz="2400" dirty="0">
              <a:solidFill>
                <a:srgbClr val="AA5816"/>
              </a:solidFill>
            </a:endParaRPr>
          </a:p>
          <a:p>
            <a:endParaRPr lang="en-US" sz="2400" dirty="0" smtClean="0">
              <a:solidFill>
                <a:srgbClr val="AA5816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AA5816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AA5816"/>
              </a:solidFill>
            </a:endParaRPr>
          </a:p>
          <a:p>
            <a:r>
              <a:rPr lang="en-US" sz="2000" dirty="0" smtClean="0">
                <a:solidFill>
                  <a:srgbClr val="AA5816"/>
                </a:solidFill>
              </a:rPr>
              <a:t>Background checks</a:t>
            </a:r>
            <a:endParaRPr lang="en-US" sz="2000" dirty="0">
              <a:solidFill>
                <a:srgbClr val="AA5816"/>
              </a:solidFill>
            </a:endParaRPr>
          </a:p>
          <a:p>
            <a:r>
              <a:rPr lang="en-US" sz="2000" dirty="0" smtClean="0">
                <a:solidFill>
                  <a:srgbClr val="AA5816"/>
                </a:solidFill>
              </a:rPr>
              <a:t>No events with E &gt; 3.1 MeV</a:t>
            </a:r>
          </a:p>
          <a:p>
            <a:r>
              <a:rPr lang="en-US" sz="2000" dirty="0" smtClean="0">
                <a:solidFill>
                  <a:srgbClr val="AA5816"/>
                </a:solidFill>
              </a:rPr>
              <a:t>Exposure of 13.5 kg*y</a:t>
            </a:r>
          </a:p>
        </p:txBody>
      </p:sp>
      <p:pic>
        <p:nvPicPr>
          <p:cNvPr id="8" name="Picture 7" descr="nemo3-te-cu-et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1358900"/>
            <a:ext cx="3009900" cy="30099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55700" y="1308100"/>
            <a:ext cx="2235200" cy="17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nemo3-mo100-2b0n-et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300" y="1202535"/>
            <a:ext cx="3512566" cy="3140866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749800" y="838200"/>
            <a:ext cx="4152900" cy="5727700"/>
          </a:xfrm>
        </p:spPr>
        <p:txBody>
          <a:bodyPr>
            <a:normAutofit/>
          </a:bodyPr>
          <a:lstStyle/>
          <a:p>
            <a:r>
              <a:rPr lang="en-US" sz="2400" baseline="30000" dirty="0" smtClean="0">
                <a:solidFill>
                  <a:srgbClr val="AA5816"/>
                </a:solidFill>
              </a:rPr>
              <a:t>100</a:t>
            </a:r>
            <a:r>
              <a:rPr lang="en-US" sz="2400" dirty="0" smtClean="0">
                <a:solidFill>
                  <a:srgbClr val="AA5816"/>
                </a:solidFill>
              </a:rPr>
              <a:t>Mo sectors</a:t>
            </a:r>
          </a:p>
          <a:p>
            <a:endParaRPr lang="en-US" sz="2400" dirty="0">
              <a:solidFill>
                <a:srgbClr val="AA5816"/>
              </a:solidFill>
            </a:endParaRPr>
          </a:p>
          <a:p>
            <a:endParaRPr lang="en-US" sz="2400" dirty="0" smtClean="0">
              <a:solidFill>
                <a:srgbClr val="AA5816"/>
              </a:solidFill>
            </a:endParaRPr>
          </a:p>
          <a:p>
            <a:endParaRPr lang="en-US" sz="2400" dirty="0">
              <a:solidFill>
                <a:srgbClr val="AA5816"/>
              </a:solidFill>
            </a:endParaRPr>
          </a:p>
          <a:p>
            <a:endParaRPr lang="en-US" sz="2400" dirty="0" smtClean="0">
              <a:solidFill>
                <a:srgbClr val="AA5816"/>
              </a:solidFill>
            </a:endParaRPr>
          </a:p>
          <a:p>
            <a:endParaRPr lang="en-US" sz="2400" dirty="0">
              <a:solidFill>
                <a:srgbClr val="AA5816"/>
              </a:solidFill>
            </a:endParaRPr>
          </a:p>
          <a:p>
            <a:endParaRPr lang="en-US" sz="2400" dirty="0" smtClean="0">
              <a:solidFill>
                <a:srgbClr val="AA5816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AA5816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AA5816"/>
                </a:solidFill>
              </a:rPr>
              <a:t>No events with E &gt; 3.2 MeV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AA5816"/>
                </a:solidFill>
              </a:rPr>
              <a:t>Exposure of 34.7 kg*y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Background</a:t>
            </a:r>
            <a:r>
              <a:rPr lang="en-US" sz="2000" dirty="0">
                <a:solidFill>
                  <a:schemeClr val="tx1"/>
                </a:solidFill>
              </a:rPr>
              <a:t>-free technique </a:t>
            </a:r>
            <a:r>
              <a:rPr lang="en-US" sz="2000" dirty="0" smtClean="0">
                <a:solidFill>
                  <a:schemeClr val="tx1"/>
                </a:solidFill>
              </a:rPr>
              <a:t>for high </a:t>
            </a:r>
            <a:r>
              <a:rPr lang="en-US" sz="2000" dirty="0">
                <a:solidFill>
                  <a:schemeClr val="tx1"/>
                </a:solidFill>
              </a:rPr>
              <a:t>energy </a:t>
            </a:r>
            <a:r>
              <a:rPr lang="en-US" sz="2000" dirty="0" err="1" smtClean="0">
                <a:solidFill>
                  <a:schemeClr val="tx1"/>
                </a:solidFill>
              </a:rPr>
              <a:t>Q</a:t>
            </a:r>
            <a:r>
              <a:rPr lang="en-US" sz="2000" baseline="-2500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bb</a:t>
            </a:r>
            <a:r>
              <a:rPr lang="en-US" sz="2000" dirty="0" smtClean="0">
                <a:solidFill>
                  <a:schemeClr val="tx1"/>
                </a:solidFill>
              </a:rPr>
              <a:t> isotopes: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54600" y="1219200"/>
            <a:ext cx="2235200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830719" y="5562600"/>
            <a:ext cx="2186366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1900" baseline="30000" dirty="0" smtClean="0"/>
              <a:t>   48 </a:t>
            </a:r>
            <a:r>
              <a:rPr lang="en-US" sz="1900" dirty="0" err="1"/>
              <a:t>Ca</a:t>
            </a:r>
            <a:r>
              <a:rPr lang="en-US" sz="1900" dirty="0"/>
              <a:t>: </a:t>
            </a:r>
            <a:r>
              <a:rPr lang="en-US" sz="1900" dirty="0" smtClean="0"/>
              <a:t>	4.268 </a:t>
            </a:r>
            <a:r>
              <a:rPr lang="en-US" sz="1900" dirty="0"/>
              <a:t>MeV    </a:t>
            </a:r>
            <a:endParaRPr lang="en-US" sz="1900" dirty="0" smtClean="0"/>
          </a:p>
          <a:p>
            <a:pPr marL="0" lvl="1"/>
            <a:r>
              <a:rPr lang="en-US" sz="1900" baseline="30000" dirty="0" smtClean="0"/>
              <a:t>150 </a:t>
            </a:r>
            <a:r>
              <a:rPr lang="en-US" sz="1900" dirty="0" err="1"/>
              <a:t>Nd</a:t>
            </a:r>
            <a:r>
              <a:rPr lang="en-US" sz="1900" dirty="0"/>
              <a:t>: </a:t>
            </a:r>
            <a:r>
              <a:rPr lang="en-US" sz="1900" dirty="0" smtClean="0"/>
              <a:t>	3.371 MeV      </a:t>
            </a:r>
          </a:p>
          <a:p>
            <a:pPr marL="0" lvl="1"/>
            <a:r>
              <a:rPr lang="en-US" sz="1900" baseline="30000" dirty="0" smtClean="0"/>
              <a:t>    96 </a:t>
            </a:r>
            <a:r>
              <a:rPr lang="en-US" sz="1900" dirty="0" err="1"/>
              <a:t>Zr</a:t>
            </a:r>
            <a:r>
              <a:rPr lang="en-US" sz="1900" dirty="0"/>
              <a:t>: 	</a:t>
            </a:r>
            <a:r>
              <a:rPr lang="en-US" sz="1900" dirty="0" smtClean="0"/>
              <a:t>3.356 </a:t>
            </a:r>
            <a:r>
              <a:rPr lang="en-US" sz="1900" dirty="0"/>
              <a:t>MeV</a:t>
            </a:r>
          </a:p>
          <a:p>
            <a:endParaRPr lang="en-US" dirty="0"/>
          </a:p>
        </p:txBody>
      </p:sp>
      <p:cxnSp>
        <p:nvCxnSpPr>
          <p:cNvPr id="14" name="Connecteur droit 13"/>
          <p:cNvCxnSpPr/>
          <p:nvPr/>
        </p:nvCxnSpPr>
        <p:spPr bwMode="auto">
          <a:xfrm>
            <a:off x="0" y="711439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ZoneTexte 14"/>
          <p:cNvSpPr txBox="1"/>
          <p:nvPr/>
        </p:nvSpPr>
        <p:spPr>
          <a:xfrm>
            <a:off x="1034035" y="38194"/>
            <a:ext cx="3437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NEMO3 </a:t>
            </a:r>
            <a:r>
              <a:rPr lang="fr-FR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background</a:t>
            </a:r>
            <a:endParaRPr lang="fr-FR" sz="28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/>
              <a:cs typeface="Arial"/>
            </a:endParaRPr>
          </a:p>
        </p:txBody>
      </p:sp>
      <p:pic>
        <p:nvPicPr>
          <p:cNvPr id="16" name="Picture 5" descr="camembert_apercu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95338" cy="561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292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4704"/>
            <a:ext cx="9144000" cy="5595257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 bwMode="auto">
          <a:xfrm>
            <a:off x="0" y="620517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13374" y="63431"/>
            <a:ext cx="97632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To go to </a:t>
            </a:r>
            <a:r>
              <a:rPr lang="fr-FR" sz="28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higher</a:t>
            </a:r>
            <a:r>
              <a:rPr lang="fr-FR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 mass </a:t>
            </a:r>
            <a:endParaRPr lang="fr-FR" sz="28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F. Piquemal</a:t>
            </a:r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SuperNEMO, NSAC NLDBD Subcommittee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3543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79421"/>
            <a:ext cx="3846285" cy="27090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76052" y="3212976"/>
            <a:ext cx="5205321" cy="305006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lvl="0" indent="-285750">
              <a:lnSpc>
                <a:spcPct val="80000"/>
              </a:lnSpc>
              <a:buFont typeface="Wingdings" charset="2"/>
              <a:buChar char="Ø"/>
            </a:pPr>
            <a:r>
              <a:rPr lang="x-none" dirty="0" smtClean="0"/>
              <a:t>Ultra </a:t>
            </a:r>
            <a:r>
              <a:rPr lang="x-none" dirty="0"/>
              <a:t>low background detector</a:t>
            </a:r>
            <a:endParaRPr lang="fr-FR" dirty="0"/>
          </a:p>
          <a:p>
            <a:pPr marL="285750" lvl="0" indent="-285750">
              <a:lnSpc>
                <a:spcPct val="80000"/>
              </a:lnSpc>
              <a:buFont typeface="Wingdings" charset="2"/>
              <a:buChar char="Ø"/>
            </a:pPr>
            <a:endParaRPr lang="fr-FR" sz="900" dirty="0" smtClean="0"/>
          </a:p>
          <a:p>
            <a:pPr marL="285750" lvl="0" indent="-285750">
              <a:lnSpc>
                <a:spcPct val="80000"/>
              </a:lnSpc>
              <a:buFont typeface="Wingdings" charset="2"/>
              <a:buChar char="Ø"/>
            </a:pPr>
            <a:r>
              <a:rPr lang="x-none" dirty="0" smtClean="0"/>
              <a:t>Modular </a:t>
            </a:r>
            <a:r>
              <a:rPr lang="x-none" dirty="0"/>
              <a:t>detector with 3 main components </a:t>
            </a:r>
            <a:r>
              <a:rPr lang="x-none" dirty="0" smtClean="0"/>
              <a:t>:</a:t>
            </a:r>
            <a:endParaRPr lang="fr-FR" dirty="0" smtClean="0"/>
          </a:p>
          <a:p>
            <a:pPr marL="285750" lvl="0" indent="-285750">
              <a:lnSpc>
                <a:spcPct val="80000"/>
              </a:lnSpc>
              <a:buFont typeface="Wingdings" charset="2"/>
              <a:buChar char="Ø"/>
            </a:pPr>
            <a:endParaRPr lang="fr-FR" sz="1000" dirty="0"/>
          </a:p>
          <a:p>
            <a:pPr marL="742950" lvl="1" indent="-285750">
              <a:lnSpc>
                <a:spcPct val="80000"/>
              </a:lnSpc>
              <a:buFont typeface="Wingdings" charset="2"/>
              <a:buChar char="q"/>
            </a:pPr>
            <a:r>
              <a:rPr lang="x-none" dirty="0"/>
              <a:t>Central source foil frame  : 7 kg of isotope</a:t>
            </a:r>
            <a:endParaRPr lang="fr-FR" dirty="0"/>
          </a:p>
          <a:p>
            <a:pPr marL="742950" lvl="1" indent="-285750">
              <a:lnSpc>
                <a:spcPct val="80000"/>
              </a:lnSpc>
              <a:buFont typeface="Wingdings" charset="2"/>
              <a:buChar char="q"/>
            </a:pPr>
            <a:r>
              <a:rPr lang="x-none" dirty="0"/>
              <a:t>Tracking : 2 000 drift chambers</a:t>
            </a:r>
            <a:endParaRPr lang="fr-FR" dirty="0"/>
          </a:p>
          <a:p>
            <a:pPr marL="742950" lvl="1" indent="-285750">
              <a:lnSpc>
                <a:spcPct val="80000"/>
              </a:lnSpc>
              <a:buFont typeface="Wingdings" charset="2"/>
              <a:buChar char="q"/>
            </a:pPr>
            <a:r>
              <a:rPr lang="x-none" dirty="0"/>
              <a:t> Calorimeter :  712 scintillators+ PMTs </a:t>
            </a:r>
            <a:endParaRPr lang="fr-FR" dirty="0"/>
          </a:p>
          <a:p>
            <a:pPr marL="285750" lvl="0" indent="-285750">
              <a:lnSpc>
                <a:spcPct val="80000"/>
              </a:lnSpc>
              <a:buFont typeface="Wingdings" charset="2"/>
              <a:buChar char="Ø"/>
            </a:pPr>
            <a:endParaRPr lang="fr-FR" sz="1050" dirty="0" smtClean="0"/>
          </a:p>
          <a:p>
            <a:pPr marL="285750" lvl="0" indent="-285750">
              <a:lnSpc>
                <a:spcPct val="80000"/>
              </a:lnSpc>
              <a:buFont typeface="Wingdings" charset="2"/>
              <a:buChar char="Ø"/>
            </a:pPr>
            <a:r>
              <a:rPr lang="x-none" dirty="0" smtClean="0"/>
              <a:t>Shielded </a:t>
            </a:r>
            <a:r>
              <a:rPr lang="x-none" dirty="0"/>
              <a:t>by iron (300 tons) and water</a:t>
            </a:r>
            <a:endParaRPr lang="fr-FR" dirty="0"/>
          </a:p>
          <a:p>
            <a:pPr marL="285750" lvl="0" indent="-285750">
              <a:lnSpc>
                <a:spcPct val="80000"/>
              </a:lnSpc>
              <a:buFont typeface="Wingdings" charset="2"/>
              <a:buChar char="Ø"/>
            </a:pPr>
            <a:endParaRPr lang="fr-FR" sz="1000" dirty="0" smtClean="0"/>
          </a:p>
          <a:p>
            <a:pPr marL="285750" lvl="0" indent="-285750">
              <a:lnSpc>
                <a:spcPct val="80000"/>
              </a:lnSpc>
              <a:buFont typeface="Wingdings" charset="2"/>
              <a:buChar char="Ø"/>
            </a:pPr>
            <a:r>
              <a:rPr lang="fr-FR" dirty="0" smtClean="0"/>
              <a:t>Construction in </a:t>
            </a:r>
            <a:r>
              <a:rPr lang="fr-FR" dirty="0" err="1" smtClean="0"/>
              <a:t>progress</a:t>
            </a:r>
            <a:endParaRPr lang="fr-FR" dirty="0" smtClean="0"/>
          </a:p>
          <a:p>
            <a:pPr marL="285750" lvl="0" indent="-285750">
              <a:lnSpc>
                <a:spcPct val="80000"/>
              </a:lnSpc>
              <a:buFont typeface="Wingdings" charset="2"/>
              <a:buChar char="Ø"/>
            </a:pPr>
            <a:endParaRPr lang="fr-FR" sz="1000" dirty="0" smtClean="0"/>
          </a:p>
          <a:p>
            <a:pPr marL="285750" lvl="0" indent="-285750">
              <a:lnSpc>
                <a:spcPct val="80000"/>
              </a:lnSpc>
              <a:buFont typeface="Wingdings" charset="2"/>
              <a:buChar char="Ø"/>
            </a:pPr>
            <a:r>
              <a:rPr lang="x-none" dirty="0" smtClean="0"/>
              <a:t>Install</a:t>
            </a:r>
            <a:r>
              <a:rPr lang="fr-FR" dirty="0" err="1" smtClean="0"/>
              <a:t>ation</a:t>
            </a:r>
            <a:r>
              <a:rPr lang="fr-FR" dirty="0" smtClean="0"/>
              <a:t> and </a:t>
            </a:r>
            <a:r>
              <a:rPr lang="fr-FR" dirty="0" err="1" smtClean="0"/>
              <a:t>commissioning</a:t>
            </a:r>
            <a:r>
              <a:rPr lang="fr-FR" dirty="0" smtClean="0"/>
              <a:t> </a:t>
            </a:r>
            <a:r>
              <a:rPr lang="x-none" dirty="0" smtClean="0"/>
              <a:t>at </a:t>
            </a:r>
            <a:r>
              <a:rPr lang="x-none" dirty="0"/>
              <a:t>Modane Underground </a:t>
            </a:r>
            <a:r>
              <a:rPr lang="x-none" dirty="0" smtClean="0"/>
              <a:t>Laboratory</a:t>
            </a:r>
            <a:endParaRPr lang="fr-FR" dirty="0" smtClean="0"/>
          </a:p>
          <a:p>
            <a:pPr marL="285750" lvl="0" indent="-285750">
              <a:lnSpc>
                <a:spcPct val="80000"/>
              </a:lnSpc>
              <a:buFont typeface="Wingdings" charset="2"/>
              <a:buChar char="Ø"/>
            </a:pPr>
            <a:endParaRPr lang="fr-FR" sz="1000" dirty="0"/>
          </a:p>
          <a:p>
            <a:pPr marL="285750" lvl="0" indent="-285750">
              <a:lnSpc>
                <a:spcPct val="80000"/>
              </a:lnSpc>
              <a:buFont typeface="Wingdings" charset="2"/>
              <a:buChar char="Ø"/>
            </a:pPr>
            <a:r>
              <a:rPr lang="fr-FR" dirty="0" smtClean="0"/>
              <a:t>Data </a:t>
            </a:r>
            <a:r>
              <a:rPr lang="fr-FR" dirty="0" err="1" smtClean="0"/>
              <a:t>taking</a:t>
            </a:r>
            <a:r>
              <a:rPr lang="fr-FR" dirty="0" smtClean="0"/>
              <a:t> </a:t>
            </a:r>
            <a:r>
              <a:rPr lang="fr-FR" dirty="0" smtClean="0"/>
              <a:t>2019</a:t>
            </a:r>
            <a:endParaRPr lang="fr-FR" dirty="0" smtClean="0"/>
          </a:p>
        </p:txBody>
      </p:sp>
      <p:sp>
        <p:nvSpPr>
          <p:cNvPr id="9" name="ZoneTexte 8"/>
          <p:cNvSpPr txBox="1"/>
          <p:nvPr/>
        </p:nvSpPr>
        <p:spPr>
          <a:xfrm>
            <a:off x="1469571" y="2184164"/>
            <a:ext cx="755335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 smtClean="0"/>
              <a:t>Source</a:t>
            </a:r>
            <a:endParaRPr lang="fr-FR" sz="1600" dirty="0"/>
          </a:p>
        </p:txBody>
      </p:sp>
      <p:cxnSp>
        <p:nvCxnSpPr>
          <p:cNvPr id="11" name="Connecteur droit avec flèche 10"/>
          <p:cNvCxnSpPr>
            <a:stCxn id="9" idx="2"/>
          </p:cNvCxnSpPr>
          <p:nvPr/>
        </p:nvCxnSpPr>
        <p:spPr>
          <a:xfrm flipH="1">
            <a:off x="1832429" y="2522718"/>
            <a:ext cx="14810" cy="3327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1306286" y="5649450"/>
            <a:ext cx="8515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 smtClean="0"/>
              <a:t>tracker</a:t>
            </a:r>
            <a:endParaRPr lang="fr-FR" dirty="0"/>
          </a:p>
        </p:txBody>
      </p:sp>
      <p:cxnSp>
        <p:nvCxnSpPr>
          <p:cNvPr id="14" name="Connecteur droit avec flèche 13"/>
          <p:cNvCxnSpPr>
            <a:stCxn id="12" idx="0"/>
          </p:cNvCxnSpPr>
          <p:nvPr/>
        </p:nvCxnSpPr>
        <p:spPr>
          <a:xfrm flipV="1">
            <a:off x="1732044" y="5177736"/>
            <a:ext cx="263670" cy="47171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 flipV="1">
            <a:off x="1306286" y="5177736"/>
            <a:ext cx="163285" cy="47171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1306286" y="1567304"/>
            <a:ext cx="130035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 smtClean="0"/>
              <a:t>Calorimeter</a:t>
            </a:r>
            <a:endParaRPr lang="fr-FR" dirty="0"/>
          </a:p>
        </p:txBody>
      </p:sp>
      <p:cxnSp>
        <p:nvCxnSpPr>
          <p:cNvPr id="20" name="Connecteur droit avec flèche 19"/>
          <p:cNvCxnSpPr/>
          <p:nvPr/>
        </p:nvCxnSpPr>
        <p:spPr>
          <a:xfrm>
            <a:off x="2449286" y="1936636"/>
            <a:ext cx="417285" cy="74278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H="1">
            <a:off x="707571" y="1936636"/>
            <a:ext cx="598716" cy="91881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765624" y="14941"/>
            <a:ext cx="80124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Demonstrator</a:t>
            </a:r>
            <a:r>
              <a:rPr lang="fr-FR" sz="2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fr-FR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module</a:t>
            </a:r>
            <a:endParaRPr lang="fr-FR" sz="28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/>
              <a:cs typeface="Arial"/>
            </a:endParaRPr>
          </a:p>
        </p:txBody>
      </p:sp>
      <p:cxnSp>
        <p:nvCxnSpPr>
          <p:cNvPr id="25" name="Connecteur droit 24"/>
          <p:cNvCxnSpPr/>
          <p:nvPr/>
        </p:nvCxnSpPr>
        <p:spPr bwMode="auto">
          <a:xfrm>
            <a:off x="0" y="603584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6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704617"/>
            <a:ext cx="3020720" cy="2150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840" y="773467"/>
            <a:ext cx="3002874" cy="2326337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F. Piquemal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SuperNEMO, NSAC NLDBD Subcommittee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6524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533" y="4643967"/>
            <a:ext cx="8339667" cy="1875204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598" y="1337732"/>
            <a:ext cx="2687195" cy="3082855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482600" y="755134"/>
            <a:ext cx="488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SuperNEMO</a:t>
            </a:r>
            <a:r>
              <a:rPr lang="fr-FR" dirty="0" smtClean="0"/>
              <a:t> : </a:t>
            </a:r>
            <a:r>
              <a:rPr lang="fr-FR" dirty="0" err="1" smtClean="0"/>
              <a:t>search</a:t>
            </a:r>
            <a:r>
              <a:rPr lang="fr-FR" dirty="0" smtClean="0"/>
              <a:t> of the nature of the neutrino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3793067" y="1227664"/>
            <a:ext cx="53028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Demonstrator : 7 kg of </a:t>
            </a:r>
            <a:r>
              <a:rPr lang="en-GB" sz="1600" baseline="30000" dirty="0" smtClean="0"/>
              <a:t>82</a:t>
            </a:r>
            <a:r>
              <a:rPr lang="en-GB" sz="1600" dirty="0" smtClean="0"/>
              <a:t>Se</a:t>
            </a:r>
          </a:p>
          <a:p>
            <a:r>
              <a:rPr lang="en-GB" sz="1600" dirty="0" smtClean="0"/>
              <a:t>                             </a:t>
            </a:r>
            <a:r>
              <a:rPr lang="en-GB" sz="1600" baseline="30000" dirty="0" smtClean="0"/>
              <a:t>150</a:t>
            </a:r>
            <a:r>
              <a:rPr lang="en-GB" sz="1600" dirty="0" smtClean="0"/>
              <a:t>Nd and </a:t>
            </a:r>
            <a:r>
              <a:rPr lang="en-GB" sz="1600" baseline="30000" dirty="0" smtClean="0"/>
              <a:t>96</a:t>
            </a:r>
            <a:r>
              <a:rPr lang="en-GB" sz="1600" dirty="0" smtClean="0"/>
              <a:t>Zr possible in future</a:t>
            </a:r>
          </a:p>
          <a:p>
            <a:r>
              <a:rPr lang="en-GB" sz="1600" dirty="0" smtClean="0"/>
              <a:t>(common effort JINR </a:t>
            </a:r>
            <a:r>
              <a:rPr lang="en-GB" sz="1600" dirty="0" err="1" smtClean="0"/>
              <a:t>Dubna</a:t>
            </a:r>
            <a:r>
              <a:rPr lang="en-GB" sz="1600" dirty="0" smtClean="0"/>
              <a:t>, LSM, LAL and ISOTOP company) </a:t>
            </a:r>
            <a:endParaRPr lang="en-GB" sz="1600" dirty="0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0237" y="2246222"/>
            <a:ext cx="1756833" cy="2308843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120123" y="2656548"/>
            <a:ext cx="3887214" cy="1554272"/>
          </a:xfrm>
          <a:prstGeom prst="rect">
            <a:avLst/>
          </a:prstGeom>
          <a:noFill/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dirty="0" err="1" smtClean="0">
                <a:solidFill>
                  <a:srgbClr val="000000"/>
                </a:solidFill>
              </a:rPr>
              <a:t>Expected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sensitivity</a:t>
            </a:r>
            <a:r>
              <a:rPr lang="fr-FR" sz="1600" dirty="0" smtClean="0">
                <a:solidFill>
                  <a:srgbClr val="000000"/>
                </a:solidFill>
              </a:rPr>
              <a:t> for 14 </a:t>
            </a:r>
            <a:r>
              <a:rPr lang="fr-FR" sz="1600" dirty="0" err="1" smtClean="0">
                <a:solidFill>
                  <a:srgbClr val="000000"/>
                </a:solidFill>
              </a:rPr>
              <a:t>kg.year</a:t>
            </a:r>
            <a:r>
              <a:rPr lang="fr-FR" sz="1600" dirty="0" smtClean="0">
                <a:solidFill>
                  <a:srgbClr val="000000"/>
                </a:solidFill>
              </a:rPr>
              <a:t> of </a:t>
            </a:r>
            <a:r>
              <a:rPr lang="fr-FR" sz="1600" baseline="30000" dirty="0" smtClean="0">
                <a:solidFill>
                  <a:srgbClr val="000000"/>
                </a:solidFill>
              </a:rPr>
              <a:t>82</a:t>
            </a:r>
            <a:r>
              <a:rPr lang="fr-FR" sz="1600" dirty="0" smtClean="0">
                <a:solidFill>
                  <a:srgbClr val="000000"/>
                </a:solidFill>
              </a:rPr>
              <a:t>Se </a:t>
            </a:r>
            <a:endParaRPr lang="fr-FR" sz="1050" dirty="0" smtClean="0">
              <a:solidFill>
                <a:srgbClr val="000000"/>
              </a:solidFill>
            </a:endParaRPr>
          </a:p>
          <a:p>
            <a:pPr algn="ctr"/>
            <a:endParaRPr lang="fr-FR" sz="1000" dirty="0" smtClean="0">
              <a:solidFill>
                <a:srgbClr val="000000"/>
              </a:solidFill>
            </a:endParaRPr>
          </a:p>
          <a:p>
            <a:pPr algn="ctr"/>
            <a:r>
              <a:rPr lang="fr-FR" dirty="0" smtClean="0">
                <a:solidFill>
                  <a:srgbClr val="000000"/>
                </a:solidFill>
              </a:rPr>
              <a:t>No background </a:t>
            </a:r>
            <a:r>
              <a:rPr lang="fr-FR" dirty="0" err="1" smtClean="0">
                <a:solidFill>
                  <a:srgbClr val="000000"/>
                </a:solidFill>
              </a:rPr>
              <a:t>expected</a:t>
            </a:r>
            <a:endParaRPr lang="fr-FR" sz="800" dirty="0" smtClean="0">
              <a:solidFill>
                <a:srgbClr val="000000"/>
              </a:solidFill>
            </a:endParaRPr>
          </a:p>
          <a:p>
            <a:pPr algn="ctr"/>
            <a:endParaRPr lang="fr-FR" sz="600" dirty="0" smtClean="0">
              <a:solidFill>
                <a:srgbClr val="000000"/>
              </a:solidFill>
            </a:endParaRPr>
          </a:p>
          <a:p>
            <a:pPr algn="ctr"/>
            <a:r>
              <a:rPr lang="fr-FR" dirty="0" smtClean="0">
                <a:solidFill>
                  <a:srgbClr val="000000"/>
                </a:solidFill>
              </a:rPr>
              <a:t>T</a:t>
            </a:r>
            <a:r>
              <a:rPr lang="fr-FR" baseline="-25000" dirty="0" smtClean="0">
                <a:solidFill>
                  <a:srgbClr val="000000"/>
                </a:solidFill>
              </a:rPr>
              <a:t>1/2 </a:t>
            </a:r>
            <a:r>
              <a:rPr lang="fr-FR" dirty="0" smtClean="0">
                <a:solidFill>
                  <a:srgbClr val="000000"/>
                </a:solidFill>
              </a:rPr>
              <a:t>&gt; 6.6 10</a:t>
            </a:r>
            <a:r>
              <a:rPr lang="fr-FR" baseline="30000" dirty="0" smtClean="0">
                <a:solidFill>
                  <a:srgbClr val="000000"/>
                </a:solidFill>
              </a:rPr>
              <a:t>24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yr</a:t>
            </a:r>
            <a:r>
              <a:rPr lang="fr-FR" dirty="0" smtClean="0">
                <a:solidFill>
                  <a:srgbClr val="000000"/>
                </a:solidFill>
              </a:rPr>
              <a:t>   (90 % CL)</a:t>
            </a:r>
            <a:endParaRPr lang="fr-FR" sz="800" dirty="0" smtClean="0">
              <a:solidFill>
                <a:srgbClr val="000000"/>
              </a:solidFill>
            </a:endParaRPr>
          </a:p>
          <a:p>
            <a:pPr algn="ctr"/>
            <a:endParaRPr lang="fr-FR" sz="900" dirty="0" smtClean="0">
              <a:solidFill>
                <a:srgbClr val="000000"/>
              </a:solidFill>
            </a:endParaRPr>
          </a:p>
          <a:p>
            <a:pPr algn="ctr"/>
            <a:r>
              <a:rPr lang="fr-FR" dirty="0" smtClean="0">
                <a:solidFill>
                  <a:srgbClr val="000000"/>
                </a:solidFill>
              </a:rPr>
              <a:t>&lt;m</a:t>
            </a:r>
            <a:r>
              <a:rPr lang="fr-FR" baseline="-25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fr-FR" dirty="0" smtClean="0">
                <a:solidFill>
                  <a:srgbClr val="000000"/>
                </a:solidFill>
              </a:rPr>
              <a:t>&gt; &lt; 0.16 – 0.44 eV  </a:t>
            </a:r>
            <a:endParaRPr lang="fr-FR" dirty="0">
              <a:solidFill>
                <a:srgbClr val="000000"/>
              </a:solidFill>
            </a:endParaRPr>
          </a:p>
        </p:txBody>
      </p:sp>
      <p:cxnSp>
        <p:nvCxnSpPr>
          <p:cNvPr id="14" name="Connecteur droit 13"/>
          <p:cNvCxnSpPr/>
          <p:nvPr/>
        </p:nvCxnSpPr>
        <p:spPr bwMode="auto">
          <a:xfrm>
            <a:off x="0" y="711439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692824" y="25876"/>
            <a:ext cx="4435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SuperNEMO</a:t>
            </a:r>
            <a:r>
              <a:rPr lang="fr-FR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fr-FR" sz="28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demonstrator</a:t>
            </a:r>
            <a:endParaRPr lang="fr-FR" sz="28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8564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7"/>
            <a:ext cx="971600" cy="669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8" name="Connecteur droit 7"/>
          <p:cNvCxnSpPr/>
          <p:nvPr/>
        </p:nvCxnSpPr>
        <p:spPr bwMode="auto">
          <a:xfrm>
            <a:off x="0" y="620517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ZoneTexte 8"/>
          <p:cNvSpPr txBox="1"/>
          <p:nvPr/>
        </p:nvSpPr>
        <p:spPr>
          <a:xfrm>
            <a:off x="1355295" y="31360"/>
            <a:ext cx="58340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chemeClr val="accent6">
                    <a:lumMod val="75000"/>
                  </a:schemeClr>
                </a:solidFill>
              </a:rPr>
              <a:t>Modane Underground </a:t>
            </a:r>
            <a:r>
              <a:rPr lang="fr-FR" sz="3200" dirty="0" err="1" smtClean="0">
                <a:solidFill>
                  <a:schemeClr val="accent6">
                    <a:lumMod val="75000"/>
                  </a:schemeClr>
                </a:solidFill>
              </a:rPr>
              <a:t>Laboratory</a:t>
            </a:r>
            <a:endParaRPr lang="fr-FR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671" y="3874"/>
            <a:ext cx="994729" cy="55262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4791" y="31360"/>
            <a:ext cx="795147" cy="51471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194" y="746077"/>
            <a:ext cx="8712087" cy="591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21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147" y="711439"/>
            <a:ext cx="6044479" cy="4361541"/>
          </a:xfrm>
          <a:prstGeom prst="rect">
            <a:avLst/>
          </a:prstGeom>
        </p:spPr>
      </p:pic>
      <p:cxnSp>
        <p:nvCxnSpPr>
          <p:cNvPr id="3" name="Connecteur droit 2"/>
          <p:cNvCxnSpPr/>
          <p:nvPr/>
        </p:nvCxnSpPr>
        <p:spPr bwMode="auto">
          <a:xfrm>
            <a:off x="0" y="711439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966767" y="44834"/>
            <a:ext cx="2040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Calorimeter</a:t>
            </a:r>
            <a:endParaRPr lang="fr-FR" sz="28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46431" y="6414411"/>
            <a:ext cx="8714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JINR contribution :102 8’’ PMT, Plastic </a:t>
            </a:r>
            <a:r>
              <a:rPr lang="fr-FR" dirty="0" err="1" smtClean="0"/>
              <a:t>scintillator</a:t>
            </a:r>
            <a:r>
              <a:rPr lang="fr-FR" dirty="0" smtClean="0"/>
              <a:t> for up and down vetos, </a:t>
            </a:r>
            <a:r>
              <a:rPr lang="fr-FR" dirty="0" err="1" smtClean="0"/>
              <a:t>electronics</a:t>
            </a:r>
            <a:r>
              <a:rPr lang="fr-FR" dirty="0" smtClean="0"/>
              <a:t> </a:t>
            </a:r>
            <a:r>
              <a:rPr lang="fr-FR" dirty="0" err="1" smtClean="0"/>
              <a:t>crates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748650" y="5207388"/>
            <a:ext cx="2981818" cy="1200329"/>
          </a:xfrm>
          <a:prstGeom prst="rect">
            <a:avLst/>
          </a:prstGeom>
          <a:noFill/>
          <a:ln w="57150" cmpd="sng"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Symbol" charset="2"/>
                <a:cs typeface="Symbol" charset="2"/>
              </a:rPr>
              <a:t>D</a:t>
            </a:r>
            <a:r>
              <a:rPr lang="fr-FR" dirty="0" smtClean="0"/>
              <a:t>E/E :4% </a:t>
            </a:r>
            <a:r>
              <a:rPr lang="fr-FR" dirty="0" err="1" smtClean="0"/>
              <a:t>at</a:t>
            </a:r>
            <a:r>
              <a:rPr lang="fr-FR" dirty="0" smtClean="0"/>
              <a:t> </a:t>
            </a:r>
            <a:r>
              <a:rPr lang="fr-FR" dirty="0" err="1" smtClean="0"/>
              <a:t>Q</a:t>
            </a:r>
            <a:r>
              <a:rPr lang="fr-FR" baseline="-25000" dirty="0" err="1" smtClean="0">
                <a:latin typeface="Symbol" charset="2"/>
                <a:cs typeface="Symbol" charset="2"/>
              </a:rPr>
              <a:t>bb</a:t>
            </a:r>
            <a:r>
              <a:rPr lang="fr-FR" dirty="0" smtClean="0"/>
              <a:t> (8% NEMO3)</a:t>
            </a:r>
          </a:p>
          <a:p>
            <a:r>
              <a:rPr lang="fr-FR" dirty="0" smtClean="0"/>
              <a:t>440 8’’ PMT and 150 5’’ PMT</a:t>
            </a:r>
          </a:p>
          <a:p>
            <a:r>
              <a:rPr lang="fr-FR" dirty="0" err="1" smtClean="0"/>
              <a:t>Scinitillation</a:t>
            </a:r>
            <a:r>
              <a:rPr lang="fr-FR" dirty="0" smtClean="0"/>
              <a:t> light simulation</a:t>
            </a:r>
          </a:p>
          <a:p>
            <a:r>
              <a:rPr lang="fr-FR" dirty="0" err="1" smtClean="0"/>
              <a:t>Digitisation</a:t>
            </a:r>
            <a:r>
              <a:rPr lang="fr-FR" dirty="0" smtClean="0"/>
              <a:t> of the pulses</a:t>
            </a:r>
            <a:endParaRPr lang="fr-FR" dirty="0"/>
          </a:p>
        </p:txBody>
      </p:sp>
      <p:pic>
        <p:nvPicPr>
          <p:cNvPr id="8" name="Picture 1" descr="8inch_OM_4-lowre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86" y="825500"/>
            <a:ext cx="1916596" cy="2480300"/>
          </a:xfrm>
          <a:prstGeom prst="rect">
            <a:avLst/>
          </a:prstGeom>
        </p:spPr>
      </p:pic>
      <p:pic>
        <p:nvPicPr>
          <p:cNvPr id="9" name="Picture 5" descr="Calobrick_2-lowr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2" y="3371656"/>
            <a:ext cx="2923565" cy="16461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8607" y="4737868"/>
            <a:ext cx="1747014" cy="26161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000090"/>
                </a:solidFill>
              </a:rPr>
              <a:t>Calorimeter “brick”</a:t>
            </a:r>
            <a:endParaRPr lang="en-US" sz="105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1578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9068" y="1197013"/>
            <a:ext cx="4904932" cy="3186929"/>
          </a:xfrm>
          <a:prstGeom prst="rect">
            <a:avLst/>
          </a:prstGeom>
        </p:spPr>
      </p:pic>
      <p:cxnSp>
        <p:nvCxnSpPr>
          <p:cNvPr id="3" name="Connecteur droit 2"/>
          <p:cNvCxnSpPr/>
          <p:nvPr/>
        </p:nvCxnSpPr>
        <p:spPr bwMode="auto">
          <a:xfrm>
            <a:off x="0" y="711439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692824" y="25876"/>
            <a:ext cx="1501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Sources</a:t>
            </a:r>
            <a:endParaRPr lang="fr-FR" sz="28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0" y="5939790"/>
            <a:ext cx="9319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JINR contribution : 1.5kg of 82Se</a:t>
            </a:r>
          </a:p>
          <a:p>
            <a:r>
              <a:rPr lang="fr-FR" dirty="0"/>
              <a:t>	</a:t>
            </a:r>
            <a:r>
              <a:rPr lang="fr-FR" dirty="0" smtClean="0"/>
              <a:t>		        New </a:t>
            </a:r>
            <a:r>
              <a:rPr lang="fr-FR" dirty="0" err="1" smtClean="0"/>
              <a:t>method</a:t>
            </a:r>
            <a:r>
              <a:rPr lang="fr-FR" dirty="0" smtClean="0"/>
              <a:t> of purification : reverse </a:t>
            </a:r>
            <a:r>
              <a:rPr lang="fr-FR" dirty="0" err="1" smtClean="0"/>
              <a:t>method</a:t>
            </a:r>
            <a:r>
              <a:rPr lang="fr-FR" dirty="0" smtClean="0"/>
              <a:t> .Large </a:t>
            </a:r>
            <a:r>
              <a:rPr lang="fr-FR" dirty="0" err="1" smtClean="0"/>
              <a:t>quantities</a:t>
            </a:r>
            <a:r>
              <a:rPr lang="fr-FR" dirty="0" smtClean="0"/>
              <a:t>, multi-isotopes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9" y="1135459"/>
            <a:ext cx="4491731" cy="324848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85800" y="4587799"/>
            <a:ext cx="7601961" cy="1200329"/>
          </a:xfrm>
          <a:prstGeom prst="rect">
            <a:avLst/>
          </a:prstGeom>
          <a:noFill/>
          <a:ln w="57150" cmpd="sng"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7 kg of </a:t>
            </a:r>
            <a:r>
              <a:rPr lang="fr-FR" baseline="30000" dirty="0" smtClean="0"/>
              <a:t>82</a:t>
            </a:r>
            <a:r>
              <a:rPr lang="fr-FR" dirty="0" smtClean="0"/>
              <a:t>Se</a:t>
            </a:r>
          </a:p>
          <a:p>
            <a:r>
              <a:rPr lang="fr-FR" dirty="0" smtClean="0"/>
              <a:t>Sources </a:t>
            </a:r>
            <a:r>
              <a:rPr lang="fr-FR" dirty="0" err="1" smtClean="0"/>
              <a:t>produced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ITEP (</a:t>
            </a:r>
            <a:r>
              <a:rPr lang="fr-FR" dirty="0" err="1" smtClean="0"/>
              <a:t>Russia</a:t>
            </a:r>
            <a:r>
              <a:rPr lang="fr-FR" dirty="0" smtClean="0"/>
              <a:t>) and LAPP (France)</a:t>
            </a:r>
          </a:p>
          <a:p>
            <a:r>
              <a:rPr lang="fr-FR" dirty="0" err="1" smtClean="0"/>
              <a:t>Radiopurity</a:t>
            </a:r>
            <a:r>
              <a:rPr lang="fr-FR" dirty="0" smtClean="0"/>
              <a:t> </a:t>
            </a:r>
            <a:r>
              <a:rPr lang="fr-FR" dirty="0" err="1" smtClean="0"/>
              <a:t>measure</a:t>
            </a:r>
            <a:r>
              <a:rPr lang="fr-FR" dirty="0" smtClean="0"/>
              <a:t> by </a:t>
            </a:r>
            <a:r>
              <a:rPr lang="fr-FR" dirty="0" err="1" smtClean="0"/>
              <a:t>BiPo</a:t>
            </a:r>
            <a:r>
              <a:rPr lang="fr-FR" dirty="0" smtClean="0"/>
              <a:t> detector </a:t>
            </a:r>
            <a:r>
              <a:rPr lang="fr-FR" dirty="0" err="1" smtClean="0"/>
              <a:t>limits</a:t>
            </a:r>
            <a:r>
              <a:rPr lang="fr-FR" dirty="0" smtClean="0"/>
              <a:t> about few </a:t>
            </a:r>
            <a:r>
              <a:rPr lang="fr-FR" dirty="0" err="1" smtClean="0"/>
              <a:t>tens</a:t>
            </a:r>
            <a:r>
              <a:rPr lang="fr-FR" dirty="0" smtClean="0"/>
              <a:t> of </a:t>
            </a:r>
            <a:r>
              <a:rPr lang="fr-FR" dirty="0" err="1" smtClean="0"/>
              <a:t>mBq</a:t>
            </a:r>
            <a:r>
              <a:rPr lang="fr-FR" dirty="0" smtClean="0"/>
              <a:t>/kg in 208Tl</a:t>
            </a:r>
          </a:p>
          <a:p>
            <a:r>
              <a:rPr lang="fr-FR" dirty="0" smtClean="0"/>
              <a:t>Final </a:t>
            </a:r>
            <a:r>
              <a:rPr lang="fr-FR" dirty="0" err="1" smtClean="0"/>
              <a:t>radiopurity</a:t>
            </a:r>
            <a:r>
              <a:rPr lang="fr-FR" dirty="0" smtClean="0"/>
              <a:t> </a:t>
            </a:r>
            <a:r>
              <a:rPr lang="fr-FR" dirty="0" err="1" smtClean="0"/>
              <a:t>meausred</a:t>
            </a:r>
            <a:r>
              <a:rPr lang="fr-FR" dirty="0" smtClean="0"/>
              <a:t> by the detector </a:t>
            </a:r>
            <a:r>
              <a:rPr lang="fr-FR" dirty="0" err="1" smtClean="0"/>
              <a:t>itself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51700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/>
          <p:nvPr/>
        </p:nvCxnSpPr>
        <p:spPr bwMode="auto">
          <a:xfrm>
            <a:off x="0" y="711439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147773" y="64723"/>
            <a:ext cx="4435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SuperNEMO</a:t>
            </a:r>
            <a:r>
              <a:rPr lang="fr-FR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fr-FR" sz="28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demonstrator</a:t>
            </a:r>
            <a:endParaRPr lang="fr-FR" sz="28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11895" y="1346008"/>
            <a:ext cx="915297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z="2000" dirty="0" smtClean="0"/>
              <a:t>Data </a:t>
            </a:r>
            <a:r>
              <a:rPr lang="fr-FR" sz="2000" dirty="0" err="1" smtClean="0"/>
              <a:t>taking</a:t>
            </a:r>
            <a:r>
              <a:rPr lang="fr-FR" sz="2000" dirty="0" smtClean="0"/>
              <a:t> </a:t>
            </a:r>
            <a:r>
              <a:rPr lang="fr-FR" sz="2000" dirty="0" err="1" smtClean="0"/>
              <a:t>beginning</a:t>
            </a:r>
            <a:r>
              <a:rPr lang="fr-FR" sz="2000" dirty="0" smtClean="0"/>
              <a:t> 2019</a:t>
            </a:r>
          </a:p>
          <a:p>
            <a:pPr marL="285750" indent="-285750">
              <a:buFont typeface="Wingdings" charset="2"/>
              <a:buChar char="Ø"/>
            </a:pPr>
            <a:endParaRPr lang="fr-FR" sz="2000" dirty="0"/>
          </a:p>
          <a:p>
            <a:pPr marL="285750" indent="-285750">
              <a:buFont typeface="Wingdings" charset="2"/>
              <a:buChar char="Ø"/>
            </a:pPr>
            <a:r>
              <a:rPr lang="fr-FR" sz="2000" dirty="0" err="1" smtClean="0"/>
              <a:t>SuperNEMO</a:t>
            </a:r>
            <a:r>
              <a:rPr lang="fr-FR" sz="2000" dirty="0" smtClean="0"/>
              <a:t> has lead to a lot of </a:t>
            </a:r>
            <a:r>
              <a:rPr lang="fr-FR" sz="2000" dirty="0" err="1" smtClean="0"/>
              <a:t>developpement</a:t>
            </a:r>
            <a:r>
              <a:rPr lang="fr-FR" sz="2000" dirty="0" smtClean="0"/>
              <a:t> : purification sources ,</a:t>
            </a:r>
            <a:r>
              <a:rPr lang="fr-FR" sz="2000" dirty="0" err="1" smtClean="0"/>
              <a:t>progress</a:t>
            </a:r>
            <a:r>
              <a:rPr lang="fr-FR" sz="2000" dirty="0" smtClean="0"/>
              <a:t> in</a:t>
            </a:r>
          </a:p>
          <a:p>
            <a:r>
              <a:rPr lang="fr-FR" sz="2000" dirty="0" smtClean="0"/>
              <a:t>      scintillation </a:t>
            </a:r>
            <a:r>
              <a:rPr lang="fr-FR" sz="2000" dirty="0" err="1" smtClean="0"/>
              <a:t>energy</a:t>
            </a:r>
            <a:r>
              <a:rPr lang="fr-FR" sz="2000" dirty="0" smtClean="0"/>
              <a:t> </a:t>
            </a:r>
            <a:r>
              <a:rPr lang="fr-FR" sz="2000" dirty="0" err="1" smtClean="0"/>
              <a:t>resolution</a:t>
            </a:r>
            <a:r>
              <a:rPr lang="fr-FR" sz="2000" dirty="0" smtClean="0"/>
              <a:t>, radon, </a:t>
            </a:r>
            <a:r>
              <a:rPr lang="fr-FR" sz="2000" dirty="0" err="1" smtClean="0"/>
              <a:t>low</a:t>
            </a:r>
            <a:r>
              <a:rPr lang="fr-FR" sz="2000" dirty="0" smtClean="0"/>
              <a:t> background </a:t>
            </a:r>
            <a:r>
              <a:rPr lang="fr-FR" sz="2000" dirty="0" err="1" smtClean="0"/>
              <a:t>measurement,electronics</a:t>
            </a:r>
            <a:r>
              <a:rPr lang="fr-FR" sz="2000" dirty="0" smtClean="0"/>
              <a:t>,</a:t>
            </a:r>
            <a:r>
              <a:rPr lang="mr-IN" sz="2000" dirty="0" smtClean="0"/>
              <a:t>…</a:t>
            </a:r>
            <a:endParaRPr lang="fr-FR" sz="2000" dirty="0" smtClean="0"/>
          </a:p>
          <a:p>
            <a:r>
              <a:rPr lang="fr-FR" sz="2000" dirty="0"/>
              <a:t> </a:t>
            </a:r>
            <a:r>
              <a:rPr lang="fr-FR" sz="2000" dirty="0" smtClean="0"/>
              <a:t>     All </a:t>
            </a:r>
            <a:r>
              <a:rPr lang="fr-FR" sz="2000" dirty="0" err="1" smtClean="0"/>
              <a:t>these</a:t>
            </a:r>
            <a:r>
              <a:rPr lang="fr-FR" sz="2000" dirty="0" smtClean="0"/>
              <a:t> </a:t>
            </a:r>
            <a:r>
              <a:rPr lang="fr-FR" sz="2000" dirty="0" err="1" smtClean="0"/>
              <a:t>development</a:t>
            </a:r>
            <a:r>
              <a:rPr lang="fr-FR" sz="2000" dirty="0" smtClean="0"/>
              <a:t> </a:t>
            </a:r>
            <a:r>
              <a:rPr lang="fr-FR" sz="2000" dirty="0" err="1" smtClean="0"/>
              <a:t>will</a:t>
            </a:r>
            <a:r>
              <a:rPr lang="fr-FR" sz="2000" dirty="0" smtClean="0"/>
              <a:t> profit to </a:t>
            </a:r>
            <a:r>
              <a:rPr lang="fr-FR" sz="2000" dirty="0" err="1" smtClean="0"/>
              <a:t>other</a:t>
            </a:r>
            <a:r>
              <a:rPr lang="fr-FR" sz="2000" dirty="0" smtClean="0"/>
              <a:t> </a:t>
            </a:r>
            <a:r>
              <a:rPr lang="fr-FR" sz="2000" dirty="0" err="1" smtClean="0"/>
              <a:t>projects</a:t>
            </a:r>
            <a:r>
              <a:rPr lang="fr-FR" sz="2000" dirty="0" smtClean="0"/>
              <a:t> (neutrino and </a:t>
            </a:r>
            <a:r>
              <a:rPr lang="fr-FR" sz="2000" dirty="0" err="1" smtClean="0"/>
              <a:t>dark</a:t>
            </a:r>
            <a:r>
              <a:rPr lang="fr-FR" sz="2000" dirty="0" smtClean="0"/>
              <a:t> </a:t>
            </a:r>
            <a:r>
              <a:rPr lang="fr-FR" sz="2000" dirty="0" err="1" smtClean="0"/>
              <a:t>matter</a:t>
            </a:r>
            <a:r>
              <a:rPr lang="fr-FR" sz="2000" dirty="0" smtClean="0"/>
              <a:t>)</a:t>
            </a:r>
          </a:p>
          <a:p>
            <a:endParaRPr lang="fr-FR" sz="2000" dirty="0" smtClean="0"/>
          </a:p>
          <a:p>
            <a:pPr marL="285750" indent="-285750">
              <a:buFont typeface="Wingdings" charset="2"/>
              <a:buChar char="Ø"/>
            </a:pPr>
            <a:r>
              <a:rPr lang="fr-FR" sz="2000" dirty="0" err="1" smtClean="0"/>
              <a:t>Expected</a:t>
            </a:r>
            <a:r>
              <a:rPr lang="fr-FR" sz="2000" dirty="0" smtClean="0"/>
              <a:t> </a:t>
            </a:r>
            <a:r>
              <a:rPr lang="fr-FR" sz="2000" dirty="0" err="1" smtClean="0"/>
              <a:t>sensitivity</a:t>
            </a:r>
            <a:r>
              <a:rPr lang="fr-FR" sz="2000" dirty="0" smtClean="0"/>
              <a:t> T</a:t>
            </a:r>
            <a:r>
              <a:rPr lang="fr-FR" sz="2000" baseline="-25000" dirty="0" smtClean="0"/>
              <a:t>1/2 </a:t>
            </a:r>
            <a:r>
              <a:rPr lang="fr-FR" sz="2000" dirty="0" smtClean="0"/>
              <a:t>&gt; 5. 10</a:t>
            </a:r>
            <a:r>
              <a:rPr lang="fr-FR" sz="2000" baseline="30000" dirty="0" smtClean="0"/>
              <a:t>24</a:t>
            </a:r>
            <a:r>
              <a:rPr lang="fr-FR" sz="2000" dirty="0" smtClean="0"/>
              <a:t> </a:t>
            </a:r>
            <a:r>
              <a:rPr lang="fr-FR" sz="2000" dirty="0" err="1" smtClean="0"/>
              <a:t>years</a:t>
            </a:r>
            <a:r>
              <a:rPr lang="fr-FR" sz="2000" dirty="0" smtClean="0"/>
              <a:t>  (CUPID T</a:t>
            </a:r>
            <a:r>
              <a:rPr lang="fr-FR" sz="2000" baseline="-25000" dirty="0" smtClean="0"/>
              <a:t>1/2 </a:t>
            </a:r>
            <a:r>
              <a:rPr lang="fr-FR" sz="2000" dirty="0" smtClean="0"/>
              <a:t>&gt; 2. 10</a:t>
            </a:r>
            <a:r>
              <a:rPr lang="fr-FR" sz="2000" baseline="30000" dirty="0" smtClean="0"/>
              <a:t>24</a:t>
            </a:r>
            <a:r>
              <a:rPr lang="fr-FR" sz="2000" dirty="0" smtClean="0"/>
              <a:t> </a:t>
            </a:r>
            <a:r>
              <a:rPr lang="fr-FR" sz="2000" dirty="0" err="1" smtClean="0"/>
              <a:t>years</a:t>
            </a:r>
            <a:r>
              <a:rPr lang="fr-FR" sz="2000" dirty="0" smtClean="0"/>
              <a:t> )</a:t>
            </a:r>
          </a:p>
          <a:p>
            <a:pPr marL="285750" indent="-285750">
              <a:buFont typeface="Wingdings" charset="2"/>
              <a:buChar char="Ø"/>
            </a:pPr>
            <a:endParaRPr lang="fr-FR" sz="2000" dirty="0"/>
          </a:p>
          <a:p>
            <a:pPr marL="285750" indent="-285750">
              <a:buFont typeface="Wingdings" charset="2"/>
              <a:buChar char="Ø"/>
            </a:pPr>
            <a:r>
              <a:rPr lang="fr-FR" sz="2000" dirty="0" err="1" smtClean="0"/>
              <a:t>Accurate</a:t>
            </a:r>
            <a:r>
              <a:rPr lang="fr-FR" sz="2000" dirty="0" smtClean="0"/>
              <a:t> </a:t>
            </a:r>
            <a:r>
              <a:rPr lang="fr-FR" sz="2000" dirty="0" err="1" smtClean="0"/>
              <a:t>measurement</a:t>
            </a:r>
            <a:r>
              <a:rPr lang="fr-FR" sz="2000" dirty="0" smtClean="0"/>
              <a:t> of the </a:t>
            </a:r>
            <a:r>
              <a:rPr lang="fr-FR" sz="2000" dirty="0" smtClean="0">
                <a:latin typeface="Symbol" charset="2"/>
                <a:cs typeface="Symbol" charset="2"/>
              </a:rPr>
              <a:t>bb2n</a:t>
            </a:r>
            <a:r>
              <a:rPr lang="fr-FR" sz="2000" dirty="0" smtClean="0"/>
              <a:t> </a:t>
            </a:r>
            <a:r>
              <a:rPr lang="fr-FR" sz="2000" dirty="0" err="1" smtClean="0"/>
              <a:t>kinematics</a:t>
            </a:r>
            <a:r>
              <a:rPr lang="fr-FR" sz="2000" dirty="0" smtClean="0"/>
              <a:t> to look for </a:t>
            </a:r>
            <a:r>
              <a:rPr lang="fr-FR" sz="2000" dirty="0" err="1" smtClean="0"/>
              <a:t>deviation</a:t>
            </a:r>
            <a:r>
              <a:rPr lang="fr-FR" sz="2000" dirty="0" smtClean="0"/>
              <a:t> </a:t>
            </a:r>
            <a:r>
              <a:rPr lang="fr-FR" sz="2000" dirty="0" err="1" smtClean="0"/>
              <a:t>from</a:t>
            </a:r>
            <a:r>
              <a:rPr lang="fr-FR" sz="2000" dirty="0" smtClean="0"/>
              <a:t> </a:t>
            </a:r>
          </a:p>
          <a:p>
            <a:r>
              <a:rPr lang="fr-FR" sz="2000" dirty="0"/>
              <a:t> </a:t>
            </a:r>
            <a:r>
              <a:rPr lang="fr-FR" sz="2000" dirty="0" smtClean="0"/>
              <a:t>     </a:t>
            </a:r>
            <a:r>
              <a:rPr lang="fr-FR" sz="2000" dirty="0"/>
              <a:t>S</a:t>
            </a:r>
            <a:r>
              <a:rPr lang="fr-FR" sz="2000" dirty="0" smtClean="0"/>
              <a:t>tandard Model : </a:t>
            </a:r>
            <a:r>
              <a:rPr lang="fr-FR" sz="2000" dirty="0" err="1" smtClean="0"/>
              <a:t>Majoron</a:t>
            </a:r>
            <a:r>
              <a:rPr lang="fr-FR" sz="2000" dirty="0" smtClean="0"/>
              <a:t>, </a:t>
            </a:r>
            <a:r>
              <a:rPr lang="fr-FR" sz="2000" dirty="0" err="1" smtClean="0"/>
              <a:t>bosonic</a:t>
            </a:r>
            <a:r>
              <a:rPr lang="fr-FR" sz="2000" dirty="0" smtClean="0"/>
              <a:t> neutrino, </a:t>
            </a:r>
            <a:r>
              <a:rPr lang="fr-FR" sz="2000" dirty="0" err="1" smtClean="0"/>
              <a:t>excited</a:t>
            </a:r>
            <a:r>
              <a:rPr lang="fr-FR" sz="2000" dirty="0" smtClean="0"/>
              <a:t> states,</a:t>
            </a:r>
            <a:r>
              <a:rPr lang="mr-IN" sz="2000" dirty="0" smtClean="0"/>
              <a:t>…</a:t>
            </a:r>
            <a:r>
              <a:rPr lang="fr-FR" sz="2000" dirty="0" smtClean="0"/>
              <a:t>.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507242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7"/>
            <a:ext cx="971600" cy="669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3" name="Connecteur droit 2"/>
          <p:cNvCxnSpPr/>
          <p:nvPr/>
        </p:nvCxnSpPr>
        <p:spPr bwMode="auto">
          <a:xfrm>
            <a:off x="0" y="592805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ZoneTexte 3"/>
          <p:cNvSpPr txBox="1"/>
          <p:nvPr/>
        </p:nvSpPr>
        <p:spPr>
          <a:xfrm>
            <a:off x="1315320" y="61492"/>
            <a:ext cx="3027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Dark matter at LSM</a:t>
            </a: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671" y="3874"/>
            <a:ext cx="994729" cy="55262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4791" y="31360"/>
            <a:ext cx="795147" cy="51471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5920" y="3803436"/>
            <a:ext cx="4267150" cy="311386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93163"/>
            <a:ext cx="4632795" cy="3100873"/>
          </a:xfrm>
          <a:prstGeom prst="rect">
            <a:avLst/>
          </a:prstGeom>
          <a:ln w="38100" cmpd="sng">
            <a:noFill/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159" y="670249"/>
            <a:ext cx="4001128" cy="28608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227474" y="6756120"/>
            <a:ext cx="4860269" cy="2393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8" descr="HST Cluster Len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00"/>
          <a:stretch>
            <a:fillRect/>
          </a:stretch>
        </p:blipFill>
        <p:spPr bwMode="auto">
          <a:xfrm>
            <a:off x="5137128" y="670248"/>
            <a:ext cx="3298380" cy="288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973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7"/>
            <a:ext cx="971600" cy="669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3" name="Connecteur droit 2"/>
          <p:cNvCxnSpPr/>
          <p:nvPr/>
        </p:nvCxnSpPr>
        <p:spPr bwMode="auto">
          <a:xfrm>
            <a:off x="0" y="592805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1038" y="1513545"/>
            <a:ext cx="2411663" cy="1625600"/>
          </a:xfrm>
          <a:prstGeom prst="rect">
            <a:avLst/>
          </a:prstGeom>
        </p:spPr>
      </p:pic>
      <p:pic>
        <p:nvPicPr>
          <p:cNvPr id="6" name="Picture 2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268" y="1119837"/>
            <a:ext cx="1940070" cy="2617796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825954" y="683248"/>
            <a:ext cx="5343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EDELWEISS-III </a:t>
            </a:r>
            <a:r>
              <a:rPr lang="en-GB" dirty="0" smtClean="0"/>
              <a:t>: dark matter search with </a:t>
            </a:r>
            <a:r>
              <a:rPr lang="en-GB" dirty="0" err="1" smtClean="0"/>
              <a:t>Ge</a:t>
            </a:r>
            <a:r>
              <a:rPr lang="en-GB" dirty="0" smtClean="0"/>
              <a:t> bolometers</a:t>
            </a:r>
            <a:endParaRPr lang="en-GB" dirty="0"/>
          </a:p>
        </p:txBody>
      </p:sp>
      <p:grpSp>
        <p:nvGrpSpPr>
          <p:cNvPr id="8" name="Groupe 20"/>
          <p:cNvGrpSpPr>
            <a:grpSpLocks/>
          </p:cNvGrpSpPr>
          <p:nvPr/>
        </p:nvGrpSpPr>
        <p:grpSpPr bwMode="auto">
          <a:xfrm>
            <a:off x="5621867" y="1513545"/>
            <a:ext cx="3168650" cy="2224087"/>
            <a:chOff x="1298054" y="764783"/>
            <a:chExt cx="4140200" cy="3659187"/>
          </a:xfrm>
        </p:grpSpPr>
        <p:pic>
          <p:nvPicPr>
            <p:cNvPr id="9" name="Image 6" descr="allge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8054" y="764783"/>
              <a:ext cx="4140200" cy="3659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 rot="20585469">
              <a:off x="2451673" y="1926276"/>
              <a:ext cx="198596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i="1" dirty="0">
                  <a:solidFill>
                    <a:srgbClr val="FF0000"/>
                  </a:solidFill>
                  <a:latin typeface="Calibri" charset="0"/>
                </a:rPr>
                <a:t>preliminary</a:t>
              </a:r>
            </a:p>
          </p:txBody>
        </p:sp>
        <p:sp>
          <p:nvSpPr>
            <p:cNvPr id="11" name="Oval 8"/>
            <p:cNvSpPr>
              <a:spLocks noChangeArrowheads="1"/>
            </p:cNvSpPr>
            <p:nvPr/>
          </p:nvSpPr>
          <p:spPr bwMode="auto">
            <a:xfrm>
              <a:off x="1632526" y="2818216"/>
              <a:ext cx="287338" cy="50323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>
                <a:latin typeface="Calibri" charset="0"/>
              </a:endParaRPr>
            </a:p>
          </p:txBody>
        </p:sp>
        <p:sp>
          <p:nvSpPr>
            <p:cNvPr id="12" name="Oval 9"/>
            <p:cNvSpPr>
              <a:spLocks noChangeArrowheads="1"/>
            </p:cNvSpPr>
            <p:nvPr/>
          </p:nvSpPr>
          <p:spPr bwMode="auto">
            <a:xfrm>
              <a:off x="4486851" y="2594378"/>
              <a:ext cx="287338" cy="14287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>
                <a:latin typeface="Calibri" charset="0"/>
              </a:endParaRP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5877851" y="1092394"/>
            <a:ext cx="3115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Measure of heat and ionisation</a:t>
            </a:r>
            <a:endParaRPr lang="en-GB" dirty="0"/>
          </a:p>
        </p:txBody>
      </p:sp>
      <p:sp>
        <p:nvSpPr>
          <p:cNvPr id="16" name="ZoneTexte 15"/>
          <p:cNvSpPr txBox="1"/>
          <p:nvPr/>
        </p:nvSpPr>
        <p:spPr>
          <a:xfrm>
            <a:off x="2641821" y="990325"/>
            <a:ext cx="2877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Edelweiss Phase III : Optimisation for </a:t>
            </a:r>
          </a:p>
          <a:p>
            <a:r>
              <a:rPr lang="fr-FR" sz="1400" dirty="0" err="1" smtClean="0"/>
              <a:t>low</a:t>
            </a:r>
            <a:r>
              <a:rPr lang="fr-FR" sz="1400" dirty="0" smtClean="0"/>
              <a:t> mass WIMPS &lt; 10 </a:t>
            </a:r>
            <a:r>
              <a:rPr lang="fr-FR" sz="1400" dirty="0" err="1" smtClean="0"/>
              <a:t>GeV</a:t>
            </a:r>
            <a:r>
              <a:rPr lang="fr-FR" sz="1400" dirty="0" smtClean="0"/>
              <a:t> </a:t>
            </a:r>
            <a:endParaRPr lang="fr-FR" sz="1400" dirty="0"/>
          </a:p>
        </p:txBody>
      </p:sp>
      <p:sp>
        <p:nvSpPr>
          <p:cNvPr id="17" name="ZoneTexte 16"/>
          <p:cNvSpPr txBox="1"/>
          <p:nvPr/>
        </p:nvSpPr>
        <p:spPr>
          <a:xfrm>
            <a:off x="418289" y="4081038"/>
            <a:ext cx="3236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Expected sensitivity after background and</a:t>
            </a:r>
          </a:p>
          <a:p>
            <a:r>
              <a:rPr lang="en-GB" sz="1400" dirty="0" smtClean="0"/>
              <a:t>detector improvements 50 000 </a:t>
            </a:r>
            <a:r>
              <a:rPr lang="en-GB" sz="1400" dirty="0" err="1" smtClean="0"/>
              <a:t>kg.d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sp>
        <p:nvSpPr>
          <p:cNvPr id="19" name="ZoneTexte 18"/>
          <p:cNvSpPr txBox="1"/>
          <p:nvPr/>
        </p:nvSpPr>
        <p:spPr>
          <a:xfrm>
            <a:off x="1315320" y="61492"/>
            <a:ext cx="3528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Cryogenic experiments</a:t>
            </a: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671" y="3874"/>
            <a:ext cx="994729" cy="552627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4791" y="31360"/>
            <a:ext cx="795147" cy="514716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289" y="4530418"/>
            <a:ext cx="3168650" cy="214218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64337" y="4007198"/>
            <a:ext cx="3564466" cy="269598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4708752" y="6085345"/>
            <a:ext cx="4206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LUMINEU, CUPID-Mo </a:t>
            </a:r>
            <a:r>
              <a:rPr lang="fr-FR" dirty="0" smtClean="0"/>
              <a:t>R&amp;D for double beta </a:t>
            </a:r>
          </a:p>
          <a:p>
            <a:r>
              <a:rPr lang="fr-FR" dirty="0" err="1" smtClean="0"/>
              <a:t>decay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scintilalting</a:t>
            </a:r>
            <a:r>
              <a:rPr lang="fr-FR" dirty="0" smtClean="0"/>
              <a:t> </a:t>
            </a:r>
            <a:r>
              <a:rPr lang="fr-FR" dirty="0" err="1" smtClean="0"/>
              <a:t>bolometers</a:t>
            </a: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532" y="4007198"/>
            <a:ext cx="2153476" cy="211933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64337" y="696062"/>
            <a:ext cx="8664251" cy="3085876"/>
          </a:xfrm>
          <a:prstGeom prst="rect">
            <a:avLst/>
          </a:prstGeom>
          <a:noFill/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4497907" y="3932018"/>
            <a:ext cx="4322142" cy="2771163"/>
          </a:xfrm>
          <a:prstGeom prst="rect">
            <a:avLst/>
          </a:prstGeom>
          <a:noFill/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264337" y="3762888"/>
            <a:ext cx="3752083" cy="3036040"/>
          </a:xfrm>
          <a:prstGeom prst="rect">
            <a:avLst/>
          </a:prstGeom>
          <a:noFill/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264337" y="3708096"/>
            <a:ext cx="3752083" cy="2695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28"/>
          <p:cNvCxnSpPr/>
          <p:nvPr/>
        </p:nvCxnSpPr>
        <p:spPr>
          <a:xfrm>
            <a:off x="264337" y="696062"/>
            <a:ext cx="0" cy="6035614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4016420" y="3737632"/>
            <a:ext cx="0" cy="2876878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5501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092" y="1137151"/>
            <a:ext cx="2574260" cy="1964176"/>
          </a:xfrm>
          <a:prstGeom prst="rect">
            <a:avLst/>
          </a:prstGeom>
          <a:ln w="38100" cmpd="sng">
            <a:noFill/>
          </a:ln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7"/>
            <a:ext cx="971600" cy="669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4" name="Connecteur droit 3"/>
          <p:cNvCxnSpPr/>
          <p:nvPr/>
        </p:nvCxnSpPr>
        <p:spPr bwMode="auto">
          <a:xfrm>
            <a:off x="0" y="651877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ZoneTexte 4"/>
          <p:cNvSpPr txBox="1"/>
          <p:nvPr/>
        </p:nvSpPr>
        <p:spPr>
          <a:xfrm>
            <a:off x="1315320" y="61492"/>
            <a:ext cx="5853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Dark matter search (Low mass WIMPS)</a:t>
            </a: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671" y="3874"/>
            <a:ext cx="994729" cy="55262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4791" y="31360"/>
            <a:ext cx="795147" cy="51471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52092" y="3154799"/>
            <a:ext cx="2449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Gazeous</a:t>
            </a:r>
            <a:r>
              <a:rPr lang="fr-FR" sz="1600" dirty="0" smtClean="0"/>
              <a:t> TPC </a:t>
            </a:r>
            <a:r>
              <a:rPr lang="fr-FR" sz="1600" dirty="0" err="1" smtClean="0"/>
              <a:t>Sedine</a:t>
            </a:r>
            <a:r>
              <a:rPr lang="fr-FR" sz="1600" dirty="0" smtClean="0"/>
              <a:t>/NEWS</a:t>
            </a:r>
            <a:endParaRPr lang="fr-FR" sz="16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9127" y="1215033"/>
            <a:ext cx="3016754" cy="2019206"/>
          </a:xfrm>
          <a:prstGeom prst="rect">
            <a:avLst/>
          </a:prstGeom>
          <a:ln w="38100" cmpd="sng">
            <a:noFill/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8408" y="1137151"/>
            <a:ext cx="2637533" cy="1966026"/>
          </a:xfrm>
          <a:prstGeom prst="rect">
            <a:avLst/>
          </a:prstGeom>
          <a:ln w="38100" cmpd="sng">
            <a:noFill/>
          </a:ln>
        </p:spPr>
      </p:pic>
      <p:sp>
        <p:nvSpPr>
          <p:cNvPr id="11" name="ZoneTexte 10"/>
          <p:cNvSpPr txBox="1"/>
          <p:nvPr/>
        </p:nvSpPr>
        <p:spPr>
          <a:xfrm>
            <a:off x="2870278" y="3162117"/>
            <a:ext cx="30936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NEWS-G to </a:t>
            </a:r>
            <a:r>
              <a:rPr lang="fr-FR" sz="1600" dirty="0" err="1" smtClean="0"/>
              <a:t>be</a:t>
            </a:r>
            <a:r>
              <a:rPr lang="fr-FR" sz="1600" dirty="0" smtClean="0"/>
              <a:t> </a:t>
            </a:r>
            <a:r>
              <a:rPr lang="fr-FR" sz="1600" dirty="0" err="1" smtClean="0"/>
              <a:t>operated</a:t>
            </a:r>
            <a:r>
              <a:rPr lang="fr-FR" sz="1600" dirty="0" smtClean="0"/>
              <a:t> </a:t>
            </a:r>
            <a:r>
              <a:rPr lang="fr-FR" sz="1600" dirty="0" err="1" smtClean="0"/>
              <a:t>at</a:t>
            </a:r>
            <a:r>
              <a:rPr lang="fr-FR" sz="1600" dirty="0" smtClean="0"/>
              <a:t> </a:t>
            </a:r>
            <a:r>
              <a:rPr lang="fr-FR" sz="1600" dirty="0" err="1" smtClean="0"/>
              <a:t>SNOLab</a:t>
            </a:r>
            <a:endParaRPr lang="fr-FR" sz="1600" dirty="0"/>
          </a:p>
        </p:txBody>
      </p:sp>
      <p:sp>
        <p:nvSpPr>
          <p:cNvPr id="12" name="ZoneTexte 11"/>
          <p:cNvSpPr txBox="1"/>
          <p:nvPr/>
        </p:nvSpPr>
        <p:spPr>
          <a:xfrm>
            <a:off x="2914576" y="649805"/>
            <a:ext cx="2939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SEDINE/NEWS-G </a:t>
            </a:r>
            <a:r>
              <a:rPr lang="fr-FR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experiment</a:t>
            </a:r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241" y="4061265"/>
            <a:ext cx="2508941" cy="1860798"/>
          </a:xfrm>
          <a:prstGeom prst="rect">
            <a:avLst/>
          </a:prstGeom>
          <a:ln w="38100" cmpd="sng">
            <a:noFill/>
          </a:ln>
        </p:spPr>
      </p:pic>
      <p:sp>
        <p:nvSpPr>
          <p:cNvPr id="14" name="ZoneTexte 13"/>
          <p:cNvSpPr txBox="1"/>
          <p:nvPr/>
        </p:nvSpPr>
        <p:spPr>
          <a:xfrm>
            <a:off x="352567" y="6106338"/>
            <a:ext cx="2249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Directionnal</a:t>
            </a:r>
            <a:r>
              <a:rPr lang="fr-FR" sz="1600" dirty="0" smtClean="0"/>
              <a:t> TPC MIMAC</a:t>
            </a:r>
            <a:endParaRPr lang="fr-FR" sz="1600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6436" y="3959003"/>
            <a:ext cx="2482223" cy="2257539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3915971" y="6216542"/>
            <a:ext cx="27156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CCD detector (1 kg)  DAMIC-M</a:t>
            </a:r>
            <a:endParaRPr lang="fr-FR" sz="1600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3927" y="3959003"/>
            <a:ext cx="2601486" cy="231661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9064" y="696181"/>
            <a:ext cx="8995413" cy="2995878"/>
          </a:xfrm>
          <a:prstGeom prst="rect">
            <a:avLst/>
          </a:prstGeom>
          <a:noFill/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132894" y="1082121"/>
            <a:ext cx="2667288" cy="2418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2935367" y="1074803"/>
            <a:ext cx="2918310" cy="2418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6047571" y="1207715"/>
            <a:ext cx="2918310" cy="20265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247288" y="4031724"/>
            <a:ext cx="2667288" cy="25233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3419177" y="3963716"/>
            <a:ext cx="5546703" cy="25913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4484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1033620"/>
            <a:ext cx="2592288" cy="270182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033620"/>
            <a:ext cx="4970958" cy="249376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22" y="3959501"/>
            <a:ext cx="5021064" cy="2496186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428875" y="134938"/>
            <a:ext cx="6045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 b="1">
                <a:solidFill>
                  <a:srgbClr val="FFFFFF"/>
                </a:solidFill>
                <a:latin typeface="Calibri" charset="0"/>
              </a:rPr>
              <a:t>Laboratoire Souterrain de Modane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32303" cy="64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9" name="Connecteur droit 8"/>
          <p:cNvCxnSpPr/>
          <p:nvPr/>
        </p:nvCxnSpPr>
        <p:spPr bwMode="auto">
          <a:xfrm>
            <a:off x="0" y="603584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ZoneTexte 2"/>
          <p:cNvSpPr txBox="1"/>
          <p:nvPr/>
        </p:nvSpPr>
        <p:spPr>
          <a:xfrm>
            <a:off x="5701356" y="4338341"/>
            <a:ext cx="2776121" cy="923330"/>
          </a:xfrm>
          <a:prstGeom prst="rect">
            <a:avLst/>
          </a:prstGeom>
          <a:noFill/>
          <a:ln>
            <a:solidFill>
              <a:srgbClr val="BBE0E3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low</a:t>
            </a:r>
            <a:r>
              <a:rPr lang="fr-FR" dirty="0" smtClean="0"/>
              <a:t> </a:t>
            </a:r>
            <a:r>
              <a:rPr lang="fr-FR" dirty="0" err="1" smtClean="0"/>
              <a:t>threshold</a:t>
            </a:r>
            <a:r>
              <a:rPr lang="fr-FR" dirty="0" smtClean="0"/>
              <a:t>:  200 eV</a:t>
            </a:r>
          </a:p>
          <a:p>
            <a:endParaRPr lang="fr-FR" dirty="0"/>
          </a:p>
          <a:p>
            <a:r>
              <a:rPr lang="fr-FR" dirty="0" err="1" smtClean="0"/>
              <a:t>Various</a:t>
            </a:r>
            <a:r>
              <a:rPr lang="fr-FR" dirty="0" smtClean="0"/>
              <a:t> </a:t>
            </a:r>
            <a:r>
              <a:rPr lang="fr-FR" dirty="0" err="1" smtClean="0"/>
              <a:t>gas</a:t>
            </a:r>
            <a:r>
              <a:rPr lang="fr-FR" dirty="0" smtClean="0"/>
              <a:t> possible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564511" y="23536"/>
            <a:ext cx="4069068" cy="5124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7000"/>
              </a:lnSpc>
              <a:buClr>
                <a:srgbClr val="000000"/>
              </a:buClr>
              <a:buSzPct val="45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8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 Typewriter"/>
                <a:cs typeface="American Typewriter"/>
              </a:rPr>
              <a:t>Spherical</a:t>
            </a:r>
            <a:r>
              <a:rPr lang="fr-FR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 Typewriter"/>
                <a:cs typeface="American Typewriter"/>
              </a:rPr>
              <a:t> TPC SEDINE</a:t>
            </a:r>
            <a:endParaRPr lang="fr-FR" sz="28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merican Typewriter"/>
              <a:cs typeface="American Typewriter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757897" y="5545515"/>
            <a:ext cx="3291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R2D2 R&amp;D for Double beta </a:t>
            </a:r>
            <a:r>
              <a:rPr lang="fr-FR" dirty="0" err="1" smtClean="0"/>
              <a:t>decay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5497300" y="3959501"/>
            <a:ext cx="3551920" cy="2334503"/>
          </a:xfrm>
          <a:prstGeom prst="rect">
            <a:avLst/>
          </a:prstGeom>
          <a:noFill/>
          <a:ln w="57150" cmpd="sng"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9010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7"/>
            <a:ext cx="971600" cy="669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3" name="Connecteur droit 2"/>
          <p:cNvCxnSpPr/>
          <p:nvPr/>
        </p:nvCxnSpPr>
        <p:spPr bwMode="auto">
          <a:xfrm>
            <a:off x="0" y="651877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ZoneTexte 13"/>
          <p:cNvSpPr txBox="1"/>
          <p:nvPr/>
        </p:nvSpPr>
        <p:spPr>
          <a:xfrm>
            <a:off x="4322703" y="3383992"/>
            <a:ext cx="408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TGV II</a:t>
            </a:r>
            <a:r>
              <a:rPr lang="fr-FR" dirty="0" smtClean="0"/>
              <a:t>: </a:t>
            </a:r>
            <a:r>
              <a:rPr lang="fr-FR" dirty="0" err="1" smtClean="0"/>
              <a:t>Search</a:t>
            </a:r>
            <a:r>
              <a:rPr lang="fr-FR" dirty="0" smtClean="0"/>
              <a:t> of double Electron Capture</a:t>
            </a:r>
            <a:endParaRPr lang="fr-FR" dirty="0"/>
          </a:p>
        </p:txBody>
      </p:sp>
      <p:pic>
        <p:nvPicPr>
          <p:cNvPr id="19" name="Picture 6" descr="TGV-interieur-Bi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5074" y="934382"/>
            <a:ext cx="3452460" cy="234023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SHIN-interieu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777" y="801470"/>
            <a:ext cx="1972401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663304" y="3243759"/>
            <a:ext cx="2525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SHIN</a:t>
            </a:r>
            <a:r>
              <a:rPr lang="fr-FR" dirty="0" smtClean="0"/>
              <a:t>: </a:t>
            </a:r>
            <a:r>
              <a:rPr lang="fr-FR" dirty="0" err="1" smtClean="0"/>
              <a:t>Search</a:t>
            </a:r>
            <a:r>
              <a:rPr lang="fr-FR" dirty="0" smtClean="0"/>
              <a:t> of Super </a:t>
            </a:r>
          </a:p>
          <a:p>
            <a:r>
              <a:rPr lang="fr-FR" dirty="0" smtClean="0"/>
              <a:t>Heavy</a:t>
            </a:r>
            <a:r>
              <a:rPr lang="fr-FR" dirty="0"/>
              <a:t> </a:t>
            </a:r>
            <a:r>
              <a:rPr lang="fr-FR" dirty="0" err="1" smtClean="0"/>
              <a:t>Element</a:t>
            </a:r>
            <a:r>
              <a:rPr lang="fr-FR" dirty="0" smtClean="0"/>
              <a:t> in Nature 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286919" y="6141995"/>
            <a:ext cx="3168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OBELIX, ASTERIC</a:t>
            </a:r>
            <a:r>
              <a:rPr lang="fr-FR" dirty="0" smtClean="0"/>
              <a:t>: </a:t>
            </a:r>
            <a:r>
              <a:rPr lang="fr-FR" dirty="0" smtClean="0"/>
              <a:t>Ge</a:t>
            </a:r>
            <a:r>
              <a:rPr lang="fr-FR" dirty="0" smtClean="0">
                <a:latin typeface="Symbol" charset="2"/>
                <a:cs typeface="Symbol" charset="2"/>
              </a:rPr>
              <a:t> g </a:t>
            </a:r>
            <a:r>
              <a:rPr lang="fr-FR" dirty="0" smtClean="0"/>
              <a:t> </a:t>
            </a:r>
            <a:r>
              <a:rPr lang="fr-FR" dirty="0" smtClean="0"/>
              <a:t>(600 cc)</a:t>
            </a:r>
          </a:p>
          <a:p>
            <a:r>
              <a:rPr lang="fr-FR" dirty="0" smtClean="0"/>
              <a:t>Rare </a:t>
            </a:r>
            <a:r>
              <a:rPr lang="fr-FR" dirty="0" err="1" smtClean="0"/>
              <a:t>decays</a:t>
            </a:r>
            <a:r>
              <a:rPr lang="fr-FR" dirty="0" smtClean="0"/>
              <a:t>, </a:t>
            </a:r>
            <a:r>
              <a:rPr lang="fr-FR" dirty="0" err="1" smtClean="0"/>
              <a:t>Material</a:t>
            </a:r>
            <a:r>
              <a:rPr lang="fr-FR" dirty="0" smtClean="0"/>
              <a:t> screening</a:t>
            </a:r>
            <a:endParaRPr lang="fr-FR" dirty="0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409" y="4233078"/>
            <a:ext cx="2506233" cy="1869833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5074" y="4262614"/>
            <a:ext cx="2427969" cy="17928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Y:\IMG_0874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2945" y="4267100"/>
            <a:ext cx="1549177" cy="178838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26"/>
          <p:cNvSpPr txBox="1"/>
          <p:nvPr/>
        </p:nvSpPr>
        <p:spPr>
          <a:xfrm>
            <a:off x="4566092" y="6093109"/>
            <a:ext cx="41489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aseline="30000" dirty="0" smtClean="0"/>
              <a:t>3</a:t>
            </a:r>
            <a:r>
              <a:rPr lang="fr-FR" sz="1600" dirty="0" smtClean="0"/>
              <a:t>He detectors for neutron monitoring, </a:t>
            </a:r>
          </a:p>
          <a:p>
            <a:r>
              <a:rPr lang="fr-FR" sz="1600" dirty="0" smtClean="0"/>
              <a:t>radon detectors, Alpha </a:t>
            </a:r>
            <a:r>
              <a:rPr lang="fr-FR" sz="1600" dirty="0" err="1" smtClean="0"/>
              <a:t>counter</a:t>
            </a:r>
            <a:r>
              <a:rPr lang="fr-FR" sz="1600" dirty="0" smtClean="0"/>
              <a:t>,</a:t>
            </a:r>
            <a:r>
              <a:rPr lang="fr-FR" sz="1600" dirty="0"/>
              <a:t> </a:t>
            </a:r>
            <a:r>
              <a:rPr lang="fr-FR" sz="1600" dirty="0" err="1"/>
              <a:t>r</a:t>
            </a:r>
            <a:r>
              <a:rPr lang="fr-FR" sz="1600" dirty="0" err="1" smtClean="0"/>
              <a:t>adiochemistry</a:t>
            </a:r>
            <a:endParaRPr lang="fr-FR" sz="1600" dirty="0"/>
          </a:p>
        </p:txBody>
      </p:sp>
      <p:sp>
        <p:nvSpPr>
          <p:cNvPr id="29" name="ZoneTexte 28"/>
          <p:cNvSpPr txBox="1"/>
          <p:nvPr/>
        </p:nvSpPr>
        <p:spPr>
          <a:xfrm>
            <a:off x="1389150" y="46724"/>
            <a:ext cx="2451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>
                <a:solidFill>
                  <a:schemeClr val="accent6">
                    <a:lumMod val="75000"/>
                  </a:schemeClr>
                </a:solidFill>
              </a:rPr>
              <a:t>Nuclear</a:t>
            </a:r>
            <a:r>
              <a:rPr lang="fr-FR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800" dirty="0" err="1" smtClean="0">
                <a:solidFill>
                  <a:schemeClr val="accent6">
                    <a:lumMod val="75000"/>
                  </a:schemeClr>
                </a:solidFill>
              </a:rPr>
              <a:t>physics</a:t>
            </a:r>
            <a:endParaRPr lang="fr-FR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671" y="3874"/>
            <a:ext cx="994729" cy="552627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4791" y="31360"/>
            <a:ext cx="795147" cy="5147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748" y="751097"/>
            <a:ext cx="2953250" cy="3138993"/>
          </a:xfrm>
          <a:prstGeom prst="rect">
            <a:avLst/>
          </a:prstGeom>
          <a:noFill/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4118956" y="810169"/>
            <a:ext cx="4288444" cy="2943155"/>
          </a:xfrm>
          <a:prstGeom prst="rect">
            <a:avLst/>
          </a:prstGeom>
          <a:noFill/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4322703" y="4149875"/>
            <a:ext cx="4655177" cy="2528010"/>
          </a:xfrm>
          <a:prstGeom prst="rect">
            <a:avLst/>
          </a:prstGeom>
          <a:noFill/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286919" y="4120338"/>
            <a:ext cx="3519789" cy="2667987"/>
          </a:xfrm>
          <a:prstGeom prst="rect">
            <a:avLst/>
          </a:prstGeom>
          <a:noFill/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8435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3288"/>
            <a:ext cx="9144000" cy="6124575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8" name="Rectangle 110"/>
          <p:cNvSpPr>
            <a:spLocks noChangeArrowheads="1"/>
          </p:cNvSpPr>
          <p:nvPr/>
        </p:nvSpPr>
        <p:spPr bwMode="auto">
          <a:xfrm>
            <a:off x="163513" y="981075"/>
            <a:ext cx="8785225" cy="701675"/>
          </a:xfrm>
          <a:prstGeom prst="rect">
            <a:avLst/>
          </a:prstGeom>
          <a:solidFill>
            <a:schemeClr val="tx2">
              <a:lumMod val="50000"/>
              <a:alpha val="73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lIns="81648" tIns="42457" rIns="81648" bIns="42457">
            <a:spAutoFit/>
          </a:bodyPr>
          <a:lstStyle/>
          <a:p>
            <a:pPr eaLnBrk="0"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rPr>
              <a:t>18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rPr>
              <a:t>HPGe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rPr>
              <a:t> from 7 different laboratories of CNRS , CEA, JINR DUBNA 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rPr>
              <a:t>CTU Prague and Bratislava U.  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rPr>
              <a:t>are available at LSM</a:t>
            </a:r>
          </a:p>
        </p:txBody>
      </p:sp>
      <p:sp>
        <p:nvSpPr>
          <p:cNvPr id="28676" name="Text Box 113"/>
          <p:cNvSpPr txBox="1">
            <a:spLocks noChangeArrowheads="1"/>
          </p:cNvSpPr>
          <p:nvPr/>
        </p:nvSpPr>
        <p:spPr bwMode="auto">
          <a:xfrm>
            <a:off x="2108200" y="4854575"/>
            <a:ext cx="5114925" cy="2106613"/>
          </a:xfrm>
          <a:prstGeom prst="rect">
            <a:avLst/>
          </a:prstGeom>
          <a:solidFill>
            <a:schemeClr val="bg2">
              <a:alpha val="9294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48" tIns="42457" rIns="81648" bIns="42457">
            <a:spAutoFit/>
          </a:bodyPr>
          <a:lstStyle>
            <a:lvl1pPr eaLnBrk="0" hangingPunct="0">
              <a:tabLst>
                <a:tab pos="0" algn="l"/>
                <a:tab pos="404813" algn="l"/>
                <a:tab pos="812800" algn="l"/>
                <a:tab pos="1220788" algn="l"/>
                <a:tab pos="1628775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81513" algn="l"/>
                <a:tab pos="4887913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04813" algn="l"/>
                <a:tab pos="812800" algn="l"/>
                <a:tab pos="1220788" algn="l"/>
                <a:tab pos="1628775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81513" algn="l"/>
                <a:tab pos="4887913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8775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81513" algn="l"/>
                <a:tab pos="4887913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8775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81513" algn="l"/>
                <a:tab pos="4887913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8775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81513" algn="l"/>
                <a:tab pos="4887913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8775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81513" algn="l"/>
                <a:tab pos="4887913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8775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81513" algn="l"/>
                <a:tab pos="4887913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8775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81513" algn="l"/>
                <a:tab pos="4887913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8775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81513" algn="l"/>
                <a:tab pos="4887913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550"/>
              </a:spcAft>
            </a:pPr>
            <a:r>
              <a:rPr lang="fr-FR" sz="1800" dirty="0">
                <a:solidFill>
                  <a:srgbClr val="DCE6F2"/>
                </a:solidFill>
              </a:rPr>
              <a:t>- </a:t>
            </a:r>
            <a:r>
              <a:rPr lang="fr-FR" sz="1800" b="1" dirty="0" err="1">
                <a:solidFill>
                  <a:schemeClr val="tx2"/>
                </a:solidFill>
              </a:rPr>
              <a:t>Material</a:t>
            </a:r>
            <a:r>
              <a:rPr lang="fr-FR" sz="1800" b="1" dirty="0">
                <a:solidFill>
                  <a:schemeClr val="tx2"/>
                </a:solidFill>
              </a:rPr>
              <a:t> </a:t>
            </a:r>
            <a:r>
              <a:rPr lang="fr-FR" sz="1800" b="1" dirty="0" err="1">
                <a:solidFill>
                  <a:schemeClr val="tx2"/>
                </a:solidFill>
              </a:rPr>
              <a:t>selection</a:t>
            </a:r>
            <a:r>
              <a:rPr lang="fr-FR" sz="1800" b="1" dirty="0">
                <a:solidFill>
                  <a:schemeClr val="tx2"/>
                </a:solidFill>
              </a:rPr>
              <a:t> for astroparticle </a:t>
            </a:r>
            <a:r>
              <a:rPr lang="fr-FR" sz="1800" b="1" dirty="0" err="1">
                <a:solidFill>
                  <a:schemeClr val="tx2"/>
                </a:solidFill>
              </a:rPr>
              <a:t>physics</a:t>
            </a:r>
            <a:r>
              <a:rPr lang="fr-FR" sz="1800" b="1" dirty="0">
                <a:solidFill>
                  <a:schemeClr val="tx2"/>
                </a:solidFill>
              </a:rPr>
              <a:t>, </a:t>
            </a:r>
          </a:p>
          <a:p>
            <a:pPr eaLnBrk="1" hangingPunct="1">
              <a:spcAft>
                <a:spcPts val="550"/>
              </a:spcAft>
              <a:buFontTx/>
              <a:buChar char="-"/>
            </a:pPr>
            <a:r>
              <a:rPr lang="fr-FR" sz="1800" b="1" dirty="0">
                <a:solidFill>
                  <a:schemeClr val="tx2"/>
                </a:solidFill>
              </a:rPr>
              <a:t> Environnemental </a:t>
            </a:r>
            <a:r>
              <a:rPr lang="fr-FR" sz="1800" b="1" dirty="0" err="1">
                <a:solidFill>
                  <a:schemeClr val="tx2"/>
                </a:solidFill>
              </a:rPr>
              <a:t>research</a:t>
            </a:r>
            <a:r>
              <a:rPr lang="fr-FR" sz="1800" b="1" dirty="0">
                <a:solidFill>
                  <a:schemeClr val="tx2"/>
                </a:solidFill>
              </a:rPr>
              <a:t> (</a:t>
            </a:r>
            <a:r>
              <a:rPr lang="fr-FR" sz="1800" b="1" dirty="0" err="1">
                <a:solidFill>
                  <a:schemeClr val="tx2"/>
                </a:solidFill>
              </a:rPr>
              <a:t>oceanography</a:t>
            </a:r>
            <a:r>
              <a:rPr lang="fr-FR" sz="1800" b="1" dirty="0">
                <a:solidFill>
                  <a:schemeClr val="tx2"/>
                </a:solidFill>
              </a:rPr>
              <a:t>, </a:t>
            </a:r>
          </a:p>
          <a:p>
            <a:pPr eaLnBrk="1" hangingPunct="1">
              <a:spcAft>
                <a:spcPts val="550"/>
              </a:spcAft>
            </a:pPr>
            <a:r>
              <a:rPr lang="fr-FR" sz="1800" b="1" dirty="0">
                <a:solidFill>
                  <a:schemeClr val="tx2"/>
                </a:solidFill>
              </a:rPr>
              <a:t>  climat, retro-observation,….)</a:t>
            </a:r>
          </a:p>
          <a:p>
            <a:pPr eaLnBrk="1" hangingPunct="1">
              <a:spcAft>
                <a:spcPts val="550"/>
              </a:spcAft>
            </a:pPr>
            <a:r>
              <a:rPr lang="fr-FR" sz="1800" b="1" dirty="0">
                <a:solidFill>
                  <a:schemeClr val="tx2"/>
                </a:solidFill>
              </a:rPr>
              <a:t>- </a:t>
            </a:r>
            <a:r>
              <a:rPr lang="fr-FR" sz="1800" b="1" dirty="0" err="1">
                <a:solidFill>
                  <a:schemeClr val="tx2"/>
                </a:solidFill>
              </a:rPr>
              <a:t>Environmental</a:t>
            </a:r>
            <a:r>
              <a:rPr lang="fr-FR" sz="1800" b="1" dirty="0">
                <a:solidFill>
                  <a:schemeClr val="tx2"/>
                </a:solidFill>
              </a:rPr>
              <a:t> </a:t>
            </a:r>
            <a:r>
              <a:rPr lang="fr-FR" sz="1800" b="1" dirty="0" err="1">
                <a:solidFill>
                  <a:schemeClr val="tx2"/>
                </a:solidFill>
              </a:rPr>
              <a:t>survey</a:t>
            </a:r>
            <a:endParaRPr lang="fr-FR" sz="1800" b="1" dirty="0">
              <a:solidFill>
                <a:schemeClr val="tx2"/>
              </a:solidFill>
            </a:endParaRPr>
          </a:p>
          <a:p>
            <a:pPr eaLnBrk="1" hangingPunct="1">
              <a:spcAft>
                <a:spcPts val="550"/>
              </a:spcAft>
            </a:pPr>
            <a:r>
              <a:rPr lang="fr-FR" sz="1800" b="1" dirty="0">
                <a:solidFill>
                  <a:schemeClr val="tx2"/>
                </a:solidFill>
              </a:rPr>
              <a:t>- Applications (</a:t>
            </a:r>
            <a:r>
              <a:rPr lang="fr-FR" sz="1800" b="1" dirty="0" err="1">
                <a:solidFill>
                  <a:schemeClr val="tx2"/>
                </a:solidFill>
              </a:rPr>
              <a:t>wine</a:t>
            </a:r>
            <a:r>
              <a:rPr lang="fr-FR" sz="1800" b="1" dirty="0">
                <a:solidFill>
                  <a:schemeClr val="tx2"/>
                </a:solidFill>
              </a:rPr>
              <a:t> datation, </a:t>
            </a:r>
            <a:r>
              <a:rPr lang="fr-FR" sz="1800" b="1" dirty="0" err="1">
                <a:solidFill>
                  <a:schemeClr val="tx2"/>
                </a:solidFill>
              </a:rPr>
              <a:t>salt</a:t>
            </a:r>
            <a:r>
              <a:rPr lang="fr-FR" sz="1800" b="1" dirty="0">
                <a:solidFill>
                  <a:schemeClr val="tx2"/>
                </a:solidFill>
              </a:rPr>
              <a:t> </a:t>
            </a:r>
            <a:r>
              <a:rPr lang="fr-FR" sz="1800" b="1" dirty="0" err="1">
                <a:solidFill>
                  <a:schemeClr val="tx2"/>
                </a:solidFill>
              </a:rPr>
              <a:t>origin</a:t>
            </a:r>
            <a:r>
              <a:rPr lang="fr-FR" sz="1800" b="1" dirty="0">
                <a:solidFill>
                  <a:schemeClr val="tx2"/>
                </a:solidFill>
              </a:rPr>
              <a:t>,…)</a:t>
            </a:r>
          </a:p>
          <a:p>
            <a:pPr eaLnBrk="1" hangingPunct="1">
              <a:spcAft>
                <a:spcPts val="550"/>
              </a:spcAft>
            </a:pPr>
            <a:r>
              <a:rPr lang="fr-FR" sz="1800" b="1" dirty="0">
                <a:solidFill>
                  <a:schemeClr val="tx2"/>
                </a:solidFill>
              </a:rPr>
              <a:t>- </a:t>
            </a:r>
            <a:r>
              <a:rPr lang="fr-FR" sz="1800" b="1" dirty="0" err="1">
                <a:solidFill>
                  <a:schemeClr val="tx2"/>
                </a:solidFill>
              </a:rPr>
              <a:t>Developements</a:t>
            </a:r>
            <a:r>
              <a:rPr lang="fr-FR" sz="1800" b="1" dirty="0">
                <a:solidFill>
                  <a:schemeClr val="tx2"/>
                </a:solidFill>
              </a:rPr>
              <a:t> of Ge detector 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32303" cy="64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9" name="Connecteur droit 8"/>
          <p:cNvCxnSpPr/>
          <p:nvPr/>
        </p:nvCxnSpPr>
        <p:spPr bwMode="auto">
          <a:xfrm>
            <a:off x="0" y="603584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ZoneTexte 9"/>
          <p:cNvSpPr txBox="1"/>
          <p:nvPr/>
        </p:nvSpPr>
        <p:spPr>
          <a:xfrm>
            <a:off x="1389150" y="46724"/>
            <a:ext cx="4854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>
                <a:solidFill>
                  <a:schemeClr val="accent6">
                    <a:lumMod val="75000"/>
                  </a:schemeClr>
                </a:solidFill>
              </a:rPr>
              <a:t>Low</a:t>
            </a:r>
            <a:r>
              <a:rPr lang="fr-FR" sz="2800" dirty="0" smtClean="0">
                <a:solidFill>
                  <a:schemeClr val="accent6">
                    <a:lumMod val="75000"/>
                  </a:schemeClr>
                </a:solidFill>
              </a:rPr>
              <a:t> background </a:t>
            </a:r>
            <a:r>
              <a:rPr lang="fr-FR" sz="2800" dirty="0" err="1" smtClean="0">
                <a:solidFill>
                  <a:schemeClr val="accent6">
                    <a:lumMod val="75000"/>
                  </a:schemeClr>
                </a:solidFill>
              </a:rPr>
              <a:t>measurements</a:t>
            </a:r>
            <a:endParaRPr lang="fr-FR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1077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6"/>
          <p:cNvSpPr>
            <a:spLocks noChangeArrowheads="1"/>
          </p:cNvSpPr>
          <p:nvPr/>
        </p:nvSpPr>
        <p:spPr bwMode="auto">
          <a:xfrm>
            <a:off x="395288" y="1422400"/>
            <a:ext cx="770572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Radio-isotopes are used as tracers in the environment or as chronometers for dating of glacial or sedimentary layers. </a:t>
            </a:r>
          </a:p>
          <a:p>
            <a:endParaRPr lang="en-US"/>
          </a:p>
          <a:p>
            <a:r>
              <a:rPr lang="en-US"/>
              <a:t>They are used also for archaeological objects which sometimes require non-destructive measurements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fr-FR"/>
          </a:p>
        </p:txBody>
      </p:sp>
      <p:sp>
        <p:nvSpPr>
          <p:cNvPr id="30725" name="ZoneTexte 7"/>
          <p:cNvSpPr txBox="1">
            <a:spLocks noChangeArrowheads="1"/>
          </p:cNvSpPr>
          <p:nvPr/>
        </p:nvSpPr>
        <p:spPr bwMode="auto">
          <a:xfrm>
            <a:off x="2051050" y="971550"/>
            <a:ext cx="5097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b="1">
                <a:solidFill>
                  <a:srgbClr val="002060"/>
                </a:solidFill>
              </a:rPr>
              <a:t>Use of the ulta-low gamma-ray spectroscopy</a:t>
            </a:r>
          </a:p>
        </p:txBody>
      </p:sp>
      <p:sp>
        <p:nvSpPr>
          <p:cNvPr id="30726" name="Rectangle 8"/>
          <p:cNvSpPr>
            <a:spLocks noChangeArrowheads="1"/>
          </p:cNvSpPr>
          <p:nvPr/>
        </p:nvSpPr>
        <p:spPr bwMode="auto">
          <a:xfrm>
            <a:off x="468313" y="4052888"/>
            <a:ext cx="842486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-  Characterization the age of the suspended solids and pollutants associated      </a:t>
            </a:r>
          </a:p>
          <a:p>
            <a:r>
              <a:rPr lang="en-US"/>
              <a:t>   with them in rivers</a:t>
            </a:r>
          </a:p>
          <a:p>
            <a:r>
              <a:rPr lang="fr-FR"/>
              <a:t> </a:t>
            </a:r>
          </a:p>
        </p:txBody>
      </p:sp>
      <p:sp>
        <p:nvSpPr>
          <p:cNvPr id="30727" name="Rectangle 9"/>
          <p:cNvSpPr>
            <a:spLocks noChangeArrowheads="1"/>
          </p:cNvSpPr>
          <p:nvPr/>
        </p:nvSpPr>
        <p:spPr bwMode="auto">
          <a:xfrm>
            <a:off x="468313" y="4830763"/>
            <a:ext cx="40957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- Marine and continental geochemistry</a:t>
            </a:r>
          </a:p>
          <a:p>
            <a:endParaRPr lang="en-US"/>
          </a:p>
          <a:p>
            <a:endParaRPr lang="fr-FR"/>
          </a:p>
        </p:txBody>
      </p:sp>
      <p:sp>
        <p:nvSpPr>
          <p:cNvPr id="30728" name="Rectangle 10"/>
          <p:cNvSpPr>
            <a:spLocks noChangeArrowheads="1"/>
          </p:cNvSpPr>
          <p:nvPr/>
        </p:nvSpPr>
        <p:spPr bwMode="auto">
          <a:xfrm>
            <a:off x="468313" y="5418138"/>
            <a:ext cx="7775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- Characterization of  water masses, their origin and age in the ocean </a:t>
            </a:r>
            <a:endParaRPr lang="fr-FR"/>
          </a:p>
        </p:txBody>
      </p:sp>
      <p:sp>
        <p:nvSpPr>
          <p:cNvPr id="30729" name="ZoneTexte 11"/>
          <p:cNvSpPr txBox="1">
            <a:spLocks noChangeArrowheads="1"/>
          </p:cNvSpPr>
          <p:nvPr/>
        </p:nvSpPr>
        <p:spPr bwMode="auto">
          <a:xfrm>
            <a:off x="515938" y="3587750"/>
            <a:ext cx="2543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/>
              <a:t>- Environmental survey</a:t>
            </a:r>
          </a:p>
        </p:txBody>
      </p:sp>
      <p:sp>
        <p:nvSpPr>
          <p:cNvPr id="30730" name="Rectangle 12"/>
          <p:cNvSpPr>
            <a:spLocks noChangeArrowheads="1"/>
          </p:cNvSpPr>
          <p:nvPr/>
        </p:nvSpPr>
        <p:spPr bwMode="auto">
          <a:xfrm>
            <a:off x="468313" y="5900738"/>
            <a:ext cx="77755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/>
              <a:t> Retro-observation (effects on human activities on the environment)</a:t>
            </a:r>
          </a:p>
          <a:p>
            <a:pPr>
              <a:buFontTx/>
              <a:buChar char="-"/>
            </a:pPr>
            <a:endParaRPr lang="en-US"/>
          </a:p>
          <a:p>
            <a:pPr>
              <a:buFontTx/>
              <a:buChar char="-"/>
            </a:pPr>
            <a:r>
              <a:rPr lang="en-US"/>
              <a:t> Radioactivity in the atmosphere</a:t>
            </a:r>
          </a:p>
          <a:p>
            <a:pPr>
              <a:buFontTx/>
              <a:buChar char="-"/>
            </a:pPr>
            <a:endParaRPr lang="en-US"/>
          </a:p>
        </p:txBody>
      </p:sp>
      <p:sp>
        <p:nvSpPr>
          <p:cNvPr id="30731" name="ZoneTexte 11"/>
          <p:cNvSpPr txBox="1">
            <a:spLocks noChangeArrowheads="1"/>
          </p:cNvSpPr>
          <p:nvPr/>
        </p:nvSpPr>
        <p:spPr bwMode="auto">
          <a:xfrm>
            <a:off x="508000" y="3141663"/>
            <a:ext cx="19034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u="sng"/>
              <a:t>Some exemples: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32303" cy="64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14" name="Connecteur droit 13"/>
          <p:cNvCxnSpPr/>
          <p:nvPr/>
        </p:nvCxnSpPr>
        <p:spPr bwMode="auto">
          <a:xfrm>
            <a:off x="0" y="603584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ZoneTexte 14"/>
          <p:cNvSpPr txBox="1"/>
          <p:nvPr/>
        </p:nvSpPr>
        <p:spPr>
          <a:xfrm>
            <a:off x="1389150" y="46724"/>
            <a:ext cx="4854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>
                <a:solidFill>
                  <a:schemeClr val="accent6">
                    <a:lumMod val="75000"/>
                  </a:schemeClr>
                </a:solidFill>
              </a:rPr>
              <a:t>Low</a:t>
            </a:r>
            <a:r>
              <a:rPr lang="fr-FR" sz="2800" dirty="0" smtClean="0">
                <a:solidFill>
                  <a:schemeClr val="accent6">
                    <a:lumMod val="75000"/>
                  </a:schemeClr>
                </a:solidFill>
              </a:rPr>
              <a:t> background </a:t>
            </a:r>
            <a:r>
              <a:rPr lang="fr-FR" sz="2800" dirty="0" err="1" smtClean="0">
                <a:solidFill>
                  <a:schemeClr val="accent6">
                    <a:lumMod val="75000"/>
                  </a:schemeClr>
                </a:solidFill>
              </a:rPr>
              <a:t>measurements</a:t>
            </a:r>
            <a:endParaRPr lang="fr-FR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682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39"/>
          <p:cNvSpPr txBox="1">
            <a:spLocks noChangeArrowheads="1"/>
          </p:cNvSpPr>
          <p:nvPr/>
        </p:nvSpPr>
        <p:spPr bwMode="auto">
          <a:xfrm>
            <a:off x="5403850" y="61325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fr-FR">
              <a:latin typeface="Times" charset="0"/>
            </a:endParaRPr>
          </a:p>
        </p:txBody>
      </p:sp>
      <p:pic>
        <p:nvPicPr>
          <p:cNvPr id="5155" name="Picture 14" descr="poslabo"/>
          <p:cNvPicPr>
            <a:picLocks noChangeAspect="1" noChangeArrowheads="1"/>
          </p:cNvPicPr>
          <p:nvPr/>
        </p:nvPicPr>
        <p:blipFill>
          <a:blip r:embed="rId3">
            <a:alphaModFix amt="71000"/>
          </a:blip>
          <a:srcRect/>
          <a:stretch>
            <a:fillRect/>
          </a:stretch>
        </p:blipFill>
        <p:spPr bwMode="auto">
          <a:xfrm>
            <a:off x="823913" y="1071563"/>
            <a:ext cx="8501062" cy="1135062"/>
          </a:xfrm>
          <a:prstGeom prst="rect">
            <a:avLst/>
          </a:prstGeom>
          <a:solidFill>
            <a:schemeClr val="accent3">
              <a:lumMod val="65000"/>
              <a:alpha val="71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1271" name="Picture 4" descr="D:\lsm\images\Entree-labo-big.gi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0688" y="4071938"/>
            <a:ext cx="3214687" cy="24098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necteur droit avec flèche 16"/>
          <p:cNvCxnSpPr/>
          <p:nvPr/>
        </p:nvCxnSpPr>
        <p:spPr>
          <a:xfrm rot="16200000" flipV="1">
            <a:off x="4964906" y="3178969"/>
            <a:ext cx="928688" cy="857250"/>
          </a:xfrm>
          <a:prstGeom prst="straightConnector1">
            <a:avLst/>
          </a:prstGeom>
          <a:ln w="57150" cmpd="sng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rot="16200000" flipV="1">
            <a:off x="1131095" y="3012281"/>
            <a:ext cx="1147762" cy="981075"/>
          </a:xfrm>
          <a:prstGeom prst="straightConnector1">
            <a:avLst/>
          </a:prstGeom>
          <a:ln w="57150" cmpd="sng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5" name="AutoShape 13" descr="imap://piquemal@mailsrv.cenbg.in2p3.fr:143/fetch%3EUID%3E/INBOX%3E5344?part=1.3&amp;type=image/jpeg&amp;filename=2%20logos%20Est%20ligne%20option%20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276" name="AutoShape 15" descr="imap://piquemal@mailsrv.cenbg.in2p3.fr:143/fetch%3EUID%3E/INBOX%3E5344?part=1.3&amp;type=image/jpeg&amp;filename=2%20logos%20Est%20ligne%20option%20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277" name="AutoShape 17" descr="imap://piquemal@mailsrv.cenbg.in2p3.fr:143/fetch%3EUID%3E/INBOX%3E5344?part=1.3&amp;type=image/jpeg&amp;filename=2%20logos%20Est%20ligne%20option%20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1278" name="Image 14" descr="2 logos Est ligne option 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4076700"/>
            <a:ext cx="3240087" cy="24304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7"/>
            <a:ext cx="971600" cy="669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16" name="Connecteur droit 15"/>
          <p:cNvCxnSpPr/>
          <p:nvPr/>
        </p:nvCxnSpPr>
        <p:spPr bwMode="auto">
          <a:xfrm>
            <a:off x="0" y="620517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ZoneTexte 17"/>
          <p:cNvSpPr txBox="1"/>
          <p:nvPr/>
        </p:nvSpPr>
        <p:spPr>
          <a:xfrm>
            <a:off x="1355295" y="31360"/>
            <a:ext cx="59727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chemeClr val="accent6">
                    <a:lumMod val="75000"/>
                  </a:schemeClr>
                </a:solidFill>
              </a:rPr>
              <a:t>Laboratoire Souterrain de Modane</a:t>
            </a:r>
            <a:endParaRPr lang="fr-FR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671" y="3874"/>
            <a:ext cx="994729" cy="552627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4791" y="31360"/>
            <a:ext cx="795147" cy="51471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95288" y="2761660"/>
            <a:ext cx="152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MODANE (FR)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976691" y="3598117"/>
            <a:ext cx="2143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BARDONNECHIA (IT)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789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5" descr="P10405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1311275"/>
            <a:ext cx="8353425" cy="1470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>
                <a:latin typeface="Calibri" charset="0"/>
              </a:rPr>
              <a:t>The scientific and societal </a:t>
            </a:r>
            <a:br>
              <a:rPr lang="en-US" sz="4000">
                <a:latin typeface="Calibri" charset="0"/>
              </a:rPr>
            </a:br>
            <a:r>
              <a:rPr lang="en-US" sz="4000">
                <a:latin typeface="Calibri" charset="0"/>
              </a:rPr>
              <a:t>usefulness of recent (&lt; 250 years) </a:t>
            </a:r>
            <a:br>
              <a:rPr lang="en-US" sz="4000">
                <a:latin typeface="Calibri" charset="0"/>
              </a:rPr>
            </a:br>
            <a:r>
              <a:rPr lang="en-US" sz="4000">
                <a:latin typeface="Calibri" charset="0"/>
              </a:rPr>
              <a:t>Alpine lake sediment studies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260725"/>
            <a:ext cx="9144000" cy="13208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Calibri" charset="0"/>
              </a:rPr>
              <a:t>An overview on LSM – Université de Savoie </a:t>
            </a:r>
          </a:p>
          <a:p>
            <a:pPr eaLnBrk="1" hangingPunct="1"/>
            <a:r>
              <a:rPr lang="en-US">
                <a:solidFill>
                  <a:schemeClr val="bg1"/>
                </a:solidFill>
                <a:latin typeface="Calibri" charset="0"/>
              </a:rPr>
              <a:t>joint scientific progresses in paleolimnology</a:t>
            </a:r>
          </a:p>
        </p:txBody>
      </p:sp>
      <p:pic>
        <p:nvPicPr>
          <p:cNvPr id="31748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62"/>
          <a:stretch>
            <a:fillRect/>
          </a:stretch>
        </p:blipFill>
        <p:spPr bwMode="auto">
          <a:xfrm>
            <a:off x="7999413" y="260350"/>
            <a:ext cx="7493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 descr="logo edytem copi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76925"/>
            <a:ext cx="2016125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781050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88" y="5661025"/>
            <a:ext cx="1585912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5467350"/>
            <a:ext cx="28289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Text Box 10"/>
          <p:cNvSpPr txBox="1">
            <a:spLocks noChangeArrowheads="1"/>
          </p:cNvSpPr>
          <p:nvPr/>
        </p:nvSpPr>
        <p:spPr bwMode="auto">
          <a:xfrm>
            <a:off x="323850" y="4889500"/>
            <a:ext cx="24955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/>
              <a:t>Fabien Arnaud</a:t>
            </a:r>
          </a:p>
          <a:p>
            <a:pPr eaLnBrk="1" hangingPunct="1"/>
            <a:r>
              <a:rPr lang="fr-FR" sz="1800"/>
              <a:t>Charline Giguet-Covex</a:t>
            </a:r>
          </a:p>
          <a:p>
            <a:pPr eaLnBrk="1" hangingPunct="1"/>
            <a:r>
              <a:rPr lang="fr-FR" sz="1800"/>
              <a:t>Bruno Wilhelm</a:t>
            </a:r>
          </a:p>
        </p:txBody>
      </p:sp>
      <p:sp>
        <p:nvSpPr>
          <p:cNvPr id="31754" name="Text Box 12"/>
          <p:cNvSpPr txBox="1">
            <a:spLocks noChangeArrowheads="1"/>
          </p:cNvSpPr>
          <p:nvPr/>
        </p:nvSpPr>
        <p:spPr bwMode="auto">
          <a:xfrm>
            <a:off x="6372225" y="4868863"/>
            <a:ext cx="2139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/>
              <a:t>Marie-Elodie Perga</a:t>
            </a:r>
          </a:p>
        </p:txBody>
      </p:sp>
      <p:sp>
        <p:nvSpPr>
          <p:cNvPr id="31755" name="Text Box 13"/>
          <p:cNvSpPr txBox="1">
            <a:spLocks noChangeArrowheads="1"/>
          </p:cNvSpPr>
          <p:nvPr/>
        </p:nvSpPr>
        <p:spPr bwMode="auto">
          <a:xfrm>
            <a:off x="3419475" y="4868863"/>
            <a:ext cx="2000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/>
              <a:t>Jean-Louis Reyss</a:t>
            </a:r>
          </a:p>
        </p:txBody>
      </p:sp>
      <p:pic>
        <p:nvPicPr>
          <p:cNvPr id="31756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60350"/>
            <a:ext cx="12969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945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2" descr="P10405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1341438"/>
            <a:ext cx="9144000" cy="977900"/>
          </a:xfrm>
          <a:noFill/>
        </p:spPr>
        <p:txBody>
          <a:bodyPr/>
          <a:lstStyle/>
          <a:p>
            <a:pPr eaLnBrk="1" hangingPunct="1"/>
            <a:r>
              <a:rPr lang="en-US" sz="4000" b="1">
                <a:latin typeface="Calibri" charset="0"/>
              </a:rPr>
              <a:t>The concept of “retro-observatory” </a:t>
            </a:r>
          </a:p>
        </p:txBody>
      </p:sp>
      <p:sp>
        <p:nvSpPr>
          <p:cNvPr id="3277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0" y="5060950"/>
            <a:ext cx="9144000" cy="1752600"/>
          </a:xfrm>
        </p:spPr>
        <p:txBody>
          <a:bodyPr/>
          <a:lstStyle/>
          <a:p>
            <a:pPr eaLnBrk="1" hangingPunct="1"/>
            <a:r>
              <a:rPr lang="en-US" sz="2800">
                <a:solidFill>
                  <a:srgbClr val="FFFF00"/>
                </a:solidFill>
                <a:latin typeface="Calibri" charset="0"/>
              </a:rPr>
              <a:t>An underestimated tool to </a:t>
            </a:r>
          </a:p>
          <a:p>
            <a:pPr eaLnBrk="1" hangingPunct="1"/>
            <a:r>
              <a:rPr lang="en-US" sz="2800">
                <a:solidFill>
                  <a:srgbClr val="FFFF00"/>
                </a:solidFill>
                <a:latin typeface="Calibri" charset="0"/>
              </a:rPr>
              <a:t>make natural areas management policies better </a:t>
            </a:r>
          </a:p>
          <a:p>
            <a:pPr eaLnBrk="1" hangingPunct="1"/>
            <a:r>
              <a:rPr lang="en-US" sz="2800">
                <a:solidFill>
                  <a:srgbClr val="FFFF00"/>
                </a:solidFill>
                <a:latin typeface="Calibri" charset="0"/>
              </a:rPr>
              <a:t>and to evaluate the impact of current global changes</a:t>
            </a:r>
          </a:p>
        </p:txBody>
      </p:sp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204788" y="136525"/>
            <a:ext cx="1035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/>
              <a:t>Concept</a:t>
            </a:r>
          </a:p>
        </p:txBody>
      </p:sp>
      <p:sp>
        <p:nvSpPr>
          <p:cNvPr id="32773" name="Text Box 7"/>
          <p:cNvSpPr txBox="1">
            <a:spLocks noChangeArrowheads="1"/>
          </p:cNvSpPr>
          <p:nvPr/>
        </p:nvSpPr>
        <p:spPr bwMode="auto">
          <a:xfrm>
            <a:off x="1920875" y="136525"/>
            <a:ext cx="1162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>
                <a:solidFill>
                  <a:schemeClr val="bg2"/>
                </a:solidFill>
              </a:rPr>
              <a:t>Fieldwork</a:t>
            </a:r>
          </a:p>
        </p:txBody>
      </p:sp>
      <p:sp>
        <p:nvSpPr>
          <p:cNvPr id="32774" name="Text Box 8"/>
          <p:cNvSpPr txBox="1">
            <a:spLocks noChangeArrowheads="1"/>
          </p:cNvSpPr>
          <p:nvPr/>
        </p:nvSpPr>
        <p:spPr bwMode="auto">
          <a:xfrm>
            <a:off x="3765550" y="136525"/>
            <a:ext cx="946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>
                <a:solidFill>
                  <a:schemeClr val="bg2"/>
                </a:solidFill>
              </a:rPr>
              <a:t>Results</a:t>
            </a:r>
          </a:p>
        </p:txBody>
      </p:sp>
      <p:sp>
        <p:nvSpPr>
          <p:cNvPr id="32775" name="Text Box 9"/>
          <p:cNvSpPr txBox="1">
            <a:spLocks noChangeArrowheads="1"/>
          </p:cNvSpPr>
          <p:nvPr/>
        </p:nvSpPr>
        <p:spPr bwMode="auto">
          <a:xfrm>
            <a:off x="5394325" y="136525"/>
            <a:ext cx="1492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>
                <a:solidFill>
                  <a:schemeClr val="bg2"/>
                </a:solidFill>
              </a:rPr>
              <a:t>Perspectives</a:t>
            </a:r>
          </a:p>
        </p:txBody>
      </p:sp>
      <p:sp>
        <p:nvSpPr>
          <p:cNvPr id="32776" name="Text Box 10"/>
          <p:cNvSpPr txBox="1">
            <a:spLocks noChangeArrowheads="1"/>
          </p:cNvSpPr>
          <p:nvPr/>
        </p:nvSpPr>
        <p:spPr bwMode="auto">
          <a:xfrm>
            <a:off x="7569200" y="136525"/>
            <a:ext cx="1314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>
                <a:solidFill>
                  <a:schemeClr val="bg2"/>
                </a:solidFill>
              </a:rPr>
              <a:t>Conclusion</a:t>
            </a:r>
          </a:p>
        </p:txBody>
      </p:sp>
      <p:sp>
        <p:nvSpPr>
          <p:cNvPr id="32777" name="Rectangle 11"/>
          <p:cNvSpPr>
            <a:spLocks noChangeArrowheads="1"/>
          </p:cNvSpPr>
          <p:nvPr/>
        </p:nvSpPr>
        <p:spPr bwMode="auto">
          <a:xfrm>
            <a:off x="0" y="3068638"/>
            <a:ext cx="9144000" cy="5461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400" b="1" i="1">
                <a:solidFill>
                  <a:schemeClr val="tx2"/>
                </a:solidFill>
              </a:rPr>
              <a:t>Having a look on yesterday to manage tomorrow challenges</a:t>
            </a:r>
          </a:p>
        </p:txBody>
      </p:sp>
    </p:spTree>
    <p:extLst>
      <p:ext uri="{BB962C8B-B14F-4D97-AF65-F5344CB8AC3E}">
        <p14:creationId xmlns:p14="http://schemas.microsoft.com/office/powerpoint/2010/main" val="298654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7" descr="P10405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1675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>
                <a:latin typeface="Calibri" charset="0"/>
              </a:rPr>
              <a:t>In Europe, even remote mountain landscapes are man-made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204788" y="136525"/>
            <a:ext cx="1035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/>
              <a:t>Concept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920875" y="136525"/>
            <a:ext cx="1162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>
                <a:solidFill>
                  <a:schemeClr val="bg2"/>
                </a:solidFill>
              </a:rPr>
              <a:t>Fieldwork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3765550" y="136525"/>
            <a:ext cx="946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>
                <a:solidFill>
                  <a:schemeClr val="bg2"/>
                </a:solidFill>
              </a:rPr>
              <a:t>Results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5394325" y="136525"/>
            <a:ext cx="1492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>
                <a:solidFill>
                  <a:schemeClr val="bg2"/>
                </a:solidFill>
              </a:rPr>
              <a:t>Perspectives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7569200" y="136525"/>
            <a:ext cx="1314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>
                <a:solidFill>
                  <a:schemeClr val="bg2"/>
                </a:solidFill>
              </a:rPr>
              <a:t>Conclusion</a:t>
            </a:r>
          </a:p>
        </p:txBody>
      </p:sp>
      <p:pic>
        <p:nvPicPr>
          <p:cNvPr id="19494" name="Picture 38" descr="7-7-06 042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170113"/>
            <a:ext cx="6051550" cy="453866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95" name="Text Box 39"/>
          <p:cNvSpPr txBox="1">
            <a:spLocks noChangeArrowheads="1"/>
          </p:cNvSpPr>
          <p:nvPr/>
        </p:nvSpPr>
        <p:spPr bwMode="auto">
          <a:xfrm>
            <a:off x="250825" y="6211888"/>
            <a:ext cx="2592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fr-FR" sz="1200">
                <a:solidFill>
                  <a:schemeClr val="bg1"/>
                </a:solidFill>
              </a:rPr>
              <a:t>Chalets d</a:t>
            </a:r>
            <a:r>
              <a:rPr lang="ja-JP" altLang="fr-FR" sz="1200">
                <a:solidFill>
                  <a:schemeClr val="bg1"/>
                </a:solidFill>
              </a:rPr>
              <a:t>’</a:t>
            </a:r>
            <a:r>
              <a:rPr lang="fr-FR" altLang="ja-JP" sz="1200">
                <a:solidFill>
                  <a:schemeClr val="bg1"/>
                </a:solidFill>
              </a:rPr>
              <a:t>Ecuelle, 1872 m,  commune de Passy (Haute Savoie)</a:t>
            </a:r>
            <a:endParaRPr lang="fr-FR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590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9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5" descr="P10405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1675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>
                <a:latin typeface="Calibri" charset="0"/>
              </a:rPr>
              <a:t>In Europe, even remote mountain landscapes are man-made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04788" y="136525"/>
            <a:ext cx="1035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/>
              <a:t>Concept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920875" y="136525"/>
            <a:ext cx="1162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>
                <a:solidFill>
                  <a:schemeClr val="bg2"/>
                </a:solidFill>
              </a:rPr>
              <a:t>Fieldwork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3765550" y="136525"/>
            <a:ext cx="946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>
                <a:solidFill>
                  <a:schemeClr val="bg2"/>
                </a:solidFill>
              </a:rPr>
              <a:t>Results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5394325" y="136525"/>
            <a:ext cx="1492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>
                <a:solidFill>
                  <a:schemeClr val="bg2"/>
                </a:solidFill>
              </a:rPr>
              <a:t>Perspectives</a:t>
            </a: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7569200" y="136525"/>
            <a:ext cx="1314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>
                <a:solidFill>
                  <a:schemeClr val="bg2"/>
                </a:solidFill>
              </a:rPr>
              <a:t>Conclusion</a:t>
            </a:r>
          </a:p>
        </p:txBody>
      </p:sp>
      <p:pic>
        <p:nvPicPr>
          <p:cNvPr id="3482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8425"/>
            <a:ext cx="3581400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107950" y="2303463"/>
            <a:ext cx="1470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>
                <a:solidFill>
                  <a:srgbClr val="006600"/>
                </a:solidFill>
                <a:latin typeface="Verdana" charset="0"/>
              </a:rPr>
              <a:t>Pin cembro</a:t>
            </a:r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1979613" y="2303463"/>
            <a:ext cx="822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>
                <a:solidFill>
                  <a:srgbClr val="CC9900"/>
                </a:solidFill>
                <a:latin typeface="Verdana" charset="0"/>
              </a:rPr>
              <a:t>Sapin</a:t>
            </a:r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3582988" y="3789363"/>
            <a:ext cx="9255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>
                <a:solidFill>
                  <a:srgbClr val="00FF00"/>
                </a:solidFill>
                <a:latin typeface="Verdana" charset="0"/>
              </a:rPr>
              <a:t>Epicéa</a:t>
            </a:r>
          </a:p>
        </p:txBody>
      </p:sp>
      <p:sp>
        <p:nvSpPr>
          <p:cNvPr id="34828" name="Text Box 12"/>
          <p:cNvSpPr txBox="1">
            <a:spLocks noChangeArrowheads="1"/>
          </p:cNvSpPr>
          <p:nvPr/>
        </p:nvSpPr>
        <p:spPr bwMode="auto">
          <a:xfrm>
            <a:off x="3654425" y="6094413"/>
            <a:ext cx="1219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>
                <a:latin typeface="Verdana" charset="0"/>
              </a:rPr>
              <a:t>Noisetier</a:t>
            </a:r>
          </a:p>
        </p:txBody>
      </p:sp>
      <p:sp>
        <p:nvSpPr>
          <p:cNvPr id="34829" name="Line 13"/>
          <p:cNvSpPr>
            <a:spLocks noChangeShapeType="1"/>
          </p:cNvSpPr>
          <p:nvPr/>
        </p:nvSpPr>
        <p:spPr bwMode="auto">
          <a:xfrm flipH="1">
            <a:off x="900113" y="5807075"/>
            <a:ext cx="4032250" cy="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830" name="Line 14"/>
          <p:cNvSpPr>
            <a:spLocks noChangeShapeType="1"/>
          </p:cNvSpPr>
          <p:nvPr/>
        </p:nvSpPr>
        <p:spPr bwMode="auto">
          <a:xfrm flipH="1">
            <a:off x="900113" y="5086350"/>
            <a:ext cx="4032250" cy="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831" name="Line 15"/>
          <p:cNvSpPr>
            <a:spLocks noChangeShapeType="1"/>
          </p:cNvSpPr>
          <p:nvPr/>
        </p:nvSpPr>
        <p:spPr bwMode="auto">
          <a:xfrm flipH="1">
            <a:off x="900113" y="4149725"/>
            <a:ext cx="4103687" cy="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832" name="Line 16"/>
          <p:cNvSpPr>
            <a:spLocks noChangeShapeType="1"/>
          </p:cNvSpPr>
          <p:nvPr/>
        </p:nvSpPr>
        <p:spPr bwMode="auto">
          <a:xfrm flipH="1">
            <a:off x="900113" y="3357563"/>
            <a:ext cx="41767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833" name="Text Box 17"/>
          <p:cNvSpPr txBox="1">
            <a:spLocks noChangeArrowheads="1"/>
          </p:cNvSpPr>
          <p:nvPr/>
        </p:nvSpPr>
        <p:spPr bwMode="auto">
          <a:xfrm>
            <a:off x="3654425" y="5302250"/>
            <a:ext cx="1470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>
                <a:solidFill>
                  <a:srgbClr val="006600"/>
                </a:solidFill>
                <a:latin typeface="Verdana" charset="0"/>
              </a:rPr>
              <a:t>Pin cembro</a:t>
            </a:r>
          </a:p>
        </p:txBody>
      </p:sp>
      <p:sp>
        <p:nvSpPr>
          <p:cNvPr id="34834" name="Text Box 18"/>
          <p:cNvSpPr txBox="1">
            <a:spLocks noChangeArrowheads="1"/>
          </p:cNvSpPr>
          <p:nvPr/>
        </p:nvSpPr>
        <p:spPr bwMode="auto">
          <a:xfrm>
            <a:off x="3654425" y="4654550"/>
            <a:ext cx="822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>
                <a:solidFill>
                  <a:srgbClr val="CC9900"/>
                </a:solidFill>
                <a:latin typeface="Verdana" charset="0"/>
              </a:rPr>
              <a:t>Sapin</a:t>
            </a:r>
          </a:p>
        </p:txBody>
      </p:sp>
      <p:sp>
        <p:nvSpPr>
          <p:cNvPr id="34835" name="Text Box 19"/>
          <p:cNvSpPr txBox="1">
            <a:spLocks noChangeArrowheads="1"/>
          </p:cNvSpPr>
          <p:nvPr/>
        </p:nvSpPr>
        <p:spPr bwMode="auto">
          <a:xfrm>
            <a:off x="3654425" y="4294188"/>
            <a:ext cx="1470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>
                <a:solidFill>
                  <a:srgbClr val="006600"/>
                </a:solidFill>
                <a:latin typeface="Verdana" charset="0"/>
              </a:rPr>
              <a:t>Pin cembro</a:t>
            </a:r>
          </a:p>
        </p:txBody>
      </p:sp>
      <p:sp>
        <p:nvSpPr>
          <p:cNvPr id="34836" name="Text Box 20"/>
          <p:cNvSpPr txBox="1">
            <a:spLocks noChangeArrowheads="1"/>
          </p:cNvSpPr>
          <p:nvPr/>
        </p:nvSpPr>
        <p:spPr bwMode="auto">
          <a:xfrm>
            <a:off x="4519613" y="3790950"/>
            <a:ext cx="822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>
                <a:solidFill>
                  <a:srgbClr val="CC9900"/>
                </a:solidFill>
                <a:latin typeface="Verdana" charset="0"/>
              </a:rPr>
              <a:t>Sapin</a:t>
            </a:r>
          </a:p>
        </p:txBody>
      </p:sp>
      <p:sp>
        <p:nvSpPr>
          <p:cNvPr id="34837" name="Text Box 21"/>
          <p:cNvSpPr txBox="1">
            <a:spLocks noChangeArrowheads="1"/>
          </p:cNvSpPr>
          <p:nvPr/>
        </p:nvSpPr>
        <p:spPr bwMode="auto">
          <a:xfrm>
            <a:off x="3582988" y="3430588"/>
            <a:ext cx="1470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>
                <a:solidFill>
                  <a:srgbClr val="006600"/>
                </a:solidFill>
                <a:latin typeface="Verdana" charset="0"/>
              </a:rPr>
              <a:t>Pin cembro</a:t>
            </a:r>
          </a:p>
        </p:txBody>
      </p:sp>
      <p:sp>
        <p:nvSpPr>
          <p:cNvPr id="34838" name="Text Box 22"/>
          <p:cNvSpPr txBox="1">
            <a:spLocks noChangeArrowheads="1"/>
          </p:cNvSpPr>
          <p:nvPr/>
        </p:nvSpPr>
        <p:spPr bwMode="auto">
          <a:xfrm>
            <a:off x="3654425" y="2854325"/>
            <a:ext cx="925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>
                <a:solidFill>
                  <a:srgbClr val="00FF00"/>
                </a:solidFill>
                <a:latin typeface="Verdana" charset="0"/>
              </a:rPr>
              <a:t>Epicéa</a:t>
            </a:r>
          </a:p>
        </p:txBody>
      </p:sp>
      <p:sp>
        <p:nvSpPr>
          <p:cNvPr id="34839" name="Text Box 23"/>
          <p:cNvSpPr txBox="1">
            <a:spLocks noChangeArrowheads="1"/>
          </p:cNvSpPr>
          <p:nvPr/>
        </p:nvSpPr>
        <p:spPr bwMode="auto">
          <a:xfrm>
            <a:off x="5341938" y="5637213"/>
            <a:ext cx="16049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>
                <a:latin typeface="Verdana" charset="0"/>
              </a:rPr>
              <a:t>8900 cal. BP</a:t>
            </a:r>
          </a:p>
        </p:txBody>
      </p:sp>
      <p:sp>
        <p:nvSpPr>
          <p:cNvPr id="34840" name="Text Box 24"/>
          <p:cNvSpPr txBox="1">
            <a:spLocks noChangeArrowheads="1"/>
          </p:cNvSpPr>
          <p:nvPr/>
        </p:nvSpPr>
        <p:spPr bwMode="auto">
          <a:xfrm>
            <a:off x="5341938" y="4905375"/>
            <a:ext cx="16049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>
                <a:latin typeface="Verdana" charset="0"/>
              </a:rPr>
              <a:t>8000 cal. BP</a:t>
            </a:r>
          </a:p>
        </p:txBody>
      </p:sp>
      <p:sp>
        <p:nvSpPr>
          <p:cNvPr id="34841" name="Text Box 25"/>
          <p:cNvSpPr txBox="1">
            <a:spLocks noChangeArrowheads="1"/>
          </p:cNvSpPr>
          <p:nvPr/>
        </p:nvSpPr>
        <p:spPr bwMode="auto">
          <a:xfrm>
            <a:off x="5341938" y="3957638"/>
            <a:ext cx="16049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>
                <a:latin typeface="Verdana" charset="0"/>
              </a:rPr>
              <a:t>5600 cal. BP</a:t>
            </a:r>
          </a:p>
        </p:txBody>
      </p:sp>
      <p:sp>
        <p:nvSpPr>
          <p:cNvPr id="34842" name="Text Box 26"/>
          <p:cNvSpPr txBox="1">
            <a:spLocks noChangeArrowheads="1"/>
          </p:cNvSpPr>
          <p:nvPr/>
        </p:nvSpPr>
        <p:spPr bwMode="auto">
          <a:xfrm>
            <a:off x="5341938" y="3179763"/>
            <a:ext cx="1604962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>
                <a:solidFill>
                  <a:srgbClr val="FF0000"/>
                </a:solidFill>
                <a:latin typeface="Verdana" charset="0"/>
              </a:rPr>
              <a:t>3600 cal. BP</a:t>
            </a:r>
          </a:p>
        </p:txBody>
      </p:sp>
      <p:sp>
        <p:nvSpPr>
          <p:cNvPr id="34843" name="Text Box 27"/>
          <p:cNvSpPr txBox="1">
            <a:spLocks noChangeArrowheads="1"/>
          </p:cNvSpPr>
          <p:nvPr/>
        </p:nvSpPr>
        <p:spPr bwMode="auto">
          <a:xfrm>
            <a:off x="7270750" y="6021388"/>
            <a:ext cx="21605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b="1">
                <a:solidFill>
                  <a:schemeClr val="bg1"/>
                </a:solidFill>
                <a:latin typeface="Verdana" charset="0"/>
              </a:rPr>
              <a:t>Forest reconquest</a:t>
            </a:r>
          </a:p>
        </p:txBody>
      </p:sp>
      <p:sp>
        <p:nvSpPr>
          <p:cNvPr id="34844" name="Text Box 28"/>
          <p:cNvSpPr txBox="1">
            <a:spLocks noChangeArrowheads="1"/>
          </p:cNvSpPr>
          <p:nvPr/>
        </p:nvSpPr>
        <p:spPr bwMode="auto">
          <a:xfrm>
            <a:off x="7164388" y="4654550"/>
            <a:ext cx="20875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b="1">
                <a:solidFill>
                  <a:schemeClr val="bg1"/>
                </a:solidFill>
                <a:latin typeface="Verdana" charset="0"/>
              </a:rPr>
              <a:t>Closing of the forest space</a:t>
            </a:r>
          </a:p>
        </p:txBody>
      </p:sp>
      <p:sp>
        <p:nvSpPr>
          <p:cNvPr id="34845" name="Text Box 29"/>
          <p:cNvSpPr txBox="1">
            <a:spLocks noChangeArrowheads="1"/>
          </p:cNvSpPr>
          <p:nvPr/>
        </p:nvSpPr>
        <p:spPr bwMode="auto">
          <a:xfrm>
            <a:off x="7164388" y="3284538"/>
            <a:ext cx="22606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b="1">
                <a:solidFill>
                  <a:schemeClr val="bg1"/>
                </a:solidFill>
                <a:latin typeface="Verdana" charset="0"/>
              </a:rPr>
              <a:t>First forest opening (human or climate?)</a:t>
            </a:r>
          </a:p>
        </p:txBody>
      </p:sp>
      <p:sp>
        <p:nvSpPr>
          <p:cNvPr id="34846" name="Text Box 30"/>
          <p:cNvSpPr txBox="1">
            <a:spLocks noChangeArrowheads="1"/>
          </p:cNvSpPr>
          <p:nvPr/>
        </p:nvSpPr>
        <p:spPr bwMode="auto">
          <a:xfrm>
            <a:off x="7235825" y="2565400"/>
            <a:ext cx="2195513" cy="6413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b="1">
                <a:solidFill>
                  <a:schemeClr val="bg1"/>
                </a:solidFill>
                <a:latin typeface="Verdana" charset="0"/>
              </a:rPr>
              <a:t>Open space: deforestation</a:t>
            </a:r>
          </a:p>
        </p:txBody>
      </p:sp>
      <p:sp>
        <p:nvSpPr>
          <p:cNvPr id="34847" name="Text Box 32"/>
          <p:cNvSpPr txBox="1">
            <a:spLocks noChangeArrowheads="1"/>
          </p:cNvSpPr>
          <p:nvPr/>
        </p:nvSpPr>
        <p:spPr bwMode="auto">
          <a:xfrm>
            <a:off x="971550" y="1989138"/>
            <a:ext cx="1219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>
                <a:latin typeface="Verdana" charset="0"/>
              </a:rPr>
              <a:t>Noisetier</a:t>
            </a:r>
          </a:p>
        </p:txBody>
      </p:sp>
      <p:sp>
        <p:nvSpPr>
          <p:cNvPr id="34848" name="Text Box 33"/>
          <p:cNvSpPr txBox="1">
            <a:spLocks noChangeArrowheads="1"/>
          </p:cNvSpPr>
          <p:nvPr/>
        </p:nvSpPr>
        <p:spPr bwMode="auto">
          <a:xfrm>
            <a:off x="2655888" y="1989138"/>
            <a:ext cx="9255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>
                <a:solidFill>
                  <a:srgbClr val="00FF00"/>
                </a:solidFill>
                <a:latin typeface="Verdana" charset="0"/>
              </a:rPr>
              <a:t>Epicéa</a:t>
            </a:r>
          </a:p>
        </p:txBody>
      </p:sp>
      <p:sp>
        <p:nvSpPr>
          <p:cNvPr id="34849" name="Text Box 34"/>
          <p:cNvSpPr txBox="1">
            <a:spLocks noChangeArrowheads="1"/>
          </p:cNvSpPr>
          <p:nvPr/>
        </p:nvSpPr>
        <p:spPr bwMode="auto">
          <a:xfrm>
            <a:off x="4048125" y="1989138"/>
            <a:ext cx="5095875" cy="3667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FR" sz="1800" b="1"/>
              <a:t>Pollen data, Villy, Haute Savoie,  2250m asl</a:t>
            </a:r>
          </a:p>
        </p:txBody>
      </p:sp>
    </p:spTree>
    <p:extLst>
      <p:ext uri="{BB962C8B-B14F-4D97-AF65-F5344CB8AC3E}">
        <p14:creationId xmlns:p14="http://schemas.microsoft.com/office/powerpoint/2010/main" val="515264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7" grpId="0"/>
      <p:bldP spid="34828" grpId="0"/>
      <p:bldP spid="34829" grpId="0" animBg="1"/>
      <p:bldP spid="34830" grpId="0" animBg="1"/>
      <p:bldP spid="34831" grpId="0" animBg="1"/>
      <p:bldP spid="3483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6"/>
          <p:cNvSpPr>
            <a:spLocks noChangeArrowheads="1"/>
          </p:cNvSpPr>
          <p:nvPr/>
        </p:nvSpPr>
        <p:spPr bwMode="auto">
          <a:xfrm>
            <a:off x="395288" y="1412875"/>
            <a:ext cx="7705725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fr-FR"/>
          </a:p>
          <a:p>
            <a:r>
              <a:rPr lang="fr-FR" u="sng"/>
              <a:t>Applications :</a:t>
            </a:r>
          </a:p>
          <a:p>
            <a:endParaRPr lang="fr-FR"/>
          </a:p>
          <a:p>
            <a:r>
              <a:rPr lang="fr-FR"/>
              <a:t>- Charaterisation of water (lake, river, underground water) EU directive</a:t>
            </a:r>
          </a:p>
          <a:p>
            <a:endParaRPr lang="fr-FR"/>
          </a:p>
          <a:p>
            <a:pPr>
              <a:buFontTx/>
              <a:buChar char="-"/>
            </a:pPr>
            <a:r>
              <a:rPr lang="fr-FR"/>
              <a:t>For drug and food administration  ex. wine dating, marine salt origin</a:t>
            </a:r>
          </a:p>
          <a:p>
            <a:pPr>
              <a:buFontTx/>
              <a:buChar char="-"/>
            </a:pPr>
            <a:endParaRPr lang="fr-FR"/>
          </a:p>
          <a:p>
            <a:pPr>
              <a:buFontTx/>
              <a:buChar char="-"/>
            </a:pPr>
            <a:r>
              <a:rPr lang="fr-FR"/>
              <a:t> Judicial expertises</a:t>
            </a:r>
          </a:p>
          <a:p>
            <a:pPr>
              <a:buFontTx/>
              <a:buChar char="-"/>
            </a:pPr>
            <a:endParaRPr lang="fr-FR"/>
          </a:p>
          <a:p>
            <a:pPr>
              <a:buFontTx/>
              <a:buChar char="-"/>
            </a:pPr>
            <a:r>
              <a:rPr lang="fr-FR"/>
              <a:t> Mean age of crustacean livestock for fishing regulation</a:t>
            </a:r>
          </a:p>
          <a:p>
            <a:pPr>
              <a:buFontTx/>
              <a:buChar char="-"/>
            </a:pPr>
            <a:endParaRPr lang="fr-FR"/>
          </a:p>
          <a:p>
            <a:pPr>
              <a:buFontTx/>
              <a:buChar char="-"/>
            </a:pPr>
            <a:r>
              <a:rPr lang="fr-FR"/>
              <a:t> ……</a:t>
            </a:r>
          </a:p>
          <a:p>
            <a:pPr>
              <a:buFontTx/>
              <a:buChar char="-"/>
            </a:pPr>
            <a:endParaRPr lang="fr-FR"/>
          </a:p>
          <a:p>
            <a:pPr>
              <a:buFontTx/>
              <a:buChar char="-"/>
            </a:pPr>
            <a:endParaRPr lang="fr-FR"/>
          </a:p>
        </p:txBody>
      </p:sp>
      <p:sp>
        <p:nvSpPr>
          <p:cNvPr id="35845" name="ZoneTexte 7"/>
          <p:cNvSpPr txBox="1">
            <a:spLocks noChangeArrowheads="1"/>
          </p:cNvSpPr>
          <p:nvPr/>
        </p:nvSpPr>
        <p:spPr bwMode="auto">
          <a:xfrm>
            <a:off x="2555875" y="981075"/>
            <a:ext cx="416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b="1">
                <a:solidFill>
                  <a:srgbClr val="002060"/>
                </a:solidFill>
              </a:rPr>
              <a:t>Use of the gamma-ray spectroscopy</a:t>
            </a:r>
          </a:p>
        </p:txBody>
      </p:sp>
      <p:sp>
        <p:nvSpPr>
          <p:cNvPr id="35846" name="ZoneTexte 13"/>
          <p:cNvSpPr txBox="1">
            <a:spLocks noChangeArrowheads="1"/>
          </p:cNvSpPr>
          <p:nvPr/>
        </p:nvSpPr>
        <p:spPr bwMode="auto">
          <a:xfrm>
            <a:off x="250825" y="5013325"/>
            <a:ext cx="8713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b="1"/>
              <a:t>Development of a national ultra-low radioactivity platform measurements with</a:t>
            </a:r>
          </a:p>
          <a:p>
            <a:pPr eaLnBrk="1" hangingPunct="1"/>
            <a:endParaRPr lang="fr-FR" sz="1800"/>
          </a:p>
          <a:p>
            <a:pPr eaLnBrk="1" hangingPunct="1"/>
            <a:r>
              <a:rPr lang="fr-FR" sz="1800"/>
              <a:t>EDYTEM (University of Savoie/CNRS), LGGE (University of Grenoble / CNRS),</a:t>
            </a:r>
          </a:p>
          <a:p>
            <a:pPr eaLnBrk="1" hangingPunct="1"/>
            <a:r>
              <a:rPr lang="fr-FR" sz="1800"/>
              <a:t>LSCE (CNRS/CEA), LPSC (University of Grenoble / CNRS) and LSM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32303" cy="64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9" name="Connecteur droit 8"/>
          <p:cNvCxnSpPr/>
          <p:nvPr/>
        </p:nvCxnSpPr>
        <p:spPr bwMode="auto">
          <a:xfrm>
            <a:off x="0" y="603584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ZoneTexte 9"/>
          <p:cNvSpPr txBox="1"/>
          <p:nvPr/>
        </p:nvSpPr>
        <p:spPr>
          <a:xfrm>
            <a:off x="1389150" y="46724"/>
            <a:ext cx="4854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>
                <a:solidFill>
                  <a:schemeClr val="accent6">
                    <a:lumMod val="75000"/>
                  </a:schemeClr>
                </a:solidFill>
              </a:rPr>
              <a:t>Low</a:t>
            </a:r>
            <a:r>
              <a:rPr lang="fr-FR" sz="2800" dirty="0" smtClean="0">
                <a:solidFill>
                  <a:schemeClr val="accent6">
                    <a:lumMod val="75000"/>
                  </a:schemeClr>
                </a:solidFill>
              </a:rPr>
              <a:t> background </a:t>
            </a:r>
            <a:r>
              <a:rPr lang="fr-FR" sz="2800" dirty="0" err="1" smtClean="0">
                <a:solidFill>
                  <a:schemeClr val="accent6">
                    <a:lumMod val="75000"/>
                  </a:schemeClr>
                </a:solidFill>
              </a:rPr>
              <a:t>measurements</a:t>
            </a:r>
            <a:endParaRPr lang="fr-FR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170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8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4136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5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9240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33025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334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9169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1051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Image 12" descr="1604968_10202196282661571_1817064216_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616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0" y="6381750"/>
            <a:ext cx="9144000" cy="503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243" name="Espace réservé du numéro de diapositive 4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9167FDC-5DB2-0A42-9D49-3627DDDE10B5}" type="slidenum">
              <a:rPr lang="fr-FR" sz="1400">
                <a:solidFill>
                  <a:srgbClr val="DDD9C3"/>
                </a:solidFill>
                <a:latin typeface="Helvetica Neue" charset="0"/>
              </a:rPr>
              <a:pPr eaLnBrk="1" hangingPunct="1"/>
              <a:t>49</a:t>
            </a:fld>
            <a:endParaRPr lang="fr-FR" sz="1400">
              <a:solidFill>
                <a:srgbClr val="DDD9C3"/>
              </a:solidFill>
              <a:latin typeface="Helvetica Neue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9155113" cy="836613"/>
          </a:xfrm>
          <a:prstGeom prst="rect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b="0" dirty="0" smtClean="0">
                <a:solidFill>
                  <a:schemeClr val="bg1"/>
                </a:solidFill>
                <a:effectLst>
                  <a:glow rad="254000">
                    <a:schemeClr val="tx2"/>
                  </a:glow>
                </a:effectLst>
                <a:ea typeface="MS PGothic" charset="0"/>
              </a:rPr>
              <a:t>Merging of LPSC and LSM : Governance</a:t>
            </a:r>
            <a:endParaRPr lang="fr-FR" sz="2400" b="0" dirty="0"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179388" y="1052513"/>
            <a:ext cx="8856662" cy="2808287"/>
          </a:xfrm>
          <a:prstGeom prst="roundRect">
            <a:avLst>
              <a:gd name="adj" fmla="val 8268"/>
            </a:avLst>
          </a:prstGeom>
          <a:solidFill>
            <a:schemeClr val="accent1">
              <a:lumMod val="20000"/>
              <a:lumOff val="80000"/>
              <a:alpha val="60000"/>
            </a:schemeClr>
          </a:solidFill>
          <a:ln>
            <a:solidFill>
              <a:srgbClr val="BFBFB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800" b="1" dirty="0" err="1">
                <a:solidFill>
                  <a:srgbClr val="000000"/>
                </a:solidFill>
                <a:latin typeface="Arial Narrow"/>
                <a:cs typeface="Arial Narrow"/>
              </a:rPr>
              <a:t>Laboratory</a:t>
            </a:r>
            <a:r>
              <a:rPr lang="fr-FR" sz="2800" b="1" dirty="0">
                <a:solidFill>
                  <a:srgbClr val="000000"/>
                </a:solidFill>
                <a:latin typeface="Arial Narrow"/>
                <a:cs typeface="Arial Narrow"/>
              </a:rPr>
              <a:t> Direction</a:t>
            </a:r>
          </a:p>
          <a:p>
            <a:pPr algn="ctr">
              <a:lnSpc>
                <a:spcPct val="130000"/>
              </a:lnSpc>
              <a:defRPr/>
            </a:pPr>
            <a:r>
              <a:rPr lang="fr-FR" sz="2000" b="1" dirty="0" err="1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Director</a:t>
            </a:r>
            <a:r>
              <a:rPr lang="fr-FR" sz="2000" dirty="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……..……. A. Lucotte</a:t>
            </a:r>
          </a:p>
          <a:p>
            <a:pPr algn="ctr">
              <a:defRPr/>
            </a:pPr>
            <a:endParaRPr lang="fr-FR" sz="1800" b="1" dirty="0">
              <a:solidFill>
                <a:srgbClr val="000000"/>
              </a:solidFill>
              <a:latin typeface="Arial Narrow"/>
              <a:cs typeface="Arial Narrow"/>
            </a:endParaRPr>
          </a:p>
          <a:p>
            <a:pPr algn="ctr">
              <a:defRPr/>
            </a:pPr>
            <a:endParaRPr lang="fr-FR" b="1" dirty="0">
              <a:solidFill>
                <a:srgbClr val="000000"/>
              </a:solidFill>
              <a:latin typeface="Arial Narrow"/>
              <a:cs typeface="Arial Narrow"/>
            </a:endParaRPr>
          </a:p>
          <a:p>
            <a:pPr algn="ctr">
              <a:defRPr/>
            </a:pPr>
            <a:endParaRPr lang="fr-FR" b="1" dirty="0">
              <a:solidFill>
                <a:srgbClr val="000000"/>
              </a:solidFill>
              <a:latin typeface="Arial Narrow"/>
              <a:cs typeface="Arial Narrow"/>
            </a:endParaRPr>
          </a:p>
          <a:p>
            <a:pPr algn="ctr">
              <a:defRPr/>
            </a:pPr>
            <a:endParaRPr lang="fr-FR" b="1" dirty="0">
              <a:solidFill>
                <a:srgbClr val="000000"/>
              </a:solidFill>
              <a:latin typeface="Arial Narrow"/>
              <a:cs typeface="Arial Narrow"/>
            </a:endParaRPr>
          </a:p>
          <a:p>
            <a:pPr algn="ctr">
              <a:defRPr/>
            </a:pPr>
            <a:endParaRPr lang="fr-FR" b="1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73025" y="4295775"/>
            <a:ext cx="9036050" cy="1870075"/>
          </a:xfrm>
          <a:prstGeom prst="roundRect">
            <a:avLst>
              <a:gd name="adj" fmla="val 12321"/>
            </a:avLst>
          </a:prstGeom>
          <a:solidFill>
            <a:srgbClr val="DCE6F2">
              <a:alpha val="59000"/>
            </a:srgbClr>
          </a:solidFill>
          <a:ln>
            <a:solidFill>
              <a:srgbClr val="BFBFB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 err="1">
                <a:solidFill>
                  <a:srgbClr val="000000"/>
                </a:solidFill>
                <a:latin typeface="Arial Narrow"/>
                <a:cs typeface="Arial Narrow"/>
              </a:rPr>
              <a:t>Technical</a:t>
            </a:r>
            <a:r>
              <a:rPr lang="fr-FR" b="1" dirty="0">
                <a:solidFill>
                  <a:srgbClr val="000000"/>
                </a:solidFill>
                <a:latin typeface="Arial Narrow"/>
                <a:cs typeface="Arial Narrow"/>
              </a:rPr>
              <a:t> Support </a:t>
            </a:r>
            <a:r>
              <a:rPr lang="fr-FR" b="1" dirty="0" err="1">
                <a:solidFill>
                  <a:srgbClr val="000000"/>
                </a:solidFill>
                <a:latin typeface="Arial Narrow"/>
                <a:cs typeface="Arial Narrow"/>
              </a:rPr>
              <a:t>Departments</a:t>
            </a:r>
            <a:endParaRPr lang="fr-FR" sz="2000" dirty="0">
              <a:solidFill>
                <a:srgbClr val="000000"/>
              </a:solidFill>
              <a:latin typeface="Arial Narrow"/>
              <a:cs typeface="Arial Narrow"/>
            </a:endParaRPr>
          </a:p>
          <a:p>
            <a:pPr algn="ctr">
              <a:defRPr/>
            </a:pPr>
            <a:endParaRPr lang="fr-FR" sz="2000" dirty="0">
              <a:solidFill>
                <a:srgbClr val="000000"/>
              </a:solidFill>
              <a:latin typeface="Arial Narrow"/>
              <a:cs typeface="Arial Narrow"/>
            </a:endParaRPr>
          </a:p>
          <a:p>
            <a:pPr algn="ctr">
              <a:defRPr/>
            </a:pPr>
            <a:endParaRPr lang="fr-FR" sz="2000" dirty="0">
              <a:solidFill>
                <a:srgbClr val="000000"/>
              </a:solidFill>
              <a:latin typeface="Arial Narrow"/>
              <a:cs typeface="Arial Narrow"/>
            </a:endParaRPr>
          </a:p>
          <a:p>
            <a:pPr algn="ctr">
              <a:defRPr/>
            </a:pPr>
            <a:endParaRPr lang="fr-FR" sz="2000" dirty="0">
              <a:solidFill>
                <a:srgbClr val="000000"/>
              </a:solidFill>
              <a:latin typeface="Arial Narrow"/>
              <a:cs typeface="Arial Narrow"/>
            </a:endParaRPr>
          </a:p>
          <a:p>
            <a:pPr algn="ctr">
              <a:defRPr/>
            </a:pPr>
            <a:r>
              <a:rPr lang="fr-FR" sz="2000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107950" y="5014913"/>
            <a:ext cx="1727200" cy="93503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BFBFB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000" dirty="0" err="1">
                <a:solidFill>
                  <a:srgbClr val="000000"/>
                </a:solidFill>
                <a:latin typeface="Arial Narrow"/>
                <a:cs typeface="Arial Narrow"/>
              </a:rPr>
              <a:t>Dpt</a:t>
            </a:r>
            <a:r>
              <a:rPr lang="fr-FR" sz="2000" dirty="0">
                <a:solidFill>
                  <a:srgbClr val="000000"/>
                </a:solidFill>
                <a:latin typeface="Arial Narrow"/>
                <a:cs typeface="Arial Narrow"/>
              </a:rPr>
              <a:t> of </a:t>
            </a:r>
            <a:r>
              <a:rPr lang="fr-FR" sz="2000" dirty="0" err="1">
                <a:solidFill>
                  <a:srgbClr val="000000"/>
                </a:solidFill>
                <a:latin typeface="Arial Narrow"/>
                <a:cs typeface="Arial Narrow"/>
              </a:rPr>
              <a:t>Mechanics</a:t>
            </a:r>
            <a:endParaRPr lang="fr-FR" sz="20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1908175" y="5014913"/>
            <a:ext cx="1727200" cy="93503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BFBFB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000" dirty="0" err="1">
                <a:solidFill>
                  <a:srgbClr val="000000"/>
                </a:solidFill>
                <a:latin typeface="Arial Narrow"/>
                <a:cs typeface="Arial Narrow"/>
              </a:rPr>
              <a:t>Dpt</a:t>
            </a:r>
            <a:r>
              <a:rPr lang="fr-FR" sz="2000" dirty="0">
                <a:solidFill>
                  <a:srgbClr val="000000"/>
                </a:solidFill>
                <a:latin typeface="Arial Narrow"/>
                <a:cs typeface="Arial Narrow"/>
              </a:rPr>
              <a:t> of </a:t>
            </a:r>
            <a:r>
              <a:rPr lang="fr-FR" sz="2000" dirty="0" err="1">
                <a:solidFill>
                  <a:srgbClr val="000000"/>
                </a:solidFill>
                <a:latin typeface="Arial Narrow"/>
                <a:cs typeface="Arial Narrow"/>
              </a:rPr>
              <a:t>Electronics</a:t>
            </a:r>
            <a:endParaRPr lang="fr-FR" sz="20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3708400" y="5014913"/>
            <a:ext cx="1727200" cy="93503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BFBFB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000" dirty="0" err="1">
                <a:solidFill>
                  <a:srgbClr val="000000"/>
                </a:solidFill>
                <a:latin typeface="Arial Narrow"/>
                <a:cs typeface="Arial Narrow"/>
              </a:rPr>
              <a:t>Dpt</a:t>
            </a:r>
            <a:r>
              <a:rPr lang="fr-FR" sz="2000" dirty="0">
                <a:solidFill>
                  <a:srgbClr val="000000"/>
                </a:solidFill>
                <a:latin typeface="Arial Narrow"/>
                <a:cs typeface="Arial Narrow"/>
              </a:rPr>
              <a:t> of </a:t>
            </a:r>
          </a:p>
          <a:p>
            <a:pPr algn="ctr">
              <a:defRPr/>
            </a:pPr>
            <a:r>
              <a:rPr lang="fr-FR" sz="2000" dirty="0">
                <a:solidFill>
                  <a:srgbClr val="000000"/>
                </a:solidFill>
                <a:latin typeface="Arial Narrow"/>
                <a:cs typeface="Arial Narrow"/>
              </a:rPr>
              <a:t>Instrumentation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5508625" y="5014913"/>
            <a:ext cx="1727200" cy="93503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BFBFB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000" dirty="0" err="1">
                <a:solidFill>
                  <a:srgbClr val="000000"/>
                </a:solidFill>
                <a:latin typeface="Arial Narrow"/>
                <a:cs typeface="Arial Narrow"/>
              </a:rPr>
              <a:t>Dpt</a:t>
            </a:r>
            <a:r>
              <a:rPr lang="fr-FR" sz="2000" dirty="0">
                <a:solidFill>
                  <a:srgbClr val="000000"/>
                </a:solidFill>
                <a:latin typeface="Arial Narrow"/>
                <a:cs typeface="Arial Narrow"/>
              </a:rPr>
              <a:t> of </a:t>
            </a:r>
            <a:r>
              <a:rPr lang="fr-FR" sz="2000" dirty="0" err="1">
                <a:solidFill>
                  <a:srgbClr val="000000"/>
                </a:solidFill>
                <a:latin typeface="Arial Narrow"/>
                <a:cs typeface="Arial Narrow"/>
              </a:rPr>
              <a:t>Computing</a:t>
            </a:r>
            <a:endParaRPr lang="fr-FR" sz="20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7308850" y="5014913"/>
            <a:ext cx="1727200" cy="935037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solidFill>
              <a:srgbClr val="BFBFB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000" dirty="0" err="1">
                <a:solidFill>
                  <a:srgbClr val="000000"/>
                </a:solidFill>
                <a:latin typeface="Arial Narrow"/>
                <a:cs typeface="Arial Narrow"/>
              </a:rPr>
              <a:t>Dpt</a:t>
            </a:r>
            <a:r>
              <a:rPr lang="fr-FR" sz="2000" dirty="0">
                <a:solidFill>
                  <a:srgbClr val="000000"/>
                </a:solidFill>
                <a:latin typeface="Arial Narrow"/>
                <a:cs typeface="Arial Narrow"/>
              </a:rPr>
              <a:t> of </a:t>
            </a:r>
          </a:p>
          <a:p>
            <a:pPr algn="ctr">
              <a:defRPr/>
            </a:pPr>
            <a:r>
              <a:rPr lang="fr-FR" sz="2000" dirty="0">
                <a:solidFill>
                  <a:srgbClr val="000000"/>
                </a:solidFill>
                <a:latin typeface="Arial Narrow"/>
                <a:cs typeface="Arial Narrow"/>
              </a:rPr>
              <a:t>Ultra-</a:t>
            </a:r>
            <a:r>
              <a:rPr lang="fr-FR" sz="2000" dirty="0" err="1">
                <a:solidFill>
                  <a:srgbClr val="000000"/>
                </a:solidFill>
                <a:latin typeface="Arial Narrow"/>
                <a:cs typeface="Arial Narrow"/>
              </a:rPr>
              <a:t>Low</a:t>
            </a:r>
            <a:r>
              <a:rPr lang="fr-FR" sz="2000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Arial Narrow"/>
                <a:cs typeface="Arial Narrow"/>
              </a:rPr>
              <a:t>Radioactivity</a:t>
            </a:r>
            <a:endParaRPr lang="fr-FR" sz="20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20" name="Rectangle à coins arrondis 19"/>
          <p:cNvSpPr/>
          <p:nvPr/>
        </p:nvSpPr>
        <p:spPr>
          <a:xfrm>
            <a:off x="4787900" y="2223023"/>
            <a:ext cx="4103688" cy="1512888"/>
          </a:xfrm>
          <a:prstGeom prst="roundRect">
            <a:avLst>
              <a:gd name="adj" fmla="val 11292"/>
            </a:avLst>
          </a:prstGeom>
          <a:solidFill>
            <a:schemeClr val="accent5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Rectangle à coins arrondis 22"/>
          <p:cNvSpPr/>
          <p:nvPr/>
        </p:nvSpPr>
        <p:spPr>
          <a:xfrm>
            <a:off x="250825" y="2223023"/>
            <a:ext cx="4105275" cy="1512888"/>
          </a:xfrm>
          <a:prstGeom prst="roundRect">
            <a:avLst>
              <a:gd name="adj" fmla="val 11292"/>
            </a:avLst>
          </a:prstGeom>
          <a:solidFill>
            <a:schemeClr val="accent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255" name="ZoneTexte 1"/>
          <p:cNvSpPr txBox="1">
            <a:spLocks noChangeArrowheads="1"/>
          </p:cNvSpPr>
          <p:nvPr/>
        </p:nvSpPr>
        <p:spPr bwMode="auto">
          <a:xfrm>
            <a:off x="4932363" y="2756569"/>
            <a:ext cx="3889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sz="18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Scientific Director……….… </a:t>
            </a:r>
            <a:r>
              <a:rPr lang="fr-FR" sz="18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F. Piquemal    </a:t>
            </a:r>
          </a:p>
          <a:p>
            <a:pPr eaLnBrk="1" hangingPunct="1"/>
            <a:r>
              <a:rPr lang="fr-FR" sz="18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                                     (up to 01/01/2019) </a:t>
            </a:r>
          </a:p>
          <a:p>
            <a:pPr eaLnBrk="1" hangingPunct="1"/>
            <a:r>
              <a:rPr lang="fr-FR" sz="18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Director of Operation…….… </a:t>
            </a:r>
            <a:r>
              <a:rPr lang="fr-FR" sz="18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C. Vescovi</a:t>
            </a:r>
          </a:p>
        </p:txBody>
      </p:sp>
      <p:sp>
        <p:nvSpPr>
          <p:cNvPr id="10256" name="ZoneTexte 12"/>
          <p:cNvSpPr txBox="1">
            <a:spLocks noChangeArrowheads="1"/>
          </p:cNvSpPr>
          <p:nvPr/>
        </p:nvSpPr>
        <p:spPr bwMode="auto">
          <a:xfrm>
            <a:off x="5867400" y="2251744"/>
            <a:ext cx="19510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b="1">
                <a:latin typeface="Arial Narrow" charset="0"/>
                <a:ea typeface="ＭＳ Ｐゴシック" charset="0"/>
                <a:cs typeface="ＭＳ Ｐゴシック" charset="0"/>
              </a:rPr>
              <a:t>LSM Plateform</a:t>
            </a:r>
          </a:p>
        </p:txBody>
      </p:sp>
      <p:sp>
        <p:nvSpPr>
          <p:cNvPr id="10257" name="ZoneTexte 2"/>
          <p:cNvSpPr txBox="1">
            <a:spLocks noChangeArrowheads="1"/>
          </p:cNvSpPr>
          <p:nvPr/>
        </p:nvSpPr>
        <p:spPr bwMode="auto">
          <a:xfrm>
            <a:off x="203200" y="2784518"/>
            <a:ext cx="42433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sz="18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Project Coordinator </a:t>
            </a:r>
            <a:r>
              <a:rPr lang="fr-FR" sz="18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…...…………...…T. Lamy</a:t>
            </a:r>
          </a:p>
          <a:p>
            <a:pPr eaLnBrk="1" hangingPunct="1"/>
            <a:endParaRPr lang="fr-FR" sz="1800">
              <a:solidFill>
                <a:srgbClr val="000000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fr-FR" sz="18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Administration Director……..…</a:t>
            </a:r>
            <a:r>
              <a:rPr lang="fr-FR" sz="18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. C.Deslorieux</a:t>
            </a:r>
          </a:p>
        </p:txBody>
      </p:sp>
      <p:sp>
        <p:nvSpPr>
          <p:cNvPr id="10258" name="ZoneTexte 10"/>
          <p:cNvSpPr txBox="1">
            <a:spLocks noChangeArrowheads="1"/>
          </p:cNvSpPr>
          <p:nvPr/>
        </p:nvSpPr>
        <p:spPr bwMode="auto">
          <a:xfrm>
            <a:off x="995363" y="2252559"/>
            <a:ext cx="3910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b="1" dirty="0">
                <a:latin typeface="Arial Narrow" charset="0"/>
                <a:ea typeface="ＭＳ Ｐゴシック" charset="0"/>
                <a:cs typeface="ＭＳ Ｐゴシック" charset="0"/>
              </a:rPr>
              <a:t>LPSC Grenoble Site               + </a:t>
            </a:r>
          </a:p>
        </p:txBody>
      </p:sp>
      <p:sp>
        <p:nvSpPr>
          <p:cNvPr id="5" name="Flèche vers le bas 4"/>
          <p:cNvSpPr/>
          <p:nvPr/>
        </p:nvSpPr>
        <p:spPr>
          <a:xfrm>
            <a:off x="4284663" y="3789363"/>
            <a:ext cx="484187" cy="5461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6013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7375"/>
            <a:ext cx="5770563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1731963"/>
            <a:ext cx="1881188" cy="141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4500563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3143250"/>
            <a:ext cx="1785937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5500688"/>
            <a:ext cx="1357312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Rectangle 15"/>
          <p:cNvSpPr>
            <a:spLocks noChangeArrowheads="1"/>
          </p:cNvSpPr>
          <p:nvPr/>
        </p:nvSpPr>
        <p:spPr bwMode="auto">
          <a:xfrm>
            <a:off x="6164263" y="1000125"/>
            <a:ext cx="27924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>
                <a:latin typeface="Arial" charset="0"/>
                <a:ea typeface="ＭＳ Ｐゴシック" charset="0"/>
                <a:cs typeface="ＭＳ Ｐゴシック" charset="0"/>
              </a:rPr>
              <a:t>Permanent exhibition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>
                <a:latin typeface="Arial" charset="0"/>
                <a:ea typeface="ＭＳ Ｐゴシック" charset="0"/>
                <a:cs typeface="ＭＳ Ｐゴシック" charset="0"/>
              </a:rPr>
              <a:t>for </a:t>
            </a:r>
            <a:r>
              <a:rPr lang="fr-FR" sz="2000" b="1" dirty="0" err="1">
                <a:latin typeface="Arial" charset="0"/>
                <a:ea typeface="ＭＳ Ｐゴシック" charset="0"/>
                <a:cs typeface="ＭＳ Ｐゴシック" charset="0"/>
              </a:rPr>
              <a:t>general</a:t>
            </a:r>
            <a:r>
              <a:rPr lang="fr-FR" sz="2000" b="1" dirty="0">
                <a:latin typeface="Arial" charset="0"/>
                <a:ea typeface="ＭＳ Ｐゴシック" charset="0"/>
                <a:cs typeface="ＭＳ Ｐゴシック" charset="0"/>
              </a:rPr>
              <a:t> public</a:t>
            </a:r>
          </a:p>
        </p:txBody>
      </p:sp>
      <p:sp>
        <p:nvSpPr>
          <p:cNvPr id="20491" name="ZoneTexte 16"/>
          <p:cNvSpPr txBox="1">
            <a:spLocks noChangeArrowheads="1"/>
          </p:cNvSpPr>
          <p:nvPr/>
        </p:nvSpPr>
        <p:spPr bwMode="auto">
          <a:xfrm>
            <a:off x="5651500" y="6286500"/>
            <a:ext cx="21866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800" b="1" dirty="0" smtClean="0">
                <a:solidFill>
                  <a:srgbClr val="000000"/>
                </a:solidFill>
              </a:rPr>
              <a:t>3 500 </a:t>
            </a:r>
            <a:r>
              <a:rPr lang="fr-FR" sz="1800" b="1" dirty="0" err="1" smtClean="0">
                <a:solidFill>
                  <a:srgbClr val="000000"/>
                </a:solidFill>
              </a:rPr>
              <a:t>visitors</a:t>
            </a:r>
            <a:r>
              <a:rPr lang="fr-FR" sz="1800" b="1" dirty="0">
                <a:solidFill>
                  <a:srgbClr val="000000"/>
                </a:solidFill>
              </a:rPr>
              <a:t>/</a:t>
            </a:r>
            <a:r>
              <a:rPr lang="fr-FR" sz="1800" b="1" dirty="0" err="1">
                <a:solidFill>
                  <a:srgbClr val="000000"/>
                </a:solidFill>
              </a:rPr>
              <a:t>year</a:t>
            </a:r>
            <a:endParaRPr lang="fr-FR" sz="1800" b="1" dirty="0">
              <a:solidFill>
                <a:srgbClr val="000000"/>
              </a:solidFill>
            </a:endParaRPr>
          </a:p>
        </p:txBody>
      </p:sp>
      <p:pic>
        <p:nvPicPr>
          <p:cNvPr id="20492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4938"/>
            <a:ext cx="941388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3" name="Text Box 4"/>
          <p:cNvSpPr txBox="1">
            <a:spLocks noChangeArrowheads="1"/>
          </p:cNvSpPr>
          <p:nvPr/>
        </p:nvSpPr>
        <p:spPr bwMode="auto">
          <a:xfrm>
            <a:off x="107950" y="981075"/>
            <a:ext cx="4619625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41" tIns="42453" rIns="81641" bIns="42453">
            <a:spAutoFit/>
          </a:bodyPr>
          <a:lstStyle>
            <a:lvl1pPr defTabSz="406400" eaLnBrk="0" hangingPunct="0">
              <a:tabLst>
                <a:tab pos="0" algn="l"/>
                <a:tab pos="404813" algn="l"/>
                <a:tab pos="812800" algn="l"/>
                <a:tab pos="1219200" algn="l"/>
                <a:tab pos="1627188" algn="l"/>
                <a:tab pos="2035175" algn="l"/>
                <a:tab pos="2443163" algn="l"/>
                <a:tab pos="2849563" algn="l"/>
                <a:tab pos="3257550" algn="l"/>
                <a:tab pos="3665538" algn="l"/>
                <a:tab pos="4071938" algn="l"/>
                <a:tab pos="4479925" algn="l"/>
                <a:tab pos="4887913" algn="l"/>
                <a:tab pos="5295900" algn="l"/>
                <a:tab pos="5702300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06400" eaLnBrk="0" hangingPunct="0">
              <a:tabLst>
                <a:tab pos="0" algn="l"/>
                <a:tab pos="404813" algn="l"/>
                <a:tab pos="812800" algn="l"/>
                <a:tab pos="1219200" algn="l"/>
                <a:tab pos="1627188" algn="l"/>
                <a:tab pos="2035175" algn="l"/>
                <a:tab pos="2443163" algn="l"/>
                <a:tab pos="2849563" algn="l"/>
                <a:tab pos="3257550" algn="l"/>
                <a:tab pos="3665538" algn="l"/>
                <a:tab pos="4071938" algn="l"/>
                <a:tab pos="4479925" algn="l"/>
                <a:tab pos="4887913" algn="l"/>
                <a:tab pos="5295900" algn="l"/>
                <a:tab pos="5702300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06400" eaLnBrk="0" hangingPunct="0">
              <a:tabLst>
                <a:tab pos="0" algn="l"/>
                <a:tab pos="404813" algn="l"/>
                <a:tab pos="812800" algn="l"/>
                <a:tab pos="1219200" algn="l"/>
                <a:tab pos="1627188" algn="l"/>
                <a:tab pos="2035175" algn="l"/>
                <a:tab pos="2443163" algn="l"/>
                <a:tab pos="2849563" algn="l"/>
                <a:tab pos="3257550" algn="l"/>
                <a:tab pos="3665538" algn="l"/>
                <a:tab pos="4071938" algn="l"/>
                <a:tab pos="4479925" algn="l"/>
                <a:tab pos="4887913" algn="l"/>
                <a:tab pos="5295900" algn="l"/>
                <a:tab pos="5702300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06400" eaLnBrk="0" hangingPunct="0">
              <a:tabLst>
                <a:tab pos="0" algn="l"/>
                <a:tab pos="404813" algn="l"/>
                <a:tab pos="812800" algn="l"/>
                <a:tab pos="1219200" algn="l"/>
                <a:tab pos="1627188" algn="l"/>
                <a:tab pos="2035175" algn="l"/>
                <a:tab pos="2443163" algn="l"/>
                <a:tab pos="2849563" algn="l"/>
                <a:tab pos="3257550" algn="l"/>
                <a:tab pos="3665538" algn="l"/>
                <a:tab pos="4071938" algn="l"/>
                <a:tab pos="4479925" algn="l"/>
                <a:tab pos="4887913" algn="l"/>
                <a:tab pos="5295900" algn="l"/>
                <a:tab pos="5702300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06400" eaLnBrk="0" hangingPunct="0">
              <a:tabLst>
                <a:tab pos="0" algn="l"/>
                <a:tab pos="404813" algn="l"/>
                <a:tab pos="812800" algn="l"/>
                <a:tab pos="1219200" algn="l"/>
                <a:tab pos="1627188" algn="l"/>
                <a:tab pos="2035175" algn="l"/>
                <a:tab pos="2443163" algn="l"/>
                <a:tab pos="2849563" algn="l"/>
                <a:tab pos="3257550" algn="l"/>
                <a:tab pos="3665538" algn="l"/>
                <a:tab pos="4071938" algn="l"/>
                <a:tab pos="4479925" algn="l"/>
                <a:tab pos="4887913" algn="l"/>
                <a:tab pos="5295900" algn="l"/>
                <a:tab pos="5702300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06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19200" algn="l"/>
                <a:tab pos="1627188" algn="l"/>
                <a:tab pos="2035175" algn="l"/>
                <a:tab pos="2443163" algn="l"/>
                <a:tab pos="2849563" algn="l"/>
                <a:tab pos="3257550" algn="l"/>
                <a:tab pos="3665538" algn="l"/>
                <a:tab pos="4071938" algn="l"/>
                <a:tab pos="4479925" algn="l"/>
                <a:tab pos="4887913" algn="l"/>
                <a:tab pos="5295900" algn="l"/>
                <a:tab pos="5702300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06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19200" algn="l"/>
                <a:tab pos="1627188" algn="l"/>
                <a:tab pos="2035175" algn="l"/>
                <a:tab pos="2443163" algn="l"/>
                <a:tab pos="2849563" algn="l"/>
                <a:tab pos="3257550" algn="l"/>
                <a:tab pos="3665538" algn="l"/>
                <a:tab pos="4071938" algn="l"/>
                <a:tab pos="4479925" algn="l"/>
                <a:tab pos="4887913" algn="l"/>
                <a:tab pos="5295900" algn="l"/>
                <a:tab pos="5702300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06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19200" algn="l"/>
                <a:tab pos="1627188" algn="l"/>
                <a:tab pos="2035175" algn="l"/>
                <a:tab pos="2443163" algn="l"/>
                <a:tab pos="2849563" algn="l"/>
                <a:tab pos="3257550" algn="l"/>
                <a:tab pos="3665538" algn="l"/>
                <a:tab pos="4071938" algn="l"/>
                <a:tab pos="4479925" algn="l"/>
                <a:tab pos="4887913" algn="l"/>
                <a:tab pos="5295900" algn="l"/>
                <a:tab pos="5702300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06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19200" algn="l"/>
                <a:tab pos="1627188" algn="l"/>
                <a:tab pos="2035175" algn="l"/>
                <a:tab pos="2443163" algn="l"/>
                <a:tab pos="2849563" algn="l"/>
                <a:tab pos="3257550" algn="l"/>
                <a:tab pos="3665538" algn="l"/>
                <a:tab pos="4071938" algn="l"/>
                <a:tab pos="4479925" algn="l"/>
                <a:tab pos="4887913" algn="l"/>
                <a:tab pos="5295900" algn="l"/>
                <a:tab pos="5702300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b="1" dirty="0">
                <a:solidFill>
                  <a:srgbClr val="000000"/>
                </a:solidFill>
                <a:latin typeface="Calibri" charset="0"/>
              </a:rPr>
              <a:t>Offices, workshop, </a:t>
            </a:r>
            <a:r>
              <a:rPr lang="fr-FR" b="1" dirty="0" err="1">
                <a:solidFill>
                  <a:srgbClr val="000000"/>
                </a:solidFill>
                <a:latin typeface="Calibri" charset="0"/>
              </a:rPr>
              <a:t>outreach</a:t>
            </a:r>
            <a:r>
              <a:rPr lang="fr-FR" b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fr-FR" b="1" dirty="0" err="1">
                <a:solidFill>
                  <a:srgbClr val="000000"/>
                </a:solidFill>
                <a:latin typeface="Calibri" charset="0"/>
              </a:rPr>
              <a:t>space</a:t>
            </a:r>
            <a:r>
              <a:rPr lang="fr-FR" b="1" dirty="0">
                <a:solidFill>
                  <a:srgbClr val="000000"/>
                </a:solidFill>
                <a:latin typeface="Calibri" charset="0"/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b="1" dirty="0">
                <a:solidFill>
                  <a:srgbClr val="000000"/>
                </a:solidFill>
                <a:latin typeface="Calibri" charset="0"/>
              </a:rPr>
              <a:t>and </a:t>
            </a:r>
            <a:r>
              <a:rPr lang="fr-FR" b="1" dirty="0" err="1">
                <a:solidFill>
                  <a:srgbClr val="000000"/>
                </a:solidFill>
                <a:latin typeface="Calibri" charset="0"/>
              </a:rPr>
              <a:t>guest</a:t>
            </a:r>
            <a:r>
              <a:rPr lang="fr-FR" b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fr-FR" b="1" dirty="0" err="1">
                <a:solidFill>
                  <a:srgbClr val="000000"/>
                </a:solidFill>
                <a:latin typeface="Calibri" charset="0"/>
              </a:rPr>
              <a:t>rooms</a:t>
            </a:r>
            <a:endParaRPr lang="fr-FR" b="1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4" name="AutoShape 13" descr="imap://piquemal@mailsrv.cenbg.in2p3.fr:143/fetch%3EUID%3E/INBOX%3E5344?part=1.3&amp;type=image/jpeg&amp;filename=2%20logos%20Est%20ligne%20option%20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" name="AutoShape 15" descr="imap://piquemal@mailsrv.cenbg.in2p3.fr:143/fetch%3EUID%3E/INBOX%3E5344?part=1.3&amp;type=image/jpeg&amp;filename=2%20logos%20Est%20ligne%20option%20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" name="AutoShape 17" descr="imap://piquemal@mailsrv.cenbg.in2p3.fr:143/fetch%3EUID%3E/INBOX%3E5344?part=1.3&amp;type=image/jpeg&amp;filename=2%20logos%20Est%20ligne%20option%20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7"/>
            <a:ext cx="971600" cy="669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18" name="Connecteur droit 17"/>
          <p:cNvCxnSpPr/>
          <p:nvPr/>
        </p:nvCxnSpPr>
        <p:spPr bwMode="auto">
          <a:xfrm>
            <a:off x="0" y="620517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ZoneTexte 18"/>
          <p:cNvSpPr txBox="1"/>
          <p:nvPr/>
        </p:nvSpPr>
        <p:spPr>
          <a:xfrm>
            <a:off x="1355295" y="31360"/>
            <a:ext cx="35523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chemeClr val="accent6">
                    <a:lumMod val="75000"/>
                  </a:schemeClr>
                </a:solidFill>
              </a:rPr>
              <a:t>LSM </a:t>
            </a:r>
            <a:r>
              <a:rPr lang="fr-FR" sz="3200" dirty="0" err="1" smtClean="0">
                <a:solidFill>
                  <a:schemeClr val="accent6">
                    <a:lumMod val="75000"/>
                  </a:schemeClr>
                </a:solidFill>
              </a:rPr>
              <a:t>External</a:t>
            </a:r>
            <a:r>
              <a:rPr lang="fr-FR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3200" dirty="0" err="1" smtClean="0">
                <a:solidFill>
                  <a:schemeClr val="accent6">
                    <a:lumMod val="75000"/>
                  </a:schemeClr>
                </a:solidFill>
              </a:rPr>
              <a:t>facility</a:t>
            </a:r>
            <a:endParaRPr lang="fr-FR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671" y="3874"/>
            <a:ext cx="994729" cy="552627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4791" y="31360"/>
            <a:ext cx="795147" cy="51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613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7"/>
            <a:ext cx="971600" cy="669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5" name="Connecteur droit 4"/>
          <p:cNvCxnSpPr/>
          <p:nvPr/>
        </p:nvCxnSpPr>
        <p:spPr bwMode="auto">
          <a:xfrm>
            <a:off x="0" y="651877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ZoneTexte 5"/>
          <p:cNvSpPr txBox="1"/>
          <p:nvPr/>
        </p:nvSpPr>
        <p:spPr>
          <a:xfrm>
            <a:off x="1389150" y="76260"/>
            <a:ext cx="1355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accent6">
                    <a:lumMod val="75000"/>
                  </a:schemeClr>
                </a:solidFill>
              </a:rPr>
              <a:t>Outlook</a:t>
            </a:r>
            <a:endParaRPr lang="fr-FR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671" y="3874"/>
            <a:ext cx="994729" cy="55262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4791" y="31360"/>
            <a:ext cx="795147" cy="51471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54390" y="1210995"/>
            <a:ext cx="7480107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fr-FR" sz="2000" dirty="0" err="1" smtClean="0"/>
              <a:t>Merging</a:t>
            </a:r>
            <a:r>
              <a:rPr lang="fr-FR" sz="2000" dirty="0" smtClean="0"/>
              <a:t> of LSM </a:t>
            </a:r>
            <a:r>
              <a:rPr lang="fr-FR" sz="2000" dirty="0" err="1" smtClean="0"/>
              <a:t>with</a:t>
            </a:r>
            <a:r>
              <a:rPr lang="fr-FR" sz="2000" dirty="0" smtClean="0"/>
              <a:t> LPSC Grenoble </a:t>
            </a:r>
            <a:r>
              <a:rPr lang="fr-FR" sz="2000" dirty="0" err="1" smtClean="0"/>
              <a:t>will</a:t>
            </a:r>
            <a:r>
              <a:rPr lang="fr-FR" sz="2000" dirty="0" smtClean="0"/>
              <a:t> </a:t>
            </a:r>
            <a:r>
              <a:rPr lang="fr-FR" sz="2000" dirty="0" err="1" smtClean="0"/>
              <a:t>increase</a:t>
            </a:r>
            <a:r>
              <a:rPr lang="fr-FR" sz="2000" dirty="0" smtClean="0"/>
              <a:t> </a:t>
            </a:r>
            <a:r>
              <a:rPr lang="fr-FR" sz="2000" dirty="0" err="1" smtClean="0"/>
              <a:t>potential</a:t>
            </a:r>
            <a:r>
              <a:rPr lang="fr-FR" sz="2000" dirty="0" smtClean="0"/>
              <a:t> of LSM</a:t>
            </a:r>
          </a:p>
          <a:p>
            <a:pPr marL="342900" indent="-342900">
              <a:buFont typeface="Wingdings" charset="2"/>
              <a:buChar char="Ø"/>
            </a:pPr>
            <a:endParaRPr lang="fr-FR" sz="2000" dirty="0"/>
          </a:p>
          <a:p>
            <a:pPr marL="342900" indent="-342900">
              <a:buFont typeface="Wingdings" charset="2"/>
              <a:buChar char="Ø"/>
            </a:pPr>
            <a:endParaRPr lang="fr-FR" sz="2000" dirty="0" smtClean="0"/>
          </a:p>
          <a:p>
            <a:pPr marL="342900" indent="-342900">
              <a:buFont typeface="Wingdings" charset="2"/>
              <a:buChar char="Ø"/>
            </a:pPr>
            <a:r>
              <a:rPr lang="fr-FR" sz="2000" dirty="0" smtClean="0"/>
              <a:t>A unique </a:t>
            </a:r>
            <a:r>
              <a:rPr lang="fr-FR" sz="2000" dirty="0" err="1" smtClean="0"/>
              <a:t>interdisciplinary</a:t>
            </a:r>
            <a:r>
              <a:rPr lang="fr-FR" sz="2000" dirty="0" smtClean="0"/>
              <a:t> </a:t>
            </a:r>
            <a:r>
              <a:rPr lang="fr-FR" sz="2000" dirty="0" smtClean="0"/>
              <a:t>program</a:t>
            </a:r>
            <a:endParaRPr lang="fr-FR" sz="2000" dirty="0" smtClean="0"/>
          </a:p>
          <a:p>
            <a:pPr marL="342900" indent="-342900">
              <a:buFont typeface="Wingdings" charset="2"/>
              <a:buChar char="Ø"/>
            </a:pPr>
            <a:endParaRPr lang="fr-FR" sz="2000" dirty="0" smtClean="0"/>
          </a:p>
          <a:p>
            <a:pPr marL="342900" indent="-342900">
              <a:buFont typeface="Wingdings" charset="2"/>
              <a:buChar char="Ø"/>
            </a:pPr>
            <a:endParaRPr lang="fr-FR" sz="2000" dirty="0"/>
          </a:p>
          <a:p>
            <a:pPr marL="342900" indent="-342900">
              <a:buFont typeface="Wingdings" charset="2"/>
              <a:buChar char="Ø"/>
            </a:pPr>
            <a:r>
              <a:rPr lang="fr-FR" sz="2000" dirty="0" err="1" smtClean="0"/>
              <a:t>Facilities</a:t>
            </a:r>
            <a:r>
              <a:rPr lang="fr-FR" sz="2000" dirty="0" smtClean="0"/>
              <a:t> for the </a:t>
            </a:r>
            <a:r>
              <a:rPr lang="fr-FR" sz="2000" dirty="0" err="1" smtClean="0"/>
              <a:t>users</a:t>
            </a:r>
            <a:r>
              <a:rPr lang="fr-FR" sz="2000" dirty="0" smtClean="0"/>
              <a:t>: Radon-</a:t>
            </a:r>
            <a:r>
              <a:rPr lang="fr-FR" sz="2000" dirty="0" err="1" smtClean="0"/>
              <a:t>freeair</a:t>
            </a:r>
            <a:r>
              <a:rPr lang="fr-FR" sz="2000" dirty="0" smtClean="0"/>
              <a:t>  </a:t>
            </a:r>
            <a:r>
              <a:rPr lang="fr-FR" sz="2000" dirty="0" err="1" smtClean="0"/>
              <a:t>factory</a:t>
            </a:r>
            <a:r>
              <a:rPr lang="fr-FR" sz="2000" dirty="0" smtClean="0"/>
              <a:t> (150 </a:t>
            </a:r>
            <a:r>
              <a:rPr lang="fr-FR" sz="2000" dirty="0" err="1" smtClean="0"/>
              <a:t>mBq</a:t>
            </a:r>
            <a:r>
              <a:rPr lang="fr-FR" sz="2000" dirty="0" smtClean="0"/>
              <a:t>/m</a:t>
            </a:r>
            <a:r>
              <a:rPr lang="fr-FR" sz="2000" baseline="30000" dirty="0" smtClean="0"/>
              <a:t>3</a:t>
            </a:r>
            <a:r>
              <a:rPr lang="fr-FR" sz="2000" dirty="0" smtClean="0"/>
              <a:t>), </a:t>
            </a:r>
          </a:p>
          <a:p>
            <a:r>
              <a:rPr lang="fr-FR" sz="2000" dirty="0"/>
              <a:t> </a:t>
            </a:r>
            <a:r>
              <a:rPr lang="fr-FR" sz="2000" dirty="0" smtClean="0"/>
              <a:t>				  </a:t>
            </a:r>
            <a:r>
              <a:rPr lang="fr-FR" sz="2000" dirty="0" smtClean="0"/>
              <a:t>              </a:t>
            </a:r>
            <a:r>
              <a:rPr lang="fr-FR" sz="2000" dirty="0" err="1"/>
              <a:t>D</a:t>
            </a:r>
            <a:r>
              <a:rPr lang="fr-FR" sz="2000" dirty="0" err="1" smtClean="0"/>
              <a:t>eradonized</a:t>
            </a:r>
            <a:r>
              <a:rPr lang="fr-FR" sz="2000" dirty="0" smtClean="0"/>
              <a:t> clean room class 5</a:t>
            </a:r>
          </a:p>
          <a:p>
            <a:r>
              <a:rPr lang="fr-FR" sz="2000" dirty="0"/>
              <a:t> </a:t>
            </a:r>
            <a:r>
              <a:rPr lang="fr-FR" sz="2000" dirty="0" smtClean="0"/>
              <a:t>    </a:t>
            </a:r>
            <a:r>
              <a:rPr lang="fr-FR" sz="2000" dirty="0" smtClean="0"/>
              <a:t>			  </a:t>
            </a:r>
            <a:r>
              <a:rPr lang="fr-FR" sz="2000" dirty="0" smtClean="0"/>
              <a:t>                      </a:t>
            </a:r>
            <a:r>
              <a:rPr lang="fr-FR" sz="2000" dirty="0" smtClean="0"/>
              <a:t>New </a:t>
            </a:r>
            <a:r>
              <a:rPr lang="fr-FR" sz="2000" dirty="0" smtClean="0"/>
              <a:t>gamma </a:t>
            </a:r>
            <a:r>
              <a:rPr lang="fr-FR" sz="2000" dirty="0" err="1" smtClean="0"/>
              <a:t>spectroscopy</a:t>
            </a:r>
            <a:r>
              <a:rPr lang="fr-FR" sz="2000" dirty="0" smtClean="0"/>
              <a:t> </a:t>
            </a:r>
            <a:r>
              <a:rPr lang="fr-FR" sz="2000" dirty="0" smtClean="0"/>
              <a:t>room</a:t>
            </a:r>
          </a:p>
          <a:p>
            <a:pPr marL="342900" indent="-342900">
              <a:buFont typeface="Wingdings" charset="2"/>
              <a:buChar char="Ø"/>
            </a:pPr>
            <a:endParaRPr lang="fr-FR" sz="2000" dirty="0" smtClean="0"/>
          </a:p>
          <a:p>
            <a:pPr marL="342900" indent="-342900">
              <a:buFont typeface="Wingdings" charset="2"/>
              <a:buChar char="Ø"/>
            </a:pPr>
            <a:r>
              <a:rPr lang="fr-FR" sz="2000" dirty="0" err="1" smtClean="0"/>
              <a:t>Hosting</a:t>
            </a:r>
            <a:r>
              <a:rPr lang="fr-FR" sz="2000" dirty="0" smtClean="0"/>
              <a:t> of world-</a:t>
            </a:r>
            <a:r>
              <a:rPr lang="fr-FR" sz="2000" dirty="0" err="1" smtClean="0"/>
              <a:t>leading</a:t>
            </a:r>
            <a:r>
              <a:rPr lang="fr-FR" sz="2000" dirty="0" smtClean="0"/>
              <a:t> </a:t>
            </a:r>
            <a:r>
              <a:rPr lang="fr-FR" sz="2000" dirty="0" err="1" smtClean="0"/>
              <a:t>experiments</a:t>
            </a:r>
            <a:r>
              <a:rPr lang="fr-FR" sz="2000" dirty="0" smtClean="0"/>
              <a:t> in DM and </a:t>
            </a:r>
            <a:r>
              <a:rPr lang="fr-FR" sz="2000" dirty="0" smtClean="0"/>
              <a:t>neutrino </a:t>
            </a:r>
            <a:r>
              <a:rPr lang="fr-FR" sz="2000" dirty="0" err="1" smtClean="0"/>
              <a:t>physics</a:t>
            </a:r>
            <a:r>
              <a:rPr lang="fr-FR" sz="2000" dirty="0"/>
              <a:t>	</a:t>
            </a:r>
            <a:endParaRPr lang="fr-FR" sz="2000" dirty="0" smtClean="0"/>
          </a:p>
          <a:p>
            <a:pPr marL="342900" indent="-342900">
              <a:buFont typeface="Wingdings" charset="2"/>
              <a:buChar char="Ø"/>
            </a:pPr>
            <a:endParaRPr lang="fr-FR" sz="2000" dirty="0"/>
          </a:p>
          <a:p>
            <a:pPr marL="342900" indent="-342900">
              <a:buFont typeface="Wingdings" charset="2"/>
              <a:buChar char="Ø"/>
            </a:pPr>
            <a:r>
              <a:rPr lang="fr-FR" sz="2000" dirty="0" smtClean="0"/>
              <a:t> </a:t>
            </a:r>
            <a:r>
              <a:rPr lang="fr-FR" sz="2000" dirty="0" err="1" smtClean="0"/>
              <a:t>Promising</a:t>
            </a:r>
            <a:r>
              <a:rPr lang="fr-FR" sz="2000" dirty="0" smtClean="0"/>
              <a:t> R&amp;D in </a:t>
            </a:r>
            <a:r>
              <a:rPr lang="fr-FR" sz="2000" dirty="0" err="1" smtClean="0"/>
              <a:t>progress</a:t>
            </a:r>
            <a:r>
              <a:rPr lang="fr-FR" sz="2000" dirty="0" smtClean="0"/>
              <a:t>	</a:t>
            </a:r>
            <a:r>
              <a:rPr lang="fr-FR" dirty="0" smtClean="0"/>
              <a:t>			 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5174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6515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779" y="1082081"/>
            <a:ext cx="3738819" cy="232655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98" y="3975405"/>
            <a:ext cx="8112364" cy="257604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598" y="797713"/>
            <a:ext cx="3621760" cy="289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89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hevron 7"/>
          <p:cNvSpPr>
            <a:spLocks noChangeArrowheads="1"/>
          </p:cNvSpPr>
          <p:nvPr/>
        </p:nvSpPr>
        <p:spPr bwMode="auto">
          <a:xfrm>
            <a:off x="4279900" y="3866380"/>
            <a:ext cx="2714625" cy="2428875"/>
          </a:xfrm>
          <a:prstGeom prst="chevron">
            <a:avLst>
              <a:gd name="adj" fmla="val 23108"/>
            </a:avLst>
          </a:prstGeom>
          <a:blipFill dpi="0" rotWithShape="1">
            <a:blip r:embed="rId2"/>
            <a:srcRect/>
            <a:stretch>
              <a:fillRect/>
            </a:stretch>
          </a:blip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fr-FR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Chevron 8"/>
          <p:cNvSpPr>
            <a:spLocks noChangeArrowheads="1"/>
          </p:cNvSpPr>
          <p:nvPr/>
        </p:nvSpPr>
        <p:spPr bwMode="auto">
          <a:xfrm>
            <a:off x="6494463" y="3866380"/>
            <a:ext cx="2643187" cy="2428875"/>
          </a:xfrm>
          <a:prstGeom prst="chevron">
            <a:avLst>
              <a:gd name="adj" fmla="val 23110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fr-FR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Chevron 10"/>
          <p:cNvSpPr>
            <a:spLocks noChangeArrowheads="1"/>
          </p:cNvSpPr>
          <p:nvPr/>
        </p:nvSpPr>
        <p:spPr bwMode="auto">
          <a:xfrm>
            <a:off x="2065338" y="3866380"/>
            <a:ext cx="2714625" cy="2428875"/>
          </a:xfrm>
          <a:prstGeom prst="chevron">
            <a:avLst>
              <a:gd name="adj" fmla="val 23108"/>
            </a:avLst>
          </a:prstGeom>
          <a:blipFill dpi="0" rotWithShape="1">
            <a:blip r:embed="rId4"/>
            <a:srcRect/>
            <a:stretch>
              <a:fillRect/>
            </a:stretch>
          </a:blip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fr-FR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Chevron 11"/>
          <p:cNvSpPr>
            <a:spLocks noChangeArrowheads="1"/>
          </p:cNvSpPr>
          <p:nvPr/>
        </p:nvSpPr>
        <p:spPr bwMode="auto">
          <a:xfrm>
            <a:off x="-149225" y="3866380"/>
            <a:ext cx="2714625" cy="2428875"/>
          </a:xfrm>
          <a:prstGeom prst="chevron">
            <a:avLst>
              <a:gd name="adj" fmla="val 23108"/>
            </a:avLst>
          </a:prstGeom>
          <a:blipFill dpi="0" rotWithShape="1">
            <a:blip r:embed="rId5"/>
            <a:srcRect/>
            <a:stretch>
              <a:fillRect/>
            </a:stretch>
          </a:blip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fr-FR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22535" name="ZoneTexte 13"/>
          <p:cNvSpPr txBox="1">
            <a:spLocks noChangeArrowheads="1"/>
          </p:cNvSpPr>
          <p:nvPr/>
        </p:nvSpPr>
        <p:spPr bwMode="auto">
          <a:xfrm>
            <a:off x="207963" y="3437755"/>
            <a:ext cx="1416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b="1" smtClean="0">
                <a:solidFill>
                  <a:prstClr val="black"/>
                </a:solidFill>
              </a:rPr>
              <a:t>1979 - 1981</a:t>
            </a:r>
          </a:p>
        </p:txBody>
      </p:sp>
      <p:sp>
        <p:nvSpPr>
          <p:cNvPr id="22536" name="ZoneTexte 14"/>
          <p:cNvSpPr txBox="1">
            <a:spLocks noChangeArrowheads="1"/>
          </p:cNvSpPr>
          <p:nvPr/>
        </p:nvSpPr>
        <p:spPr bwMode="auto">
          <a:xfrm>
            <a:off x="2571750" y="3437755"/>
            <a:ext cx="13509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b="1" smtClean="0">
                <a:solidFill>
                  <a:prstClr val="black"/>
                </a:solidFill>
              </a:rPr>
              <a:t>1982- 1990</a:t>
            </a:r>
          </a:p>
        </p:txBody>
      </p:sp>
      <p:sp>
        <p:nvSpPr>
          <p:cNvPr id="22537" name="ZoneTexte 15"/>
          <p:cNvSpPr txBox="1">
            <a:spLocks noChangeArrowheads="1"/>
          </p:cNvSpPr>
          <p:nvPr/>
        </p:nvSpPr>
        <p:spPr bwMode="auto">
          <a:xfrm>
            <a:off x="4708525" y="3425055"/>
            <a:ext cx="1350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b="1" smtClean="0">
                <a:solidFill>
                  <a:prstClr val="black"/>
                </a:solidFill>
              </a:rPr>
              <a:t>1990- 2000</a:t>
            </a:r>
          </a:p>
        </p:txBody>
      </p:sp>
      <p:sp>
        <p:nvSpPr>
          <p:cNvPr id="22538" name="ZoneTexte 16"/>
          <p:cNvSpPr txBox="1">
            <a:spLocks noChangeArrowheads="1"/>
          </p:cNvSpPr>
          <p:nvPr/>
        </p:nvSpPr>
        <p:spPr bwMode="auto">
          <a:xfrm>
            <a:off x="7011988" y="3437755"/>
            <a:ext cx="1196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b="1" smtClean="0">
                <a:solidFill>
                  <a:prstClr val="black"/>
                </a:solidFill>
              </a:rPr>
              <a:t>2000 - ….</a:t>
            </a:r>
          </a:p>
        </p:txBody>
      </p:sp>
      <p:sp>
        <p:nvSpPr>
          <p:cNvPr id="22539" name="ZoneTexte 17"/>
          <p:cNvSpPr txBox="1">
            <a:spLocks noChangeArrowheads="1"/>
          </p:cNvSpPr>
          <p:nvPr/>
        </p:nvSpPr>
        <p:spPr bwMode="auto">
          <a:xfrm>
            <a:off x="516243" y="6300670"/>
            <a:ext cx="110777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b="1" dirty="0" smtClean="0"/>
              <a:t>Building</a:t>
            </a:r>
            <a:endParaRPr lang="fr-FR" sz="1600" b="1" dirty="0" smtClean="0"/>
          </a:p>
          <a:p>
            <a:pPr eaLnBrk="1" hangingPunct="1"/>
            <a:endParaRPr lang="fr-FR" sz="1600" b="1" dirty="0" smtClean="0">
              <a:solidFill>
                <a:srgbClr val="002060"/>
              </a:solidFill>
            </a:endParaRPr>
          </a:p>
        </p:txBody>
      </p:sp>
      <p:sp>
        <p:nvSpPr>
          <p:cNvPr id="22540" name="ZoneTexte 18"/>
          <p:cNvSpPr txBox="1">
            <a:spLocks noChangeArrowheads="1"/>
          </p:cNvSpPr>
          <p:nvPr/>
        </p:nvSpPr>
        <p:spPr bwMode="auto">
          <a:xfrm>
            <a:off x="2368550" y="6258742"/>
            <a:ext cx="1749425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smtClean="0">
                <a:solidFill>
                  <a:prstClr val="black"/>
                </a:solidFill>
                <a:latin typeface="Symbol" charset="0"/>
              </a:rPr>
              <a:t>t</a:t>
            </a:r>
            <a:r>
              <a:rPr lang="fr-FR" sz="2000" b="1" baseline="-25000" smtClean="0">
                <a:solidFill>
                  <a:prstClr val="black"/>
                </a:solidFill>
              </a:rPr>
              <a:t>p</a:t>
            </a:r>
            <a:r>
              <a:rPr lang="fr-FR" sz="2000" b="1" smtClean="0">
                <a:solidFill>
                  <a:prstClr val="black"/>
                </a:solidFill>
              </a:rPr>
              <a:t> </a:t>
            </a:r>
            <a:r>
              <a:rPr lang="fr-FR" sz="1800" b="1" smtClean="0">
                <a:solidFill>
                  <a:prstClr val="black"/>
                </a:solidFill>
              </a:rPr>
              <a:t>Experiment</a:t>
            </a:r>
          </a:p>
        </p:txBody>
      </p:sp>
      <p:sp>
        <p:nvSpPr>
          <p:cNvPr id="22542" name="ZoneTexte 22"/>
          <p:cNvSpPr txBox="1">
            <a:spLocks noChangeArrowheads="1"/>
          </p:cNvSpPr>
          <p:nvPr/>
        </p:nvSpPr>
        <p:spPr bwMode="auto">
          <a:xfrm>
            <a:off x="4494213" y="6279380"/>
            <a:ext cx="4186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b="1" dirty="0" smtClean="0">
                <a:solidFill>
                  <a:prstClr val="black"/>
                </a:solidFill>
              </a:rPr>
              <a:t>Prototypes                      </a:t>
            </a:r>
            <a:r>
              <a:rPr lang="fr-FR" sz="1800" b="1" dirty="0" err="1" smtClean="0">
                <a:solidFill>
                  <a:prstClr val="black"/>
                </a:solidFill>
              </a:rPr>
              <a:t>Experiments</a:t>
            </a:r>
            <a:r>
              <a:rPr lang="fr-FR" sz="1800" b="1" dirty="0" smtClean="0">
                <a:solidFill>
                  <a:prstClr val="black"/>
                </a:solidFill>
              </a:rPr>
              <a:t> </a:t>
            </a:r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6137275" y="6509567"/>
            <a:ext cx="714375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94780" y="2256714"/>
            <a:ext cx="6930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    </a:t>
            </a:r>
            <a:r>
              <a:rPr lang="fr-FR" dirty="0" err="1" smtClean="0"/>
              <a:t>Deepest</a:t>
            </a:r>
            <a:r>
              <a:rPr lang="fr-FR" dirty="0" smtClean="0"/>
              <a:t> </a:t>
            </a:r>
            <a:r>
              <a:rPr lang="fr-FR" dirty="0" err="1" smtClean="0"/>
              <a:t>laboratory</a:t>
            </a:r>
            <a:r>
              <a:rPr lang="fr-FR" dirty="0" smtClean="0"/>
              <a:t> </a:t>
            </a:r>
            <a:r>
              <a:rPr lang="fr-FR" dirty="0" smtClean="0"/>
              <a:t>in western  </a:t>
            </a:r>
            <a:r>
              <a:rPr lang="fr-FR" dirty="0" smtClean="0"/>
              <a:t>Europe: 1700 m </a:t>
            </a:r>
            <a:r>
              <a:rPr lang="fr-FR" dirty="0" err="1" smtClean="0"/>
              <a:t>below</a:t>
            </a:r>
            <a:r>
              <a:rPr lang="fr-FR" dirty="0" smtClean="0"/>
              <a:t> Fréjus </a:t>
            </a:r>
            <a:r>
              <a:rPr lang="fr-FR" dirty="0" err="1" smtClean="0"/>
              <a:t>montain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86002" y="1207094"/>
            <a:ext cx="81246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First </a:t>
            </a:r>
            <a:r>
              <a:rPr lang="fr-FR" dirty="0" err="1" smtClean="0"/>
              <a:t>laboratory</a:t>
            </a:r>
            <a:r>
              <a:rPr lang="fr-FR" dirty="0" smtClean="0"/>
              <a:t> in the world </a:t>
            </a:r>
            <a:r>
              <a:rPr lang="fr-FR" dirty="0" err="1" smtClean="0"/>
              <a:t>digged</a:t>
            </a:r>
            <a:r>
              <a:rPr lang="fr-FR" dirty="0" smtClean="0"/>
              <a:t> for a </a:t>
            </a:r>
            <a:r>
              <a:rPr lang="fr-FR" dirty="0" err="1" smtClean="0"/>
              <a:t>particle</a:t>
            </a:r>
            <a:r>
              <a:rPr lang="fr-FR" dirty="0" smtClean="0"/>
              <a:t> </a:t>
            </a:r>
            <a:r>
              <a:rPr lang="fr-FR" dirty="0" err="1" smtClean="0"/>
              <a:t>physics</a:t>
            </a:r>
            <a:r>
              <a:rPr lang="fr-FR" dirty="0" smtClean="0"/>
              <a:t> </a:t>
            </a:r>
            <a:r>
              <a:rPr lang="fr-FR" dirty="0" err="1" smtClean="0"/>
              <a:t>experiment</a:t>
            </a:r>
            <a:r>
              <a:rPr lang="fr-FR" dirty="0" smtClean="0"/>
              <a:t> (CNRS and CEA)</a:t>
            </a:r>
          </a:p>
          <a:p>
            <a:r>
              <a:rPr lang="fr-FR" dirty="0" smtClean="0"/>
              <a:t> </a:t>
            </a:r>
          </a:p>
          <a:p>
            <a:r>
              <a:rPr lang="fr-FR" dirty="0" smtClean="0"/>
              <a:t>To host </a:t>
            </a:r>
            <a:r>
              <a:rPr lang="fr-FR" dirty="0" err="1" smtClean="0"/>
              <a:t>Frejus</a:t>
            </a:r>
            <a:r>
              <a:rPr lang="fr-FR" dirty="0" smtClean="0"/>
              <a:t> (</a:t>
            </a:r>
            <a:r>
              <a:rPr lang="fr-FR" dirty="0" err="1" smtClean="0"/>
              <a:t>Taup</a:t>
            </a:r>
            <a:r>
              <a:rPr lang="fr-FR" dirty="0" smtClean="0"/>
              <a:t>) </a:t>
            </a:r>
            <a:r>
              <a:rPr lang="fr-FR" dirty="0" err="1" smtClean="0"/>
              <a:t>experiment</a:t>
            </a:r>
            <a:r>
              <a:rPr lang="fr-FR" dirty="0" smtClean="0"/>
              <a:t> to test grand unification </a:t>
            </a:r>
            <a:r>
              <a:rPr lang="fr-FR" dirty="0" err="1" smtClean="0"/>
              <a:t>theory</a:t>
            </a:r>
            <a:endParaRPr lang="fr-FR" dirty="0"/>
          </a:p>
        </p:txBody>
      </p: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7"/>
            <a:ext cx="971600" cy="669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26" name="Connecteur droit 25"/>
          <p:cNvCxnSpPr/>
          <p:nvPr/>
        </p:nvCxnSpPr>
        <p:spPr bwMode="auto">
          <a:xfrm>
            <a:off x="18956" y="753223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ZoneTexte 26"/>
          <p:cNvSpPr txBox="1"/>
          <p:nvPr/>
        </p:nvSpPr>
        <p:spPr>
          <a:xfrm>
            <a:off x="1355295" y="31360"/>
            <a:ext cx="2901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accent6">
                    <a:lumMod val="75000"/>
                  </a:schemeClr>
                </a:solidFill>
              </a:rPr>
              <a:t>The </a:t>
            </a:r>
            <a:r>
              <a:rPr lang="fr-FR" sz="2800" dirty="0" err="1" smtClean="0">
                <a:solidFill>
                  <a:schemeClr val="accent6">
                    <a:lumMod val="75000"/>
                  </a:schemeClr>
                </a:solidFill>
              </a:rPr>
              <a:t>history</a:t>
            </a:r>
            <a:r>
              <a:rPr lang="fr-FR" sz="2800" dirty="0" smtClean="0">
                <a:solidFill>
                  <a:schemeClr val="accent6">
                    <a:lumMod val="75000"/>
                  </a:schemeClr>
                </a:solidFill>
              </a:rPr>
              <a:t> of LSM</a:t>
            </a:r>
            <a:endParaRPr lang="fr-FR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671" y="3874"/>
            <a:ext cx="994729" cy="552627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4791" y="31360"/>
            <a:ext cx="795147" cy="5147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7963" y="1207094"/>
            <a:ext cx="8472487" cy="1560749"/>
          </a:xfrm>
          <a:prstGeom prst="rect">
            <a:avLst/>
          </a:prstGeom>
          <a:noFill/>
          <a:ln w="57150" cmpd="sng"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9579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7956" y="1122694"/>
            <a:ext cx="3388937" cy="49082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3924241" y="1134642"/>
            <a:ext cx="4400550" cy="925511"/>
          </a:xfrm>
          <a:prstGeom prst="rect">
            <a:avLst/>
          </a:prstGeom>
          <a:noFill/>
          <a:ln w="9525">
            <a:solidFill>
              <a:srgbClr val="2C7C9F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dirty="0">
                <a:solidFill>
                  <a:srgbClr val="000000"/>
                </a:solidFill>
              </a:rPr>
              <a:t>S</a:t>
            </a:r>
            <a:r>
              <a:rPr lang="fr-FR" dirty="0" smtClean="0">
                <a:solidFill>
                  <a:srgbClr val="000000"/>
                </a:solidFill>
              </a:rPr>
              <a:t>urface</a:t>
            </a:r>
            <a:r>
              <a:rPr lang="fr-FR" dirty="0">
                <a:solidFill>
                  <a:srgbClr val="000000"/>
                </a:solidFill>
              </a:rPr>
              <a:t>: </a:t>
            </a:r>
            <a:r>
              <a:rPr lang="fr-FR" b="1" dirty="0" smtClean="0">
                <a:solidFill>
                  <a:srgbClr val="FF6600"/>
                </a:solidFill>
              </a:rPr>
              <a:t>10 </a:t>
            </a:r>
            <a:r>
              <a:rPr lang="fr-FR" b="1" dirty="0">
                <a:solidFill>
                  <a:srgbClr val="FF6600"/>
                </a:solidFill>
              </a:rPr>
              <a:t>000 000 </a:t>
            </a:r>
            <a:r>
              <a:rPr lang="fr-FR" dirty="0" err="1" smtClean="0">
                <a:solidFill>
                  <a:srgbClr val="000000"/>
                </a:solidFill>
              </a:rPr>
              <a:t>cosmic</a:t>
            </a:r>
            <a:r>
              <a:rPr lang="fr-FR" dirty="0" smtClean="0">
                <a:solidFill>
                  <a:srgbClr val="000000"/>
                </a:solidFill>
              </a:rPr>
              <a:t>-rays/m</a:t>
            </a:r>
            <a:r>
              <a:rPr lang="fr-FR" baseline="30000" dirty="0" smtClean="0">
                <a:solidFill>
                  <a:srgbClr val="000000"/>
                </a:solidFill>
              </a:rPr>
              <a:t>2</a:t>
            </a:r>
            <a:r>
              <a:rPr lang="fr-FR" dirty="0" smtClean="0">
                <a:solidFill>
                  <a:srgbClr val="000000"/>
                </a:solidFill>
              </a:rPr>
              <a:t>/</a:t>
            </a:r>
            <a:r>
              <a:rPr lang="fr-FR" dirty="0" err="1" smtClean="0">
                <a:solidFill>
                  <a:srgbClr val="000000"/>
                </a:solidFill>
              </a:rPr>
              <a:t>day</a:t>
            </a:r>
            <a:endParaRPr lang="fr-FR" dirty="0" smtClean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dirty="0" smtClean="0">
                <a:solidFill>
                  <a:srgbClr val="000000"/>
                </a:solidFill>
              </a:rPr>
              <a:t>LSM : </a:t>
            </a:r>
            <a:r>
              <a:rPr lang="fr-FR" dirty="0" smtClean="0">
                <a:solidFill>
                  <a:srgbClr val="FF0000"/>
                </a:solidFill>
              </a:rPr>
              <a:t>4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cosmic</a:t>
            </a:r>
            <a:r>
              <a:rPr lang="fr-FR" dirty="0" smtClean="0">
                <a:solidFill>
                  <a:srgbClr val="000000"/>
                </a:solidFill>
              </a:rPr>
              <a:t>-rays/m</a:t>
            </a:r>
            <a:r>
              <a:rPr lang="fr-FR" baseline="30000" dirty="0" smtClean="0">
                <a:solidFill>
                  <a:srgbClr val="000000"/>
                </a:solidFill>
              </a:rPr>
              <a:t>2</a:t>
            </a:r>
            <a:r>
              <a:rPr lang="fr-FR" dirty="0" smtClean="0">
                <a:solidFill>
                  <a:srgbClr val="000000"/>
                </a:solidFill>
              </a:rPr>
              <a:t>/</a:t>
            </a:r>
            <a:r>
              <a:rPr lang="fr-FR" dirty="0" err="1" smtClean="0">
                <a:solidFill>
                  <a:srgbClr val="000000"/>
                </a:solidFill>
              </a:rPr>
              <a:t>day</a:t>
            </a:r>
            <a:endParaRPr lang="fr-FR" dirty="0" smtClean="0">
              <a:solidFill>
                <a:srgbClr val="000000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/>
          <a:srcRect l="4658" r="3167"/>
          <a:stretch/>
        </p:blipFill>
        <p:spPr>
          <a:xfrm>
            <a:off x="3753636" y="2609095"/>
            <a:ext cx="5023088" cy="2823522"/>
          </a:xfrm>
          <a:prstGeom prst="rect">
            <a:avLst/>
          </a:prstGeom>
          <a:ln w="57150" cmpd="sng">
            <a:solidFill>
              <a:srgbClr val="4F81BD"/>
            </a:solidFill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7"/>
            <a:ext cx="971600" cy="669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16" name="Connecteur droit 15"/>
          <p:cNvCxnSpPr/>
          <p:nvPr/>
        </p:nvCxnSpPr>
        <p:spPr bwMode="auto">
          <a:xfrm>
            <a:off x="0" y="620517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ZoneTexte 16"/>
          <p:cNvSpPr txBox="1"/>
          <p:nvPr/>
        </p:nvSpPr>
        <p:spPr>
          <a:xfrm>
            <a:off x="1355295" y="31360"/>
            <a:ext cx="5416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>
                <a:solidFill>
                  <a:schemeClr val="accent6">
                    <a:lumMod val="75000"/>
                  </a:schemeClr>
                </a:solidFill>
              </a:rPr>
              <a:t>Why</a:t>
            </a:r>
            <a:r>
              <a:rPr lang="fr-FR" sz="2800" dirty="0" smtClean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fr-FR" sz="2800" dirty="0" err="1" smtClean="0">
                <a:solidFill>
                  <a:schemeClr val="accent6">
                    <a:lumMod val="75000"/>
                  </a:schemeClr>
                </a:solidFill>
              </a:rPr>
              <a:t>deep</a:t>
            </a:r>
            <a:r>
              <a:rPr lang="fr-FR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800" dirty="0" err="1" smtClean="0">
                <a:solidFill>
                  <a:schemeClr val="accent6">
                    <a:lumMod val="75000"/>
                  </a:schemeClr>
                </a:solidFill>
              </a:rPr>
              <a:t>undergound</a:t>
            </a:r>
            <a:r>
              <a:rPr lang="fr-FR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800" dirty="0" err="1" smtClean="0">
                <a:solidFill>
                  <a:schemeClr val="accent6">
                    <a:lumMod val="75000"/>
                  </a:schemeClr>
                </a:solidFill>
              </a:rPr>
              <a:t>laboratory</a:t>
            </a:r>
            <a:endParaRPr lang="fr-FR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671" y="3874"/>
            <a:ext cx="994729" cy="552627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4791" y="31360"/>
            <a:ext cx="795147" cy="51471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60387" y="6304609"/>
            <a:ext cx="8216337" cy="400110"/>
          </a:xfrm>
          <a:prstGeom prst="rect">
            <a:avLst/>
          </a:prstGeom>
          <a:noFill/>
          <a:ln w="57150" cmpd="sng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 smtClean="0">
                <a:sym typeface="Wingdings"/>
              </a:rPr>
              <a:t>A </a:t>
            </a:r>
            <a:r>
              <a:rPr lang="fr-FR" sz="2000" dirty="0" err="1" smtClean="0">
                <a:sym typeface="Wingdings"/>
              </a:rPr>
              <a:t>perfect</a:t>
            </a:r>
            <a:r>
              <a:rPr lang="fr-FR" sz="2000" dirty="0" smtClean="0">
                <a:sym typeface="Wingdings"/>
              </a:rPr>
              <a:t> place to look for </a:t>
            </a:r>
            <a:r>
              <a:rPr lang="fr-FR" sz="2000" dirty="0" err="1" smtClean="0">
                <a:sym typeface="Wingdings"/>
              </a:rPr>
              <a:t>very</a:t>
            </a:r>
            <a:r>
              <a:rPr lang="fr-FR" sz="2000" dirty="0" smtClean="0">
                <a:sym typeface="Wingdings"/>
              </a:rPr>
              <a:t> rare </a:t>
            </a:r>
            <a:r>
              <a:rPr lang="fr-FR" sz="2000" dirty="0" err="1" smtClean="0">
                <a:sym typeface="Wingdings"/>
              </a:rPr>
              <a:t>processes</a:t>
            </a:r>
            <a:r>
              <a:rPr lang="fr-FR" sz="2000" dirty="0" smtClean="0">
                <a:sym typeface="Wingdings"/>
              </a:rPr>
              <a:t> or to </a:t>
            </a:r>
            <a:r>
              <a:rPr lang="fr-FR" sz="2000" dirty="0" err="1" smtClean="0">
                <a:sym typeface="Wingdings"/>
              </a:rPr>
              <a:t>measure</a:t>
            </a:r>
            <a:r>
              <a:rPr lang="fr-FR" sz="2000" dirty="0" smtClean="0">
                <a:sym typeface="Wingdings"/>
              </a:rPr>
              <a:t> </a:t>
            </a:r>
            <a:r>
              <a:rPr lang="fr-FR" sz="2000" dirty="0" err="1" smtClean="0">
                <a:sym typeface="Wingdings"/>
              </a:rPr>
              <a:t>very</a:t>
            </a:r>
            <a:r>
              <a:rPr lang="fr-FR" sz="2000" dirty="0" smtClean="0">
                <a:sym typeface="Wingdings"/>
              </a:rPr>
              <a:t> </a:t>
            </a:r>
            <a:r>
              <a:rPr lang="fr-FR" sz="2000" dirty="0" err="1" smtClean="0">
                <a:sym typeface="Wingdings"/>
              </a:rPr>
              <a:t>tiny</a:t>
            </a:r>
            <a:r>
              <a:rPr lang="fr-FR" sz="2000" dirty="0" smtClean="0">
                <a:sym typeface="Wingdings"/>
              </a:rPr>
              <a:t> </a:t>
            </a:r>
            <a:r>
              <a:rPr lang="fr-FR" sz="2000" dirty="0" err="1" smtClean="0">
                <a:sym typeface="Wingdings"/>
              </a:rPr>
              <a:t>signals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8634555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5401" y="619098"/>
            <a:ext cx="6199324" cy="522408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550938" y="6549736"/>
            <a:ext cx="6696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 smtClean="0">
                <a:latin typeface="+mn-lt"/>
              </a:rPr>
              <a:t>from http</a:t>
            </a:r>
            <a:r>
              <a:rPr lang="en-GB" sz="1400" dirty="0">
                <a:latin typeface="+mn-lt"/>
              </a:rPr>
              <a:t>://www.deepscience.org/contents/facilities.shtml</a:t>
            </a:r>
          </a:p>
        </p:txBody>
      </p:sp>
      <p:sp>
        <p:nvSpPr>
          <p:cNvPr id="8" name="Cube 7"/>
          <p:cNvSpPr/>
          <p:nvPr/>
        </p:nvSpPr>
        <p:spPr>
          <a:xfrm rot="16200000">
            <a:off x="7073898" y="5493936"/>
            <a:ext cx="762001" cy="698501"/>
          </a:xfrm>
          <a:prstGeom prst="cub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7226300" y="6286500"/>
            <a:ext cx="5450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rgbClr val="008000"/>
                </a:solidFill>
              </a:rPr>
              <a:t>China</a:t>
            </a:r>
            <a:endParaRPr lang="fr-FR" b="1" dirty="0">
              <a:solidFill>
                <a:srgbClr val="008000"/>
              </a:solidFill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7415025" y="1676400"/>
            <a:ext cx="0" cy="3785785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 rot="16200000">
            <a:off x="6970525" y="1041400"/>
            <a:ext cx="8826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b="1" dirty="0" smtClean="0">
                <a:solidFill>
                  <a:srgbClr val="008000"/>
                </a:solidFill>
              </a:rPr>
              <a:t>CJPL </a:t>
            </a:r>
            <a:r>
              <a:rPr lang="fr-FR" sz="1050" b="1" dirty="0" err="1" smtClean="0">
                <a:solidFill>
                  <a:srgbClr val="008000"/>
                </a:solidFill>
              </a:rPr>
              <a:t>Jinping</a:t>
            </a:r>
            <a:endParaRPr lang="fr-FR" sz="1050" b="1" dirty="0">
              <a:solidFill>
                <a:srgbClr val="008000"/>
              </a:solidFill>
            </a:endParaRP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7"/>
            <a:ext cx="971600" cy="669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17" name="Connecteur droit 16"/>
          <p:cNvCxnSpPr/>
          <p:nvPr/>
        </p:nvCxnSpPr>
        <p:spPr bwMode="auto">
          <a:xfrm>
            <a:off x="0" y="620517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ZoneTexte 18"/>
          <p:cNvSpPr txBox="1"/>
          <p:nvPr/>
        </p:nvSpPr>
        <p:spPr>
          <a:xfrm>
            <a:off x="1355295" y="31360"/>
            <a:ext cx="45368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chemeClr val="accent6">
                    <a:lumMod val="75000"/>
                  </a:schemeClr>
                </a:solidFill>
              </a:rPr>
              <a:t>Underground </a:t>
            </a:r>
            <a:r>
              <a:rPr lang="fr-FR" sz="3200" dirty="0" err="1" smtClean="0">
                <a:solidFill>
                  <a:schemeClr val="accent6">
                    <a:lumMod val="75000"/>
                  </a:schemeClr>
                </a:solidFill>
              </a:rPr>
              <a:t>laboratories</a:t>
            </a:r>
            <a:endParaRPr lang="fr-FR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671" y="3874"/>
            <a:ext cx="994729" cy="552627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4791" y="31360"/>
            <a:ext cx="795147" cy="51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3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 descr="Photo 661"/>
          <p:cNvPicPr>
            <a:picLocks noChangeAspect="1" noChangeArrowheads="1"/>
          </p:cNvPicPr>
          <p:nvPr/>
        </p:nvPicPr>
        <p:blipFill>
          <a:blip r:embed="rId2" cstate="email">
            <a:lum bright="-6000" contras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19458" name="Text Box 6"/>
          <p:cNvSpPr txBox="1">
            <a:spLocks noChangeArrowheads="1"/>
          </p:cNvSpPr>
          <p:nvPr/>
        </p:nvSpPr>
        <p:spPr bwMode="auto">
          <a:xfrm>
            <a:off x="171450" y="1630911"/>
            <a:ext cx="2699051" cy="3323987"/>
          </a:xfrm>
          <a:prstGeom prst="rect">
            <a:avLst/>
          </a:prstGeom>
          <a:solidFill>
            <a:srgbClr val="002060">
              <a:alpha val="7294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600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9pPr>
          </a:lstStyle>
          <a:p>
            <a:r>
              <a:rPr lang="fr-FR" sz="1400" dirty="0" err="1">
                <a:solidFill>
                  <a:srgbClr val="FFFF00"/>
                </a:solidFill>
              </a:rPr>
              <a:t>Depth</a:t>
            </a:r>
            <a:r>
              <a:rPr lang="fr-FR" sz="1400" dirty="0">
                <a:solidFill>
                  <a:srgbClr val="FFFF00"/>
                </a:solidFill>
              </a:rPr>
              <a:t>: </a:t>
            </a:r>
            <a:r>
              <a:rPr lang="fr-FR" sz="1400" dirty="0"/>
              <a:t>4800 </a:t>
            </a:r>
            <a:r>
              <a:rPr lang="fr-FR" sz="1400" dirty="0" err="1"/>
              <a:t>m.w.e</a:t>
            </a:r>
            <a:r>
              <a:rPr lang="fr-FR" sz="1400" dirty="0"/>
              <a:t>.</a:t>
            </a:r>
          </a:p>
          <a:p>
            <a:endParaRPr lang="fr-FR" sz="1400" dirty="0"/>
          </a:p>
          <a:p>
            <a:r>
              <a:rPr lang="fr-FR" sz="1400" dirty="0">
                <a:solidFill>
                  <a:srgbClr val="FFFF00"/>
                </a:solidFill>
              </a:rPr>
              <a:t>Surface</a:t>
            </a:r>
            <a:r>
              <a:rPr lang="fr-FR" sz="1400" dirty="0" smtClean="0">
                <a:solidFill>
                  <a:srgbClr val="FFFF00"/>
                </a:solidFill>
              </a:rPr>
              <a:t>: </a:t>
            </a:r>
            <a:r>
              <a:rPr lang="fr-FR" sz="1400" dirty="0"/>
              <a:t>400 m2</a:t>
            </a:r>
          </a:p>
          <a:p>
            <a:endParaRPr lang="fr-FR" sz="1400" dirty="0"/>
          </a:p>
          <a:p>
            <a:r>
              <a:rPr lang="fr-FR" sz="1400" dirty="0" smtClean="0">
                <a:solidFill>
                  <a:srgbClr val="FFFF00"/>
                </a:solidFill>
              </a:rPr>
              <a:t>Volume: </a:t>
            </a:r>
            <a:r>
              <a:rPr lang="fr-FR" sz="1400" dirty="0"/>
              <a:t>3500 m3</a:t>
            </a:r>
          </a:p>
          <a:p>
            <a:endParaRPr lang="fr-FR" sz="1400" dirty="0"/>
          </a:p>
          <a:p>
            <a:r>
              <a:rPr lang="fr-FR" sz="1400" dirty="0">
                <a:solidFill>
                  <a:srgbClr val="FFFF00"/>
                </a:solidFill>
              </a:rPr>
              <a:t>Muon flux: </a:t>
            </a:r>
            <a:r>
              <a:rPr lang="fr-FR" sz="1400" dirty="0" smtClean="0"/>
              <a:t>4 m</a:t>
            </a:r>
            <a:r>
              <a:rPr lang="fr-FR" sz="1400" baseline="30000" dirty="0"/>
              <a:t>-2</a:t>
            </a:r>
            <a:r>
              <a:rPr lang="fr-FR" sz="1400" dirty="0" smtClean="0"/>
              <a:t>.d</a:t>
            </a:r>
            <a:r>
              <a:rPr lang="fr-FR" sz="1400" baseline="30000" dirty="0" smtClean="0"/>
              <a:t>-</a:t>
            </a:r>
            <a:r>
              <a:rPr lang="fr-FR" sz="1400" baseline="30000" dirty="0"/>
              <a:t>1</a:t>
            </a:r>
          </a:p>
          <a:p>
            <a:endParaRPr lang="fr-FR" sz="1400" dirty="0"/>
          </a:p>
          <a:p>
            <a:r>
              <a:rPr lang="fr-FR" sz="1400" dirty="0" smtClean="0">
                <a:solidFill>
                  <a:srgbClr val="FFFF00"/>
                </a:solidFill>
              </a:rPr>
              <a:t>Neutrons</a:t>
            </a:r>
            <a:endParaRPr lang="fr-FR" sz="1400" dirty="0">
              <a:solidFill>
                <a:srgbClr val="FFFF00"/>
              </a:solidFill>
            </a:endParaRPr>
          </a:p>
          <a:p>
            <a:r>
              <a:rPr lang="fr-FR" sz="1400" dirty="0" err="1">
                <a:solidFill>
                  <a:srgbClr val="FFFF00"/>
                </a:solidFill>
              </a:rPr>
              <a:t>Fast</a:t>
            </a:r>
            <a:r>
              <a:rPr lang="fr-FR" sz="1400" dirty="0">
                <a:solidFill>
                  <a:srgbClr val="FFFF00"/>
                </a:solidFill>
              </a:rPr>
              <a:t> flux: </a:t>
            </a:r>
            <a:r>
              <a:rPr lang="fr-FR" sz="1400" dirty="0"/>
              <a:t>4 10-2 n.m</a:t>
            </a:r>
            <a:r>
              <a:rPr lang="fr-FR" sz="1400" baseline="30000" dirty="0"/>
              <a:t>-2</a:t>
            </a:r>
            <a:r>
              <a:rPr lang="fr-FR" sz="1400" dirty="0"/>
              <a:t>.s</a:t>
            </a:r>
            <a:r>
              <a:rPr lang="fr-FR" sz="1400" baseline="30000" dirty="0"/>
              <a:t>-1</a:t>
            </a:r>
          </a:p>
          <a:p>
            <a:r>
              <a:rPr lang="fr-FR" sz="1400" dirty="0">
                <a:solidFill>
                  <a:srgbClr val="FFFF00"/>
                </a:solidFill>
              </a:rPr>
              <a:t>Thermal flux: </a:t>
            </a:r>
            <a:r>
              <a:rPr lang="fr-FR" sz="1400" dirty="0"/>
              <a:t>1.6 10</a:t>
            </a:r>
            <a:r>
              <a:rPr lang="fr-FR" sz="1400" baseline="30000" dirty="0"/>
              <a:t>-2</a:t>
            </a:r>
            <a:r>
              <a:rPr lang="fr-FR" sz="1400" dirty="0"/>
              <a:t> n.m</a:t>
            </a:r>
            <a:r>
              <a:rPr lang="fr-FR" sz="1400" baseline="30000" dirty="0"/>
              <a:t>-2</a:t>
            </a:r>
            <a:r>
              <a:rPr lang="fr-FR" sz="1400" dirty="0"/>
              <a:t>.s</a:t>
            </a:r>
            <a:r>
              <a:rPr lang="fr-FR" sz="1400" baseline="30000" dirty="0"/>
              <a:t>-1</a:t>
            </a:r>
          </a:p>
          <a:p>
            <a:endParaRPr lang="fr-FR" sz="1400" dirty="0"/>
          </a:p>
          <a:p>
            <a:r>
              <a:rPr lang="fr-FR" sz="1400" dirty="0">
                <a:solidFill>
                  <a:srgbClr val="FFFF00"/>
                </a:solidFill>
              </a:rPr>
              <a:t>Radon: </a:t>
            </a:r>
            <a:r>
              <a:rPr lang="fr-FR" sz="1400" dirty="0"/>
              <a:t>15 Bq/m</a:t>
            </a:r>
            <a:r>
              <a:rPr lang="fr-FR" sz="1400" baseline="30000" dirty="0"/>
              <a:t>3</a:t>
            </a:r>
          </a:p>
          <a:p>
            <a:endParaRPr lang="fr-FR" sz="1400" dirty="0"/>
          </a:p>
          <a:p>
            <a:r>
              <a:rPr lang="fr-FR" sz="1400" dirty="0" smtClean="0">
                <a:solidFill>
                  <a:srgbClr val="FFFF00"/>
                </a:solidFill>
              </a:rPr>
              <a:t>Access: </a:t>
            </a:r>
            <a:r>
              <a:rPr lang="fr-FR" sz="1400" dirty="0"/>
              <a:t>horizontal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 cstate="email">
            <a:alphaModFix amt="6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5573" y="1630911"/>
            <a:ext cx="5775495" cy="3033416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7"/>
            <a:ext cx="971600" cy="669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12" name="Connecteur droit 11"/>
          <p:cNvCxnSpPr/>
          <p:nvPr/>
        </p:nvCxnSpPr>
        <p:spPr bwMode="auto">
          <a:xfrm>
            <a:off x="0" y="620517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ZoneTexte 13"/>
          <p:cNvSpPr txBox="1"/>
          <p:nvPr/>
        </p:nvSpPr>
        <p:spPr>
          <a:xfrm>
            <a:off x="1355295" y="31360"/>
            <a:ext cx="59727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chemeClr val="accent6">
                    <a:lumMod val="75000"/>
                  </a:schemeClr>
                </a:solidFill>
              </a:rPr>
              <a:t>Laboratoire Souterrain de Modane</a:t>
            </a:r>
            <a:endParaRPr lang="fr-FR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163894" y="759702"/>
            <a:ext cx="7698141" cy="338554"/>
          </a:xfrm>
          <a:prstGeom prst="rect">
            <a:avLst/>
          </a:prstGeom>
          <a:solidFill>
            <a:srgbClr val="002060">
              <a:alpha val="72940"/>
            </a:srgbClr>
          </a:solidFill>
          <a:ln>
            <a:noFill/>
          </a:ln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6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dirty="0" smtClean="0">
                <a:solidFill>
                  <a:schemeClr val="bg1"/>
                </a:solidFill>
              </a:rPr>
              <a:t>Multi</a:t>
            </a:r>
            <a:r>
              <a:rPr lang="fr-FR" dirty="0">
                <a:solidFill>
                  <a:schemeClr val="bg1"/>
                </a:solidFill>
              </a:rPr>
              <a:t>-</a:t>
            </a:r>
            <a:r>
              <a:rPr lang="fr-FR" dirty="0" err="1">
                <a:solidFill>
                  <a:schemeClr val="bg1"/>
                </a:solidFill>
              </a:rPr>
              <a:t>disciplinary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platform</a:t>
            </a:r>
            <a:r>
              <a:rPr lang="fr-FR" dirty="0">
                <a:solidFill>
                  <a:schemeClr val="bg1"/>
                </a:solidFill>
              </a:rPr>
              <a:t> for sciences </a:t>
            </a:r>
            <a:r>
              <a:rPr lang="fr-FR" dirty="0" err="1">
                <a:solidFill>
                  <a:schemeClr val="bg1"/>
                </a:solidFill>
              </a:rPr>
              <a:t>requiring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low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radioactivve</a:t>
            </a:r>
            <a:r>
              <a:rPr lang="fr-FR" dirty="0">
                <a:solidFill>
                  <a:schemeClr val="bg1"/>
                </a:solidFill>
              </a:rPr>
              <a:t> conditions </a:t>
            </a:r>
          </a:p>
        </p:txBody>
      </p:sp>
      <p:sp>
        <p:nvSpPr>
          <p:cNvPr id="15" name="ZoneTexte 8"/>
          <p:cNvSpPr txBox="1">
            <a:spLocks noChangeArrowheads="1"/>
          </p:cNvSpPr>
          <p:nvPr/>
        </p:nvSpPr>
        <p:spPr bwMode="auto">
          <a:xfrm>
            <a:off x="445941" y="5938027"/>
            <a:ext cx="8545127" cy="830997"/>
          </a:xfrm>
          <a:prstGeom prst="rect">
            <a:avLst/>
          </a:prstGeom>
          <a:solidFill>
            <a:srgbClr val="002060">
              <a:alpha val="6784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b="1" dirty="0" smtClean="0">
                <a:solidFill>
                  <a:schemeClr val="bg1"/>
                </a:solidFill>
              </a:rPr>
              <a:t>Cooperation between JINR and experiment at LSM started at the beginning of 90’</a:t>
            </a:r>
          </a:p>
          <a:p>
            <a:pPr eaLnBrk="1" hangingPunct="1"/>
            <a:endParaRPr lang="en-GB" sz="16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GB" sz="1600" b="1" dirty="0" smtClean="0">
                <a:solidFill>
                  <a:srgbClr val="FFFF00"/>
                </a:solidFill>
              </a:rPr>
              <a:t>LIA JOULE : </a:t>
            </a:r>
            <a:r>
              <a:rPr lang="en-GB" sz="1600" b="1" dirty="0" smtClean="0">
                <a:solidFill>
                  <a:schemeClr val="bg1"/>
                </a:solidFill>
              </a:rPr>
              <a:t>signed in 2005 to promote collaboration in underground sciences at LSM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671" y="3874"/>
            <a:ext cx="994729" cy="552627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4791" y="31360"/>
            <a:ext cx="795147" cy="514716"/>
          </a:xfrm>
          <a:prstGeom prst="rect">
            <a:avLst/>
          </a:prstGeom>
        </p:spPr>
      </p:pic>
      <p:sp>
        <p:nvSpPr>
          <p:cNvPr id="13" name="ZoneTexte 8"/>
          <p:cNvSpPr txBox="1">
            <a:spLocks noChangeArrowheads="1"/>
          </p:cNvSpPr>
          <p:nvPr/>
        </p:nvSpPr>
        <p:spPr bwMode="auto">
          <a:xfrm>
            <a:off x="3768024" y="5016908"/>
            <a:ext cx="4825459" cy="584776"/>
          </a:xfrm>
          <a:prstGeom prst="rect">
            <a:avLst/>
          </a:prstGeom>
          <a:solidFill>
            <a:srgbClr val="002060">
              <a:alpha val="6784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b="1" dirty="0" smtClean="0">
                <a:solidFill>
                  <a:schemeClr val="bg1"/>
                </a:solidFill>
              </a:rPr>
              <a:t>Staff: 12 people</a:t>
            </a:r>
          </a:p>
          <a:p>
            <a:pPr eaLnBrk="1" hangingPunct="1"/>
            <a:r>
              <a:rPr lang="en-GB" sz="1600" b="1" dirty="0" smtClean="0">
                <a:solidFill>
                  <a:schemeClr val="bg1"/>
                </a:solidFill>
              </a:rPr>
              <a:t>200 </a:t>
            </a:r>
            <a:r>
              <a:rPr lang="en-GB" sz="1600" b="1" dirty="0" err="1" smtClean="0">
                <a:solidFill>
                  <a:schemeClr val="bg1"/>
                </a:solidFill>
              </a:rPr>
              <a:t>usersfrom</a:t>
            </a:r>
            <a:r>
              <a:rPr lang="en-GB" sz="1600" b="1" dirty="0" smtClean="0">
                <a:solidFill>
                  <a:schemeClr val="bg1"/>
                </a:solidFill>
              </a:rPr>
              <a:t> 40 laboratories around the world</a:t>
            </a:r>
          </a:p>
        </p:txBody>
      </p:sp>
    </p:spTree>
    <p:extLst>
      <p:ext uri="{BB962C8B-B14F-4D97-AF65-F5344CB8AC3E}">
        <p14:creationId xmlns:p14="http://schemas.microsoft.com/office/powerpoint/2010/main" val="3866354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1064</TotalTime>
  <Words>2396</Words>
  <Application>Microsoft Macintosh PowerPoint</Application>
  <PresentationFormat>Présentation à l'écran (4:3)</PresentationFormat>
  <Paragraphs>522</Paragraphs>
  <Slides>52</Slides>
  <Notes>5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52</vt:i4>
      </vt:variant>
    </vt:vector>
  </HeadingPairs>
  <TitlesOfParts>
    <vt:vector size="54" baseType="lpstr">
      <vt:lpstr>Thème Office</vt:lpstr>
      <vt:lpstr>…quation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The scientific and societal  usefulness of recent (&lt; 250 years)  Alpine lake sediment studies</vt:lpstr>
      <vt:lpstr>The concept of “retro-observatory” </vt:lpstr>
      <vt:lpstr>In Europe, even remote mountain landscapes are man-made</vt:lpstr>
      <vt:lpstr>In Europe, even remote mountain landscapes are man-made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Merging of LPSC and LSM : Governance</vt:lpstr>
      <vt:lpstr>Présentation PowerPoint</vt:lpstr>
      <vt:lpstr>Présentation PowerPoint</vt:lpstr>
      <vt:lpstr>Présentation PowerPoint</vt:lpstr>
    </vt:vector>
  </TitlesOfParts>
  <Company>Laboratoire Souterrain de Modane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Fabrice PIQUEMAL</dc:creator>
  <cp:lastModifiedBy>Fabrice PIQUEMAL</cp:lastModifiedBy>
  <cp:revision>27</cp:revision>
  <dcterms:created xsi:type="dcterms:W3CDTF">2018-10-28T01:03:47Z</dcterms:created>
  <dcterms:modified xsi:type="dcterms:W3CDTF">2018-10-29T07:29:20Z</dcterms:modified>
</cp:coreProperties>
</file>