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933" r:id="rId1"/>
  </p:sldMasterIdLst>
  <p:notesMasterIdLst>
    <p:notesMasterId r:id="rId20"/>
  </p:notesMasterIdLst>
  <p:sldIdLst>
    <p:sldId id="422" r:id="rId2"/>
    <p:sldId id="347" r:id="rId3"/>
    <p:sldId id="425" r:id="rId4"/>
    <p:sldId id="424" r:id="rId5"/>
    <p:sldId id="421" r:id="rId6"/>
    <p:sldId id="399" r:id="rId7"/>
    <p:sldId id="406" r:id="rId8"/>
    <p:sldId id="407" r:id="rId9"/>
    <p:sldId id="428" r:id="rId10"/>
    <p:sldId id="416" r:id="rId11"/>
    <p:sldId id="417" r:id="rId12"/>
    <p:sldId id="418" r:id="rId13"/>
    <p:sldId id="404" r:id="rId14"/>
    <p:sldId id="420" r:id="rId15"/>
    <p:sldId id="408" r:id="rId16"/>
    <p:sldId id="409" r:id="rId17"/>
    <p:sldId id="426" r:id="rId18"/>
    <p:sldId id="266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F6"/>
    <a:srgbClr val="EDFF93"/>
    <a:srgbClr val="417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1" autoAdjust="0"/>
    <p:restoredTop sz="86651" autoAdjust="0"/>
  </p:normalViewPr>
  <p:slideViewPr>
    <p:cSldViewPr>
      <p:cViewPr varScale="1">
        <p:scale>
          <a:sx n="101" d="100"/>
          <a:sy n="101" d="100"/>
        </p:scale>
        <p:origin x="18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358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4832E10-584F-4DFA-BF1A-1D16589912F3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2CC2E6-EC68-49C3-9DA4-99FD6647E0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375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26F0080-2A7D-47A5-9477-30E13447A92D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3935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expected, between the elemental contents of the soil of the two vineyards there are no significant differences, fact also confirmed by the results of a Principal</a:t>
            </a:r>
          </a:p>
          <a:p>
            <a:r>
              <a:rPr lang="en-US" dirty="0" smtClean="0"/>
              <a:t>Component Analysis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2CC2E6-EC68-49C3-9DA4-99FD6647E0B1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7686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Sr</a:t>
            </a:r>
            <a:r>
              <a:rPr lang="en-US" dirty="0" smtClean="0"/>
              <a:t>, an alkaline earth elements, due to its ionic radius close to Ca, substitutes Ca</a:t>
            </a:r>
          </a:p>
          <a:p>
            <a:r>
              <a:rPr lang="en-US" dirty="0" smtClean="0"/>
              <a:t>in Ca-rich minerals such as limestone, dolomite, plagioclase, hornblende, etc. while</a:t>
            </a:r>
          </a:p>
          <a:p>
            <a:r>
              <a:rPr lang="en-US" dirty="0" err="1" smtClean="0"/>
              <a:t>Rb</a:t>
            </a:r>
            <a:r>
              <a:rPr lang="en-US" dirty="0" smtClean="0"/>
              <a:t>, an alkaline metal coexist with Na and K rich minerals such as plagioclase, K-feldspars, different variety of micas, etc. The Ca-bearing minerals are more sensitive</a:t>
            </a:r>
          </a:p>
          <a:p>
            <a:r>
              <a:rPr lang="en-US" dirty="0" smtClean="0"/>
              <a:t>to chemical weathering than the K-rich one so, with the time, the Ca-</a:t>
            </a:r>
            <a:r>
              <a:rPr lang="en-US" dirty="0" err="1" smtClean="0"/>
              <a:t>Sr</a:t>
            </a:r>
            <a:r>
              <a:rPr lang="en-US" dirty="0" smtClean="0"/>
              <a:t> couple are</a:t>
            </a:r>
          </a:p>
          <a:p>
            <a:r>
              <a:rPr lang="en-US" dirty="0" smtClean="0"/>
              <a:t>depleted faster then K-</a:t>
            </a:r>
            <a:r>
              <a:rPr lang="en-US" dirty="0" err="1" smtClean="0"/>
              <a:t>Rb</a:t>
            </a:r>
            <a:r>
              <a:rPr lang="en-US" dirty="0" smtClean="0"/>
              <a:t> one which leads to higher </a:t>
            </a:r>
            <a:r>
              <a:rPr lang="en-US" dirty="0" err="1" smtClean="0"/>
              <a:t>Rb</a:t>
            </a:r>
            <a:r>
              <a:rPr lang="en-US" dirty="0" smtClean="0"/>
              <a:t>/</a:t>
            </a:r>
            <a:r>
              <a:rPr lang="en-US" dirty="0" err="1" smtClean="0"/>
              <a:t>Sr</a:t>
            </a:r>
            <a:r>
              <a:rPr lang="en-US" dirty="0" smtClean="0"/>
              <a:t> ratio [26]. Therefore, the</a:t>
            </a:r>
          </a:p>
          <a:p>
            <a:r>
              <a:rPr lang="en-US" dirty="0" err="1" smtClean="0"/>
              <a:t>Rb</a:t>
            </a:r>
            <a:r>
              <a:rPr lang="en-US" dirty="0" smtClean="0"/>
              <a:t>/</a:t>
            </a:r>
            <a:r>
              <a:rPr lang="en-US" dirty="0" err="1" smtClean="0"/>
              <a:t>Sr</a:t>
            </a:r>
            <a:r>
              <a:rPr lang="en-US" dirty="0" smtClean="0"/>
              <a:t> ratio can be used together with Chemical Index of Alteration [27] or with the</a:t>
            </a:r>
          </a:p>
          <a:p>
            <a:r>
              <a:rPr lang="en-US" dirty="0" smtClean="0"/>
              <a:t>Chemical Index of Weathering [28] as a proxy of the chemical </a:t>
            </a:r>
            <a:r>
              <a:rPr lang="en-US" dirty="0" err="1" smtClean="0"/>
              <a:t>weatherin</a:t>
            </a:r>
            <a:r>
              <a:rPr lang="en-US" dirty="0" smtClean="0"/>
              <a:t>. To get more information, we have represented the relative distribution of three</a:t>
            </a:r>
          </a:p>
          <a:p>
            <a:r>
              <a:rPr lang="en-US" dirty="0" smtClean="0"/>
              <a:t>incompatible and immiscible elements </a:t>
            </a:r>
            <a:r>
              <a:rPr lang="en-US" dirty="0" err="1" smtClean="0"/>
              <a:t>Sc</a:t>
            </a:r>
            <a:r>
              <a:rPr lang="en-US" dirty="0" smtClean="0"/>
              <a:t>, La and </a:t>
            </a:r>
            <a:r>
              <a:rPr lang="en-US" dirty="0" err="1" smtClean="0"/>
              <a:t>Th</a:t>
            </a:r>
            <a:r>
              <a:rPr lang="en-US" dirty="0" smtClean="0"/>
              <a:t> [31] by the means of a ternary</a:t>
            </a:r>
          </a:p>
          <a:p>
            <a:r>
              <a:rPr lang="en-US" dirty="0" smtClean="0"/>
              <a:t>discriminating diagram (Fig. 4a). As it can be remarked, all points are concentrated</a:t>
            </a:r>
          </a:p>
          <a:p>
            <a:r>
              <a:rPr lang="en-US" dirty="0" smtClean="0"/>
              <a:t>around the UCC which indicates a primary continental origin of the soil material.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2CC2E6-EC68-49C3-9DA4-99FD6647E0B1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869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ACC364-2F8E-4CB7-873B-CFC234B256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23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7CC1E-E031-4679-99A2-B60A3AC10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24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C5429-6523-4DF0-81DA-439E49B4EE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5016-7EE6-4DBB-95B1-9CE5546D44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344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9C24-D50F-4596-801C-F25C79A9BF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015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4845-6383-4FDB-B985-F80D515384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869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24352-0537-4A4F-89B9-C68865241A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935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E897A-377E-4F85-A7A6-503EEAC6F4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804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F0E34-3425-4273-A0F4-36D4EEFF37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37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082DB7-F825-4672-BD07-C776CF2DA4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288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E499A5-6447-408C-AE3C-E2516508A0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7562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0">
                <a:solidFill>
                  <a:srgbClr val="50B4C8"/>
                </a:solidFill>
                <a:latin typeface="Calibri Light" pitchFamily="34" charset="0"/>
              </a:defRPr>
            </a:lvl1pPr>
          </a:lstStyle>
          <a:p>
            <a:pPr>
              <a:defRPr/>
            </a:pPr>
            <a:fld id="{EB199FB9-DE74-44A3-A319-0366FC7CD4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7" r:id="rId8"/>
    <p:sldLayoutId id="2147484168" r:id="rId9"/>
    <p:sldLayoutId id="2147484164" r:id="rId10"/>
    <p:sldLayoutId id="214748416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inikovskaia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749897" y="3429000"/>
            <a:ext cx="3644205" cy="652834"/>
          </a:xfrm>
        </p:spPr>
        <p:txBody>
          <a:bodyPr/>
          <a:lstStyle/>
          <a:p>
            <a:pPr algn="ctr" eaLnBrk="1" fontAlgn="auto" hangingPunct="1">
              <a:spcAft>
                <a:spcPts val="1200"/>
              </a:spcAft>
              <a:defRPr/>
            </a:pPr>
            <a:r>
              <a:rPr lang="en-GB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INGA  ZINICOVSCAIA</a:t>
            </a: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Прямоугольник 6"/>
          <p:cNvSpPr>
            <a:spLocks noChangeArrowheads="1"/>
          </p:cNvSpPr>
          <p:nvPr/>
        </p:nvSpPr>
        <p:spPr bwMode="auto">
          <a:xfrm>
            <a:off x="1014132" y="5157192"/>
            <a:ext cx="7058025" cy="127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GB" altLang="ru-RU" sz="1200" i="1" baseline="30000" dirty="0">
                <a:solidFill>
                  <a:srgbClr val="002060"/>
                </a:solidFill>
                <a:cs typeface="Times New Roman" pitchFamily="18" charset="0"/>
              </a:rPr>
              <a:t>1</a:t>
            </a:r>
            <a:r>
              <a:rPr lang="en-GB" altLang="ru-RU" sz="1200" i="1" dirty="0">
                <a:solidFill>
                  <a:srgbClr val="002060"/>
                </a:solidFill>
                <a:cs typeface="Times New Roman" pitchFamily="18" charset="0"/>
              </a:rPr>
              <a:t>Frank Laboratory of Neutron Physics, JINR, 6 Joliot-Curie Str., 1419890, </a:t>
            </a:r>
            <a:r>
              <a:rPr lang="en-GB" altLang="ru-RU" sz="1200" i="1" dirty="0" err="1">
                <a:solidFill>
                  <a:srgbClr val="002060"/>
                </a:solidFill>
                <a:cs typeface="Times New Roman" pitchFamily="18" charset="0"/>
              </a:rPr>
              <a:t>Dubna</a:t>
            </a:r>
            <a:r>
              <a:rPr lang="en-GB" altLang="ru-RU" sz="1200" i="1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GB" altLang="ru-RU" sz="1200" i="1" dirty="0" smtClean="0">
                <a:solidFill>
                  <a:srgbClr val="002060"/>
                </a:solidFill>
                <a:cs typeface="Times New Roman" pitchFamily="18" charset="0"/>
              </a:rPr>
              <a:t>Russia, </a:t>
            </a:r>
            <a:r>
              <a:rPr lang="en-GB" sz="1200" i="1" u="sng" dirty="0">
                <a:solidFill>
                  <a:srgbClr val="002060"/>
                </a:solidFill>
                <a:cs typeface="Times New Roman" panose="02020603050405020304" pitchFamily="18" charset="0"/>
                <a:hlinkClick r:id="rId3"/>
              </a:rPr>
              <a:t>zinikovskaia@mail.ru</a:t>
            </a:r>
            <a:endParaRPr lang="ru-RU" altLang="ru-RU" sz="1200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GB" altLang="ru-RU" sz="1200" i="1" baseline="30000" dirty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en-US" altLang="ru-RU" sz="1200" i="1" dirty="0" err="1">
                <a:solidFill>
                  <a:srgbClr val="002060"/>
                </a:solidFill>
                <a:cs typeface="Times New Roman" pitchFamily="18" charset="0"/>
              </a:rPr>
              <a:t>Horia</a:t>
            </a:r>
            <a:r>
              <a:rPr lang="en-US" altLang="ru-RU" sz="12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ru-RU" sz="1200" i="1" dirty="0" err="1">
                <a:solidFill>
                  <a:srgbClr val="002060"/>
                </a:solidFill>
                <a:cs typeface="Times New Roman" pitchFamily="18" charset="0"/>
              </a:rPr>
              <a:t>Hulubei</a:t>
            </a:r>
            <a:r>
              <a:rPr lang="en-US" altLang="ru-RU" sz="1200" i="1" dirty="0">
                <a:solidFill>
                  <a:srgbClr val="002060"/>
                </a:solidFill>
                <a:cs typeface="Times New Roman" pitchFamily="18" charset="0"/>
              </a:rPr>
              <a:t> National Institute for R&amp;D in Physics and Nuclear Engineering, 30 </a:t>
            </a:r>
            <a:r>
              <a:rPr lang="en-US" altLang="ru-RU" sz="1200" i="1" dirty="0" err="1">
                <a:solidFill>
                  <a:srgbClr val="002060"/>
                </a:solidFill>
                <a:cs typeface="Times New Roman" pitchFamily="18" charset="0"/>
              </a:rPr>
              <a:t>Reactorului</a:t>
            </a:r>
            <a:r>
              <a:rPr lang="en-US" altLang="ru-RU" sz="1200" i="1" dirty="0">
                <a:solidFill>
                  <a:srgbClr val="002060"/>
                </a:solidFill>
                <a:cs typeface="Times New Roman" pitchFamily="18" charset="0"/>
              </a:rPr>
              <a:t> Str. MG-6, Bucharest - </a:t>
            </a:r>
            <a:r>
              <a:rPr lang="en-US" altLang="ru-RU" sz="1200" i="1" dirty="0" err="1">
                <a:solidFill>
                  <a:srgbClr val="002060"/>
                </a:solidFill>
                <a:cs typeface="Times New Roman" pitchFamily="18" charset="0"/>
              </a:rPr>
              <a:t>Magurele</a:t>
            </a:r>
            <a:r>
              <a:rPr lang="en-US" altLang="ru-RU" sz="1200" i="1" dirty="0">
                <a:solidFill>
                  <a:srgbClr val="002060"/>
                </a:solidFill>
                <a:cs typeface="Times New Roman" pitchFamily="18" charset="0"/>
              </a:rPr>
              <a:t>, Romania</a:t>
            </a:r>
          </a:p>
          <a:p>
            <a:pPr algn="ctr">
              <a:spcAft>
                <a:spcPts val="1000"/>
              </a:spcAft>
            </a:pPr>
            <a:r>
              <a:rPr lang="en-GB" altLang="ru-RU" sz="1200" i="1" baseline="30000" dirty="0">
                <a:solidFill>
                  <a:srgbClr val="002060"/>
                </a:solidFill>
                <a:cs typeface="Times New Roman" pitchFamily="18" charset="0"/>
              </a:rPr>
              <a:t>3</a:t>
            </a:r>
            <a:r>
              <a:rPr lang="en-US" altLang="ru-RU" sz="1200" i="1" dirty="0">
                <a:solidFill>
                  <a:srgbClr val="002060"/>
                </a:solidFill>
                <a:cs typeface="Times New Roman" pitchFamily="18" charset="0"/>
              </a:rPr>
              <a:t>Institute of Chemistry of the Academy of Science of Moldova, 3, </a:t>
            </a:r>
            <a:r>
              <a:rPr lang="en-US" altLang="ru-RU" sz="1200" i="1" dirty="0" err="1">
                <a:solidFill>
                  <a:srgbClr val="002060"/>
                </a:solidFill>
                <a:cs typeface="Times New Roman" pitchFamily="18" charset="0"/>
              </a:rPr>
              <a:t>Academiei</a:t>
            </a:r>
            <a:r>
              <a:rPr lang="en-US" altLang="ru-RU" sz="1200" i="1" dirty="0">
                <a:solidFill>
                  <a:srgbClr val="002060"/>
                </a:solidFill>
                <a:cs typeface="Times New Roman" pitchFamily="18" charset="0"/>
              </a:rPr>
              <a:t> Str., 2028 Chisinau, R. </a:t>
            </a:r>
            <a:r>
              <a:rPr lang="en-US" altLang="ru-RU" sz="1200" i="1" dirty="0" smtClean="0">
                <a:solidFill>
                  <a:srgbClr val="002060"/>
                </a:solidFill>
                <a:cs typeface="Times New Roman" pitchFamily="18" charset="0"/>
              </a:rPr>
              <a:t>Moldova</a:t>
            </a:r>
            <a:endParaRPr lang="en-US" altLang="ru-RU" sz="120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706438" y="1970088"/>
            <a:ext cx="77295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ru-RU" sz="2800" b="1" dirty="0">
                <a:solidFill>
                  <a:srgbClr val="002060"/>
                </a:solidFill>
                <a:cs typeface="Times New Roman" pitchFamily="18" charset="0"/>
              </a:rPr>
              <a:t>Moldavian wine and soil analysis using neutron activation analysis</a:t>
            </a:r>
            <a:endParaRPr lang="ru-RU" alt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367" y="160338"/>
            <a:ext cx="2232248" cy="837093"/>
          </a:xfrm>
          <a:prstGeom prst="rect">
            <a:avLst/>
          </a:prstGeom>
        </p:spPr>
      </p:pic>
      <p:sp>
        <p:nvSpPr>
          <p:cNvPr id="2" name="AutoShape 6" descr="Картинки по запросу jinr emblema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891" y="0"/>
            <a:ext cx="1774141" cy="14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369"/>
            <a:ext cx="6480720" cy="696689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Elemental analysis of soil 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676456" y="6488668"/>
            <a:ext cx="5397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9pPr>
          </a:lstStyle>
          <a:p>
            <a:r>
              <a:rPr lang="en-GB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10</a:t>
            </a:r>
            <a:endParaRPr lang="en-GB" altLang="ru-RU" sz="1800" b="1" dirty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 t="-67" r="-55" b="-67"/>
          <a:stretch>
            <a:fillRect/>
          </a:stretch>
        </p:blipFill>
        <p:spPr bwMode="auto">
          <a:xfrm>
            <a:off x="1619672" y="692306"/>
            <a:ext cx="6192687" cy="46085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04256" y="5515256"/>
            <a:ext cx="6637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kern="50" dirty="0">
                <a:solidFill>
                  <a:srgbClr val="00206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The bi-plot </a:t>
            </a:r>
            <a:r>
              <a:rPr lang="en-GB" sz="1600" kern="50" dirty="0" smtClean="0">
                <a:solidFill>
                  <a:srgbClr val="00206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illustrating </a:t>
            </a:r>
            <a:r>
              <a:rPr lang="en-GB" sz="1600" kern="50" dirty="0">
                <a:solidFill>
                  <a:srgbClr val="00206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GB" sz="1600" kern="50" dirty="0" smtClean="0">
                <a:solidFill>
                  <a:srgbClr val="00206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homogeneity </a:t>
            </a:r>
            <a:r>
              <a:rPr lang="en-GB" sz="1600" kern="50" dirty="0">
                <a:solidFill>
                  <a:srgbClr val="00206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of the soil samples as resulted from the Principal Component Analysis (UCC and AS stay for Upper Continental Crust and Average Soil respectively)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kern="50" dirty="0" err="1" smtClean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Rb</a:t>
            </a:r>
            <a:r>
              <a:rPr lang="en-GB" kern="50" dirty="0" smtClean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/</a:t>
            </a:r>
            <a:r>
              <a:rPr lang="en-GB" kern="50" dirty="0" err="1" smtClean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Sr</a:t>
            </a:r>
            <a:r>
              <a:rPr lang="en-GB" kern="50" dirty="0" smtClean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kern="5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ratio </a:t>
            </a:r>
            <a:r>
              <a:rPr lang="en-GB" kern="50" dirty="0" smtClean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1.11 is  significantly </a:t>
            </a:r>
            <a:r>
              <a:rPr lang="en-GB" kern="5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higher </a:t>
            </a:r>
            <a:r>
              <a:rPr lang="en-GB" kern="50" dirty="0" smtClean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than </a:t>
            </a:r>
            <a:r>
              <a:rPr lang="en-GB" kern="5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UCC one of 0.26 (Rudnick and Gao, 2004), AS of  0.33  (</a:t>
            </a:r>
            <a:r>
              <a:rPr lang="en-GB" kern="5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Vinogradov</a:t>
            </a:r>
            <a:r>
              <a:rPr lang="en-GB" kern="5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1959 cited by </a:t>
            </a:r>
            <a:r>
              <a:rPr lang="en-GB" kern="5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Shacklette</a:t>
            </a:r>
            <a:r>
              <a:rPr lang="en-GB" kern="5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and </a:t>
            </a:r>
            <a:r>
              <a:rPr lang="en-GB" kern="50" dirty="0" err="1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Boerngen</a:t>
            </a:r>
            <a:r>
              <a:rPr lang="en-GB" kern="5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1984</a:t>
            </a:r>
            <a:r>
              <a:rPr lang="en-GB" kern="50" dirty="0" smtClean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), indicating </a:t>
            </a:r>
            <a:r>
              <a:rPr lang="en-GB" kern="5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 significant chemical weathering </a:t>
            </a:r>
            <a:endParaRPr lang="ru-RU" kern="50" dirty="0">
              <a:solidFill>
                <a:srgbClr val="00206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9692" y="5772165"/>
            <a:ext cx="66607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kern="50" dirty="0">
                <a:solidFill>
                  <a:srgbClr val="00206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GB" sz="1600" kern="50" dirty="0" err="1">
                <a:solidFill>
                  <a:srgbClr val="00206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Sc</a:t>
            </a:r>
            <a:r>
              <a:rPr lang="en-GB" sz="1600" kern="50" dirty="0">
                <a:solidFill>
                  <a:srgbClr val="00206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-La-</a:t>
            </a:r>
            <a:r>
              <a:rPr lang="en-GB" sz="1600" kern="50" dirty="0" err="1">
                <a:solidFill>
                  <a:srgbClr val="00206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GB" sz="1600" kern="50" dirty="0">
                <a:solidFill>
                  <a:srgbClr val="00206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discriminating ternary diagram proving a primary continental origin of the soil </a:t>
            </a:r>
            <a:r>
              <a:rPr lang="en-GB" sz="1600" kern="50" dirty="0" smtClean="0">
                <a:solidFill>
                  <a:srgbClr val="00206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material</a:t>
            </a:r>
            <a:endParaRPr lang="ru-RU" sz="1600" kern="50" dirty="0">
              <a:solidFill>
                <a:srgbClr val="00206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 t="-67" r="-55" b="-67"/>
          <a:stretch>
            <a:fillRect/>
          </a:stretch>
        </p:blipFill>
        <p:spPr bwMode="auto">
          <a:xfrm>
            <a:off x="1799692" y="1255986"/>
            <a:ext cx="5400600" cy="46085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8676456" y="6356940"/>
            <a:ext cx="40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11</a:t>
            </a:r>
            <a:endParaRPr lang="en-GB" altLang="ru-RU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737817"/>
              </p:ext>
            </p:extLst>
          </p:nvPr>
        </p:nvGraphicFramePr>
        <p:xfrm>
          <a:off x="837196" y="908720"/>
          <a:ext cx="7704856" cy="2017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868">
                  <a:extLst>
                    <a:ext uri="{9D8B030D-6E8A-4147-A177-3AD203B41FA5}">
                      <a16:colId xmlns="" xmlns:a16="http://schemas.microsoft.com/office/drawing/2014/main" val="275212055"/>
                    </a:ext>
                  </a:extLst>
                </a:gridCol>
                <a:gridCol w="1431678">
                  <a:extLst>
                    <a:ext uri="{9D8B030D-6E8A-4147-A177-3AD203B41FA5}">
                      <a16:colId xmlns="" xmlns:a16="http://schemas.microsoft.com/office/drawing/2014/main" val="1830355653"/>
                    </a:ext>
                  </a:extLst>
                </a:gridCol>
                <a:gridCol w="1431678">
                  <a:extLst>
                    <a:ext uri="{9D8B030D-6E8A-4147-A177-3AD203B41FA5}">
                      <a16:colId xmlns="" xmlns:a16="http://schemas.microsoft.com/office/drawing/2014/main" val="220174933"/>
                    </a:ext>
                  </a:extLst>
                </a:gridCol>
                <a:gridCol w="1904375">
                  <a:extLst>
                    <a:ext uri="{9D8B030D-6E8A-4147-A177-3AD203B41FA5}">
                      <a16:colId xmlns="" xmlns:a16="http://schemas.microsoft.com/office/drawing/2014/main" val="2317800960"/>
                    </a:ext>
                  </a:extLst>
                </a:gridCol>
                <a:gridCol w="1908257">
                  <a:extLst>
                    <a:ext uri="{9D8B030D-6E8A-4147-A177-3AD203B41FA5}">
                      <a16:colId xmlns="" xmlns:a16="http://schemas.microsoft.com/office/drawing/2014/main" val="3424247268"/>
                    </a:ext>
                  </a:extLst>
                </a:gridCol>
              </a:tblGrid>
              <a:tr h="334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</a:t>
                      </a:r>
                      <a:endParaRPr lang="ru-RU" sz="16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Soil content</a:t>
                      </a:r>
                      <a:endParaRPr lang="ru-RU" sz="16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Moldova</a:t>
                      </a:r>
                      <a:endParaRPr lang="ru-RU" sz="16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Russian Federation</a:t>
                      </a:r>
                      <a:endParaRPr lang="ru-RU" sz="16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Romania</a:t>
                      </a:r>
                      <a:endParaRPr lang="ru-RU" sz="16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5571023"/>
                  </a:ext>
                </a:extLst>
              </a:tr>
              <a:tr h="280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± 9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30 - 100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="" xmlns:a16="http://schemas.microsoft.com/office/drawing/2014/main" val="1251934353"/>
                  </a:ext>
                </a:extLst>
              </a:tr>
              <a:tr h="280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 ± 56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900 - 1500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="" xmlns:a16="http://schemas.microsoft.com/office/drawing/2014/main" val="1754890732"/>
                  </a:ext>
                </a:extLst>
              </a:tr>
              <a:tr h="280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± 1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15 - 30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="" xmlns:a16="http://schemas.microsoft.com/office/drawing/2014/main" val="428967067"/>
                  </a:ext>
                </a:extLst>
              </a:tr>
              <a:tr h="280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± 7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20 - 80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20 - 75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="" xmlns:a16="http://schemas.microsoft.com/office/drawing/2014/main" val="3802849613"/>
                  </a:ext>
                </a:extLst>
              </a:tr>
              <a:tr h="280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± 10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55 - 220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100 - 300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="" xmlns:a16="http://schemas.microsoft.com/office/drawing/2014/main" val="2890011610"/>
                  </a:ext>
                </a:extLst>
              </a:tr>
              <a:tr h="280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8.7 ± 1.1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2 - 10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5 - 12.5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="" xmlns:a16="http://schemas.microsoft.com/office/drawing/2014/main" val="1335243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2565" y="188640"/>
            <a:ext cx="820891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Average numerical values (±  St. Dev.) of the content of Cr, </a:t>
            </a:r>
            <a:r>
              <a:rPr kumimoji="0" lang="en-GB" altLang="zh-CN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Mn</a:t>
            </a:r>
            <a:r>
              <a:rPr kumimoji="0" lang="en-GB" altLang="zh-CN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Co, </a:t>
            </a:r>
            <a:r>
              <a:rPr lang="en-US" altLang="zh-CN" sz="1600" b="1" dirty="0" smtClean="0">
                <a:solidFill>
                  <a:srgbClr val="00206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Ni, </a:t>
            </a:r>
            <a:r>
              <a:rPr kumimoji="0" lang="en-GB" altLang="zh-CN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Zn and As together with the corresponding limits defined by the Moldavian,</a:t>
            </a:r>
            <a:r>
              <a:rPr kumimoji="0" lang="en-GB" altLang="zh-CN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GB" altLang="zh-CN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Romanian and Russian authorities.</a:t>
            </a:r>
            <a:endParaRPr kumimoji="0" lang="ru-RU" altLang="zh-CN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717368"/>
              </p:ext>
            </p:extLst>
          </p:nvPr>
        </p:nvGraphicFramePr>
        <p:xfrm>
          <a:off x="683568" y="4193705"/>
          <a:ext cx="7704856" cy="2547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7309">
                  <a:extLst>
                    <a:ext uri="{9D8B030D-6E8A-4147-A177-3AD203B41FA5}">
                      <a16:colId xmlns="" xmlns:a16="http://schemas.microsoft.com/office/drawing/2014/main" val="3725108585"/>
                    </a:ext>
                  </a:extLst>
                </a:gridCol>
                <a:gridCol w="2218858">
                  <a:extLst>
                    <a:ext uri="{9D8B030D-6E8A-4147-A177-3AD203B41FA5}">
                      <a16:colId xmlns="" xmlns:a16="http://schemas.microsoft.com/office/drawing/2014/main" val="2035522030"/>
                    </a:ext>
                  </a:extLst>
                </a:gridCol>
                <a:gridCol w="1901463">
                  <a:extLst>
                    <a:ext uri="{9D8B030D-6E8A-4147-A177-3AD203B41FA5}">
                      <a16:colId xmlns="" xmlns:a16="http://schemas.microsoft.com/office/drawing/2014/main" val="2524534404"/>
                    </a:ext>
                  </a:extLst>
                </a:gridCol>
                <a:gridCol w="2537226">
                  <a:extLst>
                    <a:ext uri="{9D8B030D-6E8A-4147-A177-3AD203B41FA5}">
                      <a16:colId xmlns="" xmlns:a16="http://schemas.microsoft.com/office/drawing/2014/main" val="3881926530"/>
                    </a:ext>
                  </a:extLst>
                </a:gridCol>
              </a:tblGrid>
              <a:tr h="311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</a:t>
                      </a:r>
                      <a:endParaRPr lang="ru-RU" sz="16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  ± </a:t>
                      </a:r>
                      <a:r>
                        <a:rPr lang="en-GB" sz="1600" kern="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St.Dev</a:t>
                      </a:r>
                      <a:endParaRPr lang="ru-RU" sz="16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Igeo</a:t>
                      </a:r>
                      <a:r>
                        <a:rPr lang="en-GB" sz="16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</a:t>
                      </a:r>
                      <a:r>
                        <a:rPr lang="en-GB" sz="1600" kern="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StDev</a:t>
                      </a:r>
                      <a:endParaRPr lang="ru-RU" sz="16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Pollution Index  ±  </a:t>
                      </a:r>
                      <a:r>
                        <a:rPr lang="en-GB" sz="1600" kern="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StDev</a:t>
                      </a:r>
                      <a:endParaRPr lang="ru-RU" sz="16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5364829"/>
                  </a:ext>
                </a:extLst>
              </a:tr>
              <a:tr h="325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 ± 0.12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-0.62 ± 0.15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="" xmlns:a16="http://schemas.microsoft.com/office/drawing/2014/main" val="912224126"/>
                  </a:ext>
                </a:extLst>
              </a:tr>
              <a:tr h="325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1.18 ± 0.13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- 0.75 ± 0.12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="" xmlns:a16="http://schemas.microsoft.com/office/drawing/2014/main" val="12810986"/>
                  </a:ext>
                </a:extLst>
              </a:tr>
              <a:tr h="325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 ± 0.06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- 0.97 ± 0.13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="" xmlns:a16="http://schemas.microsoft.com/office/drawing/2014/main" val="2985974579"/>
                  </a:ext>
                </a:extLst>
              </a:tr>
              <a:tr h="325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 ± 0.10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- 1.24 ± 0.24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="" xmlns:a16="http://schemas.microsoft.com/office/drawing/2014/main" val="1090668327"/>
                  </a:ext>
                </a:extLst>
              </a:tr>
              <a:tr h="325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1.33 ± 0.14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-0.58 ± 0.22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="" xmlns:a16="http://schemas.microsoft.com/office/drawing/2014/main" val="604666895"/>
                  </a:ext>
                </a:extLst>
              </a:tr>
              <a:tr h="325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7.14 ± 0.47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1.85 ± 0.16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="" xmlns:a16="http://schemas.microsoft.com/office/drawing/2014/main" val="1557305150"/>
                  </a:ext>
                </a:extLst>
              </a:tr>
              <a:tr h="28515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GB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  ±  0.11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="" xmlns:a16="http://schemas.microsoft.com/office/drawing/2014/main" val="1985105157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14593" y="3577370"/>
            <a:ext cx="78488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Average numerical values (±  St. Dev.) of the Enrichment Factor (EF), Geo-accumulation Index (</a:t>
            </a:r>
            <a:r>
              <a:rPr kumimoji="0" lang="en-GB" altLang="zh-CN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Igeo</a:t>
            </a:r>
            <a:r>
              <a:rPr kumimoji="0" lang="en-GB" altLang="zh-CN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), as well as of the Pollution Index of the investigated soils  </a:t>
            </a:r>
            <a:endParaRPr kumimoji="0" lang="en-GB" altLang="zh-C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48464" y="639483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12</a:t>
            </a:r>
            <a:endParaRPr lang="en-GB" altLang="ru-RU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556803"/>
              </p:ext>
            </p:extLst>
          </p:nvPr>
        </p:nvGraphicFramePr>
        <p:xfrm>
          <a:off x="539553" y="1052731"/>
          <a:ext cx="7920878" cy="5608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94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27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51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27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73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430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739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23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8244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6362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1572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6211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4673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25922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</a:t>
                      </a:r>
                      <a:endParaRPr lang="ru-RU" sz="16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6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600" kern="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manesti</a:t>
                      </a:r>
                      <a:r>
                        <a:rPr lang="ru-RU" sz="16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Romanesti</a:t>
                      </a:r>
                      <a:endParaRPr lang="ru-RU" sz="16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Cricova</a:t>
                      </a:r>
                      <a:endParaRPr lang="ru-RU" sz="16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Cricova</a:t>
                      </a:r>
                      <a:r>
                        <a:rPr lang="ru-RU" sz="16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</a:t>
                      </a:r>
                      <a:endParaRPr lang="ru-RU" sz="16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ru-RU" sz="16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</a:t>
                      </a:r>
                      <a:endParaRPr lang="ru-RU" sz="16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ru-RU" sz="16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ru-RU" sz="1600" b="1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ru-RU" sz="1600" b="1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ru-RU" sz="1600" b="1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1600" b="1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r>
                        <a:rPr lang="en-US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en-US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ru-RU" sz="1600" b="1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endParaRPr lang="ru-RU" sz="1600" b="1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ru-RU" sz="1600" b="1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endParaRPr lang="ru-RU" sz="1600" b="1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endParaRPr lang="ru-RU" sz="1600" b="1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ru-RU" sz="1600" b="1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0.23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ru-RU" sz="16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endParaRPr lang="ru-RU" sz="1600" b="1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endParaRPr lang="ru-RU" sz="1600" b="1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</a:t>
                      </a:r>
                      <a:endParaRPr lang="ru-RU" sz="1600" b="1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endParaRPr lang="ru-RU" sz="1600" b="1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0.23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</a:t>
                      </a:r>
                      <a:endParaRPr lang="ru-RU" sz="1600" b="1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r>
                        <a:rPr lang="en-US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en-US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endParaRPr lang="ru-RU" sz="1600" b="1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ru-RU" sz="1600" b="1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1600" b="1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6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36195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ru-RU" sz="16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260648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The experimental values (± s) of the concentrations of 18 elements in investigated wines </a:t>
            </a:r>
            <a:r>
              <a:rPr lang="en-US" sz="1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determined </a:t>
            </a:r>
            <a:r>
              <a:rPr lang="en-US" sz="1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by </a:t>
            </a:r>
            <a:r>
              <a:rPr lang="en-US" sz="1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NAA</a:t>
            </a:r>
            <a:r>
              <a:rPr lang="en-US" sz="1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All concentrations expressed in mg/l excepting Co, Ni, As, Br, Sb, Cs, Ba and U whose concentrations are expressed in </a:t>
            </a:r>
            <a:r>
              <a:rPr lang="en-US" sz="1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µg/l</a:t>
            </a:r>
            <a:r>
              <a:rPr lang="en-US" sz="1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48464" y="646417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13</a:t>
            </a:r>
            <a:endParaRPr lang="en-GB" altLang="ru-RU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144516"/>
              </p:ext>
            </p:extLst>
          </p:nvPr>
        </p:nvGraphicFramePr>
        <p:xfrm>
          <a:off x="323528" y="773996"/>
          <a:ext cx="8430193" cy="5580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3311">
                  <a:extLst>
                    <a:ext uri="{9D8B030D-6E8A-4147-A177-3AD203B41FA5}">
                      <a16:colId xmlns="" xmlns:a16="http://schemas.microsoft.com/office/drawing/2014/main" val="1016972962"/>
                    </a:ext>
                  </a:extLst>
                </a:gridCol>
                <a:gridCol w="853311">
                  <a:extLst>
                    <a:ext uri="{9D8B030D-6E8A-4147-A177-3AD203B41FA5}">
                      <a16:colId xmlns="" xmlns:a16="http://schemas.microsoft.com/office/drawing/2014/main" val="881410242"/>
                    </a:ext>
                  </a:extLst>
                </a:gridCol>
                <a:gridCol w="957674">
                  <a:extLst>
                    <a:ext uri="{9D8B030D-6E8A-4147-A177-3AD203B41FA5}">
                      <a16:colId xmlns="" xmlns:a16="http://schemas.microsoft.com/office/drawing/2014/main" val="292094044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603365617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419734076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4060227706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4075364148"/>
                    </a:ext>
                  </a:extLst>
                </a:gridCol>
                <a:gridCol w="999752">
                  <a:extLst>
                    <a:ext uri="{9D8B030D-6E8A-4147-A177-3AD203B41FA5}">
                      <a16:colId xmlns="" xmlns:a16="http://schemas.microsoft.com/office/drawing/2014/main" val="1902926988"/>
                    </a:ext>
                  </a:extLst>
                </a:gridCol>
                <a:gridCol w="1021729">
                  <a:extLst>
                    <a:ext uri="{9D8B030D-6E8A-4147-A177-3AD203B41FA5}">
                      <a16:colId xmlns="" xmlns:a16="http://schemas.microsoft.com/office/drawing/2014/main" val="3872813417"/>
                    </a:ext>
                  </a:extLst>
                </a:gridCol>
              </a:tblGrid>
              <a:tr h="6858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300" kern="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300" kern="5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Lopez-Artiguez</a:t>
                      </a:r>
                      <a:r>
                        <a:rPr lang="en-US" sz="1300" kern="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 (1996)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300" kern="5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Cvetkovici</a:t>
                      </a:r>
                      <a:r>
                        <a:rPr lang="en-US" sz="1300" kern="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  (2002)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300" kern="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Lara et al (2005)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300" kern="5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Fiket</a:t>
                      </a:r>
                      <a:r>
                        <a:rPr lang="en-US" sz="1300" kern="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 (2011)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300" kern="5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Geana</a:t>
                      </a:r>
                      <a:r>
                        <a:rPr lang="en-US" sz="1300" kern="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 (2013)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300" kern="5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Boscheti</a:t>
                      </a:r>
                      <a:r>
                        <a:rPr lang="en-US" sz="1300" kern="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2013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300" kern="5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Alkis</a:t>
                      </a:r>
                      <a:r>
                        <a:rPr lang="en-US" sz="1300" kern="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2014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4971691"/>
                  </a:ext>
                </a:extLst>
              </a:tr>
              <a:tr h="210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3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3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3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3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3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3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3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3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7713868"/>
                  </a:ext>
                </a:extLst>
              </a:tr>
              <a:tr h="226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300" kern="5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27 -54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8.6 - 9.2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01212272"/>
                  </a:ext>
                </a:extLst>
              </a:tr>
              <a:tr h="226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300" kern="5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79-109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55977155"/>
                  </a:ext>
                </a:extLst>
              </a:tr>
              <a:tr h="226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300" kern="5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1.0-4.1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17.0 - 18.0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04 - 1.2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08339939"/>
                  </a:ext>
                </a:extLst>
              </a:tr>
              <a:tr h="226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3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435-652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730 - 940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86976598"/>
                  </a:ext>
                </a:extLst>
              </a:tr>
              <a:tr h="226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300" kern="5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85-150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13 - 78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11 - 14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35585627"/>
                  </a:ext>
                </a:extLst>
              </a:tr>
              <a:tr h="226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300" kern="5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0.1-51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0.51 - 1.21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0.06 - 1.00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0.18 - 1.44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1.64 - 6.02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0.11 - 0.70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086770"/>
                  </a:ext>
                </a:extLst>
              </a:tr>
              <a:tr h="226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300" kern="5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2.2-4.9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3.4 - 7.1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0.6 - 0.7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2.9 - 6.7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0.7 - 1.7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16381783"/>
                  </a:ext>
                </a:extLst>
              </a:tr>
              <a:tr h="226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300" kern="5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2.8 - 6.5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2.8 - 6.0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0.3 - 6.0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1.3 - 42.0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0.5 - 6.3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2522972"/>
                  </a:ext>
                </a:extLst>
              </a:tr>
              <a:tr h="226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300" kern="5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5 - 217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1 - 322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134 - 573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4811316"/>
                  </a:ext>
                </a:extLst>
              </a:tr>
              <a:tr h="3251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3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ru-RU" sz="13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0.07 - 1.56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0.09 - 0.11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0.33 - 0.69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0.06 - 1.00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0.18 - 1.44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0.39 - 2.10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76781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300" kern="5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1.13 - 5.13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0.69 - 9.66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5246504"/>
                  </a:ext>
                </a:extLst>
              </a:tr>
              <a:tr h="226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300" kern="5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51 - 140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3175435"/>
                  </a:ext>
                </a:extLst>
              </a:tr>
              <a:tr h="226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300" kern="5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0.9 - 2.7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0.1 - 2.01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0.2 - 1.8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3.7 - 6.6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2415831"/>
                  </a:ext>
                </a:extLst>
              </a:tr>
              <a:tr h="226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300" kern="5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0.35 - 1.54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0.14 - 1.60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0.24 - 2.10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39232578"/>
                  </a:ext>
                </a:extLst>
              </a:tr>
              <a:tr h="226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300" kern="5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0.25 - 1.09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9297652"/>
                  </a:ext>
                </a:extLst>
              </a:tr>
              <a:tr h="303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300" kern="5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endParaRPr lang="ru-RU" sz="13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0.1 - 9.5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11596312"/>
                  </a:ext>
                </a:extLst>
              </a:tr>
              <a:tr h="2588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ru-RU" sz="16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62 - 116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28 - 154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80084653"/>
                  </a:ext>
                </a:extLst>
              </a:tr>
              <a:tr h="2588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16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0.17 - 1.01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036454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83768" y="404664"/>
            <a:ext cx="4769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Literature data for wines with different origin </a:t>
            </a:r>
            <a:endParaRPr lang="ru-RU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28502" y="6488668"/>
            <a:ext cx="41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14</a:t>
            </a:r>
            <a:endParaRPr lang="en-GB" altLang="ru-RU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Documents\Moldova\wine\wine-soil-comparison\FANM\Figure 2 new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010138" cy="543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6120" y="580526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The discriminating Root2 vs. Root 1 bi-plot illustrating the result of Discriminate Analysis of the 24 sets of wines. It can be remarked that the </a:t>
            </a:r>
            <a:r>
              <a:rPr lang="en-US" sz="1600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Romanesti</a:t>
            </a:r>
            <a:r>
              <a:rPr lang="en-US" sz="16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wines are better discriminated with respect to </a:t>
            </a:r>
            <a:r>
              <a:rPr lang="en-US" sz="1600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Cricova</a:t>
            </a:r>
            <a:r>
              <a:rPr lang="en-US" sz="16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ones.</a:t>
            </a:r>
            <a:endParaRPr lang="ru-RU" sz="16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04448" y="63592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15</a:t>
            </a:r>
            <a:endParaRPr lang="en-GB" altLang="ru-RU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521690"/>
              </p:ext>
            </p:extLst>
          </p:nvPr>
        </p:nvGraphicFramePr>
        <p:xfrm>
          <a:off x="958120" y="1000809"/>
          <a:ext cx="7358295" cy="5282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1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55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41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64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74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253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74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08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595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1081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8175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8896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8262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044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</a:t>
                      </a:r>
                      <a:endParaRPr lang="ru-RU" sz="14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4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400" kern="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manesti</a:t>
                      </a:r>
                      <a:r>
                        <a:rPr lang="ru-RU" sz="14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kern="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</a:t>
                      </a:r>
                      <a:r>
                        <a:rPr lang="en-US" sz="14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wine</a:t>
                      </a:r>
                      <a:endParaRPr lang="ru-RU" sz="14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Romanesti</a:t>
                      </a:r>
                      <a:r>
                        <a:rPr lang="ru-RU" sz="14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kern="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r>
                        <a:rPr lang="en-US" sz="14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wine</a:t>
                      </a:r>
                      <a:endParaRPr lang="ru-RU" sz="14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Cricova</a:t>
                      </a:r>
                      <a:r>
                        <a:rPr lang="ru-RU" sz="14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kern="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</a:t>
                      </a:r>
                      <a:r>
                        <a:rPr lang="en-US" sz="14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wine</a:t>
                      </a:r>
                      <a:endParaRPr lang="ru-RU" sz="14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Cricova</a:t>
                      </a:r>
                      <a:r>
                        <a:rPr lang="ru-RU" sz="14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kern="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r>
                        <a:rPr lang="en-US" sz="1400" kern="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wine</a:t>
                      </a:r>
                      <a:endParaRPr lang="ru-RU" sz="14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0.03 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98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4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4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4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4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4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4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74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400" kern="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ru-RU" sz="1400" kern="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03648" y="332656"/>
            <a:ext cx="69847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The numerical values ± combined uncertainty of the transfer factors expressed in mg/l for all investigated </a:t>
            </a:r>
            <a:r>
              <a:rPr lang="en-US" altLang="zh-CN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wines</a:t>
            </a:r>
            <a:endParaRPr lang="ru-RU" altLang="zh-CN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28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16</a:t>
            </a:r>
            <a:endParaRPr lang="en-GB" altLang="ru-RU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77768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Conclusion</a:t>
            </a:r>
            <a:endParaRPr lang="ru-RU" sz="20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endParaRPr lang="en-GB" dirty="0" smtClean="0"/>
          </a:p>
          <a:p>
            <a:pPr algn="just"/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E</a:t>
            </a:r>
            <a:r>
              <a:rPr lang="en-GB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N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AA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was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used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to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determine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the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content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of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35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major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as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well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as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trace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elements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in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soils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and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18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in</a:t>
            </a:r>
            <a:r>
              <a:rPr lang="en-GB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wines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from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two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renowned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vineyards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from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the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Republic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of</a:t>
            </a:r>
            <a:r>
              <a:rPr lang="en-GB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Moldova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Romanesti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and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Cricova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. </a:t>
            </a:r>
            <a:endParaRPr lang="en-GB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soil of both vineyards is </a:t>
            </a:r>
            <a:r>
              <a:rPr lang="en-US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identical and </a:t>
            </a:r>
            <a:r>
              <a:rPr lang="en-US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close to the average composition of the UCC. A more detailed analysis of </a:t>
            </a:r>
            <a:r>
              <a:rPr lang="en-US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the distribution </a:t>
            </a:r>
            <a:r>
              <a:rPr lang="en-US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of </a:t>
            </a:r>
            <a:r>
              <a:rPr lang="en-US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Rb</a:t>
            </a: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and </a:t>
            </a:r>
            <a:r>
              <a:rPr lang="en-US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Sr</a:t>
            </a:r>
            <a:r>
              <a:rPr lang="en-US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evidenced a significant degree of chemical </a:t>
            </a:r>
            <a:r>
              <a:rPr lang="en-US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weathering as </a:t>
            </a:r>
            <a:r>
              <a:rPr lang="en-US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well as a prolonged process of sorting and recycling of the mineral</a:t>
            </a:r>
            <a:r>
              <a:rPr lang="en-US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. </a:t>
            </a:r>
          </a:p>
          <a:p>
            <a:pPr algn="just"/>
            <a:endParaRPr lang="en-US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soil content of Cr, </a:t>
            </a:r>
            <a:r>
              <a:rPr lang="en-US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Mn</a:t>
            </a:r>
            <a:r>
              <a:rPr lang="en-US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Co, Zn and As, the possible anthropogenic contaminates proved, with the exception of As, the absence of </a:t>
            </a:r>
            <a:r>
              <a:rPr lang="en-US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any systematic </a:t>
            </a:r>
            <a:r>
              <a:rPr lang="en-US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heavy element pollution.</a:t>
            </a:r>
            <a:endParaRPr lang="ru-RU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The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ENAA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data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allowed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calculating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for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each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sample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of</a:t>
            </a:r>
            <a:r>
              <a:rPr lang="en-GB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wine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the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corresponding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transfer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factor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which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expresses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at</a:t>
            </a:r>
            <a:r>
              <a:rPr lang="en-GB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which</a:t>
            </a: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extent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a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considered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element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is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transported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from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vineyard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plant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to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wine</a:t>
            </a: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. </a:t>
            </a:r>
            <a:endParaRPr lang="en-GB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endParaRPr lang="en-GB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GB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D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iscriminant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analysis</a:t>
            </a:r>
            <a:r>
              <a:rPr lang="en-GB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allowed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to</a:t>
            </a:r>
            <a:r>
              <a:rPr lang="en-GB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classify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wine samples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in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four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distinct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categories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according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to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sort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red</a:t>
            </a:r>
            <a:r>
              <a:rPr lang="en-GB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and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white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and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vineyard</a:t>
            </a:r>
            <a:endParaRPr lang="ru-RU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98786" y="647266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17</a:t>
            </a:r>
            <a:endParaRPr lang="en-GB" altLang="ru-RU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3"/>
          <p:cNvSpPr>
            <a:spLocks noChangeArrowheads="1" noChangeShapeType="1" noTextEdit="1"/>
          </p:cNvSpPr>
          <p:nvPr/>
        </p:nvSpPr>
        <p:spPr bwMode="auto">
          <a:xfrm>
            <a:off x="900113" y="3357563"/>
            <a:ext cx="3959225" cy="12366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4800" kern="10" spc="-48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23963" y="2944813"/>
            <a:ext cx="66960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Batang" pitchFamily="18" charset="-127"/>
              </a:rPr>
              <a:t>Thank you for attention!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6632"/>
            <a:ext cx="8374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Wine is a beverage of great social and economic significance widely consumed around the world.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6693" y="1031801"/>
            <a:ext cx="3922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</a:rPr>
              <a:t>The Republic of Moldova is a well-known producer of world-class wines, which play a critical role in the economy of the country.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57816" y="638132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2</a:t>
            </a:r>
            <a:endParaRPr lang="en-GB" altLang="ru-RU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58" name="Picture 2" descr="D:\Documents\ISINN\ISINN-25\wine_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48" y="4544599"/>
            <a:ext cx="2005510" cy="220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ÐºÐ°ÑÑÐ° Ð²Ð¸Ð½Ð¾Ð´ÐµÐ»Ð¸Ñ Ð¼Ð¾Ð»Ð´Ð¾Ð²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4" y="1027024"/>
            <a:ext cx="4625315" cy="572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26693" y="2816614"/>
            <a:ext cx="41312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vineyard area </a:t>
            </a:r>
            <a:r>
              <a:rPr lang="en-US" sz="2000" dirty="0" smtClean="0">
                <a:solidFill>
                  <a:srgbClr val="002060"/>
                </a:solidFill>
              </a:rPr>
              <a:t>- 148,500 hectares,  </a:t>
            </a:r>
            <a:r>
              <a:rPr lang="en-US" sz="2000" dirty="0">
                <a:solidFill>
                  <a:srgbClr val="002060"/>
                </a:solidFill>
              </a:rPr>
              <a:t>of which 107,800 hectares 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are used for commercial production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64704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 </a:t>
            </a:r>
            <a:r>
              <a:rPr lang="en-US" sz="2200" dirty="0">
                <a:solidFill>
                  <a:srgbClr val="002060"/>
                </a:solidFill>
              </a:rPr>
              <a:t>Wines typically </a:t>
            </a:r>
            <a:r>
              <a:rPr lang="en-US" sz="2200" dirty="0" smtClean="0">
                <a:solidFill>
                  <a:srgbClr val="002060"/>
                </a:solidFill>
              </a:rPr>
              <a:t>contain:</a:t>
            </a:r>
          </a:p>
          <a:p>
            <a:pPr algn="just"/>
            <a:endParaRPr lang="en-US" sz="22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 major elements such as </a:t>
            </a:r>
            <a:r>
              <a:rPr lang="en-US" sz="2200" dirty="0">
                <a:solidFill>
                  <a:srgbClr val="FF0000"/>
                </a:solidFill>
              </a:rPr>
              <a:t>Na, Mg, K</a:t>
            </a:r>
            <a:r>
              <a:rPr lang="en-US" sz="2200" dirty="0">
                <a:solidFill>
                  <a:srgbClr val="002060"/>
                </a:solidFill>
              </a:rPr>
              <a:t>, and </a:t>
            </a:r>
            <a:r>
              <a:rPr lang="en-US" sz="2200" dirty="0">
                <a:solidFill>
                  <a:srgbClr val="FF0000"/>
                </a:solidFill>
              </a:rPr>
              <a:t>Ca</a:t>
            </a:r>
            <a:r>
              <a:rPr lang="en-US" sz="2200" dirty="0">
                <a:solidFill>
                  <a:srgbClr val="002060"/>
                </a:solidFill>
              </a:rPr>
              <a:t>, whose concentration is greater than 10 mg/l; 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trace </a:t>
            </a:r>
            <a:r>
              <a:rPr lang="en-US" sz="2200" dirty="0">
                <a:solidFill>
                  <a:srgbClr val="002060"/>
                </a:solidFill>
              </a:rPr>
              <a:t>elements such as </a:t>
            </a:r>
            <a:r>
              <a:rPr lang="en-US" sz="2200" dirty="0">
                <a:solidFill>
                  <a:srgbClr val="FF0000"/>
                </a:solidFill>
              </a:rPr>
              <a:t>Al, </a:t>
            </a:r>
            <a:r>
              <a:rPr lang="en-US" sz="2200" dirty="0" err="1">
                <a:solidFill>
                  <a:srgbClr val="FF0000"/>
                </a:solidFill>
              </a:rPr>
              <a:t>Mn</a:t>
            </a:r>
            <a:r>
              <a:rPr lang="en-US" sz="2200" dirty="0">
                <a:solidFill>
                  <a:srgbClr val="FF0000"/>
                </a:solidFill>
              </a:rPr>
              <a:t>, Fe</a:t>
            </a:r>
            <a:r>
              <a:rPr lang="en-US" sz="2200" dirty="0" smtClean="0">
                <a:solidFill>
                  <a:srgbClr val="FF0000"/>
                </a:solidFill>
              </a:rPr>
              <a:t>, and </a:t>
            </a:r>
            <a:r>
              <a:rPr lang="en-US" sz="2200" dirty="0">
                <a:solidFill>
                  <a:srgbClr val="FF0000"/>
                </a:solidFill>
              </a:rPr>
              <a:t>Zn</a:t>
            </a:r>
            <a:r>
              <a:rPr lang="en-US" sz="2200" dirty="0" smtClean="0">
                <a:solidFill>
                  <a:srgbClr val="FF0000"/>
                </a:solidFill>
              </a:rPr>
              <a:t>,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whose concentration overpass 10 </a:t>
            </a:r>
            <a:r>
              <a:rPr lang="en-US" sz="2200" dirty="0" err="1" smtClean="0">
                <a:solidFill>
                  <a:srgbClr val="002060"/>
                </a:solidFill>
              </a:rPr>
              <a:t>μg</a:t>
            </a:r>
            <a:r>
              <a:rPr lang="en-US" sz="2200" dirty="0" smtClean="0">
                <a:solidFill>
                  <a:srgbClr val="002060"/>
                </a:solidFill>
              </a:rPr>
              <a:t>/l;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and </a:t>
            </a:r>
            <a:r>
              <a:rPr lang="en-US" sz="2200" dirty="0">
                <a:solidFill>
                  <a:srgbClr val="002060"/>
                </a:solidFill>
              </a:rPr>
              <a:t>ultra-trace elements such as </a:t>
            </a:r>
            <a:r>
              <a:rPr lang="en-US" sz="2200" dirty="0">
                <a:solidFill>
                  <a:srgbClr val="FF0000"/>
                </a:solidFill>
              </a:rPr>
              <a:t>Cr, Ni, As</a:t>
            </a:r>
            <a:r>
              <a:rPr lang="en-US" sz="2200" dirty="0">
                <a:solidFill>
                  <a:srgbClr val="002060"/>
                </a:solidFill>
              </a:rPr>
              <a:t>, or </a:t>
            </a:r>
            <a:r>
              <a:rPr lang="en-US" sz="2200" dirty="0">
                <a:solidFill>
                  <a:srgbClr val="FF0000"/>
                </a:solidFill>
              </a:rPr>
              <a:t>Cd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smtClean="0">
                <a:solidFill>
                  <a:srgbClr val="002060"/>
                </a:solidFill>
              </a:rPr>
              <a:t>whose concentration is lower </a:t>
            </a:r>
            <a:r>
              <a:rPr lang="en-US" sz="2200" dirty="0">
                <a:solidFill>
                  <a:srgbClr val="002060"/>
                </a:solidFill>
              </a:rPr>
              <a:t>than micrograms per </a:t>
            </a:r>
            <a:r>
              <a:rPr lang="en-US" sz="2200" dirty="0" smtClean="0">
                <a:solidFill>
                  <a:srgbClr val="002060"/>
                </a:solidFill>
              </a:rPr>
              <a:t>liter.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57816" y="638132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3</a:t>
            </a:r>
            <a:endParaRPr lang="en-GB" altLang="ru-RU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611560" y="375121"/>
            <a:ext cx="751038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9pPr>
          </a:lstStyle>
          <a:p>
            <a:r>
              <a:rPr lang="en-US" altLang="ru-RU" sz="2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Why its important  to determine the </a:t>
            </a:r>
            <a:r>
              <a:rPr lang="en-US" altLang="ru-RU" sz="2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elemental content of </a:t>
            </a:r>
            <a:r>
              <a:rPr lang="en-US" altLang="ru-RU" sz="2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wine?</a:t>
            </a:r>
            <a:endParaRPr lang="ru-RU" altLang="ru-RU" sz="22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043608" y="1268760"/>
            <a:ext cx="7051894" cy="1038816"/>
          </a:xfrm>
          <a:prstGeom prst="rightArrow">
            <a:avLst>
              <a:gd name="adj1" fmla="val 50000"/>
              <a:gd name="adj2" fmla="val 107108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asses the effect of soil on wine composition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107800" y="4581128"/>
            <a:ext cx="6987702" cy="1080120"/>
          </a:xfrm>
          <a:prstGeom prst="rightArrow">
            <a:avLst>
              <a:gd name="adj1" fmla="val 50000"/>
              <a:gd name="adj2" fmla="val 10589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the wine </a:t>
            </a:r>
            <a:r>
              <a:rPr lang="en-US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provenance or 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 of origin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757816" y="638132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4</a:t>
            </a:r>
            <a:endParaRPr lang="en-GB" altLang="ru-RU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043608" y="2734748"/>
            <a:ext cx="7068849" cy="1373028"/>
          </a:xfrm>
          <a:prstGeom prst="rightArrow">
            <a:avLst>
              <a:gd name="adj1" fmla="val 54224"/>
              <a:gd name="adj2" fmla="val 8187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asses the effect of anthropogenic activity  </a:t>
            </a:r>
          </a:p>
          <a:p>
            <a:pPr algn="ctr">
              <a:defRPr/>
            </a:pPr>
            <a:r>
              <a:rPr lang="en-GB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wine composition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1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79"/>
            <a:ext cx="8078787" cy="47525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2600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endParaRPr lang="ru-RU" sz="2600" b="1" dirty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402481" y="4725144"/>
            <a:ext cx="2304255" cy="1381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NAA</a:t>
            </a:r>
            <a:endParaRPr lang="ru-RU" sz="1600" b="1" dirty="0"/>
          </a:p>
        </p:txBody>
      </p:sp>
      <p:sp>
        <p:nvSpPr>
          <p:cNvPr id="18" name="Овал 17"/>
          <p:cNvSpPr/>
          <p:nvPr/>
        </p:nvSpPr>
        <p:spPr>
          <a:xfrm>
            <a:off x="648648" y="3877272"/>
            <a:ext cx="2088232" cy="1381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XRF </a:t>
            </a:r>
            <a:endParaRPr lang="ru-RU" sz="1600" dirty="0"/>
          </a:p>
        </p:txBody>
      </p:sp>
      <p:cxnSp>
        <p:nvCxnSpPr>
          <p:cNvPr id="27" name="Прямая со стрелкой 26"/>
          <p:cNvCxnSpPr>
            <a:stCxn id="40" idx="3"/>
            <a:endCxn id="18" idx="6"/>
          </p:cNvCxnSpPr>
          <p:nvPr/>
        </p:nvCxnSpPr>
        <p:spPr>
          <a:xfrm flipH="1">
            <a:off x="2736880" y="3945661"/>
            <a:ext cx="1003051" cy="622193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40" idx="4"/>
            <a:endCxn id="17" idx="0"/>
          </p:cNvCxnSpPr>
          <p:nvPr/>
        </p:nvCxnSpPr>
        <p:spPr>
          <a:xfrm>
            <a:off x="4554609" y="4167113"/>
            <a:ext cx="0" cy="55803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3402481" y="2654945"/>
            <a:ext cx="2304255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Wine analysis</a:t>
            </a:r>
            <a:endParaRPr lang="ru-RU" sz="1600" b="1" dirty="0"/>
          </a:p>
        </p:txBody>
      </p:sp>
      <p:sp>
        <p:nvSpPr>
          <p:cNvPr id="41" name="Овал 40"/>
          <p:cNvSpPr/>
          <p:nvPr/>
        </p:nvSpPr>
        <p:spPr>
          <a:xfrm>
            <a:off x="6062545" y="1543781"/>
            <a:ext cx="2160240" cy="1381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AAS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42" name="Прямая со стрелкой 41"/>
          <p:cNvCxnSpPr>
            <a:stCxn id="40" idx="7"/>
            <a:endCxn id="41" idx="2"/>
          </p:cNvCxnSpPr>
          <p:nvPr/>
        </p:nvCxnSpPr>
        <p:spPr>
          <a:xfrm flipV="1">
            <a:off x="5369286" y="2234363"/>
            <a:ext cx="693259" cy="64203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3491880" y="727217"/>
            <a:ext cx="2119741" cy="1381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ICP-AES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44" name="Прямая со стрелкой 43"/>
          <p:cNvCxnSpPr>
            <a:endCxn id="43" idx="4"/>
          </p:cNvCxnSpPr>
          <p:nvPr/>
        </p:nvCxnSpPr>
        <p:spPr>
          <a:xfrm flipH="1" flipV="1">
            <a:off x="4551751" y="2108380"/>
            <a:ext cx="14008" cy="54656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504632" y="1416110"/>
            <a:ext cx="2376264" cy="1508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ICP-MS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062545" y="3789040"/>
            <a:ext cx="2326499" cy="1446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IR spectrometry</a:t>
            </a:r>
            <a:endParaRPr lang="ru-RU" sz="1600" b="1" dirty="0"/>
          </a:p>
        </p:txBody>
      </p:sp>
      <p:cxnSp>
        <p:nvCxnSpPr>
          <p:cNvPr id="47" name="Прямая со стрелкой 46"/>
          <p:cNvCxnSpPr>
            <a:stCxn id="40" idx="5"/>
            <a:endCxn id="46" idx="2"/>
          </p:cNvCxnSpPr>
          <p:nvPr/>
        </p:nvCxnSpPr>
        <p:spPr>
          <a:xfrm>
            <a:off x="5369286" y="3945661"/>
            <a:ext cx="693259" cy="56671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40" idx="1"/>
            <a:endCxn id="45" idx="6"/>
          </p:cNvCxnSpPr>
          <p:nvPr/>
        </p:nvCxnSpPr>
        <p:spPr>
          <a:xfrm flipH="1" flipV="1">
            <a:off x="2880896" y="2170527"/>
            <a:ext cx="859035" cy="70587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8676456" y="638132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5</a:t>
            </a:r>
            <a:endParaRPr lang="en-GB" altLang="ru-RU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Documents\Moldova\wine\wine-soil-comparison\Figure 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4" y="332656"/>
            <a:ext cx="5242777" cy="648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73111" y="1628800"/>
            <a:ext cx="37633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002060"/>
                </a:solidFill>
              </a:rPr>
              <a:t>Cabarnet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Regent</a:t>
            </a:r>
            <a:r>
              <a:rPr lang="en-GB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Pinot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Noir</a:t>
            </a:r>
            <a:r>
              <a:rPr lang="en-GB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Nero</a:t>
            </a:r>
            <a:r>
              <a:rPr lang="en-GB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Syzar</a:t>
            </a:r>
            <a:r>
              <a:rPr lang="en-GB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Merlot</a:t>
            </a:r>
            <a:r>
              <a:rPr lang="en-GB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Malbec</a:t>
            </a:r>
            <a:r>
              <a:rPr lang="en-GB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Sauvignon</a:t>
            </a:r>
            <a:r>
              <a:rPr lang="en-GB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Riesling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Pinot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Gris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Muscat</a:t>
            </a:r>
            <a:r>
              <a:rPr lang="en-GB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UniBlanc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73111" y="3861048"/>
            <a:ext cx="3763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002060"/>
                </a:solidFill>
              </a:rPr>
              <a:t>Pinot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Chardonnay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Cabernet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Chardonney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Pinot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Frank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987824" y="2290519"/>
            <a:ext cx="2229102" cy="576065"/>
          </a:xfrm>
          <a:prstGeom prst="straightConnector1">
            <a:avLst/>
          </a:prstGeom>
          <a:ln w="19050">
            <a:solidFill>
              <a:srgbClr val="0052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22693" y="3013725"/>
            <a:ext cx="2285287" cy="1146031"/>
          </a:xfrm>
          <a:prstGeom prst="straightConnector1">
            <a:avLst/>
          </a:prstGeom>
          <a:ln w="19050">
            <a:solidFill>
              <a:srgbClr val="0052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736414" y="644222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6</a:t>
            </a:r>
            <a:endParaRPr lang="en-GB" altLang="ru-RU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1772816"/>
            <a:ext cx="2926159" cy="55267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Cricova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D:\Documents\ISINN\ISINN-25\Cricova_cellar_winery__1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" y="0"/>
            <a:ext cx="5266556" cy="351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ISINN\ISINN-25\12239722_900276846688422_66721442223344801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859"/>
            <a:ext cx="4926212" cy="328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ISINN\ISINN-25\colectianational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" y="3757707"/>
            <a:ext cx="3954613" cy="281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268760"/>
            <a:ext cx="2926159" cy="552673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Romanesti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D:\Documents\ISINN\ISINN-25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" y="0"/>
            <a:ext cx="4998876" cy="333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\ISINN\ISINN-25\571a0bd0e7a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227" y="3573016"/>
            <a:ext cx="493518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Картинки по запросу романешты ви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8" y="3429000"/>
            <a:ext cx="257175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2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Documents\ECNS-2015\IBR-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620688"/>
            <a:ext cx="6862699" cy="486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2627784" y="3035754"/>
            <a:ext cx="1230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9pPr>
          </a:lstStyle>
          <a:p>
            <a:r>
              <a:rPr lang="en-US" altLang="ru-RU" b="1" dirty="0">
                <a:solidFill>
                  <a:srgbClr val="000099"/>
                </a:solidFill>
              </a:rPr>
              <a:t>REGATA</a:t>
            </a:r>
            <a:endParaRPr lang="ru-RU" altLang="ru-RU" b="1" dirty="0">
              <a:solidFill>
                <a:srgbClr val="000099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604251" y="6488390"/>
            <a:ext cx="5397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Batang" pitchFamily="18" charset="-127"/>
              </a:defRPr>
            </a:lvl9pPr>
          </a:lstStyle>
          <a:p>
            <a:r>
              <a:rPr lang="en-GB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9</a:t>
            </a:r>
            <a:endParaRPr lang="en-GB" altLang="ru-RU" sz="1800" b="1" dirty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601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полия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9520</TotalTime>
  <Words>1808</Words>
  <Application>Microsoft Office PowerPoint</Application>
  <PresentationFormat>Экран (4:3)</PresentationFormat>
  <Paragraphs>809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Batang</vt:lpstr>
      <vt:lpstr>SimSun</vt:lpstr>
      <vt:lpstr>SimSun</vt:lpstr>
      <vt:lpstr>Arial</vt:lpstr>
      <vt:lpstr>Calibri</vt:lpstr>
      <vt:lpstr>Calibri Light</vt:lpstr>
      <vt:lpstr>Impact</vt:lpstr>
      <vt:lpstr>Times New Roman</vt:lpstr>
      <vt:lpstr>Wingdings</vt:lpstr>
      <vt:lpstr>Метрополия</vt:lpstr>
      <vt:lpstr>INGA  ZINICOVSCAIA</vt:lpstr>
      <vt:lpstr>Презентация PowerPoint</vt:lpstr>
      <vt:lpstr>Презентация PowerPoint</vt:lpstr>
      <vt:lpstr>Презентация PowerPoint</vt:lpstr>
      <vt:lpstr>          </vt:lpstr>
      <vt:lpstr>Презентация PowerPoint</vt:lpstr>
      <vt:lpstr>Cricova</vt:lpstr>
      <vt:lpstr>Romanesti</vt:lpstr>
      <vt:lpstr>Презентация PowerPoint</vt:lpstr>
      <vt:lpstr>Elemental analysis of soil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JINR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Korokin</dc:creator>
  <cp:lastModifiedBy>user</cp:lastModifiedBy>
  <cp:revision>534</cp:revision>
  <dcterms:created xsi:type="dcterms:W3CDTF">2010-04-01T10:32:14Z</dcterms:created>
  <dcterms:modified xsi:type="dcterms:W3CDTF">2018-12-03T11:48:32Z</dcterms:modified>
</cp:coreProperties>
</file>