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4" r:id="rId2"/>
    <p:sldId id="290" r:id="rId3"/>
    <p:sldId id="291" r:id="rId4"/>
    <p:sldId id="336" r:id="rId5"/>
    <p:sldId id="334" r:id="rId6"/>
    <p:sldId id="279" r:id="rId7"/>
    <p:sldId id="307" r:id="rId8"/>
    <p:sldId id="289" r:id="rId9"/>
    <p:sldId id="274" r:id="rId10"/>
    <p:sldId id="326" r:id="rId11"/>
    <p:sldId id="257" r:id="rId12"/>
    <p:sldId id="306" r:id="rId13"/>
    <p:sldId id="329" r:id="rId14"/>
    <p:sldId id="330" r:id="rId15"/>
    <p:sldId id="331" r:id="rId16"/>
    <p:sldId id="335" r:id="rId17"/>
    <p:sldId id="320" r:id="rId18"/>
    <p:sldId id="337" r:id="rId19"/>
    <p:sldId id="325" r:id="rId20"/>
    <p:sldId id="332" r:id="rId21"/>
    <p:sldId id="342" r:id="rId22"/>
    <p:sldId id="343" r:id="rId23"/>
    <p:sldId id="340" r:id="rId24"/>
    <p:sldId id="341" r:id="rId25"/>
    <p:sldId id="315" r:id="rId26"/>
    <p:sldId id="321" r:id="rId27"/>
    <p:sldId id="338" r:id="rId28"/>
    <p:sldId id="294" r:id="rId29"/>
    <p:sldId id="304" r:id="rId30"/>
    <p:sldId id="305" r:id="rId31"/>
    <p:sldId id="310" r:id="rId32"/>
    <p:sldId id="311" r:id="rId33"/>
    <p:sldId id="312" r:id="rId34"/>
    <p:sldId id="313" r:id="rId35"/>
    <p:sldId id="314" r:id="rId36"/>
    <p:sldId id="344" r:id="rId37"/>
    <p:sldId id="34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il Itkis" initials="DI" lastIdx="1" clrIdx="0"/>
  <p:cmAuthor id="2" name="Garmon" initials="G" lastIdx="1" clrIdx="1">
    <p:extLst>
      <p:ext uri="{19B8F6BF-5375-455C-9EA6-DF929625EA0E}">
        <p15:presenceInfo xmlns:p15="http://schemas.microsoft.com/office/powerpoint/2012/main" xmlns="" userId="Garm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 autoAdjust="0"/>
    <p:restoredTop sz="94631" autoAdjust="0"/>
  </p:normalViewPr>
  <p:slideViewPr>
    <p:cSldViewPr>
      <p:cViewPr>
        <p:scale>
          <a:sx n="66" d="100"/>
          <a:sy n="66" d="100"/>
        </p:scale>
        <p:origin x="-12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05T09:41:39.004" idx="1">
    <p:pos x="2902" y="3052"/>
    <p:text>В этой статье такой картинки нету!!!!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4-22T12:32:37.410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30FBD-DA31-4F60-8B8C-5D38D8DFDD34}" type="datetimeFigureOut">
              <a:rPr lang="en-US" smtClean="0"/>
              <a:pPr/>
              <a:t>02-Dec-18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72A00-F923-4D63-AFDA-6A8A63559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99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2200" y="933450"/>
            <a:ext cx="4471988" cy="3354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43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EC35-A94C-4E39-BED4-9848CE4F41A2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056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EC35-A94C-4E39-BED4-9848CE4F41A2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80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EC35-A94C-4E39-BED4-9848CE4F41A2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5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72A00-F923-4D63-AFDA-6A8A635591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72A00-F923-4D63-AFDA-6A8A635591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mesured</a:t>
            </a:r>
            <a:r>
              <a:rPr lang="en-US" baseline="0" dirty="0" smtClean="0"/>
              <a:t> before and after and thus calculated t(Li+), that is the main contribution to </a:t>
            </a:r>
            <a:r>
              <a:rPr lang="en-US" baseline="0" dirty="0" err="1" smtClean="0"/>
              <a:t>chardge</a:t>
            </a:r>
            <a:r>
              <a:rPr lang="en-US" baseline="0" dirty="0" smtClean="0"/>
              <a:t> transfer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72A00-F923-4D63-AFDA-6A8A635591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72A00-F923-4D63-AFDA-6A8A635591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166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72A00-F923-4D63-AFDA-6A8A635591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977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59DB1-85E0-4BB6-878B-B6678DA21B1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37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EC35-A94C-4E39-BED4-9848CE4F41A2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37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72A00-F923-4D63-AFDA-6A8A635591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65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FD5F-3B88-4874-A895-75A7A750A7D1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764-5956-4407-82DD-602C41F5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FD5F-3B88-4874-A895-75A7A750A7D1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764-5956-4407-82DD-602C41F5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FD5F-3B88-4874-A895-75A7A750A7D1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764-5956-4407-82DD-602C41F5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FD5F-3B88-4874-A895-75A7A750A7D1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764-5956-4407-82DD-602C41F5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FD5F-3B88-4874-A895-75A7A750A7D1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764-5956-4407-82DD-602C41F5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FD5F-3B88-4874-A895-75A7A750A7D1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764-5956-4407-82DD-602C41F5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FD5F-3B88-4874-A895-75A7A750A7D1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764-5956-4407-82DD-602C41F5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FD5F-3B88-4874-A895-75A7A750A7D1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764-5956-4407-82DD-602C41F5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FD5F-3B88-4874-A895-75A7A750A7D1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764-5956-4407-82DD-602C41F5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FD5F-3B88-4874-A895-75A7A750A7D1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764-5956-4407-82DD-602C41F5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FD5F-3B88-4874-A895-75A7A750A7D1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9764-5956-4407-82DD-602C41F5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CFD5F-3B88-4874-A895-75A7A750A7D1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39764-5956-4407-82DD-602C41F5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3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inesights.ninesigma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044207"/>
            <a:ext cx="7772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400" b="1" dirty="0"/>
              <a:t>Elena Ushakova </a:t>
            </a:r>
            <a:r>
              <a:rPr lang="en-US" sz="2400" b="1" baseline="30000" dirty="0" smtClean="0"/>
              <a:t>1,2</a:t>
            </a:r>
            <a:r>
              <a:rPr lang="en-US" sz="2400" b="1" dirty="0" smtClean="0"/>
              <a:t> </a:t>
            </a:r>
            <a:r>
              <a:rPr lang="en-US" sz="2400" b="1" dirty="0"/>
              <a:t>, Daniil </a:t>
            </a:r>
            <a:r>
              <a:rPr lang="en-US" sz="2400" b="1" dirty="0" err="1"/>
              <a:t>Itkis</a:t>
            </a:r>
            <a:r>
              <a:rPr lang="en-US" sz="2400" b="1" dirty="0"/>
              <a:t> </a:t>
            </a:r>
            <a:r>
              <a:rPr lang="en-US" sz="2400" b="1" baseline="30000" dirty="0"/>
              <a:t>1,2</a:t>
            </a:r>
            <a:r>
              <a:rPr lang="en-US" sz="2400" b="1" dirty="0"/>
              <a:t> , </a:t>
            </a:r>
            <a:r>
              <a:rPr lang="en-US" sz="2400" b="1" dirty="0" err="1" smtClean="0"/>
              <a:t>Mihail</a:t>
            </a:r>
            <a:r>
              <a:rPr lang="en-US" sz="2400" b="1" dirty="0" smtClean="0"/>
              <a:t> Avdeev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, Vladimir </a:t>
            </a:r>
            <a:r>
              <a:rPr lang="en-US" sz="2400" b="1" dirty="0" err="1"/>
              <a:t>Sergeev</a:t>
            </a:r>
            <a:r>
              <a:rPr lang="en-US" sz="2400" b="1" dirty="0"/>
              <a:t> </a:t>
            </a:r>
            <a:r>
              <a:rPr lang="en-US" sz="2400" b="1" baseline="30000" dirty="0" smtClean="0"/>
              <a:t>1</a:t>
            </a:r>
            <a:r>
              <a:rPr lang="en-US" sz="2400" b="1" dirty="0" smtClean="0"/>
              <a:t>, </a:t>
            </a:r>
            <a:r>
              <a:rPr lang="en-US" sz="2400" b="1" dirty="0" err="1"/>
              <a:t>Evgenij</a:t>
            </a:r>
            <a:r>
              <a:rPr lang="en-US" sz="2400" b="1" dirty="0"/>
              <a:t> </a:t>
            </a:r>
            <a:r>
              <a:rPr lang="en-US" sz="2400" b="1" dirty="0" err="1"/>
              <a:t>Karpushkin</a:t>
            </a:r>
            <a:r>
              <a:rPr lang="en-US" sz="2400" b="1" dirty="0"/>
              <a:t> </a:t>
            </a:r>
            <a:r>
              <a:rPr lang="en-US" sz="2400" b="1" baseline="30000" dirty="0" smtClean="0"/>
              <a:t>1</a:t>
            </a:r>
            <a:r>
              <a:rPr lang="en-US" sz="2400" b="1" dirty="0" smtClean="0"/>
              <a:t>, Ekaterina </a:t>
            </a:r>
            <a:r>
              <a:rPr lang="en-US" sz="2400" b="1" dirty="0" err="1" smtClean="0"/>
              <a:t>Korneeva</a:t>
            </a:r>
            <a:r>
              <a:rPr lang="en-US" sz="2400" b="1" dirty="0"/>
              <a:t> </a:t>
            </a:r>
            <a:r>
              <a:rPr lang="en-US" sz="2400" b="1" baseline="30000" dirty="0" smtClean="0"/>
              <a:t>2</a:t>
            </a:r>
          </a:p>
          <a:p>
            <a:pPr algn="ctr"/>
            <a:endParaRPr lang="en-US" sz="2400" baseline="30000" dirty="0"/>
          </a:p>
          <a:p>
            <a:pPr algn="ctr"/>
            <a:r>
              <a:rPr lang="en-US" sz="2000" dirty="0" err="1">
                <a:solidFill>
                  <a:srgbClr val="002060"/>
                </a:solidFill>
              </a:rPr>
              <a:t>Lomonosov</a:t>
            </a:r>
            <a:r>
              <a:rPr lang="en-US" sz="2000" dirty="0">
                <a:solidFill>
                  <a:srgbClr val="002060"/>
                </a:solidFill>
              </a:rPr>
              <a:t> Moscow State University, Moscow, Russia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Joint Institute for Nuclear Research, </a:t>
            </a:r>
            <a:r>
              <a:rPr lang="en-US" sz="2000" dirty="0" err="1">
                <a:solidFill>
                  <a:srgbClr val="002060"/>
                </a:solidFill>
              </a:rPr>
              <a:t>Dubna</a:t>
            </a:r>
            <a:r>
              <a:rPr lang="en-US" sz="2000" dirty="0">
                <a:solidFill>
                  <a:srgbClr val="002060"/>
                </a:solidFill>
              </a:rPr>
              <a:t>, Russia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95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electrolyte interface formation on Lithium metal anode in gel polymer electrolytes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82052"/>
            <a:ext cx="1712652" cy="147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6" y="533400"/>
            <a:ext cx="4536624" cy="304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140" y="-115825"/>
            <a:ext cx="8229600" cy="764704"/>
          </a:xfrm>
        </p:spPr>
        <p:txBody>
          <a:bodyPr>
            <a:normAutofit/>
          </a:bodyPr>
          <a:lstStyle/>
          <a:p>
            <a:pPr fontAlgn="b"/>
            <a:r>
              <a:rPr lang="en-US" b="1" dirty="0" smtClean="0">
                <a:solidFill>
                  <a:srgbClr val="000000"/>
                </a:solidFill>
              </a:rPr>
              <a:t>Ion transference number</a:t>
            </a:r>
            <a:r>
              <a:rPr lang="ru-RU" b="1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t (Li</a:t>
            </a:r>
            <a:r>
              <a:rPr lang="en-US" b="1" baseline="30000" dirty="0">
                <a:solidFill>
                  <a:srgbClr val="000000"/>
                </a:solidFill>
              </a:rPr>
              <a:t>+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733800"/>
            <a:ext cx="2664296" cy="7655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45720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Io </a:t>
            </a:r>
            <a:r>
              <a:rPr lang="en-US" b="1" baseline="-25000" dirty="0" smtClean="0"/>
              <a:t> </a:t>
            </a:r>
            <a:r>
              <a:rPr lang="en-US" b="1" dirty="0" smtClean="0"/>
              <a:t> </a:t>
            </a:r>
            <a:r>
              <a:rPr lang="en-US" dirty="0" smtClean="0"/>
              <a:t>– initial current (t=t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algn="just"/>
            <a:r>
              <a:rPr lang="en-US" b="1" dirty="0" smtClean="0"/>
              <a:t>Ro </a:t>
            </a:r>
            <a:r>
              <a:rPr lang="en-US" dirty="0" smtClean="0"/>
              <a:t>– initial passivation layer resistance</a:t>
            </a:r>
            <a:endParaRPr lang="ru-RU" dirty="0" smtClean="0"/>
          </a:p>
          <a:p>
            <a:pPr algn="just"/>
            <a:r>
              <a:rPr lang="ru-RU" b="1" dirty="0" smtClean="0">
                <a:latin typeface="Calibri"/>
                <a:cs typeface="Calibri"/>
              </a:rPr>
              <a:t>Δ</a:t>
            </a:r>
            <a:r>
              <a:rPr lang="en-US" b="1" dirty="0" smtClean="0">
                <a:latin typeface="Calibri"/>
                <a:cs typeface="Calibri"/>
              </a:rPr>
              <a:t>V </a:t>
            </a:r>
            <a:r>
              <a:rPr lang="en-US" dirty="0" smtClean="0">
                <a:latin typeface="Calibri"/>
                <a:cs typeface="Calibri"/>
              </a:rPr>
              <a:t>– polarization </a:t>
            </a:r>
            <a:r>
              <a:rPr lang="en-US" dirty="0" smtClean="0">
                <a:latin typeface="Calibri"/>
                <a:cs typeface="Calibri"/>
              </a:rPr>
              <a:t>potential</a:t>
            </a:r>
            <a:endParaRPr lang="ru-RU" dirty="0" smtClean="0">
              <a:latin typeface="Calibri"/>
              <a:cs typeface="Calibri"/>
            </a:endParaRPr>
          </a:p>
          <a:p>
            <a:pPr algn="just"/>
            <a:r>
              <a:rPr lang="en-US" b="1" dirty="0" smtClean="0">
                <a:latin typeface="Calibri"/>
                <a:cs typeface="Calibri"/>
              </a:rPr>
              <a:t>I</a:t>
            </a:r>
            <a:r>
              <a:rPr lang="en-US" b="1" baseline="-25000" dirty="0" smtClean="0">
                <a:latin typeface="Calibri"/>
                <a:cs typeface="Calibri"/>
              </a:rPr>
              <a:t>S</a:t>
            </a:r>
            <a:r>
              <a:rPr lang="en-US" b="1" dirty="0" smtClean="0">
                <a:latin typeface="Calibri"/>
                <a:cs typeface="Calibri"/>
              </a:rPr>
              <a:t>  </a:t>
            </a:r>
            <a:r>
              <a:rPr lang="en-US" dirty="0" smtClean="0">
                <a:latin typeface="Calibri"/>
                <a:cs typeface="Calibri"/>
              </a:rPr>
              <a:t>– </a:t>
            </a:r>
            <a:r>
              <a:rPr lang="en-US" dirty="0"/>
              <a:t>residual </a:t>
            </a:r>
            <a:r>
              <a:rPr lang="en-US" dirty="0" smtClean="0"/>
              <a:t>constant current (</a:t>
            </a:r>
            <a:r>
              <a:rPr lang="en-US" dirty="0"/>
              <a:t>for mixed ionic/electronic </a:t>
            </a:r>
            <a:r>
              <a:rPr lang="en-US" dirty="0" smtClean="0"/>
              <a:t>conductor I≠0) </a:t>
            </a:r>
            <a:r>
              <a:rPr lang="en-US" dirty="0"/>
              <a:t>(</a:t>
            </a:r>
            <a:r>
              <a:rPr lang="en-US" dirty="0" smtClean="0"/>
              <a:t>t=t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ru-RU" baseline="-25000" dirty="0"/>
          </a:p>
          <a:p>
            <a:pPr algn="just"/>
            <a:r>
              <a:rPr lang="en-US" b="1" dirty="0" smtClean="0">
                <a:latin typeface="Calibri"/>
                <a:cs typeface="Calibri"/>
              </a:rPr>
              <a:t>R</a:t>
            </a:r>
            <a:r>
              <a:rPr lang="en-US" b="1" baseline="-25000" dirty="0" smtClean="0">
                <a:latin typeface="Calibri"/>
                <a:cs typeface="Calibri"/>
              </a:rPr>
              <a:t>S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– </a:t>
            </a:r>
            <a:r>
              <a:rPr lang="en-US" dirty="0"/>
              <a:t>passivation layer </a:t>
            </a:r>
            <a:r>
              <a:rPr lang="en-US" dirty="0" smtClean="0"/>
              <a:t>resistance after polarization </a:t>
            </a:r>
            <a:r>
              <a:rPr lang="en-US" dirty="0"/>
              <a:t>(t=t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ru-RU" baseline="-25000" dirty="0"/>
          </a:p>
          <a:p>
            <a:pPr algn="just"/>
            <a:endParaRPr lang="ru-RU" dirty="0" smtClean="0">
              <a:latin typeface="Calibri"/>
              <a:cs typeface="Calibri"/>
            </a:endParaRPr>
          </a:p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533399"/>
            <a:ext cx="4419600" cy="323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7038" y="3657600"/>
            <a:ext cx="51093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758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12254"/>
            <a:ext cx="3962399" cy="334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0"/>
            <a:ext cx="89644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Electrode passivation in Li//Li symmetric cell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114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 </a:t>
            </a:r>
            <a:r>
              <a:rPr lang="en-US" sz="1400" b="1" dirty="0" smtClean="0"/>
              <a:t>electrode</a:t>
            </a:r>
            <a:r>
              <a:rPr lang="en-US" b="1" dirty="0" smtClean="0"/>
              <a:t> </a:t>
            </a:r>
            <a:r>
              <a:rPr lang="en-US" b="1" dirty="0" smtClean="0"/>
              <a:t>= </a:t>
            </a:r>
            <a:r>
              <a:rPr lang="ru-RU" b="1" dirty="0" smtClean="0"/>
              <a:t>2</a:t>
            </a:r>
            <a:r>
              <a:rPr lang="en-US" b="1" dirty="0" smtClean="0"/>
              <a:t>cm</a:t>
            </a:r>
            <a:r>
              <a:rPr lang="en-US" b="1" baseline="30000" dirty="0" smtClean="0"/>
              <a:t>2</a:t>
            </a:r>
            <a:endParaRPr lang="ru-RU" b="1" baseline="30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76800"/>
            <a:ext cx="2303758" cy="844886"/>
          </a:xfrm>
          <a:prstGeom prst="rect">
            <a:avLst/>
          </a:prstGeom>
        </p:spPr>
      </p:pic>
      <p:grpSp>
        <p:nvGrpSpPr>
          <p:cNvPr id="10268" name="Группа 10267"/>
          <p:cNvGrpSpPr/>
          <p:nvPr/>
        </p:nvGrpSpPr>
        <p:grpSpPr>
          <a:xfrm>
            <a:off x="9144000" y="3657600"/>
            <a:ext cx="4999709" cy="3039048"/>
            <a:chOff x="4160670" y="3818952"/>
            <a:chExt cx="4999709" cy="3114332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3818952"/>
              <a:ext cx="3686458" cy="3114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5070" y="3975127"/>
              <a:ext cx="3034665" cy="8616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220633" y="5004843"/>
              <a:ext cx="93974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Li-ion diff. in electrode/electrolyte phase</a:t>
              </a:r>
            </a:p>
            <a:p>
              <a:r>
                <a:rPr lang="en-US" sz="1400" dirty="0" smtClean="0">
                  <a:solidFill>
                    <a:srgbClr val="00B050"/>
                  </a:solidFill>
                </a:rPr>
                <a:t>100mHz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99146" y="4907072"/>
              <a:ext cx="17919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Charge transfer at the electrode/electrolyte interface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95622" y="4747790"/>
              <a:ext cx="10801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</a:rPr>
                <a:t>Li-ion transport through SEI film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60670" y="5284974"/>
              <a:ext cx="17528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Electronic conductivity/Li-ion conduction in electrolyte</a:t>
              </a:r>
            </a:p>
            <a:p>
              <a:endParaRPr lang="en-US" sz="1400" dirty="0" smtClean="0">
                <a:solidFill>
                  <a:srgbClr val="FF0000"/>
                </a:solidFill>
              </a:endParaRP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          1MHz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0240" name="Прямая со стрелкой 10239"/>
            <p:cNvCxnSpPr/>
            <p:nvPr/>
          </p:nvCxnSpPr>
          <p:spPr>
            <a:xfrm flipV="1">
              <a:off x="5037076" y="6309321"/>
              <a:ext cx="438000" cy="7200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8" name="Прямая со стрелкой 10257"/>
            <p:cNvCxnSpPr/>
            <p:nvPr/>
          </p:nvCxnSpPr>
          <p:spPr>
            <a:xfrm>
              <a:off x="5737663" y="5977471"/>
              <a:ext cx="0" cy="1969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260" name="TextBox 10259"/>
            <p:cNvSpPr txBox="1"/>
            <p:nvPr/>
          </p:nvSpPr>
          <p:spPr>
            <a:xfrm>
              <a:off x="5546110" y="5671260"/>
              <a:ext cx="700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1kHz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261" name="TextBox 10260"/>
            <p:cNvSpPr txBox="1"/>
            <p:nvPr/>
          </p:nvSpPr>
          <p:spPr>
            <a:xfrm>
              <a:off x="6982529" y="5542766"/>
              <a:ext cx="7349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10Hz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10263" name="Прямая со стрелкой 10262"/>
            <p:cNvCxnSpPr/>
            <p:nvPr/>
          </p:nvCxnSpPr>
          <p:spPr>
            <a:xfrm>
              <a:off x="7236296" y="5818433"/>
              <a:ext cx="0" cy="2109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5" name="Прямая со стрелкой 10264"/>
            <p:cNvCxnSpPr/>
            <p:nvPr/>
          </p:nvCxnSpPr>
          <p:spPr>
            <a:xfrm flipH="1">
              <a:off x="7940536" y="6174394"/>
              <a:ext cx="335510" cy="737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627" y="609600"/>
            <a:ext cx="4554373" cy="335787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85800"/>
            <a:ext cx="4572000" cy="334128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3098" y="927125"/>
            <a:ext cx="755896" cy="220681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268" y="1056541"/>
            <a:ext cx="1649223" cy="1578918"/>
          </a:xfrm>
          <a:prstGeom prst="rect">
            <a:avLst/>
          </a:prstGeom>
        </p:spPr>
      </p:pic>
      <p:cxnSp>
        <p:nvCxnSpPr>
          <p:cNvPr id="74" name="Прямая со стрелкой 73"/>
          <p:cNvCxnSpPr/>
          <p:nvPr/>
        </p:nvCxnSpPr>
        <p:spPr>
          <a:xfrm flipV="1">
            <a:off x="764702" y="2354119"/>
            <a:ext cx="350914" cy="9965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1194" y="927531"/>
            <a:ext cx="2056335" cy="1626292"/>
          </a:xfrm>
          <a:prstGeom prst="rect">
            <a:avLst/>
          </a:prstGeom>
        </p:spPr>
      </p:pic>
      <p:cxnSp>
        <p:nvCxnSpPr>
          <p:cNvPr id="10271" name="Прямая со стрелкой 10270"/>
          <p:cNvCxnSpPr/>
          <p:nvPr/>
        </p:nvCxnSpPr>
        <p:spPr>
          <a:xfrm flipV="1">
            <a:off x="5415987" y="2224653"/>
            <a:ext cx="726237" cy="1018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39624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4776" y="-75968"/>
            <a:ext cx="9310631" cy="8881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</a:t>
            </a:r>
            <a:r>
              <a:rPr lang="en-US" b="1" dirty="0" err="1" smtClean="0"/>
              <a:t>passivation</a:t>
            </a:r>
            <a:r>
              <a:rPr lang="en-US" b="1" dirty="0" smtClean="0"/>
              <a:t> </a:t>
            </a:r>
            <a:r>
              <a:rPr lang="en-US" b="1" dirty="0" smtClean="0"/>
              <a:t>of SEI-layer on Li and Ni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908" y="707305"/>
            <a:ext cx="21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SEI</a:t>
            </a:r>
            <a:r>
              <a:rPr lang="en-US" dirty="0" smtClean="0"/>
              <a:t>, </a:t>
            </a:r>
            <a:r>
              <a:rPr lang="en-US" sz="2000" dirty="0" smtClean="0"/>
              <a:t>Ohm*cm*10</a:t>
            </a:r>
            <a:r>
              <a:rPr lang="en-US" sz="2000" baseline="30000" dirty="0" smtClean="0"/>
              <a:t>3</a:t>
            </a:r>
            <a:endParaRPr lang="en-US" sz="20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685800"/>
            <a:ext cx="21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SEI</a:t>
            </a:r>
            <a:r>
              <a:rPr lang="en-US" dirty="0" smtClean="0"/>
              <a:t>, </a:t>
            </a:r>
            <a:r>
              <a:rPr lang="en-US" sz="2000" dirty="0" smtClean="0"/>
              <a:t>Ohm*cm*10</a:t>
            </a:r>
            <a:r>
              <a:rPr lang="en-US" sz="2000" baseline="30000" dirty="0" smtClean="0"/>
              <a:t>3</a:t>
            </a:r>
            <a:endParaRPr lang="en-US" sz="2000" baseline="30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08" y="1254430"/>
            <a:ext cx="4355073" cy="34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4201405" cy="3605148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3048000" y="4532410"/>
            <a:ext cx="3343700" cy="2325590"/>
            <a:chOff x="6045958" y="518228"/>
            <a:chExt cx="2925435" cy="210646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958" y="518228"/>
              <a:ext cx="2925435" cy="21064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599901" y="1150644"/>
              <a:ext cx="2074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PAN_LiClO4/EC/PC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55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7"/>
          <p:cNvGrpSpPr/>
          <p:nvPr/>
        </p:nvGrpSpPr>
        <p:grpSpPr>
          <a:xfrm>
            <a:off x="304800" y="1676400"/>
            <a:ext cx="3886200" cy="2743200"/>
            <a:chOff x="-3959" y="2599270"/>
            <a:chExt cx="3845470" cy="3297382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959" y="2817212"/>
              <a:ext cx="3845470" cy="30794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40010" y="2599270"/>
              <a:ext cx="2901501" cy="5838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PAN_LiCLO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4</a:t>
              </a:r>
              <a:r>
                <a:rPr lang="en-US" sz="2400" b="1" dirty="0">
                  <a:solidFill>
                    <a:srgbClr val="FF0000"/>
                  </a:solidFill>
                </a:rPr>
                <a:t>/EC/PC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Polymer electrolyte behavior during cycling in Li/Li symmetric cell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 </a:t>
            </a:r>
            <a:endParaRPr lang="en-US" sz="31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981200"/>
            <a:ext cx="762000" cy="1151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812545"/>
            <a:ext cx="3810000" cy="2757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4495800"/>
            <a:ext cx="3199239" cy="2362200"/>
          </a:xfrm>
          <a:prstGeom prst="rect">
            <a:avLst/>
          </a:prstGeom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1828800"/>
            <a:ext cx="371004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62600" y="1600200"/>
            <a:ext cx="28193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PEO_LiCLO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/EC/PC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1981200"/>
            <a:ext cx="75663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00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132710" y="1752600"/>
            <a:ext cx="4627113" cy="5122872"/>
            <a:chOff x="-108520" y="67235"/>
            <a:chExt cx="5976664" cy="6827585"/>
          </a:xfrm>
        </p:grpSpPr>
        <p:pic>
          <p:nvPicPr>
            <p:cNvPr id="4" name="Рисунок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67235"/>
              <a:ext cx="5976664" cy="68275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533205" y="332658"/>
              <a:ext cx="974900" cy="5680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u="sng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C1s</a:t>
              </a:r>
              <a:endParaRPr lang="en-US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4644008" y="1752600"/>
            <a:ext cx="4608512" cy="5088431"/>
            <a:chOff x="4644008" y="2060848"/>
            <a:chExt cx="4608512" cy="4780183"/>
          </a:xfrm>
        </p:grpSpPr>
        <p:pic>
          <p:nvPicPr>
            <p:cNvPr id="11" name="Рисунок 1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060848"/>
              <a:ext cx="4608512" cy="4780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218640" y="2246678"/>
              <a:ext cx="685507" cy="397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u="sng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O1s</a:t>
              </a:r>
              <a:endParaRPr lang="en-US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239000" y="4267200"/>
            <a:ext cx="21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Li-O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ru-RU" b="1" dirty="0">
                <a:solidFill>
                  <a:srgbClr val="FF0000"/>
                </a:solidFill>
              </a:rPr>
              <a:t>L</a:t>
            </a:r>
            <a:r>
              <a:rPr lang="ru-RU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RCOLi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146030" y="5341747"/>
            <a:ext cx="134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С-</a:t>
            </a:r>
            <a:r>
              <a:rPr lang="en-US" dirty="0"/>
              <a:t>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11786" y="4708936"/>
            <a:ext cx="124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O-C=O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1004" y="5622557"/>
            <a:ext cx="83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C-C sp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99699" y="5304775"/>
            <a:ext cx="78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C-O-C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632883" y="5526413"/>
            <a:ext cx="315381" cy="110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318316" y="4854712"/>
            <a:ext cx="325813" cy="286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244179" y="5005896"/>
            <a:ext cx="202088" cy="261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631106" y="5637135"/>
            <a:ext cx="279292" cy="240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3347864" y="5951106"/>
            <a:ext cx="144016" cy="358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914400"/>
            <a:ext cx="2895600" cy="9503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52800" y="4267200"/>
            <a:ext cx="18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</a:t>
            </a: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C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5282" y="4906979"/>
            <a:ext cx="92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(Li</a:t>
            </a:r>
            <a:r>
              <a:rPr lang="ru-RU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CO</a:t>
            </a:r>
            <a:r>
              <a:rPr lang="ru-RU" b="1" baseline="-25000" dirty="0">
                <a:solidFill>
                  <a:srgbClr val="FF0000"/>
                </a:solidFill>
              </a:rPr>
              <a:t>3</a:t>
            </a:r>
            <a:r>
              <a:rPr lang="en-US" b="1" baseline="-25000" dirty="0">
                <a:solidFill>
                  <a:srgbClr val="FF0000"/>
                </a:solidFill>
              </a:rPr>
              <a:t>)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143000"/>
            <a:ext cx="450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Li-metal </a:t>
            </a:r>
            <a:r>
              <a:rPr lang="en-US" sz="2800" b="1" dirty="0" smtClean="0"/>
              <a:t>PVD </a:t>
            </a:r>
            <a:r>
              <a:rPr lang="en-US" sz="2800" b="1" dirty="0"/>
              <a:t>process</a:t>
            </a:r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-152400" y="133599"/>
            <a:ext cx="9296400" cy="903599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In-situ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XPS - spectroscopy </a:t>
            </a:r>
            <a:r>
              <a:rPr lang="en-US" b="1" dirty="0" smtClean="0"/>
              <a:t>PEO/</a:t>
            </a:r>
            <a:r>
              <a:rPr lang="en-US" b="1" dirty="0" smtClean="0">
                <a:solidFill>
                  <a:srgbClr val="FF0000"/>
                </a:solidFill>
              </a:rPr>
              <a:t>PEO -Li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0600" y="6019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62400" y="47244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4Å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62400" y="58674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 </a:t>
            </a:r>
            <a:r>
              <a:rPr lang="en-US" sz="2000" b="1" dirty="0" smtClean="0"/>
              <a:t>Å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962400" y="38862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8Å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810000" y="2667000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10Å</a:t>
            </a:r>
            <a:endParaRPr lang="en-US" sz="2000" b="1" dirty="0"/>
          </a:p>
        </p:txBody>
      </p:sp>
      <p:sp>
        <p:nvSpPr>
          <p:cNvPr id="44" name="Стрелка вниз 43"/>
          <p:cNvSpPr/>
          <p:nvPr/>
        </p:nvSpPr>
        <p:spPr>
          <a:xfrm>
            <a:off x="4495800" y="1371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038600" y="59436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0Å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153400" y="35052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8Å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8077200" y="5715000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0Å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077200" y="2362200"/>
            <a:ext cx="76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10Å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153400" y="47244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4Å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152400" y="1648324"/>
            <a:ext cx="4730114" cy="5209676"/>
            <a:chOff x="251520" y="1417638"/>
            <a:chExt cx="4248472" cy="5440362"/>
          </a:xfrm>
        </p:grpSpPr>
        <p:pic>
          <p:nvPicPr>
            <p:cNvPr id="5" name="Рисунок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17638"/>
              <a:ext cx="4248472" cy="54403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3707904" y="1700808"/>
              <a:ext cx="514885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C1s</a:t>
              </a:r>
              <a:endPara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0" name="Прямая соединительная линия 49"/>
          <p:cNvCxnSpPr/>
          <p:nvPr/>
        </p:nvCxnSpPr>
        <p:spPr>
          <a:xfrm flipV="1">
            <a:off x="3021846" y="5640134"/>
            <a:ext cx="319819" cy="231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317897" y="4096636"/>
            <a:ext cx="109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C-C sp</a:t>
            </a:r>
            <a:r>
              <a:rPr lang="en-US" baseline="30000" dirty="0"/>
              <a:t>2</a:t>
            </a:r>
            <a:r>
              <a:rPr lang="ru-RU" baseline="30000" dirty="0"/>
              <a:t> (</a:t>
            </a:r>
            <a:r>
              <a:rPr lang="en-US" baseline="30000" dirty="0"/>
              <a:t>free carbon</a:t>
            </a:r>
            <a:r>
              <a:rPr lang="ru-RU" baseline="30000" dirty="0"/>
              <a:t>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293139" y="5373335"/>
            <a:ext cx="8499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C-C</a:t>
            </a:r>
            <a:r>
              <a:rPr lang="ru-RU" dirty="0"/>
              <a:t> </a:t>
            </a:r>
            <a:r>
              <a:rPr lang="en-US" dirty="0"/>
              <a:t>sp</a:t>
            </a:r>
            <a:r>
              <a:rPr lang="en-US" baseline="30000" dirty="0"/>
              <a:t>3</a:t>
            </a:r>
            <a:endParaRPr lang="ru-RU" baseline="30000" dirty="0"/>
          </a:p>
          <a:p>
            <a:r>
              <a:rPr lang="en-US" sz="1600" dirty="0"/>
              <a:t>(-C</a:t>
            </a:r>
            <a:r>
              <a:rPr lang="ru-RU" sz="1600" dirty="0"/>
              <a:t>-С</a:t>
            </a:r>
            <a:r>
              <a:rPr lang="en-US" sz="1600" dirty="0"/>
              <a:t>-</a:t>
            </a:r>
            <a:r>
              <a:rPr lang="ru-RU" sz="1600" dirty="0"/>
              <a:t>) </a:t>
            </a:r>
            <a:r>
              <a:rPr lang="en-US" sz="1600" dirty="0"/>
              <a:t>PAN)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3191712" y="4392543"/>
            <a:ext cx="302904" cy="273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283450" y="5032243"/>
            <a:ext cx="11614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C-N </a:t>
            </a:r>
            <a:r>
              <a:rPr lang="en-US" dirty="0" err="1"/>
              <a:t>sp</a:t>
            </a:r>
            <a:r>
              <a:rPr lang="en-US" dirty="0"/>
              <a:t>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ru-RU" sz="2000" dirty="0">
                <a:solidFill>
                  <a:srgbClr val="FF0000"/>
                </a:solidFill>
              </a:rPr>
              <a:t>-</a:t>
            </a:r>
            <a:r>
              <a:rPr lang="ru-RU" sz="2000" b="1" dirty="0">
                <a:solidFill>
                  <a:srgbClr val="FF0000"/>
                </a:solidFill>
              </a:rPr>
              <a:t>С≡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PAN)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206074" y="5301208"/>
            <a:ext cx="350256" cy="346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335166" y="4558301"/>
            <a:ext cx="209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Li-C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" name="Группа 74"/>
          <p:cNvGrpSpPr/>
          <p:nvPr/>
        </p:nvGrpSpPr>
        <p:grpSpPr>
          <a:xfrm>
            <a:off x="4739451" y="1657911"/>
            <a:ext cx="4891708" cy="5194112"/>
            <a:chOff x="4466864" y="1679453"/>
            <a:chExt cx="4891708" cy="5178547"/>
          </a:xfrm>
        </p:grpSpPr>
        <p:grpSp>
          <p:nvGrpSpPr>
            <p:cNvPr id="8" name="Группа 33"/>
            <p:cNvGrpSpPr/>
            <p:nvPr/>
          </p:nvGrpSpPr>
          <p:grpSpPr>
            <a:xfrm>
              <a:off x="4466864" y="1679453"/>
              <a:ext cx="4360392" cy="5178547"/>
              <a:chOff x="4464980" y="1293911"/>
              <a:chExt cx="4691881" cy="5564089"/>
            </a:xfrm>
          </p:grpSpPr>
          <p:pic>
            <p:nvPicPr>
              <p:cNvPr id="7" name="Рисунок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980" y="1293911"/>
                <a:ext cx="4691881" cy="55640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8396087" y="1561340"/>
                <a:ext cx="543739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N1s</a:t>
                </a:r>
                <a:endParaRPr lang="en-US" sz="1400" u="sn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6" name="Прямая соединительная линия 35"/>
            <p:cNvCxnSpPr/>
            <p:nvPr/>
          </p:nvCxnSpPr>
          <p:spPr>
            <a:xfrm>
              <a:off x="6225160" y="5301208"/>
              <a:ext cx="341839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160156" y="5071537"/>
              <a:ext cx="165741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 C-N </a:t>
              </a:r>
            </a:p>
            <a:p>
              <a:pPr algn="ctr"/>
              <a:r>
                <a:rPr lang="en-US" sz="1600" dirty="0"/>
                <a:t>(</a:t>
              </a:r>
              <a:r>
                <a:rPr lang="ru-RU" sz="1600" dirty="0"/>
                <a:t>-С≡</a:t>
              </a:r>
              <a:r>
                <a:rPr lang="en-US" sz="1600" dirty="0"/>
                <a:t>N</a:t>
              </a:r>
              <a:r>
                <a:rPr lang="ru-RU" sz="1600" dirty="0"/>
                <a:t> </a:t>
              </a:r>
              <a:r>
                <a:rPr lang="en-US" sz="1600" dirty="0"/>
                <a:t>PAN)</a:t>
              </a: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7020272" y="4446405"/>
              <a:ext cx="47250" cy="494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44119" y="4092351"/>
              <a:ext cx="1154253" cy="675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Li-N </a:t>
              </a:r>
              <a:r>
                <a:rPr lang="en-US" dirty="0">
                  <a:solidFill>
                    <a:srgbClr val="FF0000"/>
                  </a:solidFill>
                </a:rPr>
                <a:t>(</a:t>
              </a:r>
              <a:r>
                <a:rPr lang="ru-RU" sz="2000" b="1" dirty="0">
                  <a:solidFill>
                    <a:srgbClr val="FF0000"/>
                  </a:solidFill>
                </a:rPr>
                <a:t>L</a:t>
              </a:r>
              <a:r>
                <a:rPr lang="en-US" sz="2000" b="1" baseline="-25000" dirty="0">
                  <a:solidFill>
                    <a:srgbClr val="FF0000"/>
                  </a:solidFill>
                </a:rPr>
                <a:t>3</a:t>
              </a:r>
              <a:r>
                <a:rPr lang="en-US" sz="2000" b="1" dirty="0">
                  <a:solidFill>
                    <a:srgbClr val="FF0000"/>
                  </a:solidFill>
                </a:rPr>
                <a:t>N)</a:t>
              </a:r>
              <a:endParaRPr lang="en-US" sz="2000" dirty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7279194" y="3488469"/>
              <a:ext cx="378772" cy="248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657966" y="3141414"/>
              <a:ext cx="17006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?</a:t>
              </a:r>
              <a:endParaRPr lang="en-US" sz="1600" dirty="0"/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4877" y="455474"/>
            <a:ext cx="2921642" cy="13441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2787" y="763159"/>
            <a:ext cx="3544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PAN film after Li-metal deposition</a:t>
            </a: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300652" y="-168727"/>
            <a:ext cx="8690948" cy="90359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In-situ</a:t>
            </a:r>
            <a:r>
              <a:rPr lang="en-US" b="1" dirty="0" smtClean="0">
                <a:solidFill>
                  <a:srgbClr val="C00000"/>
                </a:solidFill>
              </a:rPr>
              <a:t> XPS - spectroscopy</a:t>
            </a:r>
            <a:r>
              <a:rPr lang="en-US" dirty="0" smtClean="0"/>
              <a:t> </a:t>
            </a:r>
            <a:r>
              <a:rPr lang="en-US" b="1" dirty="0"/>
              <a:t>PAN/</a:t>
            </a:r>
            <a:r>
              <a:rPr lang="en-US" b="1" dirty="0">
                <a:solidFill>
                  <a:srgbClr val="FF0000"/>
                </a:solidFill>
              </a:rPr>
              <a:t>PAN-Li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4267200" y="1143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62400" y="3505200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 </a:t>
            </a:r>
            <a:r>
              <a:rPr lang="en-US" sz="2000" b="1" dirty="0" smtClean="0"/>
              <a:t>Å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153400" y="3429000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 </a:t>
            </a:r>
            <a:r>
              <a:rPr lang="en-US" sz="2000" b="1" dirty="0" smtClean="0"/>
              <a:t>Å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62400" y="2514600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10 </a:t>
            </a:r>
            <a:r>
              <a:rPr lang="en-US" sz="2000" b="1" dirty="0" smtClean="0"/>
              <a:t>Å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229600" y="2438400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10 </a:t>
            </a:r>
            <a:r>
              <a:rPr lang="en-US" sz="2000" b="1" dirty="0" smtClean="0"/>
              <a:t>Å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229600" y="4495800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 Å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14800" y="46482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</a:t>
            </a:r>
            <a:r>
              <a:rPr lang="en-US" sz="2000" b="1" dirty="0" smtClean="0"/>
              <a:t> </a:t>
            </a:r>
            <a:r>
              <a:rPr lang="en-US" sz="2000" b="1" dirty="0" smtClean="0"/>
              <a:t>Å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114800" y="59436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 </a:t>
            </a:r>
            <a:r>
              <a:rPr lang="en-US" sz="2000" b="1" dirty="0" smtClean="0"/>
              <a:t>Å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229600" y="586740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 </a:t>
            </a:r>
            <a:r>
              <a:rPr lang="en-US" sz="2000" b="1" dirty="0" smtClean="0"/>
              <a:t>Å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91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09898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868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066800"/>
            <a:ext cx="1198736" cy="105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410200"/>
            <a:ext cx="122146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191000"/>
            <a:ext cx="1524000" cy="99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447799"/>
            <a:ext cx="1524000" cy="952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4876800" y="1371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SLD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4114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SLD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9600" y="0"/>
            <a:ext cx="10210800" cy="914400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cs typeface="Arial" pitchFamily="34" charset="0"/>
              </a:rPr>
              <a:t>Future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cs typeface="Arial" pitchFamily="34" charset="0"/>
              </a:rPr>
              <a:t>p</a:t>
            </a:r>
            <a:r>
              <a:rPr lang="en-US" sz="4000" b="1" i="1" dirty="0" smtClean="0">
                <a:solidFill>
                  <a:srgbClr val="FF0000"/>
                </a:solidFill>
                <a:cs typeface="Arial" pitchFamily="34" charset="0"/>
              </a:rPr>
              <a:t>lans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cs typeface="Arial" pitchFamily="34" charset="0"/>
              </a:rPr>
              <a:t>Neutron </a:t>
            </a:r>
            <a:r>
              <a:rPr lang="en-US" sz="4000" b="1" i="1" dirty="0" err="1" smtClean="0">
                <a:solidFill>
                  <a:srgbClr val="FF0000"/>
                </a:solidFill>
                <a:cs typeface="Arial" pitchFamily="34" charset="0"/>
              </a:rPr>
              <a:t>reflectometry</a:t>
            </a:r>
            <a:r>
              <a:rPr lang="en-US" sz="4000" b="1" i="1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r>
              <a:rPr lang="en-US" sz="4000" b="1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smtClean="0">
                <a:cs typeface="Arial" pitchFamily="34" charset="0"/>
              </a:rPr>
              <a:t>surface layer evolution</a:t>
            </a:r>
            <a:endParaRPr lang="en-US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505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</a:t>
            </a:r>
            <a:r>
              <a:rPr lang="cs-CZ" sz="2000" dirty="0" smtClean="0">
                <a:latin typeface="TimesNewRoman,Bold" charset="0"/>
              </a:rPr>
              <a:t>real-space profile of the </a:t>
            </a:r>
            <a:r>
              <a:rPr lang="en-US" sz="2000" b="1" dirty="0" smtClean="0">
                <a:latin typeface="TimesNewRoman,Bold" charset="0"/>
              </a:rPr>
              <a:t>SLD</a:t>
            </a:r>
            <a:r>
              <a:rPr lang="en-US" sz="2000" dirty="0" smtClean="0">
                <a:latin typeface="TimesNewRoman,Bold" charset="0"/>
              </a:rPr>
              <a:t> </a:t>
            </a:r>
            <a:r>
              <a:rPr lang="cs-CZ" sz="2000" dirty="0" smtClean="0">
                <a:latin typeface="TimesNewRoman,Bold" charset="0"/>
              </a:rPr>
              <a:t>as </a:t>
            </a:r>
            <a:r>
              <a:rPr lang="cs-CZ" sz="2000" dirty="0" smtClean="0">
                <a:latin typeface="TimesNewRoman,Bold" charset="0"/>
              </a:rPr>
              <a:t>a function of </a:t>
            </a:r>
            <a:r>
              <a:rPr lang="en-US" sz="2000" dirty="0" smtClean="0"/>
              <a:t>depth for the </a:t>
            </a:r>
            <a:r>
              <a:rPr lang="en-US" sz="2000" dirty="0" smtClean="0"/>
              <a:t>deposited </a:t>
            </a:r>
            <a:r>
              <a:rPr lang="en-US" sz="2000" dirty="0" smtClean="0"/>
              <a:t>layers, showing </a:t>
            </a:r>
            <a:r>
              <a:rPr lang="en-US" sz="2000" dirty="0" smtClean="0"/>
              <a:t> </a:t>
            </a:r>
            <a:r>
              <a:rPr lang="en-US" sz="2000" b="1" u="sng" dirty="0" smtClean="0"/>
              <a:t>the </a:t>
            </a:r>
            <a:r>
              <a:rPr lang="en-US" sz="2000" b="1" u="sng" dirty="0" smtClean="0"/>
              <a:t>evolution of the </a:t>
            </a:r>
            <a:r>
              <a:rPr lang="en-US" sz="2000" b="1" u="sng" dirty="0" smtClean="0"/>
              <a:t>thickness </a:t>
            </a:r>
            <a:r>
              <a:rPr lang="en-US" sz="2000" u="sng" dirty="0" smtClean="0"/>
              <a:t>and </a:t>
            </a:r>
            <a:r>
              <a:rPr lang="en-US" sz="2000" b="1" u="sng" dirty="0" smtClean="0"/>
              <a:t>interface roughness </a:t>
            </a:r>
            <a:r>
              <a:rPr lang="en-US" sz="2000" u="sng" dirty="0" smtClean="0"/>
              <a:t>with charge growing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86200" y="5181600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TimesNewRoman,Bold" charset="0"/>
              </a:rPr>
              <a:t>scattering </a:t>
            </a:r>
            <a:r>
              <a:rPr lang="cs-CZ" dirty="0" smtClean="0">
                <a:latin typeface="TimesNewRoman,Bold" charset="0"/>
              </a:rPr>
              <a:t>lengt</a:t>
            </a:r>
            <a:r>
              <a:rPr lang="en-US" dirty="0" smtClean="0">
                <a:latin typeface="TimesNewRoman,Bold" charset="0"/>
              </a:rPr>
              <a:t>y </a:t>
            </a:r>
            <a:r>
              <a:rPr lang="cs-CZ" dirty="0" smtClean="0">
                <a:latin typeface="TimesNewRoman,Bold" charset="0"/>
              </a:rPr>
              <a:t>density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68952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62000"/>
            <a:ext cx="9144000" cy="6984776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At the present work the possibility of SEI stabilization formed on Li-metal anode in contact </a:t>
            </a:r>
            <a:r>
              <a:rPr lang="en-US" sz="2400" dirty="0" smtClean="0"/>
              <a:t>with </a:t>
            </a:r>
            <a:r>
              <a:rPr lang="en-US" sz="2400" b="1" dirty="0" smtClean="0"/>
              <a:t>PEO and PAN-based </a:t>
            </a:r>
            <a:r>
              <a:rPr lang="en-US" sz="2400" dirty="0" smtClean="0"/>
              <a:t>PE-s, salt LiClO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 (LTFSI) and </a:t>
            </a:r>
            <a:r>
              <a:rPr lang="en-US" sz="2400" dirty="0" smtClean="0"/>
              <a:t>plasticizers </a:t>
            </a:r>
            <a:r>
              <a:rPr lang="en-US" sz="2400" dirty="0" smtClean="0"/>
              <a:t>(EC/PC</a:t>
            </a:r>
            <a:r>
              <a:rPr lang="en-US" sz="2400" dirty="0"/>
              <a:t>) has been </a:t>
            </a:r>
            <a:r>
              <a:rPr lang="en-US" sz="2400" dirty="0" smtClean="0"/>
              <a:t>investigated and conformed</a:t>
            </a:r>
          </a:p>
          <a:p>
            <a:pPr algn="just"/>
            <a:endParaRPr lang="en-US" sz="2400" dirty="0" smtClean="0"/>
          </a:p>
          <a:p>
            <a:pPr indent="0" algn="just">
              <a:buNone/>
            </a:pPr>
            <a:r>
              <a:rPr lang="en-US" sz="2400" b="1" dirty="0" smtClean="0"/>
              <a:t>Fundamentally </a:t>
            </a:r>
            <a:r>
              <a:rPr lang="en-US" sz="2400" b="1" dirty="0" smtClean="0"/>
              <a:t>new </a:t>
            </a:r>
            <a:r>
              <a:rPr lang="en-US" sz="2400" b="1" dirty="0" smtClean="0"/>
              <a:t>complex approach </a:t>
            </a:r>
            <a:r>
              <a:rPr lang="en-US" sz="2400" b="1" dirty="0" smtClean="0"/>
              <a:t>to the Li - SEI study has </a:t>
            </a:r>
            <a:r>
              <a:rPr lang="en-US" sz="2400" b="1" dirty="0" smtClean="0"/>
              <a:t>been developed </a:t>
            </a:r>
            <a:r>
              <a:rPr lang="en-US" sz="2400" b="1" dirty="0" smtClean="0"/>
              <a:t>including indirect electrochemical </a:t>
            </a:r>
            <a:r>
              <a:rPr lang="en-US" sz="2400" b="1" dirty="0" smtClean="0"/>
              <a:t>methods </a:t>
            </a:r>
            <a:r>
              <a:rPr lang="en-US" sz="2400" dirty="0" smtClean="0"/>
              <a:t>(</a:t>
            </a:r>
            <a:r>
              <a:rPr lang="en-US" sz="2400" dirty="0" err="1" smtClean="0"/>
              <a:t>chronopotenciometry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smtClean="0"/>
              <a:t>impedance </a:t>
            </a:r>
            <a:r>
              <a:rPr lang="en-US" sz="2400" dirty="0" smtClean="0"/>
              <a:t>spectroscopy techniques</a:t>
            </a:r>
            <a:r>
              <a:rPr lang="en-US" sz="2400" b="1" dirty="0" smtClean="0"/>
              <a:t>) and </a:t>
            </a:r>
            <a:r>
              <a:rPr lang="en-US" sz="2400" b="1" dirty="0" smtClean="0"/>
              <a:t>direct physical methods (</a:t>
            </a:r>
            <a:r>
              <a:rPr lang="en-US" sz="2400" b="1" i="1" dirty="0" smtClean="0"/>
              <a:t>In-situ </a:t>
            </a:r>
            <a:r>
              <a:rPr lang="en-US" sz="2400" b="1" dirty="0" smtClean="0"/>
              <a:t>XPS</a:t>
            </a:r>
            <a:r>
              <a:rPr lang="en-US" sz="2400" b="1" dirty="0" smtClean="0"/>
              <a:t>, </a:t>
            </a:r>
            <a:r>
              <a:rPr lang="en-US" sz="2400" b="1" i="1" dirty="0" smtClean="0"/>
              <a:t>in-situ</a:t>
            </a:r>
            <a:r>
              <a:rPr lang="en-US" sz="2400" b="1" dirty="0" smtClean="0"/>
              <a:t> NR</a:t>
            </a:r>
            <a:r>
              <a:rPr lang="en-US" sz="2400" b="1" dirty="0" smtClean="0"/>
              <a:t>), that is going to help us to develop high energy Li-metal polymer batteries</a:t>
            </a:r>
            <a:endParaRPr lang="en-US" sz="2400" dirty="0" smtClean="0"/>
          </a:p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In-situ X-ray photoelectron spectroscopy</a:t>
            </a:r>
            <a:r>
              <a:rPr lang="en-US" sz="2400" dirty="0" smtClean="0"/>
              <a:t> was first time applied to detect Li-metal/polymer  SEI composition and stability after Li-metal PVD step-by-step </a:t>
            </a:r>
            <a:r>
              <a:rPr lang="en-US" sz="2400" dirty="0" smtClean="0"/>
              <a:t>process. </a:t>
            </a:r>
            <a:endParaRPr lang="en-US" sz="2400" dirty="0" smtClean="0"/>
          </a:p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In-situ Neutron </a:t>
            </a:r>
            <a:r>
              <a:rPr lang="en-US" sz="2400" b="1" dirty="0" err="1" smtClean="0">
                <a:solidFill>
                  <a:srgbClr val="FF0000"/>
                </a:solidFill>
              </a:rPr>
              <a:t>Reflectometry</a:t>
            </a:r>
            <a:r>
              <a:rPr lang="en-US" sz="2400" dirty="0" smtClean="0"/>
              <a:t> method has been introduced, developed and tested for Li/polymer average surface layer evolution study 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6195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pecial thank!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438400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  </a:t>
            </a:r>
            <a:r>
              <a:rPr lang="en-US" sz="2400" b="1" dirty="0" smtClean="0"/>
              <a:t>Dr. </a:t>
            </a:r>
            <a:r>
              <a:rPr lang="en-US" sz="2400" b="1" dirty="0" err="1" smtClean="0"/>
              <a:t>Daniil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Itkis</a:t>
            </a:r>
            <a:r>
              <a:rPr lang="en-US" sz="2400" b="1" dirty="0" smtClean="0"/>
              <a:t> </a:t>
            </a:r>
            <a:r>
              <a:rPr lang="en-US" sz="2400" b="1" baseline="30000" dirty="0" smtClean="0"/>
              <a:t>1,2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Dr.  Mikhail Avdeev</a:t>
            </a:r>
            <a:r>
              <a:rPr lang="en-US" sz="2400" b="1" baseline="30000" dirty="0" smtClean="0"/>
              <a:t>2</a:t>
            </a:r>
          </a:p>
          <a:p>
            <a:pPr algn="ctr"/>
            <a:r>
              <a:rPr lang="en-US" sz="2400" b="1" dirty="0" smtClean="0"/>
              <a:t>Prof. Vladimir </a:t>
            </a:r>
            <a:r>
              <a:rPr lang="en-US" sz="2400" b="1" dirty="0" err="1" smtClean="0"/>
              <a:t>Sergeev</a:t>
            </a:r>
            <a:r>
              <a:rPr lang="en-US" sz="2400" b="1" dirty="0" smtClean="0"/>
              <a:t> </a:t>
            </a:r>
            <a:r>
              <a:rPr lang="en-US" sz="2400" b="1" baseline="30000" dirty="0" smtClean="0"/>
              <a:t>1</a:t>
            </a:r>
            <a:r>
              <a:rPr lang="en-US" sz="2400" b="1" dirty="0" smtClean="0"/>
              <a:t>,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Evgenij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Karpushkin</a:t>
            </a:r>
            <a:r>
              <a:rPr lang="en-US" sz="2400" b="1" dirty="0" smtClean="0"/>
              <a:t> </a:t>
            </a:r>
            <a:r>
              <a:rPr lang="en-US" sz="2400" b="1" baseline="30000" dirty="0" smtClean="0"/>
              <a:t>1</a:t>
            </a:r>
            <a:r>
              <a:rPr lang="en-US" sz="2400" b="1" dirty="0" smtClean="0"/>
              <a:t>,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Ekaterina </a:t>
            </a:r>
            <a:r>
              <a:rPr lang="en-US" sz="2400" b="1" dirty="0" err="1" smtClean="0"/>
              <a:t>Korneeva</a:t>
            </a:r>
            <a:r>
              <a:rPr lang="en-US" sz="2400" b="1" dirty="0" smtClean="0"/>
              <a:t> </a:t>
            </a:r>
            <a:r>
              <a:rPr lang="en-US" sz="2400" b="1" baseline="30000" dirty="0" smtClean="0"/>
              <a:t>2</a:t>
            </a:r>
          </a:p>
          <a:p>
            <a:pPr algn="ctr"/>
            <a:endParaRPr lang="en-US" sz="2400" baseline="30000" dirty="0" smtClean="0"/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Lomonosov Moscow State University (MSU), Moscow, Russia</a:t>
            </a: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Joint </a:t>
            </a:r>
            <a:r>
              <a:rPr lang="en-US" sz="2400" dirty="0" smtClean="0">
                <a:solidFill>
                  <a:srgbClr val="002060"/>
                </a:solidFill>
              </a:rPr>
              <a:t>Institute for Nuclear </a:t>
            </a:r>
            <a:r>
              <a:rPr lang="en-US" sz="2400" dirty="0" smtClean="0">
                <a:solidFill>
                  <a:srgbClr val="002060"/>
                </a:solidFill>
              </a:rPr>
              <a:t>Research (</a:t>
            </a:r>
            <a:r>
              <a:rPr lang="en-US" sz="2400" dirty="0" smtClean="0"/>
              <a:t>Frank Laboratory of Neutron </a:t>
            </a:r>
            <a:r>
              <a:rPr lang="en-US" sz="2400" dirty="0" smtClean="0"/>
              <a:t>Physics (JINR, FLNP)</a:t>
            </a:r>
            <a:r>
              <a:rPr lang="en-US" sz="2400" dirty="0" smtClean="0">
                <a:solidFill>
                  <a:srgbClr val="002060"/>
                </a:solidFill>
              </a:rPr>
              <a:t>), </a:t>
            </a:r>
            <a:r>
              <a:rPr lang="en-US" sz="2400" dirty="0" smtClean="0">
                <a:solidFill>
                  <a:srgbClr val="002060"/>
                </a:solidFill>
              </a:rPr>
              <a:t>Dubna, </a:t>
            </a:r>
            <a:r>
              <a:rPr lang="en-US" sz="2400" dirty="0" smtClean="0">
                <a:solidFill>
                  <a:srgbClr val="002060"/>
                </a:solidFill>
              </a:rPr>
              <a:t>Russia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 for your attention!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610"/>
            <a:ext cx="9144000" cy="11973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Li-ion and Li-metal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batteries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580" y="591908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 smtClean="0">
                <a:solidFill>
                  <a:srgbClr val="002060"/>
                </a:solidFill>
              </a:rPr>
              <a:t>[W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de-DE" i="1" dirty="0" err="1" smtClean="0">
                <a:solidFill>
                  <a:srgbClr val="002060"/>
                </a:solidFill>
              </a:rPr>
              <a:t>Xu</a:t>
            </a:r>
            <a:r>
              <a:rPr lang="de-DE" i="1" dirty="0" smtClean="0">
                <a:solidFill>
                  <a:srgbClr val="002060"/>
                </a:solidFill>
              </a:rPr>
              <a:t>, J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r>
              <a:rPr lang="de-DE" i="1" dirty="0" smtClean="0">
                <a:solidFill>
                  <a:srgbClr val="002060"/>
                </a:solidFill>
              </a:rPr>
              <a:t> Wang.</a:t>
            </a:r>
            <a:r>
              <a:rPr lang="en-US" dirty="0" smtClean="0">
                <a:solidFill>
                  <a:schemeClr val="tx1"/>
                </a:solidFill>
              </a:rPr>
              <a:t> //</a:t>
            </a:r>
            <a:r>
              <a:rPr lang="de-DE" i="1" dirty="0" smtClean="0">
                <a:solidFill>
                  <a:srgbClr val="002060"/>
                </a:solidFill>
              </a:rPr>
              <a:t> </a:t>
            </a:r>
            <a:r>
              <a:rPr lang="fr-FR" i="1" dirty="0" smtClean="0">
                <a:solidFill>
                  <a:srgbClr val="002060"/>
                </a:solidFill>
              </a:rPr>
              <a:t>Energy Environ. Sci. 7, 2014, 513]</a:t>
            </a:r>
            <a:endParaRPr lang="de-DE" i="1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847-4685-4821-A2A1-4D4C8569A46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5093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9271" y="4221088"/>
            <a:ext cx="16697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LiCoO</a:t>
            </a:r>
            <a:r>
              <a:rPr lang="en-US" b="1" baseline="-25000" dirty="0" smtClean="0"/>
              <a:t>2 </a:t>
            </a:r>
            <a:r>
              <a:rPr lang="en-US" b="1" dirty="0" smtClean="0"/>
              <a:t>(intercalation material</a:t>
            </a:r>
            <a:r>
              <a:rPr lang="en-US" dirty="0" smtClean="0"/>
              <a:t>)</a:t>
            </a:r>
            <a:endParaRPr lang="en-US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688840" y="4226227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G</a:t>
            </a:r>
            <a:r>
              <a:rPr lang="en-US" b="1" dirty="0" smtClean="0"/>
              <a:t>raphite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88974" y="4206518"/>
            <a:ext cx="18818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</a:t>
            </a:r>
            <a:r>
              <a:rPr lang="en-US" b="1" dirty="0" smtClean="0"/>
              <a:t>ntercalation material (or sulfur/oxygen)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36164" y="4227985"/>
            <a:ext cx="10708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Lithium metal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731" y="5281205"/>
            <a:ext cx="563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(A)                                         (B)                           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2098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Cathode            Anode       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220980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Cathode     Anode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1143000"/>
            <a:ext cx="541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374 </a:t>
            </a:r>
            <a:r>
              <a:rPr lang="en-US" b="1" dirty="0" err="1" smtClean="0"/>
              <a:t>mA</a:t>
            </a:r>
            <a:r>
              <a:rPr lang="en-US" b="1" dirty="0" smtClean="0"/>
              <a:t>*h/g                                 3860 </a:t>
            </a:r>
            <a:r>
              <a:rPr lang="en-US" b="1" dirty="0" err="1" smtClean="0"/>
              <a:t>mA</a:t>
            </a:r>
            <a:r>
              <a:rPr lang="en-US" b="1" dirty="0" smtClean="0"/>
              <a:t>*h/g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1600200"/>
            <a:ext cx="27432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Specific Energy</a:t>
            </a:r>
          </a:p>
          <a:p>
            <a:pPr algn="ctr"/>
            <a:r>
              <a:rPr lang="en-US" sz="2400" b="1" dirty="0" smtClean="0"/>
              <a:t> Li-ion</a:t>
            </a:r>
            <a:r>
              <a:rPr lang="ru-RU" sz="2400" b="1" dirty="0" smtClean="0"/>
              <a:t> </a:t>
            </a:r>
            <a:endParaRPr lang="ru-RU" sz="2400" b="1" dirty="0" smtClean="0"/>
          </a:p>
          <a:p>
            <a:pPr algn="ctr"/>
            <a:r>
              <a:rPr lang="en-US" sz="2400" b="1" dirty="0" smtClean="0"/>
              <a:t>~ 250 </a:t>
            </a:r>
            <a:r>
              <a:rPr lang="en-US" sz="2400" b="1" dirty="0" err="1" smtClean="0"/>
              <a:t>Wh</a:t>
            </a:r>
            <a:r>
              <a:rPr lang="ru-RU" sz="2400" b="1" dirty="0" smtClean="0"/>
              <a:t>/</a:t>
            </a:r>
            <a:r>
              <a:rPr lang="en-US" sz="2400" b="1" dirty="0" smtClean="0"/>
              <a:t>kg</a:t>
            </a: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ru-RU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Li-metal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~ 5 times higher!</a:t>
            </a:r>
          </a:p>
          <a:p>
            <a:pPr algn="ctr"/>
            <a:r>
              <a:rPr lang="en-US" sz="2400" b="1" dirty="0" smtClean="0"/>
              <a:t>Specific </a:t>
            </a:r>
            <a:r>
              <a:rPr lang="en-US" sz="2400" b="1" dirty="0" smtClean="0"/>
              <a:t>Energy</a:t>
            </a:r>
          </a:p>
          <a:p>
            <a:pPr algn="ctr"/>
            <a:endParaRPr lang="ru-RU" sz="2400" b="1" dirty="0" smtClean="0"/>
          </a:p>
        </p:txBody>
      </p:sp>
      <p:sp>
        <p:nvSpPr>
          <p:cNvPr id="18" name="Стрелка вниз 17"/>
          <p:cNvSpPr/>
          <p:nvPr/>
        </p:nvSpPr>
        <p:spPr>
          <a:xfrm>
            <a:off x="7543800" y="3276600"/>
            <a:ext cx="457200" cy="457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6400800" cy="49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521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61653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Рост дендритов</a:t>
            </a:r>
            <a:endParaRPr lang="en-US" dirty="0" smtClean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11960" y="2132856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764704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1. 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Diffusion</a:t>
            </a:r>
            <a:endParaRPr lang="ru-RU" sz="2800" b="1" dirty="0" smtClean="0">
              <a:solidFill>
                <a:srgbClr val="002060"/>
              </a:solidFill>
              <a:latin typeface="+mj-lt"/>
            </a:endParaRPr>
          </a:p>
          <a:p>
            <a:pPr marL="514350" indent="-514350" algn="ctr"/>
            <a:endParaRPr lang="ru-RU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76470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Electromigration</a:t>
            </a:r>
            <a:endParaRPr lang="ru-RU" sz="2800" b="1" dirty="0">
              <a:latin typeface="+mj-lt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374278" y="773926"/>
            <a:ext cx="6399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042" b="5129"/>
          <a:stretch/>
        </p:blipFill>
        <p:spPr bwMode="auto">
          <a:xfrm>
            <a:off x="1264911" y="3250799"/>
            <a:ext cx="2232247" cy="366396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22238" y="739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880"/>
          <a:stretch/>
        </p:blipFill>
        <p:spPr bwMode="auto">
          <a:xfrm>
            <a:off x="1402514" y="2381010"/>
            <a:ext cx="1008112" cy="543699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683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14" b="2684"/>
          <a:stretch/>
        </p:blipFill>
        <p:spPr bwMode="auto">
          <a:xfrm>
            <a:off x="1457989" y="3982288"/>
            <a:ext cx="1368152" cy="592200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22238" y="8461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22238" y="815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56552" b="975"/>
          <a:stretch/>
        </p:blipFill>
        <p:spPr bwMode="auto">
          <a:xfrm>
            <a:off x="1596405" y="4881286"/>
            <a:ext cx="1091321" cy="568525"/>
          </a:xfrm>
          <a:prstGeom prst="rect">
            <a:avLst/>
          </a:prstGeom>
          <a:noFill/>
        </p:spPr>
      </p:pic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122238" y="815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340768"/>
            <a:ext cx="1926444" cy="835236"/>
          </a:xfrm>
          <a:prstGeom prst="rect">
            <a:avLst/>
          </a:prstGeom>
          <a:noFill/>
        </p:spPr>
      </p:pic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7132" y="1412776"/>
            <a:ext cx="3129797" cy="720080"/>
          </a:xfrm>
          <a:prstGeom prst="rect">
            <a:avLst/>
          </a:prstGeom>
          <a:noFill/>
        </p:spPr>
      </p:pic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177" b="-905"/>
          <a:stretch/>
        </p:blipFill>
        <p:spPr bwMode="auto">
          <a:xfrm>
            <a:off x="4720861" y="2251801"/>
            <a:ext cx="1987806" cy="682655"/>
          </a:xfrm>
          <a:prstGeom prst="rect">
            <a:avLst/>
          </a:prstGeom>
          <a:noFill/>
        </p:spPr>
      </p:pic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457200" y="884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388" r="17269"/>
          <a:stretch/>
        </p:blipFill>
        <p:spPr bwMode="auto">
          <a:xfrm>
            <a:off x="4694238" y="3012190"/>
            <a:ext cx="2632720" cy="511958"/>
          </a:xfrm>
          <a:prstGeom prst="rect">
            <a:avLst/>
          </a:prstGeom>
          <a:noFill/>
        </p:spPr>
      </p:pic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45720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83568" y="1268760"/>
            <a:ext cx="7920880" cy="864096"/>
          </a:xfrm>
          <a:prstGeom prst="roundRect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Picture 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4269957"/>
            <a:ext cx="2639477" cy="258804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847-4685-4821-A2A1-4D4C8569A46E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0" y="0"/>
            <a:ext cx="9144000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Non-uniform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electrodeposition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of lithium metal: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Theoretical background 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6027003"/>
            <a:ext cx="3059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C. Monroe, J. Newman//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J.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Electrochem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Soc.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2004, vol. 151, pp. A880 - A886]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60640" y="6276779"/>
            <a:ext cx="3383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[J.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Chazalviel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// 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Phys. Rev. A.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, 1990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vol42,12,pp.7355-7367]</a:t>
            </a:r>
            <a:endParaRPr lang="en-U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631" y="2205869"/>
            <a:ext cx="1543109" cy="157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6987" y="4395357"/>
            <a:ext cx="1607437" cy="166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1373598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20472" y="2132856"/>
            <a:ext cx="445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J↑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8604448" y="4131949"/>
            <a:ext cx="59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53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026C-23D3-450B-B224-B645ECAD4AAA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44824"/>
            <a:ext cx="478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Mechanical support</a:t>
            </a:r>
            <a:endParaRPr lang="en-US" sz="28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5832" y="4876800"/>
            <a:ext cx="359816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LiClO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              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LiTFSI</a:t>
            </a:r>
            <a:endParaRPr lang="en-US" sz="2400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8308" y="1833782"/>
            <a:ext cx="478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Liquid part</a:t>
            </a:r>
            <a:endParaRPr lang="en-US" sz="28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680" y="265001"/>
            <a:ext cx="8788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The comparison of PAN (-CN) </a:t>
            </a:r>
            <a:r>
              <a:rPr lang="ru-RU" sz="3200" b="1" u="sng" dirty="0" smtClean="0"/>
              <a:t>и </a:t>
            </a:r>
            <a:r>
              <a:rPr lang="en-US" sz="3200" b="1" u="sng" dirty="0" smtClean="0"/>
              <a:t>PEO (-O-)</a:t>
            </a:r>
            <a:r>
              <a:rPr lang="en-US" sz="3200" b="1" dirty="0"/>
              <a:t> </a:t>
            </a:r>
            <a:r>
              <a:rPr lang="en-US" sz="3200" b="1" dirty="0" smtClean="0"/>
              <a:t>polymer  ending groups on Li-SEI stability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58000" y="4114800"/>
            <a:ext cx="1393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Li-salts: </a:t>
            </a:r>
            <a:endParaRPr lang="ru-RU" sz="2800" b="1" dirty="0" smtClean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pic>
        <p:nvPicPr>
          <p:cNvPr id="9300" name="Picture 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562600"/>
            <a:ext cx="1724154" cy="77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02" name="Picture 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648200"/>
            <a:ext cx="1002980" cy="68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027077"/>
            <a:ext cx="2488468" cy="11448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691" y="2550152"/>
            <a:ext cx="4449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1)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Polyacrylonitrile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(PAN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  <a:p>
            <a:endParaRPr lang="en-US" sz="2400" b="1" dirty="0">
              <a:solidFill>
                <a:srgbClr val="545454"/>
              </a:solidFill>
              <a:latin typeface="arial" panose="020B0604020202020204" pitchFamily="34" charset="0"/>
            </a:endParaRPr>
          </a:p>
          <a:p>
            <a:endParaRPr lang="en-US" sz="2400" b="1" dirty="0" smtClean="0">
              <a:solidFill>
                <a:srgbClr val="545454"/>
              </a:solidFill>
              <a:latin typeface="arial" panose="020B0604020202020204" pitchFamily="34" charset="0"/>
            </a:endParaRPr>
          </a:p>
          <a:p>
            <a:endParaRPr lang="en-US" sz="2400" b="1" dirty="0">
              <a:solidFill>
                <a:srgbClr val="545454"/>
              </a:solidFill>
              <a:latin typeface="arial" panose="020B0604020202020204" pitchFamily="34" charset="0"/>
            </a:endParaRPr>
          </a:p>
          <a:p>
            <a:endParaRPr lang="en-US" sz="2400" b="1" dirty="0" smtClean="0">
              <a:solidFill>
                <a:srgbClr val="545454"/>
              </a:solidFill>
              <a:latin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Poly(ethylene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oxide) (PEO)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81600" y="2514600"/>
            <a:ext cx="175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Propylene carbonate (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AutoShape 4" descr="ÐÐ°ÑÑÐ¸Ð½ÐºÐ¸ Ð¿Ð¾ Ð·Ð°Ð¿ÑÐ¾ÑÑ propylene carbon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2590800"/>
            <a:ext cx="1536019" cy="9634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5097601"/>
            <a:ext cx="2882778" cy="1253729"/>
          </a:xfrm>
          <a:prstGeom prst="rect">
            <a:avLst/>
          </a:prstGeom>
        </p:spPr>
      </p:pic>
      <p:sp>
        <p:nvSpPr>
          <p:cNvPr id="17" name="Левая фигурная скобка 16"/>
          <p:cNvSpPr/>
          <p:nvPr/>
        </p:nvSpPr>
        <p:spPr>
          <a:xfrm>
            <a:off x="4572000" y="1676400"/>
            <a:ext cx="1066800" cy="464820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2667000"/>
            <a:ext cx="1536019" cy="9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2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732" y="126535"/>
            <a:ext cx="8121947" cy="659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Polymer Surface (SEM)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4985" y="785977"/>
            <a:ext cx="2437755" cy="1817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306" y="785978"/>
            <a:ext cx="2428537" cy="1817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306" y="4858672"/>
            <a:ext cx="2415960" cy="1804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4985" y="4858672"/>
            <a:ext cx="2411334" cy="18042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3882" y="785978"/>
            <a:ext cx="2440118" cy="1817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2230" y="2781614"/>
            <a:ext cx="2407396" cy="17702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76605" y="2831614"/>
            <a:ext cx="2435923" cy="18052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75534" y="2781615"/>
            <a:ext cx="2388941" cy="1783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27813" y="2808176"/>
            <a:ext cx="2415520" cy="18021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79807" y="4858672"/>
            <a:ext cx="2429819" cy="18042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69753" y="2783054"/>
            <a:ext cx="2411335" cy="18227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0828" y="762521"/>
            <a:ext cx="154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PAN Li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6820" y="4858672"/>
            <a:ext cx="154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PEO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207125" y="2682679"/>
            <a:ext cx="154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PAN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8647" y="1337685"/>
            <a:ext cx="209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C:N:O 2:1:1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9988" y="5495942"/>
            <a:ext cx="209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C:O 1:1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3685" y="3317087"/>
            <a:ext cx="209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C:N 1:0</a:t>
            </a:r>
            <a:endParaRPr lang="en-US" sz="24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4876800"/>
            <a:ext cx="2411334" cy="180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0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3"/>
          <p:cNvGrpSpPr/>
          <p:nvPr/>
        </p:nvGrpSpPr>
        <p:grpSpPr>
          <a:xfrm>
            <a:off x="3048000" y="1524000"/>
            <a:ext cx="5773989" cy="4461586"/>
            <a:chOff x="2987824" y="764704"/>
            <a:chExt cx="5773989" cy="4608512"/>
          </a:xfrm>
        </p:grpSpPr>
        <p:grpSp>
          <p:nvGrpSpPr>
            <p:cNvPr id="5" name="Группа 1047"/>
            <p:cNvGrpSpPr/>
            <p:nvPr/>
          </p:nvGrpSpPr>
          <p:grpSpPr>
            <a:xfrm>
              <a:off x="2987824" y="764704"/>
              <a:ext cx="5773989" cy="4608512"/>
              <a:chOff x="3059832" y="1062984"/>
              <a:chExt cx="5544616" cy="4314052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059832" y="1062984"/>
                <a:ext cx="5544616" cy="4248631"/>
              </a:xfrm>
              <a:prstGeom prst="rect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997375" y="1625303"/>
                <a:ext cx="1728192" cy="1027878"/>
              </a:xfrm>
              <a:prstGeom prst="rect">
                <a:avLst/>
              </a:prstGeom>
            </p:spPr>
          </p:pic>
          <p:sp>
            <p:nvSpPr>
              <p:cNvPr id="30" name="Полилиния 29"/>
              <p:cNvSpPr/>
              <p:nvPr/>
            </p:nvSpPr>
            <p:spPr>
              <a:xfrm>
                <a:off x="4639235" y="3697750"/>
                <a:ext cx="1775798" cy="618756"/>
              </a:xfrm>
              <a:custGeom>
                <a:avLst/>
                <a:gdLst>
                  <a:gd name="connsiteX0" fmla="*/ 0 w 1775798"/>
                  <a:gd name="connsiteY0" fmla="*/ 470838 h 618756"/>
                  <a:gd name="connsiteX1" fmla="*/ 215153 w 1775798"/>
                  <a:gd name="connsiteY1" fmla="*/ 255685 h 618756"/>
                  <a:gd name="connsiteX2" fmla="*/ 443753 w 1775798"/>
                  <a:gd name="connsiteY2" fmla="*/ 121215 h 618756"/>
                  <a:gd name="connsiteX3" fmla="*/ 578224 w 1775798"/>
                  <a:gd name="connsiteY3" fmla="*/ 67426 h 618756"/>
                  <a:gd name="connsiteX4" fmla="*/ 753036 w 1775798"/>
                  <a:gd name="connsiteY4" fmla="*/ 27085 h 618756"/>
                  <a:gd name="connsiteX5" fmla="*/ 954741 w 1775798"/>
                  <a:gd name="connsiteY5" fmla="*/ 191 h 618756"/>
                  <a:gd name="connsiteX6" fmla="*/ 1210236 w 1775798"/>
                  <a:gd name="connsiteY6" fmla="*/ 40532 h 618756"/>
                  <a:gd name="connsiteX7" fmla="*/ 1358153 w 1775798"/>
                  <a:gd name="connsiteY7" fmla="*/ 107768 h 618756"/>
                  <a:gd name="connsiteX8" fmla="*/ 1506071 w 1775798"/>
                  <a:gd name="connsiteY8" fmla="*/ 201897 h 618756"/>
                  <a:gd name="connsiteX9" fmla="*/ 1613647 w 1775798"/>
                  <a:gd name="connsiteY9" fmla="*/ 336368 h 618756"/>
                  <a:gd name="connsiteX10" fmla="*/ 1761565 w 1775798"/>
                  <a:gd name="connsiteY10" fmla="*/ 564968 h 618756"/>
                  <a:gd name="connsiteX11" fmla="*/ 1761565 w 1775798"/>
                  <a:gd name="connsiteY11" fmla="*/ 618756 h 618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5798" h="618756">
                    <a:moveTo>
                      <a:pt x="0" y="470838"/>
                    </a:moveTo>
                    <a:cubicBezTo>
                      <a:pt x="70597" y="392396"/>
                      <a:pt x="141194" y="313955"/>
                      <a:pt x="215153" y="255685"/>
                    </a:cubicBezTo>
                    <a:cubicBezTo>
                      <a:pt x="289112" y="197414"/>
                      <a:pt x="383241" y="152591"/>
                      <a:pt x="443753" y="121215"/>
                    </a:cubicBezTo>
                    <a:cubicBezTo>
                      <a:pt x="504265" y="89838"/>
                      <a:pt x="526677" y="83114"/>
                      <a:pt x="578224" y="67426"/>
                    </a:cubicBezTo>
                    <a:cubicBezTo>
                      <a:pt x="629771" y="51738"/>
                      <a:pt x="690283" y="38291"/>
                      <a:pt x="753036" y="27085"/>
                    </a:cubicBezTo>
                    <a:cubicBezTo>
                      <a:pt x="815789" y="15879"/>
                      <a:pt x="878541" y="-2050"/>
                      <a:pt x="954741" y="191"/>
                    </a:cubicBezTo>
                    <a:cubicBezTo>
                      <a:pt x="1030941" y="2432"/>
                      <a:pt x="1143001" y="22603"/>
                      <a:pt x="1210236" y="40532"/>
                    </a:cubicBezTo>
                    <a:cubicBezTo>
                      <a:pt x="1277471" y="58461"/>
                      <a:pt x="1308847" y="80874"/>
                      <a:pt x="1358153" y="107768"/>
                    </a:cubicBezTo>
                    <a:cubicBezTo>
                      <a:pt x="1407459" y="134662"/>
                      <a:pt x="1463489" y="163797"/>
                      <a:pt x="1506071" y="201897"/>
                    </a:cubicBezTo>
                    <a:cubicBezTo>
                      <a:pt x="1548653" y="239997"/>
                      <a:pt x="1571065" y="275856"/>
                      <a:pt x="1613647" y="336368"/>
                    </a:cubicBezTo>
                    <a:cubicBezTo>
                      <a:pt x="1656229" y="396880"/>
                      <a:pt x="1736912" y="517903"/>
                      <a:pt x="1761565" y="564968"/>
                    </a:cubicBezTo>
                    <a:cubicBezTo>
                      <a:pt x="1786218" y="612033"/>
                      <a:pt x="1773891" y="615394"/>
                      <a:pt x="1761565" y="61875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6" name="Прямая соединительная линия 1025"/>
              <p:cNvCxnSpPr/>
              <p:nvPr/>
            </p:nvCxnSpPr>
            <p:spPr>
              <a:xfrm flipV="1">
                <a:off x="6415033" y="3697941"/>
                <a:ext cx="685014" cy="6185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1" name="Полилиния 1030"/>
              <p:cNvSpPr/>
              <p:nvPr/>
            </p:nvSpPr>
            <p:spPr>
              <a:xfrm>
                <a:off x="7086600" y="2508708"/>
                <a:ext cx="1025462" cy="1202680"/>
              </a:xfrm>
              <a:custGeom>
                <a:avLst/>
                <a:gdLst>
                  <a:gd name="connsiteX0" fmla="*/ 0 w 1025462"/>
                  <a:gd name="connsiteY0" fmla="*/ 1202680 h 1202680"/>
                  <a:gd name="connsiteX1" fmla="*/ 295835 w 1025462"/>
                  <a:gd name="connsiteY1" fmla="*/ 879951 h 1202680"/>
                  <a:gd name="connsiteX2" fmla="*/ 416859 w 1025462"/>
                  <a:gd name="connsiteY2" fmla="*/ 732033 h 1202680"/>
                  <a:gd name="connsiteX3" fmla="*/ 618565 w 1025462"/>
                  <a:gd name="connsiteY3" fmla="*/ 503433 h 1202680"/>
                  <a:gd name="connsiteX4" fmla="*/ 779929 w 1025462"/>
                  <a:gd name="connsiteY4" fmla="*/ 315174 h 1202680"/>
                  <a:gd name="connsiteX5" fmla="*/ 1008529 w 1025462"/>
                  <a:gd name="connsiteY5" fmla="*/ 32786 h 1202680"/>
                  <a:gd name="connsiteX6" fmla="*/ 1008529 w 1025462"/>
                  <a:gd name="connsiteY6" fmla="*/ 5892 h 1202680"/>
                  <a:gd name="connsiteX7" fmla="*/ 1008529 w 1025462"/>
                  <a:gd name="connsiteY7" fmla="*/ 5892 h 1202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5462" h="1202680">
                    <a:moveTo>
                      <a:pt x="0" y="1202680"/>
                    </a:moveTo>
                    <a:cubicBezTo>
                      <a:pt x="113179" y="1080536"/>
                      <a:pt x="226359" y="958392"/>
                      <a:pt x="295835" y="879951"/>
                    </a:cubicBezTo>
                    <a:cubicBezTo>
                      <a:pt x="365311" y="801510"/>
                      <a:pt x="363071" y="794786"/>
                      <a:pt x="416859" y="732033"/>
                    </a:cubicBezTo>
                    <a:cubicBezTo>
                      <a:pt x="470647" y="669280"/>
                      <a:pt x="558053" y="572909"/>
                      <a:pt x="618565" y="503433"/>
                    </a:cubicBezTo>
                    <a:cubicBezTo>
                      <a:pt x="679077" y="433957"/>
                      <a:pt x="714935" y="393615"/>
                      <a:pt x="779929" y="315174"/>
                    </a:cubicBezTo>
                    <a:cubicBezTo>
                      <a:pt x="844923" y="236733"/>
                      <a:pt x="970429" y="84333"/>
                      <a:pt x="1008529" y="32786"/>
                    </a:cubicBezTo>
                    <a:cubicBezTo>
                      <a:pt x="1046629" y="-18761"/>
                      <a:pt x="1008529" y="5892"/>
                      <a:pt x="1008529" y="5892"/>
                    </a:cubicBezTo>
                    <a:lnTo>
                      <a:pt x="1008529" y="589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3" name="Прямая соединительная линия 1032"/>
              <p:cNvCxnSpPr>
                <a:stCxn id="30" idx="0"/>
                <a:endCxn id="30" idx="0"/>
              </p:cNvCxnSpPr>
              <p:nvPr/>
            </p:nvCxnSpPr>
            <p:spPr>
              <a:xfrm>
                <a:off x="4639235" y="4168588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Прямая соединительная линия 1034"/>
              <p:cNvCxnSpPr/>
              <p:nvPr/>
            </p:nvCxnSpPr>
            <p:spPr>
              <a:xfrm flipH="1" flipV="1">
                <a:off x="4558553" y="4424082"/>
                <a:ext cx="13447" cy="130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Прямая соединительная линия 1036"/>
              <p:cNvCxnSpPr/>
              <p:nvPr/>
            </p:nvCxnSpPr>
            <p:spPr>
              <a:xfrm flipH="1">
                <a:off x="4558553" y="4175159"/>
                <a:ext cx="80684" cy="2623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7" name="Блок-схема: узел 1046"/>
              <p:cNvSpPr/>
              <p:nvPr/>
            </p:nvSpPr>
            <p:spPr>
              <a:xfrm>
                <a:off x="4607149" y="3683825"/>
                <a:ext cx="1780091" cy="1693211"/>
              </a:xfrm>
              <a:prstGeom prst="flowChartConnector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4106" y="1427790"/>
              <a:ext cx="1702931" cy="1817784"/>
            </a:xfrm>
            <a:prstGeom prst="rect">
              <a:avLst/>
            </a:prstGeom>
          </p:spPr>
        </p:pic>
        <p:cxnSp>
          <p:nvCxnSpPr>
            <p:cNvPr id="8" name="Прямая со стрелкой 7"/>
            <p:cNvCxnSpPr/>
            <p:nvPr/>
          </p:nvCxnSpPr>
          <p:spPr>
            <a:xfrm flipV="1">
              <a:off x="4570208" y="3311890"/>
              <a:ext cx="292374" cy="9971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9578" y="1371763"/>
              <a:ext cx="2370854" cy="1198926"/>
            </a:xfrm>
            <a:prstGeom prst="rect">
              <a:avLst/>
            </a:prstGeom>
          </p:spPr>
        </p:pic>
      </p:grp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133600"/>
            <a:ext cx="2082801" cy="1219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37614" y="863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198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/>
              <a:t>l</a:t>
            </a:r>
            <a:r>
              <a:rPr lang="en-US" sz="2000" i="1" dirty="0" smtClean="0"/>
              <a:t> </a:t>
            </a:r>
            <a:r>
              <a:rPr lang="en-US" sz="2000" i="1" dirty="0" smtClean="0"/>
              <a:t>– </a:t>
            </a:r>
            <a:r>
              <a:rPr lang="en-US" sz="2000" i="1" dirty="0"/>
              <a:t>thickness of the polymer </a:t>
            </a:r>
            <a:r>
              <a:rPr lang="en-US" sz="2000" i="1" dirty="0" smtClean="0"/>
              <a:t>film</a:t>
            </a:r>
            <a:endParaRPr lang="ru-RU" sz="2000" i="1" dirty="0" smtClean="0"/>
          </a:p>
          <a:p>
            <a:pPr algn="just"/>
            <a:endParaRPr lang="en-US" sz="2000" i="1" dirty="0" smtClean="0"/>
          </a:p>
          <a:p>
            <a:pPr algn="just"/>
            <a:r>
              <a:rPr lang="en-US" sz="2000" b="1" i="1" dirty="0" smtClean="0"/>
              <a:t>R</a:t>
            </a:r>
            <a:r>
              <a:rPr lang="en-US" sz="2000" i="1" dirty="0" smtClean="0"/>
              <a:t> – </a:t>
            </a:r>
            <a:r>
              <a:rPr lang="en-US" sz="2000" i="1" dirty="0"/>
              <a:t>measured resistance</a:t>
            </a:r>
            <a:r>
              <a:rPr lang="ru-RU" sz="2000" i="1" dirty="0" smtClean="0"/>
              <a:t>,</a:t>
            </a:r>
          </a:p>
          <a:p>
            <a:pPr algn="just"/>
            <a:endParaRPr lang="ru-RU" sz="2000" i="1" dirty="0" smtClean="0"/>
          </a:p>
          <a:p>
            <a:pPr algn="just"/>
            <a:r>
              <a:rPr lang="en-US" sz="2000" b="1" i="1" dirty="0" smtClean="0"/>
              <a:t>A</a:t>
            </a:r>
            <a:r>
              <a:rPr lang="en-US" sz="2000" i="1" dirty="0" smtClean="0"/>
              <a:t> – </a:t>
            </a:r>
            <a:r>
              <a:rPr lang="en-US" sz="2000" i="1" dirty="0"/>
              <a:t>electrode </a:t>
            </a:r>
            <a:r>
              <a:rPr lang="en-US" sz="2000" i="1" dirty="0" smtClean="0"/>
              <a:t>area </a:t>
            </a:r>
            <a:r>
              <a:rPr lang="ru-RU" sz="2000" i="1" dirty="0" smtClean="0"/>
              <a:t>(</a:t>
            </a:r>
            <a:r>
              <a:rPr lang="en-US" sz="2000" i="1" dirty="0" smtClean="0"/>
              <a:t>d = 0,55</a:t>
            </a:r>
            <a:r>
              <a:rPr lang="ru-RU" sz="2000" i="1" dirty="0" smtClean="0"/>
              <a:t> </a:t>
            </a:r>
            <a:r>
              <a:rPr lang="en-US" sz="2000" i="1" dirty="0" smtClean="0"/>
              <a:t>cm</a:t>
            </a:r>
            <a:r>
              <a:rPr lang="en-US" sz="2000" i="1" baseline="30000" dirty="0" smtClean="0"/>
              <a:t>2</a:t>
            </a:r>
            <a:r>
              <a:rPr lang="ru-RU" sz="2000" i="1" dirty="0" smtClean="0"/>
              <a:t>)</a:t>
            </a:r>
            <a:endParaRPr lang="ru-RU" sz="2000" i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-59012"/>
            <a:ext cx="8964488" cy="1042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Polymer conductivity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sz="25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Ni//</a:t>
            </a:r>
            <a:r>
              <a:rPr lang="en-US" sz="2500" dirty="0" smtClean="0">
                <a:latin typeface="+mn-lt"/>
                <a:cs typeface="Arial" panose="020B0604020202020204" pitchFamily="34" charset="0"/>
              </a:rPr>
              <a:t>PEO or PAN, LiClO</a:t>
            </a:r>
            <a:r>
              <a:rPr lang="en-US" sz="2500" baseline="-25000" dirty="0" smtClean="0">
                <a:latin typeface="+mn-lt"/>
                <a:cs typeface="Arial" panose="020B0604020202020204" pitchFamily="34" charset="0"/>
              </a:rPr>
              <a:t>4</a:t>
            </a:r>
            <a:r>
              <a:rPr lang="en-US" sz="2500" dirty="0" smtClean="0">
                <a:latin typeface="+mn-lt"/>
                <a:cs typeface="Arial" panose="020B0604020202020204" pitchFamily="34" charset="0"/>
              </a:rPr>
              <a:t> or</a:t>
            </a:r>
            <a:r>
              <a:rPr lang="ru-RU" sz="25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+mn-lt"/>
                <a:cs typeface="Arial" panose="020B0604020202020204" pitchFamily="34" charset="0"/>
              </a:rPr>
              <a:t>LiTFSI</a:t>
            </a:r>
            <a:r>
              <a:rPr lang="en-US" sz="25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+mn-lt"/>
                <a:cs typeface="Arial" panose="020B0604020202020204" pitchFamily="34" charset="0"/>
              </a:rPr>
              <a:t>in PC</a:t>
            </a:r>
            <a:r>
              <a:rPr lang="en-US" sz="25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//Ni</a:t>
            </a:r>
            <a:endParaRPr lang="ru-RU" sz="25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1447800"/>
            <a:ext cx="312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PAN/Li/PC   100 </a:t>
            </a:r>
            <a:r>
              <a:rPr lang="en-US" b="1" dirty="0" err="1" smtClean="0">
                <a:solidFill>
                  <a:schemeClr val="accent1"/>
                </a:solidFill>
              </a:rPr>
              <a:t>mkm</a:t>
            </a:r>
            <a:r>
              <a:rPr lang="en-US" b="1" dirty="0" smtClean="0">
                <a:solidFill>
                  <a:schemeClr val="accent1"/>
                </a:solidFill>
              </a:rPr>
              <a:t> Ni/Ni</a:t>
            </a:r>
          </a:p>
          <a:p>
            <a:pPr algn="ctr">
              <a:buFont typeface="Arial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62600" y="1752600"/>
            <a:ext cx="2971800" cy="3048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4848"/>
            <a:ext cx="8229600" cy="764704"/>
          </a:xfrm>
        </p:spPr>
        <p:txBody>
          <a:bodyPr>
            <a:normAutofit/>
          </a:bodyPr>
          <a:lstStyle/>
          <a:p>
            <a:pPr fontAlgn="b"/>
            <a:r>
              <a:rPr lang="en-US" b="1" dirty="0" smtClean="0">
                <a:solidFill>
                  <a:srgbClr val="000000"/>
                </a:solidFill>
              </a:rPr>
              <a:t>Ion transference number</a:t>
            </a:r>
            <a:r>
              <a:rPr lang="ru-RU" b="1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t (Li</a:t>
            </a:r>
            <a:r>
              <a:rPr lang="en-US" b="1" baseline="30000" dirty="0">
                <a:solidFill>
                  <a:srgbClr val="000000"/>
                </a:solidFill>
              </a:rPr>
              <a:t>+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03384" y="1470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49496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954869" y="1723561"/>
          <a:ext cx="6840761" cy="3113259"/>
        </p:xfrm>
        <a:graphic>
          <a:graphicData uri="http://schemas.openxmlformats.org/drawingml/2006/table">
            <a:tbl>
              <a:tblPr/>
              <a:tblGrid>
                <a:gridCol w="1522855"/>
                <a:gridCol w="2344713"/>
                <a:gridCol w="2973193"/>
              </a:tblGrid>
              <a:tr h="602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Substrate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Liquid part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Transference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number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(Li</a:t>
                      </a:r>
                      <a:r>
                        <a:rPr lang="en-US" sz="28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45">
                <a:tc rowSpan="2">
                  <a:txBody>
                    <a:bodyPr/>
                    <a:lstStyle/>
                    <a:p>
                      <a:pPr marL="514350" indent="-514350" algn="ctr" fontAlgn="b">
                        <a:buAutoNum type="romanUcParenBoth"/>
                      </a:pPr>
                      <a:endParaRPr lang="en-US" sz="2400" b="1" i="0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marL="514350" indent="-514350" algn="ctr" fontAlgn="b">
                        <a:buAutoNum type="romanUcParenBoth"/>
                      </a:pPr>
                      <a:endParaRPr lang="en-US" sz="2400" b="1" i="0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marL="514350" indent="-514350" algn="ctr" fontAlgn="b">
                        <a:buAutoNum type="romanUcParenBoth"/>
                      </a:pP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PAN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1М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LiClO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/PC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1М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LiTFSI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/PC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45">
                <a:tc rowSpan="2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1М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LiClO</a:t>
                      </a:r>
                      <a:r>
                        <a:rPr lang="en-US" sz="24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/PC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1М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LiTFSI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/PC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914400" y="4876800"/>
          <a:ext cx="6912767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/>
                <a:gridCol w="2304256"/>
                <a:gridCol w="3024335"/>
              </a:tblGrid>
              <a:tr h="617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(II) </a:t>
                      </a:r>
                      <a:r>
                        <a:rPr lang="en-US" sz="2400" b="1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PAN_Li</a:t>
                      </a:r>
                      <a:endParaRPr lang="ru-RU" sz="2400" b="1" u="none" strike="noStrike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EC/PC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effectLst/>
                        </a:rPr>
                        <a:t>PC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effectLst/>
                        </a:rPr>
                        <a:t>0,36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8267" y="5926667"/>
            <a:ext cx="7027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For liquid electrolyte </a:t>
            </a:r>
            <a:r>
              <a:rPr lang="en-US" sz="2800" b="1" i="1" dirty="0">
                <a:solidFill>
                  <a:srgbClr val="000000"/>
                </a:solidFill>
              </a:rPr>
              <a:t>t (Li</a:t>
            </a:r>
            <a:r>
              <a:rPr lang="en-US" sz="2800" b="1" i="1" baseline="30000" dirty="0" smtClean="0">
                <a:solidFill>
                  <a:srgbClr val="000000"/>
                </a:solidFill>
              </a:rPr>
              <a:t>+</a:t>
            </a:r>
            <a:r>
              <a:rPr lang="en-US" sz="2800" b="1" i="1" dirty="0" smtClean="0">
                <a:solidFill>
                  <a:srgbClr val="000000"/>
                </a:solidFill>
              </a:rPr>
              <a:t>) ≈ 0.24-0.26</a:t>
            </a:r>
            <a:endParaRPr lang="en-US" sz="2800" b="1" i="1" dirty="0">
              <a:solidFill>
                <a:srgbClr val="000000"/>
              </a:solidFill>
            </a:endParaRPr>
          </a:p>
          <a:p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3962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PEO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108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ÐÐ°ÑÑÐ¸Ð½ÐºÐ¸ Ð¿Ð¾ Ð·Ð°Ð¿ÑÐ¾ÑÑ PAN polymer IR spectra li-ion batte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200" y="508000"/>
            <a:ext cx="6854258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423" y="-157708"/>
            <a:ext cx="6152963" cy="83671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FTIR-spectroscopy</a:t>
            </a:r>
            <a:endParaRPr lang="ru-RU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0592" y="260648"/>
            <a:ext cx="43529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7" descr="ÐÐ°ÑÑÐ¸Ð½ÐºÐ¸ Ð¿Ð¾ Ð·Ð°Ð¿ÑÐ¾ÑÑ PAN polymer IR spectra li-ion batte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48203" y="5293046"/>
            <a:ext cx="28860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3924" y="25064"/>
            <a:ext cx="5018687" cy="49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30432" y="982134"/>
            <a:ext cx="12530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PEO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smtClean="0"/>
              <a:t>PAN</a:t>
            </a:r>
            <a:endParaRPr lang="en-US" sz="2800" b="1" dirty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 smtClean="0"/>
              <a:t>PAN_Li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84836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251" y="630238"/>
            <a:ext cx="8229600" cy="1143000"/>
          </a:xfrm>
        </p:spPr>
        <p:txBody>
          <a:bodyPr/>
          <a:lstStyle/>
          <a:p>
            <a:r>
              <a:rPr lang="en-US" dirty="0" smtClean="0"/>
              <a:t>Element </a:t>
            </a:r>
            <a:r>
              <a:rPr lang="en-US" dirty="0" err="1" smtClean="0"/>
              <a:t>analisis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8" y="5019040"/>
            <a:ext cx="2064791" cy="1999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54"/>
            <a:ext cx="2103579" cy="2115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579" y="434668"/>
            <a:ext cx="6800391" cy="19516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087" y="4894624"/>
            <a:ext cx="6816964" cy="1840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8" y="2757214"/>
            <a:ext cx="2022564" cy="21374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3578" y="2654236"/>
            <a:ext cx="6870091" cy="19724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38133" y="-50888"/>
            <a:ext cx="589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Element </a:t>
            </a:r>
            <a:r>
              <a:rPr lang="en-US" sz="4000" b="1" dirty="0" err="1" smtClean="0"/>
              <a:t>analisis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4251" y="0"/>
            <a:ext cx="209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C:N:O 2:1:1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6117" y="5610253"/>
            <a:ext cx="209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C:O 1:1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235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olid-electrolyte interphase(SEI)on Li-surface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229200"/>
            <a:ext cx="266429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SEI - stabilization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43400" y="501317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Polymer/Gel – Polymer electrolytes (except ordinary liquid-type)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986" y="620688"/>
            <a:ext cx="728442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 rotWithShape="1">
          <a:blip r:embed="rId3" cstate="print"/>
          <a:srcRect l="3538" b="33316"/>
          <a:stretch/>
        </p:blipFill>
        <p:spPr>
          <a:xfrm>
            <a:off x="611560" y="2996952"/>
            <a:ext cx="7992888" cy="1781414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627784" y="2636912"/>
            <a:ext cx="568863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[D.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Aurbach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,// </a:t>
            </a:r>
            <a:r>
              <a:rPr lang="en-US" sz="1200" i="1" dirty="0" smtClean="0">
                <a:solidFill>
                  <a:schemeClr val="bg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J. Power Sources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, 2000, vol. 89, pp. 206-218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1043608" y="4509120"/>
            <a:ext cx="7416824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600" spc="-1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J. </a:t>
            </a:r>
            <a:r>
              <a:rPr lang="en-US" sz="1600" b="0" strike="noStrike" spc="-1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Song </a:t>
            </a:r>
            <a:r>
              <a:rPr lang="en-US" sz="1600" b="0" strike="noStrike" spc="-1" dirty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// Scientific Reports. V.125, 2015, 19</a:t>
            </a:r>
            <a:endParaRPr lang="en-US" sz="1600" b="0" strike="noStrike" spc="-1" dirty="0">
              <a:solidFill>
                <a:schemeClr val="bg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3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Real-life call for proposals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026C-23D3-450B-B224-B645ECAD4AAA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https://ninesights.ninesigma.com/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“Next Generation Li-ion Battery Separator”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39552" y="2467543"/>
          <a:ext cx="828092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594520648"/>
                    </a:ext>
                  </a:extLst>
                </a:gridCol>
                <a:gridCol w="5616624">
                  <a:extLst>
                    <a:ext uri="{9D8B030D-6E8A-4147-A177-3AD203B41FA5}">
                      <a16:colId xmlns="" xmlns:a16="http://schemas.microsoft.com/office/drawing/2014/main" val="422241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Desired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2047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Melting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temperature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220°C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055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permeability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150 s / 100 mL 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413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30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496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548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Tensile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strength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1000 kg/cm</a:t>
                      </a:r>
                      <a:r>
                        <a:rPr lang="en-US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864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95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 or no degradation in contact with lithium salts in ethylene carbonate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78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separator: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 be enrolled with metal foil electrodes, should not be broken during assembly, should withstand “some” pressure after rolling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501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5065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Gel electrolytes based on PEO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026C-23D3-450B-B224-B645ECAD4AAA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04248" y="1307776"/>
          <a:ext cx="2011680" cy="1185120"/>
        </p:xfrm>
        <a:graphic>
          <a:graphicData uri="http://schemas.openxmlformats.org/presentationml/2006/ole">
            <p:oleObj spid="_x0000_s3104" name="CS ChemDraw Drawing" r:id="rId4" imgW="1371627" imgH="80784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8064" y="1556792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first and the most studied system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PEO–Li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the absence of solvent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S/cm at 40–100°C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not applicable at room temperature</a:t>
            </a:r>
          </a:p>
          <a:p>
            <a:pPr lvl="1">
              <a:buFont typeface="Arial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Addition of a plasticizer: increase in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due to reduced crystallinity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S/cm 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PEO–Li(CF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)–propylene carbonate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Prosini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Solid State Ionics, 146:65 (2002)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PEO–LiClO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–ethylene carbonate–diethyl carbonate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Aihara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24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Electrochem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Soc., 149:A849 (2002)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PEO–LiBF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–ethylene carbonate–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butyrolactone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Zaghib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Indian J. Chem. A, 44:983 (2005)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="" val="242623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847-4685-4821-A2A1-4D4C8569A46E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5240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Problems caused by uneven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lithium deposition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19800"/>
            <a:ext cx="708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Lithium deposition/striping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processes</a:t>
            </a:r>
          </a:p>
          <a:p>
            <a:pPr algn="ctr"/>
            <a:r>
              <a:rPr lang="en-US" i="1" dirty="0" smtClean="0">
                <a:solidFill>
                  <a:srgbClr val="002060"/>
                </a:solidFill>
                <a:cs typeface="Arial" pitchFamily="34" charset="0"/>
              </a:rPr>
              <a:t>[</a:t>
            </a:r>
            <a:r>
              <a:rPr lang="en-US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J</a:t>
            </a:r>
            <a:r>
              <a:rPr lang="en-US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. Song et al. // Sci. Rep</a:t>
            </a:r>
            <a:r>
              <a:rPr lang="ru-RU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.</a:t>
            </a:r>
            <a:r>
              <a:rPr lang="en-US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 1</a:t>
            </a:r>
            <a:r>
              <a:rPr lang="ru-RU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25,</a:t>
            </a:r>
            <a:r>
              <a:rPr lang="en-US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 2015, 19</a:t>
            </a:r>
            <a:r>
              <a:rPr lang="fr-FR" i="1" dirty="0">
                <a:solidFill>
                  <a:srgbClr val="002060"/>
                </a:solidFill>
                <a:cs typeface="Arial" pitchFamily="34" charset="0"/>
              </a:rPr>
              <a:t>]</a:t>
            </a:r>
            <a:endParaRPr lang="de-DE" i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848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613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Gel electrolytes based on PAN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026C-23D3-450B-B224-B645ECAD4AAA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8064" y="2924944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Both homogeneous and heterogeneous gels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Polymer is active in Li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conduction (complex with nitrile)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&gt;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S/cm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High chemical stability, electrochemical stability up to 4.5 V (vs. Li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/Li)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High transference number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(Li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0.5–0.7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Inflammable (safety)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Developed electrospinning processing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Polymer-in-salt systems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Certain issues with interfacial stability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270625" y="1196727"/>
          <a:ext cx="1658938" cy="1800225"/>
        </p:xfrm>
        <a:graphic>
          <a:graphicData uri="http://schemas.openxmlformats.org/presentationml/2006/ole">
            <p:oleObj spid="_x0000_s4128" name="CS ChemDraw Drawing" r:id="rId4" imgW="1080316" imgH="117331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51217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96944" cy="579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6969536" cy="265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5733256"/>
          <a:ext cx="8892481" cy="927023"/>
        </p:xfrm>
        <a:graphic>
          <a:graphicData uri="http://schemas.openxmlformats.org/drawingml/2006/table">
            <a:tbl>
              <a:tblPr/>
              <a:tblGrid>
                <a:gridCol w="1691680"/>
                <a:gridCol w="673193"/>
                <a:gridCol w="478935"/>
                <a:gridCol w="848715"/>
                <a:gridCol w="663825"/>
                <a:gridCol w="575692"/>
                <a:gridCol w="751958"/>
                <a:gridCol w="815951"/>
                <a:gridCol w="746802"/>
                <a:gridCol w="746802"/>
                <a:gridCol w="898928"/>
              </a:tblGrid>
              <a:tr h="3174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Ro/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Rs/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Io/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Is/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Li+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0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PEO_2MLiTFSI/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ПК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792" y="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643516" y="1484784"/>
            <a:ext cx="3600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PEO_LiCLO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/PC</a:t>
            </a:r>
          </a:p>
          <a:p>
            <a:r>
              <a:rPr lang="en-US" sz="2000" dirty="0" smtClean="0"/>
              <a:t>Polarization potential 10mV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993175" y="560874"/>
            <a:ext cx="3043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initial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fter polarization 10mV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3735839"/>
            <a:ext cx="1584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ime, hours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341067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964488" cy="630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08104" y="476672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1838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416824" cy="58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0768"/>
            <a:ext cx="6336704" cy="24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3" y="5804313"/>
          <a:ext cx="8964487" cy="1053687"/>
        </p:xfrm>
        <a:graphic>
          <a:graphicData uri="http://schemas.openxmlformats.org/drawingml/2006/table">
            <a:tbl>
              <a:tblPr/>
              <a:tblGrid>
                <a:gridCol w="1835694"/>
                <a:gridCol w="387529"/>
                <a:gridCol w="580905"/>
                <a:gridCol w="760388"/>
                <a:gridCol w="564755"/>
                <a:gridCol w="564755"/>
                <a:gridCol w="958092"/>
                <a:gridCol w="864096"/>
                <a:gridCol w="792088"/>
                <a:gridCol w="720080"/>
                <a:gridCol w="936105"/>
              </a:tblGrid>
              <a:tr h="44408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Ro/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Rs/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Io/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Is/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Li+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092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PAN_1MLiClO4/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ПК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129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0,059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1114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560840" cy="578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776"/>
            <a:ext cx="72339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5733256"/>
          <a:ext cx="8784984" cy="997562"/>
        </p:xfrm>
        <a:graphic>
          <a:graphicData uri="http://schemas.openxmlformats.org/drawingml/2006/table">
            <a:tbl>
              <a:tblPr/>
              <a:tblGrid>
                <a:gridCol w="1584180"/>
                <a:gridCol w="648072"/>
                <a:gridCol w="648072"/>
                <a:gridCol w="767561"/>
                <a:gridCol w="600591"/>
                <a:gridCol w="576064"/>
                <a:gridCol w="790745"/>
                <a:gridCol w="806087"/>
                <a:gridCol w="737775"/>
                <a:gridCol w="737775"/>
                <a:gridCol w="888062"/>
              </a:tblGrid>
              <a:tr h="387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Ro/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Rs/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Io/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Is/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Li+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4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PAN_1MLiTFSI/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ПК</a:t>
                      </a:r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→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081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0,029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548680"/>
            <a:ext cx="30243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initial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fter polarization 10mV</a:t>
            </a:r>
            <a:endParaRPr lang="en-US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476672"/>
            <a:ext cx="3816424" cy="779894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43516" y="1484784"/>
            <a:ext cx="3600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PAN_LiCLO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/PC</a:t>
            </a:r>
          </a:p>
          <a:p>
            <a:r>
              <a:rPr lang="en-US" sz="2000" dirty="0" smtClean="0"/>
              <a:t>Polarization potential 10mV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3563724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ime, hours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345849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I, mA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014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56086" y="75493"/>
            <a:ext cx="9246924" cy="6782507"/>
            <a:chOff x="56086" y="75493"/>
            <a:chExt cx="9246924" cy="678250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86" y="75493"/>
              <a:ext cx="9246924" cy="678250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1920" y="1484784"/>
              <a:ext cx="5071979" cy="280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64593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25" y="1096888"/>
            <a:ext cx="9126075" cy="586880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resistance of the electrolyte/electrode interface</a:t>
            </a:r>
            <a:r>
              <a:rPr lang="ru-RU" dirty="0"/>
              <a:t> </a:t>
            </a:r>
            <a:r>
              <a:rPr lang="en-US" dirty="0"/>
              <a:t>on </a:t>
            </a:r>
            <a:r>
              <a:rPr lang="en-US" dirty="0" smtClean="0"/>
              <a:t>Li-metal in contact to PAN PE-s </a:t>
            </a:r>
            <a:r>
              <a:rPr lang="en-US" dirty="0"/>
              <a:t>was found to be more than one order greater than that </a:t>
            </a:r>
            <a:r>
              <a:rPr lang="en-US" dirty="0" smtClean="0"/>
              <a:t>for PEO PE-s; </a:t>
            </a:r>
            <a:r>
              <a:rPr lang="en-US" dirty="0"/>
              <a:t>R</a:t>
            </a:r>
            <a:r>
              <a:rPr lang="en-US" baseline="-25000" dirty="0"/>
              <a:t>SEI</a:t>
            </a:r>
            <a:r>
              <a:rPr lang="en-US" dirty="0"/>
              <a:t> increased over time</a:t>
            </a:r>
            <a:r>
              <a:rPr lang="ru-RU" dirty="0"/>
              <a:t> </a:t>
            </a:r>
            <a:r>
              <a:rPr lang="en-US" dirty="0"/>
              <a:t>(even without electrochemistry</a:t>
            </a:r>
            <a:r>
              <a:rPr lang="en-US" dirty="0" smtClean="0"/>
              <a:t>) for both types. </a:t>
            </a:r>
            <a:r>
              <a:rPr lang="en-US" dirty="0"/>
              <a:t>While time development of the R</a:t>
            </a:r>
            <a:r>
              <a:rPr lang="en-US" baseline="-25000" dirty="0"/>
              <a:t>SEI</a:t>
            </a:r>
            <a:r>
              <a:rPr lang="en-US" dirty="0"/>
              <a:t> on inert Ni-electrode was not </a:t>
            </a:r>
            <a:r>
              <a:rPr lang="en-US" dirty="0" smtClean="0"/>
              <a:t>observed</a:t>
            </a:r>
            <a:r>
              <a:rPr lang="ru-RU" dirty="0" smtClean="0"/>
              <a:t> </a:t>
            </a:r>
            <a:r>
              <a:rPr lang="en-US" dirty="0" smtClean="0"/>
              <a:t>presumably</a:t>
            </a:r>
            <a:r>
              <a:rPr lang="ru-RU" dirty="0" smtClean="0"/>
              <a:t> </a:t>
            </a:r>
            <a:r>
              <a:rPr lang="en-US" dirty="0" smtClean="0"/>
              <a:t>due </a:t>
            </a:r>
            <a:r>
              <a:rPr lang="en-US" dirty="0"/>
              <a:t>to the larger surface </a:t>
            </a:r>
            <a:r>
              <a:rPr lang="en-US" dirty="0" smtClean="0"/>
              <a:t>area</a:t>
            </a:r>
            <a:r>
              <a:rPr lang="ru-RU" dirty="0"/>
              <a:t> </a:t>
            </a:r>
            <a:r>
              <a:rPr lang="en-US" dirty="0" smtClean="0"/>
              <a:t>of PAN PE-s</a:t>
            </a:r>
          </a:p>
          <a:p>
            <a:r>
              <a:rPr lang="en-US" dirty="0" smtClean="0"/>
              <a:t>T(Li</a:t>
            </a:r>
            <a:r>
              <a:rPr lang="en-US" dirty="0"/>
              <a:t>+) </a:t>
            </a:r>
            <a:r>
              <a:rPr lang="en-US" dirty="0" smtClean="0"/>
              <a:t> and overall </a:t>
            </a:r>
            <a:r>
              <a:rPr lang="en-US" dirty="0"/>
              <a:t>conductivity of the formed </a:t>
            </a:r>
            <a:r>
              <a:rPr lang="en-US" dirty="0" smtClean="0"/>
              <a:t>PE-s defined by </a:t>
            </a:r>
            <a:r>
              <a:rPr lang="en-US" dirty="0"/>
              <a:t>means of DC polarization and AC impedance methods </a:t>
            </a:r>
            <a:r>
              <a:rPr lang="en-US" dirty="0" smtClean="0"/>
              <a:t>PE-s was two times higher in case of Li-PAN gel</a:t>
            </a:r>
            <a:r>
              <a:rPr lang="ru-RU" dirty="0" smtClean="0"/>
              <a:t> </a:t>
            </a:r>
            <a:r>
              <a:rPr lang="en-US" dirty="0" smtClean="0"/>
              <a:t>PE-s.</a:t>
            </a:r>
          </a:p>
          <a:p>
            <a:r>
              <a:rPr lang="en-US" dirty="0" smtClean="0"/>
              <a:t>Cycling PAN PE-s </a:t>
            </a:r>
            <a:r>
              <a:rPr lang="en-US" dirty="0"/>
              <a:t>behavior in contact to Li-metal in Li/Li cells was investigated. The possibility of more stable surface layer formation on Li anode during </a:t>
            </a:r>
            <a:r>
              <a:rPr lang="en-US" dirty="0" err="1" smtClean="0"/>
              <a:t>electrodeposition</a:t>
            </a:r>
            <a:r>
              <a:rPr lang="en-US" dirty="0" smtClean="0"/>
              <a:t> (</a:t>
            </a:r>
            <a:r>
              <a:rPr lang="en-US" dirty="0"/>
              <a:t>preventing further fast Li-nucleation)  was presumed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>
              <a:buNone/>
            </a:pPr>
            <a:r>
              <a:rPr lang="en-US" b="1" dirty="0" smtClean="0"/>
              <a:t>Fundamentally </a:t>
            </a:r>
            <a:r>
              <a:rPr lang="en-US" b="1" dirty="0" smtClean="0"/>
              <a:t>new approach to the </a:t>
            </a:r>
            <a:r>
              <a:rPr lang="en-US" b="1" dirty="0" smtClean="0"/>
              <a:t>Li - SEI study has </a:t>
            </a:r>
            <a:r>
              <a:rPr lang="en-US" b="1" dirty="0" smtClean="0"/>
              <a:t>been </a:t>
            </a:r>
            <a:r>
              <a:rPr lang="en-US" b="1" dirty="0" smtClean="0"/>
              <a:t>created including indirect electrochemical methods and direct physical methods (In-situ XPS,NR), that is going to help us to develop high energy Li-metal polymer batteries:</a:t>
            </a:r>
          </a:p>
          <a:p>
            <a:pPr>
              <a:buNone/>
            </a:pPr>
            <a:endParaRPr lang="en-US" dirty="0"/>
          </a:p>
          <a:p>
            <a:pPr algn="just"/>
            <a:r>
              <a:rPr lang="en-US" dirty="0" smtClean="0"/>
              <a:t>In-situ </a:t>
            </a:r>
            <a:r>
              <a:rPr lang="en-US" dirty="0"/>
              <a:t>X-ray photoelectron spectroscopy was first time </a:t>
            </a:r>
            <a:r>
              <a:rPr lang="en-US" dirty="0" smtClean="0"/>
              <a:t>applied </a:t>
            </a:r>
            <a:r>
              <a:rPr lang="en-US" dirty="0"/>
              <a:t>to detect Li-metal/polymer  SEI composition and stability </a:t>
            </a:r>
            <a:r>
              <a:rPr lang="en-US" dirty="0" smtClean="0"/>
              <a:t>after </a:t>
            </a:r>
            <a:r>
              <a:rPr lang="en-US" dirty="0"/>
              <a:t>Li-metal PVD </a:t>
            </a:r>
            <a:r>
              <a:rPr lang="en-US" dirty="0" smtClean="0"/>
              <a:t>step-by-step </a:t>
            </a:r>
            <a:r>
              <a:rPr lang="en-US" dirty="0" err="1" smtClean="0"/>
              <a:t>prosess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In-situ Neutron </a:t>
            </a:r>
            <a:r>
              <a:rPr lang="en-US" dirty="0" err="1" smtClean="0"/>
              <a:t>Reflectometry</a:t>
            </a:r>
            <a:r>
              <a:rPr lang="en-US" dirty="0" smtClean="0"/>
              <a:t> method </a:t>
            </a:r>
            <a:r>
              <a:rPr lang="en-US" dirty="0" smtClean="0"/>
              <a:t>has </a:t>
            </a:r>
            <a:r>
              <a:rPr lang="en-US" dirty="0" smtClean="0"/>
              <a:t>been introduced, </a:t>
            </a:r>
            <a:r>
              <a:rPr lang="en-US" dirty="0" smtClean="0"/>
              <a:t>developed and </a:t>
            </a:r>
            <a:r>
              <a:rPr lang="en-US" dirty="0" smtClean="0"/>
              <a:t>tested for Li/polymer </a:t>
            </a:r>
            <a:r>
              <a:rPr lang="en-US" dirty="0" err="1" smtClean="0"/>
              <a:t>everage</a:t>
            </a:r>
            <a:r>
              <a:rPr lang="en-US" dirty="0" smtClean="0"/>
              <a:t> surface layer evolution study</a:t>
            </a:r>
            <a:endParaRPr lang="en-US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9555" y="0"/>
            <a:ext cx="891716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959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25" y="1096888"/>
            <a:ext cx="9126075" cy="586880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resistance of the electrolyte/electrode interface</a:t>
            </a:r>
            <a:r>
              <a:rPr lang="ru-RU" dirty="0"/>
              <a:t> </a:t>
            </a:r>
            <a:r>
              <a:rPr lang="en-US" dirty="0"/>
              <a:t>on </a:t>
            </a:r>
            <a:r>
              <a:rPr lang="en-US" dirty="0" smtClean="0"/>
              <a:t>Li-metal in contact to PAN PE-s </a:t>
            </a:r>
            <a:r>
              <a:rPr lang="en-US" dirty="0"/>
              <a:t>was found to be more than one order greater than that </a:t>
            </a:r>
            <a:r>
              <a:rPr lang="en-US" dirty="0" smtClean="0"/>
              <a:t>for PEO PE-s; </a:t>
            </a:r>
            <a:r>
              <a:rPr lang="en-US" dirty="0"/>
              <a:t>R</a:t>
            </a:r>
            <a:r>
              <a:rPr lang="en-US" baseline="-25000" dirty="0"/>
              <a:t>SEI</a:t>
            </a:r>
            <a:r>
              <a:rPr lang="en-US" dirty="0"/>
              <a:t> increased over time</a:t>
            </a:r>
            <a:r>
              <a:rPr lang="ru-RU" dirty="0"/>
              <a:t> </a:t>
            </a:r>
            <a:r>
              <a:rPr lang="en-US" dirty="0"/>
              <a:t>(even without electrochemistry</a:t>
            </a:r>
            <a:r>
              <a:rPr lang="en-US" dirty="0" smtClean="0"/>
              <a:t>) for both types. </a:t>
            </a:r>
            <a:r>
              <a:rPr lang="en-US" dirty="0"/>
              <a:t>While time development of the R</a:t>
            </a:r>
            <a:r>
              <a:rPr lang="en-US" baseline="-25000" dirty="0"/>
              <a:t>SEI</a:t>
            </a:r>
            <a:r>
              <a:rPr lang="en-US" dirty="0"/>
              <a:t> on inert Ni-electrode was not </a:t>
            </a:r>
            <a:r>
              <a:rPr lang="en-US" dirty="0" smtClean="0"/>
              <a:t>observed</a:t>
            </a:r>
            <a:r>
              <a:rPr lang="ru-RU" dirty="0" smtClean="0"/>
              <a:t> </a:t>
            </a:r>
            <a:r>
              <a:rPr lang="en-US" dirty="0" smtClean="0"/>
              <a:t>presumably</a:t>
            </a:r>
            <a:r>
              <a:rPr lang="ru-RU" dirty="0" smtClean="0"/>
              <a:t> </a:t>
            </a:r>
            <a:r>
              <a:rPr lang="en-US" dirty="0" smtClean="0"/>
              <a:t>due </a:t>
            </a:r>
            <a:r>
              <a:rPr lang="en-US" dirty="0"/>
              <a:t>to the larger surface </a:t>
            </a:r>
            <a:r>
              <a:rPr lang="en-US" dirty="0" smtClean="0"/>
              <a:t>area</a:t>
            </a:r>
            <a:r>
              <a:rPr lang="ru-RU" dirty="0"/>
              <a:t> </a:t>
            </a:r>
            <a:r>
              <a:rPr lang="en-US" dirty="0" smtClean="0"/>
              <a:t>of PAN PE-s</a:t>
            </a:r>
          </a:p>
          <a:p>
            <a:r>
              <a:rPr lang="en-US" dirty="0" smtClean="0"/>
              <a:t>T(Li</a:t>
            </a:r>
            <a:r>
              <a:rPr lang="en-US" dirty="0"/>
              <a:t>+) </a:t>
            </a:r>
            <a:r>
              <a:rPr lang="en-US" dirty="0" smtClean="0"/>
              <a:t> and overall </a:t>
            </a:r>
            <a:r>
              <a:rPr lang="en-US" dirty="0"/>
              <a:t>conductivity of the formed </a:t>
            </a:r>
            <a:r>
              <a:rPr lang="en-US" dirty="0" smtClean="0"/>
              <a:t>PE-s defined by </a:t>
            </a:r>
            <a:r>
              <a:rPr lang="en-US" dirty="0"/>
              <a:t>means of DC polarization and AC impedance methods </a:t>
            </a:r>
            <a:r>
              <a:rPr lang="en-US" dirty="0" smtClean="0"/>
              <a:t>PE-s was two times higher in case of Li-PAN gel</a:t>
            </a:r>
            <a:r>
              <a:rPr lang="ru-RU" dirty="0" smtClean="0"/>
              <a:t> </a:t>
            </a:r>
            <a:r>
              <a:rPr lang="en-US" dirty="0" smtClean="0"/>
              <a:t>PE-s.</a:t>
            </a:r>
          </a:p>
          <a:p>
            <a:r>
              <a:rPr lang="en-US" dirty="0" smtClean="0"/>
              <a:t>Cycling PAN PE-s </a:t>
            </a:r>
            <a:r>
              <a:rPr lang="en-US" dirty="0"/>
              <a:t>behavior in contact to Li-metal in Li/Li cells was investigated. The possibility of more stable surface layer formation on Li anode during </a:t>
            </a:r>
            <a:r>
              <a:rPr lang="en-US" dirty="0" err="1" smtClean="0"/>
              <a:t>electrodeposition</a:t>
            </a:r>
            <a:r>
              <a:rPr lang="en-US" dirty="0" smtClean="0"/>
              <a:t> (</a:t>
            </a:r>
            <a:r>
              <a:rPr lang="en-US" dirty="0"/>
              <a:t>preventing further fast Li-nucleation)  was presumed.</a:t>
            </a:r>
          </a:p>
          <a:p>
            <a:endParaRPr lang="en-US" dirty="0"/>
          </a:p>
          <a:p>
            <a:pPr algn="just"/>
            <a:r>
              <a:rPr lang="en-US" dirty="0"/>
              <a:t>Operando X-ray photoelectron spectroscopy was first time used to detect Li-metal/polymer  SEI composition and stability during Li-metal PVD </a:t>
            </a:r>
            <a:r>
              <a:rPr lang="en-US" dirty="0" err="1"/>
              <a:t>prosess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Surface </a:t>
            </a:r>
            <a:r>
              <a:rPr lang="en-US" dirty="0"/>
              <a:t>layer evolution of complicated composition during Li-deposition was detected for both PAN and PEO PE-s.</a:t>
            </a:r>
          </a:p>
          <a:p>
            <a:endParaRPr lang="en-US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9555" y="0"/>
            <a:ext cx="8917160" cy="14115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95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Образование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SEI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(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solid-electrolyte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interphase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на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1518"/>
          <a:stretch/>
        </p:blipFill>
        <p:spPr bwMode="auto">
          <a:xfrm>
            <a:off x="43928" y="1082074"/>
            <a:ext cx="48881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3928" y="3263433"/>
            <a:ext cx="4071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[D.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Aurbach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,// </a:t>
            </a:r>
            <a:r>
              <a:rPr lang="en-US" sz="1200" i="1" dirty="0" smtClean="0">
                <a:solidFill>
                  <a:schemeClr val="bg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J. Power Sources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, 2000, vol. 89, pp. 206-218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50799"/>
            <a:ext cx="4752528" cy="14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932040" y="457645"/>
            <a:ext cx="40324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H.S.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Choe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,//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Electrochim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Acta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 40.1995. 2289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i="1" dirty="0">
                <a:solidFill>
                  <a:schemeClr val="bg2">
                    <a:lumMod val="50000"/>
                  </a:schemeClr>
                </a:solidFill>
              </a:rPr>
              <a:t>G. B. Appetecchi, J. Electrochem. Soc. 1998, 145, 12, </a:t>
            </a:r>
            <a:r>
              <a:rPr lang="it-IT" i="1" dirty="0" smtClean="0">
                <a:solidFill>
                  <a:schemeClr val="bg2">
                    <a:lumMod val="50000"/>
                  </a:schemeClr>
                </a:solidFill>
              </a:rPr>
              <a:t>4126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T. Sato, T.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Maruo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//J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Power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Sources, 138 253</a:t>
            </a:r>
            <a:r>
              <a:rPr lang="en-US" dirty="0"/>
              <a:t> (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2004),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D. M.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Tigelaar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M. A. B. Meador and W. R. Bennett.// Macromolecules, 2007, 40, 4159–4164.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R.L. Laval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//J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Power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Sources, 195 5761</a:t>
            </a:r>
            <a:r>
              <a:rPr lang="en-US" dirty="0"/>
              <a:t>(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2010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S.Liu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H. Wang, //J. Power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Sources, 2011, 7682</a:t>
            </a:r>
            <a:r>
              <a:rPr lang="en-US" dirty="0"/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Kim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S.-H. et al. //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J. Mater. Chem. 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2013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(16),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4949–7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928" y="5175570"/>
            <a:ext cx="3433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X.B.Cheng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// Adv. Sci. 2015, 1500213 pp.1-20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7578" y="1231122"/>
            <a:ext cx="1958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1-2</a:t>
            </a:r>
            <a:r>
              <a:rPr lang="en-US" sz="2000" b="1" dirty="0" smtClean="0">
                <a:solidFill>
                  <a:srgbClr val="FF0000"/>
                </a:solidFill>
              </a:rPr>
              <a:t>nm</a:t>
            </a:r>
            <a:r>
              <a:rPr lang="ru-RU" sz="2000" b="1" dirty="0" smtClean="0">
                <a:solidFill>
                  <a:srgbClr val="FF0000"/>
                </a:solidFill>
              </a:rPr>
              <a:t>      10</a:t>
            </a:r>
            <a:r>
              <a:rPr lang="en-US" sz="2000" b="1" dirty="0" smtClean="0">
                <a:solidFill>
                  <a:srgbClr val="FF0000"/>
                </a:solidFill>
              </a:rPr>
              <a:t>nm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791200"/>
            <a:ext cx="29718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SEI - stabilization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571500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Polymer</a:t>
            </a:r>
            <a:r>
              <a:rPr lang="en-US" sz="2400" b="1" dirty="0" smtClean="0"/>
              <a:t>/ Gel </a:t>
            </a:r>
            <a:r>
              <a:rPr lang="en-US" sz="2400" b="1" dirty="0" smtClean="0"/>
              <a:t>– Polymer electrolytes</a:t>
            </a:r>
            <a:r>
              <a:rPr lang="en-US" sz="2400" dirty="0" smtClean="0"/>
              <a:t> (except ordinary liquid-type)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0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Indirect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research </a:t>
            </a:r>
            <a:r>
              <a:rPr lang="en-US" sz="2400" b="1" dirty="0" smtClean="0">
                <a:solidFill>
                  <a:srgbClr val="FF0000"/>
                </a:solidFill>
              </a:rPr>
              <a:t>methods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/>
              <a:t>Electrochemical  </a:t>
            </a:r>
            <a:r>
              <a:rPr lang="en-US" sz="2400" b="1" dirty="0" smtClean="0"/>
              <a:t>methods </a:t>
            </a:r>
            <a:r>
              <a:rPr lang="en-US" sz="2400" b="1" dirty="0" smtClean="0"/>
              <a:t>  </a:t>
            </a:r>
            <a:r>
              <a:rPr lang="en-US" sz="2400" dirty="0" smtClean="0"/>
              <a:t>(</a:t>
            </a:r>
            <a:r>
              <a:rPr lang="en-US" sz="2400" dirty="0" err="1" smtClean="0"/>
              <a:t>Chronopotentiometry</a:t>
            </a:r>
            <a:r>
              <a:rPr lang="en-US" sz="2400" dirty="0" smtClean="0"/>
              <a:t> and Impedance Spectroscopy) (conductivity etc.)</a:t>
            </a:r>
          </a:p>
          <a:p>
            <a:endParaRPr lang="ru-RU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Direct methods: </a:t>
            </a:r>
            <a:r>
              <a:rPr lang="en-US" sz="2400" b="1" dirty="0" smtClean="0"/>
              <a:t>In-situ X</a:t>
            </a:r>
            <a:r>
              <a:rPr lang="en-US" sz="2400" dirty="0" smtClean="0"/>
              <a:t>-</a:t>
            </a:r>
            <a:r>
              <a:rPr lang="en-US" sz="2400" b="1" dirty="0" smtClean="0"/>
              <a:t>ray </a:t>
            </a:r>
            <a:r>
              <a:rPr lang="en-US" sz="2400" b="1" dirty="0" smtClean="0"/>
              <a:t>photoelectron spectroscopy</a:t>
            </a:r>
            <a:r>
              <a:rPr lang="en-US" sz="2400" dirty="0" smtClean="0"/>
              <a:t> (</a:t>
            </a:r>
            <a:r>
              <a:rPr lang="en-US" sz="2400" b="1" dirty="0" smtClean="0"/>
              <a:t>XPS</a:t>
            </a:r>
            <a:r>
              <a:rPr lang="en-US" sz="2400" dirty="0" smtClean="0"/>
              <a:t>) + Li-metal PVD </a:t>
            </a:r>
          </a:p>
          <a:p>
            <a:r>
              <a:rPr lang="en-US" sz="2400" dirty="0" smtClean="0"/>
              <a:t> (layer composition, </a:t>
            </a:r>
          </a:p>
          <a:p>
            <a:r>
              <a:rPr lang="en-US" sz="2400" dirty="0" smtClean="0"/>
              <a:t>SEI evolution)</a:t>
            </a:r>
          </a:p>
          <a:p>
            <a:pPr>
              <a:buFontTx/>
              <a:buChar char="-"/>
            </a:pPr>
            <a:endParaRPr lang="en-US" sz="2400" b="1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Tx/>
              <a:buChar char="-"/>
            </a:pPr>
            <a:r>
              <a:rPr lang="en-US" sz="2400" b="1" i="1" dirty="0" smtClean="0"/>
              <a:t> I</a:t>
            </a:r>
            <a:r>
              <a:rPr lang="en-US" sz="2400" b="1" i="1" dirty="0" smtClean="0"/>
              <a:t>n- Situ </a:t>
            </a:r>
            <a:r>
              <a:rPr lang="en-US" sz="2400" b="1" dirty="0" smtClean="0"/>
              <a:t>Neutron </a:t>
            </a:r>
            <a:r>
              <a:rPr lang="en-US" sz="2400" b="1" dirty="0" err="1" smtClean="0"/>
              <a:t>Reflectometry</a:t>
            </a:r>
            <a:r>
              <a:rPr lang="en-US" sz="2400" b="1" dirty="0" smtClean="0"/>
              <a:t>  </a:t>
            </a:r>
            <a:r>
              <a:rPr lang="en-US" sz="2400" dirty="0" smtClean="0"/>
              <a:t>(surface roughness)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981527"/>
            <a:ext cx="5257800" cy="261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-228600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Methods of study SEI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029200"/>
            <a:ext cx="172842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9" y="5029200"/>
            <a:ext cx="227375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953000"/>
            <a:ext cx="238279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5368" y="8332104"/>
            <a:ext cx="4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(A)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5848" y="8332104"/>
            <a:ext cx="4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(B)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1000" y="-18830"/>
            <a:ext cx="1005839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Polymer electrolytes 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structure and conductivity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733800"/>
            <a:ext cx="3040068" cy="29311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7855"/>
            <a:ext cx="3505200" cy="45901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1633" y="2073932"/>
            <a:ext cx="2488468" cy="11448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600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Poly(ethylene oxide) (PEO)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1676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Polyacrylonitrile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(PAN)</a:t>
            </a:r>
            <a:endParaRPr lang="en-US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209800"/>
            <a:ext cx="2488468" cy="1144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3581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sz="2400" b="1" dirty="0" smtClean="0">
                <a:solidFill>
                  <a:srgbClr val="FF0000"/>
                </a:solidFill>
              </a:rPr>
              <a:t>Li -salt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3506" y="2362200"/>
            <a:ext cx="290049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600200" y="12954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cs typeface="Arial" panose="020B0604020202020204" pitchFamily="34" charset="0"/>
              </a:rPr>
              <a:t>Mechanical support</a:t>
            </a:r>
            <a:endParaRPr lang="en-US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331" y="685800"/>
            <a:ext cx="9194331" cy="4876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1" y="-40178"/>
            <a:ext cx="11521279" cy="1143000"/>
          </a:xfrm>
        </p:spPr>
        <p:txBody>
          <a:bodyPr>
            <a:normAutofit/>
          </a:bodyPr>
          <a:lstStyle/>
          <a:p>
            <a:r>
              <a:rPr lang="en-US" dirty="0"/>
              <a:t>Flow chart of solution </a:t>
            </a:r>
            <a:r>
              <a:rPr lang="en-US" dirty="0" smtClean="0"/>
              <a:t>cast technique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923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Electrolyte composition: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 (Mw 150000) or PEO (Mw 1*10</a:t>
            </a:r>
            <a:r>
              <a:rPr lang="en-US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n-US" dirty="0" smtClean="0"/>
              <a:t>– polymer </a:t>
            </a:r>
            <a:r>
              <a:rPr lang="en-US" dirty="0"/>
              <a:t>membrane </a:t>
            </a:r>
            <a:r>
              <a:rPr lang="en-US" dirty="0" smtClean="0"/>
              <a:t>moistened with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LiClO</a:t>
            </a:r>
            <a:r>
              <a:rPr lang="en-US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/PC</a:t>
            </a:r>
            <a:endParaRPr lang="en-US" dirty="0" smtClean="0"/>
          </a:p>
          <a:p>
            <a:pPr marL="514350" indent="-514350" algn="just">
              <a:buFont typeface="+mj-lt"/>
              <a:buAutoNum type="alphaLcParenR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 – LiClO</a:t>
            </a:r>
            <a:r>
              <a:rPr lang="en-US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/PC/EC gel (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EC:Li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2:1)</a:t>
            </a:r>
            <a:r>
              <a:rPr lang="en-US" b="1" dirty="0" smtClean="0"/>
              <a:t> </a:t>
            </a:r>
            <a:r>
              <a:rPr lang="en-US" dirty="0"/>
              <a:t>polymer </a:t>
            </a:r>
            <a:r>
              <a:rPr lang="en-US" dirty="0" smtClean="0"/>
              <a:t>moistened with PC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743200"/>
            <a:ext cx="245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PEO or PAN/DMF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1676" y="2548135"/>
            <a:ext cx="2970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LiClO</a:t>
            </a:r>
            <a:r>
              <a:rPr lang="en-US" sz="2000" b="1" baseline="-25000" dirty="0" smtClean="0"/>
              <a:t>4 </a:t>
            </a:r>
            <a:r>
              <a:rPr lang="en-US" sz="2000" b="1" dirty="0" smtClean="0"/>
              <a:t> or </a:t>
            </a:r>
            <a:r>
              <a:rPr lang="en-US" sz="2000" b="1" dirty="0" err="1" smtClean="0"/>
              <a:t>LiTFSI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in </a:t>
            </a:r>
            <a:r>
              <a:rPr lang="en-US" sz="2000" b="1" dirty="0" smtClean="0"/>
              <a:t>EC/PC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4114800"/>
            <a:ext cx="13716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100-150 </a:t>
            </a:r>
            <a:r>
              <a:rPr lang="en-US" dirty="0" smtClean="0"/>
              <a:t>°C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03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8486" y="3370031"/>
            <a:ext cx="5535514" cy="34879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457200"/>
            <a:ext cx="5130323" cy="259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33078"/>
            <a:ext cx="8229600" cy="1143000"/>
          </a:xfrm>
        </p:spPr>
        <p:txBody>
          <a:bodyPr/>
          <a:lstStyle/>
          <a:p>
            <a:r>
              <a:rPr lang="en-US" dirty="0" smtClean="0"/>
              <a:t>Impedance measurement</a:t>
            </a:r>
            <a:endParaRPr lang="en-US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0" y="4114800"/>
            <a:ext cx="3352800" cy="2743200"/>
            <a:chOff x="4437354" y="3592135"/>
            <a:chExt cx="4273543" cy="3320416"/>
          </a:xfrm>
        </p:grpSpPr>
        <p:pic>
          <p:nvPicPr>
            <p:cNvPr id="3076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536" y="3592135"/>
              <a:ext cx="3240361" cy="3320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437354" y="5067875"/>
              <a:ext cx="1343103" cy="782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Polymer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film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6534" y="909922"/>
            <a:ext cx="270336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1) Conductivity measurement Ni/Ni cell symmetric cell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31242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Coin-type </a:t>
            </a:r>
            <a:endParaRPr lang="en-US" sz="2800" b="1" dirty="0" smtClean="0"/>
          </a:p>
          <a:p>
            <a:r>
              <a:rPr lang="en-US" sz="2800" b="1" dirty="0" smtClean="0"/>
              <a:t>Li/Li symmetric  </a:t>
            </a:r>
            <a:r>
              <a:rPr lang="en-US" sz="2800" b="1" dirty="0" smtClean="0"/>
              <a:t>cell </a:t>
            </a:r>
            <a:endParaRPr lang="en-US" sz="28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638800" y="1600200"/>
            <a:ext cx="68580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4400" y="990600"/>
            <a:ext cx="1368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Polymer</a:t>
            </a:r>
          </a:p>
          <a:p>
            <a:r>
              <a:rPr lang="en-US" sz="2000" dirty="0" smtClean="0"/>
              <a:t>membrane</a:t>
            </a:r>
            <a:endParaRPr lang="en-US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85800" y="51054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2895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Polymer conductivity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6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724400" y="648931"/>
            <a:ext cx="4168079" cy="3084870"/>
            <a:chOff x="4427984" y="1700808"/>
            <a:chExt cx="4716016" cy="381741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427984" y="1700808"/>
              <a:ext cx="4716016" cy="3817410"/>
              <a:chOff x="4427984" y="1104132"/>
              <a:chExt cx="4716016" cy="3817410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427984" y="1104132"/>
                <a:ext cx="4716016" cy="381741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773438" y="1131956"/>
                <a:ext cx="2370561" cy="5125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PAN_LiClO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/PC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Блок-схема: узел 12"/>
              <p:cNvSpPr/>
              <p:nvPr/>
            </p:nvSpPr>
            <p:spPr>
              <a:xfrm>
                <a:off x="6820541" y="1269722"/>
                <a:ext cx="125760" cy="147265"/>
              </a:xfrm>
              <a:prstGeom prst="flowChartConnector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769815" y="1993794"/>
              <a:ext cx="1879732" cy="369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σ, *10</a:t>
              </a:r>
              <a:r>
                <a:rPr lang="en-US" b="1" baseline="30000" dirty="0" smtClean="0"/>
                <a:t>-7 </a:t>
              </a:r>
              <a:r>
                <a:rPr lang="en-US" b="1" dirty="0" smtClean="0"/>
                <a:t>Sm/cm</a:t>
              </a:r>
              <a:endParaRPr lang="en-US" b="1" dirty="0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33800"/>
            <a:ext cx="4504216" cy="3124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34" y="0"/>
            <a:ext cx="9073008" cy="83671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Polymer </a:t>
            </a:r>
            <a:r>
              <a:rPr lang="en-US" sz="2800" b="1" dirty="0" smtClean="0">
                <a:solidFill>
                  <a:srgbClr val="FF0000"/>
                </a:solidFill>
              </a:rPr>
              <a:t>conductivity (Ni/Ni symmetric cell)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4917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27011" y="518748"/>
            <a:ext cx="4815218" cy="3290253"/>
            <a:chOff x="-18733" y="1559361"/>
            <a:chExt cx="5064974" cy="397872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8733" y="1559361"/>
              <a:ext cx="4727518" cy="3978721"/>
              <a:chOff x="12099" y="1068172"/>
              <a:chExt cx="4727518" cy="3862769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099" y="1068172"/>
                <a:ext cx="4727518" cy="3862769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174315" y="1107852"/>
                <a:ext cx="2329439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PEO_LiClO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/PC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Блок-схема: узел 3"/>
              <p:cNvSpPr/>
              <p:nvPr/>
            </p:nvSpPr>
            <p:spPr>
              <a:xfrm>
                <a:off x="2324355" y="1262434"/>
                <a:ext cx="125760" cy="147265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9705" y="1821149"/>
              <a:ext cx="18797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σ, *10</a:t>
              </a:r>
              <a:r>
                <a:rPr lang="en-US" b="1" baseline="30000" dirty="0" smtClean="0"/>
                <a:t>-4 </a:t>
              </a:r>
              <a:r>
                <a:rPr lang="en-US" b="1" dirty="0" smtClean="0"/>
                <a:t>Sm/cm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1354806" y="3145023"/>
              <a:ext cx="30789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14250" y="4341412"/>
              <a:ext cx="2631991" cy="4466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</a:t>
              </a:r>
              <a:r>
                <a:rPr lang="en-US" b="1" dirty="0" smtClean="0"/>
                <a:t>, *10</a:t>
              </a:r>
              <a:r>
                <a:rPr lang="en-US" b="1" baseline="30000" dirty="0" smtClean="0"/>
                <a:t>-2 </a:t>
              </a:r>
              <a:r>
                <a:rPr lang="en-US" b="1" dirty="0" smtClean="0"/>
                <a:t>cm</a:t>
              </a:r>
              <a:endParaRPr lang="en-US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29400" y="2743200"/>
            <a:ext cx="31821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</a:t>
            </a:r>
            <a:r>
              <a:rPr lang="en-US" b="1" dirty="0" smtClean="0"/>
              <a:t>, *10</a:t>
            </a:r>
            <a:r>
              <a:rPr lang="en-US" b="1" baseline="30000" dirty="0" smtClean="0"/>
              <a:t>-2 </a:t>
            </a:r>
            <a:r>
              <a:rPr lang="en-US" b="1" dirty="0" smtClean="0"/>
              <a:t>cm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3886200"/>
            <a:ext cx="2420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PAN_LiClO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/EC/PC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14763" y="6166230"/>
            <a:ext cx="1728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</a:t>
            </a:r>
            <a:r>
              <a:rPr lang="en-US" b="1" dirty="0" smtClean="0"/>
              <a:t>, *10</a:t>
            </a:r>
            <a:r>
              <a:rPr lang="en-US" b="1" baseline="30000" dirty="0" smtClean="0"/>
              <a:t>-2 </a:t>
            </a:r>
            <a:r>
              <a:rPr lang="en-US" b="1" dirty="0" smtClean="0"/>
              <a:t>cm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23298" y="621185"/>
            <a:ext cx="326491" cy="6060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4209456"/>
              </p:ext>
            </p:extLst>
          </p:nvPr>
        </p:nvGraphicFramePr>
        <p:xfrm>
          <a:off x="139827" y="3962400"/>
          <a:ext cx="3974973" cy="2688120"/>
        </p:xfrm>
        <a:graphic>
          <a:graphicData uri="http://schemas.openxmlformats.org/drawingml/2006/table">
            <a:tbl>
              <a:tblPr/>
              <a:tblGrid>
                <a:gridCol w="1850438"/>
                <a:gridCol w="2124535"/>
              </a:tblGrid>
              <a:tr h="655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  <a:r>
                        <a:rPr lang="en-US" sz="20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Substance</a:t>
                      </a:r>
                      <a:endParaRPr lang="ru-RU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Conductivity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4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PEO film</a:t>
                      </a:r>
                      <a:endParaRPr lang="en-US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*10</a:t>
                      </a:r>
                      <a:r>
                        <a:rPr lang="en-US" sz="2400" b="1" baseline="30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400" b="1" baseline="30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PAN film</a:t>
                      </a:r>
                      <a:endParaRPr lang="en-US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1,45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*10</a:t>
                      </a:r>
                      <a:r>
                        <a:rPr lang="en-US" sz="2400" b="1" baseline="30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400" b="1" baseline="30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PAN/LiClO</a:t>
                      </a:r>
                      <a:r>
                        <a:rPr lang="en-US" sz="2000" b="1" i="0" u="none" strike="noStrike" baseline="-25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4</a:t>
                      </a:r>
                      <a:r>
                        <a:rPr lang="en-US" sz="20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/</a:t>
                      </a:r>
                    </a:p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</a:rPr>
                        <a:t>EC/PC/</a:t>
                      </a:r>
                      <a:endParaRPr lang="en-US" sz="20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2,07*10</a:t>
                      </a:r>
                      <a:r>
                        <a:rPr lang="en-US" sz="2400" b="1" baseline="30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ru-RU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819569" y="3992887"/>
            <a:ext cx="16952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σ, *10</a:t>
            </a:r>
            <a:r>
              <a:rPr lang="en-US" b="1" baseline="30000" dirty="0" smtClean="0"/>
              <a:t>-4 </a:t>
            </a:r>
            <a:r>
              <a:rPr lang="en-US" b="1" dirty="0" smtClean="0"/>
              <a:t>Sm/cm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20681</TotalTime>
  <Words>2026</Words>
  <Application>Microsoft Office PowerPoint</Application>
  <PresentationFormat>Экран (4:3)</PresentationFormat>
  <Paragraphs>443</Paragraphs>
  <Slides>37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CS ChemDraw Drawing</vt:lpstr>
      <vt:lpstr>Слайд 1</vt:lpstr>
      <vt:lpstr>Li-ion and Li-metal batteries</vt:lpstr>
      <vt:lpstr>Слайд 3</vt:lpstr>
      <vt:lpstr>Слайд 4</vt:lpstr>
      <vt:lpstr>Слайд 5</vt:lpstr>
      <vt:lpstr>Polymer electrolytes :structure and conductivity</vt:lpstr>
      <vt:lpstr>Flow chart of solution cast technique</vt:lpstr>
      <vt:lpstr>Impedance measurement</vt:lpstr>
      <vt:lpstr>Polymer conductivity (Ni/Ni symmetric cell) </vt:lpstr>
      <vt:lpstr>Ion transference number, t (Li+)</vt:lpstr>
      <vt:lpstr>Слайд 11</vt:lpstr>
      <vt:lpstr>Time passivation of SEI-layer on Li and Ni</vt:lpstr>
      <vt:lpstr> Polymer electrolyte behavior during cycling in Li/Li symmetric cell  </vt:lpstr>
      <vt:lpstr> In-situ XPS - spectroscopy PEO/PEO -Li</vt:lpstr>
      <vt:lpstr> In-situ XPS - spectroscopy PAN/PAN-Li</vt:lpstr>
      <vt:lpstr>Future plans Neutron reflectometry: surface layer evolution</vt:lpstr>
      <vt:lpstr>Conclusions</vt:lpstr>
      <vt:lpstr>Special thank!</vt:lpstr>
      <vt:lpstr>Thank you for your attention!</vt:lpstr>
      <vt:lpstr>Слайд 20</vt:lpstr>
      <vt:lpstr>Слайд 21</vt:lpstr>
      <vt:lpstr>Initial Polymer Surface (SEM) </vt:lpstr>
      <vt:lpstr>Слайд 23</vt:lpstr>
      <vt:lpstr>Ion transference number, t (Li+)</vt:lpstr>
      <vt:lpstr>FTIR-spectroscopy</vt:lpstr>
      <vt:lpstr>Element analisis</vt:lpstr>
      <vt:lpstr>Слайд 27</vt:lpstr>
      <vt:lpstr>Real-life call for proposals</vt:lpstr>
      <vt:lpstr>Gel electrolytes based on PEO</vt:lpstr>
      <vt:lpstr>Gel electrolytes based on PAN</vt:lpstr>
      <vt:lpstr>Слайд 31</vt:lpstr>
      <vt:lpstr>Слайд 32</vt:lpstr>
      <vt:lpstr>Слайд 33</vt:lpstr>
      <vt:lpstr>Слайд 34</vt:lpstr>
      <vt:lpstr>Слайд 35</vt:lpstr>
      <vt:lpstr>Conclusions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621</dc:creator>
  <cp:lastModifiedBy>Alice</cp:lastModifiedBy>
  <cp:revision>259</cp:revision>
  <dcterms:created xsi:type="dcterms:W3CDTF">2018-03-27T15:54:17Z</dcterms:created>
  <dcterms:modified xsi:type="dcterms:W3CDTF">2018-12-04T10:06:58Z</dcterms:modified>
</cp:coreProperties>
</file>