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9" r:id="rId1"/>
  </p:sldMasterIdLst>
  <p:notesMasterIdLst>
    <p:notesMasterId r:id="rId27"/>
  </p:notesMasterIdLst>
  <p:handoutMasterIdLst>
    <p:handoutMasterId r:id="rId28"/>
  </p:handoutMasterIdLst>
  <p:sldIdLst>
    <p:sldId id="1071" r:id="rId2"/>
    <p:sldId id="1152" r:id="rId3"/>
    <p:sldId id="1155" r:id="rId4"/>
    <p:sldId id="1160" r:id="rId5"/>
    <p:sldId id="1161" r:id="rId6"/>
    <p:sldId id="1159" r:id="rId7"/>
    <p:sldId id="1158" r:id="rId8"/>
    <p:sldId id="1181" r:id="rId9"/>
    <p:sldId id="1163" r:id="rId10"/>
    <p:sldId id="1164" r:id="rId11"/>
    <p:sldId id="1179" r:id="rId12"/>
    <p:sldId id="1168" r:id="rId13"/>
    <p:sldId id="1169" r:id="rId14"/>
    <p:sldId id="1171" r:id="rId15"/>
    <p:sldId id="1157" r:id="rId16"/>
    <p:sldId id="1180" r:id="rId17"/>
    <p:sldId id="1178" r:id="rId18"/>
    <p:sldId id="1151" r:id="rId19"/>
    <p:sldId id="1174" r:id="rId20"/>
    <p:sldId id="1175" r:id="rId21"/>
    <p:sldId id="1176" r:id="rId22"/>
    <p:sldId id="1177" r:id="rId23"/>
    <p:sldId id="1186" r:id="rId24"/>
    <p:sldId id="1104" r:id="rId25"/>
    <p:sldId id="1185" r:id="rId26"/>
  </p:sldIdLst>
  <p:sldSz cx="9144000" cy="6858000" type="screen4x3"/>
  <p:notesSz cx="6797675" cy="9928225"/>
  <p:embeddedFontLst>
    <p:embeddedFont>
      <p:font typeface="Bookman Old Style" panose="02050604050505020204" pitchFamily="18" charset="0"/>
      <p:regular r:id="rId29"/>
      <p:bold r:id="rId30"/>
      <p:italic r:id="rId31"/>
      <p:boldItalic r:id="rId32"/>
    </p:embeddedFont>
    <p:embeddedFont>
      <p:font typeface="Georgia" panose="02040502050405020303" pitchFamily="18" charset="0"/>
      <p:regular r:id="rId33"/>
      <p:bold r:id="rId34"/>
      <p:italic r:id="rId35"/>
      <p:boldItalic r:id="rId36"/>
    </p:embeddedFont>
    <p:embeddedFont>
      <p:font typeface="SimSun" panose="02010600030101010101" pitchFamily="2" charset="-122"/>
      <p:regular r:id="rId37"/>
    </p:embeddedFont>
    <p:embeddedFont>
      <p:font typeface="MS PGothic" panose="020B0600070205080204" pitchFamily="34" charset="-128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006600"/>
    <a:srgbClr val="000066"/>
    <a:srgbClr val="FF7C80"/>
    <a:srgbClr val="9999FF"/>
    <a:srgbClr val="FFCC99"/>
    <a:srgbClr val="FF9999"/>
    <a:srgbClr val="0099FF"/>
    <a:srgbClr val="CC00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75" autoAdjust="0"/>
    <p:restoredTop sz="98418" autoAdjust="0"/>
  </p:normalViewPr>
  <p:slideViewPr>
    <p:cSldViewPr snapToGrid="0">
      <p:cViewPr varScale="1">
        <p:scale>
          <a:sx n="74" d="100"/>
          <a:sy n="74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9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aseline="30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aseline="30000"/>
            </a:lvl1pPr>
          </a:lstStyle>
          <a:p>
            <a:pPr>
              <a:defRPr/>
            </a:pPr>
            <a:fld id="{4165B280-2163-441A-96BD-532610C9772E}" type="datetimeFigureOut">
              <a:rPr lang="ru-RU"/>
              <a:pPr>
                <a:defRPr/>
              </a:pPr>
              <a:t>20.01.2019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aseline="30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aseline="30000"/>
            </a:lvl1pPr>
          </a:lstStyle>
          <a:p>
            <a:pPr>
              <a:defRPr/>
            </a:pPr>
            <a:fld id="{7B3F4DE3-218D-4BBB-8F22-B6EAC9AF1C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513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pitchFamily="34" charset="0"/>
              </a:defRPr>
            </a:lvl1pPr>
          </a:lstStyle>
          <a:p>
            <a:pPr>
              <a:defRPr/>
            </a:pPr>
            <a:fld id="{5BED76C0-7266-4D9E-BBCF-BA05C7C6F9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907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3F575-D89B-427C-A4F1-9C755AA499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2521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ADB91-6479-4C26-86BA-093CE9902F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440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22D1B-657C-439F-AD8D-B54213535D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8463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4D45DA5C-4F72-4EBF-82BD-386B67606F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7140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594F7-9587-4019-ADD2-BFCD3D93D0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9729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4AFF7-641F-41A3-B053-9FAD686A2C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7381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D3A02-30DA-4F4A-B11A-44F03D2583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977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EA22D-DB51-4CD9-B770-9EE15EFABF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1316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E34DA-3E58-4CCE-90FC-3DE462CED5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7313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F4C7F-E15B-46C2-A08C-D0E7F165FD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7521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EBAD2-7B31-4BE6-BAA6-4667A8BF14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194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EA38-35A9-428B-9D13-B8C062B801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5121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BC86A814-5532-40CF-A5C1-3494005057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3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3988"/>
            <a:ext cx="9144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7010400" y="6376988"/>
            <a:ext cx="2133600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fld id="{32B048A1-6365-43C2-8EF3-E35597B065BC}" type="slidenum">
              <a:rPr lang="ru-RU" altLang="ru-RU" sz="1200" smtClean="0">
                <a:latin typeface="Calibri" panose="020F0502020204030204" pitchFamily="34" charset="0"/>
              </a:rPr>
              <a:pPr/>
              <a:t>1</a:t>
            </a:fld>
            <a:endParaRPr lang="ru-RU" altLang="ru-RU" sz="1200" dirty="0" smtClean="0">
              <a:latin typeface="Calibri" panose="020F0502020204030204" pitchFamily="34" charset="0"/>
            </a:endParaRPr>
          </a:p>
        </p:txBody>
      </p:sp>
      <p:grpSp>
        <p:nvGrpSpPr>
          <p:cNvPr id="2051" name="Group 22"/>
          <p:cNvGrpSpPr>
            <a:grpSpLocks/>
          </p:cNvGrpSpPr>
          <p:nvPr/>
        </p:nvGrpSpPr>
        <p:grpSpPr bwMode="auto">
          <a:xfrm>
            <a:off x="0" y="0"/>
            <a:ext cx="9144000" cy="2538413"/>
            <a:chOff x="0" y="0"/>
            <a:chExt cx="5760" cy="1599"/>
          </a:xfrm>
        </p:grpSpPr>
        <p:pic>
          <p:nvPicPr>
            <p:cNvPr id="2053" name="Picture 9" descr="NICA_header_bl-wh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58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" name="Rectangle 81"/>
            <p:cNvSpPr>
              <a:spLocks noChangeArrowheads="1"/>
            </p:cNvSpPr>
            <p:nvPr/>
          </p:nvSpPr>
          <p:spPr bwMode="auto">
            <a:xfrm>
              <a:off x="0" y="904"/>
              <a:ext cx="5760" cy="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/>
              <a:r>
                <a:rPr lang="en-US" sz="2800" dirty="0">
                  <a:solidFill>
                    <a:srgbClr val="000066"/>
                  </a:solidFill>
                  <a:latin typeface="Calibri" panose="020F0502020204030204" pitchFamily="34" charset="0"/>
                </a:rPr>
                <a:t>Progress towards realization of the </a:t>
              </a:r>
              <a:r>
                <a:rPr lang="en-US" sz="2800" dirty="0" err="1">
                  <a:solidFill>
                    <a:srgbClr val="000066"/>
                  </a:solidFill>
                  <a:latin typeface="Calibri" panose="020F0502020204030204" pitchFamily="34" charset="0"/>
                </a:rPr>
                <a:t>Nuclotron</a:t>
              </a:r>
              <a:r>
                <a:rPr lang="en-US" sz="2800" dirty="0">
                  <a:solidFill>
                    <a:srgbClr val="000066"/>
                  </a:solidFill>
                  <a:latin typeface="Calibri" panose="020F0502020204030204" pitchFamily="34" charset="0"/>
                </a:rPr>
                <a:t>-NICA project</a:t>
              </a:r>
              <a:endParaRPr lang="ru-RU" sz="2800" dirty="0">
                <a:solidFill>
                  <a:srgbClr val="000066"/>
                </a:solidFill>
                <a:latin typeface="Calibri" panose="020F0502020204030204" pitchFamily="34" charset="0"/>
              </a:endParaRPr>
            </a:p>
            <a:p>
              <a:pPr algn="ctr" eaLnBrk="1" hangingPunct="1">
                <a:lnSpc>
                  <a:spcPct val="150000"/>
                </a:lnSpc>
              </a:pPr>
              <a:endParaRPr lang="en-US" altLang="ru-RU" sz="2800" b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</p:grpSp>
      <p:pic>
        <p:nvPicPr>
          <p:cNvPr id="2052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9" y="5669756"/>
            <a:ext cx="1757362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859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23158" y="780514"/>
            <a:ext cx="377350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>
                <a:solidFill>
                  <a:srgbClr val="FF0000"/>
                </a:solidFill>
                <a:cs typeface="Arial" pitchFamily="34" charset="0"/>
              </a:rPr>
              <a:t>Routine operation of SPI and new </a:t>
            </a:r>
            <a:r>
              <a:rPr lang="en-US" altLang="ru-RU" sz="1600" dirty="0" smtClean="0">
                <a:solidFill>
                  <a:srgbClr val="FF0000"/>
                </a:solidFill>
                <a:cs typeface="Arial" pitchFamily="34" charset="0"/>
              </a:rPr>
              <a:t>fore-injector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600" dirty="0">
              <a:solidFill>
                <a:srgbClr val="FF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>
                <a:solidFill>
                  <a:srgbClr val="002060"/>
                </a:solidFill>
                <a:cs typeface="Arial" pitchFamily="34" charset="0"/>
              </a:rPr>
              <a:t>Polarized </a:t>
            </a:r>
            <a:r>
              <a:rPr lang="en-US" altLang="ru-RU" sz="1600" dirty="0" smtClean="0">
                <a:solidFill>
                  <a:srgbClr val="002060"/>
                </a:solidFill>
                <a:cs typeface="Arial" pitchFamily="34" charset="0"/>
              </a:rPr>
              <a:t>deuterons acceleration</a:t>
            </a:r>
            <a:r>
              <a:rPr lang="en-US" altLang="ru-RU" sz="1600" dirty="0">
                <a:solidFill>
                  <a:srgbClr val="002060"/>
                </a:solidFill>
                <a:cs typeface="Arial" pitchFamily="34" charset="0"/>
              </a:rPr>
              <a:t>:  Intensity up to </a:t>
            </a:r>
            <a:r>
              <a:rPr lang="en-US" altLang="ru-RU" sz="1600" b="1" dirty="0">
                <a:solidFill>
                  <a:srgbClr val="0000CC"/>
                </a:solidFill>
                <a:cs typeface="Arial" pitchFamily="34" charset="0"/>
              </a:rPr>
              <a:t>2</a:t>
            </a:r>
            <a:r>
              <a:rPr lang="en-US" altLang="ru-RU" sz="1600" b="1" dirty="0">
                <a:solidFill>
                  <a:srgbClr val="0000CC"/>
                </a:solidFill>
                <a:cs typeface="Arial" pitchFamily="34" charset="0"/>
                <a:sym typeface="Symbol" pitchFamily="18" charset="2"/>
              </a:rPr>
              <a:t>*10</a:t>
            </a:r>
            <a:r>
              <a:rPr lang="en-US" altLang="ru-RU" sz="1600" b="1" baseline="30000" dirty="0">
                <a:solidFill>
                  <a:srgbClr val="0000CC"/>
                </a:solidFill>
                <a:cs typeface="Arial" pitchFamily="34" charset="0"/>
                <a:sym typeface="Symbol" pitchFamily="18" charset="2"/>
              </a:rPr>
              <a:t>9 </a:t>
            </a:r>
            <a:r>
              <a:rPr lang="en-US" altLang="ru-RU" sz="1600" dirty="0">
                <a:solidFill>
                  <a:srgbClr val="002060"/>
                </a:solidFill>
                <a:cs typeface="Arial" pitchFamily="34" charset="0"/>
              </a:rPr>
              <a:t>per </a:t>
            </a:r>
            <a:r>
              <a:rPr lang="en-US" altLang="ru-RU" sz="1600" dirty="0" smtClean="0">
                <a:solidFill>
                  <a:srgbClr val="002060"/>
                </a:solidFill>
                <a:cs typeface="Arial" pitchFamily="34" charset="0"/>
              </a:rPr>
              <a:t>cycle</a:t>
            </a:r>
            <a:endParaRPr lang="en-US" altLang="ru-RU" sz="1600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6" name="Рисунок 5" descr="D:\!Butenko\-=Work=-\Dropbox\Nuclotron\53 RUN\Intensity-polor-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1" y="433532"/>
            <a:ext cx="3483378" cy="201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79432" y="502278"/>
            <a:ext cx="593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Arial" pitchFamily="34" charset="0"/>
                <a:cs typeface="Arial" pitchFamily="34" charset="0"/>
              </a:rPr>
              <a:t>8E8</a:t>
            </a:r>
            <a:endParaRPr lang="ru-RU" alt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-50800" y="-2878"/>
            <a:ext cx="4867499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 err="1">
                <a:solidFill>
                  <a:srgbClr val="0000CC"/>
                </a:solidFill>
                <a:cs typeface="Arial" pitchFamily="34" charset="0"/>
              </a:rPr>
              <a:t>Nuclotron</a:t>
            </a: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: polarized deuterons  and protons</a:t>
            </a:r>
            <a:endParaRPr lang="ru-RU" altLang="ru-RU" sz="2000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14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37" b="9696"/>
          <a:stretch/>
        </p:blipFill>
        <p:spPr bwMode="auto">
          <a:xfrm>
            <a:off x="52779" y="3301332"/>
            <a:ext cx="8243888" cy="199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852685" y="2962778"/>
            <a:ext cx="5557227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600" b="1" baseline="30000" dirty="0" smtClean="0">
                <a:solidFill>
                  <a:srgbClr val="0033CC"/>
                </a:solidFill>
                <a:latin typeface="Calibri" panose="020F0502020204030204" pitchFamily="34" charset="0"/>
              </a:rPr>
              <a:t>12</a:t>
            </a:r>
            <a:r>
              <a:rPr lang="en-US" altLang="ru-RU" sz="16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C</a:t>
            </a:r>
            <a:r>
              <a:rPr lang="en-US" altLang="ru-RU" sz="1600" b="1" baseline="30000" dirty="0" smtClean="0">
                <a:solidFill>
                  <a:srgbClr val="0033CC"/>
                </a:solidFill>
                <a:latin typeface="Calibri" panose="020F0502020204030204" pitchFamily="34" charset="0"/>
              </a:rPr>
              <a:t>+6</a:t>
            </a:r>
            <a:r>
              <a:rPr lang="en-US" altLang="ru-RU" sz="16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 beam extraction (3,5 Gev/u) </a:t>
            </a:r>
            <a:r>
              <a:rPr lang="en-US" altLang="ru-RU" sz="1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RUN #55 </a:t>
            </a:r>
            <a:r>
              <a:rPr lang="en-US" altLang="ru-RU" sz="16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(05.02.18-05.04.18) </a:t>
            </a:r>
            <a:endParaRPr lang="ru-RU" altLang="ru-RU" sz="1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1139568" y="3613688"/>
            <a:ext cx="3732625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en-US" alt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altLang="ru-RU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+6</a:t>
            </a:r>
            <a:r>
              <a:rPr lang="en-US" alt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5*10</a:t>
            </a:r>
            <a:r>
              <a:rPr lang="en-US" altLang="ru-RU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n-US" alt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alt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altLang="ru-RU" b="1" baseline="-25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spill</a:t>
            </a:r>
            <a:r>
              <a:rPr lang="en-US" altLang="ru-RU" b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4s, </a:t>
            </a:r>
            <a:r>
              <a:rPr lang="en-US" alt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altLang="ru-RU" b="1" baseline="-25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</a:t>
            </a:r>
            <a:r>
              <a:rPr lang="en-US" alt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99,5%</a:t>
            </a:r>
            <a:endParaRPr lang="ru-RU" alt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5950666" y="2481487"/>
            <a:ext cx="308764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 err="1">
                <a:solidFill>
                  <a:srgbClr val="0000CC"/>
                </a:solidFill>
                <a:cs typeface="Arial" pitchFamily="34" charset="0"/>
              </a:rPr>
              <a:t>Nuclotron</a:t>
            </a:r>
            <a:r>
              <a:rPr lang="en-US" altLang="ru-RU" sz="1800" dirty="0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en-US" altLang="ru-RU" sz="1800" dirty="0" smtClean="0">
                <a:solidFill>
                  <a:srgbClr val="002060"/>
                </a:solidFill>
                <a:cs typeface="Arial" pitchFamily="34" charset="0"/>
              </a:rPr>
              <a:t>slow extraction</a:t>
            </a:r>
            <a:endParaRPr lang="ru-RU" altLang="ru-RU" sz="18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8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6553199" y="6026577"/>
            <a:ext cx="2133600" cy="476250"/>
          </a:xfrm>
        </p:spPr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10</a:t>
            </a:fld>
            <a:endParaRPr lang="ru-RU" altLang="ru-RU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2340870" y="5585190"/>
            <a:ext cx="6485562" cy="92333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kumimoji="1" lang="en-US" altLang="ru-RU" b="1" dirty="0" smtClean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Acceleration </a:t>
            </a:r>
            <a:r>
              <a:rPr kumimoji="1" lang="en-US" altLang="ru-RU" b="1" dirty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of </a:t>
            </a:r>
            <a:r>
              <a:rPr kumimoji="1" lang="en-US" altLang="ru-RU" b="1" baseline="30000" dirty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197</a:t>
            </a:r>
            <a:r>
              <a:rPr kumimoji="1" lang="en-US" altLang="ru-RU" b="1" dirty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Au</a:t>
            </a:r>
            <a:r>
              <a:rPr kumimoji="1" lang="en-US" altLang="ru-RU" b="1" baseline="30000" dirty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79+</a:t>
            </a:r>
            <a:r>
              <a:rPr kumimoji="1" lang="en-US" altLang="ru-RU" b="1" dirty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 up to 4.5 </a:t>
            </a:r>
            <a:r>
              <a:rPr kumimoji="1" lang="en-US" altLang="ru-RU" b="1" dirty="0" smtClean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GeV/u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kumimoji="1" lang="en-US" altLang="ru-RU" b="1" dirty="0" smtClean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Injection </a:t>
            </a:r>
            <a:r>
              <a:rPr kumimoji="1" lang="en-US" altLang="ru-RU" b="1" dirty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system for </a:t>
            </a:r>
            <a:r>
              <a:rPr kumimoji="1" lang="en-US" altLang="ru-RU" b="1" baseline="30000" dirty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197</a:t>
            </a:r>
            <a:r>
              <a:rPr kumimoji="1" lang="en-US" altLang="ru-RU" b="1" dirty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Au</a:t>
            </a:r>
            <a:r>
              <a:rPr kumimoji="1" lang="en-US" altLang="ru-RU" b="1" baseline="30000" dirty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79+</a:t>
            </a:r>
            <a:r>
              <a:rPr kumimoji="1" lang="en-US" altLang="ru-RU" b="1" dirty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 from Booster at 578 MeV/u </a:t>
            </a:r>
            <a:endParaRPr kumimoji="1" lang="en-US" altLang="ru-RU" b="1" dirty="0" smtClean="0">
              <a:solidFill>
                <a:schemeClr val="accent2"/>
              </a:solidFill>
              <a:latin typeface="Calibri" panose="020F0502020204030204" pitchFamily="34" charset="0"/>
              <a:sym typeface="Apple Chancery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kumimoji="1" lang="en-US" altLang="ru-RU" b="1" dirty="0" smtClean="0">
                <a:solidFill>
                  <a:schemeClr val="accent2"/>
                </a:solidFill>
                <a:latin typeface="Calibri" panose="020F0502020204030204" pitchFamily="34" charset="0"/>
                <a:sym typeface="Symbol" pitchFamily="18" charset="2"/>
              </a:rPr>
              <a:t>Slow </a:t>
            </a:r>
            <a:r>
              <a:rPr kumimoji="1" lang="en-US" altLang="ru-RU" b="1" dirty="0">
                <a:solidFill>
                  <a:schemeClr val="accent2"/>
                </a:solidFill>
                <a:latin typeface="Calibri" panose="020F0502020204030204" pitchFamily="34" charset="0"/>
                <a:sym typeface="Symbol" pitchFamily="18" charset="2"/>
              </a:rPr>
              <a:t>e</a:t>
            </a:r>
            <a:r>
              <a:rPr kumimoji="1" lang="en-US" altLang="ru-RU" b="1" dirty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xtraction system for </a:t>
            </a:r>
            <a:r>
              <a:rPr kumimoji="1" lang="en-US" altLang="ru-RU" b="1" baseline="30000" dirty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197</a:t>
            </a:r>
            <a:r>
              <a:rPr kumimoji="1" lang="en-US" altLang="ru-RU" b="1" dirty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Au</a:t>
            </a:r>
            <a:r>
              <a:rPr kumimoji="1" lang="en-US" altLang="ru-RU" b="1" baseline="30000" dirty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79+</a:t>
            </a:r>
            <a:r>
              <a:rPr kumimoji="1" lang="en-US" altLang="ru-RU" b="1" dirty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 at 1 </a:t>
            </a:r>
            <a:r>
              <a:rPr kumimoji="1" lang="en-US" altLang="ru-RU" b="1" dirty="0">
                <a:solidFill>
                  <a:schemeClr val="accent2"/>
                </a:solidFill>
                <a:latin typeface="Calibri" panose="020F0502020204030204" pitchFamily="34" charset="0"/>
                <a:sym typeface="Symbol" pitchFamily="18" charset="2"/>
              </a:rPr>
              <a:t></a:t>
            </a:r>
            <a:r>
              <a:rPr kumimoji="1" lang="en-US" altLang="ru-RU" b="1" dirty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 4.5 </a:t>
            </a:r>
            <a:r>
              <a:rPr kumimoji="1" lang="en-US" altLang="ru-RU" b="1" dirty="0" smtClean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GeV/u</a:t>
            </a:r>
            <a:endParaRPr kumimoji="1" lang="en-US" altLang="ru-RU" b="1" dirty="0">
              <a:solidFill>
                <a:schemeClr val="accent2"/>
              </a:solidFill>
              <a:latin typeface="Calibri" panose="020F0502020204030204" pitchFamily="34" charset="0"/>
              <a:sym typeface="Apple Chancery"/>
            </a:endParaRP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330200" y="5477469"/>
            <a:ext cx="1666025" cy="11387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 err="1">
                <a:solidFill>
                  <a:srgbClr val="0000CC"/>
                </a:solidFill>
                <a:cs typeface="Arial" pitchFamily="34" charset="0"/>
              </a:rPr>
              <a:t>Nuclotron</a:t>
            </a:r>
            <a:r>
              <a:rPr lang="en-US" altLang="ru-RU" sz="2400" dirty="0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en-US" altLang="ru-RU" sz="2400" dirty="0" smtClean="0">
                <a:solidFill>
                  <a:srgbClr val="FF0000"/>
                </a:solidFill>
                <a:cs typeface="Arial" pitchFamily="34" charset="0"/>
              </a:rPr>
              <a:t>tasks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FF0000"/>
                </a:solidFill>
                <a:cs typeface="Arial" pitchFamily="34" charset="0"/>
              </a:rPr>
              <a:t>f</a:t>
            </a:r>
            <a:r>
              <a:rPr lang="en-US" altLang="ru-RU" sz="2000" b="1" dirty="0" smtClean="0">
                <a:solidFill>
                  <a:srgbClr val="FF0000"/>
                </a:solidFill>
                <a:cs typeface="Arial" pitchFamily="34" charset="0"/>
              </a:rPr>
              <a:t>or 2020</a:t>
            </a:r>
            <a:endParaRPr lang="ru-RU" altLang="ru-RU" sz="2000" b="1" dirty="0">
              <a:solidFill>
                <a:srgbClr val="FF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18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11</a:t>
            </a:fld>
            <a:endParaRPr lang="ru-RU" altLang="ru-RU"/>
          </a:p>
        </p:txBody>
      </p:sp>
      <p:sp>
        <p:nvSpPr>
          <p:cNvPr id="4" name="Стрелка вправо 3"/>
          <p:cNvSpPr/>
          <p:nvPr/>
        </p:nvSpPr>
        <p:spPr>
          <a:xfrm rot="21348809">
            <a:off x="3027700" y="5449480"/>
            <a:ext cx="1239007" cy="602477"/>
          </a:xfrm>
          <a:prstGeom prst="rightArrow">
            <a:avLst>
              <a:gd name="adj1" fmla="val 50000"/>
              <a:gd name="adj2" fmla="val 38572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rot="4902511">
            <a:off x="-469816" y="4776156"/>
            <a:ext cx="1739730" cy="381000"/>
          </a:xfrm>
          <a:prstGeom prst="rightArrow">
            <a:avLst>
              <a:gd name="adj1" fmla="val 50000"/>
              <a:gd name="adj2" fmla="val 28079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Line 89"/>
          <p:cNvSpPr>
            <a:spLocks noChangeShapeType="1"/>
          </p:cNvSpPr>
          <p:nvPr/>
        </p:nvSpPr>
        <p:spPr bwMode="auto">
          <a:xfrm>
            <a:off x="269082" y="4124324"/>
            <a:ext cx="261937" cy="17145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13" name="Group 2"/>
          <p:cNvGrpSpPr>
            <a:grpSpLocks/>
          </p:cNvGrpSpPr>
          <p:nvPr/>
        </p:nvGrpSpPr>
        <p:grpSpPr bwMode="auto">
          <a:xfrm>
            <a:off x="339724" y="4240212"/>
            <a:ext cx="2884488" cy="2405063"/>
            <a:chOff x="365" y="1900"/>
            <a:chExt cx="1817" cy="1515"/>
          </a:xfrm>
          <a:solidFill>
            <a:srgbClr val="92D050"/>
          </a:solidFill>
        </p:grpSpPr>
        <p:sp>
          <p:nvSpPr>
            <p:cNvPr id="14" name="Oval 62"/>
            <p:cNvSpPr>
              <a:spLocks noChangeArrowheads="1"/>
            </p:cNvSpPr>
            <p:nvPr/>
          </p:nvSpPr>
          <p:spPr bwMode="auto">
            <a:xfrm>
              <a:off x="465" y="1900"/>
              <a:ext cx="1672" cy="1515"/>
            </a:xfrm>
            <a:prstGeom prst="ellipse">
              <a:avLst/>
            </a:prstGeom>
            <a:grpFill/>
            <a:ln w="28575">
              <a:solidFill>
                <a:srgbClr val="006600"/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 smtClean="0">
                <a:solidFill>
                  <a:srgbClr val="006600"/>
                </a:solidFill>
                <a:latin typeface="Arial" pitchFamily="34" charset="0"/>
              </a:endParaRPr>
            </a:p>
          </p:txBody>
        </p:sp>
        <p:sp>
          <p:nvSpPr>
            <p:cNvPr id="15" name="Text Box 63"/>
            <p:cNvSpPr txBox="1">
              <a:spLocks noChangeArrowheads="1"/>
            </p:cNvSpPr>
            <p:nvPr/>
          </p:nvSpPr>
          <p:spPr bwMode="auto">
            <a:xfrm>
              <a:off x="365" y="2358"/>
              <a:ext cx="1817" cy="89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u="sng" dirty="0" err="1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Nuclotron</a:t>
              </a:r>
              <a:r>
                <a:rPr lang="en-US" altLang="ru-RU" sz="1600" b="1" u="sng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(45 Tm)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up to 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4.5 GeV/u max.</a:t>
              </a:r>
              <a:endParaRPr lang="ru-RU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Group 22"/>
          <p:cNvGrpSpPr>
            <a:grpSpLocks/>
          </p:cNvGrpSpPr>
          <p:nvPr/>
        </p:nvGrpSpPr>
        <p:grpSpPr bwMode="auto">
          <a:xfrm>
            <a:off x="2999581" y="5029199"/>
            <a:ext cx="1298574" cy="1243013"/>
            <a:chOff x="2017" y="2789"/>
            <a:chExt cx="818" cy="783"/>
          </a:xfrm>
        </p:grpSpPr>
        <p:sp>
          <p:nvSpPr>
            <p:cNvPr id="18" name="Arc 96"/>
            <p:cNvSpPr>
              <a:spLocks/>
            </p:cNvSpPr>
            <p:nvPr/>
          </p:nvSpPr>
          <p:spPr bwMode="auto">
            <a:xfrm rot="-4625293">
              <a:off x="1990" y="3262"/>
              <a:ext cx="337" cy="284"/>
            </a:xfrm>
            <a:custGeom>
              <a:avLst/>
              <a:gdLst>
                <a:gd name="T0" fmla="*/ 0 w 21600"/>
                <a:gd name="T1" fmla="*/ 0 h 23142"/>
                <a:gd name="T2" fmla="*/ 0 w 21600"/>
                <a:gd name="T3" fmla="*/ 0 h 23142"/>
                <a:gd name="T4" fmla="*/ 0 w 21600"/>
                <a:gd name="T5" fmla="*/ 0 h 2314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142"/>
                <a:gd name="T11" fmla="*/ 21600 w 21600"/>
                <a:gd name="T12" fmla="*/ 23142 h 231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142" fill="none" extrusionOk="0">
                  <a:moveTo>
                    <a:pt x="4209" y="0"/>
                  </a:moveTo>
                  <a:cubicBezTo>
                    <a:pt x="14318" y="2009"/>
                    <a:pt x="21600" y="10879"/>
                    <a:pt x="21600" y="21186"/>
                  </a:cubicBezTo>
                  <a:cubicBezTo>
                    <a:pt x="21600" y="21839"/>
                    <a:pt x="21570" y="22491"/>
                    <a:pt x="21511" y="23142"/>
                  </a:cubicBezTo>
                </a:path>
                <a:path w="21600" h="23142" stroke="0" extrusionOk="0">
                  <a:moveTo>
                    <a:pt x="4209" y="0"/>
                  </a:moveTo>
                  <a:cubicBezTo>
                    <a:pt x="14318" y="2009"/>
                    <a:pt x="21600" y="10879"/>
                    <a:pt x="21600" y="21186"/>
                  </a:cubicBezTo>
                  <a:cubicBezTo>
                    <a:pt x="21600" y="21839"/>
                    <a:pt x="21570" y="22491"/>
                    <a:pt x="21511" y="23142"/>
                  </a:cubicBezTo>
                  <a:lnTo>
                    <a:pt x="0" y="21186"/>
                  </a:lnTo>
                  <a:lnTo>
                    <a:pt x="4209" y="0"/>
                  </a:lnTo>
                  <a:close/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/>
            <a:lstStyle/>
            <a:p>
              <a:endParaRPr lang="ru-RU"/>
            </a:p>
          </p:txBody>
        </p:sp>
        <p:sp>
          <p:nvSpPr>
            <p:cNvPr id="19" name="Arc 93"/>
            <p:cNvSpPr>
              <a:spLocks/>
            </p:cNvSpPr>
            <p:nvPr/>
          </p:nvSpPr>
          <p:spPr bwMode="auto">
            <a:xfrm rot="4986537" flipH="1">
              <a:off x="2420" y="3162"/>
              <a:ext cx="331" cy="483"/>
            </a:xfrm>
            <a:custGeom>
              <a:avLst/>
              <a:gdLst>
                <a:gd name="T0" fmla="*/ 0 w 21562"/>
                <a:gd name="T1" fmla="*/ 0 h 20893"/>
                <a:gd name="T2" fmla="*/ 0 w 21562"/>
                <a:gd name="T3" fmla="*/ 0 h 20893"/>
                <a:gd name="T4" fmla="*/ 0 w 21562"/>
                <a:gd name="T5" fmla="*/ 0 h 20893"/>
                <a:gd name="T6" fmla="*/ 0 60000 65536"/>
                <a:gd name="T7" fmla="*/ 0 60000 65536"/>
                <a:gd name="T8" fmla="*/ 0 60000 65536"/>
                <a:gd name="T9" fmla="*/ 0 w 21562"/>
                <a:gd name="T10" fmla="*/ 0 h 20893"/>
                <a:gd name="T11" fmla="*/ 21562 w 21562"/>
                <a:gd name="T12" fmla="*/ 20893 h 208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2" h="20893" fill="none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</a:path>
                <a:path w="21562" h="20893" stroke="0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  <a:lnTo>
                    <a:pt x="0" y="20893"/>
                  </a:lnTo>
                  <a:lnTo>
                    <a:pt x="5481" y="0"/>
                  </a:lnTo>
                  <a:close/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endParaRPr lang="ru-RU"/>
            </a:p>
          </p:txBody>
        </p:sp>
        <p:sp>
          <p:nvSpPr>
            <p:cNvPr id="20" name="Arc 93"/>
            <p:cNvSpPr>
              <a:spLocks/>
            </p:cNvSpPr>
            <p:nvPr/>
          </p:nvSpPr>
          <p:spPr bwMode="auto">
            <a:xfrm rot="-4986537" flipH="1" flipV="1">
              <a:off x="2312" y="2771"/>
              <a:ext cx="505" cy="541"/>
            </a:xfrm>
            <a:custGeom>
              <a:avLst/>
              <a:gdLst>
                <a:gd name="T0" fmla="*/ 0 w 21562"/>
                <a:gd name="T1" fmla="*/ 0 h 20893"/>
                <a:gd name="T2" fmla="*/ 0 w 21562"/>
                <a:gd name="T3" fmla="*/ 0 h 20893"/>
                <a:gd name="T4" fmla="*/ 0 w 21562"/>
                <a:gd name="T5" fmla="*/ 0 h 20893"/>
                <a:gd name="T6" fmla="*/ 0 60000 65536"/>
                <a:gd name="T7" fmla="*/ 0 60000 65536"/>
                <a:gd name="T8" fmla="*/ 0 60000 65536"/>
                <a:gd name="T9" fmla="*/ 0 w 21562"/>
                <a:gd name="T10" fmla="*/ 0 h 20893"/>
                <a:gd name="T11" fmla="*/ 21562 w 21562"/>
                <a:gd name="T12" fmla="*/ 20893 h 208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2" h="20893" fill="none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</a:path>
                <a:path w="21562" h="20893" stroke="0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  <a:lnTo>
                    <a:pt x="0" y="20893"/>
                  </a:lnTo>
                  <a:lnTo>
                    <a:pt x="5481" y="0"/>
                  </a:lnTo>
                  <a:close/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endParaRPr lang="ru-RU"/>
            </a:p>
          </p:txBody>
        </p:sp>
      </p:grpSp>
      <p:pic>
        <p:nvPicPr>
          <p:cNvPr id="21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332"/>
            <a:ext cx="2611438" cy="1836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2944715" y="1375073"/>
            <a:ext cx="51215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ru-RU" sz="1600" dirty="0" err="1">
                <a:solidFill>
                  <a:srgbClr val="0000CC"/>
                </a:solidFill>
                <a:latin typeface="Calibri" panose="020F0502020204030204" pitchFamily="34" charset="0"/>
              </a:rPr>
              <a:t>Lambertson</a:t>
            </a:r>
            <a:r>
              <a:rPr lang="en-US" altLang="ru-RU" sz="1600" dirty="0">
                <a:solidFill>
                  <a:srgbClr val="0000CC"/>
                </a:solidFill>
                <a:latin typeface="Calibri" panose="020F0502020204030204" pitchFamily="34" charset="0"/>
              </a:rPr>
              <a:t> magnets are based on existing spare yokes for slow extraction system of </a:t>
            </a:r>
            <a:r>
              <a:rPr lang="en-US" altLang="ru-RU" sz="1600" dirty="0" err="1" smtClean="0">
                <a:solidFill>
                  <a:srgbClr val="0000CC"/>
                </a:solidFill>
                <a:latin typeface="Calibri" panose="020F0502020204030204" pitchFamily="34" charset="0"/>
              </a:rPr>
              <a:t>Nuclotron</a:t>
            </a:r>
            <a:endParaRPr lang="en-US" altLang="ru-RU" sz="1600" dirty="0">
              <a:solidFill>
                <a:srgbClr val="0000CC"/>
              </a:solidFill>
              <a:latin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ru-RU" sz="1600" dirty="0">
                <a:solidFill>
                  <a:srgbClr val="0000CC"/>
                </a:solidFill>
                <a:latin typeface="Calibri" panose="020F0502020204030204" pitchFamily="34" charset="0"/>
              </a:rPr>
              <a:t>Concept has been </a:t>
            </a:r>
            <a:r>
              <a:rPr lang="en-US" altLang="ru-RU" sz="16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developed</a:t>
            </a:r>
            <a:endParaRPr lang="en-US" altLang="ru-RU" sz="16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pic>
        <p:nvPicPr>
          <p:cNvPr id="23" name="Рисунок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9" t="22961" r="17778" b="34862"/>
          <a:stretch>
            <a:fillRect/>
          </a:stretch>
        </p:blipFill>
        <p:spPr bwMode="auto">
          <a:xfrm>
            <a:off x="3394326" y="369332"/>
            <a:ext cx="528320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0" y="0"/>
            <a:ext cx="5268678" cy="40011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ru-RU" sz="2000" b="1" dirty="0" err="1">
                <a:solidFill>
                  <a:srgbClr val="0000CC"/>
                </a:solidFill>
                <a:latin typeface="Calibri" panose="020F0502020204030204" pitchFamily="34" charset="0"/>
              </a:rPr>
              <a:t>Nuclotron</a:t>
            </a:r>
            <a:r>
              <a:rPr lang="en-US" altLang="ru-RU" sz="2000" dirty="0">
                <a:solidFill>
                  <a:srgbClr val="0000CC"/>
                </a:solidFill>
                <a:latin typeface="Calibri" panose="020F0502020204030204" pitchFamily="34" charset="0"/>
              </a:rPr>
              <a:t> </a:t>
            </a:r>
            <a:r>
              <a:rPr lang="en-US" altLang="ru-RU" sz="2000" dirty="0">
                <a:solidFill>
                  <a:srgbClr val="002060"/>
                </a:solidFill>
                <a:latin typeface="Calibri" panose="020F0502020204030204" pitchFamily="34" charset="0"/>
              </a:rPr>
              <a:t>high energy beam injection system</a:t>
            </a:r>
          </a:p>
        </p:txBody>
      </p:sp>
      <p:sp>
        <p:nvSpPr>
          <p:cNvPr id="25" name="Номер слайда 3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A70367-1ED7-4A1E-84AC-5D407B6F4445}" type="slidenum">
              <a:rPr lang="ru-RU" altLang="ru-RU" sz="1400" smtClean="0">
                <a:latin typeface="Arial" pitchFamily="34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ru-RU" altLang="ru-RU" sz="1400">
              <a:latin typeface="Arial" pitchFamily="34" charset="0"/>
            </a:endParaRPr>
          </a:p>
        </p:txBody>
      </p:sp>
      <p:sp>
        <p:nvSpPr>
          <p:cNvPr id="26" name="Прямоугольник 7"/>
          <p:cNvSpPr>
            <a:spLocks noChangeArrowheads="1"/>
          </p:cNvSpPr>
          <p:nvPr/>
        </p:nvSpPr>
        <p:spPr bwMode="auto">
          <a:xfrm>
            <a:off x="4744881" y="4781794"/>
            <a:ext cx="41544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n-US" altLang="ru-RU" sz="1600" dirty="0" smtClean="0">
                <a:solidFill>
                  <a:srgbClr val="0000CC"/>
                </a:solidFill>
              </a:rPr>
              <a:t>Design </a:t>
            </a:r>
            <a:r>
              <a:rPr lang="en-US" altLang="ru-RU" sz="1600" dirty="0">
                <a:solidFill>
                  <a:srgbClr val="0000CC"/>
                </a:solidFill>
              </a:rPr>
              <a:t>of a cold kickers is in </a:t>
            </a:r>
            <a:r>
              <a:rPr lang="en-US" altLang="ru-RU" sz="1600" dirty="0" smtClean="0">
                <a:solidFill>
                  <a:srgbClr val="0000CC"/>
                </a:solidFill>
              </a:rPr>
              <a:t>progress</a:t>
            </a:r>
            <a:endParaRPr lang="en-US" altLang="ru-RU" sz="1600" dirty="0">
              <a:solidFill>
                <a:srgbClr val="0000CC"/>
              </a:solidFill>
            </a:endParaRPr>
          </a:p>
          <a:p>
            <a:pPr algn="just" eaLnBrk="1" hangingPunct="1">
              <a:spcBef>
                <a:spcPct val="0"/>
              </a:spcBef>
            </a:pPr>
            <a:r>
              <a:rPr lang="en-US" altLang="ru-RU" sz="1600" dirty="0">
                <a:solidFill>
                  <a:srgbClr val="0000CC"/>
                </a:solidFill>
              </a:rPr>
              <a:t>Warm prototype for mechanical tests has been </a:t>
            </a:r>
            <a:r>
              <a:rPr lang="en-US" altLang="ru-RU" sz="1600" dirty="0" smtClean="0">
                <a:solidFill>
                  <a:srgbClr val="0000CC"/>
                </a:solidFill>
              </a:rPr>
              <a:t>manufactured</a:t>
            </a:r>
            <a:endParaRPr lang="en-US" altLang="ru-RU" sz="1600" dirty="0">
              <a:solidFill>
                <a:srgbClr val="0000CC"/>
              </a:solidFill>
            </a:endParaRPr>
          </a:p>
        </p:txBody>
      </p:sp>
      <p:pic>
        <p:nvPicPr>
          <p:cNvPr id="27" name="Рисунок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t="23885" r="4979" b="37880"/>
          <a:stretch>
            <a:fillRect/>
          </a:stretch>
        </p:blipFill>
        <p:spPr bwMode="auto">
          <a:xfrm>
            <a:off x="3587750" y="3132137"/>
            <a:ext cx="55562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197" y="2574924"/>
            <a:ext cx="1438275" cy="154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165210" y="2552597"/>
            <a:ext cx="3935860" cy="40011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ru-RU" sz="2000" b="1" dirty="0" err="1">
                <a:solidFill>
                  <a:srgbClr val="0000CC"/>
                </a:solidFill>
                <a:latin typeface="Calibri" panose="020F0502020204030204" pitchFamily="34" charset="0"/>
              </a:rPr>
              <a:t>Nuclotron</a:t>
            </a:r>
            <a:r>
              <a:rPr lang="en-US" altLang="ru-RU" sz="2000" dirty="0">
                <a:solidFill>
                  <a:srgbClr val="0000CC"/>
                </a:solidFill>
                <a:latin typeface="Calibri" panose="020F0502020204030204" pitchFamily="34" charset="0"/>
              </a:rPr>
              <a:t> </a:t>
            </a:r>
            <a:r>
              <a:rPr lang="en-US" altLang="ru-RU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fast extraction system</a:t>
            </a:r>
            <a:endParaRPr lang="en-US" altLang="ru-RU" sz="20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76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743624"/>
              </p:ext>
            </p:extLst>
          </p:nvPr>
        </p:nvGraphicFramePr>
        <p:xfrm>
          <a:off x="586550" y="939308"/>
          <a:ext cx="8534400" cy="14938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187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162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97524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26811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>
                          <a:effectLst/>
                        </a:rPr>
                        <a:t>Magnetic element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 smtClean="0">
                          <a:solidFill>
                            <a:srgbClr val="0000CC"/>
                          </a:solidFill>
                          <a:effectLst/>
                        </a:rPr>
                        <a:t>Number</a:t>
                      </a:r>
                      <a:endParaRPr lang="ru-RU" sz="1400" b="0" dirty="0">
                        <a:solidFill>
                          <a:srgbClr val="0000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kern="800" dirty="0">
                          <a:solidFill>
                            <a:srgbClr val="0000CC"/>
                          </a:solidFill>
                          <a:effectLst/>
                        </a:rPr>
                        <a:t>Effective length,</a:t>
                      </a:r>
                      <a:r>
                        <a:rPr lang="ru-RU" sz="1400" b="0" kern="800" dirty="0">
                          <a:solidFill>
                            <a:srgbClr val="0000CC"/>
                          </a:solidFill>
                          <a:effectLst/>
                        </a:rPr>
                        <a:t>  </a:t>
                      </a:r>
                      <a:r>
                        <a:rPr lang="en-US" sz="1400" b="0" kern="800" dirty="0" smtClean="0">
                          <a:solidFill>
                            <a:srgbClr val="0000CC"/>
                          </a:solidFill>
                          <a:effectLst/>
                        </a:rPr>
                        <a:t>m</a:t>
                      </a:r>
                      <a:r>
                        <a:rPr lang="ru-RU" sz="1400" b="0" kern="800" dirty="0" smtClean="0">
                          <a:solidFill>
                            <a:srgbClr val="0000CC"/>
                          </a:solidFill>
                          <a:effectLst/>
                        </a:rPr>
                        <a:t> </a:t>
                      </a:r>
                      <a:endParaRPr lang="ru-RU" sz="1400" b="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solidFill>
                            <a:srgbClr val="0000CC"/>
                          </a:solidFill>
                          <a:effectLst/>
                        </a:rPr>
                        <a:t>Max. magnetic field (gradient), T (T/m</a:t>
                      </a:r>
                      <a:r>
                        <a:rPr lang="en-US" sz="1400" b="0" dirty="0" smtClean="0">
                          <a:solidFill>
                            <a:srgbClr val="0000CC"/>
                          </a:solidFill>
                          <a:effectLst/>
                        </a:rPr>
                        <a:t>)</a:t>
                      </a:r>
                      <a:endParaRPr lang="ru-RU" sz="1400" b="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340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kern="800" dirty="0" smtClean="0">
                          <a:solidFill>
                            <a:srgbClr val="0000CC"/>
                          </a:solidFill>
                          <a:effectLst/>
                        </a:rPr>
                        <a:t>Long dipole</a:t>
                      </a:r>
                      <a:endParaRPr lang="ru-RU" sz="1400" b="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</a:rPr>
                        <a:t>21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0066"/>
                          </a:solidFill>
                          <a:effectLst/>
                        </a:rPr>
                        <a:t>2</a:t>
                      </a:r>
                      <a:endParaRPr lang="ru-RU" sz="1400" b="1" kern="1200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0066"/>
                          </a:solidFill>
                          <a:effectLst/>
                        </a:rPr>
                        <a:t>1</a:t>
                      </a:r>
                      <a:r>
                        <a:rPr lang="en-US" sz="1400" b="1" kern="1200" dirty="0" smtClean="0">
                          <a:solidFill>
                            <a:srgbClr val="000066"/>
                          </a:solidFill>
                          <a:effectLst/>
                        </a:rPr>
                        <a:t>.5</a:t>
                      </a:r>
                      <a:endParaRPr lang="ru-RU" sz="1400" b="1" kern="1200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340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kern="800" dirty="0" smtClean="0">
                          <a:solidFill>
                            <a:srgbClr val="0000CC"/>
                          </a:solidFill>
                          <a:effectLst/>
                        </a:rPr>
                        <a:t>Short</a:t>
                      </a:r>
                      <a:r>
                        <a:rPr lang="en-US" sz="1400" b="0" kern="800" baseline="0" dirty="0" smtClean="0">
                          <a:solidFill>
                            <a:srgbClr val="0000CC"/>
                          </a:solidFill>
                          <a:effectLst/>
                        </a:rPr>
                        <a:t> dipole</a:t>
                      </a:r>
                      <a:endParaRPr lang="ru-RU" sz="1400" b="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</a:rPr>
                        <a:t>6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0066"/>
                          </a:solidFill>
                          <a:effectLst/>
                        </a:rPr>
                        <a:t>1.2</a:t>
                      </a:r>
                      <a:endParaRPr lang="ru-RU" sz="1400" b="1" kern="1200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0066"/>
                          </a:solidFill>
                          <a:effectLst/>
                        </a:rPr>
                        <a:t>1</a:t>
                      </a:r>
                      <a:r>
                        <a:rPr lang="en-US" sz="1400" b="1" kern="1200" dirty="0" smtClean="0">
                          <a:solidFill>
                            <a:srgbClr val="000066"/>
                          </a:solidFill>
                          <a:effectLst/>
                        </a:rPr>
                        <a:t>.</a:t>
                      </a:r>
                      <a:r>
                        <a:rPr lang="ru-RU" sz="1400" b="1" kern="1200" dirty="0" smtClean="0">
                          <a:solidFill>
                            <a:srgbClr val="000066"/>
                          </a:solidFill>
                          <a:effectLst/>
                        </a:rPr>
                        <a:t>5</a:t>
                      </a:r>
                      <a:endParaRPr lang="ru-RU" sz="1400" b="1" kern="1200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340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kern="800" dirty="0" err="1" smtClean="0">
                          <a:solidFill>
                            <a:srgbClr val="0000CC"/>
                          </a:solidFill>
                          <a:effectLst/>
                        </a:rPr>
                        <a:t>Quadrupole</a:t>
                      </a:r>
                      <a:r>
                        <a:rPr lang="en-US" sz="1400" b="0" kern="800" dirty="0" smtClean="0">
                          <a:solidFill>
                            <a:srgbClr val="0000CC"/>
                          </a:solidFill>
                          <a:effectLst/>
                        </a:rPr>
                        <a:t> Q10</a:t>
                      </a:r>
                      <a:endParaRPr lang="ru-RU" sz="1400" b="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</a:rPr>
                        <a:t>22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0066"/>
                          </a:solidFill>
                          <a:effectLst/>
                        </a:rPr>
                        <a:t>0</a:t>
                      </a:r>
                      <a:r>
                        <a:rPr lang="en-US" sz="1400" b="1" kern="1200" dirty="0" smtClean="0">
                          <a:solidFill>
                            <a:srgbClr val="000066"/>
                          </a:solidFill>
                          <a:effectLst/>
                        </a:rPr>
                        <a:t>.353</a:t>
                      </a:r>
                      <a:endParaRPr lang="ru-RU" sz="1400" b="1" kern="1200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0066"/>
                          </a:solidFill>
                          <a:effectLst/>
                        </a:rPr>
                        <a:t>31</a:t>
                      </a:r>
                      <a:endParaRPr lang="ru-RU" sz="1400" b="1" kern="1200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340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kern="800" dirty="0" err="1" smtClean="0">
                          <a:solidFill>
                            <a:srgbClr val="0000CC"/>
                          </a:solidFill>
                          <a:effectLst/>
                        </a:rPr>
                        <a:t>Quadrupole</a:t>
                      </a:r>
                      <a:r>
                        <a:rPr lang="en-US" sz="1400" b="0" kern="800" dirty="0" smtClean="0">
                          <a:solidFill>
                            <a:srgbClr val="0000CC"/>
                          </a:solidFill>
                          <a:effectLst/>
                        </a:rPr>
                        <a:t> Q15</a:t>
                      </a:r>
                      <a:endParaRPr lang="ru-RU" sz="1400" b="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</a:rPr>
                        <a:t>6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0066"/>
                          </a:solidFill>
                          <a:effectLst/>
                        </a:rPr>
                        <a:t>0</a:t>
                      </a:r>
                      <a:r>
                        <a:rPr lang="en-US" sz="1400" b="1" kern="1200" dirty="0" smtClean="0">
                          <a:solidFill>
                            <a:srgbClr val="000066"/>
                          </a:solidFill>
                          <a:effectLst/>
                        </a:rPr>
                        <a:t>.519</a:t>
                      </a:r>
                      <a:endParaRPr lang="ru-RU" sz="1400" b="1" kern="1200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0066"/>
                          </a:solidFill>
                          <a:effectLst/>
                        </a:rPr>
                        <a:t>31</a:t>
                      </a:r>
                      <a:endParaRPr lang="ru-RU" sz="1400" b="1" kern="1200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340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kern="800" dirty="0" err="1" smtClean="0">
                          <a:solidFill>
                            <a:srgbClr val="0000CC"/>
                          </a:solidFill>
                          <a:effectLst/>
                        </a:rPr>
                        <a:t>Steerer</a:t>
                      </a:r>
                      <a:endParaRPr lang="ru-RU" sz="1400" b="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</a:rPr>
                        <a:t>33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0066"/>
                          </a:solidFill>
                          <a:effectLst/>
                        </a:rPr>
                        <a:t>0</a:t>
                      </a:r>
                      <a:r>
                        <a:rPr lang="en-US" sz="1400" b="1" kern="1200" dirty="0" smtClean="0">
                          <a:solidFill>
                            <a:srgbClr val="000066"/>
                          </a:solidFill>
                          <a:effectLst/>
                        </a:rPr>
                        <a:t>.466</a:t>
                      </a:r>
                      <a:endParaRPr lang="ru-RU" sz="1400" b="1" kern="1200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0.114</a:t>
                      </a:r>
                      <a:endParaRPr lang="ru-RU" sz="1400" b="1" kern="1200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545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ED5FD3-1F1A-4582-86CF-787E0160F78D}" type="slidenum">
              <a:rPr lang="ru-RU" altLang="ru-RU" sz="1400">
                <a:latin typeface="Arial" pitchFamily="34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ru-RU" altLang="ru-RU" sz="1400" dirty="0">
              <a:latin typeface="Arial" pitchFamily="34" charset="0"/>
            </a:endParaRPr>
          </a:p>
        </p:txBody>
      </p:sp>
      <p:sp>
        <p:nvSpPr>
          <p:cNvPr id="21549" name="Прямоугольник 1"/>
          <p:cNvSpPr>
            <a:spLocks noChangeArrowheads="1"/>
          </p:cNvSpPr>
          <p:nvPr/>
        </p:nvSpPr>
        <p:spPr bwMode="auto">
          <a:xfrm>
            <a:off x="611748" y="3497344"/>
            <a:ext cx="202842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000066"/>
                </a:solidFill>
              </a:rPr>
              <a:t>Magnets of the </a:t>
            </a:r>
            <a:r>
              <a:rPr lang="en-US" altLang="ru-RU" sz="1800" dirty="0" err="1">
                <a:solidFill>
                  <a:srgbClr val="000066"/>
                </a:solidFill>
              </a:rPr>
              <a:t>Nuclotron</a:t>
            </a:r>
            <a:r>
              <a:rPr lang="en-US" altLang="ru-RU" sz="1800" dirty="0">
                <a:solidFill>
                  <a:srgbClr val="000066"/>
                </a:solidFill>
              </a:rPr>
              <a:t>-Collider channel are in development by </a:t>
            </a:r>
            <a:r>
              <a:rPr lang="en-US" altLang="ru-RU" sz="1800" dirty="0" err="1">
                <a:solidFill>
                  <a:srgbClr val="000066"/>
                </a:solidFill>
              </a:rPr>
              <a:t>SigmaPhi</a:t>
            </a:r>
            <a:r>
              <a:rPr lang="en-US" altLang="ru-RU" sz="1800" dirty="0" smtClean="0">
                <a:solidFill>
                  <a:srgbClr val="000066"/>
                </a:solidFill>
              </a:rPr>
              <a:t>.</a:t>
            </a:r>
            <a:endParaRPr lang="en-US" altLang="ru-RU" sz="1800" dirty="0">
              <a:solidFill>
                <a:srgbClr val="000066"/>
              </a:solidFill>
            </a:endParaRPr>
          </a:p>
        </p:txBody>
      </p:sp>
      <p:pic>
        <p:nvPicPr>
          <p:cNvPr id="15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464" y="2598944"/>
            <a:ext cx="6281156" cy="353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51" name="Oval 9"/>
          <p:cNvSpPr>
            <a:spLocks noChangeArrowheads="1"/>
          </p:cNvSpPr>
          <p:nvPr/>
        </p:nvSpPr>
        <p:spPr bwMode="auto">
          <a:xfrm rot="-1705651">
            <a:off x="5083876" y="3995376"/>
            <a:ext cx="1555826" cy="1161766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pic>
        <p:nvPicPr>
          <p:cNvPr id="17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12039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0"/>
            <a:ext cx="5035639" cy="40011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ru-RU" sz="2000" b="1" dirty="0" err="1" smtClean="0">
                <a:solidFill>
                  <a:srgbClr val="0000CC"/>
                </a:solidFill>
                <a:latin typeface="Calibri" panose="020F0502020204030204" pitchFamily="34" charset="0"/>
              </a:rPr>
              <a:t>Nuclotron</a:t>
            </a:r>
            <a:r>
              <a:rPr lang="en-US" altLang="ru-RU" sz="2000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-Collider </a:t>
            </a:r>
            <a:r>
              <a:rPr lang="en-US" altLang="ru-RU" sz="2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 </a:t>
            </a:r>
            <a:r>
              <a:rPr lang="en-US" altLang="ru-RU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beam transport channel</a:t>
            </a:r>
            <a:endParaRPr lang="en-US" altLang="ru-RU" sz="20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17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7502"/>
            <a:ext cx="1558440" cy="400110"/>
          </a:xfrm>
          <a:prstGeom prst="rect">
            <a:avLst/>
          </a:prstGeom>
          <a:solidFill>
            <a:srgbClr val="9999FF"/>
          </a:solidFill>
        </p:spPr>
        <p:txBody>
          <a:bodyPr wrap="none">
            <a:spAutoFit/>
          </a:bodyPr>
          <a:lstStyle/>
          <a:p>
            <a:r>
              <a:rPr kumimoji="1" lang="en-US" altLang="ru-RU" sz="2000" dirty="0" smtClean="0">
                <a:solidFill>
                  <a:srgbClr val="0000CC"/>
                </a:solidFill>
                <a:latin typeface="Calibri" panose="020F0502020204030204" pitchFamily="34" charset="0"/>
                <a:ea typeface="MS PGothic" pitchFamily="34" charset="-128"/>
              </a:rPr>
              <a:t>NICA Collider</a:t>
            </a:r>
            <a:endParaRPr lang="ru-RU" sz="2000" dirty="0">
              <a:latin typeface="Calibri" panose="020F0502020204030204" pitchFamily="34" charset="0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19968"/>
            <a:ext cx="4224339" cy="322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89600" y="0"/>
            <a:ext cx="3454400" cy="40011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00CC"/>
                </a:solidFill>
                <a:latin typeface="Calibri" panose="020F0502020204030204" pitchFamily="34" charset="0"/>
              </a:rPr>
              <a:t>Nuclotron</a:t>
            </a:r>
            <a:r>
              <a:rPr lang="en-US" sz="2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 magnets’ technology </a:t>
            </a:r>
            <a:endParaRPr lang="ru-RU" sz="20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4" name="Двойная стрелка влево/вправо 3"/>
          <p:cNvSpPr/>
          <p:nvPr/>
        </p:nvSpPr>
        <p:spPr>
          <a:xfrm>
            <a:off x="1727200" y="17502"/>
            <a:ext cx="3873500" cy="382608"/>
          </a:xfrm>
          <a:prstGeom prst="leftRightArrow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4300696"/>
            <a:ext cx="6253162" cy="22906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4454524" y="607377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ru-RU" dirty="0" smtClean="0">
                <a:latin typeface="Calibri" panose="020F0502020204030204" pitchFamily="34" charset="0"/>
              </a:rPr>
              <a:t>Racetrack of </a:t>
            </a:r>
            <a:r>
              <a:rPr lang="en-US" altLang="ru-RU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503.04 m</a:t>
            </a:r>
            <a:r>
              <a:rPr lang="en-US" altLang="ru-RU" dirty="0" smtClean="0">
                <a:solidFill>
                  <a:srgbClr val="0000CC"/>
                </a:solidFill>
                <a:latin typeface="Calibri" panose="020F0502020204030204" pitchFamily="34" charset="0"/>
              </a:rPr>
              <a:t> </a:t>
            </a:r>
            <a:r>
              <a:rPr lang="en-US" altLang="ru-RU" dirty="0" smtClean="0">
                <a:latin typeface="Calibri" panose="020F0502020204030204" pitchFamily="34" charset="0"/>
              </a:rPr>
              <a:t>circumference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ru-RU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2</a:t>
            </a:r>
            <a:r>
              <a:rPr lang="en-US" altLang="ru-RU" dirty="0" smtClean="0">
                <a:solidFill>
                  <a:srgbClr val="0000CC"/>
                </a:solidFill>
                <a:latin typeface="Calibri" panose="020F0502020204030204" pitchFamily="34" charset="0"/>
              </a:rPr>
              <a:t> </a:t>
            </a:r>
            <a:r>
              <a:rPr lang="en-US" altLang="ru-RU" dirty="0" smtClean="0">
                <a:latin typeface="Calibri" panose="020F0502020204030204" pitchFamily="34" charset="0"/>
              </a:rPr>
              <a:t>Interaction points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ru-RU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0.32 m</a:t>
            </a:r>
            <a:r>
              <a:rPr lang="en-US" altLang="ru-RU" dirty="0" smtClean="0">
                <a:solidFill>
                  <a:srgbClr val="0000CC"/>
                </a:solidFill>
                <a:latin typeface="Calibri" panose="020F0502020204030204" pitchFamily="34" charset="0"/>
              </a:rPr>
              <a:t> </a:t>
            </a:r>
            <a:r>
              <a:rPr lang="en-US" altLang="ru-RU" dirty="0" smtClean="0">
                <a:latin typeface="Calibri" panose="020F0502020204030204" pitchFamily="34" charset="0"/>
              </a:rPr>
              <a:t>vertical beam separation 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ru-RU" dirty="0" smtClean="0">
                <a:latin typeface="Calibri" panose="020F0502020204030204" pitchFamily="34" charset="0"/>
              </a:rPr>
              <a:t>double-aperture </a:t>
            </a:r>
            <a:r>
              <a:rPr lang="en-US" altLang="ru-RU" dirty="0" err="1" smtClean="0">
                <a:latin typeface="Calibri" panose="020F0502020204030204" pitchFamily="34" charset="0"/>
              </a:rPr>
              <a:t>sc</a:t>
            </a:r>
            <a:r>
              <a:rPr lang="en-US" altLang="ru-RU" dirty="0" smtClean="0">
                <a:latin typeface="Calibri" panose="020F0502020204030204" pitchFamily="34" charset="0"/>
              </a:rPr>
              <a:t>-magnets with </a:t>
            </a:r>
            <a:r>
              <a:rPr lang="en-US" altLang="ru-RU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1.8 T</a:t>
            </a:r>
            <a:r>
              <a:rPr lang="en-US" altLang="ru-RU" dirty="0" smtClean="0">
                <a:solidFill>
                  <a:srgbClr val="0000CC"/>
                </a:solidFill>
                <a:latin typeface="Calibri" panose="020F0502020204030204" pitchFamily="34" charset="0"/>
              </a:rPr>
              <a:t> </a:t>
            </a:r>
            <a:r>
              <a:rPr lang="en-US" altLang="ru-RU" dirty="0" smtClean="0">
                <a:latin typeface="Calibri" panose="020F0502020204030204" pitchFamily="34" charset="0"/>
              </a:rPr>
              <a:t>max field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ru-RU" b="1" dirty="0">
                <a:solidFill>
                  <a:srgbClr val="0000CC"/>
                </a:solidFill>
                <a:latin typeface="Calibri" panose="020F0502020204030204" pitchFamily="34" charset="0"/>
              </a:rPr>
              <a:t>45 </a:t>
            </a:r>
            <a:r>
              <a:rPr lang="en-US" altLang="ru-RU" b="1" dirty="0" err="1" smtClean="0">
                <a:solidFill>
                  <a:srgbClr val="0000CC"/>
                </a:solidFill>
                <a:latin typeface="Calibri" panose="020F0502020204030204" pitchFamily="34" charset="0"/>
              </a:rPr>
              <a:t>T·m</a:t>
            </a:r>
            <a:r>
              <a:rPr lang="en-US" altLang="ru-RU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 </a:t>
            </a:r>
            <a:r>
              <a:rPr lang="en-US" altLang="ru-RU" dirty="0" smtClean="0">
                <a:latin typeface="Calibri" panose="020F0502020204030204" pitchFamily="34" charset="0"/>
              </a:rPr>
              <a:t>magnetic </a:t>
            </a:r>
            <a:r>
              <a:rPr lang="en-US" altLang="ru-RU" dirty="0">
                <a:latin typeface="Calibri" panose="020F0502020204030204" pitchFamily="34" charset="0"/>
              </a:rPr>
              <a:t>rigidity </a:t>
            </a:r>
            <a:r>
              <a:rPr lang="en-US" altLang="ru-RU" dirty="0">
                <a:solidFill>
                  <a:srgbClr val="0000CC"/>
                </a:solidFill>
                <a:latin typeface="Calibri" panose="020F0502020204030204" pitchFamily="34" charset="0"/>
              </a:rPr>
              <a:t> </a:t>
            </a:r>
            <a:endParaRPr lang="en-US" altLang="ru-RU" dirty="0" smtClean="0">
              <a:solidFill>
                <a:srgbClr val="0000CC"/>
              </a:solidFill>
              <a:latin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ru-RU" dirty="0">
                <a:solidFill>
                  <a:srgbClr val="0000CC"/>
                </a:solidFill>
                <a:latin typeface="Calibri" panose="020F0502020204030204" pitchFamily="34" charset="0"/>
              </a:rPr>
              <a:t> </a:t>
            </a:r>
            <a:r>
              <a:rPr lang="en-US" altLang="ru-RU" dirty="0" smtClean="0">
                <a:latin typeface="Calibri" panose="020F0502020204030204" pitchFamily="34" charset="0"/>
              </a:rPr>
              <a:t>ion </a:t>
            </a:r>
            <a:r>
              <a:rPr lang="en-US" altLang="ru-RU" dirty="0">
                <a:latin typeface="Calibri" panose="020F0502020204030204" pitchFamily="34" charset="0"/>
              </a:rPr>
              <a:t>kinetic energy range from </a:t>
            </a:r>
            <a:r>
              <a:rPr lang="en-US" altLang="ru-RU" b="1" dirty="0">
                <a:solidFill>
                  <a:srgbClr val="0000CC"/>
                </a:solidFill>
                <a:latin typeface="Calibri" panose="020F0502020204030204" pitchFamily="34" charset="0"/>
              </a:rPr>
              <a:t>1 GeV/u </a:t>
            </a:r>
            <a:r>
              <a:rPr lang="en-US" altLang="ru-RU" dirty="0">
                <a:latin typeface="Calibri" panose="020F0502020204030204" pitchFamily="34" charset="0"/>
              </a:rPr>
              <a:t>to</a:t>
            </a:r>
            <a:r>
              <a:rPr lang="en-US" altLang="ru-RU" dirty="0">
                <a:solidFill>
                  <a:srgbClr val="0000CC"/>
                </a:solidFill>
                <a:latin typeface="Calibri" panose="020F0502020204030204" pitchFamily="34" charset="0"/>
              </a:rPr>
              <a:t> </a:t>
            </a:r>
            <a:r>
              <a:rPr lang="en-US" altLang="ru-RU" b="1" dirty="0">
                <a:solidFill>
                  <a:srgbClr val="0000CC"/>
                </a:solidFill>
                <a:latin typeface="Calibri" panose="020F0502020204030204" pitchFamily="34" charset="0"/>
              </a:rPr>
              <a:t>4.5 GeV/u </a:t>
            </a:r>
            <a:r>
              <a:rPr lang="en-US" altLang="ru-RU" dirty="0">
                <a:latin typeface="Calibri" panose="020F0502020204030204" pitchFamily="34" charset="0"/>
              </a:rPr>
              <a:t>for Au</a:t>
            </a:r>
            <a:r>
              <a:rPr lang="en-US" altLang="ru-RU" baseline="30000" dirty="0">
                <a:latin typeface="Calibri" panose="020F0502020204030204" pitchFamily="34" charset="0"/>
              </a:rPr>
              <a:t>79</a:t>
            </a:r>
            <a:r>
              <a:rPr lang="en-US" altLang="ru-RU" baseline="30000" dirty="0" smtClean="0">
                <a:latin typeface="Calibri" panose="020F0502020204030204" pitchFamily="34" charset="0"/>
              </a:rPr>
              <a:t>+</a:t>
            </a:r>
            <a:endParaRPr lang="en-US" altLang="ru-RU" dirty="0" smtClean="0">
              <a:latin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ru-RU" dirty="0" smtClean="0">
                <a:latin typeface="Calibri" panose="020F0502020204030204" pitchFamily="34" charset="0"/>
              </a:rPr>
              <a:t>vacuum</a:t>
            </a:r>
            <a:r>
              <a:rPr lang="en-US" altLang="ru-RU" dirty="0" smtClean="0">
                <a:solidFill>
                  <a:srgbClr val="0000CC"/>
                </a:solidFill>
                <a:latin typeface="Calibri" panose="020F0502020204030204" pitchFamily="34" charset="0"/>
              </a:rPr>
              <a:t>: </a:t>
            </a:r>
            <a:r>
              <a:rPr lang="en-US" altLang="ru-RU" b="1" dirty="0">
                <a:solidFill>
                  <a:srgbClr val="0000CC"/>
                </a:solidFill>
                <a:latin typeface="Calibri" panose="020F0502020204030204" pitchFamily="34" charset="0"/>
              </a:rPr>
              <a:t>10</a:t>
            </a:r>
            <a:r>
              <a:rPr lang="en-US" altLang="ru-RU" b="1" baseline="30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−</a:t>
            </a:r>
            <a:r>
              <a:rPr lang="en-US" altLang="ru-RU" b="1" baseline="30000" dirty="0">
                <a:solidFill>
                  <a:srgbClr val="0000CC"/>
                </a:solidFill>
                <a:latin typeface="Calibri" panose="020F0502020204030204" pitchFamily="34" charset="0"/>
              </a:rPr>
              <a:t>9</a:t>
            </a:r>
            <a:r>
              <a:rPr lang="en-US" altLang="ru-RU" b="1" dirty="0">
                <a:solidFill>
                  <a:srgbClr val="0000CC"/>
                </a:solidFill>
                <a:latin typeface="Calibri" panose="020F0502020204030204" pitchFamily="34" charset="0"/>
              </a:rPr>
              <a:t> </a:t>
            </a:r>
            <a:r>
              <a:rPr lang="en-US" altLang="ru-RU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Pa</a:t>
            </a:r>
            <a:r>
              <a:rPr lang="en-US" altLang="ru-RU" dirty="0" smtClean="0">
                <a:solidFill>
                  <a:srgbClr val="0000CC"/>
                </a:solidFill>
                <a:latin typeface="Calibri" panose="020F0502020204030204" pitchFamily="34" charset="0"/>
              </a:rPr>
              <a:t>; 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ru-RU" dirty="0" smtClean="0">
                <a:latin typeface="Calibri" panose="020F0502020204030204" pitchFamily="34" charset="0"/>
              </a:rPr>
              <a:t>Average </a:t>
            </a:r>
            <a:r>
              <a:rPr lang="en-US" altLang="ru-RU" dirty="0">
                <a:latin typeface="Calibri" panose="020F0502020204030204" pitchFamily="34" charset="0"/>
              </a:rPr>
              <a:t>luminosity</a:t>
            </a:r>
            <a:r>
              <a:rPr lang="en-US" altLang="ru-RU" dirty="0">
                <a:solidFill>
                  <a:srgbClr val="0000CC"/>
                </a:solidFill>
                <a:latin typeface="Calibri" panose="020F0502020204030204" pitchFamily="34" charset="0"/>
              </a:rPr>
              <a:t> </a:t>
            </a:r>
            <a:r>
              <a:rPr lang="en-US" altLang="ru-RU" b="1" dirty="0">
                <a:solidFill>
                  <a:srgbClr val="0000CC"/>
                </a:solidFill>
                <a:latin typeface="Calibri" panose="020F0502020204030204" pitchFamily="34" charset="0"/>
              </a:rPr>
              <a:t>10</a:t>
            </a:r>
            <a:r>
              <a:rPr lang="en-US" altLang="ru-RU" b="1" baseline="30000" dirty="0">
                <a:solidFill>
                  <a:srgbClr val="0000CC"/>
                </a:solidFill>
                <a:latin typeface="Calibri" panose="020F0502020204030204" pitchFamily="34" charset="0"/>
              </a:rPr>
              <a:t>27</a:t>
            </a:r>
            <a:r>
              <a:rPr lang="en-US" altLang="ru-RU" b="1" dirty="0">
                <a:solidFill>
                  <a:srgbClr val="0000CC"/>
                </a:solidFill>
                <a:latin typeface="Calibri" panose="020F0502020204030204" pitchFamily="34" charset="0"/>
              </a:rPr>
              <a:t> cm</a:t>
            </a:r>
            <a:r>
              <a:rPr lang="en-US" altLang="ru-RU" b="1" baseline="30000" dirty="0">
                <a:solidFill>
                  <a:srgbClr val="0000CC"/>
                </a:solidFill>
                <a:latin typeface="Calibri" panose="020F0502020204030204" pitchFamily="34" charset="0"/>
              </a:rPr>
              <a:t>−2</a:t>
            </a:r>
            <a:r>
              <a:rPr lang="en-US" altLang="ru-RU" b="1" dirty="0">
                <a:solidFill>
                  <a:srgbClr val="0000CC"/>
                </a:solidFill>
                <a:latin typeface="Calibri" panose="020F0502020204030204" pitchFamily="34" charset="0"/>
              </a:rPr>
              <a:t>·s</a:t>
            </a:r>
            <a:r>
              <a:rPr lang="en-US" altLang="ru-RU" b="1" baseline="30000" dirty="0">
                <a:solidFill>
                  <a:srgbClr val="0000CC"/>
                </a:solidFill>
                <a:latin typeface="Calibri" panose="020F0502020204030204" pitchFamily="34" charset="0"/>
              </a:rPr>
              <a:t>−1</a:t>
            </a:r>
            <a:r>
              <a:rPr lang="en-US" altLang="ru-RU" b="1" dirty="0">
                <a:solidFill>
                  <a:srgbClr val="0000CC"/>
                </a:solidFill>
                <a:latin typeface="Calibri" panose="020F0502020204030204" pitchFamily="34" charset="0"/>
              </a:rPr>
              <a:t> </a:t>
            </a:r>
            <a:r>
              <a:rPr lang="en-US" altLang="ru-RU" dirty="0">
                <a:latin typeface="Calibri" panose="020F0502020204030204" pitchFamily="34" charset="0"/>
              </a:rPr>
              <a:t>for gold ion collisions at √</a:t>
            </a:r>
            <a:r>
              <a:rPr lang="en-US" altLang="ru-RU" i="1" dirty="0" err="1">
                <a:latin typeface="Calibri" panose="020F0502020204030204" pitchFamily="34" charset="0"/>
              </a:rPr>
              <a:t>s</a:t>
            </a:r>
            <a:r>
              <a:rPr lang="en-US" altLang="ru-RU" baseline="-25000" dirty="0" err="1">
                <a:latin typeface="Calibri" panose="020F0502020204030204" pitchFamily="34" charset="0"/>
              </a:rPr>
              <a:t>NN</a:t>
            </a:r>
            <a:r>
              <a:rPr lang="en-US" altLang="ru-RU" dirty="0">
                <a:latin typeface="Calibri" panose="020F0502020204030204" pitchFamily="34" charset="0"/>
              </a:rPr>
              <a:t> = 9 GeV.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732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2700" y="5618162"/>
            <a:ext cx="5238750" cy="13239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600" b="1" dirty="0">
                <a:solidFill>
                  <a:srgbClr val="0066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Collider</a:t>
            </a:r>
          </a:p>
          <a:p>
            <a:pPr eaLnBrk="1" hangingPunct="1">
              <a:defRPr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+   RF-2 systems in the project version </a:t>
            </a:r>
          </a:p>
          <a:p>
            <a:pPr eaLnBrk="1" hangingPunct="1">
              <a:defRPr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+   RF-3 systems in the project version</a:t>
            </a:r>
          </a:p>
          <a:p>
            <a:pPr eaLnBrk="1" hangingPunct="1">
              <a:defRPr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+   S-cooling (transverse)</a:t>
            </a:r>
          </a:p>
          <a:p>
            <a:pPr eaLnBrk="1" hangingPunct="1">
              <a:defRPr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+   E-cooling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79375"/>
            <a:ext cx="9144000" cy="44418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44450" y="357188"/>
            <a:ext cx="9140825" cy="584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1. Injector chain: KRION =&gt; Booster =&gt; BTL BN =&gt; Nuclotron</a:t>
            </a:r>
          </a:p>
          <a:p>
            <a:pPr eaLnBrk="1" hangingPunct="1">
              <a:defRPr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2. BTL Nuclotron =&gt; Collider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-20638" y="890588"/>
            <a:ext cx="9140826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3. </a:t>
            </a:r>
            <a:r>
              <a:rPr lang="en-US" sz="1600" b="1" dirty="0">
                <a:solidFill>
                  <a:srgbClr val="006600"/>
                </a:solidFill>
                <a:latin typeface="Calibri" panose="020F0502020204030204" pitchFamily="34" charset="0"/>
              </a:rPr>
              <a:t>Collider</a:t>
            </a:r>
            <a:r>
              <a:rPr lang="en-US" sz="1600" dirty="0">
                <a:solidFill>
                  <a:srgbClr val="00660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equipped with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RF-1 (barrier voltage system) for ion storage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RF-2 in a reduced version: 2 cavities per ring instead 4 (50 kV RF amplitude instead 100 kV)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1 channel of S-cooling per ring (cooling of longitudinal deg. of freedom)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8900" y="1935163"/>
            <a:ext cx="8343900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/>
          <a:p>
            <a:pPr indent="180000" eaLnBrk="1" hangingPunct="1">
              <a:defRPr/>
            </a:pPr>
            <a:r>
              <a:rPr lang="en-US" sz="1600" b="1" dirty="0" smtClean="0">
                <a:solidFill>
                  <a:srgbClr val="002060"/>
                </a:solidFill>
                <a:latin typeface="+mj-lt"/>
              </a:rPr>
              <a:t>Result</a:t>
            </a:r>
            <a:r>
              <a:rPr lang="en-US" sz="1600" b="1" dirty="0">
                <a:solidFill>
                  <a:srgbClr val="002060"/>
                </a:solidFill>
                <a:latin typeface="+mj-lt"/>
              </a:rPr>
              <a:t>: 22 bunches of the length </a:t>
            </a:r>
            <a:r>
              <a:rPr lang="en-US" sz="1600" b="1" dirty="0">
                <a:solidFill>
                  <a:srgbClr val="006600"/>
                </a:solidFill>
                <a:latin typeface="+mj-lt"/>
                <a:sym typeface="Symbol" panose="05050102010706020507" pitchFamily="18" charset="2"/>
              </a:rPr>
              <a:t>  2 m</a:t>
            </a:r>
            <a:r>
              <a:rPr lang="en-US" sz="1600" b="1" dirty="0">
                <a:solidFill>
                  <a:srgbClr val="006600"/>
                </a:solidFill>
                <a:latin typeface="+mj-lt"/>
              </a:rPr>
              <a:t> </a:t>
            </a:r>
            <a:r>
              <a:rPr lang="en-US" sz="1600" b="1" dirty="0">
                <a:solidFill>
                  <a:srgbClr val="002060"/>
                </a:solidFill>
                <a:latin typeface="+mj-lt"/>
              </a:rPr>
              <a:t>per collider ring that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= 5e25 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cm</a:t>
            </a:r>
            <a:r>
              <a:rPr lang="en-US" sz="1600" b="1" baseline="30000" dirty="0">
                <a:solidFill>
                  <a:srgbClr val="FF0000"/>
                </a:solidFill>
                <a:latin typeface="+mj-lt"/>
              </a:rPr>
              <a:t>-2</a:t>
            </a:r>
            <a:r>
              <a:rPr lang="en-US" sz="1600" b="1" dirty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s</a:t>
            </a:r>
            <a:r>
              <a:rPr lang="en-US" sz="1600" b="1" baseline="30000" dirty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-1</a:t>
            </a:r>
            <a:r>
              <a:rPr lang="en-US" sz="1600" b="1" dirty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.</a:t>
            </a:r>
            <a:r>
              <a:rPr lang="en-US" sz="1600" b="1" baseline="30000" dirty="0">
                <a:solidFill>
                  <a:srgbClr val="FF0000"/>
                </a:solidFill>
                <a:latin typeface="+mj-lt"/>
              </a:rPr>
              <a:t> </a:t>
            </a:r>
            <a:endParaRPr lang="en-US" sz="1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558" name="Прямоугольник 13"/>
          <p:cNvSpPr>
            <a:spLocks noChangeArrowheads="1"/>
          </p:cNvSpPr>
          <p:nvPr/>
        </p:nvSpPr>
        <p:spPr bwMode="auto">
          <a:xfrm>
            <a:off x="36513" y="53975"/>
            <a:ext cx="4318000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NICA Stage II-a (basic configuration): </a:t>
            </a:r>
            <a:endParaRPr lang="ru-RU" altLang="ru-RU" sz="1800">
              <a:solidFill>
                <a:srgbClr val="006600"/>
              </a:solidFill>
              <a:latin typeface="Bookman Old Style" pitchFamily="18" charset="0"/>
            </a:endParaRPr>
          </a:p>
        </p:txBody>
      </p:sp>
      <p:sp>
        <p:nvSpPr>
          <p:cNvPr id="23559" name="Прямоугольник 14"/>
          <p:cNvSpPr>
            <a:spLocks noChangeArrowheads="1"/>
          </p:cNvSpPr>
          <p:nvPr/>
        </p:nvSpPr>
        <p:spPr bwMode="auto">
          <a:xfrm>
            <a:off x="12700" y="5307013"/>
            <a:ext cx="4086225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NICA Stage II-b </a:t>
            </a:r>
            <a:r>
              <a:rPr lang="en-US" altLang="ru-RU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(full </a:t>
            </a:r>
            <a:r>
              <a:rPr lang="en-US" altLang="ru-RU" sz="1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configuration): </a:t>
            </a:r>
            <a:endParaRPr lang="ru-RU" altLang="ru-RU" sz="1800" dirty="0">
              <a:solidFill>
                <a:srgbClr val="006600"/>
              </a:solidFill>
              <a:latin typeface="Bookman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30128" y="5618162"/>
            <a:ext cx="5266247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/>
          <a:p>
            <a:pPr indent="180000" eaLnBrk="1" hangingPunct="1">
              <a:defRPr/>
            </a:pPr>
            <a:r>
              <a:rPr lang="en-US" sz="1600" b="1" dirty="0">
                <a:solidFill>
                  <a:srgbClr val="002060"/>
                </a:solidFill>
                <a:latin typeface="+mj-lt"/>
              </a:rPr>
              <a:t>Result: 22 bunches of the length </a:t>
            </a:r>
            <a:r>
              <a:rPr lang="en-US" sz="1600" b="1" dirty="0" smtClean="0">
                <a:solidFill>
                  <a:srgbClr val="006600"/>
                </a:solidFill>
                <a:latin typeface="+mj-lt"/>
                <a:sym typeface="Symbol" panose="05050102010706020507" pitchFamily="18" charset="2"/>
              </a:rPr>
              <a:t> = -star = </a:t>
            </a:r>
            <a:r>
              <a:rPr lang="en-US" sz="1600" b="1" dirty="0">
                <a:solidFill>
                  <a:srgbClr val="006600"/>
                </a:solidFill>
                <a:latin typeface="+mj-lt"/>
                <a:sym typeface="Symbol" panose="05050102010706020507" pitchFamily="18" charset="2"/>
              </a:rPr>
              <a:t>0.6 m</a:t>
            </a:r>
            <a:r>
              <a:rPr lang="en-US" sz="1600" b="1" dirty="0">
                <a:solidFill>
                  <a:srgbClr val="006600"/>
                </a:solidFill>
                <a:latin typeface="+mj-lt"/>
              </a:rPr>
              <a:t> </a:t>
            </a:r>
            <a:r>
              <a:rPr lang="en-US" sz="1600" b="1" dirty="0">
                <a:solidFill>
                  <a:srgbClr val="002060"/>
                </a:solidFill>
                <a:latin typeface="+mj-lt"/>
              </a:rPr>
              <a:t>per collider ring </a:t>
            </a:r>
            <a:r>
              <a:rPr lang="en-US" sz="1600" b="1" dirty="0" smtClean="0">
                <a:solidFill>
                  <a:srgbClr val="002060"/>
                </a:solidFill>
                <a:latin typeface="+mj-lt"/>
              </a:rPr>
              <a:t>that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= 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1e27 cm</a:t>
            </a:r>
            <a:r>
              <a:rPr lang="en-US" sz="1600" b="1" baseline="30000" dirty="0">
                <a:solidFill>
                  <a:srgbClr val="FF0000"/>
                </a:solidFill>
                <a:latin typeface="+mj-lt"/>
              </a:rPr>
              <a:t>-2</a:t>
            </a:r>
            <a:r>
              <a:rPr lang="en-US" sz="1600" b="1" dirty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s</a:t>
            </a:r>
            <a:r>
              <a:rPr lang="en-US" sz="1600" b="1" baseline="30000" dirty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-1</a:t>
            </a:r>
            <a:r>
              <a:rPr lang="en-US" sz="1600" b="1" dirty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.</a:t>
            </a:r>
            <a:r>
              <a:rPr lang="en-US" sz="1600" b="1" baseline="30000" dirty="0">
                <a:solidFill>
                  <a:srgbClr val="FF0000"/>
                </a:solidFill>
                <a:latin typeface="+mj-lt"/>
              </a:rPr>
              <a:t> </a:t>
            </a:r>
            <a:endParaRPr lang="en-US" sz="1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57438"/>
            <a:ext cx="7924800" cy="29495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33F575-D89B-427C-A4F1-9C755AA499DF}" type="slidenum">
              <a:rPr lang="ru-RU" altLang="ru-RU" smtClean="0"/>
              <a:pPr>
                <a:defRPr/>
              </a:pPr>
              <a:t>14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0195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38"/>
            <a:ext cx="916622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  <p:pic>
        <p:nvPicPr>
          <p:cNvPr id="6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225" y="924898"/>
            <a:ext cx="1765300" cy="40011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Time-schedule</a:t>
            </a:r>
            <a:endParaRPr lang="ru-RU" sz="20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46291" y="1146770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ru-RU" dirty="0" smtClean="0">
                <a:solidFill>
                  <a:srgbClr val="0000CC"/>
                </a:solidFill>
                <a:latin typeface="Arial" pitchFamily="34" charset="0"/>
                <a:ea typeface="MS PGothic" pitchFamily="34" charset="-128"/>
              </a:rPr>
              <a:t>Collider</a:t>
            </a:r>
            <a:endParaRPr lang="ru-RU" dirty="0"/>
          </a:p>
        </p:txBody>
      </p:sp>
      <p:sp>
        <p:nvSpPr>
          <p:cNvPr id="7" name="Text Box 66"/>
          <p:cNvSpPr txBox="1">
            <a:spLocks noChangeArrowheads="1"/>
          </p:cNvSpPr>
          <p:nvPr/>
        </p:nvSpPr>
        <p:spPr bwMode="auto">
          <a:xfrm>
            <a:off x="6614183" y="6596854"/>
            <a:ext cx="744537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16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IP-1</a:t>
            </a:r>
            <a:endParaRPr lang="ru-RU" altLang="ru-RU" sz="1600" b="1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66"/>
          <p:cNvSpPr txBox="1">
            <a:spLocks noChangeArrowheads="1"/>
          </p:cNvSpPr>
          <p:nvPr/>
        </p:nvSpPr>
        <p:spPr bwMode="auto">
          <a:xfrm>
            <a:off x="6630058" y="4783929"/>
            <a:ext cx="620712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16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IP-2</a:t>
            </a:r>
            <a:endParaRPr lang="ru-RU" altLang="ru-RU" sz="1600" b="1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26"/>
          <p:cNvGrpSpPr>
            <a:grpSpLocks/>
          </p:cNvGrpSpPr>
          <p:nvPr/>
        </p:nvGrpSpPr>
        <p:grpSpPr bwMode="auto">
          <a:xfrm>
            <a:off x="4820735" y="5226840"/>
            <a:ext cx="4331431" cy="1350963"/>
            <a:chOff x="2758" y="2780"/>
            <a:chExt cx="2742" cy="851"/>
          </a:xfrm>
          <a:solidFill>
            <a:srgbClr val="9999FF"/>
          </a:solidFill>
        </p:grpSpPr>
        <p:grpSp>
          <p:nvGrpSpPr>
            <p:cNvPr id="11" name="Group 27"/>
            <p:cNvGrpSpPr>
              <a:grpSpLocks/>
            </p:cNvGrpSpPr>
            <p:nvPr/>
          </p:nvGrpSpPr>
          <p:grpSpPr bwMode="auto">
            <a:xfrm>
              <a:off x="2758" y="2780"/>
              <a:ext cx="2742" cy="851"/>
              <a:chOff x="2758" y="2780"/>
              <a:chExt cx="2742" cy="851"/>
            </a:xfrm>
            <a:grpFill/>
          </p:grpSpPr>
          <p:sp>
            <p:nvSpPr>
              <p:cNvPr id="13" name="Oval 69"/>
              <p:cNvSpPr>
                <a:spLocks noChangeArrowheads="1"/>
              </p:cNvSpPr>
              <p:nvPr/>
            </p:nvSpPr>
            <p:spPr bwMode="auto">
              <a:xfrm>
                <a:off x="2758" y="2781"/>
                <a:ext cx="860" cy="842"/>
              </a:xfrm>
              <a:prstGeom prst="ellipse">
                <a:avLst/>
              </a:prstGeom>
              <a:grpFill/>
              <a:ln w="38100">
                <a:solidFill>
                  <a:srgbClr val="000066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latin typeface="Arial" pitchFamily="34" charset="0"/>
                </a:endParaRPr>
              </a:p>
            </p:txBody>
          </p:sp>
          <p:sp>
            <p:nvSpPr>
              <p:cNvPr id="14" name="Oval 70"/>
              <p:cNvSpPr>
                <a:spLocks noChangeArrowheads="1"/>
              </p:cNvSpPr>
              <p:nvPr/>
            </p:nvSpPr>
            <p:spPr bwMode="auto">
              <a:xfrm>
                <a:off x="4640" y="2813"/>
                <a:ext cx="860" cy="801"/>
              </a:xfrm>
              <a:prstGeom prst="ellipse">
                <a:avLst/>
              </a:prstGeom>
              <a:grpFill/>
              <a:ln w="38100">
                <a:noFill/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  <p:sp>
            <p:nvSpPr>
              <p:cNvPr id="15" name="Oval 72"/>
              <p:cNvSpPr>
                <a:spLocks noChangeArrowheads="1"/>
              </p:cNvSpPr>
              <p:nvPr/>
            </p:nvSpPr>
            <p:spPr bwMode="auto">
              <a:xfrm>
                <a:off x="2837" y="2788"/>
                <a:ext cx="860" cy="836"/>
              </a:xfrm>
              <a:prstGeom prst="ellipse">
                <a:avLst/>
              </a:prstGeom>
              <a:grpFill/>
              <a:ln w="38100">
                <a:noFill/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latin typeface="Arial" pitchFamily="34" charset="0"/>
                </a:endParaRPr>
              </a:p>
            </p:txBody>
          </p:sp>
          <p:sp>
            <p:nvSpPr>
              <p:cNvPr id="16" name="Oval 73"/>
              <p:cNvSpPr>
                <a:spLocks noChangeArrowheads="1"/>
              </p:cNvSpPr>
              <p:nvPr/>
            </p:nvSpPr>
            <p:spPr bwMode="auto">
              <a:xfrm>
                <a:off x="4561" y="2780"/>
                <a:ext cx="936" cy="851"/>
              </a:xfrm>
              <a:prstGeom prst="ellipse">
                <a:avLst/>
              </a:prstGeom>
              <a:grpFill/>
              <a:ln w="38100">
                <a:solidFill>
                  <a:schemeClr val="accent2">
                    <a:lumMod val="75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latin typeface="Arial" pitchFamily="34" charset="0"/>
                </a:endParaRPr>
              </a:p>
            </p:txBody>
          </p:sp>
          <p:sp>
            <p:nvSpPr>
              <p:cNvPr id="17" name="Rectangle 74"/>
              <p:cNvSpPr>
                <a:spLocks noChangeArrowheads="1"/>
              </p:cNvSpPr>
              <p:nvPr/>
            </p:nvSpPr>
            <p:spPr bwMode="auto">
              <a:xfrm>
                <a:off x="3283" y="2795"/>
                <a:ext cx="1723" cy="836"/>
              </a:xfrm>
              <a:prstGeom prst="rect">
                <a:avLst/>
              </a:prstGeom>
              <a:grpFill/>
              <a:ln w="38100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latin typeface="Arial" pitchFamily="34" charset="0"/>
                </a:endParaRPr>
              </a:p>
            </p:txBody>
          </p:sp>
          <p:sp>
            <p:nvSpPr>
              <p:cNvPr id="18" name="Line 75"/>
              <p:cNvSpPr>
                <a:spLocks noChangeShapeType="1"/>
              </p:cNvSpPr>
              <p:nvPr/>
            </p:nvSpPr>
            <p:spPr bwMode="auto">
              <a:xfrm flipV="1">
                <a:off x="3268" y="2780"/>
                <a:ext cx="1707" cy="8"/>
              </a:xfrm>
              <a:prstGeom prst="line">
                <a:avLst/>
              </a:prstGeom>
              <a:grpFill/>
              <a:ln w="38100">
                <a:solidFill>
                  <a:srgbClr val="000066"/>
                </a:solidFill>
                <a:prstDash val="dash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" name="Line 76"/>
              <p:cNvSpPr>
                <a:spLocks noChangeShapeType="1"/>
              </p:cNvSpPr>
              <p:nvPr/>
            </p:nvSpPr>
            <p:spPr bwMode="auto">
              <a:xfrm>
                <a:off x="3303" y="3624"/>
                <a:ext cx="1564" cy="0"/>
              </a:xfrm>
              <a:prstGeom prst="line">
                <a:avLst/>
              </a:prstGeom>
              <a:grpFill/>
              <a:ln w="38100">
                <a:solidFill>
                  <a:srgbClr val="000066"/>
                </a:solidFill>
                <a:prstDash val="dash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12" name="Text Box 77"/>
            <p:cNvSpPr txBox="1">
              <a:spLocks noChangeArrowheads="1"/>
            </p:cNvSpPr>
            <p:nvPr/>
          </p:nvSpPr>
          <p:spPr bwMode="auto">
            <a:xfrm>
              <a:off x="3517" y="2954"/>
              <a:ext cx="1257" cy="630"/>
            </a:xfrm>
            <a:prstGeom prst="rect">
              <a:avLst/>
            </a:prstGeom>
            <a:grpFill/>
            <a:ln w="19050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Collider</a:t>
              </a:r>
            </a:p>
            <a:p>
              <a:pPr algn="ctr" eaLnBrk="1" hangingPunct="1">
                <a:defRPr/>
              </a:pPr>
              <a:r>
                <a:rPr lang="en-US" altLang="ru-RU" b="1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L ≥ 10</a:t>
              </a:r>
              <a:r>
                <a:rPr lang="en-US" altLang="ru-RU" b="1" baseline="30000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27</a:t>
              </a:r>
              <a:r>
                <a:rPr lang="en-US" altLang="ru-RU" b="1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 </a:t>
              </a:r>
              <a:r>
                <a:rPr lang="ru-RU" altLang="ru-RU" b="1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см</a:t>
              </a:r>
              <a:r>
                <a:rPr lang="en-US" altLang="ru-RU" b="1" baseline="30000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-2</a:t>
              </a:r>
              <a:r>
                <a:rPr lang="ru-RU" altLang="ru-RU" b="1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с</a:t>
              </a:r>
              <a:r>
                <a:rPr lang="en-US" altLang="ru-RU" b="1" baseline="30000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-1</a:t>
              </a:r>
              <a:endParaRPr lang="ru-RU" altLang="ru-RU" b="1" baseline="30000" dirty="0">
                <a:solidFill>
                  <a:srgbClr val="0000CC"/>
                </a:solidFill>
                <a:latin typeface="Arial" pitchFamily="34" charset="0"/>
                <a:ea typeface="SimSun" pitchFamily="2" charset="-122"/>
              </a:endParaRPr>
            </a:p>
            <a:p>
              <a:pPr algn="ctr" eaLnBrk="1" hangingPunct="1">
                <a:defRPr/>
              </a:pPr>
              <a:endParaRPr lang="en-US" alt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AutoShape 44"/>
          <p:cNvSpPr>
            <a:spLocks noChangeArrowheads="1"/>
          </p:cNvSpPr>
          <p:nvPr/>
        </p:nvSpPr>
        <p:spPr bwMode="auto">
          <a:xfrm>
            <a:off x="6777695" y="5087142"/>
            <a:ext cx="266700" cy="254000"/>
          </a:xfrm>
          <a:prstGeom prst="irregularSeal1">
            <a:avLst/>
          </a:prstGeom>
          <a:solidFill>
            <a:srgbClr val="FF99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21" name="AutoShape 42"/>
          <p:cNvSpPr>
            <a:spLocks noChangeArrowheads="1"/>
          </p:cNvSpPr>
          <p:nvPr/>
        </p:nvSpPr>
        <p:spPr bwMode="auto">
          <a:xfrm>
            <a:off x="6774520" y="6423817"/>
            <a:ext cx="266700" cy="254000"/>
          </a:xfrm>
          <a:prstGeom prst="irregularSeal1">
            <a:avLst/>
          </a:prstGeom>
          <a:solidFill>
            <a:srgbClr val="FF99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56678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16</a:t>
            </a:fld>
            <a:endParaRPr lang="ru-RU" alt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2" y="748758"/>
            <a:ext cx="3554570" cy="271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2" y="3609303"/>
            <a:ext cx="2681288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306070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0090"/>
                </a:solidFill>
                <a:latin typeface="Calibri" panose="020F0502020204030204" pitchFamily="34" charset="0"/>
              </a:rPr>
              <a:t>Collider magnets’ system</a:t>
            </a:r>
            <a:endParaRPr lang="en-US" sz="2000" dirty="0">
              <a:solidFill>
                <a:srgbClr val="000090"/>
              </a:solidFill>
              <a:latin typeface="Calibri" panose="020F0502020204030204" pitchFamily="34" charset="0"/>
              <a:cs typeface="Georg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61075" y="0"/>
            <a:ext cx="306070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0090"/>
                </a:solidFill>
                <a:latin typeface="Calibri" panose="020F0502020204030204" pitchFamily="34" charset="0"/>
              </a:rPr>
              <a:t>Assembly and testing</a:t>
            </a:r>
            <a:endParaRPr lang="en-US" sz="2000" dirty="0">
              <a:solidFill>
                <a:srgbClr val="000090"/>
              </a:solidFill>
              <a:latin typeface="Calibri" panose="020F0502020204030204" pitchFamily="34" charset="0"/>
              <a:cs typeface="Georgia"/>
            </a:endParaRPr>
          </a:p>
        </p:txBody>
      </p:sp>
      <p:sp>
        <p:nvSpPr>
          <p:cNvPr id="7" name="Двойная стрелка влево/вправо 6"/>
          <p:cNvSpPr/>
          <p:nvPr/>
        </p:nvSpPr>
        <p:spPr>
          <a:xfrm>
            <a:off x="3060699" y="17502"/>
            <a:ext cx="3000375" cy="382608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487" y="400110"/>
            <a:ext cx="5452513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345777"/>
              </p:ext>
            </p:extLst>
          </p:nvPr>
        </p:nvGraphicFramePr>
        <p:xfrm>
          <a:off x="3873322" y="2394767"/>
          <a:ext cx="4768850" cy="2429071"/>
        </p:xfrm>
        <a:graphic>
          <a:graphicData uri="http://schemas.openxmlformats.org/drawingml/2006/table">
            <a:tbl>
              <a:tblPr/>
              <a:tblGrid>
                <a:gridCol w="25588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606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4934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28417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Parameter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Dipole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Lens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9786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Number of magnets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80</a:t>
                      </a:r>
                      <a:r>
                        <a:rPr lang="ru-RU" sz="16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+8*</a:t>
                      </a: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78</a:t>
                      </a:r>
                      <a:r>
                        <a:rPr lang="ru-RU" sz="1600" b="1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+12</a:t>
                      </a:r>
                      <a:r>
                        <a:rPr lang="ru-RU" sz="16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**</a:t>
                      </a: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8417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Max. magnetic field (gradient)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1.8 T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23.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T/m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8417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Effective magnetic length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1.94 m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0.47 m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8417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Beam pipe aperture (h/v)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120 mm / 70 mm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8417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Distance between beams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320 mm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8417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Overall weight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1670 kg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240 kg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3644722" y="4876030"/>
            <a:ext cx="50990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dirty="0">
                <a:solidFill>
                  <a:srgbClr val="000000"/>
                </a:solidFill>
                <a:cs typeface="Times New Roman" pitchFamily="18" charset="0"/>
              </a:rPr>
              <a:t>*- </a:t>
            </a:r>
            <a:r>
              <a:rPr lang="en-US" altLang="ru-RU" sz="1400" dirty="0" smtClean="0">
                <a:solidFill>
                  <a:srgbClr val="000000"/>
                </a:solidFill>
                <a:cs typeface="Times New Roman" pitchFamily="18" charset="0"/>
              </a:rPr>
              <a:t>beams</a:t>
            </a:r>
            <a:r>
              <a:rPr lang="en-US" altLang="ru-RU" sz="1400" dirty="0" smtClean="0">
                <a:solidFill>
                  <a:srgbClr val="000000"/>
                </a:solidFill>
              </a:rPr>
              <a:t> </a:t>
            </a:r>
            <a:r>
              <a:rPr lang="en-US" altLang="ru-RU" sz="1400" dirty="0" smtClean="0">
                <a:solidFill>
                  <a:srgbClr val="000000"/>
                </a:solidFill>
                <a:cs typeface="Times New Roman" pitchFamily="18" charset="0"/>
              </a:rPr>
              <a:t>vertical elevation dipoles</a:t>
            </a:r>
            <a:endParaRPr lang="en-US" altLang="ru-RU" sz="1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dirty="0">
                <a:solidFill>
                  <a:srgbClr val="000000"/>
                </a:solidFill>
                <a:cs typeface="Times New Roman" pitchFamily="18" charset="0"/>
              </a:rPr>
              <a:t>**- </a:t>
            </a:r>
            <a:r>
              <a:rPr lang="en-US" altLang="ru-RU" sz="1400" dirty="0" smtClean="0">
                <a:solidFill>
                  <a:srgbClr val="000000"/>
                </a:solidFill>
                <a:cs typeface="Times New Roman" pitchFamily="18" charset="0"/>
              </a:rPr>
              <a:t>final </a:t>
            </a:r>
            <a:r>
              <a:rPr lang="en-US" altLang="ru-RU" sz="1400" dirty="0">
                <a:solidFill>
                  <a:srgbClr val="000000"/>
                </a:solidFill>
                <a:cs typeface="Times New Roman" pitchFamily="18" charset="0"/>
              </a:rPr>
              <a:t>focus </a:t>
            </a:r>
            <a:r>
              <a:rPr lang="en-US" altLang="ru-RU" sz="1400" dirty="0" smtClean="0">
                <a:solidFill>
                  <a:srgbClr val="000000"/>
                </a:solidFill>
                <a:cs typeface="Times New Roman" pitchFamily="18" charset="0"/>
              </a:rPr>
              <a:t>quadrupoles</a:t>
            </a:r>
            <a:endParaRPr lang="en-US" alt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3251715" y="5744944"/>
            <a:ext cx="5618720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  <a:extLst/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kumimoji="1" lang="en-US" altLang="ru-RU" sz="2000" b="1" dirty="0" smtClean="0">
                <a:solidFill>
                  <a:srgbClr val="006600"/>
                </a:solidFill>
                <a:latin typeface="Calibri" panose="020F0502020204030204" pitchFamily="34" charset="0"/>
                <a:sym typeface="Apple Chancery"/>
              </a:rPr>
              <a:t>178 structural </a:t>
            </a:r>
            <a:r>
              <a:rPr kumimoji="1" lang="en-US" altLang="ru-RU" sz="2000" b="1" dirty="0" err="1" smtClean="0">
                <a:solidFill>
                  <a:srgbClr val="006600"/>
                </a:solidFill>
                <a:latin typeface="Calibri" panose="020F0502020204030204" pitchFamily="34" charset="0"/>
                <a:sym typeface="Apple Chancery"/>
              </a:rPr>
              <a:t>sc</a:t>
            </a:r>
            <a:r>
              <a:rPr kumimoji="1" lang="en-US" altLang="ru-RU" sz="2000" b="1" dirty="0" smtClean="0">
                <a:solidFill>
                  <a:srgbClr val="006600"/>
                </a:solidFill>
                <a:latin typeface="Calibri" panose="020F0502020204030204" pitchFamily="34" charset="0"/>
                <a:sym typeface="Apple Chancery"/>
              </a:rPr>
              <a:t>-magnets to assemble and test</a:t>
            </a:r>
            <a:endParaRPr kumimoji="1" lang="en-US" altLang="ru-RU" sz="2000" b="1" dirty="0">
              <a:solidFill>
                <a:srgbClr val="006600"/>
              </a:solidFill>
              <a:latin typeface="Calibri" panose="020F0502020204030204" pitchFamily="34" charset="0"/>
              <a:sym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65246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17</a:t>
            </a:fld>
            <a:endParaRPr lang="ru-RU" alt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02" y="2695866"/>
            <a:ext cx="7304033" cy="4170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364" y="200295"/>
            <a:ext cx="4871635" cy="2495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241"/>
            <a:ext cx="4340180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  <a:extLst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kumimoji="1" lang="en-US" altLang="ru-RU" sz="2000" b="1" dirty="0" smtClean="0">
                <a:solidFill>
                  <a:srgbClr val="006600"/>
                </a:solidFill>
                <a:latin typeface="Calibri" panose="020F0502020204030204" pitchFamily="34" charset="0"/>
                <a:sym typeface="Apple Chancery"/>
              </a:rPr>
              <a:t>SC-magnets to assembly and testing</a:t>
            </a:r>
            <a:endParaRPr kumimoji="1" lang="en-US" altLang="ru-RU" sz="2000" b="1" dirty="0">
              <a:solidFill>
                <a:srgbClr val="006600"/>
              </a:solidFill>
              <a:latin typeface="Calibri" panose="020F0502020204030204" pitchFamily="34" charset="0"/>
              <a:sym typeface="Apple Chancery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3" y="525420"/>
            <a:ext cx="3736586" cy="220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3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F7B76E-EE24-4426-9217-C5D1E04A9D3F}" type="slidenum">
              <a:rPr lang="ru-RU" smtClean="0"/>
              <a:t>18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3773510" cy="40011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NICA Collider magnets testing</a:t>
            </a:r>
            <a:endParaRPr lang="ru-RU" sz="20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46" y="684979"/>
            <a:ext cx="4164764" cy="238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143912" y="0"/>
            <a:ext cx="5000088" cy="646331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kumimoji="1" lang="en-US" altLang="ru-RU" b="1" dirty="0" smtClean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26 dipoles’ yokes delivered to JINR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kumimoji="1" lang="en-US" altLang="ru-RU" b="1" dirty="0" smtClean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5 dipoles’ successfully passed cryogenic tests 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981" y="1303164"/>
            <a:ext cx="4194472" cy="238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6644088"/>
              </p:ext>
            </p:extLst>
          </p:nvPr>
        </p:nvGraphicFramePr>
        <p:xfrm>
          <a:off x="383110" y="3319730"/>
          <a:ext cx="4628791" cy="3538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r:id="rId5" imgW="3779404" imgH="2887287" progId="Origin95.Graph">
                  <p:embed/>
                </p:oleObj>
              </mc:Choice>
              <mc:Fallback>
                <p:oleObj r:id="rId5" imgW="3779404" imgH="2887287" progId="Origin95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110" y="3319730"/>
                        <a:ext cx="4628791" cy="35382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4381736" y="5514090"/>
            <a:ext cx="2402110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  <a:extLst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kumimoji="1" lang="en-US" altLang="ru-RU" sz="2000" b="1" dirty="0" smtClean="0">
                <a:solidFill>
                  <a:srgbClr val="006600"/>
                </a:solidFill>
                <a:latin typeface="Calibri" panose="020F0502020204030204" pitchFamily="34" charset="0"/>
                <a:sym typeface="Apple Chancery"/>
              </a:rPr>
              <a:t>testing </a:t>
            </a:r>
            <a:r>
              <a:rPr kumimoji="1" lang="en-US" altLang="ru-RU" sz="2000" b="1" dirty="0" smtClean="0">
                <a:solidFill>
                  <a:srgbClr val="006600"/>
                </a:solidFill>
                <a:latin typeface="Calibri" panose="020F0502020204030204" pitchFamily="34" charset="0"/>
                <a:sym typeface="Apple Chancery"/>
              </a:rPr>
              <a:t>results</a:t>
            </a:r>
            <a:endParaRPr kumimoji="1" lang="en-US" altLang="ru-RU" sz="2000" b="1" dirty="0">
              <a:solidFill>
                <a:srgbClr val="006600"/>
              </a:solidFill>
              <a:latin typeface="Calibri" panose="020F0502020204030204" pitchFamily="34" charset="0"/>
              <a:sym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268410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Прямоугольник 1"/>
          <p:cNvSpPr>
            <a:spLocks noChangeArrowheads="1"/>
          </p:cNvSpPr>
          <p:nvPr/>
        </p:nvSpPr>
        <p:spPr bwMode="auto">
          <a:xfrm>
            <a:off x="-22225" y="0"/>
            <a:ext cx="148527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dirty="0" smtClean="0">
                <a:solidFill>
                  <a:srgbClr val="0000CC"/>
                </a:solidFill>
                <a:cs typeface="Times New Roman" pitchFamily="18" charset="0"/>
              </a:rPr>
              <a:t>RF-system</a:t>
            </a:r>
            <a:endParaRPr lang="ru-RU" altLang="ru-RU" sz="2400" dirty="0">
              <a:solidFill>
                <a:srgbClr val="0000CC"/>
              </a:solidFill>
              <a:cs typeface="Times New Roman" pitchFamily="18" charset="0"/>
            </a:endParaRPr>
          </a:p>
        </p:txBody>
      </p:sp>
      <p:pic>
        <p:nvPicPr>
          <p:cNvPr id="7" name="Рисунок 6" descr="31.jpg">
            <a:extLst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7327" y="3680386"/>
            <a:ext cx="2672030" cy="2779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57995" y="6513513"/>
            <a:ext cx="2476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dirty="0">
                <a:solidFill>
                  <a:srgbClr val="0000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3D model of RF3 station</a:t>
            </a:r>
            <a:endParaRPr lang="ru-RU" sz="1050" dirty="0">
              <a:solidFill>
                <a:srgbClr val="0000CC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7659" name="Номер слайда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64375" y="6469063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85CB52-422B-43E1-B514-78F2B8467A63}" type="slidenum">
              <a:rPr lang="ru-RU" altLang="ru-RU" sz="1200" b="1">
                <a:solidFill>
                  <a:srgbClr val="002060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sp>
        <p:nvSpPr>
          <p:cNvPr id="27660" name="Прямоугольник 11"/>
          <p:cNvSpPr>
            <a:spLocks noChangeArrowheads="1"/>
          </p:cNvSpPr>
          <p:nvPr/>
        </p:nvSpPr>
        <p:spPr bwMode="auto">
          <a:xfrm>
            <a:off x="204788" y="1289050"/>
            <a:ext cx="269398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002060"/>
                </a:solidFill>
              </a:rPr>
              <a:t>RF system for basic configuration is under construction at BINP – 2020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002060"/>
                </a:solidFill>
              </a:rPr>
              <a:t>RF system for project configuration is under development at BINP – 2021</a:t>
            </a:r>
          </a:p>
        </p:txBody>
      </p:sp>
      <p:pic>
        <p:nvPicPr>
          <p:cNvPr id="14" name="Рисунок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932" y="1057655"/>
            <a:ext cx="4820992" cy="391358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095200" y="4978780"/>
            <a:ext cx="3632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dirty="0" smtClean="0">
                <a:solidFill>
                  <a:srgbClr val="0000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RF1 station: preparation for the tests</a:t>
            </a:r>
            <a:endParaRPr lang="ru-RU" sz="1050" dirty="0">
              <a:solidFill>
                <a:srgbClr val="0000CC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57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>
            <a:off x="733425" y="4022725"/>
            <a:ext cx="2884488" cy="2405063"/>
            <a:chOff x="365" y="1900"/>
            <a:chExt cx="1817" cy="1515"/>
          </a:xfrm>
        </p:grpSpPr>
        <p:sp>
          <p:nvSpPr>
            <p:cNvPr id="14401" name="Oval 62"/>
            <p:cNvSpPr>
              <a:spLocks noChangeArrowheads="1"/>
            </p:cNvSpPr>
            <p:nvPr/>
          </p:nvSpPr>
          <p:spPr bwMode="auto">
            <a:xfrm>
              <a:off x="465" y="1900"/>
              <a:ext cx="1672" cy="1515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 smtClean="0">
                <a:latin typeface="Arial" pitchFamily="34" charset="0"/>
              </a:endParaRPr>
            </a:p>
          </p:txBody>
        </p:sp>
        <p:sp>
          <p:nvSpPr>
            <p:cNvPr id="14402" name="Text Box 63"/>
            <p:cNvSpPr txBox="1">
              <a:spLocks noChangeArrowheads="1"/>
            </p:cNvSpPr>
            <p:nvPr/>
          </p:nvSpPr>
          <p:spPr bwMode="auto">
            <a:xfrm>
              <a:off x="365" y="2293"/>
              <a:ext cx="1817" cy="891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u="sng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Nuclotron</a:t>
              </a:r>
              <a:r>
                <a:rPr lang="en-US" altLang="ru-RU" sz="1600" b="1" u="sng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(45 Tm)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injection of one bunch 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of 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 2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×10</a:t>
              </a:r>
              <a:r>
                <a:rPr lang="en-US" altLang="ru-RU" sz="1600" b="1" baseline="30000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9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ions,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acceleration up to 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1 - 4.5 GeV/u max.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>
            <a:off x="4402138" y="1450975"/>
            <a:ext cx="4783137" cy="622300"/>
            <a:chOff x="2624" y="685"/>
            <a:chExt cx="2997" cy="392"/>
          </a:xfrm>
        </p:grpSpPr>
        <p:sp>
          <p:nvSpPr>
            <p:cNvPr id="14397" name="Text Box 65"/>
            <p:cNvSpPr txBox="1">
              <a:spLocks noChangeArrowheads="1"/>
            </p:cNvSpPr>
            <p:nvPr/>
          </p:nvSpPr>
          <p:spPr bwMode="auto">
            <a:xfrm>
              <a:off x="3047" y="772"/>
              <a:ext cx="1573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2">
                  <a:lumMod val="60000"/>
                  <a:lumOff val="40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Linac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LU</a:t>
              </a:r>
              <a:r>
                <a:rPr lang="ru-RU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-20</a:t>
              </a:r>
            </a:p>
          </p:txBody>
        </p:sp>
        <p:sp>
          <p:nvSpPr>
            <p:cNvPr id="14398" name="Text Box 65"/>
            <p:cNvSpPr txBox="1">
              <a:spLocks noChangeArrowheads="1"/>
            </p:cNvSpPr>
            <p:nvPr/>
          </p:nvSpPr>
          <p:spPr bwMode="auto">
            <a:xfrm>
              <a:off x="4768" y="685"/>
              <a:ext cx="853" cy="392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2">
                  <a:lumMod val="60000"/>
                  <a:lumOff val="40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Ion sources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99" name="Line 95"/>
            <p:cNvSpPr>
              <a:spLocks noChangeShapeType="1"/>
            </p:cNvSpPr>
            <p:nvPr/>
          </p:nvSpPr>
          <p:spPr bwMode="auto">
            <a:xfrm flipH="1" flipV="1">
              <a:off x="4625" y="894"/>
              <a:ext cx="107" cy="5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400" name="Line 9"/>
            <p:cNvSpPr>
              <a:spLocks noChangeShapeType="1"/>
            </p:cNvSpPr>
            <p:nvPr/>
          </p:nvSpPr>
          <p:spPr bwMode="auto">
            <a:xfrm flipH="1">
              <a:off x="2624" y="896"/>
              <a:ext cx="416" cy="0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4581" name="Group 10"/>
          <p:cNvGrpSpPr>
            <a:grpSpLocks/>
          </p:cNvGrpSpPr>
          <p:nvPr/>
        </p:nvGrpSpPr>
        <p:grpSpPr bwMode="auto">
          <a:xfrm>
            <a:off x="3579813" y="2132013"/>
            <a:ext cx="5311775" cy="3005137"/>
            <a:chOff x="2118" y="1097"/>
            <a:chExt cx="3346" cy="1893"/>
          </a:xfrm>
        </p:grpSpPr>
        <p:sp>
          <p:nvSpPr>
            <p:cNvPr id="14391" name="Arc 94"/>
            <p:cNvSpPr>
              <a:spLocks/>
            </p:cNvSpPr>
            <p:nvPr/>
          </p:nvSpPr>
          <p:spPr bwMode="auto">
            <a:xfrm rot="10693531" flipV="1">
              <a:off x="2118" y="2067"/>
              <a:ext cx="732" cy="923"/>
            </a:xfrm>
            <a:custGeom>
              <a:avLst/>
              <a:gdLst>
                <a:gd name="T0" fmla="*/ 0 w 21564"/>
                <a:gd name="T1" fmla="*/ 0 h 21249"/>
                <a:gd name="T2" fmla="*/ 0 w 21564"/>
                <a:gd name="T3" fmla="*/ 0 h 21249"/>
                <a:gd name="T4" fmla="*/ 0 w 21564"/>
                <a:gd name="T5" fmla="*/ 0 h 21249"/>
                <a:gd name="T6" fmla="*/ 0 60000 65536"/>
                <a:gd name="T7" fmla="*/ 0 60000 65536"/>
                <a:gd name="T8" fmla="*/ 0 60000 65536"/>
                <a:gd name="T9" fmla="*/ 0 w 21564"/>
                <a:gd name="T10" fmla="*/ 0 h 21249"/>
                <a:gd name="T11" fmla="*/ 21564 w 21564"/>
                <a:gd name="T12" fmla="*/ 21249 h 212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4" h="21249" fill="none" extrusionOk="0">
                  <a:moveTo>
                    <a:pt x="3880" y="0"/>
                  </a:moveTo>
                  <a:cubicBezTo>
                    <a:pt x="13681" y="1790"/>
                    <a:pt x="20986" y="10051"/>
                    <a:pt x="21563" y="19997"/>
                  </a:cubicBezTo>
                </a:path>
                <a:path w="21564" h="21249" stroke="0" extrusionOk="0">
                  <a:moveTo>
                    <a:pt x="3880" y="0"/>
                  </a:moveTo>
                  <a:cubicBezTo>
                    <a:pt x="13681" y="1790"/>
                    <a:pt x="20986" y="10051"/>
                    <a:pt x="21563" y="19997"/>
                  </a:cubicBezTo>
                  <a:lnTo>
                    <a:pt x="0" y="21249"/>
                  </a:lnTo>
                  <a:lnTo>
                    <a:pt x="3880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92" name="Line 95"/>
            <p:cNvSpPr>
              <a:spLocks noChangeShapeType="1"/>
            </p:cNvSpPr>
            <p:nvPr/>
          </p:nvSpPr>
          <p:spPr bwMode="auto">
            <a:xfrm flipH="1">
              <a:off x="2696" y="1762"/>
              <a:ext cx="643" cy="291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640" name="Line 95"/>
            <p:cNvSpPr>
              <a:spLocks noChangeShapeType="1"/>
            </p:cNvSpPr>
            <p:nvPr/>
          </p:nvSpPr>
          <p:spPr bwMode="auto">
            <a:xfrm flipH="1" flipV="1">
              <a:off x="3345" y="1750"/>
              <a:ext cx="1371" cy="109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641" name="Line 95"/>
            <p:cNvSpPr>
              <a:spLocks noChangeShapeType="1"/>
            </p:cNvSpPr>
            <p:nvPr/>
          </p:nvSpPr>
          <p:spPr bwMode="auto">
            <a:xfrm flipH="1">
              <a:off x="3354" y="1356"/>
              <a:ext cx="1603" cy="38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642" name="Line 95"/>
            <p:cNvSpPr>
              <a:spLocks noChangeShapeType="1"/>
            </p:cNvSpPr>
            <p:nvPr/>
          </p:nvSpPr>
          <p:spPr bwMode="auto">
            <a:xfrm flipH="1">
              <a:off x="3363" y="1261"/>
              <a:ext cx="835" cy="483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6" name="Text Box 64"/>
            <p:cNvSpPr txBox="1">
              <a:spLocks noChangeArrowheads="1"/>
            </p:cNvSpPr>
            <p:nvPr/>
          </p:nvSpPr>
          <p:spPr bwMode="auto">
            <a:xfrm>
              <a:off x="3159" y="1097"/>
              <a:ext cx="2305" cy="9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ysDot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altLang="ru-RU" b="1" u="sng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  <a:p>
              <a:pPr algn="ctr" eaLnBrk="1" hangingPunct="1">
                <a:defRPr/>
              </a:pPr>
              <a:r>
                <a:rPr lang="en-US" altLang="ru-RU" b="1" u="sng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Fixed Target Area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582" name="Group 17"/>
          <p:cNvGrpSpPr>
            <a:grpSpLocks/>
          </p:cNvGrpSpPr>
          <p:nvPr/>
        </p:nvGrpSpPr>
        <p:grpSpPr bwMode="auto">
          <a:xfrm>
            <a:off x="381000" y="1171575"/>
            <a:ext cx="3586163" cy="2406650"/>
            <a:chOff x="135" y="328"/>
            <a:chExt cx="2259" cy="1516"/>
          </a:xfrm>
        </p:grpSpPr>
        <p:sp>
          <p:nvSpPr>
            <p:cNvPr id="14389" name="Oval 79"/>
            <p:cNvSpPr>
              <a:spLocks noChangeArrowheads="1"/>
            </p:cNvSpPr>
            <p:nvPr/>
          </p:nvSpPr>
          <p:spPr bwMode="auto">
            <a:xfrm>
              <a:off x="308" y="328"/>
              <a:ext cx="1556" cy="15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 smtClean="0">
                <a:solidFill>
                  <a:srgbClr val="0000CC"/>
                </a:solidFill>
                <a:latin typeface="Arial" pitchFamily="34" charset="0"/>
              </a:endParaRPr>
            </a:p>
          </p:txBody>
        </p:sp>
        <p:sp>
          <p:nvSpPr>
            <p:cNvPr id="14390" name="Text Box 80"/>
            <p:cNvSpPr txBox="1">
              <a:spLocks noChangeArrowheads="1"/>
            </p:cNvSpPr>
            <p:nvPr/>
          </p:nvSpPr>
          <p:spPr bwMode="auto">
            <a:xfrm>
              <a:off x="135" y="585"/>
              <a:ext cx="2259" cy="990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u="sng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Booster (25 Tm)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1</a:t>
              </a:r>
              <a:r>
                <a:rPr lang="ru-RU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2-</a:t>
              </a:r>
              <a:r>
                <a:rPr lang="ru-RU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3)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single-turn injection, 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storage of (</a:t>
              </a:r>
              <a:r>
                <a:rPr lang="ru-RU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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4)×10</a:t>
              </a:r>
              <a:r>
                <a:rPr lang="en-US" altLang="ru-RU" sz="1600" b="1" baseline="30000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9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ions,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acceleration up to 100 MeV/u,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electron cooling, acceleration 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up to 600 MeV/u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70457" name="Line 89"/>
          <p:cNvSpPr>
            <a:spLocks noChangeShapeType="1"/>
          </p:cNvSpPr>
          <p:nvPr/>
        </p:nvSpPr>
        <p:spPr bwMode="auto">
          <a:xfrm flipH="1">
            <a:off x="658813" y="2430463"/>
            <a:ext cx="4762" cy="12954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Line 89"/>
          <p:cNvSpPr>
            <a:spLocks noChangeShapeType="1"/>
          </p:cNvSpPr>
          <p:nvPr/>
        </p:nvSpPr>
        <p:spPr bwMode="auto">
          <a:xfrm>
            <a:off x="665163" y="3892550"/>
            <a:ext cx="261937" cy="17145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24585" name="Group 22"/>
          <p:cNvGrpSpPr>
            <a:grpSpLocks/>
          </p:cNvGrpSpPr>
          <p:nvPr/>
        </p:nvGrpSpPr>
        <p:grpSpPr bwMode="auto">
          <a:xfrm>
            <a:off x="3365184" y="4795840"/>
            <a:ext cx="1319268" cy="1244600"/>
            <a:chOff x="2007" y="2787"/>
            <a:chExt cx="815" cy="784"/>
          </a:xfrm>
        </p:grpSpPr>
        <p:sp>
          <p:nvSpPr>
            <p:cNvPr id="14386" name="Arc 96"/>
            <p:cNvSpPr>
              <a:spLocks/>
            </p:cNvSpPr>
            <p:nvPr/>
          </p:nvSpPr>
          <p:spPr bwMode="auto">
            <a:xfrm rot="16974707">
              <a:off x="1985" y="3256"/>
              <a:ext cx="337" cy="294"/>
            </a:xfrm>
            <a:custGeom>
              <a:avLst/>
              <a:gdLst>
                <a:gd name="T0" fmla="*/ 0 w 21600"/>
                <a:gd name="T1" fmla="*/ 0 h 23142"/>
                <a:gd name="T2" fmla="*/ 0 w 21600"/>
                <a:gd name="T3" fmla="*/ 0 h 23142"/>
                <a:gd name="T4" fmla="*/ 0 w 21600"/>
                <a:gd name="T5" fmla="*/ 0 h 2314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142"/>
                <a:gd name="T11" fmla="*/ 21600 w 21600"/>
                <a:gd name="T12" fmla="*/ 23142 h 231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142" fill="none" extrusionOk="0">
                  <a:moveTo>
                    <a:pt x="4209" y="0"/>
                  </a:moveTo>
                  <a:cubicBezTo>
                    <a:pt x="14318" y="2009"/>
                    <a:pt x="21600" y="10879"/>
                    <a:pt x="21600" y="21186"/>
                  </a:cubicBezTo>
                  <a:cubicBezTo>
                    <a:pt x="21600" y="21839"/>
                    <a:pt x="21570" y="22491"/>
                    <a:pt x="21511" y="23142"/>
                  </a:cubicBezTo>
                </a:path>
                <a:path w="21600" h="23142" stroke="0" extrusionOk="0">
                  <a:moveTo>
                    <a:pt x="4209" y="0"/>
                  </a:moveTo>
                  <a:cubicBezTo>
                    <a:pt x="14318" y="2009"/>
                    <a:pt x="21600" y="10879"/>
                    <a:pt x="21600" y="21186"/>
                  </a:cubicBezTo>
                  <a:cubicBezTo>
                    <a:pt x="21600" y="21839"/>
                    <a:pt x="21570" y="22491"/>
                    <a:pt x="21511" y="23142"/>
                  </a:cubicBezTo>
                  <a:lnTo>
                    <a:pt x="0" y="21186"/>
                  </a:lnTo>
                  <a:lnTo>
                    <a:pt x="4209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87" name="Arc 93"/>
            <p:cNvSpPr>
              <a:spLocks/>
            </p:cNvSpPr>
            <p:nvPr/>
          </p:nvSpPr>
          <p:spPr bwMode="auto">
            <a:xfrm rot="4986537" flipH="1">
              <a:off x="2429" y="3175"/>
              <a:ext cx="331" cy="454"/>
            </a:xfrm>
            <a:custGeom>
              <a:avLst/>
              <a:gdLst>
                <a:gd name="T0" fmla="*/ 0 w 21562"/>
                <a:gd name="T1" fmla="*/ 0 h 20893"/>
                <a:gd name="T2" fmla="*/ 0 w 21562"/>
                <a:gd name="T3" fmla="*/ 0 h 20893"/>
                <a:gd name="T4" fmla="*/ 0 w 21562"/>
                <a:gd name="T5" fmla="*/ 0 h 20893"/>
                <a:gd name="T6" fmla="*/ 0 60000 65536"/>
                <a:gd name="T7" fmla="*/ 0 60000 65536"/>
                <a:gd name="T8" fmla="*/ 0 60000 65536"/>
                <a:gd name="T9" fmla="*/ 0 w 21562"/>
                <a:gd name="T10" fmla="*/ 0 h 20893"/>
                <a:gd name="T11" fmla="*/ 21562 w 21562"/>
                <a:gd name="T12" fmla="*/ 20893 h 208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2" h="20893" fill="none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</a:path>
                <a:path w="21562" h="20893" stroke="0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  <a:lnTo>
                    <a:pt x="0" y="20893"/>
                  </a:lnTo>
                  <a:lnTo>
                    <a:pt x="5481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88" name="Arc 93"/>
            <p:cNvSpPr>
              <a:spLocks/>
            </p:cNvSpPr>
            <p:nvPr/>
          </p:nvSpPr>
          <p:spPr bwMode="auto">
            <a:xfrm rot="16613463" flipH="1" flipV="1">
              <a:off x="2300" y="2781"/>
              <a:ext cx="505" cy="517"/>
            </a:xfrm>
            <a:custGeom>
              <a:avLst/>
              <a:gdLst>
                <a:gd name="T0" fmla="*/ 0 w 21562"/>
                <a:gd name="T1" fmla="*/ 0 h 20893"/>
                <a:gd name="T2" fmla="*/ 0 w 21562"/>
                <a:gd name="T3" fmla="*/ 0 h 20893"/>
                <a:gd name="T4" fmla="*/ 0 w 21562"/>
                <a:gd name="T5" fmla="*/ 0 h 20893"/>
                <a:gd name="T6" fmla="*/ 0 60000 65536"/>
                <a:gd name="T7" fmla="*/ 0 60000 65536"/>
                <a:gd name="T8" fmla="*/ 0 60000 65536"/>
                <a:gd name="T9" fmla="*/ 0 w 21562"/>
                <a:gd name="T10" fmla="*/ 0 h 20893"/>
                <a:gd name="T11" fmla="*/ 21562 w 21562"/>
                <a:gd name="T12" fmla="*/ 20893 h 208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2" h="20893" fill="none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</a:path>
                <a:path w="21562" h="20893" stroke="0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  <a:lnTo>
                    <a:pt x="0" y="20893"/>
                  </a:lnTo>
                  <a:lnTo>
                    <a:pt x="5481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4587" name="Group 36"/>
          <p:cNvGrpSpPr>
            <a:grpSpLocks/>
          </p:cNvGrpSpPr>
          <p:nvPr/>
        </p:nvGrpSpPr>
        <p:grpSpPr bwMode="auto">
          <a:xfrm>
            <a:off x="1971675" y="939800"/>
            <a:ext cx="7119938" cy="417513"/>
            <a:chOff x="1129" y="358"/>
            <a:chExt cx="4485" cy="263"/>
          </a:xfrm>
        </p:grpSpPr>
        <p:sp>
          <p:nvSpPr>
            <p:cNvPr id="14373" name="Text Box 65"/>
            <p:cNvSpPr txBox="1">
              <a:spLocks noChangeArrowheads="1"/>
            </p:cNvSpPr>
            <p:nvPr/>
          </p:nvSpPr>
          <p:spPr bwMode="auto">
            <a:xfrm>
              <a:off x="3056" y="381"/>
              <a:ext cx="1565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Linac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ru-RU" sz="16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HILac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74" name="Text Box 65"/>
            <p:cNvSpPr txBox="1">
              <a:spLocks noChangeArrowheads="1"/>
            </p:cNvSpPr>
            <p:nvPr/>
          </p:nvSpPr>
          <p:spPr bwMode="auto">
            <a:xfrm>
              <a:off x="4761" y="358"/>
              <a:ext cx="853" cy="25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KRION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75" name="Line 39"/>
            <p:cNvSpPr>
              <a:spLocks noChangeShapeType="1"/>
            </p:cNvSpPr>
            <p:nvPr/>
          </p:nvSpPr>
          <p:spPr bwMode="auto">
            <a:xfrm flipH="1" flipV="1">
              <a:off x="1129" y="521"/>
              <a:ext cx="1920" cy="0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76" name="Line 95"/>
            <p:cNvSpPr>
              <a:spLocks noChangeShapeType="1"/>
            </p:cNvSpPr>
            <p:nvPr/>
          </p:nvSpPr>
          <p:spPr bwMode="auto">
            <a:xfrm flipH="1" flipV="1">
              <a:off x="4634" y="503"/>
              <a:ext cx="115" cy="5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4588" name="Text Box 66"/>
          <p:cNvSpPr txBox="1">
            <a:spLocks noChangeArrowheads="1"/>
          </p:cNvSpPr>
          <p:nvPr/>
        </p:nvSpPr>
        <p:spPr bwMode="auto">
          <a:xfrm>
            <a:off x="6421438" y="6172200"/>
            <a:ext cx="744537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16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IP-1</a:t>
            </a:r>
            <a:endParaRPr lang="ru-RU" altLang="ru-RU" sz="1600" b="1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90" name="Text Box 66"/>
          <p:cNvSpPr txBox="1">
            <a:spLocks noChangeArrowheads="1"/>
          </p:cNvSpPr>
          <p:nvPr/>
        </p:nvSpPr>
        <p:spPr bwMode="auto">
          <a:xfrm>
            <a:off x="6437313" y="4359275"/>
            <a:ext cx="620712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16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IP-2</a:t>
            </a:r>
            <a:endParaRPr lang="ru-RU" altLang="ru-RU" sz="1600" b="1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592" name="Group 55"/>
          <p:cNvGrpSpPr>
            <a:grpSpLocks/>
          </p:cNvGrpSpPr>
          <p:nvPr/>
        </p:nvGrpSpPr>
        <p:grpSpPr bwMode="auto">
          <a:xfrm>
            <a:off x="2776538" y="1790700"/>
            <a:ext cx="1582737" cy="2449513"/>
            <a:chOff x="1749" y="1128"/>
            <a:chExt cx="997" cy="1543"/>
          </a:xfrm>
        </p:grpSpPr>
        <p:sp>
          <p:nvSpPr>
            <p:cNvPr id="14364" name="Line 89"/>
            <p:cNvSpPr>
              <a:spLocks noChangeShapeType="1"/>
            </p:cNvSpPr>
            <p:nvPr/>
          </p:nvSpPr>
          <p:spPr bwMode="auto">
            <a:xfrm flipH="1">
              <a:off x="2122" y="1361"/>
              <a:ext cx="291" cy="928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5" name="Arc 57"/>
            <p:cNvSpPr>
              <a:spLocks/>
            </p:cNvSpPr>
            <p:nvPr/>
          </p:nvSpPr>
          <p:spPr bwMode="auto">
            <a:xfrm flipH="1">
              <a:off x="2406" y="1128"/>
              <a:ext cx="34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6" name="Arc 58"/>
            <p:cNvSpPr>
              <a:spLocks/>
            </p:cNvSpPr>
            <p:nvPr/>
          </p:nvSpPr>
          <p:spPr bwMode="auto">
            <a:xfrm rot="-3792276" flipH="1" flipV="1">
              <a:off x="1639" y="2281"/>
              <a:ext cx="50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4593" name="Group 59"/>
          <p:cNvGrpSpPr>
            <a:grpSpLocks/>
          </p:cNvGrpSpPr>
          <p:nvPr/>
        </p:nvGrpSpPr>
        <p:grpSpPr bwMode="auto">
          <a:xfrm>
            <a:off x="446088" y="3667132"/>
            <a:ext cx="3338513" cy="290513"/>
            <a:chOff x="168" y="2076"/>
            <a:chExt cx="2103" cy="183"/>
          </a:xfrm>
        </p:grpSpPr>
        <p:sp>
          <p:nvSpPr>
            <p:cNvPr id="14362" name="Rectangle 81" descr="Темный диагональный 2"/>
            <p:cNvSpPr>
              <a:spLocks noChangeArrowheads="1"/>
            </p:cNvSpPr>
            <p:nvPr/>
          </p:nvSpPr>
          <p:spPr bwMode="auto">
            <a:xfrm rot="-5400000">
              <a:off x="288" y="2012"/>
              <a:ext cx="66" cy="305"/>
            </a:xfrm>
            <a:prstGeom prst="rect">
              <a:avLst/>
            </a:prstGeom>
            <a:pattFill prst="dkUpDiag">
              <a:fgClr>
                <a:srgbClr val="000000"/>
              </a:fgClr>
              <a:bgClr>
                <a:srgbClr val="FFFFFF"/>
              </a:bgClr>
            </a:pattFill>
            <a:ln w="285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</p:spPr>
          <p:txBody>
            <a:bodyPr vert="eaVert"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 smtClean="0">
                <a:latin typeface="Arial" pitchFamily="34" charset="0"/>
              </a:endParaRPr>
            </a:p>
          </p:txBody>
        </p:sp>
        <p:sp>
          <p:nvSpPr>
            <p:cNvPr id="14363" name="Text Box 97"/>
            <p:cNvSpPr txBox="1">
              <a:spLocks noChangeArrowheads="1"/>
            </p:cNvSpPr>
            <p:nvPr/>
          </p:nvSpPr>
          <p:spPr bwMode="auto">
            <a:xfrm>
              <a:off x="512" y="2076"/>
              <a:ext cx="1759" cy="18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2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Stripping (80%) </a:t>
              </a:r>
              <a:r>
                <a:rPr lang="en-US" altLang="ru-RU" sz="1200" b="1" baseline="30000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197</a:t>
              </a:r>
              <a:r>
                <a:rPr lang="en-US" altLang="ru-RU" sz="12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Au</a:t>
              </a:r>
              <a:r>
                <a:rPr lang="en-US" altLang="ru-RU" sz="1200" b="1" baseline="30000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31+ </a:t>
              </a:r>
              <a:r>
                <a:rPr lang="en-US" altLang="ru-RU" sz="12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=&gt; </a:t>
              </a:r>
              <a:r>
                <a:rPr lang="en-US" altLang="ru-RU" sz="1200" b="1" baseline="30000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197</a:t>
              </a:r>
              <a:r>
                <a:rPr lang="en-US" altLang="ru-RU" sz="12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Au</a:t>
              </a:r>
              <a:r>
                <a:rPr lang="en-US" altLang="ru-RU" sz="1200" b="1" baseline="30000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79+</a:t>
              </a:r>
              <a:endParaRPr lang="ru-RU" altLang="ru-RU" sz="12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595" name="Text Box 65"/>
          <p:cNvSpPr txBox="1">
            <a:spLocks noChangeArrowheads="1"/>
          </p:cNvSpPr>
          <p:nvPr/>
        </p:nvSpPr>
        <p:spPr bwMode="auto">
          <a:xfrm>
            <a:off x="7737475" y="939800"/>
            <a:ext cx="1354138" cy="406400"/>
          </a:xfrm>
          <a:prstGeom prst="rect">
            <a:avLst/>
          </a:prstGeom>
          <a:solidFill>
            <a:srgbClr val="9999FF"/>
          </a:solidFill>
          <a:ln w="28575">
            <a:solidFill>
              <a:srgbClr val="0000CC"/>
            </a:solidFill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KRION</a:t>
            </a:r>
            <a:endParaRPr lang="ru-RU" altLang="ru-RU" sz="1600" b="1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96" name="Text Box 65"/>
          <p:cNvSpPr txBox="1">
            <a:spLocks noChangeArrowheads="1"/>
          </p:cNvSpPr>
          <p:nvPr/>
        </p:nvSpPr>
        <p:spPr bwMode="auto">
          <a:xfrm>
            <a:off x="5019675" y="965200"/>
            <a:ext cx="2484438" cy="381000"/>
          </a:xfrm>
          <a:prstGeom prst="rect">
            <a:avLst/>
          </a:prstGeom>
          <a:solidFill>
            <a:srgbClr val="9999FF"/>
          </a:solidFill>
          <a:ln w="28575">
            <a:solidFill>
              <a:srgbClr val="0000CC"/>
            </a:solidFill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Linac</a:t>
            </a:r>
            <a:r>
              <a:rPr lang="en-US" altLang="ru-RU" sz="1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HILAc</a:t>
            </a:r>
            <a:endParaRPr lang="ru-RU" altLang="ru-RU" sz="16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97" name="Line 95"/>
          <p:cNvSpPr>
            <a:spLocks noChangeShapeType="1"/>
          </p:cNvSpPr>
          <p:nvPr/>
        </p:nvSpPr>
        <p:spPr bwMode="auto">
          <a:xfrm flipH="1" flipV="1">
            <a:off x="7524750" y="1158875"/>
            <a:ext cx="182563" cy="793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99" name="Прямая со стрелкой 98"/>
          <p:cNvCxnSpPr/>
          <p:nvPr/>
        </p:nvCxnSpPr>
        <p:spPr>
          <a:xfrm flipH="1">
            <a:off x="10188575" y="2835275"/>
            <a:ext cx="6350" cy="22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9" name="Oval 79"/>
          <p:cNvSpPr>
            <a:spLocks noChangeArrowheads="1"/>
          </p:cNvSpPr>
          <p:nvPr/>
        </p:nvSpPr>
        <p:spPr bwMode="auto">
          <a:xfrm>
            <a:off x="655638" y="1171575"/>
            <a:ext cx="2470150" cy="2406650"/>
          </a:xfrm>
          <a:prstGeom prst="ellipse">
            <a:avLst/>
          </a:prstGeom>
          <a:solidFill>
            <a:srgbClr val="9999FF"/>
          </a:solidFill>
          <a:ln w="28575">
            <a:solidFill>
              <a:srgbClr val="0000CC"/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endParaRPr lang="ru-RU" altLang="ru-RU" baseline="3000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24600" name="Text Box 80"/>
          <p:cNvSpPr txBox="1">
            <a:spLocks noChangeArrowheads="1"/>
          </p:cNvSpPr>
          <p:nvPr/>
        </p:nvSpPr>
        <p:spPr bwMode="auto">
          <a:xfrm>
            <a:off x="381000" y="1579563"/>
            <a:ext cx="358616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u="sng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Booster (25 Tm)</a:t>
            </a:r>
          </a:p>
          <a:p>
            <a:pPr algn="ctr" eaLnBrk="1" hangingPunct="1"/>
            <a:r>
              <a:rPr lang="en-US" altLang="ru-RU" sz="16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altLang="ru-RU" sz="16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altLang="ru-RU" sz="16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2-</a:t>
            </a:r>
            <a:r>
              <a:rPr lang="ru-RU" altLang="ru-RU" sz="16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3)</a:t>
            </a:r>
            <a:r>
              <a:rPr lang="en-US" altLang="ru-RU" sz="16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single-turn injection, </a:t>
            </a:r>
          </a:p>
          <a:p>
            <a:pPr algn="ctr" eaLnBrk="1" hangingPunct="1"/>
            <a:r>
              <a:rPr lang="en-US" altLang="ru-RU" sz="16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storage of (</a:t>
            </a:r>
            <a:r>
              <a:rPr lang="ru-RU" altLang="ru-RU" sz="16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ru-RU" sz="16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b="1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</a:t>
            </a:r>
            <a:r>
              <a:rPr lang="en-US" altLang="ru-RU" sz="16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4)×10</a:t>
            </a:r>
            <a:r>
              <a:rPr lang="en-US" altLang="ru-RU" sz="1600" b="1" baseline="3000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US" altLang="ru-RU" sz="16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ions,</a:t>
            </a:r>
          </a:p>
          <a:p>
            <a:pPr algn="ctr" eaLnBrk="1" hangingPunct="1"/>
            <a:r>
              <a:rPr lang="en-US" altLang="ru-RU" sz="16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acceleration up to 100 MeV/u,</a:t>
            </a:r>
          </a:p>
          <a:p>
            <a:pPr algn="ctr" eaLnBrk="1" hangingPunct="1"/>
            <a:r>
              <a:rPr lang="en-US" altLang="ru-RU" sz="16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electron cooling, acceleration </a:t>
            </a:r>
          </a:p>
          <a:p>
            <a:pPr algn="ctr" eaLnBrk="1" hangingPunct="1"/>
            <a:r>
              <a:rPr lang="en-US" altLang="ru-RU" sz="16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up to 600 MeV/u</a:t>
            </a:r>
            <a:endParaRPr lang="ru-RU" altLang="ru-RU" sz="1600" b="1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601" name="Line 39"/>
          <p:cNvSpPr>
            <a:spLocks noChangeShapeType="1"/>
          </p:cNvSpPr>
          <p:nvPr/>
        </p:nvSpPr>
        <p:spPr bwMode="auto">
          <a:xfrm flipH="1" flipV="1">
            <a:off x="1958975" y="1190625"/>
            <a:ext cx="30480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02" name="Rectangle 2"/>
          <p:cNvSpPr>
            <a:spLocks noChangeArrowheads="1"/>
          </p:cNvSpPr>
          <p:nvPr/>
        </p:nvSpPr>
        <p:spPr bwMode="auto">
          <a:xfrm>
            <a:off x="22225" y="620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grpSp>
        <p:nvGrpSpPr>
          <p:cNvPr id="69" name="Group 2"/>
          <p:cNvGrpSpPr>
            <a:grpSpLocks/>
          </p:cNvGrpSpPr>
          <p:nvPr/>
        </p:nvGrpSpPr>
        <p:grpSpPr bwMode="auto">
          <a:xfrm>
            <a:off x="722129" y="4022725"/>
            <a:ext cx="2884488" cy="2405063"/>
            <a:chOff x="365" y="1900"/>
            <a:chExt cx="1817" cy="1515"/>
          </a:xfrm>
          <a:solidFill>
            <a:srgbClr val="92D050"/>
          </a:solidFill>
        </p:grpSpPr>
        <p:sp>
          <p:nvSpPr>
            <p:cNvPr id="70" name="Oval 62"/>
            <p:cNvSpPr>
              <a:spLocks noChangeArrowheads="1"/>
            </p:cNvSpPr>
            <p:nvPr/>
          </p:nvSpPr>
          <p:spPr bwMode="auto">
            <a:xfrm>
              <a:off x="465" y="1900"/>
              <a:ext cx="1672" cy="1515"/>
            </a:xfrm>
            <a:prstGeom prst="ellipse">
              <a:avLst/>
            </a:prstGeom>
            <a:grpFill/>
            <a:ln w="28575">
              <a:solidFill>
                <a:srgbClr val="006600"/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 smtClean="0">
                <a:solidFill>
                  <a:srgbClr val="006600"/>
                </a:solidFill>
                <a:latin typeface="Arial" pitchFamily="34" charset="0"/>
              </a:endParaRPr>
            </a:p>
          </p:txBody>
        </p:sp>
        <p:sp>
          <p:nvSpPr>
            <p:cNvPr id="82" name="Text Box 63"/>
            <p:cNvSpPr txBox="1">
              <a:spLocks noChangeArrowheads="1"/>
            </p:cNvSpPr>
            <p:nvPr/>
          </p:nvSpPr>
          <p:spPr bwMode="auto">
            <a:xfrm>
              <a:off x="365" y="2293"/>
              <a:ext cx="1817" cy="89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u="sng" dirty="0" err="1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Nuclotron</a:t>
              </a:r>
              <a:r>
                <a:rPr lang="en-US" altLang="ru-RU" sz="1600" b="1" u="sng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(45 Tm)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injection of one bunch 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of </a:t>
              </a: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 2</a:t>
              </a: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×10</a:t>
              </a:r>
              <a:r>
                <a:rPr lang="en-US" altLang="ru-RU" sz="1600" b="1" baseline="30000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9</a:t>
              </a: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ions,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acceleration up to 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1 - 4.5 GeV/u max.</a:t>
              </a:r>
              <a:endParaRPr lang="ru-RU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3" name="Group 5"/>
          <p:cNvGrpSpPr>
            <a:grpSpLocks/>
          </p:cNvGrpSpPr>
          <p:nvPr/>
        </p:nvGrpSpPr>
        <p:grpSpPr bwMode="auto">
          <a:xfrm>
            <a:off x="4390841" y="1450976"/>
            <a:ext cx="4783137" cy="622300"/>
            <a:chOff x="2624" y="685"/>
            <a:chExt cx="2997" cy="392"/>
          </a:xfrm>
          <a:solidFill>
            <a:srgbClr val="9999FF"/>
          </a:solidFill>
        </p:grpSpPr>
        <p:sp>
          <p:nvSpPr>
            <p:cNvPr id="84" name="Text Box 65"/>
            <p:cNvSpPr txBox="1">
              <a:spLocks noChangeArrowheads="1"/>
            </p:cNvSpPr>
            <p:nvPr/>
          </p:nvSpPr>
          <p:spPr bwMode="auto">
            <a:xfrm>
              <a:off x="3047" y="772"/>
              <a:ext cx="1565" cy="240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00660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err="1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Linac</a:t>
              </a: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LU</a:t>
              </a:r>
              <a:r>
                <a:rPr lang="ru-RU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-20</a:t>
              </a:r>
            </a:p>
          </p:txBody>
        </p:sp>
        <p:sp>
          <p:nvSpPr>
            <p:cNvPr id="85" name="Text Box 65"/>
            <p:cNvSpPr txBox="1">
              <a:spLocks noChangeArrowheads="1"/>
            </p:cNvSpPr>
            <p:nvPr/>
          </p:nvSpPr>
          <p:spPr bwMode="auto">
            <a:xfrm>
              <a:off x="4768" y="685"/>
              <a:ext cx="853" cy="392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00660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Ion sources</a:t>
              </a:r>
              <a:endParaRPr lang="ru-RU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Line 95"/>
            <p:cNvSpPr>
              <a:spLocks noChangeShapeType="1"/>
            </p:cNvSpPr>
            <p:nvPr/>
          </p:nvSpPr>
          <p:spPr bwMode="auto">
            <a:xfrm flipH="1" flipV="1">
              <a:off x="4625" y="894"/>
              <a:ext cx="115" cy="5"/>
            </a:xfrm>
            <a:prstGeom prst="line">
              <a:avLst/>
            </a:prstGeom>
            <a:grp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  <p:sp>
          <p:nvSpPr>
            <p:cNvPr id="87" name="Line 9"/>
            <p:cNvSpPr>
              <a:spLocks noChangeShapeType="1"/>
            </p:cNvSpPr>
            <p:nvPr/>
          </p:nvSpPr>
          <p:spPr bwMode="auto">
            <a:xfrm flipH="1">
              <a:off x="2624" y="896"/>
              <a:ext cx="416" cy="0"/>
            </a:xfrm>
            <a:prstGeom prst="line">
              <a:avLst/>
            </a:prstGeom>
            <a:grp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</p:grpSp>
      <p:grpSp>
        <p:nvGrpSpPr>
          <p:cNvPr id="88" name="Group 55"/>
          <p:cNvGrpSpPr>
            <a:grpSpLocks/>
          </p:cNvGrpSpPr>
          <p:nvPr/>
        </p:nvGrpSpPr>
        <p:grpSpPr bwMode="auto">
          <a:xfrm>
            <a:off x="2765242" y="1790700"/>
            <a:ext cx="1582737" cy="2449513"/>
            <a:chOff x="1749" y="1128"/>
            <a:chExt cx="997" cy="1543"/>
          </a:xfrm>
          <a:solidFill>
            <a:srgbClr val="9999FF"/>
          </a:solidFill>
        </p:grpSpPr>
        <p:sp>
          <p:nvSpPr>
            <p:cNvPr id="89" name="Line 89"/>
            <p:cNvSpPr>
              <a:spLocks noChangeShapeType="1"/>
            </p:cNvSpPr>
            <p:nvPr/>
          </p:nvSpPr>
          <p:spPr bwMode="auto">
            <a:xfrm flipH="1">
              <a:off x="2122" y="1361"/>
              <a:ext cx="291" cy="928"/>
            </a:xfrm>
            <a:prstGeom prst="line">
              <a:avLst/>
            </a:prstGeom>
            <a:grp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  <p:sp>
          <p:nvSpPr>
            <p:cNvPr id="90" name="Arc 57"/>
            <p:cNvSpPr>
              <a:spLocks/>
            </p:cNvSpPr>
            <p:nvPr/>
          </p:nvSpPr>
          <p:spPr bwMode="auto">
            <a:xfrm flipH="1">
              <a:off x="2406" y="1128"/>
              <a:ext cx="34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  <p:sp>
          <p:nvSpPr>
            <p:cNvPr id="91" name="Arc 58"/>
            <p:cNvSpPr>
              <a:spLocks/>
            </p:cNvSpPr>
            <p:nvPr/>
          </p:nvSpPr>
          <p:spPr bwMode="auto">
            <a:xfrm rot="-3792276" flipH="1" flipV="1">
              <a:off x="1639" y="2281"/>
              <a:ext cx="50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</p:grpSp>
      <p:sp>
        <p:nvSpPr>
          <p:cNvPr id="24606" name="Arc 94"/>
          <p:cNvSpPr>
            <a:spLocks/>
          </p:cNvSpPr>
          <p:nvPr/>
        </p:nvSpPr>
        <p:spPr bwMode="auto">
          <a:xfrm rot="10693531" flipV="1">
            <a:off x="3579813" y="3684588"/>
            <a:ext cx="1162050" cy="1465262"/>
          </a:xfrm>
          <a:custGeom>
            <a:avLst/>
            <a:gdLst>
              <a:gd name="T0" fmla="*/ 0 w 21564"/>
              <a:gd name="T1" fmla="*/ 0 h 21249"/>
              <a:gd name="T2" fmla="*/ 0 w 21564"/>
              <a:gd name="T3" fmla="*/ 0 h 21249"/>
              <a:gd name="T4" fmla="*/ 0 w 21564"/>
              <a:gd name="T5" fmla="*/ 0 h 21249"/>
              <a:gd name="T6" fmla="*/ 0 60000 65536"/>
              <a:gd name="T7" fmla="*/ 0 60000 65536"/>
              <a:gd name="T8" fmla="*/ 0 60000 65536"/>
              <a:gd name="T9" fmla="*/ 0 w 21564"/>
              <a:gd name="T10" fmla="*/ 0 h 21249"/>
              <a:gd name="T11" fmla="*/ 21564 w 21564"/>
              <a:gd name="T12" fmla="*/ 21249 h 212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64" h="21249" fill="none" extrusionOk="0">
                <a:moveTo>
                  <a:pt x="3880" y="0"/>
                </a:moveTo>
                <a:cubicBezTo>
                  <a:pt x="13681" y="1790"/>
                  <a:pt x="20986" y="10051"/>
                  <a:pt x="21563" y="19997"/>
                </a:cubicBezTo>
              </a:path>
              <a:path w="21564" h="21249" stroke="0" extrusionOk="0">
                <a:moveTo>
                  <a:pt x="3880" y="0"/>
                </a:moveTo>
                <a:cubicBezTo>
                  <a:pt x="13681" y="1790"/>
                  <a:pt x="20986" y="10051"/>
                  <a:pt x="21563" y="19997"/>
                </a:cubicBezTo>
                <a:lnTo>
                  <a:pt x="0" y="21249"/>
                </a:lnTo>
                <a:lnTo>
                  <a:pt x="3880" y="0"/>
                </a:lnTo>
                <a:close/>
              </a:path>
            </a:pathLst>
          </a:custGeom>
          <a:noFill/>
          <a:ln w="38100">
            <a:solidFill>
              <a:srgbClr val="00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07" name="Line 95"/>
          <p:cNvSpPr>
            <a:spLocks noChangeShapeType="1"/>
          </p:cNvSpPr>
          <p:nvPr/>
        </p:nvSpPr>
        <p:spPr bwMode="auto">
          <a:xfrm flipH="1">
            <a:off x="4497388" y="3200400"/>
            <a:ext cx="1020762" cy="461963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08" name="Text Box 64"/>
          <p:cNvSpPr txBox="1">
            <a:spLocks noChangeArrowheads="1"/>
          </p:cNvSpPr>
          <p:nvPr/>
        </p:nvSpPr>
        <p:spPr bwMode="auto">
          <a:xfrm>
            <a:off x="5232400" y="2144713"/>
            <a:ext cx="3659188" cy="1504950"/>
          </a:xfrm>
          <a:prstGeom prst="rect">
            <a:avLst/>
          </a:prstGeom>
          <a:solidFill>
            <a:srgbClr val="92D050"/>
          </a:solidFill>
          <a:ln w="38100">
            <a:solidFill>
              <a:srgbClr val="0066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endParaRPr lang="en-US" altLang="ru-RU" b="1" u="sng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en-US" altLang="ru-RU" b="1" u="sng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Fixed Target Area</a:t>
            </a:r>
            <a:endParaRPr lang="ru-RU" altLang="ru-RU" sz="1600" b="1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Text Box 97"/>
          <p:cNvSpPr txBox="1">
            <a:spLocks noChangeArrowheads="1"/>
          </p:cNvSpPr>
          <p:nvPr/>
        </p:nvSpPr>
        <p:spPr bwMode="auto">
          <a:xfrm rot="20038883">
            <a:off x="3468688" y="3443288"/>
            <a:ext cx="1644650" cy="8509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>
              <a:defRPr/>
            </a:pPr>
            <a:r>
              <a:rPr kumimoji="0" lang="en-US" b="1" dirty="0" smtClean="0">
                <a:solidFill>
                  <a:srgbClr val="006600"/>
                </a:solidFill>
                <a:latin typeface="+mj-lt"/>
              </a:rPr>
              <a:t>Slow resonance extraction</a:t>
            </a:r>
          </a:p>
        </p:txBody>
      </p:sp>
      <p:grpSp>
        <p:nvGrpSpPr>
          <p:cNvPr id="94" name="Group 26"/>
          <p:cNvGrpSpPr>
            <a:grpSpLocks/>
          </p:cNvGrpSpPr>
          <p:nvPr/>
        </p:nvGrpSpPr>
        <p:grpSpPr bwMode="auto">
          <a:xfrm>
            <a:off x="4594225" y="4787901"/>
            <a:ext cx="4331431" cy="1350963"/>
            <a:chOff x="2758" y="2780"/>
            <a:chExt cx="2742" cy="851"/>
          </a:xfrm>
          <a:solidFill>
            <a:srgbClr val="FFFF00"/>
          </a:solidFill>
        </p:grpSpPr>
        <p:grpSp>
          <p:nvGrpSpPr>
            <p:cNvPr id="95" name="Group 27"/>
            <p:cNvGrpSpPr>
              <a:grpSpLocks/>
            </p:cNvGrpSpPr>
            <p:nvPr/>
          </p:nvGrpSpPr>
          <p:grpSpPr bwMode="auto">
            <a:xfrm>
              <a:off x="2758" y="2780"/>
              <a:ext cx="2742" cy="851"/>
              <a:chOff x="2758" y="2780"/>
              <a:chExt cx="2742" cy="851"/>
            </a:xfrm>
            <a:grpFill/>
          </p:grpSpPr>
          <p:sp>
            <p:nvSpPr>
              <p:cNvPr id="98" name="Oval 69"/>
              <p:cNvSpPr>
                <a:spLocks noChangeArrowheads="1"/>
              </p:cNvSpPr>
              <p:nvPr/>
            </p:nvSpPr>
            <p:spPr bwMode="auto">
              <a:xfrm>
                <a:off x="2758" y="2781"/>
                <a:ext cx="860" cy="842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8100">
                <a:solidFill>
                  <a:srgbClr val="006600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latin typeface="Arial" pitchFamily="34" charset="0"/>
                </a:endParaRPr>
              </a:p>
            </p:txBody>
          </p:sp>
          <p:sp>
            <p:nvSpPr>
              <p:cNvPr id="101" name="Oval 70"/>
              <p:cNvSpPr>
                <a:spLocks noChangeArrowheads="1"/>
              </p:cNvSpPr>
              <p:nvPr/>
            </p:nvSpPr>
            <p:spPr bwMode="auto">
              <a:xfrm>
                <a:off x="4640" y="2813"/>
                <a:ext cx="860" cy="8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8100">
                <a:noFill/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  <p:sp>
            <p:nvSpPr>
              <p:cNvPr id="102" name="Oval 72"/>
              <p:cNvSpPr>
                <a:spLocks noChangeArrowheads="1"/>
              </p:cNvSpPr>
              <p:nvPr/>
            </p:nvSpPr>
            <p:spPr bwMode="auto">
              <a:xfrm>
                <a:off x="2837" y="2788"/>
                <a:ext cx="860" cy="836"/>
              </a:xfrm>
              <a:prstGeom prst="ellipse">
                <a:avLst/>
              </a:prstGeom>
              <a:noFill/>
              <a:ln w="38100">
                <a:noFill/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latin typeface="Arial" pitchFamily="34" charset="0"/>
                </a:endParaRPr>
              </a:p>
            </p:txBody>
          </p:sp>
          <p:sp>
            <p:nvSpPr>
              <p:cNvPr id="103" name="Oval 73"/>
              <p:cNvSpPr>
                <a:spLocks noChangeArrowheads="1"/>
              </p:cNvSpPr>
              <p:nvPr/>
            </p:nvSpPr>
            <p:spPr bwMode="auto">
              <a:xfrm>
                <a:off x="4561" y="2780"/>
                <a:ext cx="936" cy="836"/>
              </a:xfrm>
              <a:prstGeom prst="ellipse">
                <a:avLst/>
              </a:prstGeom>
              <a:noFill/>
              <a:ln w="38100">
                <a:solidFill>
                  <a:srgbClr val="006600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latin typeface="Arial" pitchFamily="34" charset="0"/>
                </a:endParaRPr>
              </a:p>
            </p:txBody>
          </p:sp>
          <p:sp>
            <p:nvSpPr>
              <p:cNvPr id="104" name="Rectangle 74"/>
              <p:cNvSpPr>
                <a:spLocks noChangeArrowheads="1"/>
              </p:cNvSpPr>
              <p:nvPr/>
            </p:nvSpPr>
            <p:spPr bwMode="auto">
              <a:xfrm>
                <a:off x="3283" y="2795"/>
                <a:ext cx="1723" cy="836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8100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latin typeface="Arial" pitchFamily="34" charset="0"/>
                </a:endParaRPr>
              </a:p>
            </p:txBody>
          </p:sp>
          <p:sp>
            <p:nvSpPr>
              <p:cNvPr id="105" name="Line 75"/>
              <p:cNvSpPr>
                <a:spLocks noChangeShapeType="1"/>
              </p:cNvSpPr>
              <p:nvPr/>
            </p:nvSpPr>
            <p:spPr bwMode="auto">
              <a:xfrm flipV="1">
                <a:off x="3268" y="2780"/>
                <a:ext cx="1707" cy="8"/>
              </a:xfrm>
              <a:prstGeom prst="line">
                <a:avLst/>
              </a:prstGeom>
              <a:grpFill/>
              <a:ln w="38100">
                <a:solidFill>
                  <a:srgbClr val="006600"/>
                </a:solidFill>
                <a:prstDash val="dash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0" name="Line 76"/>
              <p:cNvSpPr>
                <a:spLocks noChangeShapeType="1"/>
              </p:cNvSpPr>
              <p:nvPr/>
            </p:nvSpPr>
            <p:spPr bwMode="auto">
              <a:xfrm>
                <a:off x="3303" y="3624"/>
                <a:ext cx="1564" cy="0"/>
              </a:xfrm>
              <a:prstGeom prst="line">
                <a:avLst/>
              </a:prstGeom>
              <a:grpFill/>
              <a:ln w="38100">
                <a:solidFill>
                  <a:srgbClr val="006600"/>
                </a:solidFill>
                <a:prstDash val="dash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96" name="Text Box 77"/>
            <p:cNvSpPr txBox="1">
              <a:spLocks noChangeArrowheads="1"/>
            </p:cNvSpPr>
            <p:nvPr/>
          </p:nvSpPr>
          <p:spPr bwMode="auto">
            <a:xfrm>
              <a:off x="3442" y="2893"/>
              <a:ext cx="1257" cy="63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Collider</a:t>
              </a:r>
            </a:p>
            <a:p>
              <a:pPr algn="ctr" eaLnBrk="1" hangingPunct="1">
                <a:defRPr/>
              </a:pPr>
              <a:r>
                <a:rPr lang="en-US" altLang="ru-RU" b="1" dirty="0">
                  <a:solidFill>
                    <a:srgbClr val="006600"/>
                  </a:solidFill>
                  <a:latin typeface="Arial" pitchFamily="34" charset="0"/>
                  <a:ea typeface="SimSun" pitchFamily="2" charset="-122"/>
                </a:rPr>
                <a:t>L ≥ 10</a:t>
              </a:r>
              <a:r>
                <a:rPr lang="en-US" altLang="ru-RU" b="1" baseline="30000" dirty="0">
                  <a:solidFill>
                    <a:srgbClr val="006600"/>
                  </a:solidFill>
                  <a:latin typeface="Arial" pitchFamily="34" charset="0"/>
                  <a:ea typeface="SimSun" pitchFamily="2" charset="-122"/>
                </a:rPr>
                <a:t>27</a:t>
              </a:r>
              <a:r>
                <a:rPr lang="en-US" altLang="ru-RU" b="1" dirty="0">
                  <a:solidFill>
                    <a:srgbClr val="006600"/>
                  </a:solidFill>
                  <a:latin typeface="Arial" pitchFamily="34" charset="0"/>
                  <a:ea typeface="SimSun" pitchFamily="2" charset="-122"/>
                </a:rPr>
                <a:t> </a:t>
              </a:r>
              <a:r>
                <a:rPr lang="ru-RU" altLang="ru-RU" b="1" dirty="0">
                  <a:solidFill>
                    <a:srgbClr val="006600"/>
                  </a:solidFill>
                  <a:latin typeface="Arial" pitchFamily="34" charset="0"/>
                  <a:ea typeface="SimSun" pitchFamily="2" charset="-122"/>
                </a:rPr>
                <a:t>см</a:t>
              </a:r>
              <a:r>
                <a:rPr lang="en-US" altLang="ru-RU" b="1" baseline="30000" dirty="0">
                  <a:solidFill>
                    <a:srgbClr val="006600"/>
                  </a:solidFill>
                  <a:latin typeface="Arial" pitchFamily="34" charset="0"/>
                  <a:ea typeface="SimSun" pitchFamily="2" charset="-122"/>
                </a:rPr>
                <a:t>-2</a:t>
              </a:r>
              <a:r>
                <a:rPr lang="ru-RU" altLang="ru-RU" b="1" dirty="0">
                  <a:solidFill>
                    <a:srgbClr val="006600"/>
                  </a:solidFill>
                  <a:latin typeface="Arial" pitchFamily="34" charset="0"/>
                  <a:ea typeface="SimSun" pitchFamily="2" charset="-122"/>
                </a:rPr>
                <a:t>с</a:t>
              </a:r>
              <a:r>
                <a:rPr lang="en-US" altLang="ru-RU" b="1" baseline="30000" dirty="0">
                  <a:solidFill>
                    <a:srgbClr val="006600"/>
                  </a:solidFill>
                  <a:latin typeface="Arial" pitchFamily="34" charset="0"/>
                  <a:ea typeface="SimSun" pitchFamily="2" charset="-122"/>
                </a:rPr>
                <a:t>-1</a:t>
              </a:r>
              <a:endParaRPr lang="ru-RU" altLang="ru-RU" b="1" baseline="30000" dirty="0">
                <a:solidFill>
                  <a:srgbClr val="006600"/>
                </a:solidFill>
                <a:latin typeface="Arial" pitchFamily="34" charset="0"/>
                <a:ea typeface="SimSun" pitchFamily="2" charset="-122"/>
              </a:endParaRPr>
            </a:p>
            <a:p>
              <a:pPr algn="ctr" eaLnBrk="1" hangingPunct="1">
                <a:defRPr/>
              </a:pPr>
              <a:endParaRPr lang="en-US" altLang="ru-RU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0" y="915988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2015-2018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7" name="Text Box 65"/>
          <p:cNvSpPr txBox="1">
            <a:spLocks noChangeArrowheads="1"/>
          </p:cNvSpPr>
          <p:nvPr/>
        </p:nvSpPr>
        <p:spPr bwMode="auto">
          <a:xfrm>
            <a:off x="0" y="6453188"/>
            <a:ext cx="3125787" cy="406400"/>
          </a:xfrm>
          <a:prstGeom prst="rect">
            <a:avLst/>
          </a:prstGeom>
          <a:solidFill>
            <a:srgbClr val="9999FF"/>
          </a:solidFill>
          <a:ln w="28575">
            <a:noFill/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work in progress</a:t>
            </a:r>
            <a:endParaRPr lang="ru-RU" altLang="ru-RU" sz="16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 Box 65"/>
          <p:cNvSpPr txBox="1">
            <a:spLocks noChangeArrowheads="1"/>
          </p:cNvSpPr>
          <p:nvPr/>
        </p:nvSpPr>
        <p:spPr bwMode="auto">
          <a:xfrm>
            <a:off x="3125788" y="6454776"/>
            <a:ext cx="2922588" cy="406400"/>
          </a:xfrm>
          <a:prstGeom prst="rect">
            <a:avLst/>
          </a:prstGeom>
          <a:solidFill>
            <a:srgbClr val="FFFF00"/>
          </a:solidFill>
          <a:ln w="28575">
            <a:noFill/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assembly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 Box 65"/>
          <p:cNvSpPr txBox="1">
            <a:spLocks noChangeArrowheads="1"/>
          </p:cNvSpPr>
          <p:nvPr/>
        </p:nvSpPr>
        <p:spPr bwMode="auto">
          <a:xfrm>
            <a:off x="6048376" y="6445251"/>
            <a:ext cx="3100202" cy="406400"/>
          </a:xfrm>
          <a:prstGeom prst="rect">
            <a:avLst/>
          </a:prstGeom>
          <a:solidFill>
            <a:srgbClr val="92D050"/>
          </a:solidFill>
          <a:ln w="28575">
            <a:noFill/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ommissioned / existing 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6700" name="AutoShape 44"/>
          <p:cNvSpPr>
            <a:spLocks noChangeArrowheads="1"/>
          </p:cNvSpPr>
          <p:nvPr/>
        </p:nvSpPr>
        <p:spPr bwMode="auto">
          <a:xfrm>
            <a:off x="6584950" y="4662488"/>
            <a:ext cx="266700" cy="254000"/>
          </a:xfrm>
          <a:prstGeom prst="irregularSeal1">
            <a:avLst/>
          </a:prstGeom>
          <a:solidFill>
            <a:srgbClr val="FF99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326698" name="AutoShape 42"/>
          <p:cNvSpPr>
            <a:spLocks noChangeArrowheads="1"/>
          </p:cNvSpPr>
          <p:nvPr/>
        </p:nvSpPr>
        <p:spPr bwMode="auto">
          <a:xfrm>
            <a:off x="6581775" y="5999163"/>
            <a:ext cx="266700" cy="254000"/>
          </a:xfrm>
          <a:prstGeom prst="irregularSeal1">
            <a:avLst/>
          </a:prstGeom>
          <a:solidFill>
            <a:srgbClr val="FF99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93" name="Прямоугольник 1"/>
          <p:cNvSpPr>
            <a:spLocks noChangeArrowheads="1"/>
          </p:cNvSpPr>
          <p:nvPr/>
        </p:nvSpPr>
        <p:spPr bwMode="auto">
          <a:xfrm>
            <a:off x="0" y="0"/>
            <a:ext cx="3352200" cy="369332"/>
          </a:xfrm>
          <a:prstGeom prst="rect">
            <a:avLst/>
          </a:prstGeom>
          <a:solidFill>
            <a:schemeClr val="accent2">
              <a:lumMod val="60000"/>
              <a:lumOff val="40000"/>
              <a:alpha val="46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Facility components </a:t>
            </a:r>
            <a:r>
              <a:rPr lang="en-US" alt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– status</a:t>
            </a:r>
          </a:p>
        </p:txBody>
      </p:sp>
    </p:spTree>
    <p:extLst>
      <p:ext uri="{BB962C8B-B14F-4D97-AF65-F5344CB8AC3E}">
        <p14:creationId xmlns:p14="http://schemas.microsoft.com/office/powerpoint/2010/main" val="35686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Номер слайда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A9FE561-0282-4DDC-83B2-6D60E6AD096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ru-RU" altLang="ru-RU" sz="1200" b="1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556" y="0"/>
            <a:ext cx="6869113" cy="3730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68580" tIns="34290" rIns="68580" bIns="3429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Electron Cooling System of  NICA Collider,   </a:t>
            </a:r>
            <a:r>
              <a:rPr lang="en-US" sz="1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Ions </a:t>
            </a:r>
            <a:r>
              <a:rPr lang="en-US" sz="1800" b="1" baseline="3000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197</a:t>
            </a:r>
            <a:r>
              <a:rPr lang="en-US" sz="1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Au</a:t>
            </a:r>
            <a:r>
              <a:rPr lang="en-US" sz="1800" b="1" baseline="3000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79+</a:t>
            </a:r>
            <a:r>
              <a:rPr lang="en-US" sz="1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endParaRPr lang="ru-RU" sz="1800" b="1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07950" y="2478089"/>
            <a:ext cx="4443413" cy="1179512"/>
          </a:xfrm>
          <a:prstGeom prst="rect">
            <a:avLst/>
          </a:prstGeom>
          <a:ln w="28575">
            <a:noFill/>
          </a:ln>
        </p:spPr>
        <p:txBody>
          <a:bodyPr lIns="68580" tIns="34290" rIns="68580" bIns="3429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1600" b="1" dirty="0">
                <a:solidFill>
                  <a:srgbClr val="0000CC"/>
                </a:solidFill>
                <a:latin typeface="Calibri" panose="020F0502020204030204" pitchFamily="34" charset="0"/>
                <a:cs typeface="Times New Roman" pitchFamily="18" charset="0"/>
              </a:rPr>
              <a:t>          HV Electron Cooler for NICA Collider</a:t>
            </a:r>
          </a:p>
          <a:p>
            <a:pPr>
              <a:defRPr/>
            </a:pPr>
            <a:r>
              <a:rPr lang="en-US" sz="1600" b="1" dirty="0">
                <a:solidFill>
                  <a:srgbClr val="0000CC"/>
                </a:solidFill>
                <a:latin typeface="Calibri" panose="020F0502020204030204" pitchFamily="34" charset="0"/>
                <a:cs typeface="Times New Roman" pitchFamily="18" charset="0"/>
              </a:rPr>
              <a:t>Design and construction at BINP</a:t>
            </a:r>
          </a:p>
          <a:p>
            <a:pPr>
              <a:defRPr/>
            </a:pPr>
            <a:r>
              <a:rPr lang="en-US" sz="1600" b="1" dirty="0">
                <a:solidFill>
                  <a:srgbClr val="0000CC"/>
                </a:solidFill>
                <a:latin typeface="Calibri" panose="020F0502020204030204" pitchFamily="34" charset="0"/>
                <a:cs typeface="Times New Roman" pitchFamily="18" charset="0"/>
              </a:rPr>
              <a:t>Installation at  NICA in 2021 </a:t>
            </a:r>
          </a:p>
          <a:p>
            <a:pPr>
              <a:defRPr/>
            </a:pPr>
            <a:r>
              <a:rPr lang="en-US" sz="1600" b="1" dirty="0">
                <a:solidFill>
                  <a:srgbClr val="0000CC"/>
                </a:solidFill>
                <a:latin typeface="Calibri" panose="020F0502020204030204" pitchFamily="34" charset="0"/>
                <a:cs typeface="Times New Roman" pitchFamily="18" charset="0"/>
              </a:rPr>
              <a:t>together with  4 RF2 and 16 RF3 </a:t>
            </a:r>
            <a:r>
              <a:rPr lang="en-US" sz="1600" b="1" dirty="0" smtClean="0">
                <a:solidFill>
                  <a:srgbClr val="0000CC"/>
                </a:solidFill>
                <a:latin typeface="Calibri" panose="020F0502020204030204" pitchFamily="34" charset="0"/>
                <a:cs typeface="Times New Roman" pitchFamily="18" charset="0"/>
              </a:rPr>
              <a:t>stations</a:t>
            </a:r>
            <a:endParaRPr lang="en-US" sz="1600" b="1" dirty="0">
              <a:solidFill>
                <a:srgbClr val="0000CC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28678" name="Рисунок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r="6456"/>
          <a:stretch>
            <a:fillRect/>
          </a:stretch>
        </p:blipFill>
        <p:spPr bwMode="auto">
          <a:xfrm>
            <a:off x="173038" y="504825"/>
            <a:ext cx="3902075" cy="193675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327994"/>
              </p:ext>
            </p:extLst>
          </p:nvPr>
        </p:nvGraphicFramePr>
        <p:xfrm>
          <a:off x="671512" y="3763169"/>
          <a:ext cx="3316287" cy="29028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743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18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1851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Parameter</a:t>
                      </a:r>
                      <a:endParaRPr lang="ru-RU" sz="1400" b="1" dirty="0"/>
                    </a:p>
                  </a:txBody>
                  <a:tcPr marL="68578" marR="68578" marT="34257" marB="342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Value</a:t>
                      </a:r>
                      <a:endParaRPr lang="ru-RU" sz="1400" b="1" dirty="0"/>
                    </a:p>
                  </a:txBody>
                  <a:tcPr marL="68578" marR="68578" marT="34257" marB="342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5705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Electron energy, MeV</a:t>
                      </a:r>
                      <a:endParaRPr lang="ru-RU" sz="1400" b="1" dirty="0"/>
                    </a:p>
                    <a:p>
                      <a:r>
                        <a:rPr lang="en-US" sz="1400" b="1" dirty="0" smtClean="0"/>
                        <a:t>       Energy instability, </a:t>
                      </a:r>
                      <a:r>
                        <a:rPr lang="en-US" sz="1400" b="1" dirty="0" smtClean="0">
                          <a:sym typeface="Symbol" panose="05050102010706020507" pitchFamily="18" charset="2"/>
                        </a:rPr>
                        <a:t>E/E</a:t>
                      </a:r>
                      <a:endParaRPr lang="ru-RU" sz="1400" b="1" dirty="0"/>
                    </a:p>
                  </a:txBody>
                  <a:tcPr marL="68578" marR="68578" marT="34257" marB="342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0.2 – 2.5</a:t>
                      </a:r>
                      <a:endParaRPr lang="ru-RU" sz="1400" b="1" dirty="0"/>
                    </a:p>
                    <a:p>
                      <a:pPr algn="ctr"/>
                      <a:r>
                        <a:rPr lang="ru-RU" sz="1400" b="1" dirty="0" smtClean="0"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US" sz="1400" b="1" dirty="0" smtClean="0">
                          <a:sym typeface="Symbol" panose="05050102010706020507" pitchFamily="18" charset="2"/>
                        </a:rPr>
                        <a:t> 110</a:t>
                      </a:r>
                      <a:r>
                        <a:rPr lang="en-US" sz="1400" b="1" baseline="30000" dirty="0" smtClean="0">
                          <a:sym typeface="Symbol" panose="05050102010706020507" pitchFamily="18" charset="2"/>
                        </a:rPr>
                        <a:t>-4</a:t>
                      </a:r>
                      <a:endParaRPr lang="ru-RU" sz="1400" b="1" dirty="0"/>
                    </a:p>
                  </a:txBody>
                  <a:tcPr marL="68578" marR="68578" marT="34257" marB="342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1851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Electron beam current, A</a:t>
                      </a:r>
                      <a:endParaRPr lang="ru-RU" sz="1400" b="1" dirty="0"/>
                    </a:p>
                  </a:txBody>
                  <a:tcPr marL="68578" marR="68578" marT="34257" marB="342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0.1 – 1.0</a:t>
                      </a:r>
                      <a:endParaRPr lang="ru-RU" sz="1400" b="1" dirty="0"/>
                    </a:p>
                  </a:txBody>
                  <a:tcPr marL="68578" marR="68578" marT="34257" marB="342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1851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Cooling section length, m</a:t>
                      </a:r>
                      <a:endParaRPr lang="ru-RU" sz="1400" b="1" dirty="0"/>
                    </a:p>
                  </a:txBody>
                  <a:tcPr marL="68578" marR="68578" marT="34257" marB="342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6.0</a:t>
                      </a:r>
                      <a:endParaRPr lang="ru-RU" sz="1400" b="1" dirty="0"/>
                    </a:p>
                  </a:txBody>
                  <a:tcPr marL="68578" marR="68578" marT="34257" marB="342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08528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Solenoid magnetic field, T</a:t>
                      </a:r>
                      <a:endParaRPr lang="ru-RU" sz="1400" b="1" dirty="0"/>
                    </a:p>
                    <a:p>
                      <a:r>
                        <a:rPr lang="en-US" sz="1400" b="1" baseline="0" dirty="0" smtClean="0"/>
                        <a:t>   </a:t>
                      </a:r>
                      <a:r>
                        <a:rPr lang="en-US" sz="1400" b="1" dirty="0" smtClean="0"/>
                        <a:t>Field inhomogeneity, </a:t>
                      </a:r>
                      <a:r>
                        <a:rPr lang="en-US" sz="1400" b="1" dirty="0" smtClean="0">
                          <a:sym typeface="Symbol" panose="05050102010706020507" pitchFamily="18" charset="2"/>
                        </a:rPr>
                        <a:t>B/B</a:t>
                      </a:r>
                      <a:endParaRPr lang="ru-RU" sz="1400" b="1" dirty="0"/>
                    </a:p>
                  </a:txBody>
                  <a:tcPr marL="68578" marR="68578" marT="34257" marB="342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0.05 – 0.2</a:t>
                      </a:r>
                      <a:endParaRPr lang="ru-RU" sz="1400" b="1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US" sz="1400" b="1" dirty="0" smtClean="0">
                          <a:sym typeface="Symbol" panose="05050102010706020507" pitchFamily="18" charset="2"/>
                        </a:rPr>
                        <a:t> 110</a:t>
                      </a:r>
                      <a:r>
                        <a:rPr lang="en-US" sz="1400" b="1" baseline="30000" dirty="0" smtClean="0">
                          <a:sym typeface="Symbol" panose="05050102010706020507" pitchFamily="18" charset="2"/>
                        </a:rPr>
                        <a:t>-5</a:t>
                      </a:r>
                      <a:endParaRPr lang="ru-RU" sz="1400" b="1" dirty="0" smtClean="0"/>
                    </a:p>
                  </a:txBody>
                  <a:tcPr marL="68578" marR="68578" marT="34257" marB="342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870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259" y="373062"/>
            <a:ext cx="2286794" cy="407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669" y="1301057"/>
            <a:ext cx="1758950" cy="5358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3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13" y="4810125"/>
            <a:ext cx="1868487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31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Box 7"/>
          <p:cNvSpPr txBox="1">
            <a:spLocks noChangeArrowheads="1"/>
          </p:cNvSpPr>
          <p:nvPr/>
        </p:nvSpPr>
        <p:spPr bwMode="auto">
          <a:xfrm>
            <a:off x="4579938" y="2778919"/>
            <a:ext cx="3359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Arial" pitchFamily="34" charset="0"/>
              </a:rPr>
              <a:t>Septum</a:t>
            </a:r>
            <a:endParaRPr lang="ru-RU" altLang="ru-RU" sz="1800" dirty="0">
              <a:latin typeface="Arial" pitchFamily="34" charset="0"/>
            </a:endParaRPr>
          </a:p>
        </p:txBody>
      </p:sp>
      <p:pic>
        <p:nvPicPr>
          <p:cNvPr id="29700" name="Рисунок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4707732"/>
            <a:ext cx="2789238" cy="1573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24763"/>
              </p:ext>
            </p:extLst>
          </p:nvPr>
        </p:nvGraphicFramePr>
        <p:xfrm>
          <a:off x="431800" y="2710657"/>
          <a:ext cx="3759200" cy="1976439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3188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3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453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Length, m</a:t>
                      </a:r>
                      <a:endParaRPr lang="ru-RU" sz="14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00CC"/>
                          </a:solidFill>
                          <a:effectLst/>
                        </a:rPr>
                        <a:t>2.5</a:t>
                      </a:r>
                      <a:endParaRPr lang="ru-RU" sz="1400" b="1" kern="1200" dirty="0"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5" marR="68585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62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Max</a:t>
                      </a:r>
                      <a:r>
                        <a:rPr lang="en-US" sz="1400" b="1" baseline="0" dirty="0" smtClean="0">
                          <a:effectLst/>
                        </a:rPr>
                        <a:t> magnetic field, T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00CC"/>
                          </a:solidFill>
                          <a:effectLst/>
                        </a:rPr>
                        <a:t>1</a:t>
                      </a:r>
                      <a:endParaRPr lang="ru-RU" sz="1400" b="1" kern="1200" dirty="0"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5" marR="68585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62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Aperture, </a:t>
                      </a:r>
                      <a:r>
                        <a:rPr lang="en-US" sz="1400" b="1" kern="1200" dirty="0" smtClean="0">
                          <a:effectLst/>
                        </a:rPr>
                        <a:t>mm</a:t>
                      </a:r>
                      <a:r>
                        <a:rPr lang="ru-RU" sz="1400" b="1" kern="1200" dirty="0" smtClean="0">
                          <a:effectLst/>
                        </a:rPr>
                        <a:t>×</a:t>
                      </a:r>
                      <a:r>
                        <a:rPr lang="en-US" sz="1400" b="1" kern="1200" dirty="0" smtClean="0">
                          <a:effectLst/>
                        </a:rPr>
                        <a:t>mm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00CC"/>
                          </a:solidFill>
                          <a:effectLst/>
                        </a:rPr>
                        <a:t>45</a:t>
                      </a:r>
                      <a:r>
                        <a:rPr lang="ru-RU" sz="1400" b="1" kern="1200" dirty="0" smtClean="0">
                          <a:solidFill>
                            <a:srgbClr val="0000CC"/>
                          </a:solidFill>
                          <a:effectLst/>
                        </a:rPr>
                        <a:t>×</a:t>
                      </a:r>
                      <a:r>
                        <a:rPr lang="en-US" sz="1400" b="1" kern="1200" dirty="0" smtClean="0">
                          <a:solidFill>
                            <a:srgbClr val="0000CC"/>
                          </a:solidFill>
                          <a:effectLst/>
                        </a:rPr>
                        <a:t>45</a:t>
                      </a:r>
                      <a:endParaRPr lang="ru-RU" sz="1400" b="1" kern="1200" dirty="0"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5" marR="68585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62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effectLst/>
                        </a:rPr>
                        <a:t>Septum thickness, mm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00CC"/>
                          </a:solidFill>
                          <a:effectLst/>
                        </a:rPr>
                        <a:t>3</a:t>
                      </a:r>
                      <a:endParaRPr lang="en-US" sz="1400" b="1" kern="1200" dirty="0" smtClean="0"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5" marR="68585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62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effectLst/>
                        </a:rPr>
                        <a:t>Pulse shape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err="1" smtClean="0">
                          <a:solidFill>
                            <a:srgbClr val="0000CC"/>
                          </a:solidFill>
                          <a:effectLst/>
                        </a:rPr>
                        <a:t>semisinusoidal</a:t>
                      </a:r>
                      <a:endParaRPr lang="en-US" sz="1400" b="1" kern="1200" dirty="0" smtClean="0"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5" marR="68585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62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effectLst/>
                        </a:rPr>
                        <a:t>Pulse duration, </a:t>
                      </a:r>
                      <a:r>
                        <a:rPr lang="el-GR" sz="1400" b="1" kern="1200" dirty="0" smtClean="0">
                          <a:effectLst/>
                        </a:rPr>
                        <a:t>μ</a:t>
                      </a:r>
                      <a:r>
                        <a:rPr lang="en-US" sz="1400" b="1" kern="1200" dirty="0" smtClean="0">
                          <a:effectLst/>
                        </a:rPr>
                        <a:t>s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00CC"/>
                          </a:solidFill>
                          <a:effectLst/>
                        </a:rPr>
                        <a:t>~ 10</a:t>
                      </a:r>
                      <a:endParaRPr lang="en-US" sz="1400" b="1" kern="1200" dirty="0" smtClean="0"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5" marR="68585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9725" name="Text Box 45"/>
          <p:cNvSpPr txBox="1">
            <a:spLocks noChangeArrowheads="1"/>
          </p:cNvSpPr>
          <p:nvPr/>
        </p:nvSpPr>
        <p:spPr bwMode="auto">
          <a:xfrm>
            <a:off x="4603750" y="3261520"/>
            <a:ext cx="420052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n-US" altLang="ru-RU" sz="1600" dirty="0">
                <a:solidFill>
                  <a:srgbClr val="0000CC"/>
                </a:solidFill>
                <a:latin typeface="Arial" pitchFamily="34" charset="0"/>
              </a:rPr>
              <a:t>Technical design development is in progress.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altLang="ru-RU" sz="1600" dirty="0">
                <a:solidFill>
                  <a:srgbClr val="0000CC"/>
                </a:solidFill>
                <a:latin typeface="Arial" pitchFamily="34" charset="0"/>
              </a:rPr>
              <a:t>Concept of power supply has been developed.</a:t>
            </a:r>
          </a:p>
        </p:txBody>
      </p:sp>
      <p:pic>
        <p:nvPicPr>
          <p:cNvPr id="2972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3" y="4383882"/>
            <a:ext cx="3573462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59670"/>
            <a:ext cx="6496050" cy="1338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Прямоугольник 1"/>
          <p:cNvSpPr>
            <a:spLocks noChangeArrowheads="1"/>
          </p:cNvSpPr>
          <p:nvPr/>
        </p:nvSpPr>
        <p:spPr bwMode="auto">
          <a:xfrm>
            <a:off x="0" y="0"/>
            <a:ext cx="223888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dirty="0" smtClean="0">
                <a:solidFill>
                  <a:srgbClr val="0000CC"/>
                </a:solidFill>
                <a:cs typeface="Times New Roman" pitchFamily="18" charset="0"/>
              </a:rPr>
              <a:t>Injection-system</a:t>
            </a:r>
            <a:endParaRPr lang="ru-RU" altLang="ru-RU" sz="2400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E594F7-9587-4019-ADD2-BFCD3D93D0D8}" type="slidenum">
              <a:rPr lang="ru-RU" altLang="ru-RU" smtClean="0"/>
              <a:pPr>
                <a:defRPr/>
              </a:pPr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585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" y="1514476"/>
            <a:ext cx="7137400" cy="1630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723" name="TextBox 7"/>
          <p:cNvSpPr txBox="1">
            <a:spLocks noChangeArrowheads="1"/>
          </p:cNvSpPr>
          <p:nvPr/>
        </p:nvSpPr>
        <p:spPr bwMode="auto">
          <a:xfrm>
            <a:off x="900112" y="1185864"/>
            <a:ext cx="7191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00CC"/>
                </a:solidFill>
                <a:latin typeface="Arial" pitchFamily="34" charset="0"/>
              </a:rPr>
              <a:t>Beam dump </a:t>
            </a:r>
            <a:r>
              <a:rPr lang="en-US" altLang="ru-RU" sz="1800" b="1" dirty="0" smtClean="0">
                <a:solidFill>
                  <a:srgbClr val="0000CC"/>
                </a:solidFill>
                <a:latin typeface="Arial" pitchFamily="34" charset="0"/>
              </a:rPr>
              <a:t>system – </a:t>
            </a:r>
            <a:r>
              <a:rPr lang="en-US" altLang="ru-RU" sz="1800" b="1" dirty="0" smtClean="0">
                <a:solidFill>
                  <a:srgbClr val="FF0000"/>
                </a:solidFill>
                <a:latin typeface="Arial" pitchFamily="34" charset="0"/>
              </a:rPr>
              <a:t>under designing</a:t>
            </a:r>
            <a:endParaRPr lang="ru-RU" altLang="ru-RU" sz="1800" b="1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3072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" y="3195639"/>
            <a:ext cx="6048375" cy="1633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" y="4914901"/>
            <a:ext cx="3360737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Прямоугольник 1"/>
          <p:cNvSpPr>
            <a:spLocks noChangeArrowheads="1"/>
          </p:cNvSpPr>
          <p:nvPr/>
        </p:nvSpPr>
        <p:spPr bwMode="auto">
          <a:xfrm>
            <a:off x="1095374" y="4953001"/>
            <a:ext cx="1017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00CC"/>
                </a:solidFill>
                <a:latin typeface="Arial" pitchFamily="34" charset="0"/>
              </a:rPr>
              <a:t>Kickers</a:t>
            </a:r>
            <a:endParaRPr lang="ru-RU" altLang="ru-RU" sz="1800" b="1" dirty="0">
              <a:solidFill>
                <a:srgbClr val="0000CC"/>
              </a:solidFill>
              <a:latin typeface="Arial" pitchFamily="34" charset="0"/>
            </a:endParaRPr>
          </a:p>
        </p:txBody>
      </p:sp>
      <p:pic>
        <p:nvPicPr>
          <p:cNvPr id="3072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2" t="9908" r="1878" b="7945"/>
          <a:stretch>
            <a:fillRect/>
          </a:stretch>
        </p:blipFill>
        <p:spPr>
          <a:xfrm>
            <a:off x="6651624" y="3130551"/>
            <a:ext cx="1779588" cy="2667000"/>
          </a:xfrm>
          <a:prstGeom prst="rect">
            <a:avLst/>
          </a:prstGeom>
        </p:spPr>
      </p:pic>
      <p:sp>
        <p:nvSpPr>
          <p:cNvPr id="30730" name="TextBox 7"/>
          <p:cNvSpPr txBox="1">
            <a:spLocks noChangeArrowheads="1"/>
          </p:cNvSpPr>
          <p:nvPr/>
        </p:nvSpPr>
        <p:spPr bwMode="auto">
          <a:xfrm>
            <a:off x="5968999" y="5688014"/>
            <a:ext cx="298450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err="1">
                <a:solidFill>
                  <a:srgbClr val="0000CC"/>
                </a:solidFill>
                <a:latin typeface="Arial" pitchFamily="34" charset="0"/>
              </a:rPr>
              <a:t>Lambertson</a:t>
            </a:r>
            <a:r>
              <a:rPr lang="en-US" altLang="ru-RU" sz="1800" dirty="0">
                <a:solidFill>
                  <a:srgbClr val="0000CC"/>
                </a:solidFill>
                <a:latin typeface="Arial" pitchFamily="34" charset="0"/>
              </a:rPr>
              <a:t> magnet</a:t>
            </a:r>
            <a:endParaRPr lang="ru-RU" altLang="ru-RU" sz="1800" dirty="0">
              <a:solidFill>
                <a:srgbClr val="0000CC"/>
              </a:solidFill>
              <a:latin typeface="Arial" pitchFamily="34" charset="0"/>
            </a:endParaRPr>
          </a:p>
        </p:txBody>
      </p:sp>
      <p:pic>
        <p:nvPicPr>
          <p:cNvPr id="30731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4" y="4884739"/>
            <a:ext cx="2967038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2" name="TextBox 7"/>
          <p:cNvSpPr txBox="1">
            <a:spLocks noChangeArrowheads="1"/>
          </p:cNvSpPr>
          <p:nvPr/>
        </p:nvSpPr>
        <p:spPr bwMode="auto">
          <a:xfrm>
            <a:off x="3502024" y="5745164"/>
            <a:ext cx="4243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0000CC"/>
                </a:solidFill>
                <a:latin typeface="Arial" pitchFamily="34" charset="0"/>
              </a:rPr>
              <a:t>Septa</a:t>
            </a:r>
            <a:endParaRPr lang="ru-RU" altLang="ru-RU" sz="1800" dirty="0">
              <a:solidFill>
                <a:srgbClr val="0000CC"/>
              </a:solidFill>
              <a:latin typeface="Arial" pitchFamily="34" charset="0"/>
            </a:endParaRPr>
          </a:p>
        </p:txBody>
      </p:sp>
      <p:pic>
        <p:nvPicPr>
          <p:cNvPr id="14" name="Picture 3" descr="NICA_header_blue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"/>
          <p:cNvSpPr>
            <a:spLocks noChangeArrowheads="1"/>
          </p:cNvSpPr>
          <p:nvPr/>
        </p:nvSpPr>
        <p:spPr bwMode="auto">
          <a:xfrm>
            <a:off x="0" y="0"/>
            <a:ext cx="265886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dirty="0" smtClean="0">
                <a:solidFill>
                  <a:srgbClr val="0000CC"/>
                </a:solidFill>
                <a:cs typeface="Times New Roman" pitchFamily="18" charset="0"/>
              </a:rPr>
              <a:t>Beam-dump system</a:t>
            </a:r>
            <a:endParaRPr lang="ru-RU" altLang="ru-RU" sz="2400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E594F7-9587-4019-ADD2-BFCD3D93D0D8}" type="slidenum">
              <a:rPr lang="ru-RU" altLang="ru-RU" smtClean="0"/>
              <a:pPr>
                <a:defRPr/>
              </a:pPr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720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23</a:t>
            </a:fld>
            <a:endParaRPr lang="ru-RU" altLang="ru-RU"/>
          </a:p>
        </p:txBody>
      </p:sp>
      <p:sp>
        <p:nvSpPr>
          <p:cNvPr id="3" name="Text Box 45"/>
          <p:cNvSpPr txBox="1">
            <a:spLocks noChangeArrowheads="1"/>
          </p:cNvSpPr>
          <p:nvPr/>
        </p:nvSpPr>
        <p:spPr bwMode="auto">
          <a:xfrm>
            <a:off x="4943475" y="3956979"/>
            <a:ext cx="42005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n-US" altLang="ru-RU" sz="1600" dirty="0" smtClean="0">
                <a:solidFill>
                  <a:srgbClr val="0000CC"/>
                </a:solidFill>
                <a:latin typeface="Arial" pitchFamily="34" charset="0"/>
              </a:rPr>
              <a:t>24 of Dec 2018 final annual JINR-BINP-ITEP meeting took part at LHEP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altLang="ru-RU" sz="1600" dirty="0" smtClean="0">
                <a:solidFill>
                  <a:srgbClr val="0000CC"/>
                </a:solidFill>
                <a:latin typeface="Arial" pitchFamily="34" charset="0"/>
              </a:rPr>
              <a:t>Joint work on the NICA collider physics continued</a:t>
            </a:r>
            <a:endParaRPr lang="en-US" altLang="ru-RU" sz="1600" dirty="0">
              <a:solidFill>
                <a:srgbClr val="0000CC"/>
              </a:solidFill>
              <a:latin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46" y="175453"/>
            <a:ext cx="8662608" cy="361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45" y="3956978"/>
            <a:ext cx="4671029" cy="270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veks-f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Прямоугольник 1"/>
          <p:cNvSpPr>
            <a:spLocks noChangeArrowheads="1"/>
          </p:cNvSpPr>
          <p:nvPr/>
        </p:nvSpPr>
        <p:spPr bwMode="auto">
          <a:xfrm>
            <a:off x="3479800" y="6038850"/>
            <a:ext cx="19827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kumimoji="1" lang="en-US" altLang="ru-RU" sz="28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ru-RU" altLang="ru-RU" sz="280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870992"/>
            <a:ext cx="9055100" cy="49489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0" y="25400"/>
            <a:ext cx="5524500" cy="302824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850900" y="5676900"/>
            <a:ext cx="3441700" cy="635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736261" y="5238234"/>
            <a:ext cx="22237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baseline="30000" dirty="0" smtClean="0">
                <a:solidFill>
                  <a:srgbClr val="000090"/>
                </a:solidFill>
              </a:rPr>
              <a:t>12</a:t>
            </a:r>
            <a:r>
              <a:rPr lang="en-US" sz="2000" i="1" dirty="0" smtClean="0">
                <a:solidFill>
                  <a:srgbClr val="000090"/>
                </a:solidFill>
              </a:rPr>
              <a:t>C</a:t>
            </a:r>
            <a:r>
              <a:rPr lang="ru-RU" sz="2000" i="1" dirty="0" smtClean="0">
                <a:solidFill>
                  <a:srgbClr val="000090"/>
                </a:solidFill>
              </a:rPr>
              <a:t>   </a:t>
            </a:r>
            <a:r>
              <a:rPr lang="en-US" sz="2000" b="1" i="1" dirty="0" smtClean="0">
                <a:solidFill>
                  <a:srgbClr val="000090"/>
                </a:solidFill>
              </a:rPr>
              <a:t>BM@N</a:t>
            </a:r>
            <a:r>
              <a:rPr lang="ru-RU" sz="2000" b="1" i="1" dirty="0" smtClean="0">
                <a:solidFill>
                  <a:srgbClr val="000090"/>
                </a:solidFill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</a:rPr>
              <a:t>SRC</a:t>
            </a:r>
            <a:endParaRPr lang="en-US" sz="2000" b="1" dirty="0"/>
          </a:p>
        </p:txBody>
      </p:sp>
      <p:sp>
        <p:nvSpPr>
          <p:cNvPr id="22" name="Rectangle 21"/>
          <p:cNvSpPr/>
          <p:nvPr/>
        </p:nvSpPr>
        <p:spPr>
          <a:xfrm>
            <a:off x="5245100" y="5231884"/>
            <a:ext cx="28139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baseline="30000" dirty="0" smtClean="0">
                <a:solidFill>
                  <a:srgbClr val="000090"/>
                </a:solidFill>
              </a:rPr>
              <a:t>40</a:t>
            </a:r>
            <a:r>
              <a:rPr lang="en-US" sz="2000" i="1" dirty="0" smtClean="0">
                <a:solidFill>
                  <a:srgbClr val="000090"/>
                </a:solidFill>
              </a:rPr>
              <a:t>Ar            </a:t>
            </a:r>
            <a:r>
              <a:rPr lang="ru-RU" sz="2000" i="1" baseline="30000" dirty="0" smtClean="0">
                <a:solidFill>
                  <a:srgbClr val="000090"/>
                </a:solidFill>
              </a:rPr>
              <a:t>8</a:t>
            </a:r>
            <a:r>
              <a:rPr lang="en-US" sz="2000" i="1" baseline="30000" dirty="0" smtClean="0">
                <a:solidFill>
                  <a:srgbClr val="000090"/>
                </a:solidFill>
              </a:rPr>
              <a:t>4</a:t>
            </a:r>
            <a:r>
              <a:rPr lang="en-US" sz="2000" i="1" dirty="0" smtClean="0">
                <a:solidFill>
                  <a:srgbClr val="000090"/>
                </a:solidFill>
              </a:rPr>
              <a:t>Kr</a:t>
            </a:r>
            <a:r>
              <a:rPr lang="ru-RU" sz="2000" i="1" dirty="0" smtClean="0">
                <a:solidFill>
                  <a:srgbClr val="000090"/>
                </a:solidFill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</a:rPr>
              <a:t>BM@N</a:t>
            </a:r>
            <a:endParaRPr lang="en-US" sz="2000" b="1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883150" y="5695950"/>
            <a:ext cx="148590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4800" y="152400"/>
            <a:ext cx="4348819" cy="461665"/>
          </a:xfrm>
          <a:prstGeom prst="rect">
            <a:avLst/>
          </a:prstGeom>
          <a:solidFill>
            <a:srgbClr val="A0FFF6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Run</a:t>
            </a:r>
            <a:r>
              <a:rPr lang="ru-RU" sz="2400" dirty="0" smtClean="0">
                <a:solidFill>
                  <a:srgbClr val="000090"/>
                </a:solidFill>
              </a:rPr>
              <a:t> </a:t>
            </a:r>
            <a:r>
              <a:rPr lang="ru-RU" sz="2400" b="1" dirty="0" smtClean="0">
                <a:solidFill>
                  <a:srgbClr val="000090"/>
                </a:solidFill>
              </a:rPr>
              <a:t>55: </a:t>
            </a:r>
            <a:r>
              <a:rPr lang="en-US" sz="2400" i="1" dirty="0" smtClean="0">
                <a:solidFill>
                  <a:srgbClr val="000090"/>
                </a:solidFill>
              </a:rPr>
              <a:t>February </a:t>
            </a:r>
            <a:r>
              <a:rPr lang="mr-IN" sz="2400" i="1" dirty="0" smtClean="0">
                <a:solidFill>
                  <a:srgbClr val="000090"/>
                </a:solidFill>
              </a:rPr>
              <a:t>–</a:t>
            </a:r>
            <a:r>
              <a:rPr lang="en-US" sz="2400" i="1" dirty="0" smtClean="0">
                <a:solidFill>
                  <a:srgbClr val="000090"/>
                </a:solidFill>
              </a:rPr>
              <a:t> April </a:t>
            </a:r>
            <a:r>
              <a:rPr lang="ru-RU" sz="2400" b="1" i="1" dirty="0" smtClean="0">
                <a:solidFill>
                  <a:srgbClr val="000090"/>
                </a:solidFill>
              </a:rPr>
              <a:t>2018 </a:t>
            </a:r>
            <a:endParaRPr lang="en-US" sz="2400" b="1" i="1" dirty="0">
              <a:solidFill>
                <a:srgbClr val="00009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0338" y="767834"/>
            <a:ext cx="3602362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342900" indent="-342900">
              <a:buClr>
                <a:srgbClr val="FF0D1A"/>
              </a:buClr>
              <a:buFont typeface="Wingdings" charset="2"/>
              <a:buChar char="Ø"/>
            </a:pPr>
            <a:r>
              <a:rPr lang="en-US" sz="2000" b="1" i="1" dirty="0">
                <a:solidFill>
                  <a:srgbClr val="000090"/>
                </a:solidFill>
              </a:rPr>
              <a:t>t</a:t>
            </a:r>
            <a:r>
              <a:rPr lang="en-US" sz="2000" b="1" i="1" dirty="0" smtClean="0">
                <a:solidFill>
                  <a:srgbClr val="000090"/>
                </a:solidFill>
              </a:rPr>
              <a:t>he first run with startup  configuration of BM@N</a:t>
            </a:r>
          </a:p>
          <a:p>
            <a:pPr algn="r">
              <a:buClr>
                <a:srgbClr val="FF0D1A"/>
              </a:buClr>
            </a:pPr>
            <a:endParaRPr lang="ru-RU" sz="2000" b="1" i="1" dirty="0" smtClean="0">
              <a:solidFill>
                <a:srgbClr val="000090"/>
              </a:solidFill>
            </a:endParaRPr>
          </a:p>
          <a:p>
            <a:pPr marL="342900" indent="-342900">
              <a:buClr>
                <a:srgbClr val="FF0D1A"/>
              </a:buClr>
              <a:buFont typeface="Wingdings" charset="2"/>
              <a:buChar char="Ø"/>
            </a:pPr>
            <a:r>
              <a:rPr lang="en-US" sz="2000" b="1" i="1" dirty="0">
                <a:solidFill>
                  <a:srgbClr val="000090"/>
                </a:solidFill>
              </a:rPr>
              <a:t>e</a:t>
            </a:r>
            <a:r>
              <a:rPr lang="en-US" sz="2000" b="1" i="1" dirty="0" smtClean="0">
                <a:solidFill>
                  <a:srgbClr val="000090"/>
                </a:solidFill>
              </a:rPr>
              <a:t>xperiment </a:t>
            </a:r>
            <a:r>
              <a:rPr lang="ru-RU" sz="2000" b="1" i="1" dirty="0" smtClean="0">
                <a:solidFill>
                  <a:srgbClr val="000090"/>
                </a:solidFill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</a:rPr>
              <a:t>BM@N SRC</a:t>
            </a:r>
            <a:endParaRPr lang="en-US" sz="2000" b="1" dirty="0"/>
          </a:p>
        </p:txBody>
      </p:sp>
      <p:grpSp>
        <p:nvGrpSpPr>
          <p:cNvPr id="41" name="Group 40"/>
          <p:cNvGrpSpPr/>
          <p:nvPr/>
        </p:nvGrpSpPr>
        <p:grpSpPr>
          <a:xfrm>
            <a:off x="323850" y="2740891"/>
            <a:ext cx="8394700" cy="2453409"/>
            <a:chOff x="577326" y="4163291"/>
            <a:chExt cx="7734300" cy="2146379"/>
          </a:xfrm>
        </p:grpSpPr>
        <p:grpSp>
          <p:nvGrpSpPr>
            <p:cNvPr id="42" name="Group 41"/>
            <p:cNvGrpSpPr/>
            <p:nvPr/>
          </p:nvGrpSpPr>
          <p:grpSpPr>
            <a:xfrm>
              <a:off x="577326" y="4163291"/>
              <a:ext cx="7734300" cy="2146379"/>
              <a:chOff x="894826" y="3071091"/>
              <a:chExt cx="7734300" cy="2146379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894826" y="3071091"/>
                <a:ext cx="7734300" cy="2146379"/>
                <a:chOff x="894826" y="3071091"/>
                <a:chExt cx="7734300" cy="2146379"/>
              </a:xfrm>
            </p:grpSpPr>
            <p:pic>
              <p:nvPicPr>
                <p:cNvPr id="46" name="Picture 45" descr="Screen Shot 2018-03-30 at 09.42.59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4826" y="3071091"/>
                  <a:ext cx="7734300" cy="2112818"/>
                </a:xfrm>
                <a:prstGeom prst="rect">
                  <a:avLst/>
                </a:prstGeom>
              </p:spPr>
            </p:pic>
            <p:sp>
              <p:nvSpPr>
                <p:cNvPr id="47" name="TextBox 46"/>
                <p:cNvSpPr txBox="1"/>
                <p:nvPr/>
              </p:nvSpPr>
              <p:spPr>
                <a:xfrm>
                  <a:off x="1147234" y="4868332"/>
                  <a:ext cx="4699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</a:rPr>
                    <a:t>0,5</a:t>
                  </a: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2302934" y="4870450"/>
                  <a:ext cx="4699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</a:rPr>
                    <a:t>1,0</a:t>
                  </a: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3418417" y="4866216"/>
                  <a:ext cx="4699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</a:rPr>
                    <a:t>1,5</a:t>
                  </a: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4633384" y="4870449"/>
                  <a:ext cx="4699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</a:rPr>
                    <a:t>2,0</a:t>
                  </a: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5780617" y="4878916"/>
                  <a:ext cx="4699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</a:rPr>
                    <a:t>2,5</a:t>
                  </a: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6987117" y="4872566"/>
                  <a:ext cx="4699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</a:rPr>
                    <a:t>3,0</a:t>
                  </a: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3073400" y="4042833"/>
                  <a:ext cx="67653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FFFF"/>
                      </a:solidFill>
                    </a:rPr>
                    <a:t>Kr</a:t>
                  </a:r>
                  <a:r>
                    <a:rPr lang="en-US" baseline="30000" dirty="0">
                      <a:solidFill>
                        <a:srgbClr val="FFFFFF"/>
                      </a:solidFill>
                    </a:rPr>
                    <a:t>2</a:t>
                  </a:r>
                  <a:r>
                    <a:rPr lang="ru-RU" baseline="30000" dirty="0" smtClean="0">
                      <a:solidFill>
                        <a:srgbClr val="FFFFFF"/>
                      </a:solidFill>
                    </a:rPr>
                    <a:t>6</a:t>
                  </a:r>
                  <a:r>
                    <a:rPr lang="en-US" baseline="30000" dirty="0" smtClean="0">
                      <a:solidFill>
                        <a:srgbClr val="FFFFFF"/>
                      </a:solidFill>
                    </a:rPr>
                    <a:t>+</a:t>
                  </a:r>
                  <a:endParaRPr lang="en-US" baseline="30000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45" name="TextBox 44"/>
              <p:cNvSpPr txBox="1"/>
              <p:nvPr/>
            </p:nvSpPr>
            <p:spPr>
              <a:xfrm>
                <a:off x="944034" y="3172882"/>
                <a:ext cx="12115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 smtClean="0">
                    <a:solidFill>
                      <a:schemeClr val="bg1"/>
                    </a:solidFill>
                  </a:rPr>
                  <a:t>30/03/2018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7666567" y="5964766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7" name="Straight Arrow Connector 26"/>
          <p:cNvCxnSpPr/>
          <p:nvPr/>
        </p:nvCxnSpPr>
        <p:spPr>
          <a:xfrm>
            <a:off x="6781800" y="5695950"/>
            <a:ext cx="111125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94289" y="6184900"/>
            <a:ext cx="633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03.04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087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124200" y="6308725"/>
            <a:ext cx="2895600" cy="476250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r>
              <a:rPr lang="en-US" smtClean="0"/>
              <a:t>V.Kekelidze, SC-124</a:t>
            </a:r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6553200" y="6308725"/>
            <a:ext cx="2133600" cy="476250"/>
          </a:xfrm>
          <a:prstGeom prst="rect">
            <a:avLst/>
          </a:prstGeom>
        </p:spPr>
        <p:txBody>
          <a:bodyPr anchor="b"/>
          <a:lstStyle/>
          <a:p>
            <a:fld id="{0D407510-CD4E-4320-B1B7-E77576364A88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32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Стрелка вправо 121"/>
          <p:cNvSpPr/>
          <p:nvPr/>
        </p:nvSpPr>
        <p:spPr>
          <a:xfrm rot="21348809">
            <a:off x="3423781" y="5217706"/>
            <a:ext cx="1239007" cy="602477"/>
          </a:xfrm>
          <a:prstGeom prst="rightArrow">
            <a:avLst>
              <a:gd name="adj1" fmla="val 50000"/>
              <a:gd name="adj2" fmla="val 38572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Стрелка вправо 120"/>
          <p:cNvSpPr/>
          <p:nvPr/>
        </p:nvSpPr>
        <p:spPr>
          <a:xfrm rot="4902511">
            <a:off x="-73735" y="4544382"/>
            <a:ext cx="1739730" cy="381000"/>
          </a:xfrm>
          <a:prstGeom prst="rightArrow">
            <a:avLst>
              <a:gd name="adj1" fmla="val 50000"/>
              <a:gd name="adj2" fmla="val 28079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Стрелка вправо 119"/>
          <p:cNvSpPr/>
          <p:nvPr/>
        </p:nvSpPr>
        <p:spPr>
          <a:xfrm rot="5400000">
            <a:off x="-23900" y="2863938"/>
            <a:ext cx="1378126" cy="381000"/>
          </a:xfrm>
          <a:prstGeom prst="rightArrow">
            <a:avLst>
              <a:gd name="adj1" fmla="val 50000"/>
              <a:gd name="adj2" fmla="val 38572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606617" y="1100654"/>
            <a:ext cx="1378133" cy="18466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 rot="10800000">
            <a:off x="1971675" y="997467"/>
            <a:ext cx="1661320" cy="381000"/>
          </a:xfrm>
          <a:prstGeom prst="rightArrow">
            <a:avLst>
              <a:gd name="adj1" fmla="val 50000"/>
              <a:gd name="adj2" fmla="val 38571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>
            <a:off x="733425" y="4022725"/>
            <a:ext cx="2884488" cy="2405063"/>
            <a:chOff x="365" y="1900"/>
            <a:chExt cx="1817" cy="1515"/>
          </a:xfrm>
        </p:grpSpPr>
        <p:sp>
          <p:nvSpPr>
            <p:cNvPr id="14401" name="Oval 62"/>
            <p:cNvSpPr>
              <a:spLocks noChangeArrowheads="1"/>
            </p:cNvSpPr>
            <p:nvPr/>
          </p:nvSpPr>
          <p:spPr bwMode="auto">
            <a:xfrm>
              <a:off x="465" y="1900"/>
              <a:ext cx="1672" cy="1515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 smtClean="0">
                <a:latin typeface="Arial" pitchFamily="34" charset="0"/>
              </a:endParaRPr>
            </a:p>
          </p:txBody>
        </p:sp>
        <p:sp>
          <p:nvSpPr>
            <p:cNvPr id="14402" name="Text Box 63"/>
            <p:cNvSpPr txBox="1">
              <a:spLocks noChangeArrowheads="1"/>
            </p:cNvSpPr>
            <p:nvPr/>
          </p:nvSpPr>
          <p:spPr bwMode="auto">
            <a:xfrm>
              <a:off x="365" y="2293"/>
              <a:ext cx="1817" cy="891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u="sng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Nuclotron</a:t>
              </a:r>
              <a:r>
                <a:rPr lang="en-US" altLang="ru-RU" sz="1600" b="1" u="sng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(45 Tm)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injection of one bunch 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of 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 2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×10</a:t>
              </a:r>
              <a:r>
                <a:rPr lang="en-US" altLang="ru-RU" sz="1600" b="1" baseline="30000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9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ions,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acceleration up to 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1 - 4.5 GeV/u max.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>
            <a:off x="4402138" y="1450975"/>
            <a:ext cx="4783137" cy="622300"/>
            <a:chOff x="2624" y="685"/>
            <a:chExt cx="2997" cy="392"/>
          </a:xfrm>
        </p:grpSpPr>
        <p:sp>
          <p:nvSpPr>
            <p:cNvPr id="14397" name="Text Box 65"/>
            <p:cNvSpPr txBox="1">
              <a:spLocks noChangeArrowheads="1"/>
            </p:cNvSpPr>
            <p:nvPr/>
          </p:nvSpPr>
          <p:spPr bwMode="auto">
            <a:xfrm>
              <a:off x="3047" y="772"/>
              <a:ext cx="1573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2">
                  <a:lumMod val="60000"/>
                  <a:lumOff val="40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Linac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LU</a:t>
              </a:r>
              <a:r>
                <a:rPr lang="ru-RU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-20</a:t>
              </a:r>
            </a:p>
          </p:txBody>
        </p:sp>
        <p:sp>
          <p:nvSpPr>
            <p:cNvPr id="14398" name="Text Box 65"/>
            <p:cNvSpPr txBox="1">
              <a:spLocks noChangeArrowheads="1"/>
            </p:cNvSpPr>
            <p:nvPr/>
          </p:nvSpPr>
          <p:spPr bwMode="auto">
            <a:xfrm>
              <a:off x="4768" y="685"/>
              <a:ext cx="853" cy="392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2">
                  <a:lumMod val="60000"/>
                  <a:lumOff val="40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Ion sources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99" name="Line 95"/>
            <p:cNvSpPr>
              <a:spLocks noChangeShapeType="1"/>
            </p:cNvSpPr>
            <p:nvPr/>
          </p:nvSpPr>
          <p:spPr bwMode="auto">
            <a:xfrm flipH="1" flipV="1">
              <a:off x="4625" y="894"/>
              <a:ext cx="107" cy="5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400" name="Line 9"/>
            <p:cNvSpPr>
              <a:spLocks noChangeShapeType="1"/>
            </p:cNvSpPr>
            <p:nvPr/>
          </p:nvSpPr>
          <p:spPr bwMode="auto">
            <a:xfrm flipH="1">
              <a:off x="2624" y="896"/>
              <a:ext cx="416" cy="0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4581" name="Group 10"/>
          <p:cNvGrpSpPr>
            <a:grpSpLocks/>
          </p:cNvGrpSpPr>
          <p:nvPr/>
        </p:nvGrpSpPr>
        <p:grpSpPr bwMode="auto">
          <a:xfrm>
            <a:off x="3579813" y="2132013"/>
            <a:ext cx="5311775" cy="3005137"/>
            <a:chOff x="2118" y="1097"/>
            <a:chExt cx="3346" cy="1893"/>
          </a:xfrm>
        </p:grpSpPr>
        <p:sp>
          <p:nvSpPr>
            <p:cNvPr id="14391" name="Arc 94"/>
            <p:cNvSpPr>
              <a:spLocks/>
            </p:cNvSpPr>
            <p:nvPr/>
          </p:nvSpPr>
          <p:spPr bwMode="auto">
            <a:xfrm rot="10693531" flipV="1">
              <a:off x="2118" y="2067"/>
              <a:ext cx="732" cy="923"/>
            </a:xfrm>
            <a:custGeom>
              <a:avLst/>
              <a:gdLst>
                <a:gd name="T0" fmla="*/ 0 w 21564"/>
                <a:gd name="T1" fmla="*/ 0 h 21249"/>
                <a:gd name="T2" fmla="*/ 0 w 21564"/>
                <a:gd name="T3" fmla="*/ 0 h 21249"/>
                <a:gd name="T4" fmla="*/ 0 w 21564"/>
                <a:gd name="T5" fmla="*/ 0 h 21249"/>
                <a:gd name="T6" fmla="*/ 0 60000 65536"/>
                <a:gd name="T7" fmla="*/ 0 60000 65536"/>
                <a:gd name="T8" fmla="*/ 0 60000 65536"/>
                <a:gd name="T9" fmla="*/ 0 w 21564"/>
                <a:gd name="T10" fmla="*/ 0 h 21249"/>
                <a:gd name="T11" fmla="*/ 21564 w 21564"/>
                <a:gd name="T12" fmla="*/ 21249 h 212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4" h="21249" fill="none" extrusionOk="0">
                  <a:moveTo>
                    <a:pt x="3880" y="0"/>
                  </a:moveTo>
                  <a:cubicBezTo>
                    <a:pt x="13681" y="1790"/>
                    <a:pt x="20986" y="10051"/>
                    <a:pt x="21563" y="19997"/>
                  </a:cubicBezTo>
                </a:path>
                <a:path w="21564" h="21249" stroke="0" extrusionOk="0">
                  <a:moveTo>
                    <a:pt x="3880" y="0"/>
                  </a:moveTo>
                  <a:cubicBezTo>
                    <a:pt x="13681" y="1790"/>
                    <a:pt x="20986" y="10051"/>
                    <a:pt x="21563" y="19997"/>
                  </a:cubicBezTo>
                  <a:lnTo>
                    <a:pt x="0" y="21249"/>
                  </a:lnTo>
                  <a:lnTo>
                    <a:pt x="3880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92" name="Line 95"/>
            <p:cNvSpPr>
              <a:spLocks noChangeShapeType="1"/>
            </p:cNvSpPr>
            <p:nvPr/>
          </p:nvSpPr>
          <p:spPr bwMode="auto">
            <a:xfrm flipH="1">
              <a:off x="2696" y="1762"/>
              <a:ext cx="643" cy="291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640" name="Line 95"/>
            <p:cNvSpPr>
              <a:spLocks noChangeShapeType="1"/>
            </p:cNvSpPr>
            <p:nvPr/>
          </p:nvSpPr>
          <p:spPr bwMode="auto">
            <a:xfrm flipH="1" flipV="1">
              <a:off x="3345" y="1750"/>
              <a:ext cx="1371" cy="109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641" name="Line 95"/>
            <p:cNvSpPr>
              <a:spLocks noChangeShapeType="1"/>
            </p:cNvSpPr>
            <p:nvPr/>
          </p:nvSpPr>
          <p:spPr bwMode="auto">
            <a:xfrm flipH="1">
              <a:off x="3354" y="1356"/>
              <a:ext cx="1603" cy="38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642" name="Line 95"/>
            <p:cNvSpPr>
              <a:spLocks noChangeShapeType="1"/>
            </p:cNvSpPr>
            <p:nvPr/>
          </p:nvSpPr>
          <p:spPr bwMode="auto">
            <a:xfrm flipH="1">
              <a:off x="3363" y="1261"/>
              <a:ext cx="835" cy="483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6" name="Text Box 64"/>
            <p:cNvSpPr txBox="1">
              <a:spLocks noChangeArrowheads="1"/>
            </p:cNvSpPr>
            <p:nvPr/>
          </p:nvSpPr>
          <p:spPr bwMode="auto">
            <a:xfrm>
              <a:off x="3159" y="1097"/>
              <a:ext cx="2305" cy="9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ysDot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altLang="ru-RU" b="1" u="sng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  <a:p>
              <a:pPr algn="ctr" eaLnBrk="1" hangingPunct="1">
                <a:defRPr/>
              </a:pPr>
              <a:r>
                <a:rPr lang="en-US" altLang="ru-RU" b="1" u="sng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Fixed Target Area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582" name="Group 17"/>
          <p:cNvGrpSpPr>
            <a:grpSpLocks/>
          </p:cNvGrpSpPr>
          <p:nvPr/>
        </p:nvGrpSpPr>
        <p:grpSpPr bwMode="auto">
          <a:xfrm>
            <a:off x="381000" y="1171575"/>
            <a:ext cx="3586163" cy="2406650"/>
            <a:chOff x="135" y="328"/>
            <a:chExt cx="2259" cy="1516"/>
          </a:xfrm>
        </p:grpSpPr>
        <p:sp>
          <p:nvSpPr>
            <p:cNvPr id="14389" name="Oval 79"/>
            <p:cNvSpPr>
              <a:spLocks noChangeArrowheads="1"/>
            </p:cNvSpPr>
            <p:nvPr/>
          </p:nvSpPr>
          <p:spPr bwMode="auto">
            <a:xfrm>
              <a:off x="308" y="328"/>
              <a:ext cx="1556" cy="15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 smtClean="0">
                <a:solidFill>
                  <a:srgbClr val="0000CC"/>
                </a:solidFill>
                <a:latin typeface="Arial" pitchFamily="34" charset="0"/>
              </a:endParaRPr>
            </a:p>
          </p:txBody>
        </p:sp>
        <p:sp>
          <p:nvSpPr>
            <p:cNvPr id="14390" name="Text Box 80"/>
            <p:cNvSpPr txBox="1">
              <a:spLocks noChangeArrowheads="1"/>
            </p:cNvSpPr>
            <p:nvPr/>
          </p:nvSpPr>
          <p:spPr bwMode="auto">
            <a:xfrm>
              <a:off x="135" y="585"/>
              <a:ext cx="2259" cy="990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u="sng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Booster (25 Tm)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1</a:t>
              </a:r>
              <a:r>
                <a:rPr lang="ru-RU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2-</a:t>
              </a:r>
              <a:r>
                <a:rPr lang="ru-RU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3)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single-turn injection, 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storage of (</a:t>
              </a:r>
              <a:r>
                <a:rPr lang="ru-RU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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4)×10</a:t>
              </a:r>
              <a:r>
                <a:rPr lang="en-US" altLang="ru-RU" sz="1600" b="1" baseline="30000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9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ions,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acceleration up to 100 MeV/u,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electron cooling, acceleration 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up to 600 MeV/u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70457" name="Line 89"/>
          <p:cNvSpPr>
            <a:spLocks noChangeShapeType="1"/>
          </p:cNvSpPr>
          <p:nvPr/>
        </p:nvSpPr>
        <p:spPr bwMode="auto">
          <a:xfrm flipH="1">
            <a:off x="658813" y="2430463"/>
            <a:ext cx="4762" cy="12954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Line 89"/>
          <p:cNvSpPr>
            <a:spLocks noChangeShapeType="1"/>
          </p:cNvSpPr>
          <p:nvPr/>
        </p:nvSpPr>
        <p:spPr bwMode="auto">
          <a:xfrm>
            <a:off x="665163" y="3892550"/>
            <a:ext cx="261937" cy="17145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24587" name="Group 36"/>
          <p:cNvGrpSpPr>
            <a:grpSpLocks/>
          </p:cNvGrpSpPr>
          <p:nvPr/>
        </p:nvGrpSpPr>
        <p:grpSpPr bwMode="auto">
          <a:xfrm>
            <a:off x="1971675" y="939800"/>
            <a:ext cx="7119938" cy="417513"/>
            <a:chOff x="1129" y="358"/>
            <a:chExt cx="4485" cy="263"/>
          </a:xfrm>
        </p:grpSpPr>
        <p:sp>
          <p:nvSpPr>
            <p:cNvPr id="14373" name="Text Box 65"/>
            <p:cNvSpPr txBox="1">
              <a:spLocks noChangeArrowheads="1"/>
            </p:cNvSpPr>
            <p:nvPr/>
          </p:nvSpPr>
          <p:spPr bwMode="auto">
            <a:xfrm>
              <a:off x="3056" y="381"/>
              <a:ext cx="1565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Linac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ru-RU" sz="16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HILac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74" name="Text Box 65"/>
            <p:cNvSpPr txBox="1">
              <a:spLocks noChangeArrowheads="1"/>
            </p:cNvSpPr>
            <p:nvPr/>
          </p:nvSpPr>
          <p:spPr bwMode="auto">
            <a:xfrm>
              <a:off x="4761" y="358"/>
              <a:ext cx="853" cy="25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KRION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75" name="Line 39"/>
            <p:cNvSpPr>
              <a:spLocks noChangeShapeType="1"/>
            </p:cNvSpPr>
            <p:nvPr/>
          </p:nvSpPr>
          <p:spPr bwMode="auto">
            <a:xfrm flipH="1" flipV="1">
              <a:off x="1129" y="521"/>
              <a:ext cx="1920" cy="0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76" name="Line 95"/>
            <p:cNvSpPr>
              <a:spLocks noChangeShapeType="1"/>
            </p:cNvSpPr>
            <p:nvPr/>
          </p:nvSpPr>
          <p:spPr bwMode="auto">
            <a:xfrm flipH="1" flipV="1">
              <a:off x="4634" y="503"/>
              <a:ext cx="115" cy="5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4588" name="Text Box 66"/>
          <p:cNvSpPr txBox="1">
            <a:spLocks noChangeArrowheads="1"/>
          </p:cNvSpPr>
          <p:nvPr/>
        </p:nvSpPr>
        <p:spPr bwMode="auto">
          <a:xfrm>
            <a:off x="6421438" y="6172200"/>
            <a:ext cx="744537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16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IP-1</a:t>
            </a:r>
            <a:endParaRPr lang="ru-RU" altLang="ru-RU" sz="1600" b="1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90" name="Text Box 66"/>
          <p:cNvSpPr txBox="1">
            <a:spLocks noChangeArrowheads="1"/>
          </p:cNvSpPr>
          <p:nvPr/>
        </p:nvSpPr>
        <p:spPr bwMode="auto">
          <a:xfrm>
            <a:off x="6437313" y="4359275"/>
            <a:ext cx="620712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16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IP-2</a:t>
            </a:r>
            <a:endParaRPr lang="ru-RU" altLang="ru-RU" sz="1600" b="1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592" name="Group 55"/>
          <p:cNvGrpSpPr>
            <a:grpSpLocks/>
          </p:cNvGrpSpPr>
          <p:nvPr/>
        </p:nvGrpSpPr>
        <p:grpSpPr bwMode="auto">
          <a:xfrm>
            <a:off x="2776538" y="1790700"/>
            <a:ext cx="1582737" cy="2449513"/>
            <a:chOff x="1749" y="1128"/>
            <a:chExt cx="997" cy="1543"/>
          </a:xfrm>
        </p:grpSpPr>
        <p:sp>
          <p:nvSpPr>
            <p:cNvPr id="14364" name="Line 89"/>
            <p:cNvSpPr>
              <a:spLocks noChangeShapeType="1"/>
            </p:cNvSpPr>
            <p:nvPr/>
          </p:nvSpPr>
          <p:spPr bwMode="auto">
            <a:xfrm flipH="1">
              <a:off x="2122" y="1361"/>
              <a:ext cx="291" cy="928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5" name="Arc 57"/>
            <p:cNvSpPr>
              <a:spLocks/>
            </p:cNvSpPr>
            <p:nvPr/>
          </p:nvSpPr>
          <p:spPr bwMode="auto">
            <a:xfrm flipH="1">
              <a:off x="2406" y="1128"/>
              <a:ext cx="34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6" name="Arc 58"/>
            <p:cNvSpPr>
              <a:spLocks/>
            </p:cNvSpPr>
            <p:nvPr/>
          </p:nvSpPr>
          <p:spPr bwMode="auto">
            <a:xfrm rot="-3792276" flipH="1" flipV="1">
              <a:off x="1639" y="2281"/>
              <a:ext cx="50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4593" name="Group 59"/>
          <p:cNvGrpSpPr>
            <a:grpSpLocks/>
          </p:cNvGrpSpPr>
          <p:nvPr/>
        </p:nvGrpSpPr>
        <p:grpSpPr bwMode="auto">
          <a:xfrm>
            <a:off x="446088" y="3667132"/>
            <a:ext cx="3392488" cy="258763"/>
            <a:chOff x="168" y="2076"/>
            <a:chExt cx="2137" cy="163"/>
          </a:xfrm>
        </p:grpSpPr>
        <p:sp>
          <p:nvSpPr>
            <p:cNvPr id="14362" name="Rectangle 81" descr="Темный диагональный 2"/>
            <p:cNvSpPr>
              <a:spLocks noChangeArrowheads="1"/>
            </p:cNvSpPr>
            <p:nvPr/>
          </p:nvSpPr>
          <p:spPr bwMode="auto">
            <a:xfrm rot="-5400000">
              <a:off x="288" y="2012"/>
              <a:ext cx="66" cy="305"/>
            </a:xfrm>
            <a:prstGeom prst="rect">
              <a:avLst/>
            </a:prstGeom>
            <a:pattFill prst="dkUpDiag">
              <a:fgClr>
                <a:srgbClr val="000000"/>
              </a:fgClr>
              <a:bgClr>
                <a:srgbClr val="FFFFFF"/>
              </a:bgClr>
            </a:pattFill>
            <a:ln w="285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</p:spPr>
          <p:txBody>
            <a:bodyPr vert="eaVert"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 smtClean="0">
                <a:latin typeface="Arial" pitchFamily="34" charset="0"/>
              </a:endParaRPr>
            </a:p>
          </p:txBody>
        </p:sp>
        <p:sp>
          <p:nvSpPr>
            <p:cNvPr id="14363" name="Text Box 97"/>
            <p:cNvSpPr txBox="1">
              <a:spLocks noChangeArrowheads="1"/>
            </p:cNvSpPr>
            <p:nvPr/>
          </p:nvSpPr>
          <p:spPr bwMode="auto">
            <a:xfrm>
              <a:off x="482" y="2076"/>
              <a:ext cx="1823" cy="16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2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Stripping (80%) </a:t>
              </a:r>
              <a:r>
                <a:rPr lang="en-US" altLang="ru-RU" sz="1200" b="1" baseline="30000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197</a:t>
              </a:r>
              <a:r>
                <a:rPr lang="en-US" altLang="ru-RU" sz="12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Au</a:t>
              </a:r>
              <a:r>
                <a:rPr lang="en-US" altLang="ru-RU" sz="1200" b="1" baseline="30000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31+ </a:t>
              </a:r>
              <a:r>
                <a:rPr lang="en-US" altLang="ru-RU" sz="12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=&gt; </a:t>
              </a:r>
              <a:r>
                <a:rPr lang="en-US" altLang="ru-RU" sz="1200" b="1" baseline="30000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197</a:t>
              </a:r>
              <a:r>
                <a:rPr lang="en-US" altLang="ru-RU" sz="12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Au</a:t>
              </a:r>
              <a:r>
                <a:rPr lang="en-US" altLang="ru-RU" sz="1200" b="1" baseline="30000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79+</a:t>
              </a:r>
              <a:endParaRPr lang="ru-RU" altLang="ru-RU" sz="12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595" name="Text Box 65"/>
          <p:cNvSpPr txBox="1">
            <a:spLocks noChangeArrowheads="1"/>
          </p:cNvSpPr>
          <p:nvPr/>
        </p:nvSpPr>
        <p:spPr bwMode="auto">
          <a:xfrm>
            <a:off x="7737475" y="939800"/>
            <a:ext cx="1354138" cy="406400"/>
          </a:xfrm>
          <a:prstGeom prst="rect">
            <a:avLst/>
          </a:prstGeom>
          <a:solidFill>
            <a:srgbClr val="92D050"/>
          </a:solidFill>
          <a:ln w="28575">
            <a:solidFill>
              <a:srgbClr val="006600"/>
            </a:solidFill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KRION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96" name="Text Box 65"/>
          <p:cNvSpPr txBox="1">
            <a:spLocks noChangeArrowheads="1"/>
          </p:cNvSpPr>
          <p:nvPr/>
        </p:nvSpPr>
        <p:spPr bwMode="auto">
          <a:xfrm>
            <a:off x="5019675" y="965200"/>
            <a:ext cx="2484438" cy="381000"/>
          </a:xfrm>
          <a:prstGeom prst="rect">
            <a:avLst/>
          </a:prstGeom>
          <a:solidFill>
            <a:srgbClr val="92D050"/>
          </a:solidFill>
          <a:ln w="28575">
            <a:solidFill>
              <a:srgbClr val="006600"/>
            </a:solidFill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Linac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HILac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97" name="Line 95"/>
          <p:cNvSpPr>
            <a:spLocks noChangeShapeType="1"/>
          </p:cNvSpPr>
          <p:nvPr/>
        </p:nvSpPr>
        <p:spPr bwMode="auto">
          <a:xfrm flipH="1" flipV="1">
            <a:off x="7524750" y="1158875"/>
            <a:ext cx="182563" cy="793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99" name="Прямая со стрелкой 98"/>
          <p:cNvCxnSpPr/>
          <p:nvPr/>
        </p:nvCxnSpPr>
        <p:spPr>
          <a:xfrm flipH="1">
            <a:off x="10188575" y="2835275"/>
            <a:ext cx="6350" cy="22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9" name="Oval 79"/>
          <p:cNvSpPr>
            <a:spLocks noChangeArrowheads="1"/>
          </p:cNvSpPr>
          <p:nvPr/>
        </p:nvSpPr>
        <p:spPr bwMode="auto">
          <a:xfrm>
            <a:off x="655638" y="1171575"/>
            <a:ext cx="2470150" cy="240665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00CC"/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endParaRPr lang="ru-RU" altLang="ru-RU" baseline="3000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24600" name="Text Box 80"/>
          <p:cNvSpPr txBox="1">
            <a:spLocks noChangeArrowheads="1"/>
          </p:cNvSpPr>
          <p:nvPr/>
        </p:nvSpPr>
        <p:spPr bwMode="auto">
          <a:xfrm>
            <a:off x="381000" y="1579563"/>
            <a:ext cx="358616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Booster (25 Tm)</a:t>
            </a:r>
          </a:p>
          <a:p>
            <a:pPr algn="ctr" eaLnBrk="1" hangingPunct="1"/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2-</a:t>
            </a:r>
            <a:r>
              <a:rPr lang="ru-RU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3)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single-turn injection, </a:t>
            </a:r>
          </a:p>
          <a:p>
            <a:pPr algn="ctr" eaLnBrk="1" hangingPunct="1"/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storage of (</a:t>
            </a:r>
            <a:r>
              <a:rPr lang="ru-RU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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4)×10</a:t>
            </a:r>
            <a:r>
              <a:rPr lang="en-US" altLang="ru-RU" sz="1600" b="1" baseline="30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ions,</a:t>
            </a:r>
          </a:p>
          <a:p>
            <a:pPr algn="ctr" eaLnBrk="1" hangingPunct="1"/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acceleration up to 100 MeV/u,</a:t>
            </a:r>
          </a:p>
          <a:p>
            <a:pPr algn="ctr" eaLnBrk="1" hangingPunct="1"/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electron cooling, acceleration </a:t>
            </a:r>
          </a:p>
          <a:p>
            <a:pPr algn="ctr" eaLnBrk="1" hangingPunct="1"/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up to </a:t>
            </a:r>
            <a:r>
              <a:rPr lang="en-US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578 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MeV/u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601" name="Line 39"/>
          <p:cNvSpPr>
            <a:spLocks noChangeShapeType="1"/>
          </p:cNvSpPr>
          <p:nvPr/>
        </p:nvSpPr>
        <p:spPr bwMode="auto">
          <a:xfrm flipH="1" flipV="1">
            <a:off x="1958975" y="1190625"/>
            <a:ext cx="30480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02" name="Rectangle 2"/>
          <p:cNvSpPr>
            <a:spLocks noChangeArrowheads="1"/>
          </p:cNvSpPr>
          <p:nvPr/>
        </p:nvSpPr>
        <p:spPr bwMode="auto">
          <a:xfrm>
            <a:off x="22225" y="620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grpSp>
        <p:nvGrpSpPr>
          <p:cNvPr id="69" name="Group 2"/>
          <p:cNvGrpSpPr>
            <a:grpSpLocks/>
          </p:cNvGrpSpPr>
          <p:nvPr/>
        </p:nvGrpSpPr>
        <p:grpSpPr bwMode="auto">
          <a:xfrm>
            <a:off x="735805" y="4008438"/>
            <a:ext cx="2884488" cy="2405063"/>
            <a:chOff x="365" y="1900"/>
            <a:chExt cx="1817" cy="1515"/>
          </a:xfrm>
          <a:solidFill>
            <a:srgbClr val="92D050"/>
          </a:solidFill>
        </p:grpSpPr>
        <p:sp>
          <p:nvSpPr>
            <p:cNvPr id="70" name="Oval 62"/>
            <p:cNvSpPr>
              <a:spLocks noChangeArrowheads="1"/>
            </p:cNvSpPr>
            <p:nvPr/>
          </p:nvSpPr>
          <p:spPr bwMode="auto">
            <a:xfrm>
              <a:off x="465" y="1900"/>
              <a:ext cx="1672" cy="1515"/>
            </a:xfrm>
            <a:prstGeom prst="ellipse">
              <a:avLst/>
            </a:prstGeom>
            <a:grpFill/>
            <a:ln w="28575">
              <a:solidFill>
                <a:srgbClr val="006600"/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 smtClean="0">
                <a:solidFill>
                  <a:srgbClr val="006600"/>
                </a:solidFill>
                <a:latin typeface="Arial" pitchFamily="34" charset="0"/>
              </a:endParaRPr>
            </a:p>
          </p:txBody>
        </p:sp>
        <p:sp>
          <p:nvSpPr>
            <p:cNvPr id="82" name="Text Box 63"/>
            <p:cNvSpPr txBox="1">
              <a:spLocks noChangeArrowheads="1"/>
            </p:cNvSpPr>
            <p:nvPr/>
          </p:nvSpPr>
          <p:spPr bwMode="auto">
            <a:xfrm>
              <a:off x="365" y="2293"/>
              <a:ext cx="1817" cy="89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u="sng" dirty="0" err="1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Nuclotron</a:t>
              </a:r>
              <a:r>
                <a:rPr lang="en-US" altLang="ru-RU" sz="1600" b="1" u="sng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(45 Tm)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injection of one bunch 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of </a:t>
              </a: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 2</a:t>
              </a: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×10</a:t>
              </a:r>
              <a:r>
                <a:rPr lang="en-US" altLang="ru-RU" sz="1600" b="1" baseline="30000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9</a:t>
              </a: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ions,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acceleration up to 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1 - 4.5 GeV/u max.</a:t>
              </a:r>
              <a:endParaRPr lang="ru-RU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3" name="Group 5"/>
          <p:cNvGrpSpPr>
            <a:grpSpLocks/>
          </p:cNvGrpSpPr>
          <p:nvPr/>
        </p:nvGrpSpPr>
        <p:grpSpPr bwMode="auto">
          <a:xfrm>
            <a:off x="4390841" y="1450976"/>
            <a:ext cx="4783137" cy="622300"/>
            <a:chOff x="2624" y="685"/>
            <a:chExt cx="2997" cy="392"/>
          </a:xfrm>
          <a:solidFill>
            <a:srgbClr val="9999FF"/>
          </a:solidFill>
        </p:grpSpPr>
        <p:sp>
          <p:nvSpPr>
            <p:cNvPr id="84" name="Text Box 65"/>
            <p:cNvSpPr txBox="1">
              <a:spLocks noChangeArrowheads="1"/>
            </p:cNvSpPr>
            <p:nvPr/>
          </p:nvSpPr>
          <p:spPr bwMode="auto">
            <a:xfrm>
              <a:off x="3047" y="772"/>
              <a:ext cx="1565" cy="240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00660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err="1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Linac</a:t>
              </a: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LU</a:t>
              </a:r>
              <a:r>
                <a:rPr lang="ru-RU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-20</a:t>
              </a:r>
            </a:p>
          </p:txBody>
        </p:sp>
        <p:sp>
          <p:nvSpPr>
            <p:cNvPr id="85" name="Text Box 65"/>
            <p:cNvSpPr txBox="1">
              <a:spLocks noChangeArrowheads="1"/>
            </p:cNvSpPr>
            <p:nvPr/>
          </p:nvSpPr>
          <p:spPr bwMode="auto">
            <a:xfrm>
              <a:off x="4768" y="685"/>
              <a:ext cx="853" cy="392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00660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Ion sources</a:t>
              </a:r>
              <a:endParaRPr lang="ru-RU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Line 95"/>
            <p:cNvSpPr>
              <a:spLocks noChangeShapeType="1"/>
            </p:cNvSpPr>
            <p:nvPr/>
          </p:nvSpPr>
          <p:spPr bwMode="auto">
            <a:xfrm flipH="1" flipV="1">
              <a:off x="4625" y="894"/>
              <a:ext cx="115" cy="5"/>
            </a:xfrm>
            <a:prstGeom prst="line">
              <a:avLst/>
            </a:prstGeom>
            <a:grp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  <p:sp>
          <p:nvSpPr>
            <p:cNvPr id="87" name="Line 9"/>
            <p:cNvSpPr>
              <a:spLocks noChangeShapeType="1"/>
            </p:cNvSpPr>
            <p:nvPr/>
          </p:nvSpPr>
          <p:spPr bwMode="auto">
            <a:xfrm flipH="1">
              <a:off x="2624" y="896"/>
              <a:ext cx="416" cy="0"/>
            </a:xfrm>
            <a:prstGeom prst="line">
              <a:avLst/>
            </a:prstGeom>
            <a:grp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</p:grpSp>
      <p:grpSp>
        <p:nvGrpSpPr>
          <p:cNvPr id="88" name="Group 55"/>
          <p:cNvGrpSpPr>
            <a:grpSpLocks/>
          </p:cNvGrpSpPr>
          <p:nvPr/>
        </p:nvGrpSpPr>
        <p:grpSpPr bwMode="auto">
          <a:xfrm>
            <a:off x="2765242" y="1790700"/>
            <a:ext cx="1582737" cy="2449513"/>
            <a:chOff x="1749" y="1128"/>
            <a:chExt cx="997" cy="1543"/>
          </a:xfrm>
          <a:solidFill>
            <a:srgbClr val="9999FF"/>
          </a:solidFill>
        </p:grpSpPr>
        <p:sp>
          <p:nvSpPr>
            <p:cNvPr id="89" name="Line 89"/>
            <p:cNvSpPr>
              <a:spLocks noChangeShapeType="1"/>
            </p:cNvSpPr>
            <p:nvPr/>
          </p:nvSpPr>
          <p:spPr bwMode="auto">
            <a:xfrm flipH="1">
              <a:off x="2122" y="1361"/>
              <a:ext cx="291" cy="928"/>
            </a:xfrm>
            <a:prstGeom prst="line">
              <a:avLst/>
            </a:prstGeom>
            <a:grp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  <p:sp>
          <p:nvSpPr>
            <p:cNvPr id="90" name="Arc 57"/>
            <p:cNvSpPr>
              <a:spLocks/>
            </p:cNvSpPr>
            <p:nvPr/>
          </p:nvSpPr>
          <p:spPr bwMode="auto">
            <a:xfrm flipH="1">
              <a:off x="2406" y="1128"/>
              <a:ext cx="34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  <p:sp>
          <p:nvSpPr>
            <p:cNvPr id="91" name="Arc 58"/>
            <p:cNvSpPr>
              <a:spLocks/>
            </p:cNvSpPr>
            <p:nvPr/>
          </p:nvSpPr>
          <p:spPr bwMode="auto">
            <a:xfrm rot="-3792276" flipH="1" flipV="1">
              <a:off x="1639" y="2281"/>
              <a:ext cx="50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</p:grpSp>
      <p:sp>
        <p:nvSpPr>
          <p:cNvPr id="24606" name="Arc 94"/>
          <p:cNvSpPr>
            <a:spLocks/>
          </p:cNvSpPr>
          <p:nvPr/>
        </p:nvSpPr>
        <p:spPr bwMode="auto">
          <a:xfrm rot="10693531" flipV="1">
            <a:off x="3579813" y="3684588"/>
            <a:ext cx="1162050" cy="1465262"/>
          </a:xfrm>
          <a:custGeom>
            <a:avLst/>
            <a:gdLst>
              <a:gd name="T0" fmla="*/ 0 w 21564"/>
              <a:gd name="T1" fmla="*/ 0 h 21249"/>
              <a:gd name="T2" fmla="*/ 0 w 21564"/>
              <a:gd name="T3" fmla="*/ 0 h 21249"/>
              <a:gd name="T4" fmla="*/ 0 w 21564"/>
              <a:gd name="T5" fmla="*/ 0 h 21249"/>
              <a:gd name="T6" fmla="*/ 0 60000 65536"/>
              <a:gd name="T7" fmla="*/ 0 60000 65536"/>
              <a:gd name="T8" fmla="*/ 0 60000 65536"/>
              <a:gd name="T9" fmla="*/ 0 w 21564"/>
              <a:gd name="T10" fmla="*/ 0 h 21249"/>
              <a:gd name="T11" fmla="*/ 21564 w 21564"/>
              <a:gd name="T12" fmla="*/ 21249 h 212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64" h="21249" fill="none" extrusionOk="0">
                <a:moveTo>
                  <a:pt x="3880" y="0"/>
                </a:moveTo>
                <a:cubicBezTo>
                  <a:pt x="13681" y="1790"/>
                  <a:pt x="20986" y="10051"/>
                  <a:pt x="21563" y="19997"/>
                </a:cubicBezTo>
              </a:path>
              <a:path w="21564" h="21249" stroke="0" extrusionOk="0">
                <a:moveTo>
                  <a:pt x="3880" y="0"/>
                </a:moveTo>
                <a:cubicBezTo>
                  <a:pt x="13681" y="1790"/>
                  <a:pt x="20986" y="10051"/>
                  <a:pt x="21563" y="19997"/>
                </a:cubicBezTo>
                <a:lnTo>
                  <a:pt x="0" y="21249"/>
                </a:lnTo>
                <a:lnTo>
                  <a:pt x="3880" y="0"/>
                </a:lnTo>
                <a:close/>
              </a:path>
            </a:pathLst>
          </a:custGeom>
          <a:noFill/>
          <a:ln w="38100">
            <a:solidFill>
              <a:srgbClr val="00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07" name="Line 95"/>
          <p:cNvSpPr>
            <a:spLocks noChangeShapeType="1"/>
          </p:cNvSpPr>
          <p:nvPr/>
        </p:nvSpPr>
        <p:spPr bwMode="auto">
          <a:xfrm flipH="1">
            <a:off x="4497388" y="3200400"/>
            <a:ext cx="1020762" cy="461963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08" name="Text Box 64"/>
          <p:cNvSpPr txBox="1">
            <a:spLocks noChangeArrowheads="1"/>
          </p:cNvSpPr>
          <p:nvPr/>
        </p:nvSpPr>
        <p:spPr bwMode="auto">
          <a:xfrm>
            <a:off x="5232400" y="2144713"/>
            <a:ext cx="3659188" cy="1504950"/>
          </a:xfrm>
          <a:prstGeom prst="rect">
            <a:avLst/>
          </a:prstGeom>
          <a:solidFill>
            <a:srgbClr val="92D050"/>
          </a:solidFill>
          <a:ln w="38100">
            <a:solidFill>
              <a:srgbClr val="0066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endParaRPr lang="en-US" altLang="ru-RU" b="1" u="sng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en-US" altLang="ru-RU" b="1" u="sng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Fixed Target Area</a:t>
            </a:r>
            <a:endParaRPr lang="ru-RU" altLang="ru-RU" sz="1600" b="1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Text Box 97"/>
          <p:cNvSpPr txBox="1">
            <a:spLocks noChangeArrowheads="1"/>
          </p:cNvSpPr>
          <p:nvPr/>
        </p:nvSpPr>
        <p:spPr bwMode="auto">
          <a:xfrm rot="20038883">
            <a:off x="3468688" y="3443288"/>
            <a:ext cx="1644650" cy="8509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>
              <a:defRPr/>
            </a:pPr>
            <a:r>
              <a:rPr kumimoji="0" lang="en-US" b="1" dirty="0" smtClean="0">
                <a:solidFill>
                  <a:srgbClr val="006600"/>
                </a:solidFill>
                <a:latin typeface="+mj-lt"/>
              </a:rPr>
              <a:t>Slow resonance extraction</a:t>
            </a:r>
          </a:p>
        </p:txBody>
      </p:sp>
      <p:grpSp>
        <p:nvGrpSpPr>
          <p:cNvPr id="80" name="Group 22"/>
          <p:cNvGrpSpPr>
            <a:grpSpLocks/>
          </p:cNvGrpSpPr>
          <p:nvPr/>
        </p:nvGrpSpPr>
        <p:grpSpPr bwMode="auto">
          <a:xfrm>
            <a:off x="3395662" y="4797425"/>
            <a:ext cx="1298574" cy="1243013"/>
            <a:chOff x="2017" y="2789"/>
            <a:chExt cx="818" cy="783"/>
          </a:xfrm>
        </p:grpSpPr>
        <p:sp>
          <p:nvSpPr>
            <p:cNvPr id="24612" name="Arc 96"/>
            <p:cNvSpPr>
              <a:spLocks/>
            </p:cNvSpPr>
            <p:nvPr/>
          </p:nvSpPr>
          <p:spPr bwMode="auto">
            <a:xfrm rot="-4625293">
              <a:off x="1990" y="3262"/>
              <a:ext cx="337" cy="284"/>
            </a:xfrm>
            <a:custGeom>
              <a:avLst/>
              <a:gdLst>
                <a:gd name="T0" fmla="*/ 0 w 21600"/>
                <a:gd name="T1" fmla="*/ 0 h 23142"/>
                <a:gd name="T2" fmla="*/ 0 w 21600"/>
                <a:gd name="T3" fmla="*/ 0 h 23142"/>
                <a:gd name="T4" fmla="*/ 0 w 21600"/>
                <a:gd name="T5" fmla="*/ 0 h 2314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142"/>
                <a:gd name="T11" fmla="*/ 21600 w 21600"/>
                <a:gd name="T12" fmla="*/ 23142 h 231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142" fill="none" extrusionOk="0">
                  <a:moveTo>
                    <a:pt x="4209" y="0"/>
                  </a:moveTo>
                  <a:cubicBezTo>
                    <a:pt x="14318" y="2009"/>
                    <a:pt x="21600" y="10879"/>
                    <a:pt x="21600" y="21186"/>
                  </a:cubicBezTo>
                  <a:cubicBezTo>
                    <a:pt x="21600" y="21839"/>
                    <a:pt x="21570" y="22491"/>
                    <a:pt x="21511" y="23142"/>
                  </a:cubicBezTo>
                </a:path>
                <a:path w="21600" h="23142" stroke="0" extrusionOk="0">
                  <a:moveTo>
                    <a:pt x="4209" y="0"/>
                  </a:moveTo>
                  <a:cubicBezTo>
                    <a:pt x="14318" y="2009"/>
                    <a:pt x="21600" y="10879"/>
                    <a:pt x="21600" y="21186"/>
                  </a:cubicBezTo>
                  <a:cubicBezTo>
                    <a:pt x="21600" y="21839"/>
                    <a:pt x="21570" y="22491"/>
                    <a:pt x="21511" y="23142"/>
                  </a:cubicBezTo>
                  <a:lnTo>
                    <a:pt x="0" y="21186"/>
                  </a:lnTo>
                  <a:lnTo>
                    <a:pt x="4209" y="0"/>
                  </a:lnTo>
                  <a:close/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/>
            <a:lstStyle/>
            <a:p>
              <a:endParaRPr lang="ru-RU"/>
            </a:p>
          </p:txBody>
        </p:sp>
        <p:sp>
          <p:nvSpPr>
            <p:cNvPr id="24613" name="Arc 93"/>
            <p:cNvSpPr>
              <a:spLocks/>
            </p:cNvSpPr>
            <p:nvPr/>
          </p:nvSpPr>
          <p:spPr bwMode="auto">
            <a:xfrm rot="4986537" flipH="1">
              <a:off x="2420" y="3162"/>
              <a:ext cx="331" cy="483"/>
            </a:xfrm>
            <a:custGeom>
              <a:avLst/>
              <a:gdLst>
                <a:gd name="T0" fmla="*/ 0 w 21562"/>
                <a:gd name="T1" fmla="*/ 0 h 20893"/>
                <a:gd name="T2" fmla="*/ 0 w 21562"/>
                <a:gd name="T3" fmla="*/ 0 h 20893"/>
                <a:gd name="T4" fmla="*/ 0 w 21562"/>
                <a:gd name="T5" fmla="*/ 0 h 20893"/>
                <a:gd name="T6" fmla="*/ 0 60000 65536"/>
                <a:gd name="T7" fmla="*/ 0 60000 65536"/>
                <a:gd name="T8" fmla="*/ 0 60000 65536"/>
                <a:gd name="T9" fmla="*/ 0 w 21562"/>
                <a:gd name="T10" fmla="*/ 0 h 20893"/>
                <a:gd name="T11" fmla="*/ 21562 w 21562"/>
                <a:gd name="T12" fmla="*/ 20893 h 208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2" h="20893" fill="none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</a:path>
                <a:path w="21562" h="20893" stroke="0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  <a:lnTo>
                    <a:pt x="0" y="20893"/>
                  </a:lnTo>
                  <a:lnTo>
                    <a:pt x="5481" y="0"/>
                  </a:lnTo>
                  <a:close/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endParaRPr lang="ru-RU"/>
            </a:p>
          </p:txBody>
        </p:sp>
        <p:sp>
          <p:nvSpPr>
            <p:cNvPr id="24614" name="Arc 93"/>
            <p:cNvSpPr>
              <a:spLocks/>
            </p:cNvSpPr>
            <p:nvPr/>
          </p:nvSpPr>
          <p:spPr bwMode="auto">
            <a:xfrm rot="-4986537" flipH="1" flipV="1">
              <a:off x="2312" y="2771"/>
              <a:ext cx="505" cy="541"/>
            </a:xfrm>
            <a:custGeom>
              <a:avLst/>
              <a:gdLst>
                <a:gd name="T0" fmla="*/ 0 w 21562"/>
                <a:gd name="T1" fmla="*/ 0 h 20893"/>
                <a:gd name="T2" fmla="*/ 0 w 21562"/>
                <a:gd name="T3" fmla="*/ 0 h 20893"/>
                <a:gd name="T4" fmla="*/ 0 w 21562"/>
                <a:gd name="T5" fmla="*/ 0 h 20893"/>
                <a:gd name="T6" fmla="*/ 0 60000 65536"/>
                <a:gd name="T7" fmla="*/ 0 60000 65536"/>
                <a:gd name="T8" fmla="*/ 0 60000 65536"/>
                <a:gd name="T9" fmla="*/ 0 w 21562"/>
                <a:gd name="T10" fmla="*/ 0 h 20893"/>
                <a:gd name="T11" fmla="*/ 21562 w 21562"/>
                <a:gd name="T12" fmla="*/ 20893 h 208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2" h="20893" fill="none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</a:path>
                <a:path w="21562" h="20893" stroke="0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  <a:lnTo>
                    <a:pt x="0" y="20893"/>
                  </a:lnTo>
                  <a:lnTo>
                    <a:pt x="5481" y="0"/>
                  </a:lnTo>
                  <a:close/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endParaRPr lang="ru-RU"/>
            </a:p>
          </p:txBody>
        </p:sp>
      </p:grpSp>
      <p:grpSp>
        <p:nvGrpSpPr>
          <p:cNvPr id="94" name="Group 26"/>
          <p:cNvGrpSpPr>
            <a:grpSpLocks/>
          </p:cNvGrpSpPr>
          <p:nvPr/>
        </p:nvGrpSpPr>
        <p:grpSpPr bwMode="auto">
          <a:xfrm>
            <a:off x="4627990" y="4802186"/>
            <a:ext cx="4331431" cy="1350963"/>
            <a:chOff x="2758" y="2780"/>
            <a:chExt cx="2742" cy="851"/>
          </a:xfrm>
          <a:solidFill>
            <a:srgbClr val="9999FF"/>
          </a:solidFill>
        </p:grpSpPr>
        <p:grpSp>
          <p:nvGrpSpPr>
            <p:cNvPr id="95" name="Group 27"/>
            <p:cNvGrpSpPr>
              <a:grpSpLocks/>
            </p:cNvGrpSpPr>
            <p:nvPr/>
          </p:nvGrpSpPr>
          <p:grpSpPr bwMode="auto">
            <a:xfrm>
              <a:off x="2758" y="2780"/>
              <a:ext cx="2742" cy="851"/>
              <a:chOff x="2758" y="2780"/>
              <a:chExt cx="2742" cy="851"/>
            </a:xfrm>
            <a:grpFill/>
          </p:grpSpPr>
          <p:sp>
            <p:nvSpPr>
              <p:cNvPr id="98" name="Oval 69"/>
              <p:cNvSpPr>
                <a:spLocks noChangeArrowheads="1"/>
              </p:cNvSpPr>
              <p:nvPr/>
            </p:nvSpPr>
            <p:spPr bwMode="auto">
              <a:xfrm>
                <a:off x="2758" y="2781"/>
                <a:ext cx="860" cy="842"/>
              </a:xfrm>
              <a:prstGeom prst="ellipse">
                <a:avLst/>
              </a:prstGeom>
              <a:grpFill/>
              <a:ln w="38100">
                <a:solidFill>
                  <a:srgbClr val="000066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latin typeface="Arial" pitchFamily="34" charset="0"/>
                </a:endParaRPr>
              </a:p>
            </p:txBody>
          </p:sp>
          <p:sp>
            <p:nvSpPr>
              <p:cNvPr id="101" name="Oval 70"/>
              <p:cNvSpPr>
                <a:spLocks noChangeArrowheads="1"/>
              </p:cNvSpPr>
              <p:nvPr/>
            </p:nvSpPr>
            <p:spPr bwMode="auto">
              <a:xfrm>
                <a:off x="4640" y="2813"/>
                <a:ext cx="860" cy="801"/>
              </a:xfrm>
              <a:prstGeom prst="ellipse">
                <a:avLst/>
              </a:prstGeom>
              <a:grpFill/>
              <a:ln w="38100">
                <a:noFill/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  <p:sp>
            <p:nvSpPr>
              <p:cNvPr id="102" name="Oval 72"/>
              <p:cNvSpPr>
                <a:spLocks noChangeArrowheads="1"/>
              </p:cNvSpPr>
              <p:nvPr/>
            </p:nvSpPr>
            <p:spPr bwMode="auto">
              <a:xfrm>
                <a:off x="2837" y="2788"/>
                <a:ext cx="860" cy="836"/>
              </a:xfrm>
              <a:prstGeom prst="ellipse">
                <a:avLst/>
              </a:prstGeom>
              <a:grpFill/>
              <a:ln w="38100">
                <a:noFill/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latin typeface="Arial" pitchFamily="34" charset="0"/>
                </a:endParaRPr>
              </a:p>
            </p:txBody>
          </p:sp>
          <p:sp>
            <p:nvSpPr>
              <p:cNvPr id="103" name="Oval 73"/>
              <p:cNvSpPr>
                <a:spLocks noChangeArrowheads="1"/>
              </p:cNvSpPr>
              <p:nvPr/>
            </p:nvSpPr>
            <p:spPr bwMode="auto">
              <a:xfrm>
                <a:off x="4561" y="2780"/>
                <a:ext cx="936" cy="851"/>
              </a:xfrm>
              <a:prstGeom prst="ellipse">
                <a:avLst/>
              </a:prstGeom>
              <a:grpFill/>
              <a:ln w="38100">
                <a:solidFill>
                  <a:schemeClr val="accent2">
                    <a:lumMod val="75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latin typeface="Arial" pitchFamily="34" charset="0"/>
                </a:endParaRPr>
              </a:p>
            </p:txBody>
          </p:sp>
          <p:sp>
            <p:nvSpPr>
              <p:cNvPr id="104" name="Rectangle 74"/>
              <p:cNvSpPr>
                <a:spLocks noChangeArrowheads="1"/>
              </p:cNvSpPr>
              <p:nvPr/>
            </p:nvSpPr>
            <p:spPr bwMode="auto">
              <a:xfrm>
                <a:off x="3283" y="2795"/>
                <a:ext cx="1723" cy="836"/>
              </a:xfrm>
              <a:prstGeom prst="rect">
                <a:avLst/>
              </a:prstGeom>
              <a:grpFill/>
              <a:ln w="38100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latin typeface="Arial" pitchFamily="34" charset="0"/>
                </a:endParaRPr>
              </a:p>
            </p:txBody>
          </p:sp>
          <p:sp>
            <p:nvSpPr>
              <p:cNvPr id="105" name="Line 75"/>
              <p:cNvSpPr>
                <a:spLocks noChangeShapeType="1"/>
              </p:cNvSpPr>
              <p:nvPr/>
            </p:nvSpPr>
            <p:spPr bwMode="auto">
              <a:xfrm flipV="1">
                <a:off x="3268" y="2780"/>
                <a:ext cx="1707" cy="8"/>
              </a:xfrm>
              <a:prstGeom prst="line">
                <a:avLst/>
              </a:prstGeom>
              <a:grpFill/>
              <a:ln w="38100">
                <a:solidFill>
                  <a:srgbClr val="000066"/>
                </a:solidFill>
                <a:prstDash val="dash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0" name="Line 76"/>
              <p:cNvSpPr>
                <a:spLocks noChangeShapeType="1"/>
              </p:cNvSpPr>
              <p:nvPr/>
            </p:nvSpPr>
            <p:spPr bwMode="auto">
              <a:xfrm>
                <a:off x="3303" y="3624"/>
                <a:ext cx="1564" cy="0"/>
              </a:xfrm>
              <a:prstGeom prst="line">
                <a:avLst/>
              </a:prstGeom>
              <a:grpFill/>
              <a:ln w="38100">
                <a:solidFill>
                  <a:srgbClr val="000066"/>
                </a:solidFill>
                <a:prstDash val="dash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96" name="Text Box 77"/>
            <p:cNvSpPr txBox="1">
              <a:spLocks noChangeArrowheads="1"/>
            </p:cNvSpPr>
            <p:nvPr/>
          </p:nvSpPr>
          <p:spPr bwMode="auto">
            <a:xfrm>
              <a:off x="3517" y="2954"/>
              <a:ext cx="1257" cy="630"/>
            </a:xfrm>
            <a:prstGeom prst="rect">
              <a:avLst/>
            </a:prstGeom>
            <a:grpFill/>
            <a:ln w="19050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Collider</a:t>
              </a:r>
            </a:p>
            <a:p>
              <a:pPr algn="ctr" eaLnBrk="1" hangingPunct="1">
                <a:defRPr/>
              </a:pPr>
              <a:r>
                <a:rPr lang="en-US" altLang="ru-RU" b="1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L ≥ 10</a:t>
              </a:r>
              <a:r>
                <a:rPr lang="en-US" altLang="ru-RU" b="1" baseline="30000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27</a:t>
              </a:r>
              <a:r>
                <a:rPr lang="en-US" altLang="ru-RU" b="1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 </a:t>
              </a:r>
              <a:r>
                <a:rPr lang="ru-RU" altLang="ru-RU" b="1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см</a:t>
              </a:r>
              <a:r>
                <a:rPr lang="en-US" altLang="ru-RU" b="1" baseline="30000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-2</a:t>
              </a:r>
              <a:r>
                <a:rPr lang="ru-RU" altLang="ru-RU" b="1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с</a:t>
              </a:r>
              <a:r>
                <a:rPr lang="en-US" altLang="ru-RU" b="1" baseline="30000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-1</a:t>
              </a:r>
              <a:endParaRPr lang="ru-RU" altLang="ru-RU" b="1" baseline="30000" dirty="0">
                <a:solidFill>
                  <a:srgbClr val="0000CC"/>
                </a:solidFill>
                <a:latin typeface="Arial" pitchFamily="34" charset="0"/>
                <a:ea typeface="SimSun" pitchFamily="2" charset="-122"/>
              </a:endParaRPr>
            </a:p>
            <a:p>
              <a:pPr algn="ctr" eaLnBrk="1" hangingPunct="1">
                <a:defRPr/>
              </a:pPr>
              <a:endParaRPr lang="en-US" alt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0" y="91598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2019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7" name="Прямоугольник 1"/>
          <p:cNvSpPr>
            <a:spLocks noChangeArrowheads="1"/>
          </p:cNvSpPr>
          <p:nvPr/>
        </p:nvSpPr>
        <p:spPr bwMode="auto">
          <a:xfrm>
            <a:off x="0" y="0"/>
            <a:ext cx="3352200" cy="369332"/>
          </a:xfrm>
          <a:prstGeom prst="rect">
            <a:avLst/>
          </a:prstGeom>
          <a:solidFill>
            <a:schemeClr val="accent2">
              <a:lumMod val="60000"/>
              <a:lumOff val="40000"/>
              <a:alpha val="46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Facility components </a:t>
            </a:r>
            <a:r>
              <a:rPr lang="en-US" alt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– status</a:t>
            </a:r>
          </a:p>
        </p:txBody>
      </p:sp>
      <p:sp>
        <p:nvSpPr>
          <p:cNvPr id="100" name="Text Box 65"/>
          <p:cNvSpPr txBox="1">
            <a:spLocks noChangeArrowheads="1"/>
          </p:cNvSpPr>
          <p:nvPr/>
        </p:nvSpPr>
        <p:spPr bwMode="auto">
          <a:xfrm>
            <a:off x="0" y="6453188"/>
            <a:ext cx="3125787" cy="406400"/>
          </a:xfrm>
          <a:prstGeom prst="rect">
            <a:avLst/>
          </a:prstGeom>
          <a:solidFill>
            <a:srgbClr val="9999FF"/>
          </a:solidFill>
          <a:ln w="28575">
            <a:noFill/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work in progress</a:t>
            </a:r>
            <a:endParaRPr lang="ru-RU" altLang="ru-RU" sz="16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 Box 65"/>
          <p:cNvSpPr txBox="1">
            <a:spLocks noChangeArrowheads="1"/>
          </p:cNvSpPr>
          <p:nvPr/>
        </p:nvSpPr>
        <p:spPr bwMode="auto">
          <a:xfrm>
            <a:off x="3125788" y="6454776"/>
            <a:ext cx="2922588" cy="406400"/>
          </a:xfrm>
          <a:prstGeom prst="rect">
            <a:avLst/>
          </a:prstGeom>
          <a:solidFill>
            <a:srgbClr val="FFFF00"/>
          </a:solidFill>
          <a:ln w="28575">
            <a:noFill/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assembly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Text Box 65"/>
          <p:cNvSpPr txBox="1">
            <a:spLocks noChangeArrowheads="1"/>
          </p:cNvSpPr>
          <p:nvPr/>
        </p:nvSpPr>
        <p:spPr bwMode="auto">
          <a:xfrm>
            <a:off x="6048376" y="6457414"/>
            <a:ext cx="3100202" cy="406400"/>
          </a:xfrm>
          <a:prstGeom prst="rect">
            <a:avLst/>
          </a:prstGeom>
          <a:solidFill>
            <a:srgbClr val="92D050"/>
          </a:solidFill>
          <a:ln w="28575">
            <a:noFill/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ommissioned / existing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6700" name="AutoShape 44"/>
          <p:cNvSpPr>
            <a:spLocks noChangeArrowheads="1"/>
          </p:cNvSpPr>
          <p:nvPr/>
        </p:nvSpPr>
        <p:spPr bwMode="auto">
          <a:xfrm>
            <a:off x="6584950" y="4662488"/>
            <a:ext cx="266700" cy="254000"/>
          </a:xfrm>
          <a:prstGeom prst="irregularSeal1">
            <a:avLst/>
          </a:prstGeom>
          <a:solidFill>
            <a:srgbClr val="FF99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326698" name="AutoShape 42"/>
          <p:cNvSpPr>
            <a:spLocks noChangeArrowheads="1"/>
          </p:cNvSpPr>
          <p:nvPr/>
        </p:nvSpPr>
        <p:spPr bwMode="auto">
          <a:xfrm>
            <a:off x="6581775" y="5999163"/>
            <a:ext cx="266700" cy="254000"/>
          </a:xfrm>
          <a:prstGeom prst="irregularSeal1">
            <a:avLst/>
          </a:prstGeom>
          <a:solidFill>
            <a:srgbClr val="FF99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94007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Стрелка вправо 120"/>
          <p:cNvSpPr/>
          <p:nvPr/>
        </p:nvSpPr>
        <p:spPr>
          <a:xfrm rot="4902511">
            <a:off x="-105751" y="4234302"/>
            <a:ext cx="1739730" cy="381000"/>
          </a:xfrm>
          <a:prstGeom prst="rightArrow">
            <a:avLst>
              <a:gd name="adj1" fmla="val 50000"/>
              <a:gd name="adj2" fmla="val 28079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Стрелка вправо 119"/>
          <p:cNvSpPr/>
          <p:nvPr/>
        </p:nvSpPr>
        <p:spPr>
          <a:xfrm rot="5400000">
            <a:off x="-55916" y="2553858"/>
            <a:ext cx="1378126" cy="381000"/>
          </a:xfrm>
          <a:prstGeom prst="rightArrow">
            <a:avLst>
              <a:gd name="adj1" fmla="val 50000"/>
              <a:gd name="adj2" fmla="val 38572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74601" y="790574"/>
            <a:ext cx="1378133" cy="18466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 rot="10800000">
            <a:off x="1939659" y="687387"/>
            <a:ext cx="1661320" cy="381000"/>
          </a:xfrm>
          <a:prstGeom prst="rightArrow">
            <a:avLst>
              <a:gd name="adj1" fmla="val 50000"/>
              <a:gd name="adj2" fmla="val 38571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01" name="Oval 62"/>
          <p:cNvSpPr>
            <a:spLocks noChangeArrowheads="1"/>
          </p:cNvSpPr>
          <p:nvPr/>
        </p:nvSpPr>
        <p:spPr bwMode="auto">
          <a:xfrm>
            <a:off x="860159" y="3712645"/>
            <a:ext cx="2654300" cy="2405063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bg1">
                <a:lumMod val="65000"/>
              </a:schemeClr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baseline="30000" smtClean="0">
              <a:latin typeface="Arial" pitchFamily="34" charset="0"/>
            </a:endParaRPr>
          </a:p>
        </p:txBody>
      </p:sp>
      <p:sp>
        <p:nvSpPr>
          <p:cNvPr id="14389" name="Oval 79"/>
          <p:cNvSpPr>
            <a:spLocks noChangeArrowheads="1"/>
          </p:cNvSpPr>
          <p:nvPr/>
        </p:nvSpPr>
        <p:spPr bwMode="auto">
          <a:xfrm>
            <a:off x="623621" y="861495"/>
            <a:ext cx="2470150" cy="24066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baseline="30000" smtClean="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70457" name="Line 89"/>
          <p:cNvSpPr>
            <a:spLocks noChangeShapeType="1"/>
          </p:cNvSpPr>
          <p:nvPr/>
        </p:nvSpPr>
        <p:spPr bwMode="auto">
          <a:xfrm flipH="1">
            <a:off x="626797" y="2120383"/>
            <a:ext cx="4762" cy="12954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Line 89"/>
          <p:cNvSpPr>
            <a:spLocks noChangeShapeType="1"/>
          </p:cNvSpPr>
          <p:nvPr/>
        </p:nvSpPr>
        <p:spPr bwMode="auto">
          <a:xfrm>
            <a:off x="633147" y="3582470"/>
            <a:ext cx="261937" cy="17145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24587" name="Group 36"/>
          <p:cNvGrpSpPr>
            <a:grpSpLocks/>
          </p:cNvGrpSpPr>
          <p:nvPr/>
        </p:nvGrpSpPr>
        <p:grpSpPr bwMode="auto">
          <a:xfrm>
            <a:off x="1939659" y="629720"/>
            <a:ext cx="7119938" cy="417513"/>
            <a:chOff x="1129" y="358"/>
            <a:chExt cx="4485" cy="263"/>
          </a:xfrm>
        </p:grpSpPr>
        <p:sp>
          <p:nvSpPr>
            <p:cNvPr id="14373" name="Text Box 65"/>
            <p:cNvSpPr txBox="1">
              <a:spLocks noChangeArrowheads="1"/>
            </p:cNvSpPr>
            <p:nvPr/>
          </p:nvSpPr>
          <p:spPr bwMode="auto">
            <a:xfrm>
              <a:off x="3056" y="381"/>
              <a:ext cx="1565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Linac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ru-RU" sz="16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HILac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74" name="Text Box 65"/>
            <p:cNvSpPr txBox="1">
              <a:spLocks noChangeArrowheads="1"/>
            </p:cNvSpPr>
            <p:nvPr/>
          </p:nvSpPr>
          <p:spPr bwMode="auto">
            <a:xfrm>
              <a:off x="4761" y="358"/>
              <a:ext cx="853" cy="25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KRION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75" name="Line 39"/>
            <p:cNvSpPr>
              <a:spLocks noChangeShapeType="1"/>
            </p:cNvSpPr>
            <p:nvPr/>
          </p:nvSpPr>
          <p:spPr bwMode="auto">
            <a:xfrm flipH="1" flipV="1">
              <a:off x="1129" y="521"/>
              <a:ext cx="1920" cy="0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76" name="Line 95"/>
            <p:cNvSpPr>
              <a:spLocks noChangeShapeType="1"/>
            </p:cNvSpPr>
            <p:nvPr/>
          </p:nvSpPr>
          <p:spPr bwMode="auto">
            <a:xfrm flipH="1" flipV="1">
              <a:off x="4634" y="503"/>
              <a:ext cx="115" cy="5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4362" name="Rectangle 81" descr="Темный диагональный 2"/>
          <p:cNvSpPr>
            <a:spLocks noChangeArrowheads="1"/>
          </p:cNvSpPr>
          <p:nvPr/>
        </p:nvSpPr>
        <p:spPr bwMode="auto">
          <a:xfrm rot="16200000">
            <a:off x="604572" y="3255446"/>
            <a:ext cx="104775" cy="484187"/>
          </a:xfrm>
          <a:prstGeom prst="rect">
            <a:avLst/>
          </a:prstGeom>
          <a:pattFill prst="dkUpDiag">
            <a:fgClr>
              <a:srgbClr val="000000"/>
            </a:fgClr>
            <a:bgClr>
              <a:srgbClr val="FFFFFF"/>
            </a:bgClr>
          </a:patt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vert="eaVert"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baseline="30000" smtClean="0">
              <a:latin typeface="Arial" pitchFamily="34" charset="0"/>
            </a:endParaRPr>
          </a:p>
        </p:txBody>
      </p:sp>
      <p:sp>
        <p:nvSpPr>
          <p:cNvPr id="24595" name="Text Box 65"/>
          <p:cNvSpPr txBox="1">
            <a:spLocks noChangeArrowheads="1"/>
          </p:cNvSpPr>
          <p:nvPr/>
        </p:nvSpPr>
        <p:spPr bwMode="auto">
          <a:xfrm>
            <a:off x="7705459" y="629720"/>
            <a:ext cx="1354138" cy="406400"/>
          </a:xfrm>
          <a:prstGeom prst="rect">
            <a:avLst/>
          </a:prstGeom>
          <a:solidFill>
            <a:srgbClr val="92D050"/>
          </a:solidFill>
          <a:ln w="28575">
            <a:solidFill>
              <a:srgbClr val="006600"/>
            </a:solidFill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KRION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96" name="Text Box 65"/>
          <p:cNvSpPr txBox="1">
            <a:spLocks noChangeArrowheads="1"/>
          </p:cNvSpPr>
          <p:nvPr/>
        </p:nvSpPr>
        <p:spPr bwMode="auto">
          <a:xfrm>
            <a:off x="4987659" y="655120"/>
            <a:ext cx="2484438" cy="381000"/>
          </a:xfrm>
          <a:prstGeom prst="rect">
            <a:avLst/>
          </a:prstGeom>
          <a:solidFill>
            <a:srgbClr val="92D050"/>
          </a:solidFill>
          <a:ln w="28575">
            <a:solidFill>
              <a:srgbClr val="006600"/>
            </a:solidFill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Linac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HILAc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97" name="Line 95"/>
          <p:cNvSpPr>
            <a:spLocks noChangeShapeType="1"/>
          </p:cNvSpPr>
          <p:nvPr/>
        </p:nvSpPr>
        <p:spPr bwMode="auto">
          <a:xfrm flipH="1" flipV="1">
            <a:off x="7492734" y="848795"/>
            <a:ext cx="182563" cy="793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99" name="Прямая со стрелкой 98"/>
          <p:cNvCxnSpPr/>
          <p:nvPr/>
        </p:nvCxnSpPr>
        <p:spPr>
          <a:xfrm flipH="1">
            <a:off x="10182225" y="2154238"/>
            <a:ext cx="6350" cy="22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9" name="Oval 79"/>
          <p:cNvSpPr>
            <a:spLocks noChangeArrowheads="1"/>
          </p:cNvSpPr>
          <p:nvPr/>
        </p:nvSpPr>
        <p:spPr bwMode="auto">
          <a:xfrm>
            <a:off x="623622" y="861495"/>
            <a:ext cx="2470150" cy="240665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00CC"/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endParaRPr lang="ru-RU" altLang="ru-RU" baseline="3000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24600" name="Text Box 80"/>
          <p:cNvSpPr txBox="1">
            <a:spLocks noChangeArrowheads="1"/>
          </p:cNvSpPr>
          <p:nvPr/>
        </p:nvSpPr>
        <p:spPr bwMode="auto">
          <a:xfrm>
            <a:off x="764114" y="1526216"/>
            <a:ext cx="2239433" cy="66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Booster (25 Tm)</a:t>
            </a:r>
          </a:p>
          <a:p>
            <a:pPr algn="ctr" eaLnBrk="1" hangingPunct="1"/>
            <a:r>
              <a:rPr lang="en-US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up 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578 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MeV/u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601" name="Line 39"/>
          <p:cNvSpPr>
            <a:spLocks noChangeShapeType="1"/>
          </p:cNvSpPr>
          <p:nvPr/>
        </p:nvSpPr>
        <p:spPr bwMode="auto">
          <a:xfrm flipH="1" flipV="1">
            <a:off x="1926959" y="880545"/>
            <a:ext cx="30480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69" name="Group 2"/>
          <p:cNvGrpSpPr>
            <a:grpSpLocks/>
          </p:cNvGrpSpPr>
          <p:nvPr/>
        </p:nvGrpSpPr>
        <p:grpSpPr bwMode="auto">
          <a:xfrm>
            <a:off x="862539" y="3698358"/>
            <a:ext cx="2654300" cy="2405063"/>
            <a:chOff x="465" y="1900"/>
            <a:chExt cx="1672" cy="1515"/>
          </a:xfrm>
          <a:solidFill>
            <a:srgbClr val="92D050"/>
          </a:solidFill>
        </p:grpSpPr>
        <p:sp>
          <p:nvSpPr>
            <p:cNvPr id="70" name="Oval 62"/>
            <p:cNvSpPr>
              <a:spLocks noChangeArrowheads="1"/>
            </p:cNvSpPr>
            <p:nvPr/>
          </p:nvSpPr>
          <p:spPr bwMode="auto">
            <a:xfrm>
              <a:off x="465" y="1900"/>
              <a:ext cx="1672" cy="1515"/>
            </a:xfrm>
            <a:prstGeom prst="ellipse">
              <a:avLst/>
            </a:prstGeom>
            <a:grpFill/>
            <a:ln w="28575">
              <a:solidFill>
                <a:srgbClr val="006600"/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 smtClean="0">
                <a:solidFill>
                  <a:srgbClr val="006600"/>
                </a:solidFill>
                <a:latin typeface="Arial" pitchFamily="34" charset="0"/>
              </a:endParaRPr>
            </a:p>
          </p:txBody>
        </p:sp>
        <p:sp>
          <p:nvSpPr>
            <p:cNvPr id="82" name="Text Box 63"/>
            <p:cNvSpPr txBox="1">
              <a:spLocks noChangeArrowheads="1"/>
            </p:cNvSpPr>
            <p:nvPr/>
          </p:nvSpPr>
          <p:spPr bwMode="auto">
            <a:xfrm>
              <a:off x="686" y="2293"/>
              <a:ext cx="1227" cy="3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u="sng" dirty="0" err="1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Nuclotron</a:t>
              </a:r>
              <a:r>
                <a:rPr lang="en-US" altLang="ru-RU" sz="1600" b="1" u="sng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(45 Tm)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up to 4.5 GeV/u</a:t>
              </a:r>
              <a:endParaRPr lang="ru-RU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-13761" y="2657"/>
            <a:ext cx="1959770" cy="40011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Injection - chain</a:t>
            </a:r>
            <a:endParaRPr lang="ru-RU" sz="20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939659" y="0"/>
            <a:ext cx="1959770" cy="400110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for heavy ions</a:t>
            </a:r>
            <a:endParaRPr lang="ru-RU" sz="20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pic>
        <p:nvPicPr>
          <p:cNvPr id="52" name="Picture 30" descr="20130910_0919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558" y="2055295"/>
            <a:ext cx="3513258" cy="183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6"/>
          <p:cNvSpPr txBox="1">
            <a:spLocks noChangeArrowheads="1"/>
          </p:cNvSpPr>
          <p:nvPr/>
        </p:nvSpPr>
        <p:spPr bwMode="auto">
          <a:xfrm>
            <a:off x="3463659" y="1066557"/>
            <a:ext cx="363722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 smtClean="0">
                <a:solidFill>
                  <a:srgbClr val="002060"/>
                </a:solidFill>
              </a:rPr>
              <a:t>Heavy </a:t>
            </a:r>
            <a:r>
              <a:rPr lang="en-US" altLang="ru-RU" sz="1600" dirty="0">
                <a:solidFill>
                  <a:srgbClr val="002060"/>
                </a:solidFill>
              </a:rPr>
              <a:t>ion source KRION </a:t>
            </a:r>
            <a:r>
              <a:rPr lang="en-US" altLang="ru-RU" sz="1600" dirty="0" smtClean="0">
                <a:solidFill>
                  <a:srgbClr val="002060"/>
                </a:solidFill>
              </a:rPr>
              <a:t> </a:t>
            </a:r>
            <a:r>
              <a:rPr lang="en-US" altLang="ru-RU" sz="1600" dirty="0" smtClean="0"/>
              <a:t>ESIS type project </a:t>
            </a:r>
            <a:r>
              <a:rPr lang="en-US" altLang="ru-RU" sz="1600" dirty="0"/>
              <a:t>up to </a:t>
            </a:r>
            <a:r>
              <a:rPr lang="en-US" altLang="ru-RU" sz="1600" b="1" dirty="0">
                <a:solidFill>
                  <a:srgbClr val="0000CC"/>
                </a:solidFill>
              </a:rPr>
              <a:t>1.5·10</a:t>
            </a:r>
            <a:r>
              <a:rPr lang="en-US" altLang="ru-RU" sz="1600" b="1" baseline="30000" dirty="0">
                <a:solidFill>
                  <a:srgbClr val="0000CC"/>
                </a:solidFill>
              </a:rPr>
              <a:t>9 </a:t>
            </a:r>
            <a:r>
              <a:rPr lang="en-US" altLang="ru-RU" sz="1600" b="1" dirty="0">
                <a:solidFill>
                  <a:srgbClr val="0000CC"/>
                </a:solidFill>
              </a:rPr>
              <a:t>Au</a:t>
            </a:r>
            <a:r>
              <a:rPr lang="en-US" altLang="ru-RU" sz="1600" b="1" baseline="30000" dirty="0">
                <a:solidFill>
                  <a:srgbClr val="0000CC"/>
                </a:solidFill>
              </a:rPr>
              <a:t>31+</a:t>
            </a:r>
            <a:r>
              <a:rPr lang="en-US" altLang="ru-RU" sz="1600" b="1" dirty="0">
                <a:solidFill>
                  <a:srgbClr val="0000CC"/>
                </a:solidFill>
              </a:rPr>
              <a:t> </a:t>
            </a:r>
            <a:r>
              <a:rPr lang="en-US" altLang="ru-RU" sz="1600" dirty="0"/>
              <a:t>particles per </a:t>
            </a:r>
            <a:r>
              <a:rPr lang="en-US" altLang="ru-RU" sz="1600" dirty="0" smtClean="0"/>
              <a:t>cycle (</a:t>
            </a:r>
            <a:r>
              <a:rPr lang="en-US" altLang="ru-RU" sz="1600" dirty="0" err="1" smtClean="0"/>
              <a:t>achived</a:t>
            </a:r>
            <a:r>
              <a:rPr lang="en-US" altLang="ru-RU" sz="1600" dirty="0" smtClean="0"/>
              <a:t> </a:t>
            </a:r>
            <a:r>
              <a:rPr lang="en-US" altLang="ru-RU" sz="1600" b="1" dirty="0">
                <a:solidFill>
                  <a:srgbClr val="0000CC"/>
                </a:solidFill>
              </a:rPr>
              <a:t>5·10</a:t>
            </a:r>
            <a:r>
              <a:rPr lang="en-US" altLang="ru-RU" sz="1600" b="1" baseline="30000" dirty="0">
                <a:solidFill>
                  <a:srgbClr val="0000CC"/>
                </a:solidFill>
              </a:rPr>
              <a:t>8 </a:t>
            </a:r>
            <a:r>
              <a:rPr lang="en-US" altLang="ru-RU" sz="1600" b="1" dirty="0">
                <a:solidFill>
                  <a:srgbClr val="0000CC"/>
                </a:solidFill>
              </a:rPr>
              <a:t>Au</a:t>
            </a:r>
            <a:r>
              <a:rPr lang="en-US" altLang="ru-RU" sz="1600" b="1" baseline="30000" dirty="0">
                <a:solidFill>
                  <a:srgbClr val="0000CC"/>
                </a:solidFill>
              </a:rPr>
              <a:t>31+</a:t>
            </a:r>
            <a:r>
              <a:rPr lang="en-US" altLang="ru-RU" sz="1600" b="1" dirty="0">
                <a:solidFill>
                  <a:srgbClr val="0000CC"/>
                </a:solidFill>
              </a:rPr>
              <a:t> </a:t>
            </a:r>
            <a:r>
              <a:rPr lang="en-US" altLang="ru-RU" sz="16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/>
              <a:t>at repetition frequency up to 10 Hz</a:t>
            </a:r>
            <a:endParaRPr lang="ru-RU" altLang="ru-RU" sz="1600" dirty="0"/>
          </a:p>
        </p:txBody>
      </p:sp>
      <p:pic>
        <p:nvPicPr>
          <p:cNvPr id="55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635" y="4099943"/>
            <a:ext cx="4507577" cy="2535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Box 9"/>
          <p:cNvSpPr txBox="1">
            <a:spLocks noChangeArrowheads="1"/>
          </p:cNvSpPr>
          <p:nvPr/>
        </p:nvSpPr>
        <p:spPr bwMode="auto">
          <a:xfrm>
            <a:off x="6130832" y="3982745"/>
            <a:ext cx="26825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dirty="0" smtClean="0">
                <a:latin typeface="Calibri" pitchFamily="34" charset="0"/>
              </a:rPr>
              <a:t>Overall commissioning</a:t>
            </a:r>
          </a:p>
          <a:p>
            <a:pPr eaLnBrk="1" hangingPunct="1"/>
            <a:r>
              <a:rPr lang="en-US" altLang="ru-RU" b="1" dirty="0" smtClean="0">
                <a:solidFill>
                  <a:srgbClr val="0000CC"/>
                </a:solidFill>
                <a:latin typeface="Calibri" pitchFamily="34" charset="0"/>
              </a:rPr>
              <a:t>3.2 </a:t>
            </a:r>
            <a:r>
              <a:rPr lang="en-US" altLang="ru-RU" b="1" dirty="0">
                <a:solidFill>
                  <a:srgbClr val="0000CC"/>
                </a:solidFill>
                <a:latin typeface="Calibri" pitchFamily="34" charset="0"/>
              </a:rPr>
              <a:t>MeV/u, Au</a:t>
            </a:r>
            <a:r>
              <a:rPr lang="en-US" altLang="ru-RU" b="1" baseline="30000" dirty="0">
                <a:solidFill>
                  <a:srgbClr val="0000CC"/>
                </a:solidFill>
                <a:latin typeface="Calibri" pitchFamily="34" charset="0"/>
              </a:rPr>
              <a:t>31+</a:t>
            </a:r>
            <a:r>
              <a:rPr lang="en-US" altLang="ru-RU" b="1" dirty="0">
                <a:solidFill>
                  <a:srgbClr val="0000CC"/>
                </a:solidFill>
                <a:latin typeface="Calibri" pitchFamily="34" charset="0"/>
              </a:rPr>
              <a:t>, </a:t>
            </a:r>
            <a:r>
              <a:rPr lang="en-US" altLang="ru-RU" b="1" dirty="0" smtClean="0">
                <a:solidFill>
                  <a:srgbClr val="0000CC"/>
                </a:solidFill>
                <a:latin typeface="Calibri" pitchFamily="34" charset="0"/>
              </a:rPr>
              <a:t>10.2016</a:t>
            </a:r>
            <a:endParaRPr lang="ru-RU" altLang="ru-RU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59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7010400" y="6376988"/>
            <a:ext cx="2133600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fld id="{32B048A1-6365-43C2-8EF3-E35597B065BC}" type="slidenum">
              <a:rPr lang="ru-RU" altLang="ru-RU" sz="1200" smtClean="0">
                <a:latin typeface="Calibri" panose="020F0502020204030204" pitchFamily="34" charset="0"/>
              </a:rPr>
              <a:pPr/>
              <a:t>4</a:t>
            </a:fld>
            <a:endParaRPr lang="ru-RU" altLang="ru-RU" sz="12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44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Стрелка вправо 120"/>
          <p:cNvSpPr/>
          <p:nvPr/>
        </p:nvSpPr>
        <p:spPr>
          <a:xfrm rot="4902511">
            <a:off x="-508449" y="3964953"/>
            <a:ext cx="1739730" cy="381000"/>
          </a:xfrm>
          <a:prstGeom prst="rightArrow">
            <a:avLst>
              <a:gd name="adj1" fmla="val 50000"/>
              <a:gd name="adj2" fmla="val 28079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Стрелка вправо 119"/>
          <p:cNvSpPr/>
          <p:nvPr/>
        </p:nvSpPr>
        <p:spPr>
          <a:xfrm rot="5400000">
            <a:off x="-458614" y="2284509"/>
            <a:ext cx="1378126" cy="381000"/>
          </a:xfrm>
          <a:prstGeom prst="rightArrow">
            <a:avLst>
              <a:gd name="adj1" fmla="val 50000"/>
              <a:gd name="adj2" fmla="val 38572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171903" y="521225"/>
            <a:ext cx="1378133" cy="18466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 rot="10800000">
            <a:off x="1536961" y="418038"/>
            <a:ext cx="1661320" cy="381000"/>
          </a:xfrm>
          <a:prstGeom prst="rightArrow">
            <a:avLst>
              <a:gd name="adj1" fmla="val 50000"/>
              <a:gd name="adj2" fmla="val 38571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01" name="Oval 62"/>
          <p:cNvSpPr>
            <a:spLocks noChangeArrowheads="1"/>
          </p:cNvSpPr>
          <p:nvPr/>
        </p:nvSpPr>
        <p:spPr bwMode="auto">
          <a:xfrm>
            <a:off x="457461" y="3443296"/>
            <a:ext cx="2654300" cy="2405063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bg1">
                <a:lumMod val="65000"/>
              </a:schemeClr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baseline="30000" smtClean="0">
              <a:latin typeface="Arial" pitchFamily="34" charset="0"/>
            </a:endParaRPr>
          </a:p>
        </p:txBody>
      </p:sp>
      <p:sp>
        <p:nvSpPr>
          <p:cNvPr id="14389" name="Oval 79"/>
          <p:cNvSpPr>
            <a:spLocks noChangeArrowheads="1"/>
          </p:cNvSpPr>
          <p:nvPr/>
        </p:nvSpPr>
        <p:spPr bwMode="auto">
          <a:xfrm>
            <a:off x="220923" y="592146"/>
            <a:ext cx="2470150" cy="24066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baseline="30000" smtClean="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70457" name="Line 89"/>
          <p:cNvSpPr>
            <a:spLocks noChangeShapeType="1"/>
          </p:cNvSpPr>
          <p:nvPr/>
        </p:nvSpPr>
        <p:spPr bwMode="auto">
          <a:xfrm flipH="1">
            <a:off x="224099" y="1851034"/>
            <a:ext cx="4762" cy="12954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Line 89"/>
          <p:cNvSpPr>
            <a:spLocks noChangeShapeType="1"/>
          </p:cNvSpPr>
          <p:nvPr/>
        </p:nvSpPr>
        <p:spPr bwMode="auto">
          <a:xfrm>
            <a:off x="230449" y="3313121"/>
            <a:ext cx="261937" cy="17145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24587" name="Group 36"/>
          <p:cNvGrpSpPr>
            <a:grpSpLocks/>
          </p:cNvGrpSpPr>
          <p:nvPr/>
        </p:nvGrpSpPr>
        <p:grpSpPr bwMode="auto">
          <a:xfrm>
            <a:off x="1536961" y="360371"/>
            <a:ext cx="7119938" cy="417513"/>
            <a:chOff x="1129" y="358"/>
            <a:chExt cx="4485" cy="263"/>
          </a:xfrm>
        </p:grpSpPr>
        <p:sp>
          <p:nvSpPr>
            <p:cNvPr id="14373" name="Text Box 65"/>
            <p:cNvSpPr txBox="1">
              <a:spLocks noChangeArrowheads="1"/>
            </p:cNvSpPr>
            <p:nvPr/>
          </p:nvSpPr>
          <p:spPr bwMode="auto">
            <a:xfrm>
              <a:off x="3056" y="381"/>
              <a:ext cx="1565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Linac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ru-RU" sz="16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HILac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74" name="Text Box 65"/>
            <p:cNvSpPr txBox="1">
              <a:spLocks noChangeArrowheads="1"/>
            </p:cNvSpPr>
            <p:nvPr/>
          </p:nvSpPr>
          <p:spPr bwMode="auto">
            <a:xfrm>
              <a:off x="4761" y="358"/>
              <a:ext cx="853" cy="25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KRION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75" name="Line 39"/>
            <p:cNvSpPr>
              <a:spLocks noChangeShapeType="1"/>
            </p:cNvSpPr>
            <p:nvPr/>
          </p:nvSpPr>
          <p:spPr bwMode="auto">
            <a:xfrm flipH="1" flipV="1">
              <a:off x="1129" y="521"/>
              <a:ext cx="1920" cy="0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76" name="Line 95"/>
            <p:cNvSpPr>
              <a:spLocks noChangeShapeType="1"/>
            </p:cNvSpPr>
            <p:nvPr/>
          </p:nvSpPr>
          <p:spPr bwMode="auto">
            <a:xfrm flipH="1" flipV="1">
              <a:off x="4634" y="503"/>
              <a:ext cx="115" cy="5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4362" name="Rectangle 81" descr="Темный диагональный 2"/>
          <p:cNvSpPr>
            <a:spLocks noChangeArrowheads="1"/>
          </p:cNvSpPr>
          <p:nvPr/>
        </p:nvSpPr>
        <p:spPr bwMode="auto">
          <a:xfrm rot="16200000">
            <a:off x="201874" y="2986097"/>
            <a:ext cx="104775" cy="484187"/>
          </a:xfrm>
          <a:prstGeom prst="rect">
            <a:avLst/>
          </a:prstGeom>
          <a:pattFill prst="dkUpDiag">
            <a:fgClr>
              <a:srgbClr val="000000"/>
            </a:fgClr>
            <a:bgClr>
              <a:srgbClr val="FFFFFF"/>
            </a:bgClr>
          </a:patt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vert="eaVert"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baseline="30000" smtClean="0">
              <a:latin typeface="Arial" pitchFamily="34" charset="0"/>
            </a:endParaRPr>
          </a:p>
        </p:txBody>
      </p:sp>
      <p:sp>
        <p:nvSpPr>
          <p:cNvPr id="24595" name="Text Box 65"/>
          <p:cNvSpPr txBox="1">
            <a:spLocks noChangeArrowheads="1"/>
          </p:cNvSpPr>
          <p:nvPr/>
        </p:nvSpPr>
        <p:spPr bwMode="auto">
          <a:xfrm>
            <a:off x="7302761" y="360371"/>
            <a:ext cx="1354138" cy="406400"/>
          </a:xfrm>
          <a:prstGeom prst="rect">
            <a:avLst/>
          </a:prstGeom>
          <a:solidFill>
            <a:srgbClr val="92D050"/>
          </a:solidFill>
          <a:ln w="28575">
            <a:solidFill>
              <a:srgbClr val="006600"/>
            </a:solidFill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KRION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96" name="Text Box 65"/>
          <p:cNvSpPr txBox="1">
            <a:spLocks noChangeArrowheads="1"/>
          </p:cNvSpPr>
          <p:nvPr/>
        </p:nvSpPr>
        <p:spPr bwMode="auto">
          <a:xfrm>
            <a:off x="4584961" y="385771"/>
            <a:ext cx="2484438" cy="381000"/>
          </a:xfrm>
          <a:prstGeom prst="rect">
            <a:avLst/>
          </a:prstGeom>
          <a:solidFill>
            <a:srgbClr val="92D050"/>
          </a:solidFill>
          <a:ln w="28575">
            <a:solidFill>
              <a:srgbClr val="006600"/>
            </a:solidFill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Linac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HILAc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97" name="Line 95"/>
          <p:cNvSpPr>
            <a:spLocks noChangeShapeType="1"/>
          </p:cNvSpPr>
          <p:nvPr/>
        </p:nvSpPr>
        <p:spPr bwMode="auto">
          <a:xfrm flipH="1" flipV="1">
            <a:off x="7090036" y="579446"/>
            <a:ext cx="182563" cy="793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99" name="Прямая со стрелкой 98"/>
          <p:cNvCxnSpPr/>
          <p:nvPr/>
        </p:nvCxnSpPr>
        <p:spPr>
          <a:xfrm flipH="1">
            <a:off x="10182225" y="2154238"/>
            <a:ext cx="6350" cy="22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9" name="Oval 79"/>
          <p:cNvSpPr>
            <a:spLocks noChangeArrowheads="1"/>
          </p:cNvSpPr>
          <p:nvPr/>
        </p:nvSpPr>
        <p:spPr bwMode="auto">
          <a:xfrm>
            <a:off x="220924" y="592146"/>
            <a:ext cx="2470150" cy="240665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00CC"/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endParaRPr lang="ru-RU" altLang="ru-RU" baseline="3000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24600" name="Text Box 80"/>
          <p:cNvSpPr txBox="1">
            <a:spLocks noChangeArrowheads="1"/>
          </p:cNvSpPr>
          <p:nvPr/>
        </p:nvSpPr>
        <p:spPr bwMode="auto">
          <a:xfrm>
            <a:off x="361416" y="1256867"/>
            <a:ext cx="2239433" cy="66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Booster (25 Tm)</a:t>
            </a:r>
          </a:p>
          <a:p>
            <a:pPr algn="ctr" eaLnBrk="1" hangingPunct="1"/>
            <a:r>
              <a:rPr lang="en-US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up 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578 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MeV/u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601" name="Line 39"/>
          <p:cNvSpPr>
            <a:spLocks noChangeShapeType="1"/>
          </p:cNvSpPr>
          <p:nvPr/>
        </p:nvSpPr>
        <p:spPr bwMode="auto">
          <a:xfrm flipH="1" flipV="1">
            <a:off x="1524261" y="611196"/>
            <a:ext cx="30480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69" name="Group 2"/>
          <p:cNvGrpSpPr>
            <a:grpSpLocks/>
          </p:cNvGrpSpPr>
          <p:nvPr/>
        </p:nvGrpSpPr>
        <p:grpSpPr bwMode="auto">
          <a:xfrm>
            <a:off x="459841" y="3429009"/>
            <a:ext cx="2654300" cy="2405063"/>
            <a:chOff x="465" y="1900"/>
            <a:chExt cx="1672" cy="1515"/>
          </a:xfrm>
          <a:solidFill>
            <a:srgbClr val="92D050"/>
          </a:solidFill>
        </p:grpSpPr>
        <p:sp>
          <p:nvSpPr>
            <p:cNvPr id="70" name="Oval 62"/>
            <p:cNvSpPr>
              <a:spLocks noChangeArrowheads="1"/>
            </p:cNvSpPr>
            <p:nvPr/>
          </p:nvSpPr>
          <p:spPr bwMode="auto">
            <a:xfrm>
              <a:off x="465" y="1900"/>
              <a:ext cx="1672" cy="1515"/>
            </a:xfrm>
            <a:prstGeom prst="ellipse">
              <a:avLst/>
            </a:prstGeom>
            <a:grpFill/>
            <a:ln w="28575">
              <a:solidFill>
                <a:srgbClr val="006600"/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 smtClean="0">
                <a:solidFill>
                  <a:srgbClr val="006600"/>
                </a:solidFill>
                <a:latin typeface="Arial" pitchFamily="34" charset="0"/>
              </a:endParaRPr>
            </a:p>
          </p:txBody>
        </p:sp>
        <p:sp>
          <p:nvSpPr>
            <p:cNvPr id="82" name="Text Box 63"/>
            <p:cNvSpPr txBox="1">
              <a:spLocks noChangeArrowheads="1"/>
            </p:cNvSpPr>
            <p:nvPr/>
          </p:nvSpPr>
          <p:spPr bwMode="auto">
            <a:xfrm>
              <a:off x="686" y="2293"/>
              <a:ext cx="1227" cy="3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u="sng" dirty="0" err="1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Nuclotron</a:t>
              </a:r>
              <a:r>
                <a:rPr lang="en-US" altLang="ru-RU" sz="1600" b="1" u="sng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(45 Tm)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up to 4.5 GeV/u</a:t>
              </a:r>
              <a:endParaRPr lang="ru-RU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-13761" y="2657"/>
            <a:ext cx="1959770" cy="40011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Injection - chain</a:t>
            </a:r>
            <a:endParaRPr lang="ru-RU" sz="20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939659" y="0"/>
            <a:ext cx="1959770" cy="400110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for heavy ions</a:t>
            </a:r>
            <a:endParaRPr lang="ru-RU" sz="20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074" y="947664"/>
            <a:ext cx="2995089" cy="180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645" y="3082591"/>
            <a:ext cx="3740133" cy="191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281" y="2973476"/>
            <a:ext cx="2167587" cy="385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5297119" y="5027621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ru-RU" dirty="0" smtClean="0">
                <a:solidFill>
                  <a:srgbClr val="0000CC"/>
                </a:solidFill>
                <a:latin typeface="Arial" pitchFamily="34" charset="0"/>
                <a:ea typeface="MS PGothic" pitchFamily="34" charset="-128"/>
              </a:rPr>
              <a:t>17.01.19</a:t>
            </a:r>
            <a:endParaRPr lang="ru-RU" dirty="0"/>
          </a:p>
        </p:txBody>
      </p:sp>
      <p:sp>
        <p:nvSpPr>
          <p:cNvPr id="36" name="TextBox 9"/>
          <p:cNvSpPr txBox="1">
            <a:spLocks noChangeArrowheads="1"/>
          </p:cNvSpPr>
          <p:nvPr/>
        </p:nvSpPr>
        <p:spPr bwMode="auto">
          <a:xfrm>
            <a:off x="76009" y="5821062"/>
            <a:ext cx="300030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dirty="0" smtClean="0">
                <a:latin typeface="Calibri" pitchFamily="34" charset="0"/>
              </a:rPr>
              <a:t>Booster - </a:t>
            </a:r>
            <a:r>
              <a:rPr lang="en-US" altLang="ru-RU" dirty="0" err="1" smtClean="0">
                <a:latin typeface="Calibri" pitchFamily="34" charset="0"/>
              </a:rPr>
              <a:t>Nuclotron</a:t>
            </a:r>
            <a:endParaRPr lang="en-US" altLang="ru-RU" dirty="0" smtClean="0">
              <a:latin typeface="Calibri" pitchFamily="34" charset="0"/>
            </a:endParaRPr>
          </a:p>
          <a:p>
            <a:pPr eaLnBrk="1" hangingPunct="1"/>
            <a:r>
              <a:rPr lang="en-US" altLang="ru-RU" b="1" dirty="0">
                <a:solidFill>
                  <a:srgbClr val="0000CC"/>
                </a:solidFill>
                <a:latin typeface="Calibri" pitchFamily="34" charset="0"/>
              </a:rPr>
              <a:t>c</a:t>
            </a:r>
            <a:r>
              <a:rPr lang="en-US" altLang="ru-RU" b="1" dirty="0" smtClean="0">
                <a:solidFill>
                  <a:srgbClr val="0000CC"/>
                </a:solidFill>
                <a:latin typeface="Calibri" pitchFamily="34" charset="0"/>
              </a:rPr>
              <a:t>hannel </a:t>
            </a:r>
            <a:r>
              <a:rPr lang="en-US" altLang="ru-RU" dirty="0" smtClean="0">
                <a:latin typeface="Calibri" pitchFamily="34" charset="0"/>
              </a:rPr>
              <a:t>contracted to BINP</a:t>
            </a:r>
          </a:p>
          <a:p>
            <a:pPr eaLnBrk="1" hangingPunct="1"/>
            <a:r>
              <a:rPr lang="en-US" altLang="ru-RU" dirty="0" smtClean="0">
                <a:latin typeface="Calibri" pitchFamily="34" charset="0"/>
              </a:rPr>
              <a:t>commissioning</a:t>
            </a:r>
            <a:r>
              <a:rPr lang="en-US" altLang="ru-RU" dirty="0" smtClean="0">
                <a:latin typeface="Calibri" pitchFamily="34" charset="0"/>
              </a:rPr>
              <a:t> at end of </a:t>
            </a:r>
            <a:r>
              <a:rPr lang="en-US" altLang="ru-RU" dirty="0" smtClean="0">
                <a:solidFill>
                  <a:srgbClr val="0000CC"/>
                </a:solidFill>
                <a:latin typeface="Calibri" pitchFamily="34" charset="0"/>
              </a:rPr>
              <a:t>2019</a:t>
            </a:r>
            <a:endParaRPr lang="ru-RU" altLang="ru-RU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37" name="TextBox 9"/>
          <p:cNvSpPr txBox="1">
            <a:spLocks noChangeArrowheads="1"/>
          </p:cNvSpPr>
          <p:nvPr/>
        </p:nvSpPr>
        <p:spPr bwMode="auto">
          <a:xfrm>
            <a:off x="2784367" y="947664"/>
            <a:ext cx="180972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dirty="0" err="1" smtClean="0">
                <a:latin typeface="Calibri" pitchFamily="34" charset="0"/>
              </a:rPr>
              <a:t>HiLac</a:t>
            </a:r>
            <a:r>
              <a:rPr lang="en-US" altLang="ru-RU" dirty="0" smtClean="0">
                <a:latin typeface="Calibri" pitchFamily="34" charset="0"/>
              </a:rPr>
              <a:t> – Booster </a:t>
            </a:r>
          </a:p>
          <a:p>
            <a:pPr eaLnBrk="1" hangingPunct="1"/>
            <a:r>
              <a:rPr lang="en-US" altLang="ru-RU" b="1" dirty="0">
                <a:solidFill>
                  <a:srgbClr val="0000CC"/>
                </a:solidFill>
                <a:latin typeface="Calibri" pitchFamily="34" charset="0"/>
              </a:rPr>
              <a:t>c</a:t>
            </a:r>
            <a:r>
              <a:rPr lang="en-US" altLang="ru-RU" b="1" dirty="0" smtClean="0">
                <a:solidFill>
                  <a:srgbClr val="0000CC"/>
                </a:solidFill>
                <a:latin typeface="Calibri" pitchFamily="34" charset="0"/>
              </a:rPr>
              <a:t>hannel</a:t>
            </a:r>
          </a:p>
          <a:p>
            <a:pPr eaLnBrk="1" hangingPunct="1"/>
            <a:r>
              <a:rPr lang="en-US" altLang="ru-RU" dirty="0" smtClean="0">
                <a:latin typeface="Calibri" pitchFamily="34" charset="0"/>
              </a:rPr>
              <a:t>mounting started</a:t>
            </a:r>
            <a:endParaRPr lang="ru-RU" altLang="ru-RU" dirty="0">
              <a:latin typeface="Calibri" pitchFamily="34" charset="0"/>
            </a:endParaRPr>
          </a:p>
        </p:txBody>
      </p:sp>
      <p:sp>
        <p:nvSpPr>
          <p:cNvPr id="40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7010400" y="6376988"/>
            <a:ext cx="2133600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fld id="{32B048A1-6365-43C2-8EF3-E35597B065BC}" type="slidenum">
              <a:rPr lang="ru-RU" altLang="ru-RU" sz="1200" smtClean="0">
                <a:latin typeface="Calibri" panose="020F0502020204030204" pitchFamily="34" charset="0"/>
              </a:rPr>
              <a:pPr/>
              <a:t>5</a:t>
            </a:fld>
            <a:endParaRPr lang="ru-RU" altLang="ru-RU" sz="12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37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1" name="Oval 62"/>
          <p:cNvSpPr>
            <a:spLocks noChangeArrowheads="1"/>
          </p:cNvSpPr>
          <p:nvPr/>
        </p:nvSpPr>
        <p:spPr bwMode="auto">
          <a:xfrm>
            <a:off x="860159" y="3327122"/>
            <a:ext cx="2654300" cy="2405063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bg1">
                <a:lumMod val="65000"/>
              </a:schemeClr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baseline="30000" smtClean="0">
              <a:latin typeface="Arial" pitchFamily="34" charset="0"/>
            </a:endParaRPr>
          </a:p>
        </p:txBody>
      </p:sp>
      <p:grpSp>
        <p:nvGrpSpPr>
          <p:cNvPr id="24580" name="Group 5"/>
          <p:cNvGrpSpPr>
            <a:grpSpLocks/>
          </p:cNvGrpSpPr>
          <p:nvPr/>
        </p:nvGrpSpPr>
        <p:grpSpPr bwMode="auto">
          <a:xfrm>
            <a:off x="4370122" y="755372"/>
            <a:ext cx="4783137" cy="622300"/>
            <a:chOff x="2624" y="685"/>
            <a:chExt cx="2997" cy="392"/>
          </a:xfrm>
        </p:grpSpPr>
        <p:sp>
          <p:nvSpPr>
            <p:cNvPr id="14397" name="Text Box 65"/>
            <p:cNvSpPr txBox="1">
              <a:spLocks noChangeArrowheads="1"/>
            </p:cNvSpPr>
            <p:nvPr/>
          </p:nvSpPr>
          <p:spPr bwMode="auto">
            <a:xfrm>
              <a:off x="3047" y="772"/>
              <a:ext cx="1573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2">
                  <a:lumMod val="60000"/>
                  <a:lumOff val="40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Linac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LU</a:t>
              </a:r>
              <a:r>
                <a:rPr lang="ru-RU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-20</a:t>
              </a:r>
            </a:p>
          </p:txBody>
        </p:sp>
        <p:sp>
          <p:nvSpPr>
            <p:cNvPr id="14398" name="Text Box 65"/>
            <p:cNvSpPr txBox="1">
              <a:spLocks noChangeArrowheads="1"/>
            </p:cNvSpPr>
            <p:nvPr/>
          </p:nvSpPr>
          <p:spPr bwMode="auto">
            <a:xfrm>
              <a:off x="4768" y="685"/>
              <a:ext cx="853" cy="392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2">
                  <a:lumMod val="60000"/>
                  <a:lumOff val="40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Ion sources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99" name="Line 95"/>
            <p:cNvSpPr>
              <a:spLocks noChangeShapeType="1"/>
            </p:cNvSpPr>
            <p:nvPr/>
          </p:nvSpPr>
          <p:spPr bwMode="auto">
            <a:xfrm flipH="1" flipV="1">
              <a:off x="4625" y="894"/>
              <a:ext cx="107" cy="5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400" name="Line 9"/>
            <p:cNvSpPr>
              <a:spLocks noChangeShapeType="1"/>
            </p:cNvSpPr>
            <p:nvPr/>
          </p:nvSpPr>
          <p:spPr bwMode="auto">
            <a:xfrm flipH="1">
              <a:off x="2624" y="896"/>
              <a:ext cx="416" cy="0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4592" name="Group 55"/>
          <p:cNvGrpSpPr>
            <a:grpSpLocks/>
          </p:cNvGrpSpPr>
          <p:nvPr/>
        </p:nvGrpSpPr>
        <p:grpSpPr bwMode="auto">
          <a:xfrm>
            <a:off x="2744522" y="1095097"/>
            <a:ext cx="1582737" cy="2449513"/>
            <a:chOff x="1749" y="1128"/>
            <a:chExt cx="997" cy="1543"/>
          </a:xfrm>
        </p:grpSpPr>
        <p:sp>
          <p:nvSpPr>
            <p:cNvPr id="14364" name="Line 89"/>
            <p:cNvSpPr>
              <a:spLocks noChangeShapeType="1"/>
            </p:cNvSpPr>
            <p:nvPr/>
          </p:nvSpPr>
          <p:spPr bwMode="auto">
            <a:xfrm flipH="1">
              <a:off x="2122" y="1361"/>
              <a:ext cx="291" cy="928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5" name="Arc 57"/>
            <p:cNvSpPr>
              <a:spLocks/>
            </p:cNvSpPr>
            <p:nvPr/>
          </p:nvSpPr>
          <p:spPr bwMode="auto">
            <a:xfrm flipH="1">
              <a:off x="2406" y="1128"/>
              <a:ext cx="34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6" name="Arc 58"/>
            <p:cNvSpPr>
              <a:spLocks/>
            </p:cNvSpPr>
            <p:nvPr/>
          </p:nvSpPr>
          <p:spPr bwMode="auto">
            <a:xfrm rot="-3792276" flipH="1" flipV="1">
              <a:off x="1639" y="2281"/>
              <a:ext cx="50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cxnSp>
        <p:nvCxnSpPr>
          <p:cNvPr id="99" name="Прямая со стрелкой 98"/>
          <p:cNvCxnSpPr/>
          <p:nvPr/>
        </p:nvCxnSpPr>
        <p:spPr>
          <a:xfrm flipH="1">
            <a:off x="10182225" y="1768715"/>
            <a:ext cx="6350" cy="22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2"/>
          <p:cNvGrpSpPr>
            <a:grpSpLocks/>
          </p:cNvGrpSpPr>
          <p:nvPr/>
        </p:nvGrpSpPr>
        <p:grpSpPr bwMode="auto">
          <a:xfrm>
            <a:off x="862539" y="3312835"/>
            <a:ext cx="2654300" cy="2405063"/>
            <a:chOff x="465" y="1900"/>
            <a:chExt cx="1672" cy="1515"/>
          </a:xfrm>
          <a:solidFill>
            <a:srgbClr val="92D050"/>
          </a:solidFill>
        </p:grpSpPr>
        <p:sp>
          <p:nvSpPr>
            <p:cNvPr id="70" name="Oval 62"/>
            <p:cNvSpPr>
              <a:spLocks noChangeArrowheads="1"/>
            </p:cNvSpPr>
            <p:nvPr/>
          </p:nvSpPr>
          <p:spPr bwMode="auto">
            <a:xfrm>
              <a:off x="465" y="1900"/>
              <a:ext cx="1672" cy="1515"/>
            </a:xfrm>
            <a:prstGeom prst="ellipse">
              <a:avLst/>
            </a:prstGeom>
            <a:grpFill/>
            <a:ln w="28575">
              <a:solidFill>
                <a:srgbClr val="006600"/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 smtClean="0">
                <a:solidFill>
                  <a:srgbClr val="006600"/>
                </a:solidFill>
                <a:latin typeface="Arial" pitchFamily="34" charset="0"/>
              </a:endParaRPr>
            </a:p>
          </p:txBody>
        </p:sp>
        <p:sp>
          <p:nvSpPr>
            <p:cNvPr id="82" name="Text Box 63"/>
            <p:cNvSpPr txBox="1">
              <a:spLocks noChangeArrowheads="1"/>
            </p:cNvSpPr>
            <p:nvPr/>
          </p:nvSpPr>
          <p:spPr bwMode="auto">
            <a:xfrm>
              <a:off x="630" y="2340"/>
              <a:ext cx="1340" cy="44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u="sng" dirty="0" err="1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Nuclotron</a:t>
              </a:r>
              <a:r>
                <a:rPr lang="en-US" altLang="ru-RU" sz="1600" b="1" u="sng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(45 Tm)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up to 4.5 GeV/u</a:t>
              </a:r>
              <a:endParaRPr lang="ru-RU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3" name="Group 5"/>
          <p:cNvGrpSpPr>
            <a:grpSpLocks/>
          </p:cNvGrpSpPr>
          <p:nvPr/>
        </p:nvGrpSpPr>
        <p:grpSpPr bwMode="auto">
          <a:xfrm>
            <a:off x="4358825" y="755373"/>
            <a:ext cx="4783137" cy="622300"/>
            <a:chOff x="2624" y="685"/>
            <a:chExt cx="2997" cy="392"/>
          </a:xfrm>
          <a:solidFill>
            <a:srgbClr val="9999FF"/>
          </a:solidFill>
        </p:grpSpPr>
        <p:sp>
          <p:nvSpPr>
            <p:cNvPr id="84" name="Text Box 65"/>
            <p:cNvSpPr txBox="1">
              <a:spLocks noChangeArrowheads="1"/>
            </p:cNvSpPr>
            <p:nvPr/>
          </p:nvSpPr>
          <p:spPr bwMode="auto">
            <a:xfrm>
              <a:off x="3047" y="772"/>
              <a:ext cx="1565" cy="240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00660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err="1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Linac</a:t>
              </a: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LU</a:t>
              </a:r>
              <a:r>
                <a:rPr lang="ru-RU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-20</a:t>
              </a:r>
            </a:p>
          </p:txBody>
        </p:sp>
        <p:sp>
          <p:nvSpPr>
            <p:cNvPr id="85" name="Text Box 65"/>
            <p:cNvSpPr txBox="1">
              <a:spLocks noChangeArrowheads="1"/>
            </p:cNvSpPr>
            <p:nvPr/>
          </p:nvSpPr>
          <p:spPr bwMode="auto">
            <a:xfrm>
              <a:off x="4768" y="685"/>
              <a:ext cx="853" cy="392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00660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Ion sources</a:t>
              </a:r>
              <a:endParaRPr lang="ru-RU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Line 95"/>
            <p:cNvSpPr>
              <a:spLocks noChangeShapeType="1"/>
            </p:cNvSpPr>
            <p:nvPr/>
          </p:nvSpPr>
          <p:spPr bwMode="auto">
            <a:xfrm flipH="1" flipV="1">
              <a:off x="4625" y="894"/>
              <a:ext cx="115" cy="5"/>
            </a:xfrm>
            <a:prstGeom prst="line">
              <a:avLst/>
            </a:prstGeom>
            <a:grp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  <p:sp>
          <p:nvSpPr>
            <p:cNvPr id="87" name="Line 9"/>
            <p:cNvSpPr>
              <a:spLocks noChangeShapeType="1"/>
            </p:cNvSpPr>
            <p:nvPr/>
          </p:nvSpPr>
          <p:spPr bwMode="auto">
            <a:xfrm flipH="1">
              <a:off x="2624" y="896"/>
              <a:ext cx="416" cy="0"/>
            </a:xfrm>
            <a:prstGeom prst="line">
              <a:avLst/>
            </a:prstGeom>
            <a:grp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</p:grpSp>
      <p:grpSp>
        <p:nvGrpSpPr>
          <p:cNvPr id="88" name="Group 55"/>
          <p:cNvGrpSpPr>
            <a:grpSpLocks/>
          </p:cNvGrpSpPr>
          <p:nvPr/>
        </p:nvGrpSpPr>
        <p:grpSpPr bwMode="auto">
          <a:xfrm>
            <a:off x="2733226" y="1095097"/>
            <a:ext cx="1582737" cy="2449513"/>
            <a:chOff x="1749" y="1128"/>
            <a:chExt cx="997" cy="1543"/>
          </a:xfrm>
          <a:solidFill>
            <a:srgbClr val="9999FF"/>
          </a:solidFill>
        </p:grpSpPr>
        <p:sp>
          <p:nvSpPr>
            <p:cNvPr id="89" name="Line 89"/>
            <p:cNvSpPr>
              <a:spLocks noChangeShapeType="1"/>
            </p:cNvSpPr>
            <p:nvPr/>
          </p:nvSpPr>
          <p:spPr bwMode="auto">
            <a:xfrm flipH="1">
              <a:off x="2122" y="1361"/>
              <a:ext cx="291" cy="928"/>
            </a:xfrm>
            <a:prstGeom prst="line">
              <a:avLst/>
            </a:prstGeom>
            <a:grp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  <p:sp>
          <p:nvSpPr>
            <p:cNvPr id="90" name="Arc 57"/>
            <p:cNvSpPr>
              <a:spLocks/>
            </p:cNvSpPr>
            <p:nvPr/>
          </p:nvSpPr>
          <p:spPr bwMode="auto">
            <a:xfrm flipH="1">
              <a:off x="2406" y="1128"/>
              <a:ext cx="34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  <p:sp>
          <p:nvSpPr>
            <p:cNvPr id="91" name="Arc 58"/>
            <p:cNvSpPr>
              <a:spLocks/>
            </p:cNvSpPr>
            <p:nvPr/>
          </p:nvSpPr>
          <p:spPr bwMode="auto">
            <a:xfrm rot="-3792276" flipH="1" flipV="1">
              <a:off x="1639" y="2281"/>
              <a:ext cx="50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-13761" y="2657"/>
            <a:ext cx="1959770" cy="40011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Injection - chain</a:t>
            </a:r>
            <a:endParaRPr lang="ru-RU" sz="20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939659" y="0"/>
            <a:ext cx="1959770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for light ions</a:t>
            </a:r>
            <a:endParaRPr lang="ru-RU" sz="20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pic>
        <p:nvPicPr>
          <p:cNvPr id="111" name="Рисунок 9" descr="IMG_97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551" y="1379359"/>
            <a:ext cx="3983080" cy="265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" name="Прямоугольник 112"/>
          <p:cNvSpPr/>
          <p:nvPr/>
        </p:nvSpPr>
        <p:spPr>
          <a:xfrm>
            <a:off x="1868197" y="3959465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9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27707" y="107722"/>
            <a:ext cx="32999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90"/>
                </a:solidFill>
                <a:latin typeface="Calibri" panose="020F0502020204030204" pitchFamily="34" charset="0"/>
              </a:rPr>
              <a:t>New fore-injector  for LU-20</a:t>
            </a:r>
            <a:r>
              <a:rPr lang="ru-RU" sz="1600" dirty="0">
                <a:solidFill>
                  <a:srgbClr val="00009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latin typeface="Calibri" panose="020F0502020204030204" pitchFamily="34" charset="0"/>
              </a:rPr>
              <a:t>with </a:t>
            </a:r>
            <a:r>
              <a:rPr lang="en-US" sz="1600" dirty="0" err="1">
                <a:solidFill>
                  <a:srgbClr val="000090"/>
                </a:solidFill>
                <a:latin typeface="Calibri" panose="020F0502020204030204" pitchFamily="34" charset="0"/>
              </a:rPr>
              <a:t>buncher</a:t>
            </a:r>
            <a:r>
              <a:rPr lang="en-US" sz="1600" dirty="0">
                <a:solidFill>
                  <a:srgbClr val="000090"/>
                </a:solidFill>
                <a:latin typeface="Calibri" panose="020F0502020204030204" pitchFamily="34" charset="0"/>
              </a:rPr>
              <a:t> </a:t>
            </a:r>
            <a:r>
              <a:rPr lang="ru-RU" sz="1600" dirty="0" smtClean="0">
                <a:solidFill>
                  <a:srgbClr val="000090"/>
                </a:solidFill>
                <a:latin typeface="Calibri" panose="020F0502020204030204" pitchFamily="34" charset="0"/>
              </a:rPr>
              <a:t>+ </a:t>
            </a:r>
            <a:r>
              <a:rPr lang="en-US" sz="1600" dirty="0" smtClean="0">
                <a:solidFill>
                  <a:srgbClr val="000090"/>
                </a:solidFill>
                <a:latin typeface="Calibri" panose="020F0502020204030204" pitchFamily="34" charset="0"/>
              </a:rPr>
              <a:t>Source of Polarized Ions</a:t>
            </a:r>
            <a:r>
              <a:rPr lang="ru-RU" sz="1600" dirty="0" smtClean="0">
                <a:solidFill>
                  <a:srgbClr val="000090"/>
                </a:solidFill>
                <a:latin typeface="Calibri" panose="020F0502020204030204" pitchFamily="34" charset="0"/>
              </a:rPr>
              <a:t> </a:t>
            </a:r>
            <a:endParaRPr lang="en-US" sz="1600" dirty="0">
              <a:solidFill>
                <a:srgbClr val="00009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14" name="Таблица 1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912132"/>
              </p:ext>
            </p:extLst>
          </p:nvPr>
        </p:nvGraphicFramePr>
        <p:xfrm>
          <a:off x="3899429" y="4679285"/>
          <a:ext cx="5248131" cy="2181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5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365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140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8793"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CC"/>
                          </a:solidFill>
                        </a:rPr>
                        <a:t>Polarized</a:t>
                      </a:r>
                      <a:r>
                        <a:rPr lang="en-US" sz="1200" baseline="0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en-US" sz="1200" dirty="0" err="1" smtClean="0">
                          <a:solidFill>
                            <a:srgbClr val="0000CC"/>
                          </a:solidFill>
                        </a:rPr>
                        <a:t>deutrons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CC"/>
                          </a:solidFill>
                        </a:rPr>
                        <a:t>Polarized </a:t>
                      </a:r>
                      <a:r>
                        <a:rPr lang="en-US" sz="1200" baseline="0" dirty="0" smtClean="0">
                          <a:solidFill>
                            <a:srgbClr val="0000CC"/>
                          </a:solidFill>
                        </a:rPr>
                        <a:t>protons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 marL="91434" marR="91434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5103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CC"/>
                          </a:solidFill>
                        </a:rPr>
                        <a:t>Obtained beam current in 2017 (source)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CC"/>
                          </a:solidFill>
                        </a:rPr>
                        <a:t>2 mA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CC"/>
                          </a:solidFill>
                        </a:rPr>
                        <a:t>0.4</a:t>
                      </a:r>
                      <a:r>
                        <a:rPr lang="en-US" sz="1200" baseline="0" dirty="0" smtClean="0">
                          <a:solidFill>
                            <a:srgbClr val="0000CC"/>
                          </a:solidFill>
                        </a:rPr>
                        <a:t> mA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 marL="91434" marR="91434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694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CC"/>
                          </a:solidFill>
                        </a:rPr>
                        <a:t>Project beam</a:t>
                      </a:r>
                      <a:r>
                        <a:rPr lang="en-US" sz="1200" baseline="0" dirty="0" smtClean="0">
                          <a:solidFill>
                            <a:srgbClr val="0000CC"/>
                          </a:solidFill>
                        </a:rPr>
                        <a:t> current</a:t>
                      </a:r>
                      <a:r>
                        <a:rPr lang="en-US" sz="1200" baseline="0" dirty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en-US" sz="1200" baseline="0" dirty="0" smtClean="0">
                          <a:solidFill>
                            <a:srgbClr val="0000CC"/>
                          </a:solidFill>
                        </a:rPr>
                        <a:t>(source)</a:t>
                      </a: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5-6</a:t>
                      </a:r>
                      <a:r>
                        <a:rPr lang="en-US" sz="1200" kern="1200" baseline="0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mA</a:t>
                      </a:r>
                      <a:endParaRPr lang="ru-RU" sz="1200" kern="1200" dirty="0" smtClean="0"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CC"/>
                          </a:solidFill>
                        </a:rPr>
                        <a:t>5-6 mA</a:t>
                      </a:r>
                      <a:endParaRPr lang="ru-RU" sz="1200" kern="1200" dirty="0" smtClean="0"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4" marR="91434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32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CC"/>
                          </a:solidFill>
                        </a:rPr>
                        <a:t>Obtained beam intensity in 2017 (</a:t>
                      </a:r>
                      <a:r>
                        <a:rPr lang="en-US" sz="1200" dirty="0" err="1" smtClean="0">
                          <a:solidFill>
                            <a:srgbClr val="0000CC"/>
                          </a:solidFill>
                        </a:rPr>
                        <a:t>Nuclotron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</a:rPr>
                        <a:t>)</a:t>
                      </a:r>
                      <a:endParaRPr lang="ru-RU" sz="1200" dirty="0" smtClean="0">
                        <a:solidFill>
                          <a:srgbClr val="0000CC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CC"/>
                          </a:solidFill>
                        </a:rPr>
                        <a:t>2.2x</a:t>
                      </a:r>
                      <a:r>
                        <a:rPr lang="en-US" sz="1200" kern="1200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200" kern="1200" baseline="30000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en-US" sz="1200" kern="1200" baseline="0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ppc</a:t>
                      </a:r>
                      <a:endParaRPr lang="ru-RU" sz="1200" kern="1200" dirty="0" smtClean="0"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CC"/>
                          </a:solidFill>
                        </a:rPr>
                        <a:t>1</a:t>
                      </a:r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.8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</a:rPr>
                        <a:t>x</a:t>
                      </a:r>
                      <a:r>
                        <a:rPr lang="en-US" sz="1200" kern="1200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sz="1200" kern="1200" baseline="30000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en-US" sz="1200" kern="1200" baseline="0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ppc</a:t>
                      </a:r>
                      <a:endParaRPr lang="ru-RU" sz="1200" kern="1200" dirty="0" smtClean="0"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 smtClean="0"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4" marR="91434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5103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CC"/>
                          </a:solidFill>
                        </a:rPr>
                        <a:t>Project beam intensity</a:t>
                      </a:r>
                    </a:p>
                    <a:p>
                      <a:r>
                        <a:rPr lang="en-US" sz="1200" dirty="0" smtClean="0">
                          <a:solidFill>
                            <a:srgbClr val="0000CC"/>
                          </a:solidFill>
                        </a:rPr>
                        <a:t>(</a:t>
                      </a:r>
                      <a:r>
                        <a:rPr lang="en-US" sz="1200" dirty="0" err="1" smtClean="0">
                          <a:solidFill>
                            <a:srgbClr val="0000CC"/>
                          </a:solidFill>
                        </a:rPr>
                        <a:t>Nuclotron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</a:rPr>
                        <a:t>)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1-2</a:t>
                      </a:r>
                      <a:r>
                        <a:rPr lang="en-US" sz="1200" kern="1200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x10</a:t>
                      </a:r>
                      <a:r>
                        <a:rPr lang="en-US" sz="1200" kern="1200" baseline="30000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</a:t>
                      </a:r>
                      <a:r>
                        <a:rPr lang="en-US" sz="1200" kern="1200" baseline="0" dirty="0" err="1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ppc</a:t>
                      </a:r>
                      <a:endParaRPr lang="ru-RU" sz="1200" kern="1200" dirty="0" smtClean="0"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1-2</a:t>
                      </a:r>
                      <a:r>
                        <a:rPr lang="en-US" sz="1200" kern="1200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x10</a:t>
                      </a:r>
                      <a:r>
                        <a:rPr lang="en-US" sz="1200" kern="1200" baseline="30000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</a:t>
                      </a:r>
                      <a:r>
                        <a:rPr lang="en-US" sz="1200" kern="1200" baseline="0" dirty="0" err="1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ppc</a:t>
                      </a:r>
                      <a:endParaRPr lang="ru-RU" sz="1200" kern="1200" dirty="0" smtClean="0"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4" marR="91434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5" name="TextBox 114"/>
          <p:cNvSpPr txBox="1"/>
          <p:nvPr/>
        </p:nvSpPr>
        <p:spPr>
          <a:xfrm>
            <a:off x="3899430" y="4391153"/>
            <a:ext cx="5253830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runs in 2016-2017 (#52-54) with d↑, 1 run (#54) with stable p↑ beam</a:t>
            </a:r>
            <a:endParaRPr lang="ru-RU" sz="1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Прямоугольник 2"/>
          <p:cNvSpPr>
            <a:spLocks noChangeArrowheads="1"/>
          </p:cNvSpPr>
          <p:nvPr/>
        </p:nvSpPr>
        <p:spPr bwMode="auto">
          <a:xfrm>
            <a:off x="3294274" y="2430434"/>
            <a:ext cx="15036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ru-RU" sz="1600" dirty="0">
                <a:solidFill>
                  <a:srgbClr val="000090"/>
                </a:solidFill>
                <a:ea typeface="MS PGothic" pitchFamily="34" charset="-128"/>
              </a:rPr>
              <a:t>JINR, INR, ITEP, MEPHI,</a:t>
            </a:r>
          </a:p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ru-RU" sz="1600" dirty="0">
                <a:solidFill>
                  <a:srgbClr val="000090"/>
                </a:solidFill>
                <a:ea typeface="MS PGothic" pitchFamily="34" charset="-128"/>
              </a:rPr>
              <a:t>Resonator is fabricated in </a:t>
            </a:r>
            <a:r>
              <a:rPr lang="en-US" altLang="ru-RU" sz="1600" dirty="0" err="1">
                <a:solidFill>
                  <a:srgbClr val="000090"/>
                </a:solidFill>
                <a:ea typeface="MS PGothic" pitchFamily="34" charset="-128"/>
              </a:rPr>
              <a:t>Sneshinsk</a:t>
            </a:r>
            <a:endParaRPr lang="ru-RU" altLang="ru-RU" sz="1600" dirty="0">
              <a:solidFill>
                <a:srgbClr val="000090"/>
              </a:solidFill>
              <a:ea typeface="MS PGothic" pitchFamily="34" charset="-128"/>
            </a:endParaRPr>
          </a:p>
        </p:txBody>
      </p:sp>
      <p:pic>
        <p:nvPicPr>
          <p:cNvPr id="35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"/>
          <a:stretch>
            <a:fillRect/>
          </a:stretch>
        </p:blipFill>
        <p:spPr bwMode="auto">
          <a:xfrm>
            <a:off x="377514" y="755128"/>
            <a:ext cx="2970678" cy="170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12"/>
          <p:cNvSpPr txBox="1">
            <a:spLocks noChangeArrowheads="1"/>
          </p:cNvSpPr>
          <p:nvPr/>
        </p:nvSpPr>
        <p:spPr bwMode="auto">
          <a:xfrm>
            <a:off x="2263987" y="708541"/>
            <a:ext cx="10302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1.8 E8</a:t>
            </a:r>
            <a:endParaRPr lang="ru-RU" altLang="ru-RU" sz="16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1"/>
          <p:cNvSpPr>
            <a:spLocks noChangeArrowheads="1"/>
          </p:cNvSpPr>
          <p:nvPr/>
        </p:nvSpPr>
        <p:spPr bwMode="auto">
          <a:xfrm>
            <a:off x="1047908" y="2492573"/>
            <a:ext cx="16405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>
                <a:solidFill>
                  <a:srgbClr val="0000CC"/>
                </a:solidFill>
                <a:cs typeface="Arial" pitchFamily="34" charset="0"/>
              </a:rPr>
              <a:t>Polarized protons</a:t>
            </a:r>
            <a:endParaRPr lang="ru-RU" altLang="ru-RU" sz="1600" dirty="0">
              <a:solidFill>
                <a:srgbClr val="0000CC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43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00925" y="542582"/>
            <a:ext cx="1765300" cy="40011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Time-schedule</a:t>
            </a:r>
            <a:endParaRPr lang="ru-RU" sz="20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44857" y="1522730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ru-RU" dirty="0" smtClean="0">
                <a:solidFill>
                  <a:srgbClr val="0000CC"/>
                </a:solidFill>
                <a:latin typeface="Arial" pitchFamily="34" charset="0"/>
                <a:ea typeface="MS PGothic" pitchFamily="34" charset="-128"/>
              </a:rPr>
              <a:t>Booster</a:t>
            </a:r>
            <a:endParaRPr lang="ru-RU" dirty="0"/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7010400" y="6376988"/>
            <a:ext cx="2133600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fld id="{32B048A1-6365-43C2-8EF3-E35597B065BC}" type="slidenum">
              <a:rPr lang="ru-RU" altLang="ru-RU" sz="1200" smtClean="0">
                <a:latin typeface="Calibri" panose="020F0502020204030204" pitchFamily="34" charset="0"/>
              </a:rPr>
              <a:pPr/>
              <a:t>7</a:t>
            </a:fld>
            <a:endParaRPr lang="ru-RU" altLang="ru-RU" sz="1200" dirty="0" smtClean="0">
              <a:latin typeface="Calibri" panose="020F0502020204030204" pitchFamily="34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5400000">
            <a:off x="-260796" y="3104936"/>
            <a:ext cx="1378126" cy="381000"/>
          </a:xfrm>
          <a:prstGeom prst="rightArrow">
            <a:avLst>
              <a:gd name="adj1" fmla="val 50000"/>
              <a:gd name="adj2" fmla="val 38572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369721" y="1341652"/>
            <a:ext cx="1378133" cy="18466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10800000">
            <a:off x="1734779" y="1238465"/>
            <a:ext cx="1661320" cy="381000"/>
          </a:xfrm>
          <a:prstGeom prst="rightArrow">
            <a:avLst>
              <a:gd name="adj1" fmla="val 50000"/>
              <a:gd name="adj2" fmla="val 38571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val 79"/>
          <p:cNvSpPr>
            <a:spLocks noChangeArrowheads="1"/>
          </p:cNvSpPr>
          <p:nvPr/>
        </p:nvSpPr>
        <p:spPr bwMode="auto">
          <a:xfrm>
            <a:off x="418741" y="1412573"/>
            <a:ext cx="2470150" cy="24066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baseline="30000" smtClean="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12" name="Line 89"/>
          <p:cNvSpPr>
            <a:spLocks noChangeShapeType="1"/>
          </p:cNvSpPr>
          <p:nvPr/>
        </p:nvSpPr>
        <p:spPr bwMode="auto">
          <a:xfrm flipH="1">
            <a:off x="421917" y="2671461"/>
            <a:ext cx="4762" cy="12954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3" name="Rectangle 81" descr="Темный диагональный 2"/>
          <p:cNvSpPr>
            <a:spLocks noChangeArrowheads="1"/>
          </p:cNvSpPr>
          <p:nvPr/>
        </p:nvSpPr>
        <p:spPr bwMode="auto">
          <a:xfrm rot="16200000">
            <a:off x="399692" y="3806524"/>
            <a:ext cx="104775" cy="484187"/>
          </a:xfrm>
          <a:prstGeom prst="rect">
            <a:avLst/>
          </a:prstGeom>
          <a:pattFill prst="dkUpDiag">
            <a:fgClr>
              <a:srgbClr val="000000"/>
            </a:fgClr>
            <a:bgClr>
              <a:srgbClr val="FFFFFF"/>
            </a:bgClr>
          </a:patt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vert="eaVert"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baseline="30000" smtClean="0">
              <a:latin typeface="Arial" pitchFamily="34" charset="0"/>
            </a:endParaRPr>
          </a:p>
        </p:txBody>
      </p:sp>
      <p:sp>
        <p:nvSpPr>
          <p:cNvPr id="14" name="Oval 79"/>
          <p:cNvSpPr>
            <a:spLocks noChangeArrowheads="1"/>
          </p:cNvSpPr>
          <p:nvPr/>
        </p:nvSpPr>
        <p:spPr bwMode="auto">
          <a:xfrm>
            <a:off x="418742" y="1412573"/>
            <a:ext cx="2470150" cy="240665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00CC"/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endParaRPr lang="ru-RU" altLang="ru-RU" baseline="3000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15" name="Text Box 80"/>
          <p:cNvSpPr txBox="1">
            <a:spLocks noChangeArrowheads="1"/>
          </p:cNvSpPr>
          <p:nvPr/>
        </p:nvSpPr>
        <p:spPr bwMode="auto">
          <a:xfrm>
            <a:off x="559234" y="2077294"/>
            <a:ext cx="2239433" cy="66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Booster (25 Tm)</a:t>
            </a:r>
          </a:p>
          <a:p>
            <a:pPr algn="ctr" eaLnBrk="1" hangingPunct="1"/>
            <a:r>
              <a:rPr lang="en-US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up 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578 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MeV/u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Line 39"/>
          <p:cNvSpPr>
            <a:spLocks noChangeShapeType="1"/>
          </p:cNvSpPr>
          <p:nvPr/>
        </p:nvSpPr>
        <p:spPr bwMode="auto">
          <a:xfrm flipH="1" flipV="1">
            <a:off x="1722079" y="1431623"/>
            <a:ext cx="30480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0" y="4528150"/>
            <a:ext cx="31115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/>
              <a:t> </a:t>
            </a:r>
            <a:r>
              <a:rPr lang="en-US" altLang="ru-RU" sz="1800" b="1" dirty="0" smtClean="0">
                <a:solidFill>
                  <a:srgbClr val="0000CC"/>
                </a:solidFill>
              </a:rPr>
              <a:t>Apr-May 2019 </a:t>
            </a:r>
            <a:r>
              <a:rPr lang="en-US" altLang="ru-RU" sz="1800" dirty="0" smtClean="0"/>
              <a:t>–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/>
              <a:t>technological run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 b="1" dirty="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 smtClean="0">
                <a:solidFill>
                  <a:srgbClr val="0000CC"/>
                </a:solidFill>
              </a:rPr>
              <a:t>Oct-Nov 2019 </a:t>
            </a:r>
            <a:endParaRPr lang="en-US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/>
              <a:t>- commissioning with the beam </a:t>
            </a:r>
            <a:endParaRPr lang="ru-RU" altLang="ru-RU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997" y="1892062"/>
            <a:ext cx="603885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19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36714"/>
            <a:ext cx="3159470" cy="248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23" y="425869"/>
            <a:ext cx="3411783" cy="263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2132" y="0"/>
            <a:ext cx="2051720" cy="400110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Booster dipoles</a:t>
            </a:r>
            <a:endParaRPr lang="ru-RU" sz="20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22" y="4292952"/>
            <a:ext cx="1412643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006600"/>
                </a:solidFill>
                <a:latin typeface="Calibri" panose="020F0502020204030204" pitchFamily="34" charset="0"/>
              </a:rPr>
              <a:t>L</a:t>
            </a:r>
            <a:r>
              <a:rPr lang="en-US" sz="1100" b="1" dirty="0" err="1" smtClean="0">
                <a:solidFill>
                  <a:srgbClr val="006600"/>
                </a:solidFill>
                <a:latin typeface="Calibri" panose="020F0502020204030204" pitchFamily="34" charset="0"/>
              </a:rPr>
              <a:t>eff</a:t>
            </a:r>
            <a:r>
              <a:rPr lang="en-US" sz="16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.</a:t>
            </a:r>
            <a:r>
              <a:rPr lang="en-US" sz="1600" dirty="0" smtClean="0">
                <a:solidFill>
                  <a:srgbClr val="006600"/>
                </a:solidFill>
                <a:latin typeface="Calibri" panose="020F0502020204030204" pitchFamily="34" charset="0"/>
              </a:rPr>
              <a:t>  @ 9745 A</a:t>
            </a:r>
            <a:endParaRPr lang="ru-RU" sz="1600" b="1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6152" y="6484821"/>
            <a:ext cx="1821365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1600" b="1" dirty="0" smtClean="0">
                <a:solidFill>
                  <a:srgbClr val="0000CC"/>
                </a:solidFill>
                <a:latin typeface="Calibri"/>
              </a:rPr>
              <a:t>σ</a:t>
            </a:r>
            <a:r>
              <a:rPr lang="en-US" sz="1050" b="1" dirty="0" err="1" smtClean="0">
                <a:solidFill>
                  <a:srgbClr val="0000CC"/>
                </a:solidFill>
                <a:latin typeface="Calibri" panose="020F0502020204030204" pitchFamily="34" charset="0"/>
              </a:rPr>
              <a:t>rms</a:t>
            </a:r>
            <a:r>
              <a:rPr lang="en-US" sz="1600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 = 2.3*10^(-4)</a:t>
            </a:r>
            <a:endParaRPr lang="ru-RU" sz="1600" b="1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70479" y="985110"/>
            <a:ext cx="1282648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006600"/>
                </a:solidFill>
                <a:latin typeface="Calibri" panose="020F0502020204030204" pitchFamily="34" charset="0"/>
              </a:rPr>
              <a:t>L</a:t>
            </a:r>
            <a:r>
              <a:rPr lang="en-US" sz="1100" b="1" dirty="0" err="1" smtClean="0">
                <a:solidFill>
                  <a:srgbClr val="006600"/>
                </a:solidFill>
                <a:latin typeface="Calibri" panose="020F0502020204030204" pitchFamily="34" charset="0"/>
              </a:rPr>
              <a:t>eff</a:t>
            </a:r>
            <a:r>
              <a:rPr lang="en-US" sz="16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.</a:t>
            </a:r>
            <a:r>
              <a:rPr lang="en-US" sz="1600" dirty="0" smtClean="0">
                <a:solidFill>
                  <a:srgbClr val="006600"/>
                </a:solidFill>
                <a:latin typeface="Calibri" panose="020F0502020204030204" pitchFamily="34" charset="0"/>
              </a:rPr>
              <a:t>  @ 625 A</a:t>
            </a:r>
            <a:endParaRPr lang="ru-RU" sz="1600" b="1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1675" y="3187861"/>
            <a:ext cx="1558804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1600" b="1" dirty="0" smtClean="0">
                <a:solidFill>
                  <a:srgbClr val="0000CC"/>
                </a:solidFill>
                <a:latin typeface="Calibri"/>
              </a:rPr>
              <a:t>σ</a:t>
            </a:r>
            <a:r>
              <a:rPr lang="en-US" sz="1100" b="1" dirty="0" err="1" smtClean="0">
                <a:solidFill>
                  <a:srgbClr val="0000CC"/>
                </a:solidFill>
                <a:latin typeface="Calibri" panose="020F0502020204030204" pitchFamily="34" charset="0"/>
              </a:rPr>
              <a:t>rms</a:t>
            </a:r>
            <a:r>
              <a:rPr lang="en-US" sz="1600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 = 4*10^(-4)</a:t>
            </a:r>
            <a:endParaRPr lang="ru-RU" sz="1600" b="1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4248" y="0"/>
            <a:ext cx="2339752" cy="400110"/>
          </a:xfrm>
          <a:prstGeom prst="rect">
            <a:avLst/>
          </a:prstGeom>
          <a:solidFill>
            <a:schemeClr val="accent6">
              <a:lumMod val="60000"/>
              <a:lumOff val="40000"/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Booster quadrupoles</a:t>
            </a:r>
            <a:endParaRPr lang="ru-RU" sz="20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3374265" y="0"/>
            <a:ext cx="2511379" cy="461665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kumimoji="1" lang="en-US" altLang="ru-RU" sz="2400" dirty="0" smtClean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Testing results</a:t>
            </a:r>
          </a:p>
        </p:txBody>
      </p:sp>
      <p:pic>
        <p:nvPicPr>
          <p:cNvPr id="1026" name="Picture 2" descr="im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612" y="516522"/>
            <a:ext cx="3361697" cy="297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ag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612" y="3679122"/>
            <a:ext cx="3419254" cy="264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2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12039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186470" y="546656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ru-RU" dirty="0" smtClean="0">
                <a:solidFill>
                  <a:srgbClr val="0000CC"/>
                </a:solidFill>
                <a:latin typeface="Arial" pitchFamily="34" charset="0"/>
                <a:ea typeface="MS PGothic" pitchFamily="34" charset="-128"/>
              </a:rPr>
              <a:t>Booster</a:t>
            </a:r>
            <a:endParaRPr lang="ru-RU" dirty="0"/>
          </a:p>
        </p:txBody>
      </p:sp>
      <p:sp>
        <p:nvSpPr>
          <p:cNvPr id="8" name="Стрелка вправо 7"/>
          <p:cNvSpPr/>
          <p:nvPr/>
        </p:nvSpPr>
        <p:spPr>
          <a:xfrm rot="5400000">
            <a:off x="-481460" y="2838034"/>
            <a:ext cx="1378126" cy="381000"/>
          </a:xfrm>
          <a:prstGeom prst="rightArrow">
            <a:avLst>
              <a:gd name="adj1" fmla="val 50000"/>
              <a:gd name="adj2" fmla="val 38572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149057" y="1074750"/>
            <a:ext cx="1378133" cy="18466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10800000">
            <a:off x="1514115" y="971563"/>
            <a:ext cx="1661320" cy="381000"/>
          </a:xfrm>
          <a:prstGeom prst="rightArrow">
            <a:avLst>
              <a:gd name="adj1" fmla="val 50000"/>
              <a:gd name="adj2" fmla="val 38571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val 79"/>
          <p:cNvSpPr>
            <a:spLocks noChangeArrowheads="1"/>
          </p:cNvSpPr>
          <p:nvPr/>
        </p:nvSpPr>
        <p:spPr bwMode="auto">
          <a:xfrm>
            <a:off x="198077" y="1145671"/>
            <a:ext cx="2470150" cy="24066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baseline="30000" smtClean="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12" name="Line 89"/>
          <p:cNvSpPr>
            <a:spLocks noChangeShapeType="1"/>
          </p:cNvSpPr>
          <p:nvPr/>
        </p:nvSpPr>
        <p:spPr bwMode="auto">
          <a:xfrm flipH="1">
            <a:off x="201253" y="2404559"/>
            <a:ext cx="4762" cy="12954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3" name="Rectangle 81" descr="Темный диагональный 2"/>
          <p:cNvSpPr>
            <a:spLocks noChangeArrowheads="1"/>
          </p:cNvSpPr>
          <p:nvPr/>
        </p:nvSpPr>
        <p:spPr bwMode="auto">
          <a:xfrm rot="16200000">
            <a:off x="179028" y="3539622"/>
            <a:ext cx="104775" cy="484187"/>
          </a:xfrm>
          <a:prstGeom prst="rect">
            <a:avLst/>
          </a:prstGeom>
          <a:pattFill prst="dkUpDiag">
            <a:fgClr>
              <a:srgbClr val="000000"/>
            </a:fgClr>
            <a:bgClr>
              <a:srgbClr val="FFFFFF"/>
            </a:bgClr>
          </a:patt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vert="eaVert"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baseline="30000" smtClean="0">
              <a:latin typeface="Arial" pitchFamily="34" charset="0"/>
            </a:endParaRPr>
          </a:p>
        </p:txBody>
      </p:sp>
      <p:sp>
        <p:nvSpPr>
          <p:cNvPr id="14" name="Oval 79"/>
          <p:cNvSpPr>
            <a:spLocks noChangeArrowheads="1"/>
          </p:cNvSpPr>
          <p:nvPr/>
        </p:nvSpPr>
        <p:spPr bwMode="auto">
          <a:xfrm>
            <a:off x="198078" y="1145671"/>
            <a:ext cx="2470150" cy="240665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00CC"/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endParaRPr lang="ru-RU" altLang="ru-RU" baseline="3000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15" name="Text Box 80"/>
          <p:cNvSpPr txBox="1">
            <a:spLocks noChangeArrowheads="1"/>
          </p:cNvSpPr>
          <p:nvPr/>
        </p:nvSpPr>
        <p:spPr bwMode="auto">
          <a:xfrm>
            <a:off x="338570" y="1810392"/>
            <a:ext cx="2239433" cy="66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Booster (25 Tm)</a:t>
            </a:r>
          </a:p>
          <a:p>
            <a:pPr algn="ctr" eaLnBrk="1" hangingPunct="1"/>
            <a:r>
              <a:rPr lang="en-US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up 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578 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MeV/u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Line 39"/>
          <p:cNvSpPr>
            <a:spLocks noChangeShapeType="1"/>
          </p:cNvSpPr>
          <p:nvPr/>
        </p:nvSpPr>
        <p:spPr bwMode="auto">
          <a:xfrm flipH="1" flipV="1">
            <a:off x="1501415" y="1164721"/>
            <a:ext cx="30480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057" y="1462693"/>
            <a:ext cx="5991585" cy="2330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654" y="4214661"/>
            <a:ext cx="4000571" cy="2201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8058294" y="3845329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ru-RU" dirty="0" smtClean="0">
                <a:solidFill>
                  <a:srgbClr val="0000CC"/>
                </a:solidFill>
                <a:latin typeface="Arial" pitchFamily="34" charset="0"/>
                <a:ea typeface="MS PGothic" pitchFamily="34" charset="-128"/>
              </a:rPr>
              <a:t>17.01.19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582422" y="995226"/>
            <a:ext cx="4506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ru-RU" b="1" dirty="0" smtClean="0">
                <a:solidFill>
                  <a:srgbClr val="FF0000"/>
                </a:solidFill>
                <a:latin typeface="Arial" pitchFamily="34" charset="0"/>
                <a:ea typeface="MS PGothic" pitchFamily="34" charset="-128"/>
              </a:rPr>
              <a:t>20 dipoles’ units delivered to the tunnel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0" r="7203" b="7691"/>
          <a:stretch/>
        </p:blipFill>
        <p:spPr>
          <a:xfrm>
            <a:off x="997456" y="3699958"/>
            <a:ext cx="2694636" cy="315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8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72256</TotalTime>
  <Words>1409</Words>
  <Application>Microsoft Office PowerPoint</Application>
  <PresentationFormat>Экран (4:3)</PresentationFormat>
  <Paragraphs>386</Paragraphs>
  <Slides>25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7" baseType="lpstr">
      <vt:lpstr>Arial</vt:lpstr>
      <vt:lpstr>Bookman Old Style</vt:lpstr>
      <vt:lpstr>Apple Chancery</vt:lpstr>
      <vt:lpstr>Georgia</vt:lpstr>
      <vt:lpstr>SimSun</vt:lpstr>
      <vt:lpstr>MS PGothic</vt:lpstr>
      <vt:lpstr>Wingdings</vt:lpstr>
      <vt:lpstr>Calibri</vt:lpstr>
      <vt:lpstr>Times New Roman</vt:lpstr>
      <vt:lpstr>Symbol</vt:lpstr>
      <vt:lpstr>Специальное оформление</vt:lpstr>
      <vt:lpstr>Origin95.Graph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JINR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Smirnov</dc:creator>
  <cp:lastModifiedBy>Серг</cp:lastModifiedBy>
  <cp:revision>1823</cp:revision>
  <cp:lastPrinted>2019-01-16T15:29:08Z</cp:lastPrinted>
  <dcterms:created xsi:type="dcterms:W3CDTF">2007-06-18T11:06:55Z</dcterms:created>
  <dcterms:modified xsi:type="dcterms:W3CDTF">2019-01-20T19:24:06Z</dcterms:modified>
</cp:coreProperties>
</file>