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923" r:id="rId2"/>
    <p:sldId id="944" r:id="rId3"/>
    <p:sldId id="920" r:id="rId4"/>
    <p:sldId id="964" r:id="rId5"/>
    <p:sldId id="959" r:id="rId6"/>
    <p:sldId id="963" r:id="rId7"/>
    <p:sldId id="921" r:id="rId8"/>
    <p:sldId id="922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A3C9FF"/>
    <a:srgbClr val="FFDAAC"/>
    <a:srgbClr val="9DFCFF"/>
    <a:srgbClr val="FFE9D2"/>
    <a:srgbClr val="FFFEF8"/>
    <a:srgbClr val="EAFCFF"/>
    <a:srgbClr val="EFFCFD"/>
    <a:srgbClr val="EAF8FA"/>
    <a:srgbClr val="E1F3FA"/>
    <a:srgbClr val="DFF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2" autoAdjust="0"/>
    <p:restoredTop sz="99315" autoAdjust="0"/>
  </p:normalViewPr>
  <p:slideViewPr>
    <p:cSldViewPr snapToGrid="0">
      <p:cViewPr>
        <p:scale>
          <a:sx n="85" d="100"/>
          <a:sy n="85" d="100"/>
        </p:scale>
        <p:origin x="-320" y="-144"/>
      </p:cViewPr>
      <p:guideLst>
        <p:guide orient="horz" pos="1649"/>
        <p:guide pos="2333"/>
      </p:guideLst>
    </p:cSldViewPr>
  </p:slideViewPr>
  <p:outlineViewPr>
    <p:cViewPr>
      <p:scale>
        <a:sx n="33" d="100"/>
        <a:sy n="33" d="100"/>
      </p:scale>
      <p:origin x="0" y="1872"/>
    </p:cViewPr>
  </p:outlin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711C6A0-924E-4D4C-A634-CB38026DAA40}" type="datetime1">
              <a:rPr lang="en-US"/>
              <a:pPr/>
              <a:t>21/01/19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386BFF3-4574-4307-A599-C396A727DD5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6875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1BD3B1A-181B-4672-AAAC-B1290729355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423470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по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F2CD97-CCA9-3F43-8BB4-7578D68019F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9093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CF541E2-37FC-4A5F-8AA9-84DEF7FD660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11278-9E03-40C4-9000-C6326798239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DA0658-F0A9-4CA4-A7FB-67CC34A960A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15243B-F150-4F61-8794-094FAA8AA8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A998C-65D7-46C3-82E3-15AC5AD9C5C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43C02-C722-44F4-A713-B7A91DFFCF5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80217B-8183-4E7A-98AC-12846F6965A4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E95884D-8A42-48F6-9C61-CA18CA3AD0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CF401F9-AB59-4D48-914B-A4843DDFC6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81E91FD-C6A2-44A0-AF4B-9F6CFC8FED9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1CB4037-B1E1-45DC-8300-9D287C81F4C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D407510-CD4E-4320-B1B7-E77576364A8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865147-A597-4F83-9CC4-709243971B5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CB83AC-D26F-47F5-AF95-E58C81BCC3A6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3A66F6C-EDA5-4A52-BE43-FDC79D04737F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04" r:id="rId1"/>
    <p:sldLayoutId id="2147484805" r:id="rId2"/>
    <p:sldLayoutId id="2147484806" r:id="rId3"/>
    <p:sldLayoutId id="2147484807" r:id="rId4"/>
    <p:sldLayoutId id="2147484808" r:id="rId5"/>
    <p:sldLayoutId id="2147484809" r:id="rId6"/>
    <p:sldLayoutId id="2147484811" r:id="rId7"/>
    <p:sldLayoutId id="2147484812" r:id="rId8"/>
    <p:sldLayoutId id="2147484810" r:id="rId9"/>
    <p:sldLayoutId id="2147484813" r:id="rId10"/>
    <p:sldLayoutId id="2147484814" r:id="rId11"/>
    <p:sldLayoutId id="2147484815" r:id="rId12"/>
    <p:sldLayoutId id="2147484816" r:id="rId13"/>
    <p:sldLayoutId id="2147484817" r:id="rId14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image" Target="../media/image3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989"/>
            <a:ext cx="21336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989"/>
            <a:ext cx="28956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989"/>
            <a:ext cx="2133600" cy="476250"/>
          </a:xfrm>
        </p:spPr>
        <p:txBody>
          <a:bodyPr anchor="b"/>
          <a:lstStyle/>
          <a:p>
            <a:fld id="{4480217B-8183-4E7A-98AC-12846F6965A4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28707" y="119531"/>
            <a:ext cx="8426823" cy="830997"/>
          </a:xfrm>
          <a:prstGeom prst="rect">
            <a:avLst/>
          </a:prstGeom>
          <a:solidFill>
            <a:srgbClr val="9DF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0090"/>
                </a:solidFill>
              </a:rPr>
              <a:t>Results of the second collaboration meeting </a:t>
            </a:r>
          </a:p>
          <a:p>
            <a:pPr algn="ctr"/>
            <a:r>
              <a:rPr lang="en-US" sz="2400" b="1" dirty="0">
                <a:solidFill>
                  <a:srgbClr val="000090"/>
                </a:solidFill>
              </a:rPr>
              <a:t>o</a:t>
            </a:r>
            <a:r>
              <a:rPr lang="en-US" sz="2400" b="1" dirty="0" smtClean="0">
                <a:solidFill>
                  <a:srgbClr val="000090"/>
                </a:solidFill>
              </a:rPr>
              <a:t>f MPD and BM@N experiments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41295" y="986118"/>
            <a:ext cx="79337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i="1" dirty="0" smtClean="0">
                <a:solidFill>
                  <a:srgbClr val="000090"/>
                </a:solidFill>
              </a:rPr>
              <a:t>V. </a:t>
            </a:r>
            <a:r>
              <a:rPr lang="en-US" sz="2400" i="1" dirty="0" err="1" smtClean="0">
                <a:solidFill>
                  <a:srgbClr val="000090"/>
                </a:solidFill>
              </a:rPr>
              <a:t>Kekelidze</a:t>
            </a:r>
            <a:r>
              <a:rPr lang="en-US" sz="2400" i="1" dirty="0" smtClean="0">
                <a:solidFill>
                  <a:srgbClr val="000090"/>
                </a:solidFill>
              </a:rPr>
              <a:t>		</a:t>
            </a:r>
            <a:endParaRPr lang="en-US" sz="2400" i="1" dirty="0">
              <a:solidFill>
                <a:srgbClr val="000090"/>
              </a:solidFill>
            </a:endParaRPr>
          </a:p>
        </p:txBody>
      </p:sp>
      <p:pic>
        <p:nvPicPr>
          <p:cNvPr id="9" name="Picture 8" descr="IGOR9827j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1969"/>
            <a:ext cx="9144000" cy="417325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551658" y="1452026"/>
            <a:ext cx="3569455" cy="400110"/>
          </a:xfrm>
          <a:prstGeom prst="rect">
            <a:avLst/>
          </a:prstGeom>
          <a:solidFill>
            <a:srgbClr val="EAFCFF"/>
          </a:solidFill>
        </p:spPr>
        <p:txBody>
          <a:bodyPr wrap="none" rtlCol="0">
            <a:spAutoFit/>
          </a:bodyPr>
          <a:lstStyle/>
          <a:p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Dubna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October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29-30,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2018.</a:t>
            </a:r>
            <a:endParaRPr lang="ru-RU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2141" y="6144509"/>
            <a:ext cx="82295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https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://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indico.jinr.ru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/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conferenceTimeTable.pyconfId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=610#20181029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750054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46825"/>
            <a:ext cx="21336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46825"/>
            <a:ext cx="28956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46825"/>
            <a:ext cx="2133600" cy="476250"/>
          </a:xfrm>
        </p:spPr>
        <p:txBody>
          <a:bodyPr anchor="b"/>
          <a:lstStyle/>
          <a:p>
            <a:fld id="{0D407510-CD4E-4320-B1B7-E77576364A8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103096" y="1910228"/>
            <a:ext cx="4533899" cy="45243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 of Plovdiv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Bulgaria;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Institute of High Energy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Physics,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China;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Shanghai Institute of Nuclear and Applied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Physics, CFS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, China; 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Tsinghua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University, Beijing,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China;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Nuclear Physics Institute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CAS,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Czech Republic;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Tubingen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University,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Germany;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Tel Aviv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University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, Israel;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0000FF"/>
                </a:solidFill>
                <a:latin typeface="Arial"/>
                <a:ea typeface="Calibri"/>
                <a:cs typeface="Arial"/>
              </a:rPr>
              <a:t>Joint Institute for Nuclear Research;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Almaty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Institute </a:t>
            </a: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of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Physics </a:t>
            </a: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&amp;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Technology,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Kazakhstan;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Institute </a:t>
            </a: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of Applied Physics, 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Chisinev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Moldova;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Warsaw University of Technology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Poland;</a:t>
            </a:r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177800" y="106363"/>
            <a:ext cx="4660900" cy="907941"/>
          </a:xfrm>
          <a:prstGeom prst="rect">
            <a:avLst/>
          </a:prstGeom>
          <a:solidFill>
            <a:srgbClr val="EEF3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FF0000"/>
                </a:solidFill>
              </a:rPr>
              <a:t>B</a:t>
            </a:r>
            <a:r>
              <a:rPr lang="en-US" sz="2400" b="1" dirty="0" smtClean="0">
                <a:solidFill>
                  <a:srgbClr val="000090"/>
                </a:solidFill>
              </a:rPr>
              <a:t>aryonic </a:t>
            </a:r>
            <a:r>
              <a:rPr lang="en-US" sz="2400" b="1" dirty="0">
                <a:solidFill>
                  <a:srgbClr val="FF0000"/>
                </a:solidFill>
              </a:rPr>
              <a:t>M</a:t>
            </a:r>
            <a:r>
              <a:rPr lang="en-US" sz="2400" b="1" dirty="0">
                <a:solidFill>
                  <a:srgbClr val="000090"/>
                </a:solidFill>
              </a:rPr>
              <a:t>atter at </a:t>
            </a:r>
            <a:r>
              <a:rPr lang="en-US" sz="2400" b="1" dirty="0" err="1">
                <a:solidFill>
                  <a:srgbClr val="FF0000"/>
                </a:solidFill>
              </a:rPr>
              <a:t>N</a:t>
            </a:r>
            <a:r>
              <a:rPr lang="en-US" sz="2400" b="1" dirty="0" err="1">
                <a:solidFill>
                  <a:srgbClr val="000090"/>
                </a:solidFill>
              </a:rPr>
              <a:t>uclotron</a:t>
            </a:r>
            <a:r>
              <a:rPr lang="en-US" sz="2400" b="1" dirty="0">
                <a:solidFill>
                  <a:srgbClr val="000090"/>
                </a:solidFill>
              </a:rPr>
              <a:t> </a:t>
            </a:r>
            <a:endParaRPr lang="en-US" sz="2400" b="1" dirty="0" smtClean="0">
              <a:solidFill>
                <a:srgbClr val="000090"/>
              </a:solidFill>
            </a:endParaRPr>
          </a:p>
          <a:p>
            <a:pPr>
              <a:spcAft>
                <a:spcPts val="600"/>
              </a:spcAft>
            </a:pPr>
            <a:r>
              <a:rPr lang="en-US" sz="2400" b="1" dirty="0" smtClean="0">
                <a:solidFill>
                  <a:srgbClr val="000090"/>
                </a:solidFill>
              </a:rPr>
              <a:t>(</a:t>
            </a:r>
            <a:r>
              <a:rPr lang="en-US" sz="2400" b="1" dirty="0">
                <a:solidFill>
                  <a:srgbClr val="FF0000"/>
                </a:solidFill>
              </a:rPr>
              <a:t>BM@N</a:t>
            </a:r>
            <a:r>
              <a:rPr lang="en-US" sz="2400" b="1" dirty="0" smtClean="0">
                <a:solidFill>
                  <a:srgbClr val="000090"/>
                </a:solidFill>
              </a:rPr>
              <a:t>)   Collaboration:</a:t>
            </a:r>
            <a:endParaRPr lang="en-US" sz="2400" b="1" dirty="0">
              <a:solidFill>
                <a:srgbClr val="00009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97294" y="2178086"/>
            <a:ext cx="45749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of Wroclaw,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Poland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;</a:t>
            </a:r>
            <a:endParaRPr lang="en-US" b="1" i="1" dirty="0">
              <a:solidFill>
                <a:srgbClr val="00009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Institute of Nuclear Research </a:t>
            </a: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RAS, 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Moscow</a:t>
            </a:r>
            <a:r>
              <a:rPr lang="en-US" i="1" dirty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,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Russia;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NRC 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Kurchatov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 Institute, Moscow,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Russia;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Institute of Theoretical &amp; Experimental Physics, NRC KI, Moscow,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Russia;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Moscow Engineer and Physics Institute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, Russia;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err="1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Skobeltsin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 Institute of Nuclear Physics, MSU,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Russia; </a:t>
            </a:r>
            <a:endParaRPr lang="en-US" b="1" i="1" dirty="0" smtClean="0">
              <a:solidFill>
                <a:srgbClr val="00009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Moscow Institute of Physics and Technics, Moscow,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Russia</a:t>
            </a: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;</a:t>
            </a:r>
            <a:endParaRPr lang="en-US" i="1" dirty="0" smtClean="0">
              <a:solidFill>
                <a:srgbClr val="000090"/>
              </a:solidFill>
              <a:latin typeface="Arial"/>
              <a:ea typeface="Calibri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Massachusetts Institute of Technology, Cambridge,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ea typeface="Calibri"/>
                <a:cs typeface="Arial"/>
              </a:rPr>
              <a:t>USA. </a:t>
            </a:r>
            <a:endParaRPr lang="en-US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0" name="Picture 12" descr="C:\Users\Yury\Documents\Suzdal\BM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37411" y="137205"/>
            <a:ext cx="3278839" cy="2044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15900" y="1218945"/>
            <a:ext cx="5446806" cy="400110"/>
          </a:xfrm>
          <a:prstGeom prst="rect">
            <a:avLst/>
          </a:prstGeom>
          <a:solidFill>
            <a:srgbClr val="A0FFF6"/>
          </a:solidFill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10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C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ountries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19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nstitutions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ru-RU" sz="2000" b="1" i="1" dirty="0" smtClean="0">
                <a:solidFill>
                  <a:srgbClr val="FC0011"/>
                </a:solidFill>
                <a:latin typeface="Arial"/>
                <a:cs typeface="Arial"/>
              </a:rPr>
              <a:t>22</a:t>
            </a:r>
            <a:r>
              <a:rPr lang="en-US" sz="2000" b="1" i="1" dirty="0" smtClean="0">
                <a:solidFill>
                  <a:srgbClr val="FC0011"/>
                </a:solidFill>
                <a:latin typeface="Arial"/>
                <a:cs typeface="Arial"/>
              </a:rPr>
              <a:t>2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participants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7" name="Picture 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4825" y="0"/>
            <a:ext cx="1019175" cy="633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30269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989"/>
            <a:ext cx="2133600" cy="476250"/>
          </a:xfrm>
        </p:spPr>
        <p:txBody>
          <a:bodyPr/>
          <a:lstStyle/>
          <a:p>
            <a:r>
              <a:rPr lang="en-US" smtClean="0"/>
              <a:t>January 21,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989"/>
            <a:ext cx="2895600" cy="476250"/>
          </a:xfrm>
        </p:spPr>
        <p:txBody>
          <a:bodyPr/>
          <a:lstStyle/>
          <a:p>
            <a:r>
              <a:rPr lang="en-US" smtClean="0"/>
              <a:t>V. Kekelidze, PP PAC -50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989"/>
            <a:ext cx="2133600" cy="476250"/>
          </a:xfrm>
        </p:spPr>
        <p:txBody>
          <a:bodyPr/>
          <a:lstStyle/>
          <a:p>
            <a:fld id="{B48C6A6B-7DAE-D543-9180-0B8DAED66F63}" type="slidenum">
              <a:rPr lang="en-US" smtClean="0"/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46848" y="717174"/>
            <a:ext cx="2086427" cy="34778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Tagir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Aushev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Mircea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Baznat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David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Blaschke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Dmitry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Blau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Fedor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Guber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Or Hen</a:t>
            </a: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Mei Huang </a:t>
            </a: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Adam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Kisiel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Andrej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Kugler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Albert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Loktionov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Yugang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Ma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1000" y="798380"/>
            <a:ext cx="2656370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Eli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Piasetzky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Mikhail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Merkin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Yury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Potrebenikov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Hans Rudolf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Schmidt</a:t>
            </a: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Valery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Sosnovtsev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Alexey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Stavinskiy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Vanio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Tcholakov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Yi Wang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Mikhail </a:t>
            </a:r>
            <a:r>
              <a:rPr lang="en-US" sz="2000" i="1" dirty="0" err="1" smtClean="0">
                <a:solidFill>
                  <a:srgbClr val="0000FF"/>
                </a:solidFill>
                <a:latin typeface="Arial"/>
                <a:cs typeface="Arial"/>
              </a:rPr>
              <a:t>Kapishin</a:t>
            </a:r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endParaRPr lang="en-US" sz="2000" i="1" dirty="0">
              <a:solidFill>
                <a:srgbClr val="0000FF"/>
              </a:solidFill>
              <a:latin typeface="Arial"/>
              <a:cs typeface="Arial"/>
            </a:endParaRPr>
          </a:p>
          <a:p>
            <a:r>
              <a:rPr lang="en-US" sz="2000" i="1" dirty="0" smtClean="0">
                <a:solidFill>
                  <a:srgbClr val="0000FF"/>
                </a:solidFill>
                <a:latin typeface="Arial"/>
                <a:cs typeface="Arial"/>
              </a:rPr>
              <a:t>Anna </a:t>
            </a:r>
            <a:r>
              <a:rPr lang="en-US" sz="2000" i="1" dirty="0" err="1" smtClean="0">
                <a:solidFill>
                  <a:srgbClr val="0000FF"/>
                </a:solidFill>
                <a:latin typeface="Arial"/>
                <a:cs typeface="Arial"/>
              </a:rPr>
              <a:t>Maksymchuk</a:t>
            </a:r>
            <a:endParaRPr lang="en-US" sz="20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80894" y="4294525"/>
            <a:ext cx="8288131" cy="1938992"/>
          </a:xfrm>
          <a:prstGeom prst="rect">
            <a:avLst/>
          </a:prstGeom>
          <a:solidFill>
            <a:srgbClr val="F3FC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90"/>
                </a:solidFill>
                <a:latin typeface="Arial"/>
                <a:cs typeface="Arial"/>
              </a:rPr>
              <a:t>Election results</a:t>
            </a:r>
            <a:r>
              <a:rPr lang="ru-RU" sz="2000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IB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Chair  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-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Hans 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Rudolf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Schmidt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Tubingen University, Germany</a:t>
            </a:r>
            <a:endParaRPr lang="ru-RU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Spokesperson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mr-IN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Michail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Kapishin</a:t>
            </a:r>
            <a:r>
              <a:rPr lang="ru-RU" sz="2000" b="1" i="1" dirty="0" smtClean="0">
                <a:solidFill>
                  <a:srgbClr val="FF0000"/>
                </a:solidFill>
                <a:latin typeface="Arial"/>
                <a:cs typeface="Arial"/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JINR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</a:rPr>
              <a:t>Deputy Spokesperson </a:t>
            </a:r>
            <a:r>
              <a:rPr lang="en-US" sz="2000" dirty="0" smtClean="0">
                <a:solidFill>
                  <a:srgbClr val="000090"/>
                </a:solidFill>
              </a:rPr>
              <a:t>- </a:t>
            </a:r>
            <a:r>
              <a:rPr lang="en-US" sz="2000" b="1" dirty="0" smtClean="0">
                <a:solidFill>
                  <a:srgbClr val="0000FF"/>
                </a:solidFill>
              </a:rPr>
              <a:t>Peter </a:t>
            </a:r>
            <a:r>
              <a:rPr lang="en-US" sz="2000" b="1" dirty="0" err="1" smtClean="0">
                <a:solidFill>
                  <a:srgbClr val="0000FF"/>
                </a:solidFill>
              </a:rPr>
              <a:t>Senger</a:t>
            </a:r>
            <a:r>
              <a:rPr lang="en-US" sz="2000" b="1" dirty="0" smtClean="0">
                <a:solidFill>
                  <a:srgbClr val="000090"/>
                </a:solidFill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</a:rPr>
              <a:t>GSI</a:t>
            </a:r>
            <a:r>
              <a:rPr lang="en-US" sz="2000" b="1" i="1" dirty="0" smtClean="0">
                <a:solidFill>
                  <a:srgbClr val="000090"/>
                </a:solidFill>
              </a:rPr>
              <a:t> </a:t>
            </a:r>
            <a:r>
              <a:rPr lang="en-US" sz="2000" dirty="0" smtClean="0">
                <a:solidFill>
                  <a:srgbClr val="000090"/>
                </a:solidFill>
              </a:rPr>
              <a:t> </a:t>
            </a:r>
            <a:endParaRPr lang="ru-RU" sz="2000" b="1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Project manager </a:t>
            </a:r>
            <a:r>
              <a:rPr lang="mr-IN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Anna </a:t>
            </a:r>
            <a:r>
              <a:rPr lang="en-US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Maksimchuk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JINR</a:t>
            </a:r>
            <a:endParaRPr lang="ru-RU" sz="2000" i="1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4370" y="238739"/>
            <a:ext cx="2463800" cy="400110"/>
          </a:xfrm>
          <a:prstGeom prst="rect">
            <a:avLst/>
          </a:prstGeom>
          <a:solidFill>
            <a:srgbClr val="9DFC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IB</a:t>
            </a:r>
            <a:r>
              <a:rPr lang="ru-RU" sz="20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of BM@N:</a:t>
            </a:r>
          </a:p>
        </p:txBody>
      </p:sp>
    </p:spTree>
    <p:extLst>
      <p:ext uri="{BB962C8B-B14F-4D97-AF65-F5344CB8AC3E}">
        <p14:creationId xmlns:p14="http://schemas.microsoft.com/office/powerpoint/2010/main" val="18551389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6940" y="485257"/>
            <a:ext cx="748553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u="sng" dirty="0" smtClean="0">
                <a:solidFill>
                  <a:srgbClr val="000090"/>
                </a:solidFill>
              </a:rPr>
              <a:t>The </a:t>
            </a:r>
            <a:r>
              <a:rPr lang="en-US" sz="2000" b="1" u="sng" dirty="0">
                <a:solidFill>
                  <a:srgbClr val="000090"/>
                </a:solidFill>
              </a:rPr>
              <a:t>BM@N Executive Council</a:t>
            </a:r>
          </a:p>
          <a:p>
            <a:endParaRPr lang="ru-RU" sz="2000" i="1" dirty="0" smtClean="0">
              <a:solidFill>
                <a:srgbClr val="000090"/>
              </a:solidFill>
            </a:endParaRPr>
          </a:p>
          <a:p>
            <a:r>
              <a:rPr lang="en-US" sz="2000" i="1" dirty="0" smtClean="0">
                <a:solidFill>
                  <a:srgbClr val="000090"/>
                </a:solidFill>
              </a:rPr>
              <a:t>Ex</a:t>
            </a:r>
            <a:r>
              <a:rPr lang="en-US" sz="2000" i="1" dirty="0">
                <a:solidFill>
                  <a:srgbClr val="000090"/>
                </a:solidFill>
              </a:rPr>
              <a:t>-officio members:</a:t>
            </a:r>
          </a:p>
          <a:p>
            <a:r>
              <a:rPr lang="en-US" sz="2000" dirty="0">
                <a:solidFill>
                  <a:srgbClr val="000090"/>
                </a:solidFill>
              </a:rPr>
              <a:t>  </a:t>
            </a:r>
            <a:r>
              <a:rPr lang="en-US" sz="2000" b="1" dirty="0">
                <a:solidFill>
                  <a:srgbClr val="000090"/>
                </a:solidFill>
              </a:rPr>
              <a:t>  Mikhail </a:t>
            </a:r>
            <a:r>
              <a:rPr lang="en-US" sz="2000" b="1" dirty="0" err="1">
                <a:solidFill>
                  <a:srgbClr val="000090"/>
                </a:solidFill>
              </a:rPr>
              <a:t>Kapishin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– </a:t>
            </a:r>
            <a:r>
              <a:rPr lang="en-US" sz="2000" i="1" dirty="0">
                <a:solidFill>
                  <a:srgbClr val="000090"/>
                </a:solidFill>
              </a:rPr>
              <a:t>Spokesperson (2018 - 2021)</a:t>
            </a:r>
          </a:p>
          <a:p>
            <a:r>
              <a:rPr lang="en-US" sz="2000" dirty="0">
                <a:solidFill>
                  <a:srgbClr val="000090"/>
                </a:solidFill>
              </a:rPr>
              <a:t>   </a:t>
            </a:r>
            <a:r>
              <a:rPr lang="en-US" sz="2000" b="1" dirty="0">
                <a:solidFill>
                  <a:srgbClr val="000090"/>
                </a:solidFill>
              </a:rPr>
              <a:t> Peter </a:t>
            </a:r>
            <a:r>
              <a:rPr lang="en-US" sz="2000" b="1" dirty="0" err="1">
                <a:solidFill>
                  <a:srgbClr val="000090"/>
                </a:solidFill>
              </a:rPr>
              <a:t>Senger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– </a:t>
            </a:r>
            <a:r>
              <a:rPr lang="en-US" sz="2000" i="1" dirty="0">
                <a:solidFill>
                  <a:srgbClr val="000090"/>
                </a:solidFill>
              </a:rPr>
              <a:t>Deputy Spokesperson (2019 - </a:t>
            </a:r>
            <a:r>
              <a:rPr lang="ru-RU" sz="2000" i="1" dirty="0" smtClean="0">
                <a:solidFill>
                  <a:srgbClr val="000090"/>
                </a:solidFill>
              </a:rPr>
              <a:t>2021</a:t>
            </a:r>
            <a:r>
              <a:rPr lang="en-US" sz="2000" i="1" dirty="0" smtClean="0">
                <a:solidFill>
                  <a:srgbClr val="000090"/>
                </a:solidFill>
              </a:rPr>
              <a:t>)</a:t>
            </a:r>
            <a:endParaRPr lang="en-US" sz="2000" i="1" dirty="0">
              <a:solidFill>
                <a:srgbClr val="000090"/>
              </a:solidFill>
            </a:endParaRPr>
          </a:p>
          <a:p>
            <a:r>
              <a:rPr lang="en-US" sz="2000" dirty="0">
                <a:solidFill>
                  <a:srgbClr val="000090"/>
                </a:solidFill>
              </a:rPr>
              <a:t>    </a:t>
            </a:r>
            <a:r>
              <a:rPr lang="en-US" sz="2000" b="1" dirty="0">
                <a:solidFill>
                  <a:srgbClr val="000090"/>
                </a:solidFill>
              </a:rPr>
              <a:t>Anna </a:t>
            </a:r>
            <a:r>
              <a:rPr lang="en-US" sz="2000" b="1" dirty="0" err="1">
                <a:solidFill>
                  <a:srgbClr val="000090"/>
                </a:solidFill>
              </a:rPr>
              <a:t>Maksymchuk</a:t>
            </a:r>
            <a:r>
              <a:rPr lang="en-US" sz="2000" b="1" dirty="0">
                <a:solidFill>
                  <a:srgbClr val="000090"/>
                </a:solidFill>
              </a:rPr>
              <a:t> </a:t>
            </a:r>
            <a:r>
              <a:rPr lang="en-US" sz="2000" dirty="0">
                <a:solidFill>
                  <a:srgbClr val="000090"/>
                </a:solidFill>
              </a:rPr>
              <a:t>– </a:t>
            </a:r>
            <a:r>
              <a:rPr lang="en-US" sz="2000" i="1" dirty="0">
                <a:solidFill>
                  <a:srgbClr val="000090"/>
                </a:solidFill>
              </a:rPr>
              <a:t>Project Manager (2018 – 2021)</a:t>
            </a:r>
          </a:p>
          <a:p>
            <a:r>
              <a:rPr lang="sk-SK" sz="2000" dirty="0">
                <a:solidFill>
                  <a:srgbClr val="000090"/>
                </a:solidFill>
              </a:rPr>
              <a:t> </a:t>
            </a:r>
          </a:p>
          <a:p>
            <a:r>
              <a:rPr lang="sk-SK" sz="2000" i="1" dirty="0">
                <a:solidFill>
                  <a:srgbClr val="000090"/>
                </a:solidFill>
              </a:rPr>
              <a:t>Elected members:</a:t>
            </a:r>
          </a:p>
          <a:p>
            <a:r>
              <a:rPr lang="sk-SK" sz="2000" dirty="0">
                <a:solidFill>
                  <a:srgbClr val="000090"/>
                </a:solidFill>
              </a:rPr>
              <a:t>  </a:t>
            </a:r>
            <a:r>
              <a:rPr lang="sk-SK" sz="2000" b="1" dirty="0">
                <a:solidFill>
                  <a:srgbClr val="000090"/>
                </a:solidFill>
              </a:rPr>
              <a:t> Konstantin Gertsenberger </a:t>
            </a:r>
            <a:r>
              <a:rPr lang="sk-SK" sz="2000" i="1" dirty="0">
                <a:solidFill>
                  <a:srgbClr val="000090"/>
                </a:solidFill>
              </a:rPr>
              <a:t>(2019 – 2022)</a:t>
            </a:r>
          </a:p>
          <a:p>
            <a:r>
              <a:rPr lang="is-IS" sz="2000" dirty="0">
                <a:solidFill>
                  <a:srgbClr val="000090"/>
                </a:solidFill>
              </a:rPr>
              <a:t>   </a:t>
            </a:r>
            <a:r>
              <a:rPr lang="is-IS" sz="2000" b="1" dirty="0" smtClean="0">
                <a:solidFill>
                  <a:srgbClr val="000090"/>
                </a:solidFill>
              </a:rPr>
              <a:t>Or </a:t>
            </a:r>
            <a:r>
              <a:rPr lang="is-IS" sz="2000" b="1" dirty="0">
                <a:solidFill>
                  <a:srgbClr val="000090"/>
                </a:solidFill>
              </a:rPr>
              <a:t>Hen</a:t>
            </a:r>
            <a:r>
              <a:rPr lang="is-IS" sz="2000" dirty="0">
                <a:solidFill>
                  <a:srgbClr val="000090"/>
                </a:solidFill>
              </a:rPr>
              <a:t> </a:t>
            </a:r>
            <a:r>
              <a:rPr lang="is-IS" sz="2000" i="1" dirty="0">
                <a:solidFill>
                  <a:srgbClr val="000090"/>
                </a:solidFill>
              </a:rPr>
              <a:t>(2019 – 2021)</a:t>
            </a:r>
          </a:p>
          <a:p>
            <a:r>
              <a:rPr lang="cs-CZ" sz="2000" dirty="0">
                <a:solidFill>
                  <a:srgbClr val="000090"/>
                </a:solidFill>
              </a:rPr>
              <a:t>   </a:t>
            </a:r>
            <a:r>
              <a:rPr lang="cs-CZ" sz="2000" b="1" dirty="0" err="1" smtClean="0">
                <a:solidFill>
                  <a:srgbClr val="000090"/>
                </a:solidFill>
              </a:rPr>
              <a:t>Vyacheslav</a:t>
            </a:r>
            <a:r>
              <a:rPr lang="cs-CZ" sz="2000" b="1" dirty="0" smtClean="0">
                <a:solidFill>
                  <a:srgbClr val="000090"/>
                </a:solidFill>
              </a:rPr>
              <a:t> </a:t>
            </a:r>
            <a:r>
              <a:rPr lang="cs-CZ" sz="2000" b="1" dirty="0" err="1">
                <a:solidFill>
                  <a:srgbClr val="000090"/>
                </a:solidFill>
              </a:rPr>
              <a:t>Slepnev</a:t>
            </a:r>
            <a:r>
              <a:rPr lang="cs-CZ" sz="2000" dirty="0">
                <a:solidFill>
                  <a:srgbClr val="000090"/>
                </a:solidFill>
              </a:rPr>
              <a:t> </a:t>
            </a:r>
            <a:r>
              <a:rPr lang="cs-CZ" sz="2000" i="1" dirty="0">
                <a:solidFill>
                  <a:srgbClr val="000090"/>
                </a:solidFill>
              </a:rPr>
              <a:t>(2019 – 2021)</a:t>
            </a:r>
          </a:p>
          <a:p>
            <a:r>
              <a:rPr lang="de-DE" sz="2000" dirty="0">
                <a:solidFill>
                  <a:srgbClr val="000090"/>
                </a:solidFill>
              </a:rPr>
              <a:t>   </a:t>
            </a:r>
            <a:r>
              <a:rPr lang="de-DE" sz="2000" b="1" dirty="0" smtClean="0">
                <a:solidFill>
                  <a:srgbClr val="000090"/>
                </a:solidFill>
              </a:rPr>
              <a:t>Arkadiy </a:t>
            </a:r>
            <a:r>
              <a:rPr lang="de-DE" sz="2000" b="1" dirty="0" err="1">
                <a:solidFill>
                  <a:srgbClr val="000090"/>
                </a:solidFill>
              </a:rPr>
              <a:t>Taranenko</a:t>
            </a:r>
            <a:r>
              <a:rPr lang="de-DE" sz="2000" b="1" dirty="0">
                <a:solidFill>
                  <a:srgbClr val="000090"/>
                </a:solidFill>
              </a:rPr>
              <a:t> </a:t>
            </a:r>
            <a:r>
              <a:rPr lang="de-DE" sz="2000" i="1" dirty="0">
                <a:solidFill>
                  <a:srgbClr val="000090"/>
                </a:solidFill>
              </a:rPr>
              <a:t>(2019 – 2022)</a:t>
            </a:r>
          </a:p>
          <a:p>
            <a:r>
              <a:rPr lang="is-IS" sz="2000" dirty="0">
                <a:solidFill>
                  <a:srgbClr val="000090"/>
                </a:solidFill>
              </a:rPr>
              <a:t>   </a:t>
            </a:r>
            <a:r>
              <a:rPr lang="is-IS" sz="2000" b="1" dirty="0" smtClean="0">
                <a:solidFill>
                  <a:srgbClr val="000090"/>
                </a:solidFill>
              </a:rPr>
              <a:t>Yi </a:t>
            </a:r>
            <a:r>
              <a:rPr lang="is-IS" sz="2000" b="1" dirty="0">
                <a:solidFill>
                  <a:srgbClr val="000090"/>
                </a:solidFill>
              </a:rPr>
              <a:t>Wang </a:t>
            </a:r>
            <a:r>
              <a:rPr lang="is-IS" sz="2000" i="1" dirty="0">
                <a:solidFill>
                  <a:srgbClr val="000090"/>
                </a:solidFill>
              </a:rPr>
              <a:t>(2019 – 2020)</a:t>
            </a:r>
          </a:p>
          <a:p>
            <a:r>
              <a:rPr lang="de-DE" sz="2000" dirty="0">
                <a:solidFill>
                  <a:srgbClr val="000090"/>
                </a:solidFill>
              </a:rPr>
              <a:t>   </a:t>
            </a:r>
            <a:r>
              <a:rPr lang="de-DE" sz="2000" b="1" dirty="0" smtClean="0">
                <a:solidFill>
                  <a:srgbClr val="000090"/>
                </a:solidFill>
              </a:rPr>
              <a:t>Alexander </a:t>
            </a:r>
            <a:r>
              <a:rPr lang="de-DE" sz="2000" b="1" dirty="0" err="1">
                <a:solidFill>
                  <a:srgbClr val="000090"/>
                </a:solidFill>
              </a:rPr>
              <a:t>Zinchenko</a:t>
            </a:r>
            <a:r>
              <a:rPr lang="de-DE" sz="2000" b="1" dirty="0">
                <a:solidFill>
                  <a:srgbClr val="000090"/>
                </a:solidFill>
              </a:rPr>
              <a:t> </a:t>
            </a:r>
            <a:r>
              <a:rPr lang="de-DE" sz="2000" i="1" dirty="0">
                <a:solidFill>
                  <a:srgbClr val="000090"/>
                </a:solidFill>
              </a:rPr>
              <a:t>(2019 – 2020)</a:t>
            </a:r>
          </a:p>
          <a:p>
            <a:r>
              <a:rPr lang="sk-SK" sz="2000" dirty="0">
                <a:solidFill>
                  <a:srgbClr val="000090"/>
                </a:solidFill>
              </a:rPr>
              <a:t> </a:t>
            </a:r>
            <a:endParaRPr lang="en-US" sz="20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2535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4"/>
          <a:stretch>
            <a:fillRect/>
          </a:stretch>
        </p:blipFill>
        <p:spPr bwMode="auto">
          <a:xfrm>
            <a:off x="6618939" y="655167"/>
            <a:ext cx="2480235" cy="2027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179294" y="1272420"/>
            <a:ext cx="733611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Baku State University, NNRC,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Azerbaijan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;</a:t>
            </a:r>
            <a:endParaRPr lang="en-US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of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Plovdiv,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Bulgaria;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 </a:t>
            </a:r>
            <a:r>
              <a:rPr lang="en-US" i="1" dirty="0" err="1">
                <a:solidFill>
                  <a:srgbClr val="000090"/>
                </a:solidFill>
                <a:latin typeface="Arial"/>
                <a:cs typeface="Arial"/>
              </a:rPr>
              <a:t>Tecnica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 Federico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Santa Maria,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Valparaiso,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Chili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Tsinghua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University, Beijing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China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USTC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,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Hefei,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China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Huizhou University, Huizhou,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China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Institute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of Nuclear and Applied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Physics, CAS, Shanghai,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China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 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Central China Normal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China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Shandong University, Shandong,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China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</a:rPr>
              <a:t>Institute </a:t>
            </a:r>
            <a:r>
              <a:rPr lang="en-US" i="1" dirty="0">
                <a:solidFill>
                  <a:srgbClr val="000090"/>
                </a:solidFill>
              </a:rPr>
              <a:t>of Modern Physics of CAS, Lanzhou, </a:t>
            </a:r>
            <a:r>
              <a:rPr lang="en-US" b="1" i="1" dirty="0">
                <a:solidFill>
                  <a:srgbClr val="000090"/>
                </a:solidFill>
              </a:rPr>
              <a:t>China</a:t>
            </a:r>
            <a:r>
              <a:rPr lang="en-US" i="1" dirty="0" smtClean="0">
                <a:solidFill>
                  <a:srgbClr val="000090"/>
                </a:solidFill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IHEP, Beijing,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China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 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01705" y="4345079"/>
            <a:ext cx="6566647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of South China,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China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</a:rPr>
              <a:t>Three Gorges University, </a:t>
            </a:r>
            <a:r>
              <a:rPr lang="en-US" b="1" i="1" dirty="0">
                <a:solidFill>
                  <a:srgbClr val="000090"/>
                </a:solidFill>
              </a:rPr>
              <a:t>China</a:t>
            </a:r>
            <a:r>
              <a:rPr lang="en-US" i="1" dirty="0" smtClean="0">
                <a:solidFill>
                  <a:srgbClr val="000090"/>
                </a:solidFill>
              </a:rPr>
              <a:t>;</a:t>
            </a:r>
            <a:r>
              <a:rPr lang="en-US" dirty="0" smtClean="0"/>
              <a:t> </a:t>
            </a:r>
            <a:r>
              <a:rPr lang="en-US" i="1" dirty="0" smtClean="0"/>
              <a:t>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i="1" dirty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err="1">
                <a:solidFill>
                  <a:srgbClr val="000090"/>
                </a:solidFill>
                <a:latin typeface="Arial"/>
                <a:cs typeface="Arial"/>
              </a:rPr>
              <a:t>Palacky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 University, Olomouc,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Czech Republic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; 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NPI CAS, </a:t>
            </a:r>
            <a:r>
              <a:rPr lang="en-US" i="1" dirty="0" err="1">
                <a:solidFill>
                  <a:srgbClr val="000090"/>
                </a:solidFill>
                <a:latin typeface="Arial"/>
                <a:cs typeface="Arial"/>
              </a:rPr>
              <a:t>Rez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Czech Republic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; </a:t>
            </a:r>
            <a:endParaRPr lang="en-US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Tbilisi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State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University, Tbilisi,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Georgia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b="1" i="1" dirty="0" smtClean="0">
                <a:solidFill>
                  <a:srgbClr val="0000FF"/>
                </a:solidFill>
                <a:latin typeface="Arial"/>
                <a:cs typeface="Arial"/>
              </a:rPr>
              <a:t>Joint Institute for Nuclear Research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</p:txBody>
      </p:sp>
      <p:pic>
        <p:nvPicPr>
          <p:cNvPr id="13" name="Picture 72" descr="AA049887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9536" y="1996889"/>
            <a:ext cx="150918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4"/>
          <p:cNvSpPr txBox="1">
            <a:spLocks noChangeArrowheads="1"/>
          </p:cNvSpPr>
          <p:nvPr/>
        </p:nvSpPr>
        <p:spPr bwMode="auto">
          <a:xfrm>
            <a:off x="253215" y="152400"/>
            <a:ext cx="4442442" cy="461665"/>
          </a:xfrm>
          <a:prstGeom prst="rect">
            <a:avLst/>
          </a:prstGeom>
          <a:solidFill>
            <a:srgbClr val="EAFCFF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b="1" dirty="0" err="1">
                <a:solidFill>
                  <a:srgbClr val="FF0000"/>
                </a:solidFill>
              </a:rPr>
              <a:t>M</a:t>
            </a:r>
            <a:r>
              <a:rPr lang="en-US" b="1" dirty="0" err="1">
                <a:solidFill>
                  <a:srgbClr val="000090"/>
                </a:solidFill>
              </a:rPr>
              <a:t>ulti</a:t>
            </a:r>
            <a:r>
              <a:rPr lang="en-US" b="1" dirty="0" err="1">
                <a:solidFill>
                  <a:srgbClr val="FF0000"/>
                </a:solidFill>
              </a:rPr>
              <a:t>P</a:t>
            </a:r>
            <a:r>
              <a:rPr lang="en-US" b="1" dirty="0" err="1">
                <a:solidFill>
                  <a:srgbClr val="000090"/>
                </a:solidFill>
              </a:rPr>
              <a:t>urpose</a:t>
            </a:r>
            <a:r>
              <a:rPr lang="en-US" b="1" dirty="0">
                <a:solidFill>
                  <a:srgbClr val="000090"/>
                </a:solidFill>
              </a:rPr>
              <a:t> </a:t>
            </a:r>
            <a:r>
              <a:rPr lang="en-US" b="1" dirty="0">
                <a:solidFill>
                  <a:srgbClr val="FF0000"/>
                </a:solidFill>
              </a:rPr>
              <a:t>D</a:t>
            </a:r>
            <a:r>
              <a:rPr lang="en-US" b="1" dirty="0">
                <a:solidFill>
                  <a:srgbClr val="000090"/>
                </a:solidFill>
              </a:rPr>
              <a:t>etector (</a:t>
            </a:r>
            <a:r>
              <a:rPr lang="en-US" b="1" dirty="0">
                <a:solidFill>
                  <a:srgbClr val="FF0000"/>
                </a:solidFill>
              </a:rPr>
              <a:t>MPD</a:t>
            </a:r>
            <a:r>
              <a:rPr lang="en-US" b="1" dirty="0">
                <a:solidFill>
                  <a:srgbClr val="000090"/>
                </a:solidFill>
              </a:rPr>
              <a:t>)</a:t>
            </a:r>
          </a:p>
        </p:txBody>
      </p:sp>
      <p:sp>
        <p:nvSpPr>
          <p:cNvPr id="15" name="Прямоугольник 5"/>
          <p:cNvSpPr>
            <a:spLocks noChangeArrowheads="1"/>
          </p:cNvSpPr>
          <p:nvPr/>
        </p:nvSpPr>
        <p:spPr bwMode="auto">
          <a:xfrm>
            <a:off x="4678465" y="141941"/>
            <a:ext cx="252841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smtClean="0">
                <a:solidFill>
                  <a:srgbClr val="000090"/>
                </a:solidFill>
                <a:latin typeface="Arial"/>
                <a:cs typeface="Arial"/>
              </a:rPr>
              <a:t>Collaboration:</a:t>
            </a:r>
            <a:endParaRPr lang="en-US" sz="2400" b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pic>
        <p:nvPicPr>
          <p:cNvPr id="16" name="Picture 6" descr="NICA-Logo_4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9576" y="25401"/>
            <a:ext cx="1134424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1425"/>
            <a:ext cx="21336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21425"/>
            <a:ext cx="3390900" cy="476250"/>
          </a:xfrm>
        </p:spPr>
        <p:txBody>
          <a:bodyPr anchor="b"/>
          <a:lstStyle/>
          <a:p>
            <a:pPr>
              <a:defRPr/>
            </a:pPr>
            <a:r>
              <a:rPr lang="en-US" smtClean="0"/>
              <a:t>V. Kekelidze, PP PAC -50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21425"/>
            <a:ext cx="2133600" cy="476250"/>
          </a:xfrm>
        </p:spPr>
        <p:txBody>
          <a:bodyPr anchor="b"/>
          <a:lstStyle/>
          <a:p>
            <a:fld id="{4480217B-8183-4E7A-98AC-12846F6965A4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19" name="TextBox 18"/>
          <p:cNvSpPr txBox="1"/>
          <p:nvPr/>
        </p:nvSpPr>
        <p:spPr>
          <a:xfrm>
            <a:off x="199434" y="668520"/>
            <a:ext cx="5308463" cy="400110"/>
          </a:xfrm>
          <a:prstGeom prst="rect">
            <a:avLst/>
          </a:prstGeom>
          <a:solidFill>
            <a:srgbClr val="A0FFF6"/>
          </a:solidFill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10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Countries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32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I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nstitutes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ru-RU" sz="2000" b="1" i="1" dirty="0" smtClean="0">
                <a:solidFill>
                  <a:srgbClr val="FC0011"/>
                </a:solidFill>
                <a:latin typeface="Arial"/>
                <a:cs typeface="Arial"/>
              </a:rPr>
              <a:t>465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participants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8068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January 21, 2019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Kekelidze, PP PAC -50</a:t>
            </a: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0217B-8183-4E7A-98AC-12846F6965A4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88895" y="635925"/>
            <a:ext cx="674145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UNAM, Mexico City,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Mexico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Institute of Applied Physics, 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Chisinev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Moldova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WUT, Warsaw,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Poland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NCN, 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Otwock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– 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Swierk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Poland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 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Jan </a:t>
            </a:r>
            <a:r>
              <a:rPr lang="en-US" i="1" dirty="0" err="1">
                <a:solidFill>
                  <a:srgbClr val="000090"/>
                </a:solidFill>
                <a:latin typeface="Arial"/>
                <a:cs typeface="Arial"/>
              </a:rPr>
              <a:t>Kochanowski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University, Kielce,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Poland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UW, Wroclaw,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Poland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; 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INR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RAS, Moscow,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Russia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MEPhI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, Moscow,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Russia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 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PNPI, </a:t>
            </a:r>
            <a:r>
              <a:rPr lang="en-US" i="1" dirty="0" err="1" smtClean="0">
                <a:solidFill>
                  <a:srgbClr val="000090"/>
                </a:solidFill>
                <a:latin typeface="Arial"/>
                <a:cs typeface="Arial"/>
              </a:rPr>
              <a:t>Gatchina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, Russia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INP MSU, Moscow,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Russia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SPSU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- Dept. of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NP,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Russia;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St. Petersburg,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Russia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;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SPSU 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– Dept. of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HEP, St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. 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Petersburg,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Russia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KI NRS, Moscow, </a:t>
            </a:r>
            <a:r>
              <a:rPr lang="en-US" b="1" i="1" dirty="0" smtClean="0">
                <a:solidFill>
                  <a:srgbClr val="000090"/>
                </a:solidFill>
                <a:latin typeface="Arial"/>
                <a:cs typeface="Arial"/>
              </a:rPr>
              <a:t>Russia</a:t>
            </a:r>
            <a:r>
              <a:rPr lang="en-US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</a:p>
          <a:p>
            <a:pPr marL="285750" indent="-285750">
              <a:buFont typeface="Arial"/>
              <a:buChar char="•"/>
            </a:pP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North Ossetia State University, </a:t>
            </a:r>
            <a:r>
              <a:rPr lang="en-US" i="1" dirty="0" err="1">
                <a:solidFill>
                  <a:srgbClr val="000090"/>
                </a:solidFill>
                <a:latin typeface="Arial"/>
                <a:cs typeface="Arial"/>
              </a:rPr>
              <a:t>Vladikavkaz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b="1" i="1" dirty="0">
                <a:solidFill>
                  <a:srgbClr val="000090"/>
                </a:solidFill>
                <a:latin typeface="Arial"/>
                <a:cs typeface="Arial"/>
              </a:rPr>
              <a:t>Russia</a:t>
            </a:r>
            <a:r>
              <a:rPr lang="en-US" i="1" dirty="0">
                <a:solidFill>
                  <a:srgbClr val="000090"/>
                </a:solidFill>
                <a:latin typeface="Arial"/>
                <a:cs typeface="Arial"/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1372137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4989"/>
            <a:ext cx="2133600" cy="476250"/>
          </a:xfrm>
        </p:spPr>
        <p:txBody>
          <a:bodyPr anchor="b"/>
          <a:lstStyle/>
          <a:p>
            <a:r>
              <a:rPr lang="en-US" smtClean="0"/>
              <a:t>January 21, 2019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04989"/>
            <a:ext cx="2895600" cy="476250"/>
          </a:xfrm>
        </p:spPr>
        <p:txBody>
          <a:bodyPr anchor="b"/>
          <a:lstStyle/>
          <a:p>
            <a:r>
              <a:rPr lang="en-US" smtClean="0"/>
              <a:t>V. Kekelidze, PP PAC -50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04989"/>
            <a:ext cx="2133600" cy="476250"/>
          </a:xfrm>
        </p:spPr>
        <p:txBody>
          <a:bodyPr anchor="b"/>
          <a:lstStyle/>
          <a:p>
            <a:fld id="{B48C6A6B-7DAE-D543-9180-0B8DAED66F63}" type="slidenum">
              <a:rPr lang="en-US" smtClean="0"/>
              <a:t>7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49411" y="4276586"/>
            <a:ext cx="8800353" cy="2246769"/>
          </a:xfrm>
          <a:prstGeom prst="rect">
            <a:avLst/>
          </a:prstGeom>
          <a:solidFill>
            <a:srgbClr val="F3FC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>
                <a:solidFill>
                  <a:srgbClr val="000090"/>
                </a:solidFill>
                <a:latin typeface="Arial"/>
                <a:cs typeface="Arial"/>
              </a:rPr>
              <a:t>Election results</a:t>
            </a:r>
            <a:r>
              <a:rPr lang="ru-RU" sz="2000" dirty="0" smtClean="0">
                <a:solidFill>
                  <a:srgbClr val="000090"/>
                </a:solidFill>
                <a:latin typeface="Arial"/>
                <a:cs typeface="Arial"/>
              </a:rPr>
              <a:t>:</a:t>
            </a:r>
          </a:p>
          <a:p>
            <a:pPr marL="342900" indent="-342900"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IB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Chair 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- </a:t>
            </a:r>
            <a:r>
              <a:rPr lang="en-US" sz="2000" b="1" dirty="0" err="1">
                <a:solidFill>
                  <a:srgbClr val="0000FF"/>
                </a:solidFill>
                <a:latin typeface="Arial"/>
                <a:cs typeface="Arial"/>
              </a:rPr>
              <a:t>Fuqiang</a:t>
            </a:r>
            <a:r>
              <a:rPr lang="en-US" sz="2000" b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Wang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Huzhou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University,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China;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Spokesperson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mr-IN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b="1" u="sng" dirty="0">
                <a:solidFill>
                  <a:srgbClr val="3366FF"/>
                </a:solidFill>
                <a:latin typeface="Arial"/>
                <a:cs typeface="Arial"/>
              </a:rPr>
              <a:t>Adam </a:t>
            </a:r>
            <a:r>
              <a:rPr lang="en-US" sz="2000" b="1" u="sng" dirty="0" err="1" smtClean="0">
                <a:solidFill>
                  <a:srgbClr val="3366FF"/>
                </a:solidFill>
                <a:latin typeface="Arial"/>
                <a:cs typeface="Arial"/>
              </a:rPr>
              <a:t>Kisiel</a:t>
            </a:r>
            <a:r>
              <a:rPr lang="en-US" sz="2000" b="1" i="1" u="sng" dirty="0" smtClean="0">
                <a:solidFill>
                  <a:srgbClr val="3366FF"/>
                </a:solidFill>
                <a:latin typeface="Arial"/>
                <a:cs typeface="Arial"/>
              </a:rPr>
              <a:t>,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Warsaw University of Technology,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Poland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;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>
                <a:solidFill>
                  <a:srgbClr val="000090"/>
                </a:solidFill>
              </a:rPr>
              <a:t>Deputy </a:t>
            </a:r>
            <a:r>
              <a:rPr lang="en-US" sz="2000" i="1" dirty="0" smtClean="0">
                <a:solidFill>
                  <a:srgbClr val="000090"/>
                </a:solidFill>
              </a:rPr>
              <a:t>Spokesperson - </a:t>
            </a:r>
            <a:r>
              <a:rPr lang="en-US" sz="2000" b="1" dirty="0" smtClean="0">
                <a:solidFill>
                  <a:srgbClr val="0000FF"/>
                </a:solidFill>
              </a:rPr>
              <a:t>Victor </a:t>
            </a:r>
            <a:r>
              <a:rPr lang="en-US" sz="2000" b="1" dirty="0" err="1" smtClean="0">
                <a:solidFill>
                  <a:srgbClr val="0000FF"/>
                </a:solidFill>
              </a:rPr>
              <a:t>Riabov</a:t>
            </a:r>
            <a:r>
              <a:rPr lang="en-US" sz="2000" b="1" i="1" dirty="0" smtClean="0">
                <a:solidFill>
                  <a:srgbClr val="000090"/>
                </a:solidFill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</a:rPr>
              <a:t> PNPI </a:t>
            </a:r>
            <a:r>
              <a:rPr lang="en-US" sz="2000" i="1" dirty="0">
                <a:solidFill>
                  <a:srgbClr val="000090"/>
                </a:solidFill>
              </a:rPr>
              <a:t>St. Petersburg, </a:t>
            </a:r>
            <a:r>
              <a:rPr lang="en-US" sz="2000" i="1" dirty="0" smtClean="0">
                <a:solidFill>
                  <a:srgbClr val="000090"/>
                </a:solidFill>
              </a:rPr>
              <a:t>Russia;  </a:t>
            </a: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>
                <a:solidFill>
                  <a:srgbClr val="000090"/>
                </a:solidFill>
              </a:rPr>
              <a:t>Deputy Spokesperson </a:t>
            </a:r>
            <a:r>
              <a:rPr lang="en-US" sz="2000" i="1" dirty="0" smtClean="0">
                <a:solidFill>
                  <a:srgbClr val="000090"/>
                </a:solidFill>
              </a:rPr>
              <a:t>- </a:t>
            </a:r>
            <a:r>
              <a:rPr lang="en-US" sz="2000" b="1" dirty="0" err="1">
                <a:solidFill>
                  <a:srgbClr val="0000FF"/>
                </a:solidFill>
              </a:rPr>
              <a:t>Zebo</a:t>
            </a:r>
            <a:r>
              <a:rPr lang="en-US" sz="2000" b="1" dirty="0">
                <a:solidFill>
                  <a:srgbClr val="0000FF"/>
                </a:solidFill>
              </a:rPr>
              <a:t> </a:t>
            </a:r>
            <a:r>
              <a:rPr lang="en-US" sz="2000" b="1" dirty="0" smtClean="0">
                <a:solidFill>
                  <a:srgbClr val="0000FF"/>
                </a:solidFill>
              </a:rPr>
              <a:t>Tang</a:t>
            </a:r>
            <a:r>
              <a:rPr lang="en-US" sz="2000" b="1" i="1" dirty="0" smtClean="0">
                <a:solidFill>
                  <a:srgbClr val="000090"/>
                </a:solidFill>
              </a:rPr>
              <a:t>,</a:t>
            </a:r>
            <a:r>
              <a:rPr lang="en-US" sz="2000" i="1" dirty="0" smtClean="0">
                <a:solidFill>
                  <a:srgbClr val="000090"/>
                </a:solidFill>
              </a:rPr>
              <a:t> </a:t>
            </a:r>
            <a:r>
              <a:rPr lang="en-US" sz="2000" i="1" dirty="0">
                <a:solidFill>
                  <a:srgbClr val="000090"/>
                </a:solidFill>
              </a:rPr>
              <a:t>USTC in Hefei, </a:t>
            </a:r>
            <a:r>
              <a:rPr lang="en-US" sz="2000" i="1" dirty="0" smtClean="0">
                <a:solidFill>
                  <a:srgbClr val="000090"/>
                </a:solidFill>
              </a:rPr>
              <a:t>China;</a:t>
            </a:r>
            <a:r>
              <a:rPr lang="en-US" sz="2000" i="1" dirty="0" smtClean="0">
                <a:solidFill>
                  <a:srgbClr val="3366FF"/>
                </a:solidFill>
                <a:latin typeface="Arial"/>
                <a:cs typeface="Arial"/>
              </a:rPr>
              <a:t> </a:t>
            </a:r>
            <a:endParaRPr lang="en-US" sz="2000" i="1" dirty="0">
              <a:solidFill>
                <a:srgbClr val="3366FF"/>
              </a:solidFill>
              <a:latin typeface="Arial"/>
              <a:cs typeface="Arial"/>
            </a:endParaRPr>
          </a:p>
          <a:p>
            <a:pPr marL="342900" indent="-342900">
              <a:spcAft>
                <a:spcPts val="600"/>
              </a:spcAft>
              <a:buFont typeface="Arial"/>
              <a:buChar char="•"/>
            </a:pP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Project manager</a:t>
            </a:r>
            <a:r>
              <a:rPr lang="mr-IN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–</a:t>
            </a:r>
            <a:r>
              <a:rPr 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Vyacheslav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b="1" dirty="0" err="1" smtClean="0">
                <a:solidFill>
                  <a:srgbClr val="0000FF"/>
                </a:solidFill>
                <a:latin typeface="Arial"/>
                <a:cs typeface="Arial"/>
              </a:rPr>
              <a:t>Golovatyuk</a:t>
            </a:r>
            <a:r>
              <a:rPr lang="ru-RU" sz="2000" i="1" dirty="0" smtClean="0">
                <a:solidFill>
                  <a:srgbClr val="000090"/>
                </a:solidFill>
                <a:latin typeface="Arial"/>
                <a:cs typeface="Arial"/>
              </a:rPr>
              <a:t>,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JINR.</a:t>
            </a:r>
            <a:endParaRPr lang="ru-RU" sz="2000" i="1" dirty="0" smtClean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79973" y="657407"/>
            <a:ext cx="2837208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Tagir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Aushev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Alejandro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Ayala</a:t>
            </a: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Mircea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Baznat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Marcin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Bielewicz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David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Blaschke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Dmitry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Blau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Deging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Fang</a:t>
            </a: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Oleg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Fedin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Deqing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Feng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Grigory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Feofilov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FF"/>
                </a:solidFill>
                <a:latin typeface="Arial"/>
                <a:cs typeface="Arial"/>
              </a:rPr>
              <a:t>Viacheslav</a:t>
            </a:r>
            <a:r>
              <a:rPr lang="en-US" sz="2000" i="1" dirty="0">
                <a:solidFill>
                  <a:srgbClr val="0000FF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FF"/>
                </a:solidFill>
                <a:latin typeface="Arial"/>
                <a:cs typeface="Arial"/>
              </a:rPr>
              <a:t>Golovatyuk</a:t>
            </a:r>
            <a:endParaRPr lang="en-US" sz="2000" i="1" dirty="0">
              <a:solidFill>
                <a:srgbClr val="0000FF"/>
              </a:solidFill>
              <a:latin typeface="Arial"/>
              <a:cs typeface="Aria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39142" y="648868"/>
            <a:ext cx="2414291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Mei 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Huang 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Alexander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Ivashkin</a:t>
            </a:r>
            <a:endParaRPr lang="en-US" sz="2000" i="1" u="sng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u="sng" dirty="0">
                <a:solidFill>
                  <a:srgbClr val="000090"/>
                </a:solidFill>
                <a:latin typeface="Arial"/>
                <a:cs typeface="Arial"/>
              </a:rPr>
              <a:t>Adam </a:t>
            </a:r>
            <a:r>
              <a:rPr lang="en-US" sz="2000" i="1" u="sng" dirty="0" err="1">
                <a:solidFill>
                  <a:srgbClr val="000090"/>
                </a:solidFill>
                <a:latin typeface="Arial"/>
                <a:cs typeface="Arial"/>
              </a:rPr>
              <a:t>Kisiel</a:t>
            </a:r>
            <a:r>
              <a:rPr lang="en-US" sz="2000" i="1" u="sng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Andrej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Kugler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Sergey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Kuleshov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Viacheslav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Kulikov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Feng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Liu</a:t>
            </a: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Miroslav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Maslan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Mikhail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Merkin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Nalli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Pukhaeva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Anar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Rustamov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021292" y="633935"/>
            <a:ext cx="2928471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Maciej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Rybczynski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Revaz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Shanidze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Zebo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Tang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Arkadiy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Taranenko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Vanio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Tcholakov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Kristina </a:t>
            </a:r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Vokhmyanina</a:t>
            </a:r>
            <a:endParaRPr lang="en-US" sz="20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u="sng" dirty="0" err="1">
                <a:solidFill>
                  <a:srgbClr val="000090"/>
                </a:solidFill>
                <a:latin typeface="Arial"/>
                <a:cs typeface="Arial"/>
              </a:rPr>
              <a:t>Fuqiang</a:t>
            </a:r>
            <a:r>
              <a:rPr lang="en-US" sz="2000" i="1" u="sng" dirty="0">
                <a:solidFill>
                  <a:srgbClr val="000090"/>
                </a:solidFill>
                <a:latin typeface="Arial"/>
                <a:cs typeface="Arial"/>
              </a:rPr>
              <a:t> Wang</a:t>
            </a:r>
          </a:p>
          <a:p>
            <a:pPr fontAlgn="b"/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Yi Wang</a:t>
            </a: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Xiaodong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Wang</a:t>
            </a:r>
          </a:p>
          <a:p>
            <a:pPr fontAlgn="b"/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Qinghua</a:t>
            </a:r>
            <a:r>
              <a:rPr lang="en-US" sz="2000" i="1" dirty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i="1" dirty="0" err="1">
                <a:solidFill>
                  <a:srgbClr val="000090"/>
                </a:solidFill>
                <a:latin typeface="Arial"/>
                <a:cs typeface="Arial"/>
              </a:rPr>
              <a:t>Xu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  <a:p>
            <a:pPr fontAlgn="b"/>
            <a:r>
              <a:rPr lang="en-US" sz="2000" i="1" dirty="0" err="1" smtClean="0">
                <a:solidFill>
                  <a:srgbClr val="000090"/>
                </a:solidFill>
                <a:latin typeface="Arial"/>
                <a:cs typeface="Arial"/>
              </a:rPr>
              <a:t>Chengxin</a:t>
            </a:r>
            <a:r>
              <a:rPr lang="en-US" sz="2000" i="1" dirty="0" smtClean="0">
                <a:solidFill>
                  <a:srgbClr val="000090"/>
                </a:solidFill>
                <a:latin typeface="Arial"/>
                <a:cs typeface="Arial"/>
              </a:rPr>
              <a:t> Zhao</a:t>
            </a:r>
            <a:endParaRPr lang="en-US" sz="20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95196" y="178975"/>
            <a:ext cx="1965510" cy="400110"/>
          </a:xfrm>
          <a:prstGeom prst="rect">
            <a:avLst/>
          </a:prstGeom>
          <a:solidFill>
            <a:srgbClr val="9DFCFF"/>
          </a:solidFill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IB</a:t>
            </a:r>
            <a:r>
              <a:rPr lang="ru-RU" sz="2000" b="1" dirty="0" smtClean="0">
                <a:solidFill>
                  <a:srgbClr val="000090"/>
                </a:solidFill>
                <a:latin typeface="Arial"/>
                <a:cs typeface="Arial"/>
              </a:rPr>
              <a:t> </a:t>
            </a:r>
            <a:r>
              <a:rPr lang="en-US" sz="2000" b="1" dirty="0" smtClean="0">
                <a:solidFill>
                  <a:srgbClr val="000090"/>
                </a:solidFill>
                <a:latin typeface="Arial"/>
                <a:cs typeface="Arial"/>
              </a:rPr>
              <a:t>of MPD:</a:t>
            </a:r>
          </a:p>
        </p:txBody>
      </p:sp>
    </p:spTree>
    <p:extLst>
      <p:ext uri="{BB962C8B-B14F-4D97-AF65-F5344CB8AC3E}">
        <p14:creationId xmlns:p14="http://schemas.microsoft.com/office/powerpoint/2010/main" val="24562616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431055"/>
            <a:ext cx="2133600" cy="365125"/>
          </a:xfrm>
        </p:spPr>
        <p:txBody>
          <a:bodyPr anchor="b"/>
          <a:lstStyle/>
          <a:p>
            <a:r>
              <a:rPr lang="en-US" smtClean="0"/>
              <a:t>January 21, 2019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431055"/>
            <a:ext cx="2895600" cy="365125"/>
          </a:xfrm>
        </p:spPr>
        <p:txBody>
          <a:bodyPr anchor="b"/>
          <a:lstStyle/>
          <a:p>
            <a:r>
              <a:rPr lang="en-US" smtClean="0"/>
              <a:t>V. Kekelidze, PP PAC -50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431055"/>
            <a:ext cx="2133600" cy="365125"/>
          </a:xfrm>
        </p:spPr>
        <p:txBody>
          <a:bodyPr anchor="b"/>
          <a:lstStyle/>
          <a:p>
            <a:fld id="{A3F4FC57-BEB2-DE4E-BF17-B917B8D0D1E9}" type="slidenum">
              <a:rPr lang="en-US" smtClean="0"/>
              <a:t>8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0134" y="879912"/>
            <a:ext cx="7338218" cy="1569660"/>
          </a:xfrm>
          <a:prstGeom prst="rect">
            <a:avLst/>
          </a:prstGeom>
          <a:solidFill>
            <a:srgbClr val="CBFFFB"/>
          </a:solidFill>
        </p:spPr>
        <p:txBody>
          <a:bodyPr wrap="square">
            <a:spAutoFit/>
          </a:bodyPr>
          <a:lstStyle/>
          <a:p>
            <a:pPr marL="342900" indent="-342900" algn="just">
              <a:buFont typeface="Arial"/>
              <a:buChar char="•"/>
            </a:pP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Form of </a:t>
            </a:r>
            <a:r>
              <a:rPr lang="en-US" sz="2400" b="1" i="1" dirty="0" err="1" smtClean="0">
                <a:solidFill>
                  <a:srgbClr val="000090"/>
                </a:solidFill>
                <a:latin typeface="Arial"/>
                <a:cs typeface="Arial"/>
              </a:rPr>
              <a:t>MoU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 is close to completion</a:t>
            </a:r>
          </a:p>
          <a:p>
            <a:pPr algn="just"/>
            <a:endParaRPr lang="en-US" sz="2400" i="1" dirty="0" smtClean="0">
              <a:solidFill>
                <a:srgbClr val="000090"/>
              </a:solidFill>
              <a:latin typeface="Arial"/>
              <a:cs typeface="Arial"/>
            </a:endParaRPr>
          </a:p>
          <a:p>
            <a:pPr marL="342900" indent="-342900" algn="just">
              <a:buFont typeface="Arial"/>
              <a:buChar char="•"/>
            </a:pPr>
            <a:r>
              <a:rPr lang="en-US" sz="2400" b="1" i="1" dirty="0" smtClean="0">
                <a:solidFill>
                  <a:srgbClr val="000090"/>
                </a:solidFill>
                <a:latin typeface="Arial"/>
                <a:cs typeface="Arial"/>
              </a:rPr>
              <a:t>Contributions</a:t>
            </a:r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 of collaborating institutions </a:t>
            </a:r>
          </a:p>
          <a:p>
            <a:pPr algn="r"/>
            <a:r>
              <a:rPr lang="en-US" sz="2400" i="1" dirty="0" smtClean="0">
                <a:solidFill>
                  <a:srgbClr val="000090"/>
                </a:solidFill>
                <a:latin typeface="Arial"/>
                <a:cs typeface="Arial"/>
              </a:rPr>
              <a:t>- under discussions</a:t>
            </a:r>
            <a:endParaRPr lang="en-US" sz="2400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7805" y="4080435"/>
            <a:ext cx="2260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90"/>
                </a:soli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7834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67634</TotalTime>
  <Words>820</Words>
  <Application>Microsoft Macintosh PowerPoint</Application>
  <PresentationFormat>On-screen Show (4:3)</PresentationFormat>
  <Paragraphs>175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Оформление по умолчанию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JINR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Smirnov</dc:creator>
  <cp:lastModifiedBy>Air</cp:lastModifiedBy>
  <cp:revision>2273</cp:revision>
  <cp:lastPrinted>2018-09-10T17:43:13Z</cp:lastPrinted>
  <dcterms:created xsi:type="dcterms:W3CDTF">2014-10-09T06:21:49Z</dcterms:created>
  <dcterms:modified xsi:type="dcterms:W3CDTF">2019-01-21T05:12:50Z</dcterms:modified>
</cp:coreProperties>
</file>