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3" r:id="rId2"/>
    <p:sldMasterId id="2147483708" r:id="rId3"/>
    <p:sldMasterId id="2147483723" r:id="rId4"/>
  </p:sldMasterIdLst>
  <p:notesMasterIdLst>
    <p:notesMasterId r:id="rId34"/>
  </p:notesMasterIdLst>
  <p:sldIdLst>
    <p:sldId id="256" r:id="rId5"/>
    <p:sldId id="899" r:id="rId6"/>
    <p:sldId id="258" r:id="rId7"/>
    <p:sldId id="263" r:id="rId8"/>
    <p:sldId id="914" r:id="rId9"/>
    <p:sldId id="915" r:id="rId10"/>
    <p:sldId id="906" r:id="rId11"/>
    <p:sldId id="916" r:id="rId12"/>
    <p:sldId id="907" r:id="rId13"/>
    <p:sldId id="918" r:id="rId14"/>
    <p:sldId id="910" r:id="rId15"/>
    <p:sldId id="917" r:id="rId16"/>
    <p:sldId id="912" r:id="rId17"/>
    <p:sldId id="913" r:id="rId18"/>
    <p:sldId id="377" r:id="rId19"/>
    <p:sldId id="895" r:id="rId20"/>
    <p:sldId id="862" r:id="rId21"/>
    <p:sldId id="860" r:id="rId22"/>
    <p:sldId id="898" r:id="rId23"/>
    <p:sldId id="905" r:id="rId24"/>
    <p:sldId id="386" r:id="rId25"/>
    <p:sldId id="317" r:id="rId26"/>
    <p:sldId id="892" r:id="rId27"/>
    <p:sldId id="347" r:id="rId28"/>
    <p:sldId id="320" r:id="rId29"/>
    <p:sldId id="367" r:id="rId30"/>
    <p:sldId id="374" r:id="rId31"/>
    <p:sldId id="893" r:id="rId32"/>
    <p:sldId id="325" r:id="rId33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6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221" y="8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41709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F26CBA8-5AA9-4D11-8646-7B2D93CA56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6C3C81E-A5B6-40DB-BD99-70B70D5DC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06438"/>
            <a:ext cx="4884737" cy="3381375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5" y="4371500"/>
            <a:ext cx="5037746" cy="408904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1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kumimoji="0"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5571751-C1FA-40BD-9D04-7C774357E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610CE5A-6322-476B-B86D-075853B7C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0C7EBD1-DC10-4710-BC9B-D4F27EF80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2A628A2-4AE4-4F01-8BE9-51D59BA22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73BDD16-71BB-4D50-9AD7-E92E02E37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D8B7A19-3C32-4441-8C7F-CADB74F2C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9421B98-DC39-426B-9C36-C6B31C991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08FF8FB-F234-4607-9B05-434831445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03263"/>
            <a:ext cx="4892675" cy="3386137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5" y="4371500"/>
            <a:ext cx="5037746" cy="409050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86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06438"/>
            <a:ext cx="4884737" cy="338137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5" y="4371500"/>
            <a:ext cx="5039349" cy="408904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06438"/>
            <a:ext cx="4884737" cy="3381375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5" y="4371500"/>
            <a:ext cx="5037746" cy="408904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8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3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A9AAA49-4192-4813-9694-E8B6B2EC2F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97090BB-7AA5-423A-AA64-8D7F01E85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04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958155C-09F3-4F1F-AE82-1FBE3465A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B451F19-171E-4E2E-A1D0-F9667430C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4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8C37791-36D2-4993-9217-64EF744F6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3B48E1-549E-47EE-9A29-ECD081DC3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4FFC95E-B4D5-4C88-91D6-1AF23F513B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571AE33-6025-4701-B3AA-14909C281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5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0D9FD69-0E87-4257-967F-85060A528C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C241897-F419-4D66-9738-26191C0AD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86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367394E-EDC6-43A2-8B27-D2CC6011BB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3D42BEE-F824-4915-935F-3CAE0380A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03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22A0D9B-6194-40C1-96C9-52982BEF9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022981C-92A1-409C-972A-2C37A1F83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92650"/>
            <a:ext cx="5024437" cy="444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en-US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0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pic>
        <p:nvPicPr>
          <p:cNvPr id="119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pic>
        <p:nvPicPr>
          <p:cNvPr id="132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pic>
        <p:nvPicPr>
          <p:cNvPr id="14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0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30" name="Shape 230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pic>
        <p:nvPicPr>
          <p:cNvPr id="2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74" name="Shape 274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84" name="Shape 284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06" name="Shape 306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17" name="Shape 317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18" name="Shape 318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39" name="Shape 339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pic>
        <p:nvPicPr>
          <p:cNvPr id="3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50" name="Shape 350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61" name="Shape 361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62" name="Shape 362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381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83" name="Shape 383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84" name="Shape 384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395" name="Shape 395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403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hape 425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27" name="Shape 427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49" name="Shape 449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xfrm>
            <a:off x="9547587" y="6597650"/>
            <a:ext cx="358413" cy="35066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279400" y="6553200"/>
            <a:ext cx="94488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ru-RU" sz="24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13"/>
            <a:ext cx="9620250" cy="493713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DB6605-58BB-7345-AF58-C1E13054959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-28575" y="6604000"/>
            <a:ext cx="9199563" cy="2254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I.Golutvin, S.Shmatov, A.Zarubin “JINR Participation in CMS / The First Data Taking and Analysis”, JINR PAC, January 14, 2010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97937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758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4936485"/>
      </p:ext>
    </p:extLst>
  </p:cSld>
  <p:clrMapOvr>
    <a:masterClrMapping/>
  </p:clrMapOvr>
  <p:transition>
    <p:strips dir="r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72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06579059"/>
      </p:ext>
    </p:extLst>
  </p:cSld>
  <p:clrMapOvr>
    <a:masterClrMapping/>
  </p:clrMapOvr>
  <p:transition>
    <p:strips dir="r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79923286"/>
      </p:ext>
    </p:extLst>
  </p:cSld>
  <p:clrMapOvr>
    <a:masterClrMapping/>
  </p:clrMapOvr>
  <p:transition>
    <p:strips dir="r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4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6461237"/>
      </p:ext>
    </p:extLst>
  </p:cSld>
  <p:clrMapOvr>
    <a:masterClrMapping/>
  </p:clrMapOvr>
  <p:transition>
    <p:strips dir="r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758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6845888"/>
      </p:ext>
    </p:extLst>
  </p:cSld>
  <p:clrMapOvr>
    <a:masterClrMapping/>
  </p:clrMapOvr>
  <p:transition>
    <p:strips dir="r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82378345"/>
      </p:ext>
    </p:extLst>
  </p:cSld>
  <p:clrMapOvr>
    <a:masterClrMapping/>
  </p:clrMapOvr>
  <p:transition>
    <p:strips dir="r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07738753"/>
      </p:ext>
    </p:extLst>
  </p:cSld>
  <p:clrMapOvr>
    <a:masterClrMapping/>
  </p:clrMapOvr>
  <p:transition>
    <p:strips dir="r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034821"/>
      </p:ext>
    </p:extLst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7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4315876"/>
      </p:ext>
    </p:extLst>
  </p:cSld>
  <p:clrMapOvr>
    <a:masterClrMapping/>
  </p:clrMapOvr>
  <p:transition>
    <p:strips dir="r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45659939"/>
      </p:ext>
    </p:extLst>
  </p:cSld>
  <p:clrMapOvr>
    <a:masterClrMapping/>
  </p:clrMapOvr>
  <p:transition>
    <p:strips dir="r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75260009"/>
      </p:ext>
    </p:extLst>
  </p:cSld>
  <p:clrMapOvr>
    <a:masterClrMapping/>
  </p:clrMapOvr>
  <p:transition>
    <p:strips dir="r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9056" y="-26988"/>
            <a:ext cx="2476500" cy="57499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56" y="-26988"/>
            <a:ext cx="7264400" cy="57499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3115930"/>
      </p:ext>
    </p:extLst>
  </p:cSld>
  <p:clrMapOvr>
    <a:masterClrMapping/>
  </p:clrMapOvr>
  <p:transition>
    <p:strips dir="r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6" y="-26988"/>
            <a:ext cx="9906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758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2721012"/>
      </p:ext>
    </p:extLst>
  </p:cSld>
  <p:clrMapOvr>
    <a:masterClrMapping/>
  </p:clrMapOvr>
  <p:transition>
    <p:strips dir="r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6" y="-26988"/>
            <a:ext cx="9906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47589" y="1196975"/>
            <a:ext cx="437515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47589" y="3535390"/>
            <a:ext cx="437515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5556240"/>
      </p:ext>
    </p:extLst>
  </p:cSld>
  <p:clrMapOvr>
    <a:masterClrMapping/>
  </p:clrMapOvr>
  <p:transition>
    <p:strips dir="r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9556" y="-26988"/>
            <a:ext cx="9906000" cy="57499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91391611"/>
      </p:ext>
    </p:extLst>
  </p:cSld>
  <p:clrMapOvr>
    <a:masterClrMapping/>
  </p:clrMapOvr>
  <p:transition>
    <p:strips dir="r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72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80950042"/>
      </p:ext>
    </p:extLst>
  </p:cSld>
  <p:clrMapOvr>
    <a:masterClrMapping/>
  </p:clrMapOvr>
  <p:transition>
    <p:strips dir="r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8478432"/>
      </p:ext>
    </p:extLst>
  </p:cSld>
  <p:clrMapOvr>
    <a:masterClrMapping/>
  </p:clrMapOvr>
  <p:transition>
    <p:strips dir="r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4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620623"/>
      </p:ext>
    </p:extLst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42950" cy="625475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495300" y="6597650"/>
            <a:ext cx="8915400" cy="0"/>
          </a:xfrm>
          <a:prstGeom prst="line">
            <a:avLst/>
          </a:prstGeom>
          <a:ln w="28575">
            <a:solidFill>
              <a:srgbClr val="33339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39687" y="-26988"/>
            <a:ext cx="9906001" cy="647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b="0" i="0">
                <a:solidFill>
                  <a:srgbClr val="000000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508000" y="1196975"/>
            <a:ext cx="8915400" cy="4525963"/>
          </a:xfrm>
          <a:prstGeom prst="rect">
            <a:avLst/>
          </a:prstGeom>
          <a:noFill/>
          <a:effectLst/>
        </p:spPr>
        <p:txBody>
          <a:bodyPr/>
          <a:lstStyle>
            <a:lvl1pPr>
              <a:buFont typeface="Wingdings"/>
              <a:buChar char="❖"/>
              <a:defRPr b="0">
                <a:solidFill>
                  <a:srgbClr val="000000"/>
                </a:solidFill>
              </a:defRPr>
            </a:lvl1pPr>
            <a:lvl2pPr>
              <a:buFont typeface="Wingdings"/>
              <a:buChar char="➢"/>
              <a:defRPr b="0">
                <a:solidFill>
                  <a:srgbClr val="000000"/>
                </a:solidFill>
              </a:defRPr>
            </a:lvl2pPr>
            <a:lvl3pPr>
              <a:buFont typeface="Wingdings"/>
              <a:buChar char="➢"/>
              <a:defRPr b="0">
                <a:solidFill>
                  <a:srgbClr val="000000"/>
                </a:solidFill>
              </a:defRPr>
            </a:lvl3pPr>
            <a:lvl4pPr>
              <a:buFont typeface="Wingdings"/>
              <a:buChar char="✓"/>
              <a:defRPr b="0">
                <a:solidFill>
                  <a:srgbClr val="000000"/>
                </a:solidFill>
              </a:defRPr>
            </a:lvl4pPr>
          </a:lstStyle>
          <a:p>
            <a:r>
              <a:t>  Образец текста</a:t>
            </a:r>
          </a:p>
          <a:p>
            <a:pPr lvl="1"/>
            <a:r>
              <a:t> Второй уровень</a:t>
            </a:r>
          </a:p>
          <a:p>
            <a:pPr lvl="2"/>
            <a:r>
              <a:t> Третий уровень</a:t>
            </a:r>
          </a:p>
          <a:p>
            <a:pPr lvl="3"/>
            <a:r>
              <a:t>  Четвертый уровень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5943600" y="6356350"/>
            <a:ext cx="23114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758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791454"/>
      </p:ext>
    </p:extLst>
  </p:cSld>
  <p:clrMapOvr>
    <a:masterClrMapping/>
  </p:clrMapOvr>
  <p:transition>
    <p:strips dir="r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04210332"/>
      </p:ext>
    </p:extLst>
  </p:cSld>
  <p:clrMapOvr>
    <a:masterClrMapping/>
  </p:clrMapOvr>
  <p:transition>
    <p:strips dir="r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6298072"/>
      </p:ext>
    </p:extLst>
  </p:cSld>
  <p:clrMapOvr>
    <a:masterClrMapping/>
  </p:clrMapOvr>
  <p:transition>
    <p:strips dir="r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900482"/>
      </p:ext>
    </p:extLst>
  </p:cSld>
  <p:clrMapOvr>
    <a:masterClrMapping/>
  </p:clrMapOvr>
  <p:transition>
    <p:strips dir="r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7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7835620"/>
      </p:ext>
    </p:extLst>
  </p:cSld>
  <p:clrMapOvr>
    <a:masterClrMapping/>
  </p:clrMapOvr>
  <p:transition>
    <p:strips dir="r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848141"/>
      </p:ext>
    </p:extLst>
  </p:cSld>
  <p:clrMapOvr>
    <a:masterClrMapping/>
  </p:clrMapOvr>
  <p:transition>
    <p:strips dir="r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37808660"/>
      </p:ext>
    </p:extLst>
  </p:cSld>
  <p:clrMapOvr>
    <a:masterClrMapping/>
  </p:clrMapOvr>
  <p:transition>
    <p:strips dir="r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9056" y="-26988"/>
            <a:ext cx="2476500" cy="57499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56" y="-26988"/>
            <a:ext cx="7264400" cy="57499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6384233"/>
      </p:ext>
    </p:extLst>
  </p:cSld>
  <p:clrMapOvr>
    <a:masterClrMapping/>
  </p:clrMapOvr>
  <p:transition>
    <p:strips dir="r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6" y="-26988"/>
            <a:ext cx="9906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758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7933349"/>
      </p:ext>
    </p:extLst>
  </p:cSld>
  <p:clrMapOvr>
    <a:masterClrMapping/>
  </p:clrMapOvr>
  <p:transition>
    <p:strips dir="r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6" y="-26988"/>
            <a:ext cx="9906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47589" y="1196975"/>
            <a:ext cx="437515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47589" y="3535390"/>
            <a:ext cx="437515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19091912"/>
      </p:ext>
    </p:extLst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7" name="JINR_col_label.png" descr="JINR_col_labe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9556" y="-26988"/>
            <a:ext cx="9906000" cy="57499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8041443"/>
      </p:ext>
    </p:extLst>
  </p:cSld>
  <p:clrMapOvr>
    <a:masterClrMapping/>
  </p:clrMapOvr>
  <p:transition>
    <p:strips dir="r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72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3472590"/>
      </p:ext>
    </p:extLst>
  </p:cSld>
  <p:clrMapOvr>
    <a:masterClrMapping/>
  </p:clrMapOvr>
  <p:transition>
    <p:strips dir="r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9882754"/>
      </p:ext>
    </p:extLst>
  </p:cSld>
  <p:clrMapOvr>
    <a:masterClrMapping/>
  </p:clrMapOvr>
  <p:transition>
    <p:strips dir="r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4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74720"/>
      </p:ext>
    </p:extLst>
  </p:cSld>
  <p:clrMapOvr>
    <a:masterClrMapping/>
  </p:clrMapOvr>
  <p:transition>
    <p:strips dir="r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7589" y="119697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777539"/>
      </p:ext>
    </p:extLst>
  </p:cSld>
  <p:clrMapOvr>
    <a:masterClrMapping/>
  </p:clrMapOvr>
  <p:transition>
    <p:strips dir="r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54439152"/>
      </p:ext>
    </p:extLst>
  </p:cSld>
  <p:clrMapOvr>
    <a:masterClrMapping/>
  </p:clrMapOvr>
  <p:transition>
    <p:strips dir="r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61159811"/>
      </p:ext>
    </p:extLst>
  </p:cSld>
  <p:clrMapOvr>
    <a:masterClrMapping/>
  </p:clrMapOvr>
  <p:transition>
    <p:strips dir="r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71680"/>
      </p:ext>
    </p:extLst>
  </p:cSld>
  <p:clrMapOvr>
    <a:masterClrMapping/>
  </p:clrMapOvr>
  <p:transition>
    <p:strips dir="r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7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79576487"/>
      </p:ext>
    </p:extLst>
  </p:cSld>
  <p:clrMapOvr>
    <a:masterClrMapping/>
  </p:clrMapOvr>
  <p:transition>
    <p:strips dir="r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60450"/>
      </p:ext>
    </p:extLst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85588642"/>
      </p:ext>
    </p:extLst>
  </p:cSld>
  <p:clrMapOvr>
    <a:masterClrMapping/>
  </p:clrMapOvr>
  <p:transition>
    <p:strips dir="r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69056" y="-26988"/>
            <a:ext cx="2476500" cy="57499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56" y="-26988"/>
            <a:ext cx="7264400" cy="57499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2994518"/>
      </p:ext>
    </p:extLst>
  </p:cSld>
  <p:clrMapOvr>
    <a:masterClrMapping/>
  </p:clrMapOvr>
  <p:transition>
    <p:strips dir="r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6" y="-26988"/>
            <a:ext cx="9906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758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89742830"/>
      </p:ext>
    </p:extLst>
  </p:cSld>
  <p:clrMapOvr>
    <a:masterClrMapping/>
  </p:clrMapOvr>
  <p:transition>
    <p:strips dir="r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6" y="-26988"/>
            <a:ext cx="9906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39" y="1196976"/>
            <a:ext cx="437515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47589" y="1196975"/>
            <a:ext cx="437515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47589" y="3535390"/>
            <a:ext cx="437515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81851042"/>
      </p:ext>
    </p:extLst>
  </p:cSld>
  <p:clrMapOvr>
    <a:masterClrMapping/>
  </p:clrMapOvr>
  <p:transition>
    <p:strips dir="r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9556" y="-26988"/>
            <a:ext cx="9906000" cy="57499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32346322"/>
      </p:ext>
    </p:extLst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pic>
        <p:nvPicPr>
          <p:cNvPr id="10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550862" y="9525"/>
            <a:ext cx="9336088" cy="579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CC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8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>
            <a:picLocks noChangeAspect="1"/>
          </p:cNvPicPr>
          <p:nvPr/>
        </p:nvPicPr>
        <p:blipFill>
          <a:blip r:embed="rId44">
            <a:extLst/>
          </a:blip>
          <a:stretch>
            <a:fillRect/>
          </a:stretch>
        </p:blipFill>
        <p:spPr>
          <a:xfrm>
            <a:off x="-28575" y="0"/>
            <a:ext cx="579438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JINR_col_label.png" descr="JINR_col_label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9199562" y="0"/>
            <a:ext cx="723901" cy="61277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279400" y="6553200"/>
            <a:ext cx="9448800" cy="0"/>
          </a:xfrm>
          <a:prstGeom prst="line">
            <a:avLst/>
          </a:prstGeom>
          <a:ln w="25400">
            <a:solidFill>
              <a:srgbClr val="99CC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82587" y="781050"/>
            <a:ext cx="9345613" cy="5562600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ffectLst>
            <a:outerShdw blurRad="63500" dist="35921" dir="2700000" rotWithShape="0">
              <a:srgbClr val="80808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433899" y="6577012"/>
            <a:ext cx="358414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8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1430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738" r:id="rId4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1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1" i="0" u="none" strike="noStrike" cap="none" spc="0" baseline="0">
          <a:ln>
            <a:noFill/>
          </a:ln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6" y="-26988"/>
            <a:ext cx="990600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9697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  Образец текста</a:t>
            </a:r>
          </a:p>
          <a:p>
            <a:pPr lvl="2"/>
            <a:r>
              <a:rPr lang="ru-RU"/>
              <a:t> Второй уровень</a:t>
            </a:r>
          </a:p>
          <a:p>
            <a:pPr lvl="3"/>
            <a:r>
              <a:rPr lang="ru-RU"/>
              <a:t> Третий уровень</a:t>
            </a:r>
          </a:p>
          <a:p>
            <a:pPr lvl="4"/>
            <a:r>
              <a:rPr lang="ru-RU"/>
              <a:t>  Четвертый уровень</a:t>
            </a:r>
          </a:p>
        </p:txBody>
      </p:sp>
      <p:pic>
        <p:nvPicPr>
          <p:cNvPr id="1028" name="Picture 8"/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429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/>
          <p:cNvSpPr>
            <a:spLocks noChangeShapeType="1"/>
          </p:cNvSpPr>
          <p:nvPr userDrawn="1"/>
        </p:nvSpPr>
        <p:spPr bwMode="auto">
          <a:xfrm>
            <a:off x="495300" y="6597650"/>
            <a:ext cx="89154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2810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ransition>
    <p:strips dir="ru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Ø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charset="0"/>
        <a:buChar char="P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v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277203-7852-4035-9A1C-552A10A69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56" y="-26988"/>
            <a:ext cx="990600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14294A-5ACD-4F2B-9101-30EFD010A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9697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  Образец текста</a:t>
            </a:r>
          </a:p>
          <a:p>
            <a:pPr lvl="2"/>
            <a:r>
              <a:rPr lang="ru-RU" altLang="ru-RU"/>
              <a:t> Второй уровень</a:t>
            </a:r>
          </a:p>
          <a:p>
            <a:pPr lvl="3"/>
            <a:r>
              <a:rPr lang="ru-RU" altLang="ru-RU"/>
              <a:t> Третий уровень</a:t>
            </a:r>
          </a:p>
          <a:p>
            <a:pPr lvl="4"/>
            <a:r>
              <a:rPr lang="ru-RU" altLang="ru-RU"/>
              <a:t>  Четвертый уровень</a:t>
            </a:r>
          </a:p>
        </p:txBody>
      </p:sp>
      <p:pic>
        <p:nvPicPr>
          <p:cNvPr id="1028" name="Picture 8">
            <a:extLst>
              <a:ext uri="{FF2B5EF4-FFF2-40B4-BE49-F238E27FC236}">
                <a16:creationId xmlns:a16="http://schemas.microsoft.com/office/drawing/2014/main" id="{58017D33-63C6-45F4-86CD-36C3BFCF935B}"/>
              </a:ext>
            </a:extLst>
          </p:cNvPr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429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>
            <a:extLst>
              <a:ext uri="{FF2B5EF4-FFF2-40B4-BE49-F238E27FC236}">
                <a16:creationId xmlns:a16="http://schemas.microsoft.com/office/drawing/2014/main" id="{B7B375FF-C17C-4804-ABCD-B90206156FF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95300" y="6597650"/>
            <a:ext cx="89154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0139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>
    <p:strips dir="ru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P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839578-29CE-4EAB-B97B-F76B27EBE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56" y="-26988"/>
            <a:ext cx="990600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C04E4A-50B5-40CE-9168-324FE76953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9697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  Образец текста</a:t>
            </a:r>
          </a:p>
          <a:p>
            <a:pPr lvl="2"/>
            <a:r>
              <a:rPr lang="ru-RU" altLang="ru-RU"/>
              <a:t> Второй уровень</a:t>
            </a:r>
          </a:p>
          <a:p>
            <a:pPr lvl="3"/>
            <a:r>
              <a:rPr lang="ru-RU" altLang="ru-RU"/>
              <a:t> Третий уровень</a:t>
            </a:r>
          </a:p>
          <a:p>
            <a:pPr lvl="4"/>
            <a:r>
              <a:rPr lang="ru-RU" altLang="ru-RU"/>
              <a:t>  Четвертый уровень</a:t>
            </a:r>
          </a:p>
        </p:txBody>
      </p:sp>
      <p:pic>
        <p:nvPicPr>
          <p:cNvPr id="1028" name="Picture 8">
            <a:extLst>
              <a:ext uri="{FF2B5EF4-FFF2-40B4-BE49-F238E27FC236}">
                <a16:creationId xmlns:a16="http://schemas.microsoft.com/office/drawing/2014/main" id="{52AA9EFA-CF6D-40BD-AF7E-261417782690}"/>
              </a:ext>
            </a:extLst>
          </p:cNvPr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429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>
            <a:extLst>
              <a:ext uri="{FF2B5EF4-FFF2-40B4-BE49-F238E27FC236}">
                <a16:creationId xmlns:a16="http://schemas.microsoft.com/office/drawing/2014/main" id="{10B53DEB-BB75-4D1F-A781-4D0A00E4EA1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95300" y="6597650"/>
            <a:ext cx="89154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09561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ransition>
    <p:strips dir="ru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P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4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5.xml"/><Relationship Id="rId7" Type="http://schemas.openxmlformats.org/officeDocument/2006/relationships/image" Target="https://cms-results.web.cern.ch/cms-results/public-results/publications/EXO-17-023/CMS-EXO-17-023_Figure_009.png" TargetMode="External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wmf"/><Relationship Id="rId4" Type="http://schemas.openxmlformats.org/officeDocument/2006/relationships/image" Target="../media/image4.png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/>
          </p:cNvSpPr>
          <p:nvPr>
            <p:ph type="sldNum" sz="quarter" idx="2"/>
          </p:nvPr>
        </p:nvSpPr>
        <p:spPr>
          <a:xfrm>
            <a:off x="9683926" y="6577012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r">
              <a:defRPr sz="1400">
                <a:solidFill>
                  <a:srgbClr val="990000"/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title" idx="4294967295"/>
          </p:nvPr>
        </p:nvSpPr>
        <p:spPr>
          <a:xfrm>
            <a:off x="561975" y="-1"/>
            <a:ext cx="8620125" cy="6302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-1" y="-9525"/>
            <a:ext cx="9906002" cy="6556667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ffectLst>
            <a:outerShdw blurRad="63500" dist="35921" dir="2700000" rotWithShape="0">
              <a:srgbClr val="80808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ts val="1000"/>
              </a:spcBef>
              <a:defRPr sz="8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1400"/>
              </a:spcBef>
              <a:defRPr sz="3000" b="0" i="1">
                <a:solidFill>
                  <a:srgbClr val="FF3300"/>
                </a:solidFill>
              </a:defRPr>
            </a:pPr>
            <a:r>
              <a:rPr lang="en-US" sz="3000" i="1" dirty="0"/>
              <a:t>Reports on the Scientific Results</a:t>
            </a:r>
          </a:p>
          <a:p>
            <a:pPr algn="ctr">
              <a:lnSpc>
                <a:spcPct val="70000"/>
              </a:lnSpc>
              <a:spcBef>
                <a:spcPts val="1400"/>
              </a:spcBef>
              <a:defRPr sz="3000" b="0" i="1">
                <a:solidFill>
                  <a:srgbClr val="FF3300"/>
                </a:solidFill>
              </a:defRPr>
            </a:pPr>
            <a:r>
              <a:rPr lang="en-US" sz="3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JINR Participation in </a:t>
            </a:r>
            <a:r>
              <a:rPr lang="en-US" sz="3000" i="1" dirty="0"/>
              <a:t>Compact Muon Solenoid at the LHC</a:t>
            </a:r>
          </a:p>
          <a:p>
            <a:pPr algn="ctr">
              <a:lnSpc>
                <a:spcPct val="70000"/>
              </a:lnSpc>
              <a:spcBef>
                <a:spcPts val="1400"/>
              </a:spcBef>
              <a:defRPr sz="3000" b="0" i="1">
                <a:solidFill>
                  <a:srgbClr val="FF3300"/>
                </a:solidFill>
              </a:defRPr>
            </a:pPr>
            <a:r>
              <a:rPr dirty="0">
                <a:solidFill>
                  <a:srgbClr val="000090"/>
                </a:solidFill>
              </a:rPr>
              <a:t>Topic 02-0-1083-2009/201</a:t>
            </a:r>
            <a:r>
              <a:rPr lang="en-US" dirty="0">
                <a:solidFill>
                  <a:srgbClr val="000090"/>
                </a:solidFill>
              </a:rPr>
              <a:t>9</a:t>
            </a:r>
            <a:endParaRPr dirty="0">
              <a:solidFill>
                <a:srgbClr val="000090"/>
              </a:solidFill>
            </a:endParaRPr>
          </a:p>
          <a:p>
            <a:pPr algn="ctr">
              <a:lnSpc>
                <a:spcPct val="70000"/>
              </a:lnSpc>
              <a:spcBef>
                <a:spcPts val="800"/>
              </a:spcBef>
              <a:defRPr sz="20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20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24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24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24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18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18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24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2400" b="0" i="1">
                <a:solidFill>
                  <a:srgbClr val="0000FF"/>
                </a:solidFill>
              </a:defRPr>
            </a:pPr>
            <a:endParaRPr dirty="0"/>
          </a:p>
          <a:p>
            <a:pPr algn="ctr">
              <a:lnSpc>
                <a:spcPct val="70000"/>
              </a:lnSpc>
              <a:spcBef>
                <a:spcPts val="800"/>
              </a:spcBef>
              <a:defRPr sz="2400" b="0" i="1">
                <a:solidFill>
                  <a:srgbClr val="0000FF"/>
                </a:solidFill>
              </a:defRPr>
            </a:pPr>
            <a:endParaRPr dirty="0"/>
          </a:p>
          <a:p>
            <a:pPr>
              <a:lnSpc>
                <a:spcPct val="70000"/>
              </a:lnSpc>
              <a:spcBef>
                <a:spcPts val="1100"/>
              </a:spcBef>
              <a:defRPr sz="2400" b="0" i="1">
                <a:solidFill>
                  <a:srgbClr val="0000FF"/>
                </a:solidFill>
              </a:defRPr>
            </a:pPr>
            <a:r>
              <a:rPr dirty="0"/>
              <a:t>                                 </a:t>
            </a:r>
            <a:r>
              <a:rPr sz="2000" dirty="0"/>
              <a:t>Igor Golutvin 	 - scientific leader</a:t>
            </a:r>
          </a:p>
          <a:p>
            <a:pPr>
              <a:lnSpc>
                <a:spcPct val="70000"/>
              </a:lnSpc>
              <a:spcBef>
                <a:spcPts val="1100"/>
              </a:spcBef>
              <a:defRPr sz="2400" b="0" i="1">
                <a:solidFill>
                  <a:srgbClr val="0000FF"/>
                </a:solidFill>
              </a:defRPr>
            </a:pPr>
            <a:r>
              <a:rPr dirty="0"/>
              <a:t>			</a:t>
            </a:r>
            <a:r>
              <a:rPr sz="2000" dirty="0"/>
              <a:t>Anatoly Zarubin - project leader</a:t>
            </a:r>
          </a:p>
          <a:p>
            <a:pPr>
              <a:lnSpc>
                <a:spcPct val="70000"/>
              </a:lnSpc>
              <a:spcBef>
                <a:spcPts val="1100"/>
              </a:spcBef>
              <a:defRPr sz="2400" b="0" i="1">
                <a:solidFill>
                  <a:srgbClr val="0000FF"/>
                </a:solidFill>
              </a:defRPr>
            </a:pPr>
            <a:r>
              <a:rPr dirty="0"/>
              <a:t>			</a:t>
            </a:r>
            <a:r>
              <a:rPr sz="2000" dirty="0"/>
              <a:t>Sergei Shmatov - physics coordinator</a:t>
            </a:r>
          </a:p>
          <a:p>
            <a:pPr lvl="1" algn="ctr">
              <a:lnSpc>
                <a:spcPct val="70000"/>
              </a:lnSpc>
              <a:spcBef>
                <a:spcPts val="900"/>
              </a:spcBef>
              <a:defRPr sz="2000" b="0" u="sng">
                <a:solidFill>
                  <a:srgbClr val="00B050"/>
                </a:solidFill>
              </a:defRPr>
            </a:pPr>
            <a:r>
              <a:rPr lang="en-US" dirty="0">
                <a:solidFill>
                  <a:srgbClr val="4F9500"/>
                </a:solidFill>
              </a:rPr>
              <a:t>Vadim Alexakhin</a:t>
            </a:r>
            <a:r>
              <a:rPr u="none" dirty="0">
                <a:solidFill>
                  <a:srgbClr val="FF3300"/>
                </a:solidFill>
              </a:rPr>
              <a:t>           JINR PAC, </a:t>
            </a:r>
            <a:r>
              <a:rPr lang="en-US" u="none" dirty="0">
                <a:solidFill>
                  <a:srgbClr val="FF3300"/>
                </a:solidFill>
              </a:rPr>
              <a:t>January</a:t>
            </a:r>
            <a:r>
              <a:rPr u="none" dirty="0">
                <a:solidFill>
                  <a:srgbClr val="FF3300"/>
                </a:solidFill>
              </a:rPr>
              <a:t> </a:t>
            </a:r>
            <a:r>
              <a:rPr lang="en-US" dirty="0">
                <a:solidFill>
                  <a:srgbClr val="FF3300"/>
                </a:solidFill>
              </a:rPr>
              <a:t>21</a:t>
            </a:r>
            <a:r>
              <a:rPr lang="en-US" u="none" dirty="0">
                <a:solidFill>
                  <a:srgbClr val="FF3300"/>
                </a:solidFill>
              </a:rPr>
              <a:t>,</a:t>
            </a:r>
            <a:r>
              <a:rPr u="none" dirty="0">
                <a:solidFill>
                  <a:srgbClr val="FF3300"/>
                </a:solidFill>
              </a:rPr>
              <a:t> 201</a:t>
            </a:r>
            <a:r>
              <a:rPr lang="en-US" dirty="0">
                <a:solidFill>
                  <a:srgbClr val="FF3300"/>
                </a:solidFill>
              </a:rPr>
              <a:t>9</a:t>
            </a:r>
            <a:endParaRPr dirty="0">
              <a:solidFill>
                <a:srgbClr val="FF3300"/>
              </a:solidFill>
            </a:endParaRPr>
          </a:p>
        </p:txBody>
      </p:sp>
      <p:pic>
        <p:nvPicPr>
          <p:cNvPr id="47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562" y="1721013"/>
            <a:ext cx="4838647" cy="32006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4" name="JINR_col_label.png" descr="JINR_col_labe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2100" y="17462"/>
            <a:ext cx="723900" cy="612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050" y="-9525"/>
            <a:ext cx="657225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5250664" y="2452076"/>
            <a:ext cx="3931436" cy="139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22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Project</a:t>
            </a:r>
            <a:r>
              <a:rPr lang="ru-RU" sz="22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“CMS” (2010-2019)</a:t>
            </a:r>
          </a:p>
          <a:p>
            <a:pPr eaLnBrk="1" hangingPunct="1">
              <a:defRPr/>
            </a:pPr>
            <a:r>
              <a:rPr lang="en-US" sz="22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eaLnBrk="1" hangingPunct="1">
              <a:defRPr/>
            </a:pPr>
            <a:r>
              <a:rPr lang="en-US" sz="22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Project</a:t>
            </a:r>
            <a:r>
              <a:rPr lang="ru-RU" sz="22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200" b="0" kern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”Upgrade of the CMS Detector” (2013-2020)</a:t>
            </a:r>
            <a:endParaRPr lang="ru-RU" sz="2200" b="0" kern="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Изображение 6">
            <a:extLst>
              <a:ext uri="{FF2B5EF4-FFF2-40B4-BE49-F238E27FC236}">
                <a16:creationId xmlns:a16="http://schemas.microsoft.com/office/drawing/2014/main" id="{8B0383C1-448D-4054-A366-5B7F55B43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39" y="11166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1" y="3284538"/>
            <a:ext cx="25320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олилиния 18"/>
          <p:cNvSpPr/>
          <p:nvPr/>
        </p:nvSpPr>
        <p:spPr>
          <a:xfrm>
            <a:off x="3405188" y="3870326"/>
            <a:ext cx="1897062" cy="1439863"/>
          </a:xfrm>
          <a:custGeom>
            <a:avLst/>
            <a:gdLst>
              <a:gd name="connsiteX0" fmla="*/ 13031 w 2408612"/>
              <a:gd name="connsiteY0" fmla="*/ 795591 h 1904072"/>
              <a:gd name="connsiteX1" fmla="*/ 155906 w 2408612"/>
              <a:gd name="connsiteY1" fmla="*/ 566991 h 1904072"/>
              <a:gd name="connsiteX2" fmla="*/ 355931 w 2408612"/>
              <a:gd name="connsiteY2" fmla="*/ 5016 h 1904072"/>
              <a:gd name="connsiteX3" fmla="*/ 717881 w 2408612"/>
              <a:gd name="connsiteY3" fmla="*/ 300291 h 1904072"/>
              <a:gd name="connsiteX4" fmla="*/ 1079831 w 2408612"/>
              <a:gd name="connsiteY4" fmla="*/ 462216 h 1904072"/>
              <a:gd name="connsiteX5" fmla="*/ 1546556 w 2408612"/>
              <a:gd name="connsiteY5" fmla="*/ 14541 h 1904072"/>
              <a:gd name="connsiteX6" fmla="*/ 2194256 w 2408612"/>
              <a:gd name="connsiteY6" fmla="*/ 662241 h 1904072"/>
              <a:gd name="connsiteX7" fmla="*/ 2346656 w 2408612"/>
              <a:gd name="connsiteY7" fmla="*/ 795591 h 1904072"/>
              <a:gd name="connsiteX8" fmla="*/ 2403806 w 2408612"/>
              <a:gd name="connsiteY8" fmla="*/ 957516 h 1904072"/>
              <a:gd name="connsiteX9" fmla="*/ 2403806 w 2408612"/>
              <a:gd name="connsiteY9" fmla="*/ 1709991 h 1904072"/>
              <a:gd name="connsiteX10" fmla="*/ 2346656 w 2408612"/>
              <a:gd name="connsiteY10" fmla="*/ 1843341 h 1904072"/>
              <a:gd name="connsiteX11" fmla="*/ 1813256 w 2408612"/>
              <a:gd name="connsiteY11" fmla="*/ 871791 h 1904072"/>
              <a:gd name="connsiteX12" fmla="*/ 1517981 w 2408612"/>
              <a:gd name="connsiteY12" fmla="*/ 614616 h 1904072"/>
              <a:gd name="connsiteX13" fmla="*/ 1156031 w 2408612"/>
              <a:gd name="connsiteY13" fmla="*/ 967041 h 1904072"/>
              <a:gd name="connsiteX14" fmla="*/ 1089356 w 2408612"/>
              <a:gd name="connsiteY14" fmla="*/ 1043241 h 1904072"/>
              <a:gd name="connsiteX15" fmla="*/ 727406 w 2408612"/>
              <a:gd name="connsiteY15" fmla="*/ 709866 h 1904072"/>
              <a:gd name="connsiteX16" fmla="*/ 374981 w 2408612"/>
              <a:gd name="connsiteY16" fmla="*/ 319341 h 1904072"/>
              <a:gd name="connsiteX17" fmla="*/ 298781 w 2408612"/>
              <a:gd name="connsiteY17" fmla="*/ 481266 h 1904072"/>
              <a:gd name="connsiteX18" fmla="*/ 165431 w 2408612"/>
              <a:gd name="connsiteY18" fmla="*/ 738441 h 1904072"/>
              <a:gd name="connsiteX19" fmla="*/ 89231 w 2408612"/>
              <a:gd name="connsiteY19" fmla="*/ 938466 h 1904072"/>
              <a:gd name="connsiteX20" fmla="*/ 13031 w 2408612"/>
              <a:gd name="connsiteY20" fmla="*/ 852741 h 1904072"/>
              <a:gd name="connsiteX21" fmla="*/ 13031 w 2408612"/>
              <a:gd name="connsiteY21" fmla="*/ 795591 h 190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08612" h="1904072">
                <a:moveTo>
                  <a:pt x="13031" y="795591"/>
                </a:moveTo>
                <a:cubicBezTo>
                  <a:pt x="36844" y="747966"/>
                  <a:pt x="98756" y="698753"/>
                  <a:pt x="155906" y="566991"/>
                </a:cubicBezTo>
                <a:cubicBezTo>
                  <a:pt x="213056" y="435229"/>
                  <a:pt x="262269" y="49466"/>
                  <a:pt x="355931" y="5016"/>
                </a:cubicBezTo>
                <a:cubicBezTo>
                  <a:pt x="449593" y="-39434"/>
                  <a:pt x="597231" y="224091"/>
                  <a:pt x="717881" y="300291"/>
                </a:cubicBezTo>
                <a:cubicBezTo>
                  <a:pt x="838531" y="376491"/>
                  <a:pt x="941719" y="509841"/>
                  <a:pt x="1079831" y="462216"/>
                </a:cubicBezTo>
                <a:cubicBezTo>
                  <a:pt x="1217943" y="414591"/>
                  <a:pt x="1360819" y="-18796"/>
                  <a:pt x="1546556" y="14541"/>
                </a:cubicBezTo>
                <a:cubicBezTo>
                  <a:pt x="1732293" y="47878"/>
                  <a:pt x="2060906" y="532066"/>
                  <a:pt x="2194256" y="662241"/>
                </a:cubicBezTo>
                <a:cubicBezTo>
                  <a:pt x="2327606" y="792416"/>
                  <a:pt x="2311731" y="746378"/>
                  <a:pt x="2346656" y="795591"/>
                </a:cubicBezTo>
                <a:cubicBezTo>
                  <a:pt x="2381581" y="844804"/>
                  <a:pt x="2394281" y="805116"/>
                  <a:pt x="2403806" y="957516"/>
                </a:cubicBezTo>
                <a:cubicBezTo>
                  <a:pt x="2413331" y="1109916"/>
                  <a:pt x="2413331" y="1562354"/>
                  <a:pt x="2403806" y="1709991"/>
                </a:cubicBezTo>
                <a:cubicBezTo>
                  <a:pt x="2394281" y="1857628"/>
                  <a:pt x="2445081" y="1983041"/>
                  <a:pt x="2346656" y="1843341"/>
                </a:cubicBezTo>
                <a:cubicBezTo>
                  <a:pt x="2248231" y="1703641"/>
                  <a:pt x="1951368" y="1076578"/>
                  <a:pt x="1813256" y="871791"/>
                </a:cubicBezTo>
                <a:cubicBezTo>
                  <a:pt x="1675144" y="667004"/>
                  <a:pt x="1627519" y="598741"/>
                  <a:pt x="1517981" y="614616"/>
                </a:cubicBezTo>
                <a:cubicBezTo>
                  <a:pt x="1408444" y="630491"/>
                  <a:pt x="1227468" y="895604"/>
                  <a:pt x="1156031" y="967041"/>
                </a:cubicBezTo>
                <a:cubicBezTo>
                  <a:pt x="1084594" y="1038478"/>
                  <a:pt x="1160793" y="1086103"/>
                  <a:pt x="1089356" y="1043241"/>
                </a:cubicBezTo>
                <a:cubicBezTo>
                  <a:pt x="1017919" y="1000379"/>
                  <a:pt x="846468" y="830516"/>
                  <a:pt x="727406" y="709866"/>
                </a:cubicBezTo>
                <a:cubicBezTo>
                  <a:pt x="608344" y="589216"/>
                  <a:pt x="446419" y="357441"/>
                  <a:pt x="374981" y="319341"/>
                </a:cubicBezTo>
                <a:cubicBezTo>
                  <a:pt x="303543" y="281241"/>
                  <a:pt x="333706" y="411416"/>
                  <a:pt x="298781" y="481266"/>
                </a:cubicBezTo>
                <a:cubicBezTo>
                  <a:pt x="263856" y="551116"/>
                  <a:pt x="200356" y="662241"/>
                  <a:pt x="165431" y="738441"/>
                </a:cubicBezTo>
                <a:cubicBezTo>
                  <a:pt x="130506" y="814641"/>
                  <a:pt x="114631" y="919416"/>
                  <a:pt x="89231" y="938466"/>
                </a:cubicBezTo>
                <a:cubicBezTo>
                  <a:pt x="63831" y="957516"/>
                  <a:pt x="22556" y="879728"/>
                  <a:pt x="13031" y="852741"/>
                </a:cubicBezTo>
                <a:cubicBezTo>
                  <a:pt x="3506" y="825754"/>
                  <a:pt x="-10782" y="843216"/>
                  <a:pt x="13031" y="795591"/>
                </a:cubicBezTo>
                <a:close/>
              </a:path>
            </a:pathLst>
          </a:custGeom>
          <a:solidFill>
            <a:srgbClr val="0070C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220" name="Изображение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"/>
          <p:cNvSpPr txBox="1">
            <a:spLocks noChangeArrowheads="1"/>
          </p:cNvSpPr>
          <p:nvPr/>
        </p:nvSpPr>
        <p:spPr bwMode="auto">
          <a:xfrm>
            <a:off x="344488" y="39689"/>
            <a:ext cx="914400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itchFamily="2" charset="2"/>
              <a:buChar char="q"/>
              <a:defRPr kumimoji="1"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kumimoji="1"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18" charset="2"/>
              <a:buChar char="P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2400" kern="1200">
                <a:solidFill>
                  <a:srgbClr val="333399"/>
                </a:solidFill>
                <a:latin typeface="Helvetica-Bold" charset="0"/>
                <a:ea typeface="+mn-ea"/>
              </a:rPr>
              <a:t>Measurement of particle multiplicity in jets with CMS  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392114" y="5765800"/>
            <a:ext cx="3265487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kumimoji="1"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kumimoji="1"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18" charset="2"/>
              <a:buChar char="P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>
                <a:solidFill>
                  <a:srgbClr val="002060"/>
                </a:solidFill>
                <a:ea typeface="+mn-ea"/>
              </a:rPr>
              <a:t>Fig. 1:</a:t>
            </a:r>
            <a:r>
              <a:rPr kumimoji="0" lang="en-US" altLang="ru-RU" sz="1600" b="0" kern="1200">
                <a:solidFill>
                  <a:srgbClr val="002060"/>
                </a:solidFill>
                <a:ea typeface="+mn-ea"/>
              </a:rPr>
              <a:t> Mean jet CPM’s in q- and g-enriched jets. Data – full markers, MC – empty markers.</a:t>
            </a:r>
            <a:endParaRPr kumimoji="0" lang="ru-RU" altLang="ru-RU" sz="1600" b="0" kern="1200">
              <a:solidFill>
                <a:srgbClr val="002060"/>
              </a:solidFill>
              <a:ea typeface="+mn-ea"/>
            </a:endParaRPr>
          </a:p>
        </p:txBody>
      </p:sp>
      <p:sp>
        <p:nvSpPr>
          <p:cNvPr id="9223" name="TextBox 10"/>
          <p:cNvSpPr txBox="1">
            <a:spLocks noChangeArrowheads="1"/>
          </p:cNvSpPr>
          <p:nvPr/>
        </p:nvSpPr>
        <p:spPr bwMode="auto">
          <a:xfrm>
            <a:off x="3705226" y="5732463"/>
            <a:ext cx="254317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kumimoji="1"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kumimoji="1"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18" charset="2"/>
              <a:buChar char="P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 dirty="0">
                <a:solidFill>
                  <a:srgbClr val="002060"/>
                </a:solidFill>
                <a:ea typeface="+mn-ea"/>
              </a:rPr>
              <a:t>Fig. 2:</a:t>
            </a:r>
            <a:r>
              <a:rPr kumimoji="0" lang="en-US" altLang="ru-RU" sz="1600" b="0" kern="1200" dirty="0">
                <a:solidFill>
                  <a:srgbClr val="002060"/>
                </a:solidFill>
                <a:ea typeface="+mn-ea"/>
              </a:rPr>
              <a:t> Difference of mean jet CPM’s between q- and g-enriched jets.</a:t>
            </a:r>
            <a:endParaRPr kumimoji="0" lang="ru-RU" altLang="ru-RU" sz="1600" b="0" kern="1200" dirty="0">
              <a:solidFill>
                <a:srgbClr val="002060"/>
              </a:solidFill>
              <a:ea typeface="+mn-ea"/>
            </a:endParaRPr>
          </a:p>
        </p:txBody>
      </p:sp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6" y="3284539"/>
            <a:ext cx="249396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836614"/>
            <a:ext cx="31305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Box 1"/>
          <p:cNvSpPr txBox="1">
            <a:spLocks noChangeArrowheads="1"/>
          </p:cNvSpPr>
          <p:nvPr/>
        </p:nvSpPr>
        <p:spPr bwMode="auto">
          <a:xfrm>
            <a:off x="2360613" y="622301"/>
            <a:ext cx="6913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800" b="0" kern="1200" dirty="0">
                <a:solidFill>
                  <a:srgbClr val="000000"/>
                </a:solidFill>
                <a:ea typeface="+mn-ea"/>
              </a:rPr>
              <a:t>CMS group continued methodical works and measurement of jet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800" b="0" kern="1200" dirty="0">
                <a:solidFill>
                  <a:srgbClr val="000000"/>
                </a:solidFill>
                <a:ea typeface="+mn-ea"/>
              </a:rPr>
              <a:t>properties related to Charged-particle multiplicity (CPM) in jets:</a:t>
            </a:r>
            <a:endParaRPr lang="ru-RU" altLang="ru-RU" sz="1800" b="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36776" y="1303286"/>
            <a:ext cx="6408712" cy="1837683"/>
          </a:xfrm>
          <a:prstGeom prst="rect">
            <a:avLst/>
          </a:prstGeom>
          <a:blipFill rotWithShape="1">
            <a:blip r:embed="rId6"/>
            <a:stretch>
              <a:fillRect l="-285" t="-997" b="-2326"/>
            </a:stretch>
          </a:blipFill>
        </p:spPr>
        <p:txBody>
          <a:bodyPr/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200">
                <a:noFill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01072" y="3557334"/>
            <a:ext cx="3824808" cy="1815882"/>
          </a:xfrm>
          <a:prstGeom prst="rect">
            <a:avLst/>
          </a:prstGeom>
          <a:blipFill rotWithShape="1">
            <a:blip r:embed="rId7"/>
            <a:stretch>
              <a:fillRect l="-478" t="-1010" b="-3704"/>
            </a:stretch>
          </a:blipFill>
        </p:spPr>
        <p:txBody>
          <a:bodyPr/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200">
                <a:noFill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ransition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Номер слайда 5">
            <a:extLst>
              <a:ext uri="{FF2B5EF4-FFF2-40B4-BE49-F238E27FC236}">
                <a16:creationId xmlns:a16="http://schemas.microsoft.com/office/drawing/2014/main" id="{829C4DFD-D6E3-4128-BF8F-F7E678DAD7DD}"/>
              </a:ext>
            </a:extLst>
          </p:cNvPr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1E7BEB9E-F23F-4FCE-9245-AAEE577DDF9C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11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CBB24A-912E-4A26-BDD2-3CDB9486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177" y="39687"/>
            <a:ext cx="780801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Radiative corrections for the </a:t>
            </a:r>
            <a:r>
              <a:rPr kumimoji="1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Drell</a:t>
            </a:r>
            <a:r>
              <a:rPr kumimoji="1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-Yan process </a:t>
            </a:r>
            <a:endParaRPr kumimoji="0" lang="en-GB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8197" name="Изображение 6">
            <a:extLst>
              <a:ext uri="{FF2B5EF4-FFF2-40B4-BE49-F238E27FC236}">
                <a16:creationId xmlns:a16="http://schemas.microsoft.com/office/drawing/2014/main" id="{38DC9619-F248-4E38-8CF8-0FB6EB97A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7" y="19844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3">
            <a:extLst>
              <a:ext uri="{FF2B5EF4-FFF2-40B4-BE49-F238E27FC236}">
                <a16:creationId xmlns:a16="http://schemas.microsoft.com/office/drawing/2014/main" id="{3F27B57F-B23C-4C65-95DB-63B0C1FD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821" y="912567"/>
            <a:ext cx="2828628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Drell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-Yan cross section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Relative correction to cross section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1" name="Rectangle 6">
                <a:extLst>
                  <a:ext uri="{FF2B5EF4-FFF2-40B4-BE49-F238E27FC236}">
                    <a16:creationId xmlns:a16="http://schemas.microsoft.com/office/drawing/2014/main" id="{BD89D21F-26E4-4BD4-AC37-4504E1767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4390" y="912568"/>
                <a:ext cx="4413107" cy="9541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 2" panose="05020102010507070707" pitchFamily="18" charset="2"/>
                  <a:buChar char="P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  <a:sym typeface="Arial"/>
                  </a:rPr>
                  <a:t>       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F</a:t>
                </a:r>
                <a:r>
                  <a:rPr kumimoji="1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orward-backward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bPr>
                      <m:e>
                        <m:r>
                          <a:rPr kumimoji="1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𝐴</m:t>
                        </m:r>
                      </m:e>
                      <m:sub>
                        <m:r>
                          <a:rPr kumimoji="1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𝐹𝐵</m:t>
                        </m:r>
                      </m:sub>
                    </m:sSub>
                  </m:oMath>
                </a14:m>
                <a:endParaRPr kumimoji="1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1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1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99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Difference between corrected asymmetry and Born one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1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201" name="Rectangle 6">
                <a:extLst>
                  <a:ext uri="{FF2B5EF4-FFF2-40B4-BE49-F238E27FC236}">
                    <a16:creationId xmlns:a16="http://schemas.microsoft.com/office/drawing/2014/main" id="{BD89D21F-26E4-4BD4-AC37-4504E1767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390" y="912568"/>
                <a:ext cx="4413107" cy="954107"/>
              </a:xfrm>
              <a:prstGeom prst="rect">
                <a:avLst/>
              </a:prstGeom>
              <a:blipFill>
                <a:blip r:embed="rId4"/>
                <a:stretch>
                  <a:fillRect t="-126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 descr="sigm">
            <a:extLst>
              <a:ext uri="{FF2B5EF4-FFF2-40B4-BE49-F238E27FC236}">
                <a16:creationId xmlns:a16="http://schemas.microsoft.com/office/drawing/2014/main" id="{53F3E709-15D0-4CC0-91B1-637227B82E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1" y="2006010"/>
            <a:ext cx="4117231" cy="357566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30C5C0-6A2E-48E5-9403-37618C55D262}"/>
              </a:ext>
            </a:extLst>
          </p:cNvPr>
          <p:cNvSpPr txBox="1"/>
          <p:nvPr/>
        </p:nvSpPr>
        <p:spPr>
          <a:xfrm>
            <a:off x="1424609" y="5617277"/>
            <a:ext cx="309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Invariant mass of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dilepton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107B4858-D7D9-4F17-A134-582B2825F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751" y="2022848"/>
            <a:ext cx="4712316" cy="3575661"/>
          </a:xfrm>
          <a:prstGeom prst="rect">
            <a:avLst/>
          </a:prstGeom>
        </p:spPr>
      </p:pic>
      <p:sp>
        <p:nvSpPr>
          <p:cNvPr id="8222" name="TextBox 8221">
            <a:extLst>
              <a:ext uri="{FF2B5EF4-FFF2-40B4-BE49-F238E27FC236}">
                <a16:creationId xmlns:a16="http://schemas.microsoft.com/office/drawing/2014/main" id="{C914A3B8-0D6C-4A90-9DB7-BECEEF7AB32E}"/>
              </a:ext>
            </a:extLst>
          </p:cNvPr>
          <p:cNvSpPr txBox="1"/>
          <p:nvPr/>
        </p:nvSpPr>
        <p:spPr>
          <a:xfrm>
            <a:off x="4417398" y="5893016"/>
            <a:ext cx="496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“Electroweak high-order corrections for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Drell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-Yan processes at LHC”, PEPAN 49, 1267 (2018).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2174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3" y="3390108"/>
            <a:ext cx="3402879" cy="27826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318" y="3571031"/>
            <a:ext cx="4124345" cy="247504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2111AF4-878A-40BB-8AA9-770B8F15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0" y="-1377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-Bold"/>
                <a:ea typeface="+mn-ea"/>
                <a:cs typeface="Arial"/>
                <a:sym typeface="Arial"/>
              </a:rPr>
              <a:t>Reconstruction and Computing </a:t>
            </a:r>
          </a:p>
        </p:txBody>
      </p:sp>
      <p:pic>
        <p:nvPicPr>
          <p:cNvPr id="20484" name="Изображение 6">
            <a:extLst>
              <a:ext uri="{FF2B5EF4-FFF2-40B4-BE49-F238E27FC236}">
                <a16:creationId xmlns:a16="http://schemas.microsoft.com/office/drawing/2014/main" id="{645FC890-5F73-4781-8A50-615BB9E6C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558" y="16165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D08A0BA-9454-48B4-9B6B-9E495306D2EA}"/>
              </a:ext>
            </a:extLst>
          </p:cNvPr>
          <p:cNvSpPr/>
          <p:nvPr/>
        </p:nvSpPr>
        <p:spPr>
          <a:xfrm>
            <a:off x="450850" y="558800"/>
            <a:ext cx="8605838" cy="3384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The development of the CMS experiments data processing system is developed in parallel with the Physics and Upgrade Programs.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It is necessary to provide the experiments with the long-term storage petabytes of data and the facility to process and analyze the data.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The JINR are actively involved in study, utilization, and development of  both the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Tier-1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and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Tier-2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sites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to ensure full-scale participation in CMS data processing and analysis for the JINR physicists, JINR Member States, and whole RDMS CMS Collaboration.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488" name="Номер слайда 5">
            <a:extLst>
              <a:ext uri="{FF2B5EF4-FFF2-40B4-BE49-F238E27FC236}">
                <a16:creationId xmlns:a16="http://schemas.microsoft.com/office/drawing/2014/main" id="{15D30DBE-4D75-4DE1-BDD7-0A736B9DB45B}"/>
              </a:ext>
            </a:extLst>
          </p:cNvPr>
          <p:cNvSpPr txBox="1">
            <a:spLocks/>
          </p:cNvSpPr>
          <p:nvPr/>
        </p:nvSpPr>
        <p:spPr bwMode="auto">
          <a:xfrm>
            <a:off x="9129714" y="633730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7EEB09ED-3537-42C4-B8E8-FCD1C6CEC5FE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12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489" name="Rectangle 7">
            <a:extLst>
              <a:ext uri="{FF2B5EF4-FFF2-40B4-BE49-F238E27FC236}">
                <a16:creationId xmlns:a16="http://schemas.microsoft.com/office/drawing/2014/main" id="{84943EDE-9EE8-4E2D-9C61-0E7A12E71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6084888"/>
            <a:ext cx="40878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JINR Tier-1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provides ~12.9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%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of  Tier-1 CMS performance (completed jobs)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490" name="Rectangle 7">
            <a:extLst>
              <a:ext uri="{FF2B5EF4-FFF2-40B4-BE49-F238E27FC236}">
                <a16:creationId xmlns:a16="http://schemas.microsoft.com/office/drawing/2014/main" id="{467CD555-B43B-40DD-B4F4-3EEC3F6A7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425" y="6084888"/>
            <a:ext cx="4565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JINR Tier-2 provides above 59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%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of RDMS Tier-2 Computing facilities (completed jobs)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491" name="TextBox 7">
            <a:extLst>
              <a:ext uri="{FF2B5EF4-FFF2-40B4-BE49-F238E27FC236}">
                <a16:creationId xmlns:a16="http://schemas.microsoft.com/office/drawing/2014/main" id="{5C771DBC-9B02-4681-985A-659DDC358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013" y="3662364"/>
            <a:ext cx="2736850" cy="6873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84B8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/>
              </a:rPr>
              <a:t>JINR Tier-1/Tier-2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84B8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/>
              </a:rPr>
              <a:t>are stable and relevant </a:t>
            </a:r>
          </a:p>
        </p:txBody>
      </p:sp>
    </p:spTree>
    <p:extLst>
      <p:ext uri="{BB962C8B-B14F-4D97-AF65-F5344CB8AC3E}">
        <p14:creationId xmlns:p14="http://schemas.microsoft.com/office/powerpoint/2010/main" val="8313259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A5BC6AD-1015-47BA-9D96-7889B75BF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45244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333399"/>
                </a:solidFill>
                <a:latin typeface="Helvetica-Bold"/>
                <a:ea typeface="+mn-ea"/>
              </a:rPr>
              <a:t>The JINR Group Results of 201</a:t>
            </a:r>
            <a:r>
              <a:rPr lang="ru-RU" sz="2800" dirty="0">
                <a:solidFill>
                  <a:srgbClr val="333399"/>
                </a:solidFill>
                <a:latin typeface="Helvetica-Bold"/>
                <a:ea typeface="+mn-ea"/>
              </a:rPr>
              <a:t>8</a:t>
            </a:r>
            <a:r>
              <a:rPr lang="en-US" sz="2600" dirty="0">
                <a:solidFill>
                  <a:srgbClr val="333399"/>
                </a:solidFill>
                <a:latin typeface="Helvetica-Bold"/>
                <a:ea typeface="+mn-ea"/>
              </a:rPr>
              <a:t> </a:t>
            </a:r>
          </a:p>
        </p:txBody>
      </p:sp>
      <p:pic>
        <p:nvPicPr>
          <p:cNvPr id="22532" name="Изображение 6">
            <a:extLst>
              <a:ext uri="{FF2B5EF4-FFF2-40B4-BE49-F238E27FC236}">
                <a16:creationId xmlns:a16="http://schemas.microsoft.com/office/drawing/2014/main" id="{DEF0D5FF-94E0-41C9-8E20-01E4F9AA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7" y="-10319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C663F62-F1DA-4A75-AD30-404E6D20C969}"/>
              </a:ext>
            </a:extLst>
          </p:cNvPr>
          <p:cNvSpPr/>
          <p:nvPr/>
        </p:nvSpPr>
        <p:spPr>
          <a:xfrm>
            <a:off x="457201" y="5516563"/>
            <a:ext cx="8634413" cy="1041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8" indent="-285748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000" b="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2012 data @ 8TeV analyses were fully completed (up to ~ 20 fb-1)</a:t>
            </a:r>
          </a:p>
          <a:p>
            <a:pPr marL="742946" lvl="1" indent="-285748" fontAlgn="base" hangingPunct="1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except for charged-particle multiplicities in quark and gluon jets at 8 </a:t>
            </a:r>
            <a:r>
              <a:rPr lang="en-GB" sz="1800" b="0" dirty="0" err="1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TeV</a:t>
            </a: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 (not approved yet)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A743D31-9705-480C-AB31-B514BB2CABCB}"/>
              </a:ext>
            </a:extLst>
          </p:cNvPr>
          <p:cNvSpPr/>
          <p:nvPr/>
        </p:nvSpPr>
        <p:spPr>
          <a:xfrm>
            <a:off x="457201" y="815975"/>
            <a:ext cx="8816975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8" indent="-285748" hangingPunct="1">
              <a:spcBef>
                <a:spcPct val="20000"/>
              </a:spcBef>
              <a:defRPr/>
            </a:pPr>
            <a:r>
              <a:rPr lang="en-GB" sz="2000" b="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2015-201</a:t>
            </a:r>
            <a:r>
              <a:rPr lang="ru-RU" sz="2000" b="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8</a:t>
            </a:r>
            <a:r>
              <a:rPr lang="en-GB" sz="2000" b="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 data  @ 13TeV (up to ~ </a:t>
            </a:r>
            <a:r>
              <a:rPr lang="ru-RU" sz="2000" b="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36</a:t>
            </a:r>
            <a:r>
              <a:rPr lang="en-GB" sz="2000" b="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 fb-1)</a:t>
            </a:r>
          </a:p>
          <a:p>
            <a:pPr marL="742946" lvl="1" indent="-285748" hangingPunct="1">
              <a:spcBef>
                <a:spcPct val="20000"/>
              </a:spcBef>
              <a:buFontTx/>
              <a:buChar char="–"/>
              <a:defRPr/>
            </a:pP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Search for High-Mass Resonances Decaying to </a:t>
            </a:r>
            <a:r>
              <a:rPr lang="en-GB" sz="1800" b="0" dirty="0" err="1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Dilepton</a:t>
            </a: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 Pairs in pp Collisions at 13 </a:t>
            </a:r>
            <a:r>
              <a:rPr lang="en-GB" sz="1800" b="0" dirty="0" err="1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TeV</a:t>
            </a: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 (</a:t>
            </a:r>
            <a:r>
              <a:rPr lang="en-GB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JHEP 1806, 120 (2018), JINST 13, P06015 (2018)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CMS AN-2018/011</a:t>
            </a: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)</a:t>
            </a:r>
          </a:p>
          <a:p>
            <a:pPr marL="742946" lvl="1" indent="-285748" hangingPunct="1">
              <a:spcBef>
                <a:spcPct val="20000"/>
              </a:spcBef>
              <a:buFontTx/>
              <a:buChar char="–"/>
              <a:defRPr/>
            </a:pP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Search for Microscopic Black Holes at 13 </a:t>
            </a:r>
            <a:r>
              <a:rPr lang="en-GB" sz="1800" b="0" dirty="0" err="1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TeV</a:t>
            </a: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 (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JHEP 11, 042 (2018)</a:t>
            </a:r>
            <a:r>
              <a:rPr lang="en-GB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)</a:t>
            </a:r>
          </a:p>
          <a:p>
            <a:pPr marL="742946" lvl="1" indent="-285748" hangingPunct="1"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 err="1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Drell</a:t>
            </a:r>
            <a:r>
              <a:rPr lang="en-US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-Yan pair production: x-sections, AFB etc.</a:t>
            </a:r>
            <a:r>
              <a:rPr lang="en-US" sz="1800" b="0" dirty="0">
                <a:solidFill>
                  <a:srgbClr val="00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CMS AN-2018/192</a:t>
            </a:r>
            <a:r>
              <a:rPr lang="en-US" sz="1800" b="0" dirty="0">
                <a:solidFill>
                  <a:srgbClr val="00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742946" lvl="1" indent="-285748" hangingPunct="1"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Low mass resonance µ+µ- decays with b-jets (</a:t>
            </a:r>
            <a:r>
              <a:rPr lang="en-US" sz="1800" b="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JHEP 11, 161 (2018)</a:t>
            </a:r>
            <a:r>
              <a:rPr lang="en-US" sz="1800" b="0" dirty="0">
                <a:solidFill>
                  <a:srgbClr val="006600"/>
                </a:solidFill>
                <a:ea typeface="+mn-ea"/>
                <a:cs typeface="Arial" panose="020B0604020202020204" pitchFamily="34" charset="0"/>
              </a:rPr>
              <a:t>)</a:t>
            </a:r>
          </a:p>
          <a:p>
            <a:pPr marL="742946" lvl="1" indent="-285748" hangingPunct="1">
              <a:spcBef>
                <a:spcPct val="20000"/>
              </a:spcBef>
              <a:buFontTx/>
              <a:buChar char="–"/>
              <a:defRPr/>
            </a:pPr>
            <a:endParaRPr lang="ru-RU" sz="1800" b="0" dirty="0">
              <a:solidFill>
                <a:srgbClr val="0066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545AB153-1B1B-4257-B9A3-F6384A83949B}"/>
              </a:ext>
            </a:extLst>
          </p:cNvPr>
          <p:cNvSpPr/>
          <p:nvPr/>
        </p:nvSpPr>
        <p:spPr>
          <a:xfrm>
            <a:off x="415926" y="3740150"/>
            <a:ext cx="3941763" cy="1201738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just" hangingPunct="1">
              <a:defRPr/>
            </a:pPr>
            <a:r>
              <a:rPr lang="en-US" sz="1800" b="0" dirty="0">
                <a:solidFill>
                  <a:srgbClr val="C00000"/>
                </a:solidFill>
                <a:latin typeface="Constantia"/>
                <a:ea typeface="+mn-ea"/>
                <a:cs typeface="Arial" panose="020B0604020202020204" pitchFamily="34" charset="0"/>
              </a:rPr>
              <a:t>Above 202 papers </a:t>
            </a:r>
            <a:r>
              <a:rPr lang="en-US" sz="1800" b="0" dirty="0">
                <a:solidFill>
                  <a:prstClr val="black"/>
                </a:solidFill>
                <a:latin typeface="Constantia"/>
                <a:ea typeface="+mn-ea"/>
                <a:cs typeface="Arial" panose="020B0604020202020204" pitchFamily="34" charset="0"/>
              </a:rPr>
              <a:t>were published in J. High Energy Phys, Phys. Rev. </a:t>
            </a:r>
            <a:r>
              <a:rPr lang="en-US" sz="1800" b="0" dirty="0" err="1">
                <a:solidFill>
                  <a:prstClr val="black"/>
                </a:solidFill>
                <a:latin typeface="Constantia"/>
                <a:ea typeface="+mn-ea"/>
                <a:cs typeface="Arial" panose="020B0604020202020204" pitchFamily="34" charset="0"/>
              </a:rPr>
              <a:t>Lett</a:t>
            </a:r>
            <a:r>
              <a:rPr lang="en-US" sz="1800" b="0" dirty="0">
                <a:solidFill>
                  <a:prstClr val="black"/>
                </a:solidFill>
                <a:latin typeface="Constantia"/>
                <a:ea typeface="+mn-ea"/>
                <a:cs typeface="Arial" panose="020B0604020202020204" pitchFamily="34" charset="0"/>
              </a:rPr>
              <a:t>., Phys. </a:t>
            </a:r>
            <a:r>
              <a:rPr lang="en-US" sz="1800" b="0" dirty="0" err="1">
                <a:solidFill>
                  <a:prstClr val="black"/>
                </a:solidFill>
                <a:latin typeface="Constantia"/>
                <a:ea typeface="+mn-ea"/>
                <a:cs typeface="Arial" panose="020B0604020202020204" pitchFamily="34" charset="0"/>
              </a:rPr>
              <a:t>Lett</a:t>
            </a:r>
            <a:r>
              <a:rPr lang="en-US" sz="1800" b="0" dirty="0">
                <a:solidFill>
                  <a:prstClr val="black"/>
                </a:solidFill>
                <a:latin typeface="Constantia"/>
                <a:ea typeface="+mn-ea"/>
                <a:cs typeface="Arial" panose="020B0604020202020204" pitchFamily="34" charset="0"/>
              </a:rPr>
              <a:t>. B, Eur. Phys. J. based on data of Run1-Run2</a:t>
            </a:r>
            <a:endParaRPr lang="en-US" sz="1800" b="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8">
            <a:extLst>
              <a:ext uri="{FF2B5EF4-FFF2-40B4-BE49-F238E27FC236}">
                <a16:creationId xmlns:a16="http://schemas.microsoft.com/office/drawing/2014/main" id="{85C2C46D-C3AE-424C-B459-AA6E4BF9C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6" y="3516314"/>
            <a:ext cx="5002213" cy="15081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1">
              <a:defRPr/>
            </a:pPr>
            <a:r>
              <a:rPr lang="en-US" sz="180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authors from JINR </a:t>
            </a:r>
            <a:r>
              <a:rPr lang="en-US" sz="1800" b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 PhDs)  </a:t>
            </a:r>
            <a:r>
              <a:rPr lang="en-US" sz="180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+ 11 from DMS</a:t>
            </a:r>
          </a:p>
          <a:p>
            <a:pPr algn="ctr" hangingPunct="1">
              <a:defRPr/>
            </a:pPr>
            <a:endParaRPr lang="en-US" sz="500" b="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hangingPunct="1">
              <a:defRPr/>
            </a:pPr>
            <a:r>
              <a:rPr lang="en-US" sz="180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public papers and 3 CMS Analysis Notes</a:t>
            </a:r>
          </a:p>
          <a:p>
            <a:pPr hangingPunct="1">
              <a:defRPr/>
            </a:pPr>
            <a:endParaRPr lang="en-US" sz="500" b="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hangingPunct="1">
              <a:defRPr/>
            </a:pPr>
            <a:r>
              <a:rPr lang="en-US" sz="180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lang="en-US" sz="1800" b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 papers</a:t>
            </a:r>
          </a:p>
          <a:p>
            <a:pPr hangingPunct="1">
              <a:defRPr/>
            </a:pPr>
            <a:br>
              <a:rPr lang="en-US" sz="50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talks for the CMS (5 talks by the PhD stud.)  </a:t>
            </a:r>
          </a:p>
          <a:p>
            <a:pPr hangingPunct="1">
              <a:defRPr/>
            </a:pPr>
            <a:endParaRPr lang="en-US" sz="500" b="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885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23875" y="7938"/>
            <a:ext cx="93821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Helvetica-Bold"/>
              </a:rPr>
              <a:t>Our life with LHC</a:t>
            </a:r>
            <a:r>
              <a:rPr lang="en-US" sz="2600" b="1" i="0" dirty="0">
                <a:solidFill>
                  <a:schemeClr val="accent2">
                    <a:lumMod val="75000"/>
                  </a:schemeClr>
                </a:solidFill>
                <a:latin typeface="Helvetica-Bold"/>
              </a:rPr>
              <a:t> </a:t>
            </a:r>
            <a:endParaRPr lang="ru-RU" sz="2600" b="1" i="0" dirty="0">
              <a:solidFill>
                <a:schemeClr val="accent2">
                  <a:lumMod val="75000"/>
                </a:schemeClr>
              </a:solidFill>
              <a:latin typeface="Helvetica-Bold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0162" y="688477"/>
            <a:ext cx="9875838" cy="616952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800100" indent="-3429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>
              <a:buFontTx/>
              <a:buChar char="•"/>
            </a:pPr>
            <a:r>
              <a:rPr lang="ru-RU" sz="2000" b="1" dirty="0">
                <a:solidFill>
                  <a:srgbClr val="006600"/>
                </a:solidFill>
                <a:latin typeface="Arial" charset="0"/>
              </a:rPr>
              <a:t>201</a:t>
            </a:r>
            <a:r>
              <a:rPr lang="en-GB" sz="2000" b="1" dirty="0">
                <a:solidFill>
                  <a:srgbClr val="006600"/>
                </a:solidFill>
                <a:latin typeface="Arial" charset="0"/>
              </a:rPr>
              <a:t>1</a:t>
            </a:r>
            <a:r>
              <a:rPr lang="ru-RU" sz="2000" b="1" dirty="0">
                <a:solidFill>
                  <a:srgbClr val="006600"/>
                </a:solidFill>
                <a:latin typeface="Arial" charset="0"/>
              </a:rPr>
              <a:t>-201</a:t>
            </a:r>
            <a:r>
              <a:rPr lang="en-GB" sz="2000" b="1" dirty="0">
                <a:solidFill>
                  <a:srgbClr val="006600"/>
                </a:solidFill>
                <a:latin typeface="Arial" charset="0"/>
              </a:rPr>
              <a:t>3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:</a:t>
            </a:r>
          </a:p>
          <a:p>
            <a:pPr lvl="1">
              <a:buFont typeface="Courier New" charset="0"/>
              <a:buChar char="o"/>
            </a:pPr>
            <a:r>
              <a:rPr lang="en-GB" sz="2000" dirty="0">
                <a:solidFill>
                  <a:srgbClr val="006600"/>
                </a:solidFill>
                <a:latin typeface="Arial" charset="0"/>
              </a:rPr>
              <a:t>Energy</a:t>
            </a:r>
            <a:r>
              <a:rPr lang="ru-RU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006600"/>
                </a:solidFill>
                <a:latin typeface="Arial" charset="0"/>
              </a:rPr>
              <a:t>per beam 3.5 – 4 </a:t>
            </a:r>
            <a:r>
              <a:rPr lang="en-GB" sz="2000" dirty="0" err="1">
                <a:solidFill>
                  <a:srgbClr val="006600"/>
                </a:solidFill>
                <a:latin typeface="Arial" charset="0"/>
              </a:rPr>
              <a:t>TeV</a:t>
            </a:r>
            <a:r>
              <a:rPr lang="ru-RU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ru-RU" sz="2000" dirty="0">
                <a:solidFill>
                  <a:srgbClr val="006600"/>
                </a:solidFill>
                <a:latin typeface="Arial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0033CC"/>
                </a:solidFill>
                <a:latin typeface="Arial" charset="0"/>
                <a:sym typeface="Wingdings" charset="0"/>
              </a:rPr>
              <a:t> 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  <a:sym typeface="Wingdings" charset="0"/>
              </a:rPr>
              <a:t>Low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  <a:sym typeface="Wingdings" charset="0"/>
              </a:rPr>
              <a:t>Lumi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  <a:sym typeface="Wingdings" charset="0"/>
              </a:rPr>
              <a:t> CМS Detector</a:t>
            </a:r>
            <a:endParaRPr lang="ru-RU" sz="2000" b="1" dirty="0">
              <a:solidFill>
                <a:srgbClr val="006600"/>
              </a:solidFill>
              <a:latin typeface="Arial" charset="0"/>
            </a:endParaRPr>
          </a:p>
          <a:p>
            <a:pPr lvl="1">
              <a:buFont typeface="Courier New" charset="0"/>
              <a:buChar char="o"/>
            </a:pPr>
            <a:r>
              <a:rPr lang="en-GB" sz="2000" dirty="0">
                <a:solidFill>
                  <a:srgbClr val="006600"/>
                </a:solidFill>
                <a:latin typeface="Arial" charset="0"/>
              </a:rPr>
              <a:t>Integrated luminosity ~ </a:t>
            </a:r>
            <a:r>
              <a:rPr lang="en-US" sz="2000" dirty="0">
                <a:solidFill>
                  <a:srgbClr val="006600"/>
                </a:solidFill>
                <a:latin typeface="Arial" charset="0"/>
              </a:rPr>
              <a:t>3</a:t>
            </a:r>
            <a:r>
              <a:rPr lang="ru-RU" sz="2000" dirty="0">
                <a:solidFill>
                  <a:srgbClr val="006600"/>
                </a:solidFill>
                <a:latin typeface="Arial" charset="0"/>
              </a:rPr>
              <a:t>0 </a:t>
            </a:r>
            <a:r>
              <a:rPr lang="en-GB" sz="2000" dirty="0" err="1">
                <a:solidFill>
                  <a:srgbClr val="006600"/>
                </a:solidFill>
                <a:latin typeface="Arial" charset="0"/>
              </a:rPr>
              <a:t>fb</a:t>
            </a:r>
            <a:r>
              <a:rPr lang="ru-RU" sz="2000" baseline="30000" dirty="0">
                <a:solidFill>
                  <a:srgbClr val="006600"/>
                </a:solidFill>
                <a:latin typeface="Arial" charset="0"/>
              </a:rPr>
              <a:t>-1</a:t>
            </a:r>
            <a:r>
              <a:rPr lang="en-GB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ru-RU" sz="2000" dirty="0">
                <a:solidFill>
                  <a:srgbClr val="006600"/>
                </a:solidFill>
                <a:latin typeface="Arial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0033CC"/>
                </a:solidFill>
                <a:latin typeface="Arial" charset="0"/>
                <a:sym typeface="Wingding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sym typeface="Wingdings" charset="0"/>
              </a:rPr>
              <a:t>main result - discovery of Higgs Boson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ru-RU" sz="2000" b="1" dirty="0">
                <a:solidFill>
                  <a:srgbClr val="006600"/>
                </a:solidFill>
                <a:latin typeface="Arial" charset="0"/>
              </a:rPr>
              <a:t>201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3</a:t>
            </a:r>
            <a:r>
              <a:rPr lang="en-GB" sz="2000" b="1" dirty="0">
                <a:solidFill>
                  <a:srgbClr val="006600"/>
                </a:solidFill>
                <a:latin typeface="Arial" charset="0"/>
              </a:rPr>
              <a:t>-</a:t>
            </a:r>
            <a:r>
              <a:rPr lang="ru-RU" sz="2000" b="1" dirty="0">
                <a:solidFill>
                  <a:srgbClr val="006600"/>
                </a:solidFill>
                <a:latin typeface="Arial" charset="0"/>
              </a:rPr>
              <a:t>201</a:t>
            </a:r>
            <a:r>
              <a:rPr lang="en-GB" sz="2000" b="1" dirty="0">
                <a:solidFill>
                  <a:srgbClr val="006600"/>
                </a:solidFill>
                <a:latin typeface="Arial" charset="0"/>
              </a:rPr>
              <a:t>5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:</a:t>
            </a:r>
          </a:p>
          <a:p>
            <a:pPr lvl="1">
              <a:buFont typeface="Courier New" charset="0"/>
              <a:buChar char="o"/>
            </a:pPr>
            <a:r>
              <a:rPr lang="en-GB" sz="2000" dirty="0">
                <a:solidFill>
                  <a:srgbClr val="006600"/>
                </a:solidFill>
                <a:latin typeface="Arial" charset="0"/>
              </a:rPr>
              <a:t>Long shutdown1 (20 months)</a:t>
            </a:r>
            <a:r>
              <a:rPr lang="ru-RU" sz="2000" dirty="0">
                <a:solidFill>
                  <a:srgbClr val="006600"/>
                </a:solidFill>
                <a:latin typeface="Arial" charset="0"/>
                <a:sym typeface="Wingdings" charset="0"/>
              </a:rPr>
              <a:t></a:t>
            </a:r>
            <a:r>
              <a:rPr lang="ru-RU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6.5TeV</a:t>
            </a:r>
            <a:r>
              <a:rPr lang="ru-RU" sz="2000" dirty="0">
                <a:solidFill>
                  <a:srgbClr val="006600"/>
                </a:solidFill>
                <a:latin typeface="Arial" charset="0"/>
              </a:rPr>
              <a:t>, </a:t>
            </a:r>
            <a:r>
              <a:rPr lang="en-GB" sz="2000" dirty="0">
                <a:solidFill>
                  <a:srgbClr val="006600"/>
                </a:solidFill>
                <a:latin typeface="Arial" charset="0"/>
              </a:rPr>
              <a:t>luminosity</a:t>
            </a:r>
            <a:r>
              <a:rPr lang="ru-RU" sz="2000" dirty="0">
                <a:solidFill>
                  <a:srgbClr val="006600"/>
                </a:solidFill>
                <a:latin typeface="Arial" charset="0"/>
              </a:rPr>
              <a:t> 10</a:t>
            </a:r>
            <a:r>
              <a:rPr lang="ru-RU" sz="2000" baseline="30000" dirty="0">
                <a:solidFill>
                  <a:srgbClr val="006600"/>
                </a:solidFill>
                <a:latin typeface="Arial" charset="0"/>
              </a:rPr>
              <a:t>34</a:t>
            </a:r>
            <a:r>
              <a:rPr lang="ru-RU" sz="2000" dirty="0">
                <a:solidFill>
                  <a:srgbClr val="006600"/>
                </a:solidFill>
                <a:latin typeface="Arial" charset="0"/>
              </a:rPr>
              <a:t>с</a:t>
            </a:r>
            <a:r>
              <a:rPr lang="en-GB" sz="2000" dirty="0">
                <a:solidFill>
                  <a:srgbClr val="006600"/>
                </a:solidFill>
                <a:latin typeface="Arial" charset="0"/>
              </a:rPr>
              <a:t>m</a:t>
            </a:r>
            <a:r>
              <a:rPr lang="ru-RU" sz="2000" baseline="30000" dirty="0">
                <a:solidFill>
                  <a:srgbClr val="006600"/>
                </a:solidFill>
                <a:latin typeface="Arial" charset="0"/>
              </a:rPr>
              <a:t>-2</a:t>
            </a:r>
            <a:r>
              <a:rPr lang="en-GB" sz="2000" dirty="0">
                <a:solidFill>
                  <a:srgbClr val="006600"/>
                </a:solidFill>
                <a:latin typeface="Arial" charset="0"/>
              </a:rPr>
              <a:t>s</a:t>
            </a:r>
            <a:r>
              <a:rPr lang="ru-RU" sz="2000" baseline="30000" dirty="0">
                <a:solidFill>
                  <a:srgbClr val="006600"/>
                </a:solidFill>
                <a:latin typeface="Arial" charset="0"/>
              </a:rPr>
              <a:t>-1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2015-2016: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1">
              <a:buFont typeface="Courier New" charset="0"/>
              <a:buChar char="o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Run 2. Integrated luminosity 37.8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fb</a:t>
            </a:r>
            <a:r>
              <a:rPr lang="ru-RU" sz="2000" baseline="30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-1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. Energy per beam 6.5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TeV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2017-2018: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 lvl="1">
              <a:buFont typeface="Courier New" charset="0"/>
              <a:buChar char="o"/>
            </a:pP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Run 2.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 Integrated luminosity </a:t>
            </a:r>
            <a:r>
              <a:rPr lang="en-US" sz="2000" dirty="0">
                <a:solidFill>
                  <a:srgbClr val="0033CC"/>
                </a:solidFill>
                <a:latin typeface="Arial" charset="0"/>
              </a:rPr>
              <a:t>reached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ru-RU" sz="2000" b="1" dirty="0">
                <a:solidFill>
                  <a:srgbClr val="0033CC"/>
                </a:solidFill>
                <a:latin typeface="Arial" charset="0"/>
              </a:rPr>
              <a:t>1</a:t>
            </a:r>
            <a:r>
              <a:rPr lang="en-US" sz="2000" b="1" dirty="0">
                <a:solidFill>
                  <a:srgbClr val="0033CC"/>
                </a:solidFill>
                <a:latin typeface="Arial" charset="0"/>
              </a:rPr>
              <a:t>6</a:t>
            </a:r>
            <a:r>
              <a:rPr lang="ru-RU" sz="2000" b="1" dirty="0">
                <a:solidFill>
                  <a:srgbClr val="0033CC"/>
                </a:solidFill>
                <a:latin typeface="Arial" charset="0"/>
              </a:rPr>
              <a:t>0 </a:t>
            </a: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fb</a:t>
            </a:r>
            <a:r>
              <a:rPr lang="ru-RU" sz="2000" b="1" baseline="30000" dirty="0">
                <a:solidFill>
                  <a:srgbClr val="0033CC"/>
                </a:solidFill>
                <a:latin typeface="Arial" charset="0"/>
              </a:rPr>
              <a:t>-1</a:t>
            </a:r>
            <a:r>
              <a:rPr lang="en-US" sz="2000" b="1" baseline="30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ru-RU" sz="2000" b="1" baseline="30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sz="2000" b="1" baseline="30000" dirty="0">
                <a:solidFill>
                  <a:srgbClr val="0033CC"/>
                </a:solidFill>
                <a:latin typeface="Arial" charset="0"/>
              </a:rPr>
              <a:t>  </a:t>
            </a:r>
            <a:endParaRPr lang="ru-RU" sz="2000" b="1" baseline="30000" dirty="0">
              <a:solidFill>
                <a:srgbClr val="0033CC"/>
              </a:solidFill>
              <a:latin typeface="Arial" charset="0"/>
            </a:endParaRPr>
          </a:p>
          <a:p>
            <a:pPr marL="457200" lvl="1" indent="0"/>
            <a:endParaRPr lang="ru-RU" sz="2000" b="1" baseline="30000" dirty="0">
              <a:solidFill>
                <a:srgbClr val="0033CC"/>
              </a:solidFill>
              <a:latin typeface="Arial" charset="0"/>
            </a:endParaRPr>
          </a:p>
          <a:p>
            <a:pPr marL="457200" lvl="1" indent="0"/>
            <a:endParaRPr lang="ru-RU" sz="2000" b="1" baseline="30000" dirty="0">
              <a:solidFill>
                <a:srgbClr val="0033CC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201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9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-2020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:</a:t>
            </a:r>
          </a:p>
          <a:p>
            <a:pPr lvl="1">
              <a:buFont typeface="Courier New" charset="0"/>
              <a:buChar char="o"/>
            </a:pP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Long shutdown2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 (18 months)</a:t>
            </a:r>
            <a:r>
              <a:rPr lang="ru-RU" sz="2000" dirty="0">
                <a:solidFill>
                  <a:srgbClr val="0033CC"/>
                </a:solidFill>
                <a:latin typeface="Arial" charset="0"/>
              </a:rPr>
              <a:t>,</a:t>
            </a:r>
            <a:r>
              <a:rPr lang="en-US" sz="2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luminosity</a:t>
            </a:r>
            <a:r>
              <a:rPr lang="ru-RU" sz="2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2-3x</a:t>
            </a:r>
            <a:r>
              <a:rPr lang="ru-RU" sz="2000" dirty="0">
                <a:solidFill>
                  <a:srgbClr val="0033CC"/>
                </a:solidFill>
                <a:latin typeface="Arial" charset="0"/>
              </a:rPr>
              <a:t>10</a:t>
            </a:r>
            <a:r>
              <a:rPr lang="ru-RU" sz="2000" baseline="30000" dirty="0">
                <a:solidFill>
                  <a:srgbClr val="0033CC"/>
                </a:solidFill>
                <a:latin typeface="Arial" charset="0"/>
              </a:rPr>
              <a:t>34 </a:t>
            </a:r>
            <a:r>
              <a:rPr lang="ru-RU" sz="2000" dirty="0">
                <a:solidFill>
                  <a:srgbClr val="0000CC"/>
                </a:solidFill>
                <a:latin typeface="Arial" charset="0"/>
              </a:rPr>
              <a:t>с</a:t>
            </a:r>
            <a:r>
              <a:rPr lang="en-GB" sz="2000" dirty="0">
                <a:solidFill>
                  <a:srgbClr val="0000CC"/>
                </a:solidFill>
                <a:latin typeface="Arial" charset="0"/>
              </a:rPr>
              <a:t>m</a:t>
            </a:r>
            <a:r>
              <a:rPr lang="ru-RU" sz="2000" baseline="30000" dirty="0">
                <a:solidFill>
                  <a:srgbClr val="0000CC"/>
                </a:solidFill>
                <a:latin typeface="Arial" charset="0"/>
              </a:rPr>
              <a:t>-2</a:t>
            </a:r>
            <a:r>
              <a:rPr lang="ru-RU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0000CC"/>
                </a:solidFill>
                <a:latin typeface="Arial" charset="0"/>
              </a:rPr>
              <a:t>s</a:t>
            </a:r>
            <a:r>
              <a:rPr lang="ru-RU" sz="2000" baseline="30000" dirty="0">
                <a:solidFill>
                  <a:srgbClr val="0000CC"/>
                </a:solidFill>
                <a:latin typeface="Arial" charset="0"/>
              </a:rPr>
              <a:t>-1</a:t>
            </a:r>
            <a:r>
              <a:rPr lang="ru-RU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End of Phase 1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2021-2023: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 lvl="1">
              <a:buFont typeface="Courier New" charset="0"/>
              <a:buChar char="o"/>
            </a:pP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Run 3.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 Integrated luminosity </a:t>
            </a: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3</a:t>
            </a:r>
            <a:r>
              <a:rPr lang="ru-RU" sz="2000" b="1" dirty="0">
                <a:solidFill>
                  <a:srgbClr val="0033CC"/>
                </a:solidFill>
                <a:latin typeface="Arial" charset="0"/>
              </a:rPr>
              <a:t>00 </a:t>
            </a:r>
            <a:r>
              <a:rPr lang="en-GB" sz="2000" b="1" dirty="0" err="1">
                <a:solidFill>
                  <a:srgbClr val="0033CC"/>
                </a:solidFill>
                <a:latin typeface="Arial" charset="0"/>
              </a:rPr>
              <a:t>fb</a:t>
            </a:r>
            <a:r>
              <a:rPr lang="ru-RU" sz="2000" b="1" baseline="30000" dirty="0">
                <a:solidFill>
                  <a:srgbClr val="0033CC"/>
                </a:solidFill>
                <a:latin typeface="Arial" charset="0"/>
              </a:rPr>
              <a:t>-1</a:t>
            </a:r>
          </a:p>
          <a:p>
            <a:pPr>
              <a:buFontTx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202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4-2025:</a:t>
            </a:r>
          </a:p>
          <a:p>
            <a:pPr lvl="2">
              <a:buFont typeface="Courier New" charset="0"/>
              <a:buChar char="o"/>
            </a:pP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Long shutdown3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 (30 months )</a:t>
            </a:r>
            <a:r>
              <a:rPr lang="ru-RU" sz="2000" dirty="0">
                <a:solidFill>
                  <a:srgbClr val="0033CC"/>
                </a:solidFill>
                <a:latin typeface="Arial" charset="0"/>
              </a:rPr>
              <a:t>,  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luminosity</a:t>
            </a:r>
            <a:r>
              <a:rPr lang="ru-RU" sz="2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4-6x</a:t>
            </a:r>
            <a:r>
              <a:rPr lang="ru-RU" sz="2000" dirty="0">
                <a:solidFill>
                  <a:srgbClr val="0033CC"/>
                </a:solidFill>
                <a:latin typeface="Arial" charset="0"/>
              </a:rPr>
              <a:t>10</a:t>
            </a:r>
            <a:r>
              <a:rPr lang="ru-RU" sz="2000" baseline="30000" dirty="0">
                <a:solidFill>
                  <a:srgbClr val="0033CC"/>
                </a:solidFill>
                <a:latin typeface="Arial" charset="0"/>
              </a:rPr>
              <a:t>34 </a:t>
            </a:r>
            <a:r>
              <a:rPr lang="ru-RU" sz="2000" dirty="0">
                <a:solidFill>
                  <a:srgbClr val="0000CC"/>
                </a:solidFill>
                <a:latin typeface="Arial" charset="0"/>
              </a:rPr>
              <a:t>с</a:t>
            </a:r>
            <a:r>
              <a:rPr lang="en-GB" sz="2000" dirty="0">
                <a:solidFill>
                  <a:srgbClr val="0000CC"/>
                </a:solidFill>
                <a:latin typeface="Arial" charset="0"/>
              </a:rPr>
              <a:t>m</a:t>
            </a:r>
            <a:r>
              <a:rPr lang="ru-RU" sz="2000" baseline="30000" dirty="0">
                <a:solidFill>
                  <a:srgbClr val="0000CC"/>
                </a:solidFill>
                <a:latin typeface="Arial" charset="0"/>
              </a:rPr>
              <a:t>-2</a:t>
            </a:r>
            <a:r>
              <a:rPr lang="ru-RU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0000CC"/>
                </a:solidFill>
                <a:latin typeface="Arial" charset="0"/>
              </a:rPr>
              <a:t>s</a:t>
            </a:r>
            <a:r>
              <a:rPr lang="ru-RU" sz="2000" baseline="30000" dirty="0">
                <a:solidFill>
                  <a:srgbClr val="0000CC"/>
                </a:solidFill>
                <a:latin typeface="Arial" charset="0"/>
              </a:rPr>
              <a:t>-1</a:t>
            </a:r>
            <a:endParaRPr lang="en-US" sz="2000" baseline="30000" dirty="0">
              <a:solidFill>
                <a:srgbClr val="0000CC"/>
              </a:solidFill>
              <a:latin typeface="Arial" charset="0"/>
            </a:endParaRPr>
          </a:p>
          <a:p>
            <a:pPr lvl="2">
              <a:buFont typeface="Courier New" charset="0"/>
              <a:buChar char="o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				   </a:t>
            </a:r>
            <a:r>
              <a:rPr lang="ru-RU" sz="2000" dirty="0">
                <a:solidFill>
                  <a:srgbClr val="0033CC"/>
                </a:solidFill>
                <a:latin typeface="Arial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0033CC"/>
                </a:solidFill>
                <a:latin typeface="Arial" charset="0"/>
                <a:sym typeface="Wingding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sym typeface="Wingdings" charset="0"/>
              </a:rPr>
              <a:t>High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sym typeface="Wingdings" charset="0"/>
              </a:rPr>
              <a:t>Lumi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sym typeface="Wingdings" charset="0"/>
              </a:rPr>
              <a:t> CМS Detector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– Phase 2</a:t>
            </a:r>
          </a:p>
          <a:p>
            <a:pPr>
              <a:buFontTx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202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20</a:t>
            </a: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29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 lvl="2">
              <a:buFont typeface="Courier New" charset="0"/>
              <a:buChar char="o"/>
            </a:pP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Run 4.</a:t>
            </a:r>
            <a:r>
              <a:rPr lang="en-GB" sz="2000" dirty="0">
                <a:solidFill>
                  <a:srgbClr val="0033CC"/>
                </a:solidFill>
                <a:latin typeface="Arial" charset="0"/>
              </a:rPr>
              <a:t> Integrated luminosity </a:t>
            </a:r>
            <a:r>
              <a:rPr lang="en-GB" sz="2000" b="1" dirty="0">
                <a:solidFill>
                  <a:srgbClr val="0033CC"/>
                </a:solidFill>
                <a:latin typeface="Arial" charset="0"/>
              </a:rPr>
              <a:t>30</a:t>
            </a:r>
            <a:r>
              <a:rPr lang="ru-RU" sz="2000" b="1" dirty="0">
                <a:solidFill>
                  <a:srgbClr val="0033CC"/>
                </a:solidFill>
                <a:latin typeface="Arial" charset="0"/>
              </a:rPr>
              <a:t>00 </a:t>
            </a:r>
            <a:r>
              <a:rPr lang="en-GB" sz="2000" b="1" dirty="0" err="1">
                <a:solidFill>
                  <a:srgbClr val="0033CC"/>
                </a:solidFill>
                <a:latin typeface="Arial" charset="0"/>
              </a:rPr>
              <a:t>fb</a:t>
            </a:r>
            <a:r>
              <a:rPr lang="ru-RU" sz="2000" b="1" baseline="30000" dirty="0">
                <a:solidFill>
                  <a:srgbClr val="0033CC"/>
                </a:solidFill>
                <a:latin typeface="Arial" charset="0"/>
              </a:rPr>
              <a:t>-1</a:t>
            </a:r>
          </a:p>
          <a:p>
            <a:pPr>
              <a:buFontTx/>
              <a:buChar char="•"/>
            </a:pP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fld id="{713408E5-3092-714C-949E-F0668CBF847B}" type="slidenum">
              <a:rPr lang="ru-RU" b="1"/>
              <a:pPr/>
              <a:t>14</a:t>
            </a:fld>
            <a:endParaRPr lang="ru-RU" b="1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>
            <a:off x="265906" y="4010496"/>
            <a:ext cx="934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713956" y="3817614"/>
            <a:ext cx="2451100" cy="385763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  <a:alpha val="74998"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/>
              <a:t>Today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9AD7D6-0F4E-4D63-B32B-35C6FD6C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692" y="66631"/>
            <a:ext cx="938865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8846"/>
      </p:ext>
    </p:extLst>
  </p:cSld>
  <p:clrMapOvr>
    <a:masterClrMapping/>
  </p:clrMapOvr>
  <p:transition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127000"/>
            <a:ext cx="89154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333399"/>
                </a:solidFill>
                <a:latin typeface="Helvetica-Bold"/>
              </a:rPr>
              <a:t>Participation in CMS Upgrade Program</a:t>
            </a:r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9339263" y="6653213"/>
            <a:ext cx="547687" cy="21431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 algn="ctr"/>
            <a:fld id="{D6FBC571-0E71-6D4E-81D4-B82568B1BEC8}" type="slidenum">
              <a:rPr lang="ru-RU" b="1"/>
              <a:pPr algn="ctr"/>
              <a:t>15</a:t>
            </a:fld>
            <a:endParaRPr lang="ru-RU" b="1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36513" y="769938"/>
            <a:ext cx="9144001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800" b="0" u="sng" dirty="0">
                <a:solidFill>
                  <a:srgbClr val="008000"/>
                </a:solidFill>
              </a:rPr>
              <a:t>EYETS2018(Jan-Apr):</a:t>
            </a:r>
            <a:r>
              <a:rPr lang="en-US" altLang="ru-RU" sz="1800" b="0" dirty="0">
                <a:solidFill>
                  <a:srgbClr val="008000"/>
                </a:solidFill>
              </a:rPr>
              <a:t> Within </a:t>
            </a:r>
            <a:r>
              <a:rPr lang="en-US" altLang="ru-RU" sz="1800" b="0" dirty="0">
                <a:solidFill>
                  <a:srgbClr val="C00000"/>
                </a:solidFill>
              </a:rPr>
              <a:t>the JINR Project </a:t>
            </a:r>
            <a:r>
              <a:rPr lang="ru-RU" altLang="ru-RU" sz="1800" b="0" dirty="0">
                <a:solidFill>
                  <a:srgbClr val="C00000"/>
                </a:solidFill>
              </a:rPr>
              <a:t>“</a:t>
            </a:r>
            <a:r>
              <a:rPr lang="en-US" altLang="ru-RU" sz="1800" b="0" dirty="0">
                <a:solidFill>
                  <a:srgbClr val="C00000"/>
                </a:solidFill>
              </a:rPr>
              <a:t>CMS Upgrade up to </a:t>
            </a:r>
            <a:r>
              <a:rPr lang="ru-RU" altLang="ru-RU" sz="1800" b="0" dirty="0">
                <a:solidFill>
                  <a:srgbClr val="C00000"/>
                </a:solidFill>
              </a:rPr>
              <a:t>2020”</a:t>
            </a:r>
            <a:r>
              <a:rPr lang="en-US" altLang="ru-RU" sz="1800" b="0" dirty="0">
                <a:solidFill>
                  <a:srgbClr val="C00000"/>
                </a:solidFill>
              </a:rPr>
              <a:t> (phase</a:t>
            </a:r>
            <a:r>
              <a:rPr lang="ru-RU" altLang="ru-RU" sz="1800" b="0" dirty="0">
                <a:solidFill>
                  <a:srgbClr val="C00000"/>
                </a:solidFill>
              </a:rPr>
              <a:t> </a:t>
            </a:r>
            <a:r>
              <a:rPr lang="en-US" altLang="ru-RU" sz="1800" b="0" dirty="0">
                <a:solidFill>
                  <a:srgbClr val="C00000"/>
                </a:solidFill>
              </a:rPr>
              <a:t>I) </a:t>
            </a:r>
            <a:r>
              <a:rPr lang="en-US" altLang="ru-RU" sz="1800" b="0" dirty="0">
                <a:solidFill>
                  <a:srgbClr val="008000"/>
                </a:solidFill>
              </a:rPr>
              <a:t>upgrade works have been performed to enable effective operation of experiment at high luminosity </a:t>
            </a:r>
            <a:r>
              <a:rPr lang="ru-RU" altLang="ru-RU" sz="1800" b="0" dirty="0">
                <a:solidFill>
                  <a:srgbClr val="006600"/>
                </a:solidFill>
              </a:rPr>
              <a:t>1–2×10</a:t>
            </a:r>
            <a:r>
              <a:rPr lang="ru-RU" altLang="ru-RU" sz="1800" b="0" baseline="30000" dirty="0">
                <a:solidFill>
                  <a:srgbClr val="006600"/>
                </a:solidFill>
              </a:rPr>
              <a:t>34</a:t>
            </a:r>
            <a:r>
              <a:rPr lang="en-US" altLang="ru-RU" sz="1800" b="0" dirty="0" err="1">
                <a:solidFill>
                  <a:srgbClr val="006600"/>
                </a:solidFill>
              </a:rPr>
              <a:t>sm</a:t>
            </a:r>
            <a:r>
              <a:rPr lang="ru-RU" altLang="ru-RU" sz="1800" b="0" baseline="30000" dirty="0">
                <a:solidFill>
                  <a:srgbClr val="006600"/>
                </a:solidFill>
              </a:rPr>
              <a:t>-2</a:t>
            </a:r>
            <a:r>
              <a:rPr lang="en-US" altLang="ru-RU" sz="1800" b="0" dirty="0">
                <a:solidFill>
                  <a:srgbClr val="006600"/>
                </a:solidFill>
              </a:rPr>
              <a:t>s</a:t>
            </a:r>
            <a:r>
              <a:rPr lang="ru-RU" altLang="ru-RU" sz="1800" b="0" baseline="30000" dirty="0">
                <a:solidFill>
                  <a:srgbClr val="006600"/>
                </a:solidFill>
              </a:rPr>
              <a:t>-1</a:t>
            </a:r>
            <a:r>
              <a:rPr lang="ru-RU" altLang="ru-RU" sz="1800" b="0" dirty="0">
                <a:solidFill>
                  <a:srgbClr val="006600"/>
                </a:solidFill>
              </a:rPr>
              <a:t> </a:t>
            </a:r>
            <a:r>
              <a:rPr lang="en-US" altLang="ru-RU" sz="1800" b="0" dirty="0">
                <a:solidFill>
                  <a:srgbClr val="006600"/>
                </a:solidFill>
              </a:rPr>
              <a:t>and nominal LHC energy up to </a:t>
            </a:r>
            <a:r>
              <a:rPr lang="ru-RU" altLang="ru-RU" sz="1800" b="0" dirty="0">
                <a:solidFill>
                  <a:srgbClr val="006600"/>
                </a:solidFill>
              </a:rPr>
              <a:t>14 </a:t>
            </a:r>
            <a:r>
              <a:rPr lang="en-US" altLang="ru-RU" sz="1800" b="0" dirty="0" err="1">
                <a:solidFill>
                  <a:srgbClr val="006600"/>
                </a:solidFill>
              </a:rPr>
              <a:t>TeV</a:t>
            </a:r>
            <a:endParaRPr lang="en-US" altLang="ru-RU" sz="1600" b="0" dirty="0"/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ru-RU" altLang="ru-RU" sz="1000" b="0" dirty="0"/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600" b="0" dirty="0"/>
              <a:t>Upgrade of </a:t>
            </a:r>
            <a:r>
              <a:rPr lang="ru-RU" altLang="ru-RU" sz="1600" b="0" dirty="0"/>
              <a:t>HE</a:t>
            </a:r>
            <a:r>
              <a:rPr lang="en-US" altLang="ru-RU" sz="1600" b="0" dirty="0"/>
              <a:t> was completed (installation and tests of new electronics, silicon photomultipliers (</a:t>
            </a:r>
            <a:r>
              <a:rPr lang="en-US" altLang="ru-RU" sz="1600" b="0" dirty="0" err="1"/>
              <a:t>SiPM</a:t>
            </a:r>
            <a:r>
              <a:rPr lang="en-US" altLang="ru-RU" sz="1600" b="0" dirty="0"/>
              <a:t>) ). </a:t>
            </a:r>
            <a:endParaRPr lang="ru-RU" altLang="ru-RU" sz="1600" b="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0" dirty="0"/>
          </a:p>
          <a:p>
            <a:pPr algn="just" eaLnBrk="1" hangingPunct="1">
              <a:spcBef>
                <a:spcPct val="0"/>
              </a:spcBef>
            </a:pPr>
            <a:r>
              <a:rPr lang="ru-RU" altLang="ru-RU" sz="1800" b="0" dirty="0">
                <a:solidFill>
                  <a:srgbClr val="006600"/>
                </a:solidFill>
              </a:rPr>
              <a:t> </a:t>
            </a:r>
            <a:r>
              <a:rPr lang="en-US" altLang="ru-RU" sz="1800" b="0" u="sng" dirty="0">
                <a:solidFill>
                  <a:srgbClr val="006600"/>
                </a:solidFill>
              </a:rPr>
              <a:t>Phase</a:t>
            </a:r>
            <a:r>
              <a:rPr lang="ru-RU" altLang="ru-RU" sz="1800" b="0" u="sng" dirty="0">
                <a:solidFill>
                  <a:srgbClr val="006600"/>
                </a:solidFill>
              </a:rPr>
              <a:t> II:</a:t>
            </a:r>
            <a:r>
              <a:rPr lang="ru-RU" altLang="ru-RU" sz="1800" b="0" dirty="0">
                <a:solidFill>
                  <a:srgbClr val="006600"/>
                </a:solidFill>
              </a:rPr>
              <a:t> </a:t>
            </a:r>
            <a:r>
              <a:rPr lang="en-US" altLang="ru-RU" sz="1800" b="0" dirty="0">
                <a:solidFill>
                  <a:srgbClr val="006600"/>
                </a:solidFill>
              </a:rPr>
              <a:t>Upgrade to </a:t>
            </a:r>
            <a:r>
              <a:rPr lang="en-US" altLang="ru-RU" sz="1800" b="0" dirty="0">
                <a:solidFill>
                  <a:srgbClr val="008000"/>
                </a:solidFill>
              </a:rPr>
              <a:t>enable effective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>
                <a:solidFill>
                  <a:srgbClr val="008000"/>
                </a:solidFill>
              </a:rPr>
              <a:t>      operation of experiment at very high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>
                <a:solidFill>
                  <a:srgbClr val="008000"/>
                </a:solidFill>
              </a:rPr>
              <a:t>	luminosity 5</a:t>
            </a:r>
            <a:r>
              <a:rPr lang="ru-RU" altLang="ru-RU" sz="1800" b="0" dirty="0">
                <a:solidFill>
                  <a:srgbClr val="006600"/>
                </a:solidFill>
              </a:rPr>
              <a:t>×10</a:t>
            </a:r>
            <a:r>
              <a:rPr lang="ru-RU" altLang="ru-RU" sz="1800" b="0" baseline="30000" dirty="0">
                <a:solidFill>
                  <a:srgbClr val="006600"/>
                </a:solidFill>
              </a:rPr>
              <a:t>34</a:t>
            </a:r>
            <a:r>
              <a:rPr lang="en-US" altLang="ru-RU" sz="1800" b="0" dirty="0" err="1">
                <a:solidFill>
                  <a:srgbClr val="006600"/>
                </a:solidFill>
              </a:rPr>
              <a:t>sm</a:t>
            </a:r>
            <a:r>
              <a:rPr lang="ru-RU" altLang="ru-RU" sz="1800" b="0" baseline="30000" dirty="0">
                <a:solidFill>
                  <a:srgbClr val="006600"/>
                </a:solidFill>
              </a:rPr>
              <a:t>-2</a:t>
            </a:r>
            <a:r>
              <a:rPr lang="en-US" altLang="ru-RU" sz="1800" b="0" dirty="0">
                <a:solidFill>
                  <a:srgbClr val="006600"/>
                </a:solidFill>
              </a:rPr>
              <a:t>s</a:t>
            </a:r>
            <a:r>
              <a:rPr lang="ru-RU" altLang="ru-RU" sz="1800" b="0" baseline="30000" dirty="0">
                <a:solidFill>
                  <a:srgbClr val="006600"/>
                </a:solidFill>
              </a:rPr>
              <a:t>-1</a:t>
            </a:r>
            <a:r>
              <a:rPr lang="ru-RU" altLang="ru-RU" sz="1800" b="0" dirty="0">
                <a:solidFill>
                  <a:srgbClr val="006600"/>
                </a:solidFill>
              </a:rPr>
              <a:t> </a:t>
            </a:r>
            <a:r>
              <a:rPr lang="en-US" altLang="ru-RU" sz="1800" b="0" dirty="0">
                <a:solidFill>
                  <a:srgbClr val="006600"/>
                </a:solidFill>
              </a:rPr>
              <a:t>and integrated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>
                <a:solidFill>
                  <a:srgbClr val="008000"/>
                </a:solidFill>
              </a:rPr>
              <a:t>	luminosity up to 3</a:t>
            </a:r>
            <a:r>
              <a:rPr lang="ru-RU" altLang="ru-RU" sz="1800" b="0" dirty="0">
                <a:solidFill>
                  <a:srgbClr val="006600"/>
                </a:solidFill>
              </a:rPr>
              <a:t>–</a:t>
            </a:r>
            <a:r>
              <a:rPr lang="en-US" altLang="ru-RU" sz="1800" b="0" dirty="0">
                <a:solidFill>
                  <a:srgbClr val="006600"/>
                </a:solidFill>
              </a:rPr>
              <a:t>5</a:t>
            </a:r>
            <a:r>
              <a:rPr lang="ru-RU" altLang="ru-RU" sz="1800" b="0" dirty="0">
                <a:solidFill>
                  <a:srgbClr val="006600"/>
                </a:solidFill>
              </a:rPr>
              <a:t> </a:t>
            </a:r>
            <a:r>
              <a:rPr lang="en-US" altLang="ru-RU" sz="1800" b="0" dirty="0">
                <a:solidFill>
                  <a:srgbClr val="006600"/>
                </a:solidFill>
              </a:rPr>
              <a:t>ab</a:t>
            </a:r>
            <a:r>
              <a:rPr lang="ru-RU" altLang="ru-RU" sz="1800" b="0" baseline="30000" dirty="0">
                <a:solidFill>
                  <a:srgbClr val="006600"/>
                </a:solidFill>
              </a:rPr>
              <a:t>-1</a:t>
            </a:r>
            <a:r>
              <a:rPr lang="ru-RU" altLang="ru-RU" sz="1800" b="0" dirty="0">
                <a:solidFill>
                  <a:srgbClr val="006600"/>
                </a:solidFill>
              </a:rPr>
              <a:t> (</a:t>
            </a:r>
            <a:r>
              <a:rPr lang="ru-RU" altLang="ru-RU" sz="1800" b="0" dirty="0" err="1">
                <a:solidFill>
                  <a:srgbClr val="006600"/>
                </a:solidFill>
              </a:rPr>
              <a:t>attobarn</a:t>
            </a:r>
            <a:r>
              <a:rPr lang="ru-RU" altLang="ru-RU" sz="1800" b="0" dirty="0">
                <a:solidFill>
                  <a:srgbClr val="006600"/>
                </a:solidFill>
              </a:rPr>
              <a:t> </a:t>
            </a:r>
            <a:r>
              <a:rPr lang="ru-RU" altLang="ru-RU" sz="1800" b="0" dirty="0" err="1">
                <a:solidFill>
                  <a:srgbClr val="006600"/>
                </a:solidFill>
              </a:rPr>
              <a:t>physics</a:t>
            </a:r>
            <a:r>
              <a:rPr lang="ru-RU" altLang="ru-RU" sz="1800" b="0" dirty="0">
                <a:solidFill>
                  <a:srgbClr val="006600"/>
                </a:solidFill>
              </a:rPr>
              <a:t>). 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000" b="0" dirty="0">
              <a:solidFill>
                <a:srgbClr val="006600"/>
              </a:solidFill>
            </a:endParaRP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600" b="0" dirty="0"/>
              <a:t> Endcap Hadron Calorimeter</a:t>
            </a:r>
          </a:p>
          <a:p>
            <a:pPr lvl="2" algn="just" eaLnBrk="1" hangingPunct="1"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en-US" altLang="ru-RU" sz="1600" b="0" dirty="0"/>
              <a:t>Studies of radiation field in HE</a:t>
            </a:r>
          </a:p>
          <a:p>
            <a:pPr lvl="2" algn="just" eaLnBrk="1" hangingPunct="1"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en-US" altLang="ru-RU" sz="1600" b="0" dirty="0"/>
              <a:t>Studies of scintillator </a:t>
            </a:r>
            <a:r>
              <a:rPr lang="en-US" altLang="ru-RU" sz="1600" b="0" dirty="0" err="1"/>
              <a:t>macrotile</a:t>
            </a:r>
            <a:endParaRPr lang="en-US" altLang="ru-RU" sz="1600" b="0" dirty="0"/>
          </a:p>
          <a:p>
            <a:pPr lvl="2" algn="just" eaLnBrk="1" hangingPunct="1"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en-US" altLang="ru-RU" sz="1600" b="0" dirty="0"/>
              <a:t>Software development</a:t>
            </a:r>
            <a:endParaRPr lang="en-US" altLang="ru-RU" sz="1000" b="0" dirty="0"/>
          </a:p>
          <a:p>
            <a:pPr lvl="2" algn="just" eaLnBrk="1" hangingPunct="1"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en-US" altLang="ru-RU" sz="1600" b="0" dirty="0"/>
              <a:t>Optimization of future hadron </a:t>
            </a:r>
          </a:p>
          <a:p>
            <a:pPr marL="914400" lvl="2" indent="0" algn="just" eaLnBrk="1" hangingPunct="1">
              <a:spcBef>
                <a:spcPct val="0"/>
              </a:spcBef>
              <a:buNone/>
            </a:pPr>
            <a:r>
              <a:rPr lang="en-US" altLang="ru-RU" sz="1600" b="0" dirty="0"/>
              <a:t>      calorimeter segmentation</a:t>
            </a:r>
          </a:p>
          <a:p>
            <a:pPr lvl="2" algn="just" eaLnBrk="1" hangingPunct="1">
              <a:spcBef>
                <a:spcPct val="0"/>
              </a:spcBef>
              <a:buFontTx/>
              <a:buNone/>
            </a:pPr>
            <a:r>
              <a:rPr lang="en-US" altLang="ru-RU" sz="1600" b="0" dirty="0"/>
              <a:t> </a:t>
            </a: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ru-RU" sz="1600" b="0" dirty="0"/>
              <a:t>Forward Muon Station</a:t>
            </a:r>
          </a:p>
          <a:p>
            <a:pPr lvl="2" algn="just" eaLnBrk="1" hangingPunct="1"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en-US" altLang="ru-RU" sz="1600" b="0" dirty="0" err="1"/>
              <a:t>Longetivity</a:t>
            </a:r>
            <a:r>
              <a:rPr lang="en-US" altLang="ru-RU" sz="1600" b="0" dirty="0"/>
              <a:t> test ME1/1 CSC at </a:t>
            </a:r>
          </a:p>
          <a:p>
            <a:pPr marL="914400" lvl="2" indent="0" algn="just" eaLnBrk="1" hangingPunct="1">
              <a:spcBef>
                <a:spcPct val="0"/>
              </a:spcBef>
              <a:buNone/>
            </a:pPr>
            <a:r>
              <a:rPr lang="en-US" altLang="ru-RU" sz="1600" b="0" dirty="0"/>
              <a:t>      GIF++ irradiation facility for HL LHC</a:t>
            </a:r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ru-RU" sz="1600" b="0" dirty="0"/>
          </a:p>
          <a:p>
            <a:pPr lvl="1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ru-RU" altLang="ru-RU" sz="10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8" name="Рисунок 6" descr="P4093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74975"/>
            <a:ext cx="42576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0161C0-4180-4DD9-8C5D-26D626D05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67" y="13712"/>
            <a:ext cx="938865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841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Изображение 1" descr="Снимок экрана 2019-01-14 в 11.12.3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4755452"/>
            <a:ext cx="1657350" cy="176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6"/>
          <p:cNvSpPr txBox="1">
            <a:spLocks noChangeArrowheads="1"/>
          </p:cNvSpPr>
          <p:nvPr/>
        </p:nvSpPr>
        <p:spPr bwMode="auto">
          <a:xfrm>
            <a:off x="415926" y="620713"/>
            <a:ext cx="9109075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en-US" altLang="ru-RU" sz="800" b="0" kern="1200" dirty="0">
              <a:solidFill>
                <a:srgbClr val="000000"/>
              </a:solidFill>
              <a:ea typeface="+mn-ea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800" b="0" kern="1200" dirty="0">
                <a:solidFill>
                  <a:srgbClr val="002060"/>
                </a:solidFill>
                <a:ea typeface="+mn-ea"/>
              </a:rPr>
              <a:t>In EYETS 2018 (Jan-April) JINR CMS group has contributed on Hadron </a:t>
            </a:r>
            <a:r>
              <a:rPr lang="en-US" altLang="ru-RU" sz="1800" b="0" kern="1200" dirty="0" err="1">
                <a:solidFill>
                  <a:srgbClr val="002060"/>
                </a:solidFill>
                <a:ea typeface="+mn-ea"/>
              </a:rPr>
              <a:t>Endcap</a:t>
            </a:r>
            <a:r>
              <a:rPr lang="en-US" altLang="ru-RU" sz="1800" b="0" kern="1200" dirty="0">
                <a:solidFill>
                  <a:srgbClr val="002060"/>
                </a:solidFill>
                <a:ea typeface="+mn-ea"/>
              </a:rPr>
              <a:t> (HE) electronics upgrade under Phase 1 program</a:t>
            </a:r>
            <a:r>
              <a:rPr lang="ru-RU" sz="1800" b="0" kern="1200" dirty="0">
                <a:solidFill>
                  <a:srgbClr val="000000"/>
                </a:solidFill>
              </a:rPr>
              <a:t> </a:t>
            </a:r>
            <a:endParaRPr lang="en-US" altLang="ru-RU" sz="1800" b="0" kern="1200" dirty="0">
              <a:solidFill>
                <a:srgbClr val="00206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New electronics components based on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SiPM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(silicon photomultipliers) instead of used HPD (hybrid photodiode) have been assembled and tested on specialized test-stand 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All test-passed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SiPMs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modules have been installed on HE and commissioned with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cosmics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, splash and Co60 radioactive source data</a:t>
            </a:r>
          </a:p>
          <a:p>
            <a:pPr marL="457200" lvl="1" indent="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457200" lvl="1" indent="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</p:txBody>
      </p:sp>
      <p:pic>
        <p:nvPicPr>
          <p:cNvPr id="8195" name="Рисунок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20939"/>
            <a:ext cx="3024188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Изображение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52501" y="2100263"/>
            <a:ext cx="23145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Номер слайда 5"/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</a:pPr>
            <a:fld id="{977F24FD-C182-B840-B5F3-61BA69E6C95B}" type="slidenum">
              <a:rPr lang="ru-RU" sz="1200" kern="1200">
                <a:solidFill>
                  <a:srgbClr val="808080"/>
                </a:solidFill>
              </a:rPr>
              <a:pPr algn="r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sz="1200" kern="1200">
              <a:solidFill>
                <a:srgbClr val="80808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96900" y="45244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333399"/>
                </a:solidFill>
                <a:latin typeface="Helvetica-Bold"/>
                <a:ea typeface="+mn-ea"/>
              </a:rPr>
              <a:t>HCAL Phase 1 upgrade </a:t>
            </a:r>
          </a:p>
        </p:txBody>
      </p:sp>
      <p:pic>
        <p:nvPicPr>
          <p:cNvPr id="8200" name="Изображение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15"/>
          <p:cNvSpPr txBox="1">
            <a:spLocks noChangeArrowheads="1"/>
          </p:cNvSpPr>
          <p:nvPr/>
        </p:nvSpPr>
        <p:spPr bwMode="auto">
          <a:xfrm>
            <a:off x="849314" y="2781301"/>
            <a:ext cx="18700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FF0000"/>
                </a:solidFill>
              </a:rPr>
              <a:t>Installation process</a:t>
            </a:r>
            <a:endParaRPr lang="ru-RU" sz="1400" kern="1200">
              <a:solidFill>
                <a:srgbClr val="FF0000"/>
              </a:solidFill>
            </a:endParaRPr>
          </a:p>
        </p:txBody>
      </p:sp>
      <p:sp>
        <p:nvSpPr>
          <p:cNvPr id="8202" name="TextBox 15"/>
          <p:cNvSpPr txBox="1">
            <a:spLocks noChangeArrowheads="1"/>
          </p:cNvSpPr>
          <p:nvPr/>
        </p:nvSpPr>
        <p:spPr bwMode="auto">
          <a:xfrm>
            <a:off x="5168900" y="3789363"/>
            <a:ext cx="1512888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0" kern="1200">
                <a:solidFill>
                  <a:srgbClr val="FF0000"/>
                </a:solidFill>
              </a:rPr>
              <a:t>Dark-current spectra for a single SiPM</a:t>
            </a:r>
            <a:endParaRPr lang="ru-RU" sz="1600" b="0" kern="1200">
              <a:solidFill>
                <a:srgbClr val="FF0000"/>
              </a:solidFill>
            </a:endParaRPr>
          </a:p>
        </p:txBody>
      </p:sp>
      <p:sp>
        <p:nvSpPr>
          <p:cNvPr id="8203" name="TextBox 15"/>
          <p:cNvSpPr txBox="1">
            <a:spLocks noChangeArrowheads="1"/>
          </p:cNvSpPr>
          <p:nvPr/>
        </p:nvSpPr>
        <p:spPr bwMode="auto">
          <a:xfrm>
            <a:off x="560389" y="4797425"/>
            <a:ext cx="5584379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0" kern="1200" dirty="0" err="1">
                <a:solidFill>
                  <a:srgbClr val="FF0000"/>
                </a:solidFill>
              </a:rPr>
              <a:t>Commisioning</a:t>
            </a:r>
            <a:r>
              <a:rPr lang="en-US" sz="1600" b="0" kern="1200" dirty="0">
                <a:solidFill>
                  <a:srgbClr val="FF0000"/>
                </a:solidFill>
              </a:rPr>
              <a:t> showed that the Hadronic Endcap was ready for proton-proton and heavy ion data. 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0" kern="1200" dirty="0">
                <a:solidFill>
                  <a:srgbClr val="000099"/>
                </a:solidFill>
              </a:rPr>
              <a:t>During 2018 data-taking HE showed solid running. New components provide higher calorimetry granularity,  have 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two</a:t>
            </a:r>
            <a:r>
              <a:rPr kumimoji="1" lang="en-US" sz="1600" b="0" kern="1200" dirty="0">
                <a:solidFill>
                  <a:srgbClr val="000099"/>
                </a:solidFill>
              </a:rPr>
              <a:t>-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three</a:t>
            </a:r>
            <a:r>
              <a:rPr kumimoji="1" lang="ru-RU" sz="1600" b="0" kern="1200" dirty="0">
                <a:solidFill>
                  <a:srgbClr val="000099"/>
                </a:solidFill>
              </a:rPr>
              <a:t> 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orders</a:t>
            </a:r>
            <a:r>
              <a:rPr kumimoji="1" lang="ru-RU" sz="1600" b="0" kern="1200" dirty="0">
                <a:solidFill>
                  <a:srgbClr val="000099"/>
                </a:solidFill>
              </a:rPr>
              <a:t> 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of</a:t>
            </a:r>
            <a:r>
              <a:rPr kumimoji="1" lang="ru-RU" sz="1600" b="0" kern="1200" dirty="0">
                <a:solidFill>
                  <a:srgbClr val="000099"/>
                </a:solidFill>
              </a:rPr>
              <a:t> 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magnitude</a:t>
            </a:r>
            <a:r>
              <a:rPr kumimoji="1" lang="ru-RU" sz="1600" b="0" kern="1200" dirty="0">
                <a:solidFill>
                  <a:srgbClr val="000099"/>
                </a:solidFill>
              </a:rPr>
              <a:t> 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higher</a:t>
            </a:r>
            <a:r>
              <a:rPr kumimoji="1" lang="ru-RU" sz="1600" b="0" kern="1200" dirty="0">
                <a:solidFill>
                  <a:srgbClr val="000099"/>
                </a:solidFill>
              </a:rPr>
              <a:t> </a:t>
            </a:r>
            <a:r>
              <a:rPr kumimoji="1" lang="en-US" sz="1600" b="0" kern="1200" dirty="0">
                <a:solidFill>
                  <a:srgbClr val="000099"/>
                </a:solidFill>
              </a:rPr>
              <a:t>gain 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than</a:t>
            </a:r>
            <a:r>
              <a:rPr kumimoji="1" lang="ru-RU" sz="1600" b="0" kern="1200" dirty="0">
                <a:solidFill>
                  <a:srgbClr val="000099"/>
                </a:solidFill>
              </a:rPr>
              <a:t> HPD,</a:t>
            </a:r>
            <a:r>
              <a:rPr kumimoji="1" lang="en-US" sz="1600" b="0" kern="1200" dirty="0">
                <a:solidFill>
                  <a:srgbClr val="000099"/>
                </a:solidFill>
              </a:rPr>
              <a:t> </a:t>
            </a:r>
            <a:r>
              <a:rPr kumimoji="1" lang="ru-RU" sz="1600" b="0" kern="1200" dirty="0" err="1">
                <a:solidFill>
                  <a:srgbClr val="000099"/>
                </a:solidFill>
              </a:rPr>
              <a:t>also</a:t>
            </a:r>
            <a:r>
              <a:rPr kumimoji="1" lang="ru-RU" sz="1600" b="0" kern="1200" dirty="0">
                <a:solidFill>
                  <a:srgbClr val="000099"/>
                </a:solidFill>
              </a:rPr>
              <a:t> </a:t>
            </a:r>
            <a:r>
              <a:rPr kumimoji="1" lang="en-US" sz="1600" b="0" kern="1200" dirty="0">
                <a:solidFill>
                  <a:srgbClr val="000099"/>
                </a:solidFill>
              </a:rPr>
              <a:t>have better radiation hardness in strong radiation fields.</a:t>
            </a:r>
            <a:endParaRPr lang="ru-RU" sz="1600" b="0" kern="1200" dirty="0">
              <a:solidFill>
                <a:srgbClr val="000099"/>
              </a:solidFill>
            </a:endParaRPr>
          </a:p>
        </p:txBody>
      </p:sp>
      <p:sp>
        <p:nvSpPr>
          <p:cNvPr id="8207" name="Rectangle 26"/>
          <p:cNvSpPr>
            <a:spLocks noChangeArrowheads="1"/>
          </p:cNvSpPr>
          <p:nvPr/>
        </p:nvSpPr>
        <p:spPr bwMode="auto">
          <a:xfrm>
            <a:off x="5500689" y="6237289"/>
            <a:ext cx="3844925" cy="3381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s-IS" sz="1600" kern="1200" dirty="0">
                <a:latin typeface="Arial" charset="0"/>
                <a:cs typeface="Arial" charset="0"/>
              </a:rPr>
              <a:t>Phys. Part. Nucl. 48 , 5 (2017) 748-751</a:t>
            </a:r>
            <a:endParaRPr lang="en-US" sz="1600" kern="1200" dirty="0">
              <a:latin typeface="Arial" charset="0"/>
              <a:cs typeface="Arial" charset="0"/>
            </a:endParaRPr>
          </a:p>
        </p:txBody>
      </p:sp>
      <p:pic>
        <p:nvPicPr>
          <p:cNvPr id="8205" name="Изображение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4" y="2565401"/>
            <a:ext cx="29162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Box 15"/>
          <p:cNvSpPr txBox="1">
            <a:spLocks noChangeArrowheads="1"/>
          </p:cNvSpPr>
          <p:nvPr/>
        </p:nvSpPr>
        <p:spPr bwMode="auto">
          <a:xfrm>
            <a:off x="6897688" y="2420938"/>
            <a:ext cx="24368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0" kern="1200">
                <a:solidFill>
                  <a:srgbClr val="FF0000"/>
                </a:solidFill>
              </a:rPr>
              <a:t>Mean signal distribution for entire HE</a:t>
            </a:r>
            <a:endParaRPr lang="ru-RU" sz="1600" b="0" kern="1200">
              <a:solidFill>
                <a:srgbClr val="FF0000"/>
              </a:solidFill>
            </a:endParaRPr>
          </a:p>
        </p:txBody>
      </p:sp>
      <p:sp>
        <p:nvSpPr>
          <p:cNvPr id="2" name="TextBox 15"/>
          <p:cNvSpPr txBox="1">
            <a:spLocks noChangeArrowheads="1"/>
          </p:cNvSpPr>
          <p:nvPr/>
        </p:nvSpPr>
        <p:spPr bwMode="auto">
          <a:xfrm>
            <a:off x="7904163" y="5157788"/>
            <a:ext cx="15128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0" kern="1200" dirty="0">
                <a:solidFill>
                  <a:srgbClr val="FF0000"/>
                </a:solidFill>
              </a:rPr>
              <a:t>New readout segmentation of HE</a:t>
            </a:r>
            <a:endParaRPr lang="ru-RU" sz="1600" b="0" kern="1200" dirty="0">
              <a:solidFill>
                <a:srgbClr val="FF0000"/>
              </a:solidFill>
            </a:endParaRPr>
          </a:p>
        </p:txBody>
      </p:sp>
      <p:sp>
        <p:nvSpPr>
          <p:cNvPr id="8208" name="Rectangle 21"/>
          <p:cNvSpPr>
            <a:spLocks noChangeArrowheads="1"/>
          </p:cNvSpPr>
          <p:nvPr/>
        </p:nvSpPr>
        <p:spPr bwMode="auto">
          <a:xfrm>
            <a:off x="560388" y="6381750"/>
            <a:ext cx="2769476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latin typeface="Arial" charset="0"/>
                <a:cs typeface="Arial" charset="0"/>
              </a:rPr>
              <a:t>JINST</a:t>
            </a:r>
            <a:r>
              <a:rPr lang="en-US" sz="1600" kern="120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1600" kern="1200">
                <a:latin typeface="Arial" charset="0"/>
                <a:cs typeface="Arial" charset="0"/>
              </a:rPr>
              <a:t>Volume 12,  P12034</a:t>
            </a:r>
            <a:r>
              <a:rPr lang="ru-RU" sz="1600" kern="1200">
                <a:latin typeface="Arial" charset="0"/>
                <a:cs typeface="Arial" charset="0"/>
              </a:rPr>
              <a:t> </a:t>
            </a:r>
            <a:endParaRPr lang="en-US" sz="1600" kern="12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Номер слайда 5">
            <a:extLst>
              <a:ext uri="{FF2B5EF4-FFF2-40B4-BE49-F238E27FC236}">
                <a16:creationId xmlns:a16="http://schemas.microsoft.com/office/drawing/2014/main" id="{50E6549D-2890-48B2-87C4-63CFAFEFDA55}"/>
              </a:ext>
            </a:extLst>
          </p:cNvPr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A2691B52-EAEF-4DB6-8200-600F4B82B0FF}" type="slidenum">
              <a:rPr kumimoji="0" lang="ru-RU" altLang="ru-RU" sz="1200" kern="1200">
                <a:solidFill>
                  <a:srgbClr val="808080"/>
                </a:solidFill>
                <a:ea typeface="+mn-ea"/>
              </a:rPr>
              <a:pPr algn="r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17</a:t>
            </a:fld>
            <a:endParaRPr kumimoji="0" lang="ru-RU" altLang="ru-RU" sz="1200" kern="1200">
              <a:solidFill>
                <a:srgbClr val="808080"/>
              </a:solidFill>
              <a:ea typeface="+mn-ea"/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EFE65A0D-D0ED-4263-9CF4-225C1647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9689"/>
            <a:ext cx="748665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GB" altLang="en-US" sz="1800" kern="1200" dirty="0">
                <a:solidFill>
                  <a:schemeClr val="accent2">
                    <a:lumMod val="75000"/>
                  </a:schemeClr>
                </a:solidFill>
                <a:latin typeface="Helvetica-Bold"/>
                <a:ea typeface="+mn-ea"/>
              </a:rPr>
              <a:t>Study of </a:t>
            </a:r>
            <a:r>
              <a:rPr kumimoji="0" lang="en-GB" altLang="en-US" sz="1800" kern="1200" dirty="0">
                <a:solidFill>
                  <a:schemeClr val="accent6">
                    <a:lumMod val="75000"/>
                  </a:schemeClr>
                </a:solidFill>
                <a:latin typeface="Helvetica-Bold"/>
                <a:ea typeface="+mn-ea"/>
              </a:rPr>
              <a:t>the</a:t>
            </a:r>
            <a:r>
              <a:rPr kumimoji="0" lang="en-GB" altLang="en-US" sz="1800" kern="1200" dirty="0">
                <a:solidFill>
                  <a:schemeClr val="accent2">
                    <a:lumMod val="75000"/>
                  </a:schemeClr>
                </a:solidFill>
                <a:latin typeface="Helvetica-Bold"/>
                <a:ea typeface="+mn-ea"/>
              </a:rPr>
              <a:t> degradation of the CSC spatial resolution  with  high background rates and  large accumulated charge at GIF ++ setup</a:t>
            </a:r>
          </a:p>
        </p:txBody>
      </p:sp>
      <p:pic>
        <p:nvPicPr>
          <p:cNvPr id="10245" name="Изображение 6">
            <a:extLst>
              <a:ext uri="{FF2B5EF4-FFF2-40B4-BE49-F238E27FC236}">
                <a16:creationId xmlns:a16="http://schemas.microsoft.com/office/drawing/2014/main" id="{8CDFF54F-B2FE-4FF0-963F-252AFBAC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6">
            <a:extLst>
              <a:ext uri="{FF2B5EF4-FFF2-40B4-BE49-F238E27FC236}">
                <a16:creationId xmlns:a16="http://schemas.microsoft.com/office/drawing/2014/main" id="{22856F27-BDA8-46AE-A2E9-DC5363629507}"/>
              </a:ext>
            </a:extLst>
          </p:cNvPr>
          <p:cNvGrpSpPr>
            <a:grpSpLocks/>
          </p:cNvGrpSpPr>
          <p:nvPr/>
        </p:nvGrpSpPr>
        <p:grpSpPr bwMode="auto">
          <a:xfrm>
            <a:off x="484188" y="3208338"/>
            <a:ext cx="5778500" cy="1962150"/>
            <a:chOff x="0" y="0"/>
            <a:chExt cx="6145530" cy="2068830"/>
          </a:xfrm>
        </p:grpSpPr>
        <p:grpSp>
          <p:nvGrpSpPr>
            <p:cNvPr id="10279" name="Group 7">
              <a:extLst>
                <a:ext uri="{FF2B5EF4-FFF2-40B4-BE49-F238E27FC236}">
                  <a16:creationId xmlns:a16="http://schemas.microsoft.com/office/drawing/2014/main" id="{418A3F75-2DDD-432A-B132-5CDC542E2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480"/>
              <a:ext cx="3054350" cy="2019300"/>
              <a:chOff x="0" y="0"/>
              <a:chExt cx="4440535" cy="3057824"/>
            </a:xfrm>
          </p:grpSpPr>
          <p:pic>
            <p:nvPicPr>
              <p:cNvPr id="10283" name="Picture 11">
                <a:extLst>
                  <a:ext uri="{FF2B5EF4-FFF2-40B4-BE49-F238E27FC236}">
                    <a16:creationId xmlns:a16="http://schemas.microsoft.com/office/drawing/2014/main" id="{3B98697B-18DA-474E-8649-DC498839A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40535" cy="3057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84" name="CustomShape 9">
                <a:extLst>
                  <a:ext uri="{FF2B5EF4-FFF2-40B4-BE49-F238E27FC236}">
                    <a16:creationId xmlns:a16="http://schemas.microsoft.com/office/drawing/2014/main" id="{43255EFF-A5AA-4943-9DE5-EAC836ADE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294" y="1254248"/>
                <a:ext cx="131772" cy="415966"/>
              </a:xfrm>
              <a:custGeom>
                <a:avLst/>
                <a:gdLst>
                  <a:gd name="T0" fmla="*/ 11667909 w 368"/>
                  <a:gd name="T1" fmla="*/ 0 h 1158"/>
                  <a:gd name="T2" fmla="*/ 11667909 w 368"/>
                  <a:gd name="T3" fmla="*/ 125677410 h 1158"/>
                  <a:gd name="T4" fmla="*/ 0 w 368"/>
                  <a:gd name="T5" fmla="*/ 125677410 h 1158"/>
                  <a:gd name="T6" fmla="*/ 23464010 w 368"/>
                  <a:gd name="T7" fmla="*/ 149290485 h 1158"/>
                  <a:gd name="T8" fmla="*/ 47056211 w 368"/>
                  <a:gd name="T9" fmla="*/ 125677410 h 1158"/>
                  <a:gd name="T10" fmla="*/ 35260110 w 368"/>
                  <a:gd name="T11" fmla="*/ 125677410 h 1158"/>
                  <a:gd name="T12" fmla="*/ 35260110 w 368"/>
                  <a:gd name="T13" fmla="*/ 0 h 1158"/>
                  <a:gd name="T14" fmla="*/ 11667909 w 368"/>
                  <a:gd name="T15" fmla="*/ 0 h 11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8" h="1158">
                    <a:moveTo>
                      <a:pt x="91" y="0"/>
                    </a:moveTo>
                    <a:lnTo>
                      <a:pt x="91" y="974"/>
                    </a:lnTo>
                    <a:lnTo>
                      <a:pt x="0" y="974"/>
                    </a:lnTo>
                    <a:lnTo>
                      <a:pt x="183" y="1157"/>
                    </a:lnTo>
                    <a:lnTo>
                      <a:pt x="367" y="974"/>
                    </a:lnTo>
                    <a:lnTo>
                      <a:pt x="275" y="974"/>
                    </a:lnTo>
                    <a:lnTo>
                      <a:pt x="275" y="0"/>
                    </a:lnTo>
                    <a:lnTo>
                      <a:pt x="91" y="0"/>
                    </a:lnTo>
                  </a:path>
                </a:pathLst>
              </a:custGeom>
              <a:solidFill>
                <a:srgbClr val="BBE0E3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85" name="CustomShape 10">
                <a:extLst>
                  <a:ext uri="{FF2B5EF4-FFF2-40B4-BE49-F238E27FC236}">
                    <a16:creationId xmlns:a16="http://schemas.microsoft.com/office/drawing/2014/main" id="{920D0135-8F28-4258-B4A3-E2F80597B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969" y="745582"/>
                <a:ext cx="1246309" cy="43713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 2" panose="05020102010507070707" pitchFamily="18" charset="2"/>
                  <a:buChar char="P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0" lang="en-US" altLang="en-US" sz="900" kern="1200">
                    <a:solidFill>
                      <a:srgbClr val="404040"/>
                    </a:solidFill>
                    <a:latin typeface="Comic Sans MS" panose="030F0702030302020204" pitchFamily="66" charset="0"/>
                    <a:ea typeface="+mn-ea"/>
                    <a:cs typeface="Times New Roman" panose="02020603050405020304" pitchFamily="18" charset="0"/>
                  </a:rPr>
                  <a:t>HL LHC</a:t>
                </a:r>
                <a:endParaRPr kumimoji="0" lang="en-GB" altLang="en-US" sz="1200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280" name="Picture 8" descr="C:\Users\perel\Workfiles\JINR\2018\На_конкурс_ЛФВЭ\Pictures-Palichik\GIF_Resol_vs_invAtt_21_3lines_corR.gif">
              <a:extLst>
                <a:ext uri="{FF2B5EF4-FFF2-40B4-BE49-F238E27FC236}">
                  <a16:creationId xmlns:a16="http://schemas.microsoft.com/office/drawing/2014/main" id="{28E28DF0-5E25-4149-815A-D61E6EDD0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" t="6593" r="7095"/>
            <a:stretch>
              <a:fillRect/>
            </a:stretch>
          </p:blipFill>
          <p:spPr bwMode="auto">
            <a:xfrm>
              <a:off x="3162300" y="0"/>
              <a:ext cx="2983230" cy="2068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1" name="CustomShape 9">
              <a:extLst>
                <a:ext uri="{FF2B5EF4-FFF2-40B4-BE49-F238E27FC236}">
                  <a16:creationId xmlns:a16="http://schemas.microsoft.com/office/drawing/2014/main" id="{CB5B5BA6-7ED7-455E-902D-FD9F5E3004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75760" y="975360"/>
              <a:ext cx="99060" cy="247650"/>
            </a:xfrm>
            <a:custGeom>
              <a:avLst/>
              <a:gdLst>
                <a:gd name="T0" fmla="*/ 6593950 w 368"/>
                <a:gd name="T1" fmla="*/ 0 h 1158"/>
                <a:gd name="T2" fmla="*/ 6593950 w 368"/>
                <a:gd name="T3" fmla="*/ 44547060 h 1158"/>
                <a:gd name="T4" fmla="*/ 0 w 368"/>
                <a:gd name="T5" fmla="*/ 44547060 h 1158"/>
                <a:gd name="T6" fmla="*/ 13260312 w 368"/>
                <a:gd name="T7" fmla="*/ 52916689 h 1158"/>
                <a:gd name="T8" fmla="*/ 26593034 w 368"/>
                <a:gd name="T9" fmla="*/ 44547060 h 1158"/>
                <a:gd name="T10" fmla="*/ 19926673 w 368"/>
                <a:gd name="T11" fmla="*/ 44547060 h 1158"/>
                <a:gd name="T12" fmla="*/ 19926673 w 368"/>
                <a:gd name="T13" fmla="*/ 0 h 1158"/>
                <a:gd name="T14" fmla="*/ 6593950 w 368"/>
                <a:gd name="T15" fmla="*/ 0 h 11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8" h="1158">
                  <a:moveTo>
                    <a:pt x="91" y="0"/>
                  </a:moveTo>
                  <a:lnTo>
                    <a:pt x="91" y="974"/>
                  </a:lnTo>
                  <a:lnTo>
                    <a:pt x="0" y="974"/>
                  </a:lnTo>
                  <a:lnTo>
                    <a:pt x="183" y="1157"/>
                  </a:lnTo>
                  <a:lnTo>
                    <a:pt x="367" y="974"/>
                  </a:lnTo>
                  <a:lnTo>
                    <a:pt x="275" y="974"/>
                  </a:lnTo>
                  <a:lnTo>
                    <a:pt x="275" y="0"/>
                  </a:lnTo>
                  <a:lnTo>
                    <a:pt x="91" y="0"/>
                  </a:lnTo>
                </a:path>
              </a:pathLst>
            </a:cu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24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82" name="CustomShape 10">
              <a:extLst>
                <a:ext uri="{FF2B5EF4-FFF2-40B4-BE49-F238E27FC236}">
                  <a16:creationId xmlns:a16="http://schemas.microsoft.com/office/drawing/2014/main" id="{CBFC4177-DEFB-4E51-BDE9-3DF33D8F8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440" y="640080"/>
              <a:ext cx="857253" cy="288671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P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en-US" sz="900" kern="1200">
                  <a:solidFill>
                    <a:srgbClr val="404040"/>
                  </a:solidFill>
                  <a:latin typeface="Comic Sans MS" panose="030F0702030302020204" pitchFamily="66" charset="0"/>
                  <a:ea typeface="+mn-ea"/>
                  <a:cs typeface="Times New Roman" panose="02020603050405020304" pitchFamily="18" charset="0"/>
                </a:rPr>
                <a:t>HL LHC</a:t>
              </a:r>
              <a:endParaRPr kumimoji="0" lang="en-GB" altLang="en-US" sz="1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247" name="Rectangle 1">
            <a:extLst>
              <a:ext uri="{FF2B5EF4-FFF2-40B4-BE49-F238E27FC236}">
                <a16:creationId xmlns:a16="http://schemas.microsoft.com/office/drawing/2014/main" id="{78C7BA97-5414-4DD8-8F71-CA0EB38BB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773114"/>
            <a:ext cx="4572000" cy="209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GB" altLang="en-US" sz="1300" kern="1200">
                <a:solidFill>
                  <a:srgbClr val="000000"/>
                </a:solidFill>
                <a:ea typeface="+mn-ea"/>
              </a:rPr>
              <a:t>Gamma Irradiation Facility (GIF++)  built in 2015 at the CERN SPS North Area. At this facility the detectors could simultaneously be exposed to the photons from the 14 TBq Cs</a:t>
            </a:r>
            <a:r>
              <a:rPr kumimoji="0" lang="en-GB" altLang="en-US" sz="1300" kern="1200" baseline="30000">
                <a:solidFill>
                  <a:srgbClr val="000000"/>
                </a:solidFill>
                <a:ea typeface="+mn-ea"/>
              </a:rPr>
              <a:t>137</a:t>
            </a:r>
            <a:r>
              <a:rPr kumimoji="0" lang="en-GB" altLang="en-US" sz="1300" kern="1200">
                <a:solidFill>
                  <a:srgbClr val="000000"/>
                </a:solidFill>
                <a:ea typeface="+mn-ea"/>
              </a:rPr>
              <a:t> </a:t>
            </a:r>
            <a:r>
              <a:rPr kumimoji="0" lang="el-GR" altLang="en-US" sz="1300" kern="1200">
                <a:solidFill>
                  <a:srgbClr val="000000"/>
                </a:solidFill>
                <a:ea typeface="+mn-ea"/>
              </a:rPr>
              <a:t>γ</a:t>
            </a:r>
            <a:r>
              <a:rPr kumimoji="0" lang="en-GB" altLang="en-US" sz="1300" kern="1200">
                <a:solidFill>
                  <a:srgbClr val="000000"/>
                </a:solidFill>
                <a:ea typeface="+mn-ea"/>
              </a:rPr>
              <a:t>-source and to a high-energy SPS muon beam. </a:t>
            </a:r>
          </a:p>
          <a:p>
            <a:pPr algn="just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GB" altLang="en-US" sz="1300" kern="1200">
                <a:solidFill>
                  <a:srgbClr val="000000"/>
                </a:solidFill>
                <a:ea typeface="+mn-ea"/>
              </a:rPr>
              <a:t>For the CSC longevity studies the two spare chambers of the two most background populated stations ME1/1 and ME2/1 were taken.</a:t>
            </a:r>
          </a:p>
          <a:p>
            <a:pPr algn="just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300" kern="1200">
                <a:solidFill>
                  <a:srgbClr val="000000"/>
                </a:solidFill>
                <a:ea typeface="+mn-ea"/>
              </a:rPr>
              <a:t>Also the CSC operation vs uncorrelated  background rate has been studied.</a:t>
            </a:r>
            <a:endParaRPr kumimoji="0" lang="en-GB" altLang="en-US" sz="1300" kern="120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10248" name="Group 3">
            <a:extLst>
              <a:ext uri="{FF2B5EF4-FFF2-40B4-BE49-F238E27FC236}">
                <a16:creationId xmlns:a16="http://schemas.microsoft.com/office/drawing/2014/main" id="{861BB584-C597-4C2B-8599-25B515727D6D}"/>
              </a:ext>
            </a:extLst>
          </p:cNvPr>
          <p:cNvGrpSpPr>
            <a:grpSpLocks/>
          </p:cNvGrpSpPr>
          <p:nvPr/>
        </p:nvGrpSpPr>
        <p:grpSpPr bwMode="auto">
          <a:xfrm>
            <a:off x="441325" y="703264"/>
            <a:ext cx="4090988" cy="2562225"/>
            <a:chOff x="90398" y="896379"/>
            <a:chExt cx="4210050" cy="2711452"/>
          </a:xfrm>
        </p:grpSpPr>
        <p:grpSp>
          <p:nvGrpSpPr>
            <p:cNvPr id="10255" name="Group 15">
              <a:extLst>
                <a:ext uri="{FF2B5EF4-FFF2-40B4-BE49-F238E27FC236}">
                  <a16:creationId xmlns:a16="http://schemas.microsoft.com/office/drawing/2014/main" id="{14A9B34F-6F75-455C-9306-8E4AFCDC24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398" y="896379"/>
              <a:ext cx="4210050" cy="2711452"/>
              <a:chOff x="0" y="170303"/>
              <a:chExt cx="3153304" cy="2088744"/>
            </a:xfrm>
          </p:grpSpPr>
          <p:grpSp>
            <p:nvGrpSpPr>
              <p:cNvPr id="10257" name="Group 16">
                <a:extLst>
                  <a:ext uri="{FF2B5EF4-FFF2-40B4-BE49-F238E27FC236}">
                    <a16:creationId xmlns:a16="http://schemas.microsoft.com/office/drawing/2014/main" id="{5ED12F0A-B7A5-44C2-9BF4-813281963D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70303"/>
                <a:ext cx="3153304" cy="2088744"/>
                <a:chOff x="0" y="170303"/>
                <a:chExt cx="6768744" cy="3528390"/>
              </a:xfrm>
            </p:grpSpPr>
            <p:grpSp>
              <p:nvGrpSpPr>
                <p:cNvPr id="10260" name="Group 19">
                  <a:extLst>
                    <a:ext uri="{FF2B5EF4-FFF2-40B4-BE49-F238E27FC236}">
                      <a16:creationId xmlns:a16="http://schemas.microsoft.com/office/drawing/2014/main" id="{69C330E5-C9FD-45E1-BDD4-328BA56579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170303"/>
                  <a:ext cx="6768744" cy="3528390"/>
                  <a:chOff x="0" y="170303"/>
                  <a:chExt cx="4542695" cy="2952328"/>
                </a:xfrm>
              </p:grpSpPr>
              <p:sp>
                <p:nvSpPr>
                  <p:cNvPr id="10266" name="object 21">
                    <a:extLst>
                      <a:ext uri="{FF2B5EF4-FFF2-40B4-BE49-F238E27FC236}">
                        <a16:creationId xmlns:a16="http://schemas.microsoft.com/office/drawing/2014/main" id="{28DC50BF-4231-4D3A-BCE2-AFCDB66BFB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6487" y="1149692"/>
                    <a:ext cx="136208" cy="275167"/>
                  </a:xfrm>
                  <a:custGeom>
                    <a:avLst/>
                    <a:gdLst>
                      <a:gd name="T0" fmla="*/ 31211 w 125730"/>
                      <a:gd name="T1" fmla="*/ 0 h 206375"/>
                      <a:gd name="T2" fmla="*/ 0 w 125730"/>
                      <a:gd name="T3" fmla="*/ 487474877 h 206375"/>
                      <a:gd name="T4" fmla="*/ 1090495 w 125730"/>
                      <a:gd name="T5" fmla="*/ 248831137 h 206375"/>
                      <a:gd name="T6" fmla="*/ 31211 w 125730"/>
                      <a:gd name="T7" fmla="*/ 0 h 20637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25730" h="206375">
                        <a:moveTo>
                          <a:pt x="3594" y="0"/>
                        </a:moveTo>
                        <a:lnTo>
                          <a:pt x="0" y="206344"/>
                        </a:lnTo>
                        <a:lnTo>
                          <a:pt x="125603" y="105328"/>
                        </a:lnTo>
                        <a:lnTo>
                          <a:pt x="3594" y="0"/>
                        </a:lnTo>
                        <a:close/>
                      </a:path>
                    </a:pathLst>
                  </a:custGeom>
                  <a:solidFill>
                    <a:srgbClr val="54545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eaLnBrk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67" name="object 24">
                    <a:extLst>
                      <a:ext uri="{FF2B5EF4-FFF2-40B4-BE49-F238E27FC236}">
                        <a16:creationId xmlns:a16="http://schemas.microsoft.com/office/drawing/2014/main" id="{BF017A27-A261-4305-8297-72415E14D3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17659" y="2601822"/>
                    <a:ext cx="163724" cy="259927"/>
                  </a:xfrm>
                  <a:custGeom>
                    <a:avLst/>
                    <a:gdLst>
                      <a:gd name="T0" fmla="*/ 595407 w 151130"/>
                      <a:gd name="T1" fmla="*/ 0 h 194944"/>
                      <a:gd name="T2" fmla="*/ 0 w 151130"/>
                      <a:gd name="T3" fmla="*/ 459898406 h 194944"/>
                      <a:gd name="T4" fmla="*/ 1311514 w 151130"/>
                      <a:gd name="T5" fmla="*/ 327185734 h 194944"/>
                      <a:gd name="T6" fmla="*/ 595407 w 151130"/>
                      <a:gd name="T7" fmla="*/ 0 h 19494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51130" h="194944">
                        <a:moveTo>
                          <a:pt x="68588" y="0"/>
                        </a:moveTo>
                        <a:lnTo>
                          <a:pt x="0" y="194644"/>
                        </a:lnTo>
                        <a:lnTo>
                          <a:pt x="151080" y="138475"/>
                        </a:lnTo>
                        <a:lnTo>
                          <a:pt x="68588" y="0"/>
                        </a:lnTo>
                        <a:close/>
                      </a:path>
                    </a:pathLst>
                  </a:custGeom>
                  <a:solidFill>
                    <a:srgbClr val="0433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eaLnBrk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0268" name="Group 27">
                    <a:extLst>
                      <a:ext uri="{FF2B5EF4-FFF2-40B4-BE49-F238E27FC236}">
                        <a16:creationId xmlns:a16="http://schemas.microsoft.com/office/drawing/2014/main" id="{9502BC78-4141-4746-AC46-50548C5E6B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0" y="170303"/>
                    <a:ext cx="4536504" cy="2952328"/>
                    <a:chOff x="0" y="170303"/>
                    <a:chExt cx="5269480" cy="3335366"/>
                  </a:xfrm>
                </p:grpSpPr>
                <p:grpSp>
                  <p:nvGrpSpPr>
                    <p:cNvPr id="10270" name="Group 29">
                      <a:extLst>
                        <a:ext uri="{FF2B5EF4-FFF2-40B4-BE49-F238E27FC236}">
                          <a16:creationId xmlns:a16="http://schemas.microsoft.com/office/drawing/2014/main" id="{290A7B26-76A8-4F82-B716-6E83D7BA8A4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170303"/>
                      <a:ext cx="5269480" cy="3335366"/>
                      <a:chOff x="0" y="170303"/>
                      <a:chExt cx="4864135" cy="3335366"/>
                    </a:xfrm>
                  </p:grpSpPr>
                  <p:sp>
                    <p:nvSpPr>
                      <p:cNvPr id="10275" name="object 6">
                        <a:extLst>
                          <a:ext uri="{FF2B5EF4-FFF2-40B4-BE49-F238E27FC236}">
                            <a16:creationId xmlns:a16="http://schemas.microsoft.com/office/drawing/2014/main" id="{0054D7F2-5B53-4651-A3DD-4300152BA4D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170303"/>
                        <a:ext cx="4864135" cy="3335366"/>
                      </a:xfrm>
                      <a:prstGeom prst="rect">
                        <a:avLst/>
                      </a:prstGeom>
                      <a:blipFill dpi="0" rotWithShape="1">
                        <a:blip r:embed="rId6"/>
                        <a:srcRect/>
                        <a:stretch>
                          <a:fillRect/>
                        </a:stretch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>
                        <a:lvl1pPr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q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Ø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Ø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Wingdings 2" panose="05020102010507070707" pitchFamily="18" charset="2"/>
                          <a:buChar char="P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</a:pPr>
                        <a:endParaRPr kumimoji="0" lang="en-GB" altLang="en-US" sz="2400" kern="1200">
                          <a:solidFill>
                            <a:srgbClr val="000000"/>
                          </a:solidFill>
                          <a:ea typeface="+mn-ea"/>
                        </a:endParaRPr>
                      </a:p>
                    </p:txBody>
                  </p:sp>
                  <p:sp>
                    <p:nvSpPr>
                      <p:cNvPr id="10276" name="object 8">
                        <a:extLst>
                          <a:ext uri="{FF2B5EF4-FFF2-40B4-BE49-F238E27FC236}">
                            <a16:creationId xmlns:a16="http://schemas.microsoft.com/office/drawing/2014/main" id="{C51A31D8-211D-4AF9-BF24-06041F228C9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47806" y="1403036"/>
                        <a:ext cx="170410" cy="453043"/>
                      </a:xfrm>
                      <a:prstGeom prst="rect">
                        <a:avLst/>
                      </a:prstGeom>
                      <a:blipFill dpi="0" rotWithShape="1">
                        <a:blip r:embed="rId7"/>
                        <a:srcRect/>
                        <a:stretch>
                          <a:fillRect/>
                        </a:stretch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>
                        <a:lvl1pPr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q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Ø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Ø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Wingdings 2" panose="05020102010507070707" pitchFamily="18" charset="2"/>
                          <a:buChar char="P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</a:pPr>
                        <a:endParaRPr kumimoji="0" lang="en-GB" altLang="en-US" sz="2400" kern="1200">
                          <a:solidFill>
                            <a:srgbClr val="000000"/>
                          </a:solidFill>
                          <a:ea typeface="+mn-ea"/>
                        </a:endParaRPr>
                      </a:p>
                    </p:txBody>
                  </p:sp>
                  <p:sp>
                    <p:nvSpPr>
                      <p:cNvPr id="10277" name="object 11">
                        <a:extLst>
                          <a:ext uri="{FF2B5EF4-FFF2-40B4-BE49-F238E27FC236}">
                            <a16:creationId xmlns:a16="http://schemas.microsoft.com/office/drawing/2014/main" id="{726BE138-0939-414C-B302-1EB553857A2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59533" y="1756327"/>
                        <a:ext cx="174567" cy="723207"/>
                      </a:xfrm>
                      <a:prstGeom prst="rect">
                        <a:avLst/>
                      </a:prstGeom>
                      <a:blipFill dpi="0" rotWithShape="1">
                        <a:blip r:embed="rId8"/>
                        <a:srcRect/>
                        <a:stretch>
                          <a:fillRect/>
                        </a:stretch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/>
                      <a:lstStyle>
                        <a:lvl1pPr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q"/>
                          <a:defRPr kumimoji="1"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Ø"/>
                          <a:defRPr kumimoji="1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Ø"/>
                          <a:defRPr kumimoji="1"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Wingdings 2" panose="05020102010507070707" pitchFamily="18" charset="2"/>
                          <a:buChar char="P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Wingdings" panose="05000000000000000000" pitchFamily="2" charset="2"/>
                          <a:buChar char="v"/>
                          <a:defRPr kumimoji="1"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</a:pPr>
                        <a:endParaRPr kumimoji="0" lang="en-GB" altLang="en-US" sz="2400" kern="1200">
                          <a:solidFill>
                            <a:srgbClr val="000000"/>
                          </a:solidFill>
                          <a:ea typeface="+mn-ea"/>
                        </a:endParaRPr>
                      </a:p>
                    </p:txBody>
                  </p:sp>
                  <p:sp>
                    <p:nvSpPr>
                      <p:cNvPr id="38" name="object 14">
                        <a:extLst>
                          <a:ext uri="{FF2B5EF4-FFF2-40B4-BE49-F238E27FC236}">
                            <a16:creationId xmlns:a16="http://schemas.microsoft.com/office/drawing/2014/main" id="{5A42B80B-6E78-49DF-8B90-3A80C59B661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07490" y="1509409"/>
                        <a:ext cx="780608" cy="183920"/>
                      </a:xfrm>
                      <a:prstGeom prst="rect">
                        <a:avLst/>
                      </a:prstGeom>
                    </p:spPr>
                    <p:txBody>
                      <a:bodyPr lIns="0" tIns="0" rIns="0" bIns="0"/>
                      <a:lstStyle/>
                      <a:p>
                        <a:pPr marL="8890" eaLnBrk="0" fontAlgn="base">
                          <a:spcBef>
                            <a:spcPct val="0"/>
                          </a:spcBef>
                          <a:defRPr/>
                        </a:pPr>
                        <a:r>
                          <a:rPr lang="en-GB" kern="1200" spc="-1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a:t>ME1/1</a:t>
                        </a:r>
                        <a:endParaRPr lang="en-GB" kern="120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0271" name="object 9">
                      <a:extLst>
                        <a:ext uri="{FF2B5EF4-FFF2-40B4-BE49-F238E27FC236}">
                          <a16:creationId xmlns:a16="http://schemas.microsoft.com/office/drawing/2014/main" id="{950FACE8-1E4C-448D-BEA6-8D74D9F670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56648" y="1432441"/>
                      <a:ext cx="76359" cy="351155"/>
                    </a:xfrm>
                    <a:custGeom>
                      <a:avLst/>
                      <a:gdLst>
                        <a:gd name="T0" fmla="*/ 0 w 70484"/>
                        <a:gd name="T1" fmla="*/ 0 h 351154"/>
                        <a:gd name="T2" fmla="*/ 609026 w 70484"/>
                        <a:gd name="T3" fmla="*/ 0 h 351154"/>
                        <a:gd name="T4" fmla="*/ 609026 w 70484"/>
                        <a:gd name="T5" fmla="*/ 350620 h 351154"/>
                        <a:gd name="T6" fmla="*/ 0 w 70484"/>
                        <a:gd name="T7" fmla="*/ 350620 h 351154"/>
                        <a:gd name="T8" fmla="*/ 0 w 70484"/>
                        <a:gd name="T9" fmla="*/ 0 h 3511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0484" h="351154">
                          <a:moveTo>
                            <a:pt x="0" y="0"/>
                          </a:moveTo>
                          <a:lnTo>
                            <a:pt x="70121" y="0"/>
                          </a:lnTo>
                          <a:lnTo>
                            <a:pt x="70121" y="350593"/>
                          </a:lnTo>
                          <a:lnTo>
                            <a:pt x="0" y="35059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pPr eaLnBrk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kern="12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72" name="object 10">
                      <a:extLst>
                        <a:ext uri="{FF2B5EF4-FFF2-40B4-BE49-F238E27FC236}">
                          <a16:creationId xmlns:a16="http://schemas.microsoft.com/office/drawing/2014/main" id="{6FCF2E49-B287-4958-AC7C-3B88CE0752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56648" y="1432441"/>
                      <a:ext cx="76359" cy="351155"/>
                    </a:xfrm>
                    <a:custGeom>
                      <a:avLst/>
                      <a:gdLst>
                        <a:gd name="T0" fmla="*/ 0 w 70484"/>
                        <a:gd name="T1" fmla="*/ 0 h 351154"/>
                        <a:gd name="T2" fmla="*/ 609026 w 70484"/>
                        <a:gd name="T3" fmla="*/ 0 h 351154"/>
                        <a:gd name="T4" fmla="*/ 609026 w 70484"/>
                        <a:gd name="T5" fmla="*/ 350620 h 351154"/>
                        <a:gd name="T6" fmla="*/ 0 w 70484"/>
                        <a:gd name="T7" fmla="*/ 350620 h 351154"/>
                        <a:gd name="T8" fmla="*/ 0 w 70484"/>
                        <a:gd name="T9" fmla="*/ 0 h 3511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0484" h="351154">
                          <a:moveTo>
                            <a:pt x="0" y="0"/>
                          </a:moveTo>
                          <a:lnTo>
                            <a:pt x="70121" y="0"/>
                          </a:lnTo>
                          <a:lnTo>
                            <a:pt x="70121" y="350593"/>
                          </a:lnTo>
                          <a:lnTo>
                            <a:pt x="0" y="35059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4">
                      <a:solidFill>
                        <a:srgbClr val="FFFB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0" tIns="0" rIns="0" bIns="0"/>
                    <a:lstStyle/>
                    <a:p>
                      <a:pPr eaLnBrk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kern="12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73" name="object 12">
                      <a:extLst>
                        <a:ext uri="{FF2B5EF4-FFF2-40B4-BE49-F238E27FC236}">
                          <a16:creationId xmlns:a16="http://schemas.microsoft.com/office/drawing/2014/main" id="{346E48DB-2AF1-4541-992C-36CC102789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96167" y="1783035"/>
                      <a:ext cx="76359" cy="624205"/>
                    </a:xfrm>
                    <a:custGeom>
                      <a:avLst/>
                      <a:gdLst>
                        <a:gd name="T0" fmla="*/ 0 w 70484"/>
                        <a:gd name="T1" fmla="*/ 0 h 624204"/>
                        <a:gd name="T2" fmla="*/ 609013 w 70484"/>
                        <a:gd name="T3" fmla="*/ 0 h 624204"/>
                        <a:gd name="T4" fmla="*/ 609013 w 70484"/>
                        <a:gd name="T5" fmla="*/ 623868 h 624204"/>
                        <a:gd name="T6" fmla="*/ 0 w 70484"/>
                        <a:gd name="T7" fmla="*/ 623868 h 624204"/>
                        <a:gd name="T8" fmla="*/ 0 w 70484"/>
                        <a:gd name="T9" fmla="*/ 0 h 6242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0484" h="624204">
                          <a:moveTo>
                            <a:pt x="0" y="0"/>
                          </a:moveTo>
                          <a:lnTo>
                            <a:pt x="70120" y="0"/>
                          </a:lnTo>
                          <a:lnTo>
                            <a:pt x="70120" y="623841"/>
                          </a:lnTo>
                          <a:lnTo>
                            <a:pt x="0" y="6238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pPr eaLnBrk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kern="12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74" name="object 13">
                      <a:extLst>
                        <a:ext uri="{FF2B5EF4-FFF2-40B4-BE49-F238E27FC236}">
                          <a16:creationId xmlns:a16="http://schemas.microsoft.com/office/drawing/2014/main" id="{CA405DFD-EAB7-4748-A9E6-9D47446FD2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96167" y="1783035"/>
                      <a:ext cx="76359" cy="624205"/>
                    </a:xfrm>
                    <a:custGeom>
                      <a:avLst/>
                      <a:gdLst>
                        <a:gd name="T0" fmla="*/ 0 w 70484"/>
                        <a:gd name="T1" fmla="*/ 0 h 624204"/>
                        <a:gd name="T2" fmla="*/ 609026 w 70484"/>
                        <a:gd name="T3" fmla="*/ 0 h 624204"/>
                        <a:gd name="T4" fmla="*/ 609026 w 70484"/>
                        <a:gd name="T5" fmla="*/ 623868 h 624204"/>
                        <a:gd name="T6" fmla="*/ 0 w 70484"/>
                        <a:gd name="T7" fmla="*/ 623868 h 624204"/>
                        <a:gd name="T8" fmla="*/ 0 w 70484"/>
                        <a:gd name="T9" fmla="*/ 0 h 6242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0484" h="624204">
                          <a:moveTo>
                            <a:pt x="0" y="0"/>
                          </a:moveTo>
                          <a:lnTo>
                            <a:pt x="70121" y="0"/>
                          </a:lnTo>
                          <a:lnTo>
                            <a:pt x="70121" y="623841"/>
                          </a:lnTo>
                          <a:lnTo>
                            <a:pt x="0" y="6238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4">
                      <a:solidFill>
                        <a:srgbClr val="FFFB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0" tIns="0" rIns="0" bIns="0"/>
                    <a:lstStyle/>
                    <a:p>
                      <a:pPr eaLnBrk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kern="12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0269" name="object 10">
                    <a:extLst>
                      <a:ext uri="{FF2B5EF4-FFF2-40B4-BE49-F238E27FC236}">
                        <a16:creationId xmlns:a16="http://schemas.microsoft.com/office/drawing/2014/main" id="{7EF3103D-6E59-4224-B6F1-DF0C15B299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6264" y="1515659"/>
                    <a:ext cx="65738" cy="310828"/>
                  </a:xfrm>
                  <a:custGeom>
                    <a:avLst/>
                    <a:gdLst>
                      <a:gd name="T0" fmla="*/ 0 w 70484"/>
                      <a:gd name="T1" fmla="*/ 0 h 351154"/>
                      <a:gd name="T2" fmla="*/ 10677 w 70484"/>
                      <a:gd name="T3" fmla="*/ 0 h 351154"/>
                      <a:gd name="T4" fmla="*/ 10677 w 70484"/>
                      <a:gd name="T5" fmla="*/ 13015 h 351154"/>
                      <a:gd name="T6" fmla="*/ 0 w 70484"/>
                      <a:gd name="T7" fmla="*/ 13015 h 351154"/>
                      <a:gd name="T8" fmla="*/ 0 w 70484"/>
                      <a:gd name="T9" fmla="*/ 0 h 3511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0484" h="351154">
                        <a:moveTo>
                          <a:pt x="0" y="0"/>
                        </a:moveTo>
                        <a:lnTo>
                          <a:pt x="70121" y="0"/>
                        </a:lnTo>
                        <a:lnTo>
                          <a:pt x="70121" y="350593"/>
                        </a:lnTo>
                        <a:lnTo>
                          <a:pt x="0" y="3505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4">
                    <a:solidFill>
                      <a:srgbClr val="FFFB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pPr eaLnBrk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261" name="object 10">
                  <a:extLst>
                    <a:ext uri="{FF2B5EF4-FFF2-40B4-BE49-F238E27FC236}">
                      <a16:creationId xmlns:a16="http://schemas.microsoft.com/office/drawing/2014/main" id="{9CCAEA86-3BE2-4955-8BEA-ABE9334BAE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8112" y="1466447"/>
                  <a:ext cx="97951" cy="371477"/>
                </a:xfrm>
                <a:custGeom>
                  <a:avLst/>
                  <a:gdLst>
                    <a:gd name="T0" fmla="*/ 0 w 70484"/>
                    <a:gd name="T1" fmla="*/ 0 h 351154"/>
                    <a:gd name="T2" fmla="*/ 506574118 w 70484"/>
                    <a:gd name="T3" fmla="*/ 0 h 351154"/>
                    <a:gd name="T4" fmla="*/ 506574118 w 70484"/>
                    <a:gd name="T5" fmla="*/ 1601510 h 351154"/>
                    <a:gd name="T6" fmla="*/ 0 w 70484"/>
                    <a:gd name="T7" fmla="*/ 1601510 h 351154"/>
                    <a:gd name="T8" fmla="*/ 0 w 70484"/>
                    <a:gd name="T9" fmla="*/ 0 h 351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484" h="351154">
                      <a:moveTo>
                        <a:pt x="0" y="0"/>
                      </a:moveTo>
                      <a:lnTo>
                        <a:pt x="70121" y="0"/>
                      </a:lnTo>
                      <a:lnTo>
                        <a:pt x="70121" y="350593"/>
                      </a:lnTo>
                      <a:lnTo>
                        <a:pt x="0" y="3505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4">
                  <a:solidFill>
                    <a:srgbClr val="FFFB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eaLnBrk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62" name="object 9">
                  <a:extLst>
                    <a:ext uri="{FF2B5EF4-FFF2-40B4-BE49-F238E27FC236}">
                      <a16:creationId xmlns:a16="http://schemas.microsoft.com/office/drawing/2014/main" id="{3D0A7C4E-01BA-4404-9280-750465640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8112" y="1466447"/>
                  <a:ext cx="97951" cy="371477"/>
                </a:xfrm>
                <a:custGeom>
                  <a:avLst/>
                  <a:gdLst>
                    <a:gd name="T0" fmla="*/ 0 w 70484"/>
                    <a:gd name="T1" fmla="*/ 0 h 351154"/>
                    <a:gd name="T2" fmla="*/ 506574118 w 70484"/>
                    <a:gd name="T3" fmla="*/ 0 h 351154"/>
                    <a:gd name="T4" fmla="*/ 506574118 w 70484"/>
                    <a:gd name="T5" fmla="*/ 1601510 h 351154"/>
                    <a:gd name="T6" fmla="*/ 0 w 70484"/>
                    <a:gd name="T7" fmla="*/ 1601510 h 351154"/>
                    <a:gd name="T8" fmla="*/ 0 w 70484"/>
                    <a:gd name="T9" fmla="*/ 0 h 351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484" h="351154">
                      <a:moveTo>
                        <a:pt x="0" y="0"/>
                      </a:moveTo>
                      <a:lnTo>
                        <a:pt x="70121" y="0"/>
                      </a:lnTo>
                      <a:lnTo>
                        <a:pt x="70121" y="350593"/>
                      </a:lnTo>
                      <a:lnTo>
                        <a:pt x="0" y="3505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eaLnBrk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bject 14">
                  <a:extLst>
                    <a:ext uri="{FF2B5EF4-FFF2-40B4-BE49-F238E27FC236}">
                      <a16:creationId xmlns:a16="http://schemas.microsoft.com/office/drawing/2014/main" id="{DC698382-075A-4605-AC79-34A62424E709}"/>
                    </a:ext>
                  </a:extLst>
                </p:cNvPr>
                <p:cNvSpPr txBox="1"/>
                <p:nvPr/>
              </p:nvSpPr>
              <p:spPr>
                <a:xfrm>
                  <a:off x="1168837" y="1499461"/>
                  <a:ext cx="1142569" cy="292939"/>
                </a:xfrm>
                <a:prstGeom prst="rect">
                  <a:avLst/>
                </a:prstGeom>
              </p:spPr>
              <p:txBody>
                <a:bodyPr lIns="0" tIns="0" rIns="0" bIns="0"/>
                <a:lstStyle/>
                <a:p>
                  <a:pPr marL="8890" eaLnBrk="0" fontAlgn="base">
                    <a:spcBef>
                      <a:spcPct val="0"/>
                    </a:spcBef>
                    <a:defRPr/>
                  </a:pPr>
                  <a:r>
                    <a:rPr lang="en-US" kern="1200" spc="-1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RPC</a:t>
                  </a:r>
                  <a:endParaRPr lang="en-GB" kern="120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64" name="object 9">
                  <a:extLst>
                    <a:ext uri="{FF2B5EF4-FFF2-40B4-BE49-F238E27FC236}">
                      <a16:creationId xmlns:a16="http://schemas.microsoft.com/office/drawing/2014/main" id="{3BD5CC09-EABE-49C2-A0C4-A57D6C1E9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55560" y="367008"/>
                  <a:ext cx="144015" cy="1008112"/>
                </a:xfrm>
                <a:custGeom>
                  <a:avLst/>
                  <a:gdLst>
                    <a:gd name="T0" fmla="*/ 0 w 70484"/>
                    <a:gd name="T1" fmla="*/ 0 h 351154"/>
                    <a:gd name="T2" fmla="*/ 2147483646 w 70484"/>
                    <a:gd name="T3" fmla="*/ 0 h 351154"/>
                    <a:gd name="T4" fmla="*/ 2147483646 w 70484"/>
                    <a:gd name="T5" fmla="*/ 2147483646 h 351154"/>
                    <a:gd name="T6" fmla="*/ 0 w 70484"/>
                    <a:gd name="T7" fmla="*/ 2147483646 h 351154"/>
                    <a:gd name="T8" fmla="*/ 0 w 70484"/>
                    <a:gd name="T9" fmla="*/ 0 h 351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484" h="351154">
                      <a:moveTo>
                        <a:pt x="0" y="0"/>
                      </a:moveTo>
                      <a:lnTo>
                        <a:pt x="70121" y="0"/>
                      </a:lnTo>
                      <a:lnTo>
                        <a:pt x="70121" y="350593"/>
                      </a:lnTo>
                      <a:lnTo>
                        <a:pt x="0" y="3505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eaLnBrk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bject 14">
                  <a:extLst>
                    <a:ext uri="{FF2B5EF4-FFF2-40B4-BE49-F238E27FC236}">
                      <a16:creationId xmlns:a16="http://schemas.microsoft.com/office/drawing/2014/main" id="{2EB5108C-DC49-4271-92C2-07642D742409}"/>
                    </a:ext>
                  </a:extLst>
                </p:cNvPr>
                <p:cNvSpPr txBox="1"/>
                <p:nvPr/>
              </p:nvSpPr>
              <p:spPr>
                <a:xfrm>
                  <a:off x="5460698" y="758367"/>
                  <a:ext cx="1061146" cy="205495"/>
                </a:xfrm>
                <a:prstGeom prst="rect">
                  <a:avLst/>
                </a:prstGeom>
              </p:spPr>
              <p:txBody>
                <a:bodyPr lIns="0" tIns="0" rIns="0" bIns="0"/>
                <a:lstStyle/>
                <a:p>
                  <a:pPr marL="8890" eaLnBrk="0" fontAlgn="base">
                    <a:spcBef>
                      <a:spcPct val="0"/>
                    </a:spcBef>
                    <a:defRPr/>
                  </a:pPr>
                  <a:r>
                    <a:rPr lang="en-US" kern="1200" spc="-10">
                      <a:solidFill>
                        <a:srgbClr val="2F5496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DT</a:t>
                  </a:r>
                  <a:endParaRPr lang="en-GB" kern="120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258" name="TextBox 15">
                <a:extLst>
                  <a:ext uri="{FF2B5EF4-FFF2-40B4-BE49-F238E27FC236}">
                    <a16:creationId xmlns:a16="http://schemas.microsoft.com/office/drawing/2014/main" id="{AFB219FE-C11B-46F7-B810-01B9677274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6445" y="1618858"/>
                <a:ext cx="712538" cy="233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 2" panose="05020102010507070707" pitchFamily="18" charset="2"/>
                  <a:buChar char="P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0" lang="en-US" altLang="en-US" sz="1200" kern="120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ME2/1</a:t>
                </a:r>
                <a:endParaRPr kumimoji="0" lang="en-GB" altLang="en-US" sz="1200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59" name="TextBox 16">
                <a:extLst>
                  <a:ext uri="{FF2B5EF4-FFF2-40B4-BE49-F238E27FC236}">
                    <a16:creationId xmlns:a16="http://schemas.microsoft.com/office/drawing/2014/main" id="{1C1A4FE1-66F2-4026-AC44-300DFAF187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4101" y="1254120"/>
                <a:ext cx="861194" cy="310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 2" panose="05020102010507070707" pitchFamily="18" charset="2"/>
                  <a:buChar char="P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v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0" lang="en-US" altLang="en-US" sz="1200" kern="1200">
                    <a:solidFill>
                      <a:srgbClr val="FFFF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GE1/1</a:t>
                </a:r>
                <a:endParaRPr kumimoji="0" lang="en-GB" altLang="en-US" sz="1200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56" name="Rectangle 2">
              <a:extLst>
                <a:ext uri="{FF2B5EF4-FFF2-40B4-BE49-F238E27FC236}">
                  <a16:creationId xmlns:a16="http://schemas.microsoft.com/office/drawing/2014/main" id="{475FF2C2-E8C5-4080-9393-AD656F6F9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19" y="1013069"/>
              <a:ext cx="2637308" cy="30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P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en-US" sz="1300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</a:rPr>
                <a:t>GIF++ irradiation intensity map</a:t>
              </a:r>
              <a:endParaRPr kumimoji="0" lang="en-GB" altLang="en-US" sz="1300" kern="12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0249" name="Rectangle 4">
            <a:extLst>
              <a:ext uri="{FF2B5EF4-FFF2-40B4-BE49-F238E27FC236}">
                <a16:creationId xmlns:a16="http://schemas.microsoft.com/office/drawing/2014/main" id="{95E17CE3-9B82-4FEE-AC8E-F069F85AC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5243513"/>
            <a:ext cx="547370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CSC spatial resolution vs. GIF++ source intensity (the inversed value of gamma attenuation factor as x).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The arrows mark the source intensities corresponding to the operation with HL LHC where the </a:t>
            </a:r>
            <a:r>
              <a:rPr kumimoji="0" lang="en-US" altLang="en-US" sz="12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expected degradation of the spatial resolution for ME1/1 and ME2/1 is not critical - 10% and 16% correspondingly.</a:t>
            </a:r>
            <a:endParaRPr kumimoji="0" lang="en-GB" altLang="en-US" sz="2400" kern="1200">
              <a:solidFill>
                <a:srgbClr val="FF0000"/>
              </a:solidFill>
              <a:ea typeface="+mn-ea"/>
            </a:endParaRPr>
          </a:p>
        </p:txBody>
      </p:sp>
      <p:sp>
        <p:nvSpPr>
          <p:cNvPr id="10250" name="Rectangle 38">
            <a:extLst>
              <a:ext uri="{FF2B5EF4-FFF2-40B4-BE49-F238E27FC236}">
                <a16:creationId xmlns:a16="http://schemas.microsoft.com/office/drawing/2014/main" id="{EB0873A7-7E7D-44D3-B9F5-629DD89EA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1" y="5164139"/>
            <a:ext cx="3089275" cy="138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>
              <a:spcBef>
                <a:spcPct val="0"/>
              </a:spcBef>
              <a:spcAft>
                <a:spcPts val="800"/>
              </a:spcAft>
              <a:buNone/>
            </a:pPr>
            <a:r>
              <a:rPr kumimoji="0" lang="en-US" altLang="en-US" sz="1200" kern="1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ME1/1 spatial resolution vs accumulated charge in 2016-2018 measured with source off (blue) and calculated for HL LHC conditions (red). </a:t>
            </a:r>
            <a:r>
              <a:rPr kumimoji="0" lang="en-US" altLang="en-US" sz="1200" kern="12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the accumulated charge equivalent to 4 HL LHC periods (1/Attenuation factor = 0.018) no spatial resolution deterioration  observed.</a:t>
            </a:r>
            <a:endParaRPr kumimoji="0" lang="en-GB" altLang="en-US" sz="1100" kern="12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251" name="Group 39">
            <a:extLst>
              <a:ext uri="{FF2B5EF4-FFF2-40B4-BE49-F238E27FC236}">
                <a16:creationId xmlns:a16="http://schemas.microsoft.com/office/drawing/2014/main" id="{AAD3B388-478C-4CB4-A216-1C81B92AEAFF}"/>
              </a:ext>
            </a:extLst>
          </p:cNvPr>
          <p:cNvGrpSpPr>
            <a:grpSpLocks/>
          </p:cNvGrpSpPr>
          <p:nvPr/>
        </p:nvGrpSpPr>
        <p:grpSpPr bwMode="auto">
          <a:xfrm>
            <a:off x="6440489" y="3114676"/>
            <a:ext cx="3032125" cy="1979613"/>
            <a:chOff x="6059163" y="3114215"/>
            <a:chExt cx="3031992" cy="1980525"/>
          </a:xfrm>
        </p:grpSpPr>
        <p:pic>
          <p:nvPicPr>
            <p:cNvPr id="10252" name="Picture 14">
              <a:extLst>
                <a:ext uri="{FF2B5EF4-FFF2-40B4-BE49-F238E27FC236}">
                  <a16:creationId xmlns:a16="http://schemas.microsoft.com/office/drawing/2014/main" id="{84D63CB2-6DD4-4F0A-BC91-F2AD69689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" r="6947"/>
            <a:stretch>
              <a:fillRect/>
            </a:stretch>
          </p:blipFill>
          <p:spPr bwMode="auto">
            <a:xfrm>
              <a:off x="6059163" y="3114215"/>
              <a:ext cx="2960934" cy="198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CustomShape 10">
              <a:extLst>
                <a:ext uri="{FF2B5EF4-FFF2-40B4-BE49-F238E27FC236}">
                  <a16:creationId xmlns:a16="http://schemas.microsoft.com/office/drawing/2014/main" id="{ED7602A8-3661-4DAF-A6E9-67F9D1A42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100" y="3447503"/>
              <a:ext cx="806055" cy="27378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q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 2" panose="05020102010507070707" pitchFamily="18" charset="2"/>
                <a:buChar char="P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en-US" sz="900" kern="1200">
                  <a:solidFill>
                    <a:srgbClr val="404040"/>
                  </a:solidFill>
                  <a:latin typeface="Comic Sans MS" panose="030F0702030302020204" pitchFamily="66" charset="0"/>
                  <a:ea typeface="+mn-ea"/>
                  <a:cs typeface="Times New Roman" panose="02020603050405020304" pitchFamily="18" charset="0"/>
                </a:rPr>
                <a:t>4×HL LHC</a:t>
              </a:r>
              <a:endParaRPr kumimoji="0" lang="en-GB" altLang="en-US" sz="1200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254" name="CustomShape 9">
              <a:extLst>
                <a:ext uri="{FF2B5EF4-FFF2-40B4-BE49-F238E27FC236}">
                  <a16:creationId xmlns:a16="http://schemas.microsoft.com/office/drawing/2014/main" id="{138446B1-2913-4A0C-B6F2-ED843753A7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525176" y="3693803"/>
              <a:ext cx="93144" cy="234880"/>
            </a:xfrm>
            <a:custGeom>
              <a:avLst/>
              <a:gdLst>
                <a:gd name="T0" fmla="*/ 5829853 w 368"/>
                <a:gd name="T1" fmla="*/ 0 h 1158"/>
                <a:gd name="T2" fmla="*/ 5829853 w 368"/>
                <a:gd name="T3" fmla="*/ 40071380 h 1158"/>
                <a:gd name="T4" fmla="*/ 0 w 368"/>
                <a:gd name="T5" fmla="*/ 40071380 h 1158"/>
                <a:gd name="T6" fmla="*/ 11723742 w 368"/>
                <a:gd name="T7" fmla="*/ 47600116 h 1158"/>
                <a:gd name="T8" fmla="*/ 23511520 w 368"/>
                <a:gd name="T9" fmla="*/ 40071380 h 1158"/>
                <a:gd name="T10" fmla="*/ 17617631 w 368"/>
                <a:gd name="T11" fmla="*/ 40071380 h 1158"/>
                <a:gd name="T12" fmla="*/ 17617631 w 368"/>
                <a:gd name="T13" fmla="*/ 0 h 1158"/>
                <a:gd name="T14" fmla="*/ 5829853 w 368"/>
                <a:gd name="T15" fmla="*/ 0 h 11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8" h="1158">
                  <a:moveTo>
                    <a:pt x="91" y="0"/>
                  </a:moveTo>
                  <a:lnTo>
                    <a:pt x="91" y="974"/>
                  </a:lnTo>
                  <a:lnTo>
                    <a:pt x="0" y="974"/>
                  </a:lnTo>
                  <a:lnTo>
                    <a:pt x="183" y="1157"/>
                  </a:lnTo>
                  <a:lnTo>
                    <a:pt x="367" y="974"/>
                  </a:lnTo>
                  <a:lnTo>
                    <a:pt x="275" y="974"/>
                  </a:lnTo>
                  <a:lnTo>
                    <a:pt x="275" y="0"/>
                  </a:lnTo>
                  <a:lnTo>
                    <a:pt x="91" y="0"/>
                  </a:lnTo>
                </a:path>
              </a:pathLst>
            </a:cu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endParaRPr lang="ru-RU" sz="24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963A3C-2540-4A79-A2B0-C684258C4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8" y="4338178"/>
            <a:ext cx="3583689" cy="2291160"/>
          </a:xfrm>
          <a:prstGeom prst="rect">
            <a:avLst/>
          </a:prstGeom>
        </p:spPr>
      </p:pic>
      <p:sp>
        <p:nvSpPr>
          <p:cNvPr id="8195" name="Номер слайда 5">
            <a:extLst>
              <a:ext uri="{FF2B5EF4-FFF2-40B4-BE49-F238E27FC236}">
                <a16:creationId xmlns:a16="http://schemas.microsoft.com/office/drawing/2014/main" id="{595E9655-741F-41EF-AB1A-6D803F3A8DF0}"/>
              </a:ext>
            </a:extLst>
          </p:cNvPr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873630A7-86C3-4F4A-B94A-5654293E206E}" type="slidenum">
              <a:rPr kumimoji="0" lang="ru-RU" altLang="ru-RU" sz="1200" kern="1200">
                <a:solidFill>
                  <a:srgbClr val="808080"/>
                </a:solidFill>
                <a:ea typeface="+mn-ea"/>
              </a:rPr>
              <a:pPr algn="r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18</a:t>
            </a:fld>
            <a:endParaRPr kumimoji="0" lang="ru-RU" altLang="ru-RU" sz="1200" kern="1200">
              <a:solidFill>
                <a:srgbClr val="808080"/>
              </a:solidFill>
              <a:ea typeface="+mn-ea"/>
            </a:endParaRPr>
          </a:p>
        </p:txBody>
      </p:sp>
      <p:sp>
        <p:nvSpPr>
          <p:cNvPr id="10243" name="Text Box 16">
            <a:extLst>
              <a:ext uri="{FF2B5EF4-FFF2-40B4-BE49-F238E27FC236}">
                <a16:creationId xmlns:a16="http://schemas.microsoft.com/office/drawing/2014/main" id="{6F2CDE81-32BD-4E20-B422-1041D397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6" y="620714"/>
            <a:ext cx="9109075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en-US" altLang="ru-RU" sz="800" b="0" kern="1200" dirty="0">
              <a:solidFill>
                <a:srgbClr val="000000"/>
              </a:solidFill>
              <a:ea typeface="+mn-ea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800" b="0" kern="1200" dirty="0">
                <a:solidFill>
                  <a:srgbClr val="002060"/>
                </a:solidFill>
                <a:ea typeface="+mn-ea"/>
              </a:rPr>
              <a:t>In 2018 JINR CMS group participated in scintillator radiation hardness investigations and performed R&amp;D for High Granularity Endcap Calorimeter (HGCAL)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Understanding of radiation damage for present hadron calorimeter HE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Investigation of scintillator materials and electronics for HGCAL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Development of scintillator module prototype 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457200" lvl="1" indent="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A84170-8F2C-48B0-8CC0-413DB4C70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28" y="63454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333399"/>
                </a:solidFill>
                <a:latin typeface="Helvetica-Bold"/>
                <a:ea typeface="+mn-ea"/>
              </a:rPr>
              <a:t>Studies for Phase II upgrade </a:t>
            </a:r>
          </a:p>
        </p:txBody>
      </p:sp>
      <p:pic>
        <p:nvPicPr>
          <p:cNvPr id="8198" name="Изображение 6">
            <a:extLst>
              <a:ext uri="{FF2B5EF4-FFF2-40B4-BE49-F238E27FC236}">
                <a16:creationId xmlns:a16="http://schemas.microsoft.com/office/drawing/2014/main" id="{9EE8AFDE-29EE-43A5-83BD-F7AC55315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">
            <a:extLst>
              <a:ext uri="{FF2B5EF4-FFF2-40B4-BE49-F238E27FC236}">
                <a16:creationId xmlns:a16="http://schemas.microsoft.com/office/drawing/2014/main" id="{EE5856D6-1F88-4A9C-88EF-C438AD078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222" y="2610276"/>
            <a:ext cx="3458691" cy="175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15">
            <a:extLst>
              <a:ext uri="{FF2B5EF4-FFF2-40B4-BE49-F238E27FC236}">
                <a16:creationId xmlns:a16="http://schemas.microsoft.com/office/drawing/2014/main" id="{095CB2B0-C089-4E74-B752-38B61B610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875" y="2076814"/>
            <a:ext cx="1984839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400" kern="1200" dirty="0">
                <a:solidFill>
                  <a:srgbClr val="FF0000"/>
                </a:solidFill>
                <a:ea typeface="+mn-ea"/>
              </a:rPr>
              <a:t>In-situ measurement 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400" kern="1200" dirty="0">
                <a:solidFill>
                  <a:srgbClr val="FF0000"/>
                </a:solidFill>
                <a:ea typeface="+mn-ea"/>
              </a:rPr>
              <a:t>absorbed dose in HE</a:t>
            </a:r>
            <a:endParaRPr kumimoji="0" lang="ru-RU" altLang="ru-RU" sz="140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8202" name="TextBox 15">
            <a:extLst>
              <a:ext uri="{FF2B5EF4-FFF2-40B4-BE49-F238E27FC236}">
                <a16:creationId xmlns:a16="http://schemas.microsoft.com/office/drawing/2014/main" id="{951649C4-B606-4D6B-8C69-0764B6F4A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819" y="1643636"/>
            <a:ext cx="936622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HGCAL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48BE7C-8BF1-4B42-B177-610CE2748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289" y="4387753"/>
            <a:ext cx="235298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Mixed (Si, Sci) </a:t>
            </a:r>
            <a:r>
              <a:rPr kumimoji="0" lang="en-US" altLang="ru-RU" sz="1600" b="0" kern="1200" dirty="0" err="1">
                <a:solidFill>
                  <a:srgbClr val="FF0000"/>
                </a:solidFill>
                <a:ea typeface="+mn-ea"/>
              </a:rPr>
              <a:t>casette</a:t>
            </a:r>
            <a:endParaRPr kumimoji="0" lang="en-US" altLang="ru-RU" sz="1600" b="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EA52163-8AB7-420B-9AA9-484FE6654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770" y="4404921"/>
            <a:ext cx="254458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Scintillator </a:t>
            </a:r>
            <a:r>
              <a:rPr kumimoji="0" lang="en-US" altLang="ru-RU" sz="1600" b="0" kern="1200" dirty="0" err="1">
                <a:solidFill>
                  <a:srgbClr val="FF0000"/>
                </a:solidFill>
                <a:ea typeface="+mn-ea"/>
              </a:rPr>
              <a:t>macrotile</a:t>
            </a: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 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C332294B-4CB7-4B47-B89B-046F43BA9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816" y="4544865"/>
            <a:ext cx="104498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Dose constant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D6089-4532-4E31-995E-B9FBA6A30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49" y="2010617"/>
            <a:ext cx="3384376" cy="24189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F6B9D9-8568-4CAD-984F-9EC2F025D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7" y="4675682"/>
            <a:ext cx="2208969" cy="19168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8162C6-150A-4391-BD7D-E84F4D1A1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22" y="4718877"/>
            <a:ext cx="2456756" cy="2008949"/>
          </a:xfrm>
          <a:prstGeom prst="rect">
            <a:avLst/>
          </a:prstGeom>
        </p:spPr>
      </p:pic>
      <p:sp>
        <p:nvSpPr>
          <p:cNvPr id="27" name="TextBox 15">
            <a:extLst>
              <a:ext uri="{FF2B5EF4-FFF2-40B4-BE49-F238E27FC236}">
                <a16:creationId xmlns:a16="http://schemas.microsoft.com/office/drawing/2014/main" id="{63939F6E-F0DF-4E00-BACF-B64E11779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190" y="2190818"/>
            <a:ext cx="189072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 dirty="0">
                <a:solidFill>
                  <a:srgbClr val="000000"/>
                </a:solidFill>
                <a:ea typeface="+mn-ea"/>
              </a:rPr>
              <a:t>CMS DN2018/008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FFEE3905-531B-445D-A6CB-06D08A21D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28" y="6479758"/>
            <a:ext cx="189072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 dirty="0">
                <a:solidFill>
                  <a:srgbClr val="000000"/>
                </a:solidFill>
                <a:ea typeface="+mn-ea"/>
              </a:rPr>
              <a:t>CMS DN2018/001</a:t>
            </a:r>
          </a:p>
        </p:txBody>
      </p:sp>
    </p:spTree>
  </p:cSld>
  <p:clrMapOvr>
    <a:masterClrMapping/>
  </p:clrMapOvr>
  <p:transition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4C812F54-AE64-4E85-A7BC-E0946E27C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2400" kern="1200" dirty="0">
                <a:solidFill>
                  <a:srgbClr val="333399"/>
                </a:solidFill>
                <a:latin typeface="Helvetica-Bold" charset="0"/>
                <a:ea typeface="+mn-ea"/>
              </a:rPr>
              <a:t>HGCAL software development and optimization  </a:t>
            </a:r>
          </a:p>
        </p:txBody>
      </p:sp>
      <p:sp>
        <p:nvSpPr>
          <p:cNvPr id="10243" name="Номер слайда 5">
            <a:extLst>
              <a:ext uri="{FF2B5EF4-FFF2-40B4-BE49-F238E27FC236}">
                <a16:creationId xmlns:a16="http://schemas.microsoft.com/office/drawing/2014/main" id="{F52F57DD-AA35-4BE6-BD35-609E1D6A3880}"/>
              </a:ext>
            </a:extLst>
          </p:cNvPr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C3C04B91-4FFB-4B51-8CE6-39D524B2E651}" type="slidenum">
              <a:rPr kumimoji="0" lang="ru-RU" altLang="ru-RU" sz="1200" kern="1200">
                <a:solidFill>
                  <a:srgbClr val="808080"/>
                </a:solidFill>
                <a:ea typeface="+mn-ea"/>
              </a:rPr>
              <a:pPr algn="r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kumimoji="0" lang="ru-RU" altLang="ru-RU" sz="1200" kern="1200">
              <a:solidFill>
                <a:srgbClr val="808080"/>
              </a:solidFill>
              <a:ea typeface="+mn-ea"/>
            </a:endParaRPr>
          </a:p>
        </p:txBody>
      </p:sp>
      <p:pic>
        <p:nvPicPr>
          <p:cNvPr id="10244" name="Изображение 11">
            <a:extLst>
              <a:ext uri="{FF2B5EF4-FFF2-40B4-BE49-F238E27FC236}">
                <a16:creationId xmlns:a16="http://schemas.microsoft.com/office/drawing/2014/main" id="{2E331749-0FBD-4F68-94E6-412E98B2F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>
            <a:extLst>
              <a:ext uri="{FF2B5EF4-FFF2-40B4-BE49-F238E27FC236}">
                <a16:creationId xmlns:a16="http://schemas.microsoft.com/office/drawing/2014/main" id="{5EC61DE3-DA28-4680-AAE5-F2E635BA5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6" y="476250"/>
            <a:ext cx="9109075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en-US" altLang="ru-RU" sz="800" b="0" kern="1200" dirty="0">
              <a:solidFill>
                <a:srgbClr val="000000"/>
              </a:solidFill>
              <a:ea typeface="+mn-ea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800" b="0" kern="1200" dirty="0">
                <a:solidFill>
                  <a:srgbClr val="002060"/>
                </a:solidFill>
                <a:ea typeface="+mn-ea"/>
              </a:rPr>
              <a:t>In 2018 JINR CMS group contributed to calorimeter reconstruction, testing and validation software. We continued to develop software for modeling and reconstruction of jets and for detector optimization. </a:t>
            </a:r>
          </a:p>
          <a:p>
            <a:pPr marL="285750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Angular resolutions of the modernized calorimeter obtained with different reconstruction algorithms.</a:t>
            </a:r>
          </a:p>
          <a:p>
            <a:pPr marL="285750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Reconstruction of close photon pair was studied</a:t>
            </a:r>
          </a:p>
          <a:p>
            <a:pPr marL="285750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Energy resolution for pion jets for as function of various conditions was investigated</a:t>
            </a:r>
          </a:p>
          <a:p>
            <a:pPr marL="285750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Further studies of optimal transverse segmentation were performed  </a:t>
            </a:r>
          </a:p>
          <a:p>
            <a:pPr marL="285750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b="0" kern="1200" dirty="0">
              <a:solidFill>
                <a:srgbClr val="002060"/>
              </a:solidFill>
              <a:ea typeface="+mn-ea"/>
            </a:endParaRPr>
          </a:p>
        </p:txBody>
      </p:sp>
      <p:sp>
        <p:nvSpPr>
          <p:cNvPr id="10247" name="Rectangle 5">
            <a:extLst>
              <a:ext uri="{FF2B5EF4-FFF2-40B4-BE49-F238E27FC236}">
                <a16:creationId xmlns:a16="http://schemas.microsoft.com/office/drawing/2014/main" id="{D9B90708-2C94-48E0-9B11-84BB347CC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255963"/>
            <a:ext cx="55447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 dirty="0">
                <a:solidFill>
                  <a:srgbClr val="FF0000"/>
                </a:solidFill>
                <a:ea typeface="+mn-ea"/>
              </a:rPr>
              <a:t>One photon pair (d=30mm)           1000 photon pairs                   </a:t>
            </a:r>
            <a:endParaRPr kumimoji="0" lang="ru-RU" altLang="ru-RU" sz="1600" kern="1200" dirty="0">
              <a:solidFill>
                <a:srgbClr val="FF0000"/>
              </a:solidFill>
              <a:ea typeface="+mn-e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FDADCD-DE92-496A-96AC-B8A86E90C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99" y="3594518"/>
            <a:ext cx="3021207" cy="2304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F31AC-BD4F-403B-AA03-1086BFF74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9" y="3678362"/>
            <a:ext cx="5857143" cy="2161905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4DF105FC-79FC-48E0-ADFD-42BCA3012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672" y="2785875"/>
            <a:ext cx="28297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 dirty="0">
                <a:solidFill>
                  <a:srgbClr val="FF0000"/>
                </a:solidFill>
                <a:ea typeface="+mn-ea"/>
              </a:rPr>
              <a:t>Product of VBF jets reconstruction efficiency and purity of jet selection                              </a:t>
            </a:r>
            <a:endParaRPr kumimoji="0" lang="ru-RU" altLang="ru-RU" sz="160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935C0F2A-6099-405A-B62E-B4EDC8B93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465" y="5924111"/>
            <a:ext cx="3396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 dirty="0">
                <a:solidFill>
                  <a:srgbClr val="FF0000"/>
                </a:solidFill>
                <a:ea typeface="+mn-ea"/>
              </a:rPr>
              <a:t>Step in </a:t>
            </a:r>
            <a:r>
              <a:rPr kumimoji="0" lang="en-US" altLang="ru-RU" sz="1600" kern="1200" dirty="0" err="1">
                <a:solidFill>
                  <a:srgbClr val="FF0000"/>
                </a:solidFill>
                <a:ea typeface="+mn-ea"/>
              </a:rPr>
              <a:t>pseudorapidity</a:t>
            </a:r>
            <a:r>
              <a:rPr kumimoji="0" lang="en-US" altLang="ru-RU" sz="1600" kern="1200" dirty="0">
                <a:solidFill>
                  <a:srgbClr val="FF0000"/>
                </a:solidFill>
                <a:ea typeface="+mn-ea"/>
              </a:rPr>
              <a:t>  0.03 and 1 degree in azimuthal angle                             </a:t>
            </a:r>
            <a:endParaRPr kumimoji="0" lang="ru-RU" altLang="ru-RU" sz="1600" kern="1200" dirty="0">
              <a:solidFill>
                <a:srgbClr val="FF0000"/>
              </a:solidFill>
              <a:ea typeface="+mn-ea"/>
            </a:endParaRPr>
          </a:p>
        </p:txBody>
      </p:sp>
    </p:spTree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90E5CD1-46A9-4E11-856A-E2C827786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6241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333399"/>
                </a:solidFill>
                <a:latin typeface="Helvetica-Bold"/>
                <a:ea typeface="+mn-ea"/>
              </a:rPr>
              <a:t>Outline </a:t>
            </a:r>
          </a:p>
        </p:txBody>
      </p:sp>
      <p:pic>
        <p:nvPicPr>
          <p:cNvPr id="8196" name="Изображение 6">
            <a:extLst>
              <a:ext uri="{FF2B5EF4-FFF2-40B4-BE49-F238E27FC236}">
                <a16:creationId xmlns:a16="http://schemas.microsoft.com/office/drawing/2014/main" id="{2280D59F-40C6-42B0-B94D-3FC630141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B9EB2E8-3B26-4D9F-8B08-D9362BE9A152}"/>
              </a:ext>
            </a:extLst>
          </p:cNvPr>
          <p:cNvSpPr/>
          <p:nvPr/>
        </p:nvSpPr>
        <p:spPr>
          <a:xfrm>
            <a:off x="188482" y="802844"/>
            <a:ext cx="5667374" cy="523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8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JINR Participation in Data Taking and CMS Operation</a:t>
            </a:r>
          </a:p>
          <a:p>
            <a:pPr marL="742946" lvl="1" indent="-285748" fontAlgn="base" hangingPunct="1">
              <a:spcBef>
                <a:spcPct val="1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en-US" sz="700" b="0" dirty="0">
              <a:solidFill>
                <a:srgbClr val="006600"/>
              </a:solidFill>
              <a:ea typeface="+mn-ea"/>
              <a:cs typeface="Arial" panose="020B0604020202020204" pitchFamily="34" charset="0"/>
            </a:endParaRPr>
          </a:p>
          <a:p>
            <a:pPr marL="342898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JINR Participation in CMS Physics Analyses</a:t>
            </a:r>
          </a:p>
          <a:p>
            <a:pPr marL="800095" lvl="1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Tests of the Standard Model</a:t>
            </a:r>
          </a:p>
          <a:p>
            <a:pPr marL="1200143" lvl="2" indent="-285748" fontAlgn="base" hangingPunct="1">
              <a:spcBef>
                <a:spcPct val="10000"/>
              </a:spcBef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1800" b="0" dirty="0" err="1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Drell</a:t>
            </a: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-Yan</a:t>
            </a:r>
          </a:p>
          <a:p>
            <a:pPr marL="1200143" lvl="2" indent="-285748" fontAlgn="base" hangingPunct="1">
              <a:spcBef>
                <a:spcPct val="10000"/>
              </a:spcBef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Physics with jets  </a:t>
            </a:r>
            <a:r>
              <a:rPr lang="fr-FR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(calibrations, charge </a:t>
            </a:r>
            <a:r>
              <a:rPr lang="fr-FR" sz="1800" b="0" dirty="0" err="1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multiplicity</a:t>
            </a:r>
            <a:r>
              <a:rPr lang="fr-FR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fr-FR" sz="1800" b="0" dirty="0" err="1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studies</a:t>
            </a:r>
            <a:r>
              <a:rPr lang="fr-FR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 etc.)	</a:t>
            </a:r>
          </a:p>
          <a:p>
            <a:pPr marL="800095" lvl="1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Search for New Physics Beyond the SM</a:t>
            </a:r>
          </a:p>
          <a:p>
            <a:pPr marL="1257295" lvl="2" indent="-342898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Physics with </a:t>
            </a:r>
            <a:r>
              <a:rPr lang="en-US" sz="1800" b="0" dirty="0" err="1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dimuons</a:t>
            </a: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 (Z’, KK modes of gravitons)</a:t>
            </a:r>
          </a:p>
          <a:p>
            <a:pPr marL="1257295" lvl="2" indent="-342898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New physics in a </a:t>
            </a:r>
            <a:r>
              <a:rPr lang="en-US" sz="1800" b="0" dirty="0" err="1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multijet</a:t>
            </a:r>
            <a:r>
              <a:rPr lang="en-US" sz="1800" b="0" dirty="0">
                <a:solidFill>
                  <a:srgbClr val="004922"/>
                </a:solidFill>
                <a:ea typeface="+mn-ea"/>
                <a:cs typeface="Arial" panose="020B0604020202020204" pitchFamily="34" charset="0"/>
              </a:rPr>
              <a:t> channel</a:t>
            </a:r>
            <a:endParaRPr lang="en-US" sz="20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342898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Computing and Data Processing</a:t>
            </a:r>
            <a:endParaRPr lang="ru-RU" sz="20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342898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Participation in CMS Upgrade </a:t>
            </a:r>
            <a:r>
              <a:rPr 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Programme</a:t>
            </a:r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898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endParaRPr lang="en-US" sz="7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marL="342898" indent="-342898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Summary</a:t>
            </a:r>
            <a:endParaRPr lang="ru-RU" sz="20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5781963" y="703694"/>
            <a:ext cx="4003964" cy="324946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marL="742950" lvl="1" indent="-285750" algn="ctr" fontAlgn="auto">
              <a:spcBef>
                <a:spcPct val="10000"/>
              </a:spcBef>
              <a:spcAft>
                <a:spcPts val="0"/>
              </a:spcAft>
              <a:buFontTx/>
              <a:buChar char="–"/>
              <a:defRPr/>
            </a:pPr>
            <a:endParaRPr lang="en-US" sz="800" kern="0" dirty="0">
              <a:solidFill>
                <a:srgbClr val="FF3300"/>
              </a:solidFill>
              <a:latin typeface="+mj-lt"/>
            </a:endParaRP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n-US" sz="1800" kern="0" dirty="0">
                <a:solidFill>
                  <a:srgbClr val="C00000"/>
                </a:solidFill>
                <a:latin typeface="+mj-lt"/>
              </a:rPr>
              <a:t>67</a:t>
            </a:r>
            <a:r>
              <a:rPr lang="en-GB" sz="1800" kern="0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sz="1800" kern="0" dirty="0">
                <a:solidFill>
                  <a:srgbClr val="3333CC"/>
                </a:solidFill>
                <a:latin typeface="+mj-lt"/>
              </a:rPr>
              <a:t>participants from JINR</a:t>
            </a:r>
            <a:endParaRPr lang="ru-RU" sz="1800" kern="0" dirty="0">
              <a:solidFill>
                <a:srgbClr val="3333CC"/>
              </a:solidFill>
              <a:latin typeface="+mj-lt"/>
            </a:endParaRP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n-GB" sz="1800" kern="0" dirty="0">
                <a:solidFill>
                  <a:srgbClr val="C00000"/>
                </a:solidFill>
                <a:latin typeface="+mj-lt"/>
              </a:rPr>
              <a:t>108</a:t>
            </a:r>
            <a:r>
              <a:rPr lang="en-GB" sz="1800" kern="0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sz="1800" kern="0" dirty="0">
                <a:solidFill>
                  <a:srgbClr val="3333CC"/>
                </a:solidFill>
                <a:latin typeface="+mj-lt"/>
              </a:rPr>
              <a:t>participants from JINR member states</a:t>
            </a:r>
            <a:endParaRPr lang="ru-RU" sz="1800" kern="0" dirty="0">
              <a:solidFill>
                <a:srgbClr val="3333CC"/>
              </a:solidFill>
              <a:latin typeface="+mj-lt"/>
            </a:endParaRP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endParaRPr lang="ru-RU" sz="1800" kern="0" dirty="0">
              <a:solidFill>
                <a:srgbClr val="3333CC"/>
              </a:solidFill>
              <a:latin typeface="+mj-lt"/>
            </a:endParaRP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n-GB" sz="1800" kern="0" dirty="0">
                <a:solidFill>
                  <a:srgbClr val="C00000"/>
                </a:solidFill>
                <a:latin typeface="+mj-lt"/>
              </a:rPr>
              <a:t>14</a:t>
            </a:r>
            <a:r>
              <a:rPr lang="en-GB" sz="1800" kern="0" dirty="0">
                <a:solidFill>
                  <a:srgbClr val="3333CC"/>
                </a:solidFill>
                <a:latin typeface="+mj-lt"/>
              </a:rPr>
              <a:t> paid authors and </a:t>
            </a:r>
            <a:r>
              <a:rPr lang="ru-RU" sz="1800" kern="0" dirty="0">
                <a:solidFill>
                  <a:srgbClr val="C00000"/>
                </a:solidFill>
                <a:latin typeface="+mj-lt"/>
              </a:rPr>
              <a:t>4</a:t>
            </a:r>
            <a:r>
              <a:rPr lang="en-GB" sz="1800" kern="0" dirty="0">
                <a:solidFill>
                  <a:srgbClr val="3333CC"/>
                </a:solidFill>
                <a:latin typeface="+mj-lt"/>
              </a:rPr>
              <a:t> unpaid </a:t>
            </a:r>
            <a:r>
              <a:rPr lang="en-US" sz="1800" kern="0" dirty="0">
                <a:solidFill>
                  <a:srgbClr val="3333CC"/>
                </a:solidFill>
                <a:latin typeface="+mj-lt"/>
              </a:rPr>
              <a:t>authors (Ph.D.)</a:t>
            </a: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n-US" sz="1800" kern="0" dirty="0">
                <a:solidFill>
                  <a:srgbClr val="3333CC"/>
                </a:solidFill>
                <a:latin typeface="+mj-lt"/>
              </a:rPr>
              <a:t>from JINR</a:t>
            </a:r>
            <a:endParaRPr lang="ru-RU" sz="1800" kern="0" dirty="0">
              <a:solidFill>
                <a:srgbClr val="3333CC"/>
              </a:solidFill>
              <a:latin typeface="+mj-lt"/>
            </a:endParaRP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endParaRPr lang="ru-RU" sz="1800" kern="0" dirty="0">
              <a:solidFill>
                <a:srgbClr val="3333CC"/>
              </a:solidFill>
              <a:latin typeface="+mj-lt"/>
            </a:endParaRP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n-GB" sz="1800" kern="0" dirty="0">
                <a:solidFill>
                  <a:srgbClr val="C00000"/>
                </a:solidFill>
                <a:latin typeface="+mj-lt"/>
              </a:rPr>
              <a:t>10</a:t>
            </a:r>
            <a:r>
              <a:rPr lang="en-GB" sz="1800" kern="0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sz="1800" kern="0" dirty="0">
                <a:solidFill>
                  <a:srgbClr val="3333CC"/>
                </a:solidFill>
                <a:latin typeface="+mj-lt"/>
              </a:rPr>
              <a:t>paid authors and</a:t>
            </a:r>
            <a:r>
              <a:rPr lang="ru-RU" sz="1800" kern="0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GB" sz="1800" kern="0" dirty="0">
                <a:solidFill>
                  <a:srgbClr val="C00000"/>
                </a:solidFill>
                <a:latin typeface="+mj-lt"/>
              </a:rPr>
              <a:t>1</a:t>
            </a:r>
            <a:r>
              <a:rPr lang="ru-RU" sz="1800" kern="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800" kern="0" dirty="0">
                <a:solidFill>
                  <a:srgbClr val="3333CC"/>
                </a:solidFill>
                <a:latin typeface="+mj-lt"/>
              </a:rPr>
              <a:t>unpaid authors (Ph.D.)</a:t>
            </a: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defRPr/>
            </a:pPr>
            <a:r>
              <a:rPr lang="en-US" sz="1800" kern="0" dirty="0">
                <a:solidFill>
                  <a:srgbClr val="3333CC"/>
                </a:solidFill>
                <a:latin typeface="+mj-lt"/>
              </a:rPr>
              <a:t>from JINR </a:t>
            </a:r>
            <a:r>
              <a:rPr lang="en-US" sz="1800" kern="0" dirty="0">
                <a:solidFill>
                  <a:srgbClr val="3333CC"/>
                </a:solidFill>
              </a:rPr>
              <a:t>member states</a:t>
            </a:r>
            <a:r>
              <a:rPr lang="en-US" sz="1800" kern="0" dirty="0">
                <a:solidFill>
                  <a:srgbClr val="3333CC"/>
                </a:solidFill>
                <a:latin typeface="+mj-lt"/>
              </a:rPr>
              <a:t> 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25" y="4009591"/>
            <a:ext cx="268763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2693D39-ED4D-4B3A-B82C-6A89BCE50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6" y="42044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333399"/>
                </a:solidFill>
                <a:latin typeface="Helvetica-Bold"/>
                <a:ea typeface="+mn-ea"/>
              </a:rPr>
              <a:t>Summary</a:t>
            </a:r>
            <a:endParaRPr lang="en-US" sz="2600" dirty="0">
              <a:solidFill>
                <a:srgbClr val="333399"/>
              </a:solidFill>
              <a:latin typeface="Helvetica-Bold"/>
              <a:ea typeface="+mn-ea"/>
            </a:endParaRPr>
          </a:p>
        </p:txBody>
      </p:sp>
      <p:pic>
        <p:nvPicPr>
          <p:cNvPr id="24580" name="Изображение 6">
            <a:extLst>
              <a:ext uri="{FF2B5EF4-FFF2-40B4-BE49-F238E27FC236}">
                <a16:creationId xmlns:a16="http://schemas.microsoft.com/office/drawing/2014/main" id="{DCA1940F-4A21-42CC-9A35-9A9989CB8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2302E6D2-29A7-4825-9F48-17043F497BB3}"/>
              </a:ext>
            </a:extLst>
          </p:cNvPr>
          <p:cNvSpPr/>
          <p:nvPr/>
        </p:nvSpPr>
        <p:spPr>
          <a:xfrm>
            <a:off x="415926" y="620714"/>
            <a:ext cx="86074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endParaRPr lang="en-GB" sz="1000" b="0" kern="1200" dirty="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0" kern="120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 The CMS analyses based on  2015-2017 data are almost completed</a:t>
            </a:r>
          </a:p>
          <a:p>
            <a:pPr marL="457200" lvl="1" indent="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~ 202 papers are published or submitted to publish, many analyses are going to be public</a:t>
            </a:r>
          </a:p>
          <a:p>
            <a:pPr marL="457200" lvl="1" indent="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00" b="0" kern="1200" dirty="0">
              <a:solidFill>
                <a:srgbClr val="C00000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0AE88FA-93B3-45C3-82E8-BE99181123D4}"/>
              </a:ext>
            </a:extLst>
          </p:cNvPr>
          <p:cNvSpPr/>
          <p:nvPr/>
        </p:nvSpPr>
        <p:spPr>
          <a:xfrm>
            <a:off x="415926" y="1628775"/>
            <a:ext cx="5510213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0" hangingPunct="1">
              <a:defRPr/>
            </a:pPr>
            <a:endParaRPr lang="en-US" sz="1000" b="0" dirty="0">
              <a:solidFill>
                <a:srgbClr val="002060"/>
              </a:solidFill>
              <a:latin typeface="Calibri"/>
              <a:ea typeface="+mn-ea"/>
              <a:cs typeface="Arial" panose="020B0604020202020204" pitchFamily="34" charset="0"/>
            </a:endParaRPr>
          </a:p>
          <a:p>
            <a:pPr hangingPunct="1">
              <a:defRPr/>
            </a:pPr>
            <a:r>
              <a:rPr lang="en-US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JINR participation in the CMS is very successful:</a:t>
            </a:r>
          </a:p>
          <a:p>
            <a:pPr hangingPunct="1">
              <a:defRPr/>
            </a:pPr>
            <a:r>
              <a:rPr lang="en-US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Phase I upgrade of HE finished</a:t>
            </a:r>
          </a:p>
          <a:p>
            <a:pPr hangingPunct="1">
              <a:defRPr/>
            </a:pPr>
            <a:r>
              <a:rPr lang="en-US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JINR physicists are involved in whole CMS chain from data taking (shifts) and to final data analysis</a:t>
            </a:r>
          </a:p>
          <a:p>
            <a:pPr hangingPunct="1">
              <a:buFont typeface="Wingdings" pitchFamily="2" charset="2"/>
              <a:buChar char="ü"/>
              <a:defRPr/>
            </a:pPr>
            <a:r>
              <a:rPr lang="en-US" sz="2000" b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 </a:t>
            </a:r>
            <a:r>
              <a:rPr lang="en-US" sz="2000" b="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we contributed in </a:t>
            </a:r>
            <a:r>
              <a:rPr lang="en-US" sz="2000" b="0" dirty="0">
                <a:solidFill>
                  <a:srgbClr val="FF0000"/>
                </a:solidFill>
                <a:latin typeface="Calibri"/>
                <a:ea typeface="+mn-ea"/>
                <a:cs typeface="Arial" panose="020B0604020202020204" pitchFamily="34" charset="0"/>
              </a:rPr>
              <a:t>six CMS physics analyses</a:t>
            </a:r>
          </a:p>
          <a:p>
            <a:pPr marL="800100" lvl="1" indent="-342900" hangingPunct="1">
              <a:buFont typeface="Calibri" panose="020F0502020204030204" pitchFamily="34" charset="0"/>
              <a:buChar char="̶"/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3 CMS public papers and 3 CMS AN Notes</a:t>
            </a:r>
          </a:p>
          <a:p>
            <a:pPr marL="800100" lvl="1" indent="-342900" hangingPunct="1">
              <a:buFont typeface="Calibri" panose="020F0502020204030204" pitchFamily="34" charset="0"/>
              <a:buChar char="̶"/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3 review papers</a:t>
            </a:r>
          </a:p>
          <a:p>
            <a:pPr marL="800100" lvl="1" indent="-342900" hangingPunct="1">
              <a:buFont typeface="Calibri" panose="020F0502020204030204" pitchFamily="34" charset="0"/>
              <a:buChar char="̶"/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19 talks for CMS</a:t>
            </a:r>
          </a:p>
          <a:p>
            <a:pPr hangingPunct="1">
              <a:buFont typeface="Wingdings" pitchFamily="2" charset="2"/>
              <a:buChar char="ü"/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  young physicists are involved actively</a:t>
            </a:r>
          </a:p>
          <a:p>
            <a:pPr lvl="1" indent="0" hangingPunct="1">
              <a:buFont typeface="Wingdings" pitchFamily="2" charset="2"/>
              <a:buChar char="ü"/>
              <a:defRPr/>
            </a:pPr>
            <a:endParaRPr lang="en-US" sz="1000" b="0" dirty="0">
              <a:solidFill>
                <a:srgbClr val="C00000"/>
              </a:solidFill>
              <a:latin typeface="Calibri"/>
              <a:ea typeface="+mn-ea"/>
              <a:cs typeface="Arial" panose="020B0604020202020204" pitchFamily="34" charset="0"/>
            </a:endParaRPr>
          </a:p>
          <a:p>
            <a:pPr hangingPunct="1">
              <a:defRPr/>
            </a:pPr>
            <a:r>
              <a:rPr lang="en-US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The first-priority JINR physics tasks include long-term campaigns to look for new physics with</a:t>
            </a:r>
          </a:p>
          <a:p>
            <a:pPr lvl="1" indent="0" hangingPunct="1">
              <a:buFont typeface="Wingdings" pitchFamily="2" charset="2"/>
              <a:buChar char="ü"/>
              <a:defRPr/>
            </a:pPr>
            <a:r>
              <a:rPr lang="en-US" sz="2000" b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Di-muons</a:t>
            </a:r>
            <a:r>
              <a:rPr lang="ru-RU" sz="2000" b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ru-RU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(</a:t>
            </a:r>
            <a:r>
              <a:rPr lang="en-US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since 2002</a:t>
            </a:r>
            <a:r>
              <a:rPr lang="ru-RU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)</a:t>
            </a:r>
            <a:r>
              <a:rPr lang="en-US" sz="2000" b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lvl="1" indent="0" hangingPunct="1">
              <a:buFont typeface="Wingdings" pitchFamily="2" charset="2"/>
              <a:buChar char="ü"/>
              <a:defRPr/>
            </a:pPr>
            <a:r>
              <a:rPr lang="en-US" sz="2000" b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Multijet</a:t>
            </a:r>
            <a:r>
              <a:rPr lang="en-US" sz="2000" b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studies </a:t>
            </a:r>
            <a:r>
              <a:rPr lang="en-US" sz="2000" b="0" dirty="0">
                <a:solidFill>
                  <a:srgbClr val="002060"/>
                </a:solidFill>
                <a:latin typeface="Calibri"/>
                <a:ea typeface="+mn-ea"/>
                <a:cs typeface="Arial" panose="020B0604020202020204" pitchFamily="34" charset="0"/>
              </a:rPr>
              <a:t>(since 2009)</a:t>
            </a:r>
          </a:p>
          <a:p>
            <a:pPr lvl="1" indent="0" hangingPunct="1">
              <a:buFont typeface="Wingdings" pitchFamily="2" charset="2"/>
              <a:buChar char="ü"/>
              <a:defRPr/>
            </a:pPr>
            <a:endParaRPr lang="en-US" sz="1000" b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hangingPunct="1">
              <a:defRPr/>
            </a:pP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2019 </a:t>
            </a:r>
            <a:r>
              <a:rPr lang="ru-RU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beyond</a:t>
            </a:r>
            <a:r>
              <a:rPr lang="ru-RU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expect plenty of results on 13 </a:t>
            </a:r>
            <a:r>
              <a:rPr lang="en-US" sz="1800" b="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TeV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beams with </a:t>
            </a:r>
            <a:r>
              <a:rPr lang="ru-RU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above 150 fb</a:t>
            </a:r>
            <a:r>
              <a:rPr lang="en-US" sz="1800" b="0" baseline="300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 </a:t>
            </a:r>
            <a:r>
              <a:rPr 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583" name="Рисунок 22">
            <a:extLst>
              <a:ext uri="{FF2B5EF4-FFF2-40B4-BE49-F238E27FC236}">
                <a16:creationId xmlns:a16="http://schemas.microsoft.com/office/drawing/2014/main" id="{A01B9CF8-2747-4CBE-831A-D933318313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6" y="1557339"/>
            <a:ext cx="36353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23">
            <a:extLst>
              <a:ext uri="{FF2B5EF4-FFF2-40B4-BE49-F238E27FC236}">
                <a16:creationId xmlns:a16="http://schemas.microsoft.com/office/drawing/2014/main" id="{899FC6F8-F4CB-4507-A15A-068EDD3331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4181475"/>
            <a:ext cx="33924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Номер слайда 11">
            <a:extLst>
              <a:ext uri="{FF2B5EF4-FFF2-40B4-BE49-F238E27FC236}">
                <a16:creationId xmlns:a16="http://schemas.microsoft.com/office/drawing/2014/main" id="{8A5668FE-1214-49C9-94BC-BF4822737CB1}"/>
              </a:ext>
            </a:extLst>
          </p:cNvPr>
          <p:cNvSpPr txBox="1">
            <a:spLocks/>
          </p:cNvSpPr>
          <p:nvPr/>
        </p:nvSpPr>
        <p:spPr bwMode="auto">
          <a:xfrm>
            <a:off x="8697913" y="6448426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fld id="{F229ACF3-0612-401F-9A48-CD3C4979B64C}" type="slidenum">
              <a:rPr kumimoji="0" lang="ru-RU" altLang="ru-RU" sz="2400" kern="1200">
                <a:solidFill>
                  <a:srgbClr val="000000"/>
                </a:solidFill>
                <a:ea typeface="+mn-ea"/>
              </a:rPr>
              <a:pPr eaLnBrk="0" fontAlgn="base">
                <a:spcBef>
                  <a:spcPct val="0"/>
                </a:spcBef>
                <a:spcAft>
                  <a:spcPct val="0"/>
                </a:spcAft>
                <a:buNone/>
              </a:pPr>
              <a:t>20</a:t>
            </a:fld>
            <a:endParaRPr kumimoji="0" lang="ru-RU" altLang="ru-RU" sz="2400" kern="120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7513B85-C923-4347-B7B6-079F40DC2E04}" type="slidenum">
              <a:rPr lang="ru-RU" altLang="ru-RU" sz="1200">
                <a:solidFill>
                  <a:schemeClr val="bg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>
              <a:solidFill>
                <a:schemeClr val="bg2"/>
              </a:solidFill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317626" y="1628775"/>
            <a:ext cx="7235825" cy="85248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ru-RU" sz="3600">
                <a:solidFill>
                  <a:srgbClr val="C00000"/>
                </a:solidFill>
                <a:latin typeface="Comic Sans MS" panose="030F0702030302020204" pitchFamily="66" charset="0"/>
              </a:rPr>
              <a:t>Thank you for your attention</a:t>
            </a:r>
            <a:endParaRPr lang="en-GB" altLang="ru-RU" sz="3600"/>
          </a:p>
          <a:p>
            <a:pPr marL="0" indent="0" algn="ctr">
              <a:buNone/>
            </a:pPr>
            <a:endParaRPr lang="ru-RU" alt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1594E9-255F-4296-B24F-56A05296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135" y="19878"/>
            <a:ext cx="938865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4016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ChangeArrowheads="1"/>
          </p:cNvSpPr>
          <p:nvPr/>
        </p:nvSpPr>
        <p:spPr bwMode="auto">
          <a:xfrm>
            <a:off x="330200" y="1571625"/>
            <a:ext cx="92725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6600">
                <a:solidFill>
                  <a:srgbClr val="3333CC"/>
                </a:solidFill>
                <a:latin typeface="Arial" charset="0"/>
              </a:rPr>
              <a:t>BACKUP </a:t>
            </a:r>
          </a:p>
          <a:p>
            <a:pPr algn="ctr" eaLnBrk="0" hangingPunct="0"/>
            <a:r>
              <a:rPr lang="en-US" sz="6600">
                <a:solidFill>
                  <a:srgbClr val="3333CC"/>
                </a:solidFill>
                <a:latin typeface="Arial" charset="0"/>
              </a:rPr>
              <a:t>SLIDES</a:t>
            </a:r>
            <a:endParaRPr lang="ru-RU" sz="6600" b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fld id="{54CC9E86-D2B7-0145-BDA2-62BC30318439}" type="slidenum">
              <a:rPr lang="ru-RU" b="0"/>
              <a:pPr/>
              <a:t>22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26052327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0"/>
            <a:ext cx="89154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200">
                <a:solidFill>
                  <a:srgbClr val="0000FF"/>
                </a:solidFill>
                <a:latin typeface="Arial" charset="0"/>
              </a:rPr>
              <a:t>CMS Upgrade program</a:t>
            </a:r>
            <a:endParaRPr lang="en-GB" sz="32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endParaRPr lang="ru-RU">
              <a:ea typeface="+mn-ea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800100"/>
            <a:ext cx="9906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84664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38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86075919"/>
              </p:ext>
            </p:extLst>
          </p:nvPr>
        </p:nvGraphicFramePr>
        <p:xfrm>
          <a:off x="541338" y="4127499"/>
          <a:ext cx="1917700" cy="215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34" name="Фотография Photo Editor" r:id="rId3" imgW="1234547" imgH="1501270" progId="MSPhotoEd.3">
                  <p:embed/>
                </p:oleObj>
              </mc:Choice>
              <mc:Fallback>
                <p:oleObj name="Фотография Photo Editor" r:id="rId3" imgW="1234547" imgH="150127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4127499"/>
                        <a:ext cx="1917700" cy="215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39" name="Rectangle 18"/>
          <p:cNvSpPr>
            <a:spLocks noChangeArrowheads="1"/>
          </p:cNvSpPr>
          <p:nvPr/>
        </p:nvSpPr>
        <p:spPr bwMode="auto">
          <a:xfrm>
            <a:off x="701675" y="692150"/>
            <a:ext cx="9126538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 i="1">
                <a:solidFill>
                  <a:srgbClr val="0000CC"/>
                </a:solidFill>
              </a:rPr>
              <a:t>In front-end the replacement of HPD to the silicon photomultiplier (SiPM). </a:t>
            </a:r>
          </a:p>
          <a:p>
            <a:r>
              <a:rPr lang="en-US" sz="1600" b="1" i="1">
                <a:solidFill>
                  <a:srgbClr val="663300"/>
                </a:solidFill>
              </a:rPr>
              <a:t>Main advantages of SiPM’s usage over HPDs:</a:t>
            </a:r>
            <a:r>
              <a:rPr lang="en-US" sz="1600" b="1">
                <a:solidFill>
                  <a:srgbClr val="66330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0000FF"/>
                </a:solidFill>
              </a:rPr>
              <a:t> Provide a higher photon detection efficiency (twice more than HPD) and gain (50-500 times higher).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0000FF"/>
                </a:solidFill>
              </a:rPr>
              <a:t> Signal to noise ratio can be increased by order of magnitude.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0000FF"/>
                </a:solidFill>
              </a:rPr>
              <a:t> Provide an operation at voltage ~70V as compared to ~ 8 kV for HPD. 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0000FF"/>
                </a:solidFill>
              </a:rPr>
              <a:t> Work without additional noise in presence of magnetic field up to 4 T. 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0000FF"/>
                </a:solidFill>
              </a:rPr>
              <a:t> SiPMs are compact and relatively inexpensive.</a:t>
            </a:r>
            <a:endParaRPr lang="ru-RU" sz="1600" b="1">
              <a:solidFill>
                <a:srgbClr val="0000CC"/>
              </a:solidFill>
            </a:endParaRPr>
          </a:p>
        </p:txBody>
      </p:sp>
      <p:sp>
        <p:nvSpPr>
          <p:cNvPr id="167940" name="Rectangle 21"/>
          <p:cNvSpPr>
            <a:spLocks noChangeArrowheads="1"/>
          </p:cNvSpPr>
          <p:nvPr/>
        </p:nvSpPr>
        <p:spPr bwMode="auto">
          <a:xfrm>
            <a:off x="701675" y="2803525"/>
            <a:ext cx="86963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ru-RU" sz="1600" b="1" i="1" dirty="0" err="1">
                <a:solidFill>
                  <a:srgbClr val="663300"/>
                </a:solidFill>
              </a:rPr>
              <a:t>The</a:t>
            </a:r>
            <a:r>
              <a:rPr lang="ru-RU" sz="1600" b="1" i="1" dirty="0">
                <a:solidFill>
                  <a:srgbClr val="663300"/>
                </a:solidFill>
              </a:rPr>
              <a:t> </a:t>
            </a:r>
            <a:r>
              <a:rPr lang="ru-RU" sz="1600" b="1" i="1" dirty="0" err="1">
                <a:solidFill>
                  <a:srgbClr val="663300"/>
                </a:solidFill>
              </a:rPr>
              <a:t>upgraded</a:t>
            </a:r>
            <a:r>
              <a:rPr lang="ru-RU" sz="1600" b="1" i="1" dirty="0">
                <a:solidFill>
                  <a:srgbClr val="663300"/>
                </a:solidFill>
              </a:rPr>
              <a:t> FEE </a:t>
            </a:r>
            <a:r>
              <a:rPr lang="ru-RU" sz="1600" b="1" i="1" dirty="0" err="1">
                <a:solidFill>
                  <a:srgbClr val="663300"/>
                </a:solidFill>
              </a:rPr>
              <a:t>will</a:t>
            </a:r>
            <a:r>
              <a:rPr lang="ru-RU" sz="1600" b="1" i="1" dirty="0">
                <a:solidFill>
                  <a:srgbClr val="663300"/>
                </a:solidFill>
              </a:rPr>
              <a:t> </a:t>
            </a:r>
            <a:r>
              <a:rPr lang="ru-RU" sz="1600" b="1" i="1" dirty="0" err="1">
                <a:solidFill>
                  <a:srgbClr val="663300"/>
                </a:solidFill>
              </a:rPr>
              <a:t>have</a:t>
            </a:r>
            <a:r>
              <a:rPr lang="ru-RU" sz="1600" b="1" i="1" dirty="0">
                <a:solidFill>
                  <a:srgbClr val="663300"/>
                </a:solidFill>
              </a:rPr>
              <a:t> </a:t>
            </a:r>
            <a:r>
              <a:rPr lang="en-US" sz="1600" b="1" i="1" dirty="0">
                <a:solidFill>
                  <a:srgbClr val="663300"/>
                </a:solidFill>
              </a:rPr>
              <a:t>next</a:t>
            </a:r>
            <a:r>
              <a:rPr lang="ru-RU" sz="1600" b="1" i="1" dirty="0">
                <a:solidFill>
                  <a:srgbClr val="663300"/>
                </a:solidFill>
              </a:rPr>
              <a:t> </a:t>
            </a:r>
            <a:r>
              <a:rPr lang="ru-RU" sz="1600" b="1" i="1" dirty="0" err="1">
                <a:solidFill>
                  <a:srgbClr val="663300"/>
                </a:solidFill>
              </a:rPr>
              <a:t>major</a:t>
            </a:r>
            <a:r>
              <a:rPr lang="ru-RU" sz="1600" b="1" i="1" dirty="0">
                <a:solidFill>
                  <a:srgbClr val="663300"/>
                </a:solidFill>
              </a:rPr>
              <a:t> </a:t>
            </a:r>
            <a:r>
              <a:rPr lang="ru-RU" sz="1600" b="1" i="1" dirty="0" err="1">
                <a:solidFill>
                  <a:srgbClr val="663300"/>
                </a:solidFill>
              </a:rPr>
              <a:t>improvements</a:t>
            </a:r>
            <a:r>
              <a:rPr lang="en-US" sz="1600" b="1" i="1" dirty="0">
                <a:solidFill>
                  <a:srgbClr val="663300"/>
                </a:solidFill>
              </a:rPr>
              <a:t>:</a:t>
            </a:r>
          </a:p>
          <a:p>
            <a:pPr marL="342900" indent="-342900">
              <a:buFontTx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 To </a:t>
            </a:r>
            <a:r>
              <a:rPr lang="ru-RU" sz="1600" b="1" dirty="0" err="1">
                <a:solidFill>
                  <a:srgbClr val="0000FF"/>
                </a:solidFill>
              </a:rPr>
              <a:t>increase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the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number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of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channels</a:t>
            </a:r>
            <a:r>
              <a:rPr lang="en-US" sz="1600" b="1" dirty="0">
                <a:solidFill>
                  <a:srgbClr val="0000FF"/>
                </a:solidFill>
              </a:rPr>
              <a:t> (~2.5 times) and redundant readout.</a:t>
            </a:r>
          </a:p>
          <a:p>
            <a:pPr marL="342900" indent="-342900">
              <a:buFontTx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 To provide </a:t>
            </a:r>
            <a:r>
              <a:rPr lang="ru-RU" sz="1600" b="1" dirty="0" err="1">
                <a:solidFill>
                  <a:srgbClr val="0000FF"/>
                </a:solidFill>
              </a:rPr>
              <a:t>better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timing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b="1" dirty="0" err="1">
                <a:solidFill>
                  <a:srgbClr val="0000FF"/>
                </a:solidFill>
              </a:rPr>
              <a:t>information</a:t>
            </a:r>
            <a:r>
              <a:rPr lang="en-US" sz="1600" b="1" dirty="0">
                <a:solidFill>
                  <a:srgbClr val="0000FF"/>
                </a:solidFill>
              </a:rPr>
              <a:t> – resolution of ~2ns instead of 25 ns.</a:t>
            </a:r>
          </a:p>
          <a:p>
            <a:pPr marL="342900" indent="-342900">
              <a:buFontTx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 To encode an energy value into 8 bits instead of </a:t>
            </a:r>
            <a:r>
              <a:rPr lang="ru-RU" sz="1600" b="1" dirty="0">
                <a:solidFill>
                  <a:srgbClr val="0000FF"/>
                </a:solidFill>
              </a:rPr>
              <a:t>6 </a:t>
            </a:r>
            <a:r>
              <a:rPr lang="ru-RU" sz="1600" b="1" dirty="0" err="1">
                <a:solidFill>
                  <a:srgbClr val="0000FF"/>
                </a:solidFill>
              </a:rPr>
              <a:t>bits</a:t>
            </a:r>
            <a:r>
              <a:rPr lang="en-US" sz="1600" b="1" dirty="0">
                <a:solidFill>
                  <a:srgbClr val="0000FF"/>
                </a:solidFill>
              </a:rPr>
              <a:t> as now.</a:t>
            </a:r>
          </a:p>
          <a:p>
            <a:pPr marL="342900" indent="-342900">
              <a:buFontTx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 To increase a bandwidth of data transfer to back-end from 1.6 </a:t>
            </a:r>
            <a:r>
              <a:rPr lang="en-US" sz="1600" b="1" dirty="0" err="1">
                <a:solidFill>
                  <a:srgbClr val="0000FF"/>
                </a:solidFill>
              </a:rPr>
              <a:t>Gbit</a:t>
            </a:r>
            <a:r>
              <a:rPr lang="en-US" sz="1600" b="1" dirty="0">
                <a:solidFill>
                  <a:srgbClr val="0000FF"/>
                </a:solidFill>
              </a:rPr>
              <a:t>/s to 4.8 </a:t>
            </a:r>
            <a:r>
              <a:rPr lang="en-US" sz="1600" b="1" dirty="0" err="1">
                <a:solidFill>
                  <a:srgbClr val="0000FF"/>
                </a:solidFill>
              </a:rPr>
              <a:t>Gbit</a:t>
            </a:r>
            <a:r>
              <a:rPr lang="en-US" sz="1600" b="1" dirty="0">
                <a:solidFill>
                  <a:srgbClr val="0000FF"/>
                </a:solidFill>
              </a:rPr>
              <a:t>/s.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graphicFrame>
        <p:nvGraphicFramePr>
          <p:cNvPr id="167941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197548960"/>
              </p:ext>
            </p:extLst>
          </p:nvPr>
        </p:nvGraphicFramePr>
        <p:xfrm>
          <a:off x="7839075" y="4117975"/>
          <a:ext cx="1344613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35" name="Фотография Photo Editor" r:id="rId5" imgW="1798095" imgH="3132091" progId="MSPhotoEd.3">
                  <p:embed/>
                </p:oleObj>
              </mc:Choice>
              <mc:Fallback>
                <p:oleObj name="Фотография Photo Editor" r:id="rId5" imgW="1798095" imgH="31320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9075" y="4117975"/>
                        <a:ext cx="1344613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2" name="Rectangle 28"/>
          <p:cNvSpPr>
            <a:spLocks noChangeArrowheads="1"/>
          </p:cNvSpPr>
          <p:nvPr/>
        </p:nvSpPr>
        <p:spPr bwMode="auto">
          <a:xfrm>
            <a:off x="2262188" y="4437063"/>
            <a:ext cx="54991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FF"/>
                </a:solidFill>
              </a:rPr>
              <a:t>The increasing number of channels will allow better detector segmentation.</a:t>
            </a:r>
          </a:p>
          <a:p>
            <a:r>
              <a:rPr lang="en-US" sz="1800" b="1">
                <a:solidFill>
                  <a:srgbClr val="0000FF"/>
                </a:solidFill>
              </a:rPr>
              <a:t>An increase in segmentation will help mitigate radiation darkening effects of scintillators.</a:t>
            </a:r>
            <a:endParaRPr lang="ru-RU" sz="1800" b="1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84200" y="4763"/>
            <a:ext cx="8915400" cy="593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Front-end electronics upgrade </a:t>
            </a:r>
            <a:endParaRPr lang="ru-RU" sz="3200" b="1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8"/>
          <p:cNvSpPr txBox="1">
            <a:spLocks noGrp="1"/>
          </p:cNvSpPr>
          <p:nvPr/>
        </p:nvSpPr>
        <p:spPr>
          <a:xfrm>
            <a:off x="9339263" y="6577013"/>
            <a:ext cx="547687" cy="21431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 algn="ctr"/>
            <a:fld id="{97CA5E7C-6EB4-D04D-A85D-C9235896D4FB}" type="slidenum">
              <a:rPr lang="ru-RU"/>
              <a:pPr algn="ctr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244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Прямоугольник 1"/>
          <p:cNvSpPr>
            <a:spLocks noChangeArrowheads="1"/>
          </p:cNvSpPr>
          <p:nvPr/>
        </p:nvSpPr>
        <p:spPr bwMode="auto">
          <a:xfrm>
            <a:off x="320675" y="812800"/>
            <a:ext cx="9382125" cy="473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600" dirty="0"/>
              <a:t>The studies show that scintillator damage is a complex function of Dose and Dose Rate.</a:t>
            </a:r>
          </a:p>
          <a:p>
            <a:pPr>
              <a:buFont typeface="Arial" charset="0"/>
              <a:buNone/>
            </a:pPr>
            <a:r>
              <a:rPr lang="en-US" sz="1600" dirty="0"/>
              <a:t>Direct measurement is not possible (takes too much time).</a:t>
            </a:r>
          </a:p>
          <a:p>
            <a:pPr>
              <a:buFont typeface="Arial" charset="0"/>
              <a:buNone/>
            </a:pPr>
            <a:endParaRPr lang="en-US" sz="1600" dirty="0"/>
          </a:p>
          <a:p>
            <a:pPr>
              <a:buFont typeface="Arial" charset="0"/>
              <a:buNone/>
            </a:pPr>
            <a:r>
              <a:rPr lang="en-US" sz="1600" dirty="0">
                <a:solidFill>
                  <a:srgbClr val="000000"/>
                </a:solidFill>
              </a:rPr>
              <a:t>The goal of our program of radiation hardness studies </a:t>
            </a:r>
            <a:r>
              <a:rPr lang="en-US" sz="1600" dirty="0"/>
              <a:t>is </a:t>
            </a:r>
          </a:p>
          <a:p>
            <a:pPr>
              <a:buFont typeface="Arial" charset="0"/>
              <a:buNone/>
            </a:pPr>
            <a:r>
              <a:rPr lang="en-US" sz="1600" dirty="0"/>
              <a:t>the results extrapolation to the real condition of CMS operation in 2012–2030.</a:t>
            </a:r>
          </a:p>
          <a:p>
            <a:pPr>
              <a:buFont typeface="Arial" charset="0"/>
              <a:buNone/>
            </a:pPr>
            <a:r>
              <a:rPr lang="en-US" sz="1600" dirty="0"/>
              <a:t>The program is in progress.</a:t>
            </a:r>
          </a:p>
          <a:p>
            <a:pPr algn="just"/>
            <a:endParaRPr lang="ru-RU" sz="1600" dirty="0">
              <a:latin typeface="Calibri" charset="0"/>
            </a:endParaRPr>
          </a:p>
          <a:p>
            <a:pPr algn="just"/>
            <a:r>
              <a:rPr lang="en-US" sz="1600" dirty="0">
                <a:latin typeface="Calibri" charset="0"/>
              </a:rPr>
              <a:t>JINR and member states have </a:t>
            </a:r>
            <a:r>
              <a:rPr lang="en-US" sz="1600" dirty="0">
                <a:solidFill>
                  <a:srgbClr val="0033CC"/>
                </a:solidFill>
                <a:latin typeface="Calibri" charset="0"/>
              </a:rPr>
              <a:t>several irradiation facilities </a:t>
            </a:r>
          </a:p>
          <a:p>
            <a:pPr algn="just"/>
            <a:r>
              <a:rPr lang="en-US" sz="1600" dirty="0">
                <a:latin typeface="Calibri" charset="0"/>
              </a:rPr>
              <a:t>which we use for studies of radiation hardness of scintillators of various types</a:t>
            </a:r>
            <a:r>
              <a:rPr lang="ru-RU" sz="1600" dirty="0">
                <a:latin typeface="Calibri" charset="0"/>
              </a:rPr>
              <a:t>:</a:t>
            </a:r>
            <a:r>
              <a:rPr lang="ru-RU" sz="1400" dirty="0">
                <a:latin typeface="Calibri" charset="0"/>
              </a:rPr>
              <a:t> </a:t>
            </a:r>
            <a:endParaRPr lang="en-US" sz="1400" dirty="0">
              <a:latin typeface="Calibri" charset="0"/>
            </a:endParaRPr>
          </a:p>
          <a:p>
            <a:pPr algn="just">
              <a:buFont typeface="Arial" charset="0"/>
              <a:buChar char="•"/>
            </a:pPr>
            <a:r>
              <a:rPr lang="en-US" sz="14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IBR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-2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,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pulsed nuclear reactor 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JINR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);</a:t>
            </a:r>
          </a:p>
          <a:p>
            <a:pPr algn="just"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IREN, source of neutrons and </a:t>
            </a:r>
            <a:r>
              <a:rPr lang="el-GR" sz="1600" dirty="0">
                <a:solidFill>
                  <a:srgbClr val="0000FF"/>
                </a:solidFill>
                <a:latin typeface="Calibri" charset="0"/>
              </a:rPr>
              <a:t>γ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quanta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(Intense </a:t>
            </a:r>
            <a:r>
              <a:rPr lang="en-US" sz="1600" dirty="0" err="1">
                <a:solidFill>
                  <a:srgbClr val="0000FF"/>
                </a:solidFill>
                <a:latin typeface="Calibri" charset="0"/>
              </a:rPr>
              <a:t>REsonance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Neutron source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, 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JINR)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;</a:t>
            </a:r>
          </a:p>
          <a:p>
            <a:pPr algn="just"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10 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MeV electron </a:t>
            </a:r>
            <a:r>
              <a:rPr lang="en-US" sz="1600" dirty="0" err="1">
                <a:solidFill>
                  <a:srgbClr val="0000FF"/>
                </a:solidFill>
                <a:latin typeface="Calibri" charset="0"/>
              </a:rPr>
              <a:t>linac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(National Scientific Center, Kharkov Institute of </a:t>
            </a:r>
            <a:r>
              <a:rPr lang="en-US" sz="1600" dirty="0" err="1">
                <a:solidFill>
                  <a:srgbClr val="0000FF"/>
                </a:solidFill>
                <a:latin typeface="Calibri" charset="0"/>
              </a:rPr>
              <a:t>Physics&amp;Techn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., Ukraine);</a:t>
            </a:r>
          </a:p>
          <a:p>
            <a:pPr algn="just"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4 MeV electron </a:t>
            </a:r>
            <a:r>
              <a:rPr lang="en-US" sz="1600" dirty="0" err="1">
                <a:solidFill>
                  <a:srgbClr val="0000FF"/>
                </a:solidFill>
                <a:latin typeface="Calibri" charset="0"/>
              </a:rPr>
              <a:t>linac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(NCPHEP, Minsk, Belarus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)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;</a:t>
            </a:r>
          </a:p>
          <a:p>
            <a:pPr algn="just"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Intense Co</a:t>
            </a:r>
            <a:r>
              <a:rPr lang="en-US" sz="1600" baseline="30000" dirty="0">
                <a:solidFill>
                  <a:srgbClr val="0000FF"/>
                </a:solidFill>
                <a:latin typeface="Calibri" charset="0"/>
              </a:rPr>
              <a:t>60</a:t>
            </a:r>
            <a:r>
              <a:rPr lang="en-US" sz="1600" dirty="0">
                <a:solidFill>
                  <a:srgbClr val="0000FF"/>
                </a:solidFill>
                <a:latin typeface="Calibri" charset="0"/>
              </a:rPr>
              <a:t> source (INP, Tashkent, Uzbekistan)</a:t>
            </a:r>
            <a:r>
              <a:rPr lang="ru-RU" sz="1600" dirty="0">
                <a:solidFill>
                  <a:srgbClr val="0000FF"/>
                </a:solidFill>
                <a:latin typeface="Calibri" charset="0"/>
              </a:rPr>
              <a:t>.</a:t>
            </a:r>
            <a:endParaRPr lang="en-US" sz="1600" dirty="0">
              <a:solidFill>
                <a:srgbClr val="0000FF"/>
              </a:solidFill>
              <a:latin typeface="Calibri" charset="0"/>
            </a:endParaRPr>
          </a:p>
          <a:p>
            <a:pPr algn="just"/>
            <a:r>
              <a:rPr lang="en-US" sz="1400" dirty="0"/>
              <a:t> </a:t>
            </a:r>
            <a:endParaRPr lang="en-US" sz="1600" dirty="0"/>
          </a:p>
          <a:p>
            <a:pPr>
              <a:buFont typeface="Arial" charset="0"/>
              <a:buNone/>
            </a:pPr>
            <a:r>
              <a:rPr lang="en-US" sz="1600" dirty="0">
                <a:solidFill>
                  <a:srgbClr val="FF0000"/>
                </a:solidFill>
              </a:rPr>
              <a:t>There are 3 questions to be answered:</a:t>
            </a:r>
          </a:p>
          <a:p>
            <a:pPr>
              <a:buFont typeface="Calibri" charset="0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 Radiation damage of “fingers” up to 2500-3000 fb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  <a:r>
              <a:rPr lang="en-US" sz="1600" dirty="0">
                <a:solidFill>
                  <a:srgbClr val="FF0000"/>
                </a:solidFill>
              </a:rPr>
              <a:t> (survivability by the end of LHC).</a:t>
            </a:r>
          </a:p>
          <a:p>
            <a:pPr>
              <a:buFont typeface="Calibri" charset="0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 Radiation damage of existing scintillator tiles at 700 fb</a:t>
            </a:r>
            <a:r>
              <a:rPr lang="en-US" sz="1600" baseline="30000" dirty="0">
                <a:solidFill>
                  <a:srgbClr val="FF0000"/>
                </a:solidFill>
              </a:rPr>
              <a:t>-1 </a:t>
            </a:r>
            <a:r>
              <a:rPr lang="en-US" sz="1600" dirty="0">
                <a:solidFill>
                  <a:srgbClr val="FF0000"/>
                </a:solidFill>
              </a:rPr>
              <a:t>(survivability by the LS3).</a:t>
            </a:r>
          </a:p>
          <a:p>
            <a:pPr>
              <a:buFont typeface="Calibri" charset="0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 Understanding radiation damage of the used now scintillator/shifter SCSN81/Y11 at 30 fb</a:t>
            </a:r>
            <a:r>
              <a:rPr lang="en-US" sz="1600" baseline="30000" dirty="0">
                <a:solidFill>
                  <a:srgbClr val="FF0000"/>
                </a:solidFill>
              </a:rPr>
              <a:t>-1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1041400" y="0"/>
            <a:ext cx="7637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 eaLnBrk="1" hangingPunct="1"/>
            <a:r>
              <a:rPr lang="en-GB" sz="3200">
                <a:solidFill>
                  <a:srgbClr val="0033CC"/>
                </a:solidFill>
              </a:rPr>
              <a:t>Study of HCAL Scintillator Radiation Hardness</a:t>
            </a:r>
          </a:p>
        </p:txBody>
      </p:sp>
    </p:spTree>
    <p:extLst>
      <p:ext uri="{BB962C8B-B14F-4D97-AF65-F5344CB8AC3E}">
        <p14:creationId xmlns:p14="http://schemas.microsoft.com/office/powerpoint/2010/main" val="249863015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54063" y="4763"/>
            <a:ext cx="8915400" cy="593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CMS Upgrade Technical Proposal</a:t>
            </a:r>
            <a:endParaRPr lang="ru-RU">
              <a:latin typeface="Arial" charset="0"/>
            </a:endParaRPr>
          </a:p>
        </p:txBody>
      </p:sp>
      <p:sp>
        <p:nvSpPr>
          <p:cNvPr id="49155" name="Slide Number Placeholder 5"/>
          <p:cNvSpPr txBox="1">
            <a:spLocks noGrp="1"/>
          </p:cNvSpPr>
          <p:nvPr/>
        </p:nvSpPr>
        <p:spPr bwMode="auto">
          <a:xfrm>
            <a:off x="7785100" y="6375400"/>
            <a:ext cx="20637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  <a:sym typeface="Arial"/>
              </a:rPr>
              <a:t> </a:t>
            </a:r>
            <a:fld id="{518A68E9-8663-B847-B311-BF2D17CA2DD7}" type="slidenum"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  <a:sym typeface="Arial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charset="0"/>
              <a:cs typeface="Arial" charset="0"/>
              <a:sym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604838"/>
            <a:ext cx="9848850" cy="625316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ME1/1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 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recover trigger up to eta=2.4</a:t>
            </a:r>
          </a:p>
          <a:p>
            <a:pPr marL="1600200" marR="0" lvl="3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3 cards instead of 1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ORed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 in bottom CSC part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minimize dead time, removes rate worries</a:t>
            </a:r>
          </a:p>
          <a:p>
            <a:pPr marL="1600200" marR="0" lvl="3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replace ADC/SCA with flash ADC, digital storage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readout robustness</a:t>
            </a:r>
          </a:p>
          <a:p>
            <a:pPr marL="1600200" marR="0" lvl="3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optical readout instead of 50-pin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scewclear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 cables</a:t>
            </a:r>
          </a:p>
          <a:p>
            <a:pPr marL="742950" marR="0" lvl="1" indent="-28575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Joint US-RDMS new electronics project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LV and interfaces 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Dubna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, Minsk)</a:t>
            </a:r>
          </a:p>
          <a:p>
            <a:pPr marL="742950" marR="0" lvl="1" indent="-28575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Dubna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, Minsk responsibility to re-install CSC with new electronics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Be ready by mid of 2015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MS PGothic" charset="0"/>
              <a:cs typeface="MS PGothic" charset="0"/>
              <a:sym typeface="Arial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HE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Increase dynamic range, rate capability, sub-ns timing,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muonID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cs typeface="MS PGothic" charset="0"/>
              <a:sym typeface="Arial"/>
            </a:endParaRPr>
          </a:p>
          <a:p>
            <a:pPr marL="1600200" marR="0" lvl="3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SiPM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 instead of HPD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Update longitudinal segmentation to increase Particle Flow capability and 1-level HW trigger</a:t>
            </a:r>
          </a:p>
          <a:p>
            <a:pPr marL="1600200" marR="0" lvl="3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With new electronics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Optimize ECAL/HCAL interface</a:t>
            </a:r>
          </a:p>
          <a:p>
            <a:pPr marL="742950" marR="0" lvl="1" indent="-28575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RDMS responsibility to install new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phototransducers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, FE and BE electronics</a:t>
            </a:r>
          </a:p>
          <a:p>
            <a:pPr marL="1143000" marR="0" lvl="2" indent="-2286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Be ready by end of 2020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MS PGothic" charset="0"/>
              <a:cs typeface="MS PGothic" charset="0"/>
              <a:sym typeface="Arial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Access to inner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endcap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 require:</a:t>
            </a:r>
          </a:p>
          <a:p>
            <a:pPr marL="742950" marR="0" lvl="1" indent="-28575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Integration development and full opening of the CMS detector</a:t>
            </a:r>
          </a:p>
          <a:p>
            <a:pPr marL="742950" marR="0" lvl="1" indent="-28575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Strong support of engineering and technical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coordination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team</a:t>
            </a:r>
          </a:p>
          <a:p>
            <a:pPr marL="342900" marR="0" lvl="0" indent="-34290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Require detailed R&amp;D and Radiation Tests for Phase 2 at HL-LHC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  </a:t>
            </a:r>
          </a:p>
          <a:p>
            <a:pPr marL="742950" marR="0" lvl="1" indent="-28575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  <a:sym typeface="Arial"/>
              </a:rPr>
              <a:t>to measure performance in extreme conditions to understand compatibility with future </a:t>
            </a:r>
          </a:p>
        </p:txBody>
      </p:sp>
      <p:pic>
        <p:nvPicPr>
          <p:cNvPr id="49157" name="Picture 4" descr="detector_y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652463"/>
            <a:ext cx="22606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8" name="Group 17"/>
          <p:cNvGrpSpPr>
            <a:grpSpLocks/>
          </p:cNvGrpSpPr>
          <p:nvPr/>
        </p:nvGrpSpPr>
        <p:grpSpPr bwMode="auto">
          <a:xfrm>
            <a:off x="6934200" y="646113"/>
            <a:ext cx="582613" cy="3397250"/>
            <a:chOff x="355" y="1565"/>
            <a:chExt cx="940" cy="2523"/>
          </a:xfrm>
        </p:grpSpPr>
        <p:grpSp>
          <p:nvGrpSpPr>
            <p:cNvPr id="49160" name="Group 7"/>
            <p:cNvGrpSpPr>
              <a:grpSpLocks/>
            </p:cNvGrpSpPr>
            <p:nvPr/>
          </p:nvGrpSpPr>
          <p:grpSpPr bwMode="auto">
            <a:xfrm>
              <a:off x="358" y="1565"/>
              <a:ext cx="937" cy="1199"/>
              <a:chOff x="5045351" y="1209675"/>
              <a:chExt cx="3981671" cy="5095875"/>
            </a:xfrm>
          </p:grpSpPr>
          <p:pic>
            <p:nvPicPr>
              <p:cNvPr id="49166" name="Picture 6" descr="CMS_cross_section_emu_only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478"/>
              <a:stretch>
                <a:fillRect/>
              </a:stretch>
            </p:blipFill>
            <p:spPr bwMode="auto">
              <a:xfrm>
                <a:off x="5045351" y="1238250"/>
                <a:ext cx="3981671" cy="506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" name="Rectangle 9"/>
              <p:cNvGrpSpPr>
                <a:grpSpLocks/>
              </p:cNvGrpSpPr>
              <p:nvPr/>
            </p:nvGrpSpPr>
            <p:grpSpPr bwMode="auto">
              <a:xfrm>
                <a:off x="5095297" y="1182214"/>
                <a:ext cx="585122" cy="2732264"/>
                <a:chOff x="6943344" y="780288"/>
                <a:chExt cx="85344" cy="865632"/>
              </a:xfrm>
            </p:grpSpPr>
            <p:pic>
              <p:nvPicPr>
                <p:cNvPr id="49167" name="Rectangle 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43344" y="780288"/>
                  <a:ext cx="85344" cy="8656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16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950375" y="788988"/>
                  <a:ext cx="72243" cy="8479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9pPr>
                </a:lstStyle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cs typeface="Arial" charset="0"/>
                    <a:sym typeface="Arial"/>
                  </a:endParaRPr>
                </a:p>
              </p:txBody>
            </p:sp>
          </p:grpSp>
        </p:grpSp>
        <p:grpSp>
          <p:nvGrpSpPr>
            <p:cNvPr id="49161" name="Group 7"/>
            <p:cNvGrpSpPr>
              <a:grpSpLocks/>
            </p:cNvGrpSpPr>
            <p:nvPr/>
          </p:nvGrpSpPr>
          <p:grpSpPr bwMode="auto">
            <a:xfrm flipV="1">
              <a:off x="355" y="2888"/>
              <a:ext cx="937" cy="1200"/>
              <a:chOff x="5045351" y="1206027"/>
              <a:chExt cx="3981671" cy="5099523"/>
            </a:xfrm>
          </p:grpSpPr>
          <p:pic>
            <p:nvPicPr>
              <p:cNvPr id="49162" name="Picture 6" descr="CMS_cross_section_emu_only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478"/>
              <a:stretch>
                <a:fillRect/>
              </a:stretch>
            </p:blipFill>
            <p:spPr bwMode="auto">
              <a:xfrm>
                <a:off x="5045351" y="1238250"/>
                <a:ext cx="3981671" cy="506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9163" name="Rectangle 9"/>
              <p:cNvGrpSpPr>
                <a:grpSpLocks/>
              </p:cNvGrpSpPr>
              <p:nvPr/>
            </p:nvGrpSpPr>
            <p:grpSpPr bwMode="auto">
              <a:xfrm>
                <a:off x="5133460" y="1206027"/>
                <a:ext cx="510870" cy="2684968"/>
                <a:chOff x="481584" y="2206752"/>
                <a:chExt cx="426720" cy="2243328"/>
              </a:xfrm>
            </p:grpSpPr>
            <p:pic>
              <p:nvPicPr>
                <p:cNvPr id="49164" name="Rectangle 9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84" y="2206752"/>
                  <a:ext cx="426720" cy="2243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16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9970" y="2209800"/>
                  <a:ext cx="413714" cy="2236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  <a:cs typeface="Arial" charset="0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 Narrow" charset="0"/>
                      <a:ea typeface="Arial" charset="0"/>
                    </a:defRPr>
                  </a:lvl9pPr>
                </a:lstStyle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Arial" charset="0"/>
                    <a:sym typeface="Arial"/>
                  </a:endParaRPr>
                </a:p>
              </p:txBody>
            </p:sp>
          </p:grpSp>
        </p:grpSp>
      </p:grpSp>
      <p:sp>
        <p:nvSpPr>
          <p:cNvPr id="15" name="Номер слайда 14"/>
          <p:cNvSpPr>
            <a:spLocks noGrp="1"/>
          </p:cNvSpPr>
          <p:nvPr>
            <p:ph type="sldNum" sz="quarter" idx="10"/>
          </p:nvPr>
        </p:nvSpPr>
        <p:spPr>
          <a:xfrm>
            <a:off x="9339263" y="6434138"/>
            <a:ext cx="547687" cy="214312"/>
          </a:xfrm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44DF5-0689-CD4A-B134-EE3B078E123B}" type="slidenum"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68853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71438"/>
            <a:ext cx="8915400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3200">
                <a:solidFill>
                  <a:srgbClr val="0000FF"/>
                </a:solidFill>
                <a:latin typeface="Arial" charset="0"/>
              </a:rPr>
              <a:t>Accelerated ageing of HE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900" y="806450"/>
            <a:ext cx="9728200" cy="5562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2400" b="0">
                <a:solidFill>
                  <a:srgbClr val="0000FF"/>
                </a:solidFill>
                <a:latin typeface="Arial" charset="0"/>
              </a:rPr>
              <a:t>RDMS team:</a:t>
            </a:r>
          </a:p>
          <a:p>
            <a:pPr lvl="1">
              <a:lnSpc>
                <a:spcPct val="90000"/>
              </a:lnSpc>
            </a:pPr>
            <a:r>
              <a:rPr lang="en-GB" sz="2000">
                <a:solidFill>
                  <a:srgbClr val="FF0000"/>
                </a:solidFill>
                <a:latin typeface="Arial" charset="0"/>
              </a:rPr>
              <a:t>JINR (Dubna) in cooperation with</a:t>
            </a:r>
          </a:p>
          <a:p>
            <a:pPr lvl="1">
              <a:lnSpc>
                <a:spcPct val="90000"/>
              </a:lnSpc>
            </a:pPr>
            <a:r>
              <a:rPr lang="en-GB" sz="2000">
                <a:solidFill>
                  <a:srgbClr val="FF0000"/>
                </a:solidFill>
                <a:latin typeface="Arial" charset="0"/>
              </a:rPr>
              <a:t>KIPT (Kharkov), NCPHEP (Minsk), INP (Tashkent), MEPhI (Moscow)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b="0">
                <a:solidFill>
                  <a:srgbClr val="0000FF"/>
                </a:solidFill>
                <a:latin typeface="Arial" charset="0"/>
              </a:rPr>
              <a:t>	investigated possible causes of HE damage</a:t>
            </a:r>
          </a:p>
          <a:p>
            <a:pPr lvl="1">
              <a:lnSpc>
                <a:spcPct val="90000"/>
              </a:lnSpc>
            </a:pPr>
            <a:r>
              <a:rPr lang="en-GB" sz="2000">
                <a:solidFill>
                  <a:srgbClr val="FF0000"/>
                </a:solidFill>
                <a:latin typeface="Arial" charset="0"/>
              </a:rPr>
              <a:t>Results collected in CMS NOTE 2015/001</a:t>
            </a:r>
            <a:endParaRPr lang="en-GB" sz="2000" b="1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400" b="0">
                <a:solidFill>
                  <a:srgbClr val="0000FF"/>
                </a:solidFill>
                <a:latin typeface="Arial" charset="0"/>
              </a:rPr>
              <a:t>A set of possible causes was identified (and others were disproved)</a:t>
            </a:r>
          </a:p>
          <a:p>
            <a:pPr lvl="1">
              <a:lnSpc>
                <a:spcPct val="90000"/>
              </a:lnSpc>
            </a:pPr>
            <a:r>
              <a:rPr lang="en-GB" sz="2000">
                <a:solidFill>
                  <a:srgbClr val="FF0000"/>
                </a:solidFill>
                <a:latin typeface="Arial" charset="0"/>
              </a:rPr>
              <a:t>Dose-rate effect: significant</a:t>
            </a:r>
          </a:p>
          <a:p>
            <a:pPr lvl="2">
              <a:lnSpc>
                <a:spcPct val="90000"/>
              </a:lnSpc>
            </a:pPr>
            <a:r>
              <a:rPr lang="en-GB" sz="1800">
                <a:latin typeface="Arial" charset="0"/>
              </a:rPr>
              <a:t>EJ-260 (green scintillator) showed a better performance than BC-408 (blue scintillator)</a:t>
            </a:r>
          </a:p>
          <a:p>
            <a:pPr lvl="1">
              <a:lnSpc>
                <a:spcPct val="90000"/>
              </a:lnSpc>
            </a:pPr>
            <a:r>
              <a:rPr lang="en-GB" sz="2000">
                <a:solidFill>
                  <a:srgbClr val="FF0000"/>
                </a:solidFill>
                <a:latin typeface="Arial" charset="0"/>
              </a:rPr>
              <a:t>Effect of neutron irradiation: increase damage by factor 2 w.r.t. gamma irradiation alone</a:t>
            </a:r>
          </a:p>
          <a:p>
            <a:pPr lvl="1">
              <a:lnSpc>
                <a:spcPct val="90000"/>
              </a:lnSpc>
            </a:pPr>
            <a:r>
              <a:rPr lang="en-GB" sz="2000">
                <a:solidFill>
                  <a:srgbClr val="FF0000"/>
                </a:solidFill>
                <a:latin typeface="Arial" charset="0"/>
              </a:rPr>
              <a:t>Induced radiation from brass absorber: negligible</a:t>
            </a:r>
          </a:p>
          <a:p>
            <a:pPr>
              <a:lnSpc>
                <a:spcPct val="90000"/>
              </a:lnSpc>
            </a:pPr>
            <a:endParaRPr lang="en-GB" sz="2400" b="0">
              <a:solidFill>
                <a:srgbClr val="0000FF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400" b="0">
                <a:solidFill>
                  <a:srgbClr val="0000FF"/>
                </a:solidFill>
                <a:latin typeface="Arial" charset="0"/>
              </a:rPr>
              <a:t>A finger-style tile is accepted to increase radiation tolerance by reducing the light path in active material</a:t>
            </a:r>
          </a:p>
          <a:p>
            <a:pPr lvl="1">
              <a:lnSpc>
                <a:spcPct val="90000"/>
              </a:lnSpc>
            </a:pPr>
            <a:r>
              <a:rPr lang="en-GB" sz="2000">
                <a:solidFill>
                  <a:srgbClr val="FF0000"/>
                </a:solidFill>
                <a:latin typeface="Arial" charset="0"/>
              </a:rPr>
              <a:t>Quick solution that could be implemented during LS2 </a:t>
            </a:r>
          </a:p>
        </p:txBody>
      </p:sp>
      <p:sp>
        <p:nvSpPr>
          <p:cNvPr id="191492" name="Slide Number Placeholder 3"/>
          <p:cNvSpPr txBox="1">
            <a:spLocks noGrp="1"/>
          </p:cNvSpPr>
          <p:nvPr/>
        </p:nvSpPr>
        <p:spPr bwMode="auto">
          <a:xfrm>
            <a:off x="9410700" y="6591300"/>
            <a:ext cx="400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 b="1">
                <a:solidFill>
                  <a:schemeClr val="accent2"/>
                </a:solidFill>
                <a:latin typeface="Arial" charset="0"/>
                <a:ea typeface="Arial" charset="0"/>
              </a:defRPr>
            </a:lvl1pPr>
            <a:lvl2pPr>
              <a:defRPr sz="2800">
                <a:solidFill>
                  <a:srgbClr val="FF3300"/>
                </a:solidFill>
                <a:latin typeface="Arial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>
              <a:defRPr sz="2000">
                <a:solidFill>
                  <a:srgbClr val="FF00FF"/>
                </a:solidFill>
                <a:latin typeface="Arial" charset="0"/>
                <a:ea typeface="Arial" charset="0"/>
              </a:defRPr>
            </a:lvl4pPr>
            <a:lvl5pPr>
              <a:defRPr sz="2000">
                <a:solidFill>
                  <a:srgbClr val="009999"/>
                </a:solidFill>
                <a:latin typeface="Arial" charset="0"/>
                <a:ea typeface="Arial" charset="0"/>
              </a:defRPr>
            </a:lvl5pPr>
            <a:lvl6pPr eaLnBrk="0" hangingPunct="0">
              <a:defRPr sz="2000">
                <a:solidFill>
                  <a:srgbClr val="009999"/>
                </a:solidFill>
                <a:latin typeface="Arial" charset="0"/>
                <a:ea typeface="Arial" charset="0"/>
              </a:defRPr>
            </a:lvl6pPr>
            <a:lvl7pPr eaLnBrk="0" hangingPunct="0">
              <a:defRPr sz="2000">
                <a:solidFill>
                  <a:srgbClr val="009999"/>
                </a:solidFill>
                <a:latin typeface="Arial" charset="0"/>
                <a:ea typeface="Arial" charset="0"/>
              </a:defRPr>
            </a:lvl7pPr>
            <a:lvl8pPr eaLnBrk="0" hangingPunct="0">
              <a:defRPr sz="2000">
                <a:solidFill>
                  <a:srgbClr val="009999"/>
                </a:solidFill>
                <a:latin typeface="Arial" charset="0"/>
                <a:ea typeface="Arial" charset="0"/>
              </a:defRPr>
            </a:lvl8pPr>
            <a:lvl9pPr eaLnBrk="0" hangingPunct="0">
              <a:defRPr sz="2000">
                <a:solidFill>
                  <a:srgbClr val="009999"/>
                </a:solidFill>
                <a:latin typeface="Arial" charset="0"/>
                <a:ea typeface="Arial" charset="0"/>
              </a:defRPr>
            </a:lvl9pPr>
          </a:lstStyle>
          <a:p>
            <a:pPr algn="r"/>
            <a:fld id="{A588F2A2-4FAE-7D40-8140-4F0D9C96B13C}" type="slidenum">
              <a:rPr lang="en-US" sz="1400">
                <a:solidFill>
                  <a:schemeClr val="tx2"/>
                </a:solidFill>
                <a:latin typeface="Arial Narrow" charset="0"/>
              </a:rPr>
              <a:pPr algn="r"/>
              <a:t>27</a:t>
            </a:fld>
            <a:endParaRPr lang="en-US" sz="1400">
              <a:solidFill>
                <a:schemeClr val="tx2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0248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15240"/>
            <a:ext cx="89154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3200" dirty="0">
                <a:solidFill>
                  <a:srgbClr val="0000FF"/>
                </a:solidFill>
                <a:latin typeface="Arial" charset="0"/>
              </a:rPr>
              <a:t>Muon LS2 Upgrade</a:t>
            </a:r>
            <a:endParaRPr lang="en-GB" sz="32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9339263" y="6653213"/>
            <a:ext cx="547687" cy="21431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C571-0E71-6D4E-81D4-B82568B1BEC8}" type="slidenum"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Arial" charset="0"/>
                <a:sym typeface="Arial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cs typeface="Arial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32" y="15239"/>
            <a:ext cx="4978156" cy="6852285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2898"/>
            <a:ext cx="475075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Significant contribution of JINR and Minsk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in the CMS Endcap Muon System Phase 1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Upgrade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ru-RU" sz="18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The CMS Muon System Management is asking to contribute in the Muon System LS2 Upgrade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responsibility for design and construction of new Low Voltage Distribution Board (LVDB) for 108 Muon inner rings (MEX/1) detectors</a:t>
            </a: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67776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charset="0"/>
                <a:ea typeface="Arial" charset="0"/>
              </a:defRPr>
            </a:lvl9pPr>
          </a:lstStyle>
          <a:p>
            <a:fld id="{C0298B54-6F48-6745-BB32-483A3A6F9AE7}" type="slidenum">
              <a:rPr lang="ru-RU" b="0"/>
              <a:pPr/>
              <a:t>29</a:t>
            </a:fld>
            <a:endParaRPr lang="ru-RU" b="0"/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93663"/>
            <a:ext cx="7040562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2743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/>
        </p:nvSpPr>
        <p:spPr>
          <a:xfrm>
            <a:off x="473075" y="0"/>
            <a:ext cx="94329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 b="0">
                <a:solidFill>
                  <a:srgbClr val="0239C4"/>
                </a:solidFill>
              </a:defRPr>
            </a:pPr>
            <a:r>
              <a:t>Compact Muon Solenoid - CMS</a:t>
            </a:r>
          </a:p>
        </p:txBody>
      </p:sp>
      <p:pic>
        <p:nvPicPr>
          <p:cNvPr id="482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050" y="873125"/>
            <a:ext cx="8686800" cy="5746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Group 485"/>
          <p:cNvGrpSpPr/>
          <p:nvPr/>
        </p:nvGrpSpPr>
        <p:grpSpPr>
          <a:xfrm>
            <a:off x="3602037" y="1714499"/>
            <a:ext cx="1636713" cy="315914"/>
            <a:chOff x="0" y="0"/>
            <a:chExt cx="1636712" cy="315912"/>
          </a:xfrm>
        </p:grpSpPr>
        <p:sp>
          <p:nvSpPr>
            <p:cNvPr id="483" name="Shape 483"/>
            <p:cNvSpPr/>
            <p:nvPr/>
          </p:nvSpPr>
          <p:spPr>
            <a:xfrm>
              <a:off x="0" y="0"/>
              <a:ext cx="1636713" cy="3159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0" y="0"/>
              <a:ext cx="1636713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0000CC"/>
                  </a:solidFill>
                </a:defRPr>
              </a:lvl1pPr>
            </a:lstStyle>
            <a:p>
              <a:r>
                <a:t>Muon  Chambers</a:t>
              </a:r>
            </a:p>
          </p:txBody>
        </p:sp>
      </p:grpSp>
      <p:grpSp>
        <p:nvGrpSpPr>
          <p:cNvPr id="488" name="Group 488"/>
          <p:cNvGrpSpPr/>
          <p:nvPr/>
        </p:nvGrpSpPr>
        <p:grpSpPr>
          <a:xfrm>
            <a:off x="5076825" y="1714499"/>
            <a:ext cx="1512888" cy="315914"/>
            <a:chOff x="0" y="0"/>
            <a:chExt cx="1512887" cy="315912"/>
          </a:xfrm>
        </p:grpSpPr>
        <p:sp>
          <p:nvSpPr>
            <p:cNvPr id="486" name="Shape 486"/>
            <p:cNvSpPr/>
            <p:nvPr/>
          </p:nvSpPr>
          <p:spPr>
            <a:xfrm>
              <a:off x="0" y="0"/>
              <a:ext cx="1512888" cy="3159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0" y="0"/>
              <a:ext cx="1512888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0000CC"/>
                  </a:solidFill>
                </a:defRPr>
              </a:lvl1pPr>
            </a:lstStyle>
            <a:p>
              <a:r>
                <a:t>Tracker</a:t>
              </a:r>
            </a:p>
          </p:txBody>
        </p:sp>
      </p:grpSp>
      <p:grpSp>
        <p:nvGrpSpPr>
          <p:cNvPr id="491" name="Group 491"/>
          <p:cNvGrpSpPr/>
          <p:nvPr/>
        </p:nvGrpSpPr>
        <p:grpSpPr>
          <a:xfrm>
            <a:off x="6796087" y="1714500"/>
            <a:ext cx="2884488" cy="355600"/>
            <a:chOff x="0" y="0"/>
            <a:chExt cx="2884487" cy="355599"/>
          </a:xfrm>
        </p:grpSpPr>
        <p:sp>
          <p:nvSpPr>
            <p:cNvPr id="489" name="Shape 489"/>
            <p:cNvSpPr/>
            <p:nvPr/>
          </p:nvSpPr>
          <p:spPr>
            <a:xfrm>
              <a:off x="0" y="0"/>
              <a:ext cx="2884488" cy="355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0" y="0"/>
              <a:ext cx="2884488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r>
                <a:t>Electromagnetic calorimeter, ECAL</a:t>
              </a:r>
            </a:p>
          </p:txBody>
        </p:sp>
      </p:grpSp>
      <p:grpSp>
        <p:nvGrpSpPr>
          <p:cNvPr id="494" name="Group 494"/>
          <p:cNvGrpSpPr/>
          <p:nvPr/>
        </p:nvGrpSpPr>
        <p:grpSpPr>
          <a:xfrm>
            <a:off x="7491412" y="2030412"/>
            <a:ext cx="2132013" cy="311151"/>
            <a:chOff x="0" y="0"/>
            <a:chExt cx="2132012" cy="311150"/>
          </a:xfrm>
        </p:grpSpPr>
        <p:sp>
          <p:nvSpPr>
            <p:cNvPr id="492" name="Shape 492"/>
            <p:cNvSpPr/>
            <p:nvPr/>
          </p:nvSpPr>
          <p:spPr>
            <a:xfrm>
              <a:off x="0" y="0"/>
              <a:ext cx="2132013" cy="3111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0" y="0"/>
              <a:ext cx="2132013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r>
                <a:t>Hadron calorimeter HCAL</a:t>
              </a:r>
            </a:p>
          </p:txBody>
        </p:sp>
      </p:grpSp>
      <p:grpSp>
        <p:nvGrpSpPr>
          <p:cNvPr id="497" name="Group 497"/>
          <p:cNvGrpSpPr/>
          <p:nvPr/>
        </p:nvGrpSpPr>
        <p:grpSpPr>
          <a:xfrm>
            <a:off x="1862137" y="1714499"/>
            <a:ext cx="1417638" cy="492025"/>
            <a:chOff x="0" y="0"/>
            <a:chExt cx="1417637" cy="492023"/>
          </a:xfrm>
        </p:grpSpPr>
        <p:sp>
          <p:nvSpPr>
            <p:cNvPr id="495" name="Shape 495"/>
            <p:cNvSpPr/>
            <p:nvPr/>
          </p:nvSpPr>
          <p:spPr>
            <a:xfrm>
              <a:off x="0" y="0"/>
              <a:ext cx="1417638" cy="4889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0"/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0" y="0"/>
              <a:ext cx="1417638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r>
                <a:t>Forward Calorimeter, HF</a:t>
              </a:r>
            </a:p>
          </p:txBody>
        </p:sp>
      </p:grpSp>
      <p:grpSp>
        <p:nvGrpSpPr>
          <p:cNvPr id="500" name="Group 500"/>
          <p:cNvGrpSpPr/>
          <p:nvPr/>
        </p:nvGrpSpPr>
        <p:grpSpPr>
          <a:xfrm>
            <a:off x="2971800" y="5978525"/>
            <a:ext cx="1828800" cy="679450"/>
            <a:chOff x="0" y="0"/>
            <a:chExt cx="1828800" cy="679450"/>
          </a:xfrm>
        </p:grpSpPr>
        <p:sp>
          <p:nvSpPr>
            <p:cNvPr id="498" name="Shape 498"/>
            <p:cNvSpPr/>
            <p:nvPr/>
          </p:nvSpPr>
          <p:spPr>
            <a:xfrm>
              <a:off x="0" y="0"/>
              <a:ext cx="1828800" cy="6794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800" b="0">
                  <a:solidFill>
                    <a:srgbClr val="FF3300"/>
                  </a:solidFill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0" y="0"/>
              <a:ext cx="1828800" cy="625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0800" tIns="10800" rIns="10800" bIns="10800" numCol="1" anchor="t">
              <a:spAutoFit/>
            </a:bodyPr>
            <a:lstStyle/>
            <a:p>
              <a:pPr algn="ctr">
                <a:defRPr sz="1400" b="0">
                  <a:solidFill>
                    <a:srgbClr val="0000CC"/>
                  </a:solidFill>
                </a:defRPr>
              </a:pPr>
              <a:r>
                <a:t>Superconducting Coil</a:t>
              </a:r>
            </a:p>
            <a:p>
              <a:pPr algn="ctr">
                <a:defRPr sz="1400" b="0">
                  <a:solidFill>
                    <a:srgbClr val="0000CC"/>
                  </a:solidFill>
                </a:defRPr>
              </a:pPr>
              <a:r>
                <a:t>diameter </a:t>
              </a:r>
              <a:r>
                <a:rPr>
                  <a:solidFill>
                    <a:srgbClr val="FF3300"/>
                  </a:solidFill>
                </a:rPr>
                <a:t>6 m</a:t>
              </a:r>
              <a:r>
                <a:t>, length </a:t>
              </a:r>
              <a:r>
                <a:rPr>
                  <a:solidFill>
                    <a:srgbClr val="FF3300"/>
                  </a:solidFill>
                </a:rPr>
                <a:t>13 m</a:t>
              </a:r>
            </a:p>
          </p:txBody>
        </p:sp>
      </p:grpSp>
      <p:grpSp>
        <p:nvGrpSpPr>
          <p:cNvPr id="503" name="Group 503"/>
          <p:cNvGrpSpPr/>
          <p:nvPr/>
        </p:nvGrpSpPr>
        <p:grpSpPr>
          <a:xfrm>
            <a:off x="4964112" y="6105524"/>
            <a:ext cx="1423988" cy="539751"/>
            <a:chOff x="0" y="0"/>
            <a:chExt cx="1423987" cy="539750"/>
          </a:xfrm>
        </p:grpSpPr>
        <p:sp>
          <p:nvSpPr>
            <p:cNvPr id="501" name="Shape 501"/>
            <p:cNvSpPr/>
            <p:nvPr/>
          </p:nvSpPr>
          <p:spPr>
            <a:xfrm>
              <a:off x="0" y="0"/>
              <a:ext cx="1423988" cy="5397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0"/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>
              <a:off x="0" y="0"/>
              <a:ext cx="1423988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0">
                  <a:solidFill>
                    <a:srgbClr val="0000CC"/>
                  </a:solidFill>
                </a:defRPr>
              </a:lvl1pPr>
            </a:lstStyle>
            <a:p>
              <a:r>
                <a:t>Return Yoke</a:t>
              </a:r>
            </a:p>
          </p:txBody>
        </p:sp>
      </p:grpSp>
      <p:grpSp>
        <p:nvGrpSpPr>
          <p:cNvPr id="506" name="Group 506"/>
          <p:cNvGrpSpPr/>
          <p:nvPr/>
        </p:nvGrpSpPr>
        <p:grpSpPr>
          <a:xfrm>
            <a:off x="57149" y="5597525"/>
            <a:ext cx="2770189" cy="1047750"/>
            <a:chOff x="0" y="0"/>
            <a:chExt cx="2770187" cy="1047750"/>
          </a:xfrm>
        </p:grpSpPr>
        <p:sp>
          <p:nvSpPr>
            <p:cNvPr id="504" name="Shape 504"/>
            <p:cNvSpPr/>
            <p:nvPr/>
          </p:nvSpPr>
          <p:spPr>
            <a:xfrm>
              <a:off x="-1" y="0"/>
              <a:ext cx="2770189" cy="1047750"/>
            </a:xfrm>
            <a:prstGeom prst="rect">
              <a:avLst/>
            </a:prstGeom>
            <a:solidFill>
              <a:srgbClr val="CC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1600" b="0"/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-1" y="0"/>
              <a:ext cx="2770189" cy="99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sz="1600" b="0"/>
              </a:pPr>
              <a:r>
                <a:t>weight  - </a:t>
              </a:r>
              <a:r>
                <a:rPr>
                  <a:solidFill>
                    <a:srgbClr val="FF3300"/>
                  </a:solidFill>
                </a:rPr>
                <a:t>14500 t</a:t>
              </a:r>
            </a:p>
            <a:p>
              <a:pPr algn="just">
                <a:defRPr sz="1600" b="0"/>
              </a:pPr>
              <a:r>
                <a:t>diameter – </a:t>
              </a:r>
              <a:r>
                <a:rPr>
                  <a:solidFill>
                    <a:srgbClr val="FF3300"/>
                  </a:solidFill>
                </a:rPr>
                <a:t>14.60 m</a:t>
              </a:r>
              <a:r>
                <a:t>, </a:t>
              </a:r>
            </a:p>
            <a:p>
              <a:pPr algn="just">
                <a:defRPr sz="1600" b="0"/>
              </a:pPr>
              <a:r>
                <a:t>length – </a:t>
              </a:r>
              <a:r>
                <a:rPr>
                  <a:solidFill>
                    <a:srgbClr val="FF3300"/>
                  </a:solidFill>
                </a:rPr>
                <a:t>21.60 m</a:t>
              </a:r>
              <a:r>
                <a:t>, </a:t>
              </a:r>
            </a:p>
            <a:p>
              <a:pPr algn="just">
                <a:defRPr sz="1600" b="0"/>
              </a:pPr>
              <a:r>
                <a:t>B-field – </a:t>
              </a:r>
              <a:r>
                <a:rPr>
                  <a:solidFill>
                    <a:srgbClr val="FF3300"/>
                  </a:solidFill>
                </a:rPr>
                <a:t>3.8 Т</a:t>
              </a:r>
              <a:r>
                <a:t> </a:t>
              </a:r>
            </a:p>
          </p:txBody>
        </p:sp>
      </p:grpSp>
      <p:sp>
        <p:nvSpPr>
          <p:cNvPr id="507" name="Shape 507"/>
          <p:cNvSpPr/>
          <p:nvPr/>
        </p:nvSpPr>
        <p:spPr>
          <a:xfrm>
            <a:off x="57150" y="2576512"/>
            <a:ext cx="2246313" cy="919163"/>
          </a:xfrm>
          <a:prstGeom prst="rect">
            <a:avLst/>
          </a:prstGeom>
          <a:ln w="38100">
            <a:solidFill>
              <a:srgbClr val="808080"/>
            </a:solidFill>
          </a:ln>
        </p:spPr>
        <p:txBody>
          <a:bodyPr lIns="45719" rIns="45719" anchor="ctr"/>
          <a:lstStyle/>
          <a:p>
            <a:pPr algn="ctr">
              <a:defRPr sz="2000" b="0"/>
            </a:pPr>
            <a:endParaRPr/>
          </a:p>
        </p:txBody>
      </p:sp>
      <p:sp>
        <p:nvSpPr>
          <p:cNvPr id="508" name="Shape 508"/>
          <p:cNvSpPr/>
          <p:nvPr/>
        </p:nvSpPr>
        <p:spPr>
          <a:xfrm>
            <a:off x="309644" y="873125"/>
            <a:ext cx="160321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 b="0">
                <a:solidFill>
                  <a:srgbClr val="FF33CC"/>
                </a:solidFill>
              </a:defRPr>
            </a:lvl1pPr>
          </a:lstStyle>
          <a:p>
            <a:r>
              <a:t>Silicon Tracker</a:t>
            </a:r>
          </a:p>
        </p:txBody>
      </p:sp>
      <p:pic>
        <p:nvPicPr>
          <p:cNvPr id="509" name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325" y="2943225"/>
            <a:ext cx="1911350" cy="477838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182650" y="2611437"/>
            <a:ext cx="1501600" cy="39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800" b="0">
                <a:solidFill>
                  <a:srgbClr val="33CC33"/>
                </a:solidFill>
              </a:defRPr>
            </a:pPr>
            <a:r>
              <a:t>PbWO</a:t>
            </a:r>
            <a:r>
              <a:rPr baseline="-25000"/>
              <a:t>4 </a:t>
            </a:r>
            <a:r>
              <a:t>ECAL</a:t>
            </a:r>
          </a:p>
        </p:txBody>
      </p:sp>
      <p:grpSp>
        <p:nvGrpSpPr>
          <p:cNvPr id="514" name="Group 514"/>
          <p:cNvGrpSpPr/>
          <p:nvPr/>
        </p:nvGrpSpPr>
        <p:grpSpPr>
          <a:xfrm>
            <a:off x="57150" y="4184649"/>
            <a:ext cx="2266950" cy="844551"/>
            <a:chOff x="0" y="0"/>
            <a:chExt cx="2266950" cy="844549"/>
          </a:xfrm>
        </p:grpSpPr>
        <p:sp>
          <p:nvSpPr>
            <p:cNvPr id="511" name="Shape 511"/>
            <p:cNvSpPr/>
            <p:nvPr/>
          </p:nvSpPr>
          <p:spPr>
            <a:xfrm>
              <a:off x="0" y="-1"/>
              <a:ext cx="2266950" cy="832982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FF99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0"/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62970" y="75199"/>
              <a:ext cx="2141010" cy="655463"/>
            </a:xfrm>
            <a:prstGeom prst="rect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 b="0">
                  <a:solidFill>
                    <a:srgbClr val="0033CC"/>
                  </a:solidFill>
                </a:defRPr>
              </a:lvl1pPr>
            </a:lstStyle>
            <a:p>
              <a:r>
                <a:t>sampling brass HCAL</a:t>
              </a:r>
            </a:p>
          </p:txBody>
        </p:sp>
        <p:pic>
          <p:nvPicPr>
            <p:cNvPr id="513" name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44562" y="347075"/>
              <a:ext cx="1081000" cy="497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5" name="Shape 515"/>
          <p:cNvSpPr/>
          <p:nvPr/>
        </p:nvSpPr>
        <p:spPr>
          <a:xfrm>
            <a:off x="6851650" y="5715000"/>
            <a:ext cx="2889250" cy="838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3300"/>
            </a:solidFill>
          </a:ln>
        </p:spPr>
        <p:txBody>
          <a:bodyPr lIns="45719" rIns="45719" anchor="ctr"/>
          <a:lstStyle/>
          <a:p>
            <a:pPr algn="ctr">
              <a:defRPr sz="1800" b="0"/>
            </a:pP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6928117" y="5715000"/>
            <a:ext cx="1718728" cy="313393"/>
          </a:xfrm>
          <a:prstGeom prst="rect">
            <a:avLst/>
          </a:prstGeom>
          <a:solidFill>
            <a:srgbClr val="FFFFFF">
              <a:alpha val="2313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 b="0">
                <a:solidFill>
                  <a:srgbClr val="FF3300"/>
                </a:solidFill>
              </a:defRPr>
            </a:lvl1pPr>
          </a:lstStyle>
          <a:p>
            <a:r>
              <a:t>MUON Chambers</a:t>
            </a:r>
          </a:p>
        </p:txBody>
      </p:sp>
      <p:sp>
        <p:nvSpPr>
          <p:cNvPr id="517" name="Shape 517"/>
          <p:cNvSpPr/>
          <p:nvPr/>
        </p:nvSpPr>
        <p:spPr>
          <a:xfrm>
            <a:off x="2281237" y="920750"/>
            <a:ext cx="7635876" cy="6861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0"/>
            </a:pPr>
            <a:r>
              <a:t>Detector subsystems are designed to measure: </a:t>
            </a:r>
            <a:r>
              <a:rPr sz="1800">
                <a:solidFill>
                  <a:srgbClr val="006600"/>
                </a:solidFill>
              </a:rPr>
              <a:t>the energy and momentum of photons, electrons, muons, jets, missing E</a:t>
            </a:r>
            <a:r>
              <a:rPr sz="1800" baseline="-25000">
                <a:solidFill>
                  <a:srgbClr val="006600"/>
                </a:solidFill>
              </a:rPr>
              <a:t>T</a:t>
            </a:r>
            <a:r>
              <a:rPr sz="1800">
                <a:solidFill>
                  <a:srgbClr val="006600"/>
                </a:solidFill>
              </a:rPr>
              <a:t> up to a few TeV</a:t>
            </a:r>
          </a:p>
        </p:txBody>
      </p:sp>
      <p:sp>
        <p:nvSpPr>
          <p:cNvPr id="518" name="Shape 518"/>
          <p:cNvSpPr/>
          <p:nvPr/>
        </p:nvSpPr>
        <p:spPr>
          <a:xfrm>
            <a:off x="28575" y="873125"/>
            <a:ext cx="2266950" cy="914400"/>
          </a:xfrm>
          <a:prstGeom prst="rect">
            <a:avLst/>
          </a:prstGeom>
          <a:ln w="38100">
            <a:solidFill>
              <a:srgbClr val="99CC00"/>
            </a:solidFill>
          </a:ln>
        </p:spPr>
        <p:txBody>
          <a:bodyPr lIns="45719" rIns="45719" anchor="ctr"/>
          <a:lstStyle/>
          <a:p>
            <a:pPr algn="ctr">
              <a:defRPr sz="2000" b="0"/>
            </a:pPr>
            <a:endParaRPr/>
          </a:p>
        </p:txBody>
      </p:sp>
      <p:pic>
        <p:nvPicPr>
          <p:cNvPr id="519" name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887" y="1211262"/>
            <a:ext cx="19812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02475" y="6000750"/>
            <a:ext cx="1930400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521"/>
          <p:cNvSpPr>
            <a:spLocks noGrp="1"/>
          </p:cNvSpPr>
          <p:nvPr>
            <p:ph type="sldNum" sz="quarter" idx="2"/>
          </p:nvPr>
        </p:nvSpPr>
        <p:spPr>
          <a:xfrm>
            <a:off x="9497468" y="6577012"/>
            <a:ext cx="231277" cy="350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43" name="Изображение 6">
            <a:extLst>
              <a:ext uri="{FF2B5EF4-FFF2-40B4-BE49-F238E27FC236}">
                <a16:creationId xmlns:a16="http://schemas.microsoft.com/office/drawing/2014/main" id="{B6357A98-7764-4A55-9E0D-0A4A598BD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39" y="11166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94" y="3692334"/>
            <a:ext cx="4338511" cy="2851333"/>
          </a:xfrm>
          <a:prstGeom prst="rect">
            <a:avLst/>
          </a:prstGeom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31" y="1072209"/>
            <a:ext cx="4207788" cy="31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" name="Shape 635"/>
          <p:cNvSpPr/>
          <p:nvPr/>
        </p:nvSpPr>
        <p:spPr>
          <a:xfrm>
            <a:off x="247650" y="32067"/>
            <a:ext cx="891540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800">
                <a:solidFill>
                  <a:srgbClr val="33339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Run I</a:t>
            </a:r>
            <a:r>
              <a:rPr lang="en-US" dirty="0"/>
              <a:t>I</a:t>
            </a:r>
            <a:r>
              <a:rPr dirty="0"/>
              <a:t> Data Taking (</a:t>
            </a:r>
            <a:r>
              <a:rPr lang="en-US" dirty="0"/>
              <a:t>2018</a:t>
            </a:r>
            <a:r>
              <a:rPr dirty="0"/>
              <a:t>)</a:t>
            </a:r>
          </a:p>
        </p:txBody>
      </p:sp>
      <p:sp>
        <p:nvSpPr>
          <p:cNvPr id="636" name="Shape 636"/>
          <p:cNvSpPr>
            <a:spLocks noGrp="1"/>
          </p:cNvSpPr>
          <p:nvPr>
            <p:ph type="sldNum" sz="quarter" idx="2"/>
          </p:nvPr>
        </p:nvSpPr>
        <p:spPr>
          <a:xfrm>
            <a:off x="9497468" y="6577012"/>
            <a:ext cx="231277" cy="350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39" name="Shape 639"/>
          <p:cNvSpPr/>
          <p:nvPr/>
        </p:nvSpPr>
        <p:spPr>
          <a:xfrm>
            <a:off x="69850" y="4530725"/>
            <a:ext cx="4546600" cy="2041585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ffectLst>
            <a:outerShdw blurRad="63500" dist="889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400"/>
              </a:spcBef>
              <a:defRPr sz="2000" b="0">
                <a:solidFill>
                  <a:srgbClr val="FF0000"/>
                </a:solidFill>
              </a:defRPr>
            </a:pPr>
            <a:r>
              <a:rPr dirty="0"/>
              <a:t>Sub-Detectors Operations</a:t>
            </a:r>
          </a:p>
          <a:p>
            <a:pPr marL="342900" indent="-342900">
              <a:spcBef>
                <a:spcPts val="400"/>
              </a:spcBef>
              <a:defRPr sz="1800" b="0">
                <a:solidFill>
                  <a:srgbClr val="0000FF"/>
                </a:solidFill>
              </a:defRPr>
            </a:pPr>
            <a:r>
              <a:rPr dirty="0"/>
              <a:t>Operation efficiency of detector systems </a:t>
            </a:r>
          </a:p>
          <a:p>
            <a:pPr marL="342900" indent="-342900">
              <a:spcBef>
                <a:spcPts val="400"/>
              </a:spcBef>
              <a:defRPr sz="1800" b="0">
                <a:solidFill>
                  <a:srgbClr val="0000FF"/>
                </a:solidFill>
              </a:defRPr>
            </a:pPr>
            <a:r>
              <a:rPr dirty="0"/>
              <a:t>including detectors of full RDMS </a:t>
            </a:r>
          </a:p>
          <a:p>
            <a:pPr marL="342900" indent="-342900">
              <a:spcBef>
                <a:spcPts val="400"/>
              </a:spcBef>
              <a:defRPr sz="1800" b="0">
                <a:solidFill>
                  <a:srgbClr val="0000FF"/>
                </a:solidFill>
              </a:defRPr>
            </a:pPr>
            <a:r>
              <a:rPr dirty="0"/>
              <a:t>responsibility</a:t>
            </a:r>
            <a:r>
              <a:rPr dirty="0">
                <a:solidFill>
                  <a:schemeClr val="accent2"/>
                </a:solidFill>
              </a:rPr>
              <a:t> (</a:t>
            </a:r>
            <a:r>
              <a:rPr dirty="0">
                <a:solidFill>
                  <a:srgbClr val="FF3300"/>
                </a:solidFill>
              </a:rPr>
              <a:t>Endcap Hadron </a:t>
            </a:r>
          </a:p>
          <a:p>
            <a:pPr marL="342900" indent="-342900">
              <a:spcBef>
                <a:spcPts val="400"/>
              </a:spcBef>
              <a:defRPr sz="1800" b="0">
                <a:solidFill>
                  <a:srgbClr val="FF3300"/>
                </a:solidFill>
              </a:defRPr>
            </a:pPr>
            <a:r>
              <a:rPr dirty="0"/>
              <a:t>Calorimeter &amp; Forward Muon Stations</a:t>
            </a:r>
            <a:r>
              <a:rPr dirty="0">
                <a:solidFill>
                  <a:srgbClr val="2D2DB9"/>
                </a:solidFill>
              </a:rPr>
              <a:t>) </a:t>
            </a:r>
          </a:p>
          <a:p>
            <a:pPr marL="342900" indent="-342900">
              <a:spcBef>
                <a:spcPts val="400"/>
              </a:spcBef>
              <a:defRPr sz="1800" b="0">
                <a:solidFill>
                  <a:srgbClr val="0000FF"/>
                </a:solidFill>
              </a:defRPr>
            </a:pPr>
            <a:r>
              <a:rPr dirty="0"/>
              <a:t>was very high</a:t>
            </a:r>
          </a:p>
        </p:txBody>
      </p:sp>
      <p:sp>
        <p:nvSpPr>
          <p:cNvPr id="640" name="Shape 640"/>
          <p:cNvSpPr/>
          <p:nvPr/>
        </p:nvSpPr>
        <p:spPr>
          <a:xfrm>
            <a:off x="750932" y="2729959"/>
            <a:ext cx="257016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0">
                <a:solidFill>
                  <a:srgbClr val="0000FF"/>
                </a:solidFill>
                <a:latin typeface="Lucida Calligraphy"/>
                <a:ea typeface="Lucida Calligraphy"/>
                <a:cs typeface="Lucida Calligraphy"/>
                <a:sym typeface="Lucida Calligraphy"/>
              </a:defRPr>
            </a:pPr>
            <a:r>
              <a:rPr dirty="0"/>
              <a:t>L</a:t>
            </a:r>
            <a:r>
              <a:rPr baseline="-25000" dirty="0"/>
              <a:t>max</a:t>
            </a:r>
            <a:r>
              <a:rPr dirty="0"/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≈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2.1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x10</a:t>
            </a:r>
            <a:r>
              <a:rPr baseline="3000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baseline="30000" dirty="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cm</a:t>
            </a:r>
            <a:r>
              <a:rPr baseline="30000" dirty="0">
                <a:latin typeface="Arial"/>
                <a:ea typeface="Arial"/>
                <a:cs typeface="Arial"/>
                <a:sym typeface="Arial"/>
              </a:rPr>
              <a:t>-2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baseline="30000" dirty="0">
                <a:latin typeface="Arial"/>
                <a:ea typeface="Arial"/>
                <a:cs typeface="Arial"/>
                <a:sym typeface="Arial"/>
              </a:rPr>
              <a:t>-1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641" name="Shape 641"/>
          <p:cNvSpPr/>
          <p:nvPr/>
        </p:nvSpPr>
        <p:spPr>
          <a:xfrm>
            <a:off x="787445" y="2348959"/>
            <a:ext cx="178128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0">
                <a:solidFill>
                  <a:srgbClr val="FF0000"/>
                </a:solidFill>
              </a:defRPr>
            </a:lvl1pPr>
          </a:lstStyle>
          <a:p>
            <a:r>
              <a:rPr dirty="0"/>
              <a:t>pp-collisions</a:t>
            </a:r>
          </a:p>
        </p:txBody>
      </p:sp>
      <p:sp>
        <p:nvSpPr>
          <p:cNvPr id="642" name="Shape 642"/>
          <p:cNvSpPr/>
          <p:nvPr/>
        </p:nvSpPr>
        <p:spPr>
          <a:xfrm>
            <a:off x="5078881" y="5838456"/>
            <a:ext cx="844126" cy="238126"/>
          </a:xfrm>
          <a:prstGeom prst="ellipse">
            <a:avLst/>
          </a:prstGeom>
          <a:ln w="25400">
            <a:solidFill>
              <a:srgbClr val="FF0000"/>
            </a:solidFill>
          </a:ln>
          <a:effectLst>
            <a:outerShdw blurRad="63500" dist="17960" dir="2700000" rotWithShape="0">
              <a:srgbClr val="000099">
                <a:alpha val="74996"/>
              </a:srgbClr>
            </a:outerShdw>
          </a:effectLst>
        </p:spPr>
        <p:txBody>
          <a:bodyPr lIns="45719" rIns="45719" anchor="ctr"/>
          <a:lstStyle/>
          <a:p>
            <a:pPr>
              <a:defRPr sz="1800" b="0"/>
            </a:pPr>
            <a:r>
              <a:rPr lang="en-US" dirty="0"/>
              <a:t> </a:t>
            </a:r>
            <a:endParaRPr dirty="0"/>
          </a:p>
        </p:txBody>
      </p:sp>
      <p:sp>
        <p:nvSpPr>
          <p:cNvPr id="643" name="Shape 643"/>
          <p:cNvSpPr/>
          <p:nvPr/>
        </p:nvSpPr>
        <p:spPr>
          <a:xfrm>
            <a:off x="5050173" y="5085429"/>
            <a:ext cx="901542" cy="285942"/>
          </a:xfrm>
          <a:prstGeom prst="ellipse">
            <a:avLst/>
          </a:prstGeom>
          <a:ln w="25400">
            <a:solidFill>
              <a:srgbClr val="FF0000"/>
            </a:solidFill>
          </a:ln>
          <a:effectLst>
            <a:outerShdw blurRad="63500" dist="17960" dir="2700000" rotWithShape="0">
              <a:srgbClr val="000099">
                <a:alpha val="74996"/>
              </a:srgbClr>
            </a:outerShdw>
          </a:effectLst>
        </p:spPr>
        <p:txBody>
          <a:bodyPr lIns="45719" rIns="45719" anchor="ctr"/>
          <a:lstStyle/>
          <a:p>
            <a:pPr>
              <a:defRPr sz="1800" b="0"/>
            </a:pPr>
            <a:endParaRPr/>
          </a:p>
        </p:txBody>
      </p:sp>
      <p:grpSp>
        <p:nvGrpSpPr>
          <p:cNvPr id="646" name="Group 646"/>
          <p:cNvGrpSpPr/>
          <p:nvPr/>
        </p:nvGrpSpPr>
        <p:grpSpPr>
          <a:xfrm>
            <a:off x="4705350" y="604837"/>
            <a:ext cx="5102225" cy="2339330"/>
            <a:chOff x="-53975" y="0"/>
            <a:chExt cx="5102225" cy="2493963"/>
          </a:xfrm>
        </p:grpSpPr>
        <p:sp>
          <p:nvSpPr>
            <p:cNvPr id="644" name="Shape 644"/>
            <p:cNvSpPr/>
            <p:nvPr/>
          </p:nvSpPr>
          <p:spPr>
            <a:xfrm>
              <a:off x="0" y="0"/>
              <a:ext cx="5048250" cy="2493963"/>
            </a:xfrm>
            <a:prstGeom prst="rect">
              <a:avLst/>
            </a:prstGeom>
            <a:solidFill>
              <a:srgbClr val="FFFFCC"/>
            </a:solidFill>
            <a:ln w="12700" cap="flat">
              <a:noFill/>
              <a:miter lim="400000"/>
            </a:ln>
            <a:effectLst>
              <a:outerShdw blurRad="63500" dist="88900" dir="2700000" rotWithShape="0">
                <a:srgbClr val="808080"/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400"/>
                </a:spcBef>
                <a:defRPr sz="2000" b="0">
                  <a:solidFill>
                    <a:srgbClr val="0000FF"/>
                  </a:solidFill>
                </a:defRPr>
              </a:pPr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-53975" y="149198"/>
              <a:ext cx="5048250" cy="1975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500"/>
                </a:spcBef>
                <a:defRPr sz="2200" b="0">
                  <a:solidFill>
                    <a:srgbClr val="FF0000"/>
                  </a:solidFill>
                </a:defRPr>
              </a:pPr>
              <a:r>
                <a:rPr dirty="0"/>
                <a:t>Experimental data on pp-collision: </a:t>
              </a:r>
            </a:p>
            <a:p>
              <a:pPr marL="342900" lvl="1" indent="-342900">
                <a:lnSpc>
                  <a:spcPct val="80000"/>
                </a:lnSpc>
                <a:spcBef>
                  <a:spcPts val="400"/>
                </a:spcBef>
                <a:buSzPct val="100000"/>
                <a:buChar char="•"/>
                <a:defRPr sz="2000" b="0">
                  <a:solidFill>
                    <a:srgbClr val="0000FF"/>
                  </a:solidFill>
                </a:defRPr>
              </a:pPr>
              <a:r>
                <a:rPr dirty="0">
                  <a:solidFill>
                    <a:srgbClr val="000090"/>
                  </a:solidFill>
                </a:rPr>
                <a:t>√s=</a:t>
              </a:r>
              <a:r>
                <a:rPr lang="ru-RU" dirty="0">
                  <a:solidFill>
                    <a:srgbClr val="000090"/>
                  </a:solidFill>
                </a:rPr>
                <a:t>13</a:t>
              </a:r>
              <a:r>
                <a:rPr dirty="0">
                  <a:solidFill>
                    <a:srgbClr val="000090"/>
                  </a:solidFill>
                </a:rPr>
                <a:t> TeV </a:t>
              </a:r>
              <a:r>
                <a:rPr lang="ru-RU" dirty="0">
                  <a:solidFill>
                    <a:srgbClr val="000090"/>
                  </a:solidFill>
                </a:rPr>
                <a:t>–</a:t>
              </a:r>
              <a:r>
                <a:rPr dirty="0">
                  <a:solidFill>
                    <a:srgbClr val="000090"/>
                  </a:solidFill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68.18</a:t>
              </a:r>
              <a:r>
                <a:rPr sz="1800" dirty="0">
                  <a:solidFill>
                    <a:srgbClr val="000090"/>
                  </a:solidFill>
                </a:rPr>
                <a:t> fb</a:t>
              </a:r>
              <a:r>
                <a:rPr sz="1800" baseline="30000" dirty="0">
                  <a:solidFill>
                    <a:srgbClr val="000090"/>
                  </a:solidFill>
                </a:rPr>
                <a:t>-1 </a:t>
              </a:r>
              <a:r>
                <a:rPr sz="1800" dirty="0">
                  <a:solidFill>
                    <a:srgbClr val="000090"/>
                  </a:solidFill>
                </a:rPr>
                <a:t>delivered by LHC</a:t>
              </a:r>
            </a:p>
            <a:p>
              <a:pPr>
                <a:lnSpc>
                  <a:spcPct val="80000"/>
                </a:lnSpc>
                <a:spcBef>
                  <a:spcPts val="400"/>
                </a:spcBef>
                <a:buSzPct val="100000"/>
                <a:buChar char="•"/>
                <a:defRPr sz="2000" b="0">
                  <a:solidFill>
                    <a:srgbClr val="0000FF"/>
                  </a:solidFill>
                </a:defRPr>
              </a:pPr>
              <a:endParaRPr sz="1400" dirty="0">
                <a:solidFill>
                  <a:srgbClr val="184B81"/>
                </a:solidFill>
              </a:endParaRPr>
            </a:p>
            <a:p>
              <a:pPr>
                <a:lnSpc>
                  <a:spcPct val="80000"/>
                </a:lnSpc>
                <a:spcBef>
                  <a:spcPts val="400"/>
                </a:spcBef>
                <a:defRPr sz="1800" b="0">
                  <a:solidFill>
                    <a:srgbClr val="FF0000"/>
                  </a:solidFill>
                </a:defRPr>
              </a:pPr>
              <a:r>
                <a:rPr lang="en-US" dirty="0"/>
                <a:t>94</a:t>
              </a:r>
              <a:r>
                <a:rPr dirty="0"/>
                <a:t>% </a:t>
              </a:r>
              <a:r>
                <a:rPr dirty="0">
                  <a:solidFill>
                    <a:srgbClr val="0000FF"/>
                  </a:solidFill>
                </a:rPr>
                <a:t>-</a:t>
              </a:r>
              <a:r>
                <a:rPr dirty="0"/>
                <a:t> </a:t>
              </a:r>
              <a:r>
                <a:rPr dirty="0">
                  <a:solidFill>
                    <a:srgbClr val="0000FF"/>
                  </a:solidFill>
                </a:rPr>
                <a:t>average data taking efficiency</a:t>
              </a:r>
            </a:p>
            <a:p>
              <a:pPr>
                <a:lnSpc>
                  <a:spcPct val="80000"/>
                </a:lnSpc>
                <a:spcBef>
                  <a:spcPts val="400"/>
                </a:spcBef>
                <a:defRPr sz="1800" b="0">
                  <a:solidFill>
                    <a:srgbClr val="0000FF"/>
                  </a:solidFill>
                </a:defRPr>
              </a:pPr>
              <a:endParaRPr dirty="0">
                <a:solidFill>
                  <a:srgbClr val="0000FF"/>
                </a:solidFill>
              </a:endParaRPr>
            </a:p>
            <a:p>
              <a:pPr>
                <a:lnSpc>
                  <a:spcPct val="80000"/>
                </a:lnSpc>
                <a:spcBef>
                  <a:spcPts val="400"/>
                </a:spcBef>
                <a:defRPr sz="1800" b="0">
                  <a:solidFill>
                    <a:srgbClr val="FF0000"/>
                  </a:solidFill>
                </a:defRPr>
              </a:pPr>
              <a:r>
                <a:rPr lang="en-US" dirty="0"/>
                <a:t>95% </a:t>
              </a:r>
              <a:r>
                <a:rPr>
                  <a:solidFill>
                    <a:srgbClr val="0000FF"/>
                  </a:solidFill>
                </a:rPr>
                <a:t>of </a:t>
              </a:r>
              <a:r>
                <a:rPr lang="en-US">
                  <a:solidFill>
                    <a:srgbClr val="0000FF"/>
                  </a:solidFill>
                </a:rPr>
                <a:t>recorded</a:t>
              </a:r>
              <a:r>
                <a:rPr>
                  <a:solidFill>
                    <a:srgbClr val="0000FF"/>
                  </a:solidFill>
                </a:rPr>
                <a:t> </a:t>
              </a:r>
              <a:r>
                <a:rPr dirty="0">
                  <a:solidFill>
                    <a:srgbClr val="0000FF"/>
                  </a:solidFill>
                </a:rPr>
                <a:t>luminosity was used for</a:t>
              </a:r>
            </a:p>
            <a:p>
              <a:pPr>
                <a:lnSpc>
                  <a:spcPct val="80000"/>
                </a:lnSpc>
                <a:spcBef>
                  <a:spcPts val="400"/>
                </a:spcBef>
                <a:defRPr sz="1800" b="0">
                  <a:solidFill>
                    <a:srgbClr val="0000FF"/>
                  </a:solidFill>
                </a:defRPr>
              </a:pPr>
              <a:r>
                <a:rPr dirty="0"/>
                <a:t>        the physics analysis</a:t>
              </a:r>
              <a:r>
                <a:rPr lang="en-US" dirty="0"/>
                <a:t> (depends of scenario)</a:t>
              </a:r>
              <a:endParaRPr dirty="0"/>
            </a:p>
          </p:txBody>
        </p:sp>
      </p:grpSp>
      <p:sp>
        <p:nvSpPr>
          <p:cNvPr id="647" name="Shape 647"/>
          <p:cNvSpPr/>
          <p:nvPr/>
        </p:nvSpPr>
        <p:spPr>
          <a:xfrm>
            <a:off x="49212" y="603250"/>
            <a:ext cx="1440866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marL="355600" indent="-355600">
              <a:defRPr sz="2000" b="0">
                <a:solidFill>
                  <a:srgbClr val="FF0000"/>
                </a:solidFill>
              </a:defRPr>
            </a:lvl1pPr>
          </a:lstStyle>
          <a:p>
            <a:r>
              <a:t>Data Taking</a:t>
            </a:r>
          </a:p>
        </p:txBody>
      </p:sp>
      <p:pic>
        <p:nvPicPr>
          <p:cNvPr id="15" name="Изображение 6">
            <a:extLst>
              <a:ext uri="{FF2B5EF4-FFF2-40B4-BE49-F238E27FC236}">
                <a16:creationId xmlns:a16="http://schemas.microsoft.com/office/drawing/2014/main" id="{E660E48D-4CFA-4125-A1EA-D34A32A96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39" y="11166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639">
            <a:extLst>
              <a:ext uri="{FF2B5EF4-FFF2-40B4-BE49-F238E27FC236}">
                <a16:creationId xmlns:a16="http://schemas.microsoft.com/office/drawing/2014/main" id="{DAE3347E-09F6-4CF6-AD4A-0BAE78553B30}"/>
              </a:ext>
            </a:extLst>
          </p:cNvPr>
          <p:cNvSpPr/>
          <p:nvPr/>
        </p:nvSpPr>
        <p:spPr>
          <a:xfrm>
            <a:off x="4756750" y="3110972"/>
            <a:ext cx="4971995" cy="400110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ffectLst>
            <a:outerShdw blurRad="63500" dist="889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spcBef>
                <a:spcPts val="400"/>
              </a:spcBef>
              <a:defRPr sz="2000" b="0">
                <a:solidFill>
                  <a:srgbClr val="FF0000"/>
                </a:solidFill>
              </a:defRPr>
            </a:pP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140 detector shifts by JINR (43 remote)</a:t>
            </a:r>
            <a:r>
              <a:rPr dirty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3"/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-Bold" charset="0"/>
                <a:cs typeface="Arial" charset="0"/>
                <a:sym typeface="Arial"/>
              </a:rPr>
              <a:t>Data certification for HCAL</a:t>
            </a:r>
          </a:p>
        </p:txBody>
      </p:sp>
      <p:sp>
        <p:nvSpPr>
          <p:cNvPr id="10242" name="Номер слайда 5"/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2B0C6D-0E7F-844F-9565-0F4F41D2793F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pic>
        <p:nvPicPr>
          <p:cNvPr id="10243" name="Изображение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16"/>
          <p:cNvSpPr txBox="1">
            <a:spLocks noChangeArrowheads="1"/>
          </p:cNvSpPr>
          <p:nvPr/>
        </p:nvSpPr>
        <p:spPr bwMode="auto">
          <a:xfrm>
            <a:off x="560389" y="542925"/>
            <a:ext cx="87852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charset="0"/>
              <a:buChar char="q"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In 2018 JINR CMS group also leaded in data quality monitoring and data certification process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for CMS hadron calorimetry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 full year coverage for data quality monitoring “day shifts” (EU daytime) by RDMS shifters and experts from JINR ROC (remote operational center) and RDMS ROCs (Erevan, Moscow, Protvino)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 full year data certification (proton-proton and heavy ions interactions, data reprocessing) by JINR expert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776288" y="5013326"/>
            <a:ext cx="8208962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From the recorded CMS data (~6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 fb-1) ~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99%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 were selected as satisfying the data taking condition for CMS hadron calorimetry (good/bad for physics). Means losses due to HCAL issues are ~1% only. Efficiency of muon system is about 98%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In addition, after the data certification from all subsystems of the CMS detector,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95%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  were selected as satisfying the data taking conditions of the CMS detector as a whole.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pic>
        <p:nvPicPr>
          <p:cNvPr id="10246" name="Изображение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781301"/>
            <a:ext cx="60515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6608764" y="3860801"/>
            <a:ext cx="2592387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Losses/recorded pp-collisions data week by week for 2018 (in log scale)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10248" name="Rectangle 5"/>
          <p:cNvSpPr>
            <a:spLocks noChangeArrowheads="1"/>
          </p:cNvSpPr>
          <p:nvPr/>
        </p:nvSpPr>
        <p:spPr bwMode="auto">
          <a:xfrm>
            <a:off x="4737101" y="2492376"/>
            <a:ext cx="4608513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t>Data certification based on proper amplitudes of signals and capacitors rotations control, correct signals digitizing and reconstructing, SiPM parameters monitoring, etc. 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179899"/>
      </p:ext>
    </p:extLst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Номер слайда 5">
            <a:extLst>
              <a:ext uri="{FF2B5EF4-FFF2-40B4-BE49-F238E27FC236}">
                <a16:creationId xmlns:a16="http://schemas.microsoft.com/office/drawing/2014/main" id="{EDE25F06-3CBF-4FE7-8828-F69A120B0242}"/>
              </a:ext>
            </a:extLst>
          </p:cNvPr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fld id="{FDC71044-77EB-4DA1-A4E3-E6655161D27C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t>6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038888D-5E02-4944-B81B-EB42F821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9689"/>
            <a:ext cx="7829550" cy="6699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Helvetica-Bold"/>
                <a:ea typeface="+mn-ea"/>
                <a:cs typeface="Arial" panose="020B0604020202020204" pitchFamily="34" charset="0"/>
                <a:sym typeface="Arial"/>
              </a:rPr>
              <a:t>Study of the</a:t>
            </a:r>
            <a:r>
              <a: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Helvetica-Bold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Helvetica-Bold"/>
                <a:ea typeface="+mn-ea"/>
                <a:cs typeface="Arial" panose="020B0604020202020204" pitchFamily="34" charset="0"/>
                <a:sym typeface="Arial"/>
              </a:rPr>
              <a:t>CMS CSC spatial resolution in p-p collisions</a:t>
            </a:r>
          </a:p>
        </p:txBody>
      </p:sp>
      <p:pic>
        <p:nvPicPr>
          <p:cNvPr id="8197" name="Изображение 6">
            <a:extLst>
              <a:ext uri="{FF2B5EF4-FFF2-40B4-BE49-F238E27FC236}">
                <a16:creationId xmlns:a16="http://schemas.microsoft.com/office/drawing/2014/main" id="{D89C3146-DA31-461D-89BA-223298FF8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1" y="2540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5" descr="C:\Users\perel\Workfiles\CERN\2018\People\Palichik-2018\ME_Spatial-Resolution_29.12.2018\Resol_2016_2017_2018A.gif">
            <a:extLst>
              <a:ext uri="{FF2B5EF4-FFF2-40B4-BE49-F238E27FC236}">
                <a16:creationId xmlns:a16="http://schemas.microsoft.com/office/drawing/2014/main" id="{F64AB224-DDA1-4D7A-8F25-43F21B17F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7" r="7378"/>
          <a:stretch>
            <a:fillRect/>
          </a:stretch>
        </p:blipFill>
        <p:spPr bwMode="auto">
          <a:xfrm>
            <a:off x="5184775" y="993775"/>
            <a:ext cx="413543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6">
            <a:extLst>
              <a:ext uri="{FF2B5EF4-FFF2-40B4-BE49-F238E27FC236}">
                <a16:creationId xmlns:a16="http://schemas.microsoft.com/office/drawing/2014/main" id="{00FE8512-F4E6-4589-B759-8438A0C7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41375"/>
            <a:ext cx="39751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3">
            <a:extLst>
              <a:ext uri="{FF2B5EF4-FFF2-40B4-BE49-F238E27FC236}">
                <a16:creationId xmlns:a16="http://schemas.microsoft.com/office/drawing/2014/main" id="{22760CDB-4B03-41FF-981E-1AC9CBD3F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4010025"/>
            <a:ext cx="4268788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The cathode strip chambers (CSCs) are the part of the CMS Endcap muon system. There are 540 CSCs of different types and sizes composing 4 ME stations.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The Endcap muon system has been upgraded during LHC long stop period (LS1, 2013-2014). That time ME4/2 station has been installed and ME1/1 CSCs were equipped with the newer, faster readout electronics. </a:t>
            </a:r>
            <a:endParaRPr kumimoji="0" lang="en-GB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201" name="Rectangle 6">
            <a:extLst>
              <a:ext uri="{FF2B5EF4-FFF2-40B4-BE49-F238E27FC236}">
                <a16:creationId xmlns:a16="http://schemas.microsoft.com/office/drawing/2014/main" id="{776B34A4-D475-476A-95ED-6C09F5FDC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4149725"/>
            <a:ext cx="4087813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The CSC spatial resolution study has been done during the Run2 data taking period.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The presented results show that the spatial resolution in 2016-2018 period was stable.</a:t>
            </a:r>
            <a:endParaRPr kumimoji="0" lang="en-GB" alt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676196"/>
      </p:ext>
    </p:extLst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5">
            <a:extLst>
              <a:ext uri="{FF2B5EF4-FFF2-40B4-BE49-F238E27FC236}">
                <a16:creationId xmlns:a16="http://schemas.microsoft.com/office/drawing/2014/main" id="{41AFB8E7-CD7D-4A43-9B98-6CEF53955A2F}"/>
              </a:ext>
            </a:extLst>
          </p:cNvPr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F9BCA3A2-3C16-4899-A3E0-BECF5DAFDA52}" type="slidenum">
              <a:rPr kumimoji="0" lang="ru-RU" altLang="ru-RU" sz="1200" kern="1200">
                <a:solidFill>
                  <a:srgbClr val="808080"/>
                </a:solidFill>
                <a:ea typeface="+mn-ea"/>
              </a:rPr>
              <a:pPr algn="r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kumimoji="0" lang="ru-RU" altLang="ru-RU" sz="1200" kern="1200">
              <a:solidFill>
                <a:srgbClr val="808080"/>
              </a:solidFill>
              <a:ea typeface="+mn-ea"/>
            </a:endParaRPr>
          </a:p>
        </p:txBody>
      </p:sp>
      <p:sp>
        <p:nvSpPr>
          <p:cNvPr id="10243" name="Text Box 16">
            <a:extLst>
              <a:ext uri="{FF2B5EF4-FFF2-40B4-BE49-F238E27FC236}">
                <a16:creationId xmlns:a16="http://schemas.microsoft.com/office/drawing/2014/main" id="{009FFE02-2F98-4C4F-B52C-D2836D44F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6" y="620713"/>
            <a:ext cx="9109075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en-US" altLang="ru-RU" sz="800" b="0" kern="1200" dirty="0">
              <a:solidFill>
                <a:srgbClr val="000000"/>
              </a:solidFill>
              <a:ea typeface="+mn-ea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800" b="0" kern="1200" dirty="0">
                <a:solidFill>
                  <a:srgbClr val="002060"/>
                </a:solidFill>
                <a:ea typeface="+mn-ea"/>
              </a:rPr>
              <a:t>In 2018 JINR CMS group concentrated on data  processing and analysis @ 13 </a:t>
            </a:r>
            <a:r>
              <a:rPr lang="en-US" altLang="ru-RU" sz="1800" b="0" kern="1200" dirty="0" err="1">
                <a:solidFill>
                  <a:srgbClr val="002060"/>
                </a:solidFill>
                <a:ea typeface="+mn-ea"/>
              </a:rPr>
              <a:t>TeV</a:t>
            </a:r>
            <a:r>
              <a:rPr lang="en-US" altLang="ru-RU" sz="1800" b="0" kern="1200" dirty="0">
                <a:solidFill>
                  <a:srgbClr val="002060"/>
                </a:solidFill>
                <a:ea typeface="+mn-ea"/>
              </a:rPr>
              <a:t> within few selected physics topics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studies of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Drell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-Yan pair production to verify the Standard Model predictions for the new energy region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searches for signals of new physics beyond the SM: new resonance states in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dimuon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channel and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TeV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-scale gravity in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multiparticle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production</a:t>
            </a: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742950" lvl="1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  <a:p>
            <a:pPr marL="457200" lvl="1" indent="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CCC5192-C9B2-42CF-B0B7-AE4C5C9DB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50854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333399"/>
                </a:solidFill>
                <a:latin typeface="Helvetica-Bold"/>
                <a:ea typeface="+mn-ea"/>
              </a:rPr>
              <a:t>Search for New Physics with Di-Muons</a:t>
            </a:r>
          </a:p>
        </p:txBody>
      </p:sp>
      <p:pic>
        <p:nvPicPr>
          <p:cNvPr id="12294" name="Изображение 6">
            <a:extLst>
              <a:ext uri="{FF2B5EF4-FFF2-40B4-BE49-F238E27FC236}">
                <a16:creationId xmlns:a16="http://schemas.microsoft.com/office/drawing/2014/main" id="{8B0383C1-448D-4054-A366-5B7F55B43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39" y="11166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">
            <a:extLst>
              <a:ext uri="{FF2B5EF4-FFF2-40B4-BE49-F238E27FC236}">
                <a16:creationId xmlns:a16="http://schemas.microsoft.com/office/drawing/2014/main" id="{6BBAB026-F1E7-47F1-A0C8-C6D68E2D8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4" y="2363644"/>
            <a:ext cx="3325812" cy="375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>
            <a:extLst>
              <a:ext uri="{FF2B5EF4-FFF2-40B4-BE49-F238E27FC236}">
                <a16:creationId xmlns:a16="http://schemas.microsoft.com/office/drawing/2014/main" id="{30E99607-2A4F-471D-87DC-75F23E38B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34" y="2323306"/>
            <a:ext cx="330835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15">
            <a:extLst>
              <a:ext uri="{FF2B5EF4-FFF2-40B4-BE49-F238E27FC236}">
                <a16:creationId xmlns:a16="http://schemas.microsoft.com/office/drawing/2014/main" id="{917698AF-3E0C-49AA-9ECD-9F5D6B72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3934763"/>
            <a:ext cx="23256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400" kern="1200">
                <a:solidFill>
                  <a:srgbClr val="FF0000"/>
                </a:solidFill>
                <a:ea typeface="+mn-ea"/>
              </a:rPr>
              <a:t>Drell-Yan mass spectrum</a:t>
            </a:r>
            <a:endParaRPr kumimoji="0" lang="ru-RU" altLang="ru-RU" sz="1400" kern="1200">
              <a:solidFill>
                <a:srgbClr val="FF0000"/>
              </a:solidFill>
              <a:ea typeface="+mn-ea"/>
            </a:endParaRPr>
          </a:p>
        </p:txBody>
      </p:sp>
      <p:sp>
        <p:nvSpPr>
          <p:cNvPr id="12298" name="TextBox 15">
            <a:extLst>
              <a:ext uri="{FF2B5EF4-FFF2-40B4-BE49-F238E27FC236}">
                <a16:creationId xmlns:a16="http://schemas.microsoft.com/office/drawing/2014/main" id="{2C085F1D-0092-4090-88B6-6A04F0EB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12" y="2505076"/>
            <a:ext cx="243681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Extra gauge bosons mass limits: 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3.9 - 4.5 </a:t>
            </a:r>
            <a:r>
              <a:rPr kumimoji="0" lang="en-US" altLang="ru-RU" sz="1600" b="0" kern="1200" dirty="0" err="1">
                <a:solidFill>
                  <a:srgbClr val="FF0000"/>
                </a:solidFill>
                <a:ea typeface="+mn-ea"/>
              </a:rPr>
              <a:t>TeV</a:t>
            </a:r>
            <a:endParaRPr kumimoji="0" lang="ru-RU" altLang="ru-RU" sz="1600" b="0" kern="1200" dirty="0">
              <a:solidFill>
                <a:srgbClr val="FF0000"/>
              </a:solidFill>
              <a:ea typeface="+mn-ea"/>
            </a:endParaRPr>
          </a:p>
        </p:txBody>
      </p:sp>
      <p:pic>
        <p:nvPicPr>
          <p:cNvPr id="12299" name="Picture 3">
            <a:extLst>
              <a:ext uri="{FF2B5EF4-FFF2-40B4-BE49-F238E27FC236}">
                <a16:creationId xmlns:a16="http://schemas.microsoft.com/office/drawing/2014/main" id="{AF58E7C1-55D1-4CCB-B322-E4EC2D080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1" y="4510088"/>
            <a:ext cx="321151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15">
            <a:extLst>
              <a:ext uri="{FF2B5EF4-FFF2-40B4-BE49-F238E27FC236}">
                <a16:creationId xmlns:a16="http://schemas.microsoft.com/office/drawing/2014/main" id="{8A18CEA3-B739-460F-BB68-27796755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507" y="5092699"/>
            <a:ext cx="240665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b="0" kern="1200" dirty="0">
                <a:solidFill>
                  <a:srgbClr val="FF0000"/>
                </a:solidFill>
                <a:ea typeface="+mn-ea"/>
              </a:rPr>
              <a:t>KK-graviton mass limits: 2.1 – 4.25 </a:t>
            </a:r>
            <a:r>
              <a:rPr kumimoji="0" lang="en-US" altLang="ru-RU" sz="1600" b="0" kern="1200" dirty="0" err="1">
                <a:solidFill>
                  <a:srgbClr val="FF0000"/>
                </a:solidFill>
                <a:ea typeface="+mn-ea"/>
              </a:rPr>
              <a:t>TeV</a:t>
            </a:r>
            <a:endParaRPr kumimoji="0" lang="ru-RU" altLang="ru-RU" sz="1600" b="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2301" name="Rectangle 26">
            <a:extLst>
              <a:ext uri="{FF2B5EF4-FFF2-40B4-BE49-F238E27FC236}">
                <a16:creationId xmlns:a16="http://schemas.microsoft.com/office/drawing/2014/main" id="{2962570A-4556-46BA-99CC-8EA22D19F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113" y="3622858"/>
            <a:ext cx="2335212" cy="3381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 dirty="0">
                <a:solidFill>
                  <a:srgbClr val="000099"/>
                </a:solidFill>
                <a:ea typeface="+mn-ea"/>
              </a:rPr>
              <a:t>JHEP 1806, 120 (2018)</a:t>
            </a:r>
          </a:p>
        </p:txBody>
      </p:sp>
      <p:sp>
        <p:nvSpPr>
          <p:cNvPr id="12302" name="Прямоугольник 15">
            <a:extLst>
              <a:ext uri="{FF2B5EF4-FFF2-40B4-BE49-F238E27FC236}">
                <a16:creationId xmlns:a16="http://schemas.microsoft.com/office/drawing/2014/main" id="{BB2566F3-05B4-4388-90C9-091AFA1C2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93" y="5957851"/>
            <a:ext cx="238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kern="1200" dirty="0">
              <a:solidFill>
                <a:srgbClr val="FF0000"/>
              </a:solidFill>
              <a:ea typeface="+mn-ea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kern="1200" dirty="0">
                <a:solidFill>
                  <a:srgbClr val="FF0000"/>
                </a:solidFill>
                <a:ea typeface="+mn-ea"/>
              </a:rPr>
              <a:t>2 PhD St  (from JINR) </a:t>
            </a:r>
          </a:p>
        </p:txBody>
      </p:sp>
    </p:spTree>
    <p:extLst>
      <p:ext uri="{BB962C8B-B14F-4D97-AF65-F5344CB8AC3E}">
        <p14:creationId xmlns:p14="http://schemas.microsoft.com/office/powerpoint/2010/main" val="38944933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983E9FC-4DCF-481B-95CB-DFAF4A5B5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" y="50937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Helvetica-Bold"/>
                <a:ea typeface="+mn-ea"/>
                <a:cs typeface="Arial"/>
                <a:sym typeface="Arial"/>
              </a:rPr>
              <a:t>Search for New Physics with Multi-Jets</a:t>
            </a:r>
          </a:p>
        </p:txBody>
      </p:sp>
      <p:pic>
        <p:nvPicPr>
          <p:cNvPr id="16388" name="Изображение 6">
            <a:extLst>
              <a:ext uri="{FF2B5EF4-FFF2-40B4-BE49-F238E27FC236}">
                <a16:creationId xmlns:a16="http://schemas.microsoft.com/office/drawing/2014/main" id="{F4F93ECF-E105-4F05-99F5-157A56EA9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7" y="1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>
            <a:extLst>
              <a:ext uri="{FF2B5EF4-FFF2-40B4-BE49-F238E27FC236}">
                <a16:creationId xmlns:a16="http://schemas.microsoft.com/office/drawing/2014/main" id="{1C60B673-DF36-4F84-A51B-BB3A18CA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2" y="1079499"/>
            <a:ext cx="2979738" cy="26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https://cms-results.web.cern.ch/cms-results/public-results/publications/EXO-17-023/CMS-EXO-17-023_Figure_009.png">
            <a:extLst>
              <a:ext uri="{FF2B5EF4-FFF2-40B4-BE49-F238E27FC236}">
                <a16:creationId xmlns:a16="http://schemas.microsoft.com/office/drawing/2014/main" id="{1C5F4111-570E-46E8-B791-0296A6B5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4" y="3717925"/>
            <a:ext cx="291782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>
            <a:extLst>
              <a:ext uri="{FF2B5EF4-FFF2-40B4-BE49-F238E27FC236}">
                <a16:creationId xmlns:a16="http://schemas.microsoft.com/office/drawing/2014/main" id="{3633AD7F-BAB0-40D2-A1FC-8D08D07DB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588" y="2084389"/>
            <a:ext cx="2589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JHEP 11, 042 (2018)</a:t>
            </a:r>
            <a:endParaRPr kumimoji="0" lang="ru-RU" altLang="ru-RU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392" name="Text Box 11">
            <a:extLst>
              <a:ext uri="{FF2B5EF4-FFF2-40B4-BE49-F238E27FC236}">
                <a16:creationId xmlns:a16="http://schemas.microsoft.com/office/drawing/2014/main" id="{40B77EED-D330-451C-A031-FA2DB827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643063"/>
            <a:ext cx="51355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The discriminating variable between a signal and a dominant QCD multijet background is the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scalar sum of the transverse energies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of all reconstructed objects in the event,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</a:t>
            </a:r>
            <a:r>
              <a:rPr kumimoji="0" lang="en-US" altLang="ru-RU" sz="16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  <a:endParaRPr kumimoji="0" lang="ru-RU" altLang="ru-RU" sz="1600" b="1" i="0" u="none" strike="noStrike" kern="1200" cap="none" spc="0" normalizeH="0" baseline="-250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6393" name="Object 7">
            <a:extLst>
              <a:ext uri="{FF2B5EF4-FFF2-40B4-BE49-F238E27FC236}">
                <a16:creationId xmlns:a16="http://schemas.microsoft.com/office/drawing/2014/main" id="{36DFAEC9-22CD-466D-9B01-37074282EB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0389" y="2697164"/>
          <a:ext cx="113982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3" name="Уравнение" r:id="rId8" imgW="711200" imgH="457200" progId="Equation.3">
                  <p:embed/>
                </p:oleObj>
              </mc:Choice>
              <mc:Fallback>
                <p:oleObj name="Уравнение" r:id="rId8" imgW="711200" imgH="457200" progId="Equation.3">
                  <p:embed/>
                  <p:pic>
                    <p:nvPicPr>
                      <p:cNvPr id="16393" name="Object 7">
                        <a:extLst>
                          <a:ext uri="{FF2B5EF4-FFF2-40B4-BE49-F238E27FC236}">
                            <a16:creationId xmlns:a16="http://schemas.microsoft.com/office/drawing/2014/main" id="{36DFAEC9-22CD-466D-9B01-37074282EB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9" y="2697164"/>
                        <a:ext cx="1139825" cy="731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Стрелка вправо 20">
            <a:extLst>
              <a:ext uri="{FF2B5EF4-FFF2-40B4-BE49-F238E27FC236}">
                <a16:creationId xmlns:a16="http://schemas.microsoft.com/office/drawing/2014/main" id="{19EDAC18-9FA3-413A-B731-75087169CFAA}"/>
              </a:ext>
            </a:extLst>
          </p:cNvPr>
          <p:cNvSpPr/>
          <p:nvPr/>
        </p:nvSpPr>
        <p:spPr>
          <a:xfrm>
            <a:off x="1947863" y="2916238"/>
            <a:ext cx="431800" cy="21590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Times New Roman"/>
              <a:sym typeface="Arial"/>
            </a:endParaRPr>
          </a:p>
        </p:txBody>
      </p:sp>
      <p:sp>
        <p:nvSpPr>
          <p:cNvPr id="16395" name="Text Box 19">
            <a:extLst>
              <a:ext uri="{FF2B5EF4-FFF2-40B4-BE49-F238E27FC236}">
                <a16:creationId xmlns:a16="http://schemas.microsoft.com/office/drawing/2014/main" id="{771A8B04-4297-40E4-A8CD-075F20D8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2716214"/>
            <a:ext cx="35607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Jets, photons and leptons,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</a:t>
            </a:r>
            <a:r>
              <a:rPr kumimoji="0" lang="en-US" altLang="ru-RU" sz="16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&gt; 50 GeV</a:t>
            </a: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missing E</a:t>
            </a:r>
            <a:r>
              <a:rPr kumimoji="0" lang="en-US" altLang="ru-RU" sz="16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&gt; 50 GeV</a:t>
            </a: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396" name="Picture 4">
            <a:extLst>
              <a:ext uri="{FF2B5EF4-FFF2-40B4-BE49-F238E27FC236}">
                <a16:creationId xmlns:a16="http://schemas.microsoft.com/office/drawing/2014/main" id="{CC333B37-A56D-4D54-A1B8-605B4C1E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441701"/>
            <a:ext cx="273685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4">
            <a:extLst>
              <a:ext uri="{FF2B5EF4-FFF2-40B4-BE49-F238E27FC236}">
                <a16:creationId xmlns:a16="http://schemas.microsoft.com/office/drawing/2014/main" id="{870800D2-2791-4D45-A77C-6759DF6E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6" y="5140326"/>
            <a:ext cx="251936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0">
            <a:extLst>
              <a:ext uri="{FF2B5EF4-FFF2-40B4-BE49-F238E27FC236}">
                <a16:creationId xmlns:a16="http://schemas.microsoft.com/office/drawing/2014/main" id="{6C9C1D88-8BEC-450D-935E-0BE17C5FC996}"/>
              </a:ext>
            </a:extLst>
          </p:cNvPr>
          <p:cNvSpPr/>
          <p:nvPr/>
        </p:nvSpPr>
        <p:spPr>
          <a:xfrm>
            <a:off x="3297239" y="5084763"/>
            <a:ext cx="30321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The JINR group is participates in this CMS analyses (and initiates this work in part) since 2009.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 PhD St + 1 MSc (from JINR) 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D5BC2EBC-9218-4E52-8AF4-11DB25786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13" y="3806826"/>
            <a:ext cx="3579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898" marR="0" lvl="0" indent="-34289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we exclude minimum microscopic black holes masses    below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7.0–10.5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TeV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400" name="TextBox 15">
            <a:extLst>
              <a:ext uri="{FF2B5EF4-FFF2-40B4-BE49-F238E27FC236}">
                <a16:creationId xmlns:a16="http://schemas.microsoft.com/office/drawing/2014/main" id="{DB191365-DFBA-41B5-8536-9492AB46A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9" y="798513"/>
            <a:ext cx="423862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 channel with high-multiplicity final states semiclassical black are excluded by this search.</a:t>
            </a:r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401" name="Прямоугольник 26">
            <a:extLst>
              <a:ext uri="{FF2B5EF4-FFF2-40B4-BE49-F238E27FC236}">
                <a16:creationId xmlns:a16="http://schemas.microsoft.com/office/drawing/2014/main" id="{5ED18E00-4EB4-4C7B-8A33-85A92199A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0" y="569913"/>
            <a:ext cx="5068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Upper limits at 95% CL on the multijet production  		cross section: </a:t>
            </a:r>
            <a:r>
              <a:rPr kumimoji="0" lang="en-US" altLang="ru-RU" sz="1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 ≥ 2–11</a:t>
            </a:r>
            <a:endParaRPr kumimoji="0" lang="ru-RU" altLang="ru-RU" sz="16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3436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B9BFF138-7314-4F3C-94C6-DDABF63A4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2600" kern="1200">
                <a:solidFill>
                  <a:srgbClr val="333399"/>
                </a:solidFill>
                <a:latin typeface="Helvetica-Bold" charset="0"/>
                <a:ea typeface="+mn-ea"/>
              </a:rPr>
              <a:t>Search for Low-mass Resonances with CMS  </a:t>
            </a:r>
          </a:p>
        </p:txBody>
      </p:sp>
      <p:sp>
        <p:nvSpPr>
          <p:cNvPr id="14339" name="Номер слайда 5">
            <a:extLst>
              <a:ext uri="{FF2B5EF4-FFF2-40B4-BE49-F238E27FC236}">
                <a16:creationId xmlns:a16="http://schemas.microsoft.com/office/drawing/2014/main" id="{F38F61DB-B13A-4731-AC52-E6B2A7F63AA4}"/>
              </a:ext>
            </a:extLst>
          </p:cNvPr>
          <p:cNvSpPr txBox="1">
            <a:spLocks/>
          </p:cNvSpPr>
          <p:nvPr/>
        </p:nvSpPr>
        <p:spPr bwMode="auto">
          <a:xfrm>
            <a:off x="9129714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6CB882CA-0E61-4512-9F01-3EC9760F18F9}" type="slidenum">
              <a:rPr kumimoji="0" lang="ru-RU" altLang="ru-RU" sz="1200" kern="1200">
                <a:solidFill>
                  <a:srgbClr val="808080"/>
                </a:solidFill>
                <a:ea typeface="+mn-ea"/>
              </a:rPr>
              <a:pPr algn="r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9</a:t>
            </a:fld>
            <a:endParaRPr kumimoji="0" lang="ru-RU" altLang="ru-RU" sz="1200" kern="1200">
              <a:solidFill>
                <a:srgbClr val="808080"/>
              </a:solidFill>
              <a:ea typeface="+mn-ea"/>
            </a:endParaRPr>
          </a:p>
        </p:txBody>
      </p:sp>
      <p:pic>
        <p:nvPicPr>
          <p:cNvPr id="14340" name="Изображение 11">
            <a:extLst>
              <a:ext uri="{FF2B5EF4-FFF2-40B4-BE49-F238E27FC236}">
                <a16:creationId xmlns:a16="http://schemas.microsoft.com/office/drawing/2014/main" id="{2F96A411-F7FF-44F2-A5DD-B76DFE48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2" y="16165"/>
            <a:ext cx="9382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>
            <a:extLst>
              <a:ext uri="{FF2B5EF4-FFF2-40B4-BE49-F238E27FC236}">
                <a16:creationId xmlns:a16="http://schemas.microsoft.com/office/drawing/2014/main" id="{4562E409-DC97-4525-9701-18505FD1B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6" y="476250"/>
            <a:ext cx="91090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en-US" altLang="ru-RU" sz="800" b="0" kern="1200" dirty="0">
              <a:solidFill>
                <a:srgbClr val="000000"/>
              </a:solidFill>
              <a:ea typeface="+mn-ea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800" b="0" kern="1200" dirty="0">
                <a:solidFill>
                  <a:srgbClr val="002060"/>
                </a:solidFill>
                <a:ea typeface="+mn-ea"/>
              </a:rPr>
              <a:t>In 2018 JINR CMS group also contributed in search for resonances in the mass spectrum of muon pairs produced in association with b quark jets</a:t>
            </a:r>
          </a:p>
          <a:p>
            <a:pPr marL="285750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an excess of events above the background near a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dimuon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mass of 28 GeV is observed in the 8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TeV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data, corresponding to local significances up to 4.2</a:t>
            </a:r>
            <a:r>
              <a:rPr lang="el-GR" altLang="ru-RU" sz="1600" b="0" kern="1200" dirty="0">
                <a:solidFill>
                  <a:srgbClr val="002060"/>
                </a:solidFill>
                <a:ea typeface="+mn-ea"/>
              </a:rPr>
              <a:t>σ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and 2.9</a:t>
            </a:r>
            <a:r>
              <a:rPr lang="el-GR" altLang="ru-RU" sz="1600" b="0" kern="1200" dirty="0">
                <a:solidFill>
                  <a:srgbClr val="002060"/>
                </a:solidFill>
                <a:ea typeface="+mn-ea"/>
              </a:rPr>
              <a:t>σ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for  two mutually exclusive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    b-quark event categories </a:t>
            </a:r>
          </a:p>
          <a:p>
            <a:pPr marL="285750" indent="-285750" eaLnBrk="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similar analysis conducted with the 13 </a:t>
            </a:r>
            <a:r>
              <a:rPr lang="en-US" altLang="ru-RU" sz="1600" b="0" kern="1200" dirty="0" err="1">
                <a:solidFill>
                  <a:srgbClr val="002060"/>
                </a:solidFill>
                <a:ea typeface="+mn-ea"/>
              </a:rPr>
              <a:t>TeV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    data results: in the first event category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    corresponding to a local significance of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    2.0</a:t>
            </a:r>
            <a:r>
              <a:rPr lang="el-GR" altLang="ru-RU" sz="1600" b="0" kern="1200" dirty="0">
                <a:solidFill>
                  <a:srgbClr val="002060"/>
                </a:solidFill>
                <a:ea typeface="+mn-ea"/>
              </a:rPr>
              <a:t>σ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, while the second category results in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    a 1.4</a:t>
            </a:r>
            <a:r>
              <a:rPr lang="el-GR" altLang="ru-RU" sz="1600" b="0" kern="1200" dirty="0">
                <a:solidFill>
                  <a:srgbClr val="002060"/>
                </a:solidFill>
                <a:ea typeface="+mn-ea"/>
              </a:rPr>
              <a:t>σ</a:t>
            </a:r>
            <a:r>
              <a:rPr lang="en-US" altLang="ru-RU" sz="1600" b="0" kern="1200" dirty="0">
                <a:solidFill>
                  <a:srgbClr val="002060"/>
                </a:solidFill>
                <a:ea typeface="+mn-ea"/>
              </a:rPr>
              <a:t> deficit</a:t>
            </a:r>
            <a:endParaRPr lang="en-US" altLang="ru-RU" sz="1600" kern="1200" dirty="0">
              <a:solidFill>
                <a:srgbClr val="FF3300"/>
              </a:solidFill>
              <a:ea typeface="+mn-ea"/>
            </a:endParaRPr>
          </a:p>
        </p:txBody>
      </p:sp>
      <p:pic>
        <p:nvPicPr>
          <p:cNvPr id="14342" name="Picture 4">
            <a:extLst>
              <a:ext uri="{FF2B5EF4-FFF2-40B4-BE49-F238E27FC236}">
                <a16:creationId xmlns:a16="http://schemas.microsoft.com/office/drawing/2014/main" id="{7429DAAE-6A3C-477F-A994-3E8937353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863726"/>
            <a:ext cx="434975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5">
            <a:extLst>
              <a:ext uri="{FF2B5EF4-FFF2-40B4-BE49-F238E27FC236}">
                <a16:creationId xmlns:a16="http://schemas.microsoft.com/office/drawing/2014/main" id="{99B414F9-9EA8-45AC-8D09-F20D2FBB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255963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>
                <a:solidFill>
                  <a:srgbClr val="FF0000"/>
                </a:solidFill>
                <a:ea typeface="+mn-ea"/>
              </a:rPr>
              <a:t>The fiducial cross section and 95% confidence level upper limits</a:t>
            </a:r>
            <a:endParaRPr kumimoji="0" lang="ru-RU" altLang="ru-RU" sz="1600" kern="1200">
              <a:solidFill>
                <a:srgbClr val="FF0000"/>
              </a:solidFill>
              <a:ea typeface="+mn-ea"/>
            </a:endParaRPr>
          </a:p>
        </p:txBody>
      </p:sp>
      <p:pic>
        <p:nvPicPr>
          <p:cNvPr id="14344" name="Picture 6">
            <a:extLst>
              <a:ext uri="{FF2B5EF4-FFF2-40B4-BE49-F238E27FC236}">
                <a16:creationId xmlns:a16="http://schemas.microsoft.com/office/drawing/2014/main" id="{C44CD149-29B4-42A6-AC44-6BEB050B58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6" y="3843339"/>
            <a:ext cx="3744913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21">
            <a:extLst>
              <a:ext uri="{FF2B5EF4-FFF2-40B4-BE49-F238E27FC236}">
                <a16:creationId xmlns:a16="http://schemas.microsoft.com/office/drawing/2014/main" id="{EFE3FD43-6D0B-4419-AB3A-503F1DA2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775" y="4986339"/>
            <a:ext cx="2097088" cy="3381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1600" kern="1200">
                <a:solidFill>
                  <a:srgbClr val="000099"/>
                </a:solidFill>
                <a:ea typeface="+mn-ea"/>
              </a:rPr>
              <a:t>JHEP 11, 161 (2018)</a:t>
            </a:r>
          </a:p>
        </p:txBody>
      </p:sp>
      <p:sp>
        <p:nvSpPr>
          <p:cNvPr id="14346" name="Rectangle 1">
            <a:extLst>
              <a:ext uri="{FF2B5EF4-FFF2-40B4-BE49-F238E27FC236}">
                <a16:creationId xmlns:a16="http://schemas.microsoft.com/office/drawing/2014/main" id="{8EB0F829-C8EB-45C4-B9EB-1BCE4AE37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1" y="5489576"/>
            <a:ext cx="5510213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600" b="0" kern="1200">
                <a:solidFill>
                  <a:srgbClr val="002060"/>
                </a:solidFill>
                <a:ea typeface="+mn-ea"/>
              </a:rPr>
              <a:t>In the lack of a realistic signal model, the 13 TeV</a:t>
            </a:r>
            <a:r>
              <a:rPr kumimoji="0" lang="en-US" altLang="ru-RU" sz="1600" b="0" kern="1200">
                <a:solidFill>
                  <a:srgbClr val="002060"/>
                </a:solidFill>
                <a:ea typeface="+mn-ea"/>
              </a:rPr>
              <a:t> </a:t>
            </a:r>
            <a:r>
              <a:rPr kumimoji="0" lang="ru-RU" altLang="ru-RU" sz="1600" b="0" kern="1200">
                <a:solidFill>
                  <a:srgbClr val="002060"/>
                </a:solidFill>
                <a:ea typeface="+mn-ea"/>
              </a:rPr>
              <a:t>results are not sufﬁcient to make a deﬁnitive statement about the origin of the 8 TeV excess.</a:t>
            </a:r>
            <a:r>
              <a:rPr kumimoji="0" lang="en-US" altLang="ru-RU" sz="1600" b="0" kern="1200">
                <a:solidFill>
                  <a:srgbClr val="002060"/>
                </a:solidFill>
                <a:ea typeface="+mn-ea"/>
              </a:rPr>
              <a:t> </a:t>
            </a:r>
            <a:r>
              <a:rPr kumimoji="0" lang="ru-RU" altLang="ru-RU" sz="1600" b="0" kern="1200">
                <a:solidFill>
                  <a:srgbClr val="002060"/>
                </a:solidFill>
                <a:ea typeface="+mn-ea"/>
              </a:rPr>
              <a:t>Therefore, </a:t>
            </a:r>
            <a:r>
              <a:rPr kumimoji="0" lang="ru-RU" altLang="ru-RU" sz="1600" b="0" kern="1200">
                <a:solidFill>
                  <a:srgbClr val="FF0000"/>
                </a:solidFill>
                <a:ea typeface="+mn-ea"/>
              </a:rPr>
              <a:t>more data and additional theoretical input are both required</a:t>
            </a:r>
            <a:r>
              <a:rPr kumimoji="0" lang="ru-RU" altLang="ru-RU" sz="1600" b="0" kern="1200">
                <a:solidFill>
                  <a:srgbClr val="002060"/>
                </a:solidFill>
                <a:ea typeface="+mn-ea"/>
              </a:rPr>
              <a:t> to fully understand the</a:t>
            </a:r>
            <a:r>
              <a:rPr kumimoji="0" lang="en-US" altLang="ru-RU" sz="1600" b="0" kern="1200">
                <a:solidFill>
                  <a:srgbClr val="002060"/>
                </a:solidFill>
                <a:ea typeface="+mn-ea"/>
              </a:rPr>
              <a:t> </a:t>
            </a:r>
            <a:r>
              <a:rPr kumimoji="0" lang="ru-RU" altLang="ru-RU" sz="1600" b="0" kern="1200">
                <a:solidFill>
                  <a:srgbClr val="002060"/>
                </a:solidFill>
                <a:ea typeface="+mn-ea"/>
              </a:rPr>
              <a:t>results presented in this paper.</a:t>
            </a:r>
          </a:p>
        </p:txBody>
      </p:sp>
      <p:sp>
        <p:nvSpPr>
          <p:cNvPr id="14347" name="Прямоугольник 12">
            <a:extLst>
              <a:ext uri="{FF2B5EF4-FFF2-40B4-BE49-F238E27FC236}">
                <a16:creationId xmlns:a16="http://schemas.microsoft.com/office/drawing/2014/main" id="{80DBD506-16D3-451C-90D1-F609CA832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6013450"/>
            <a:ext cx="238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kern="1200">
              <a:solidFill>
                <a:srgbClr val="FF0000"/>
              </a:solidFill>
              <a:ea typeface="+mn-ea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kern="1200">
                <a:solidFill>
                  <a:srgbClr val="FF0000"/>
                </a:solidFill>
                <a:ea typeface="+mn-ea"/>
              </a:rPr>
              <a:t>1 PhD St  (from JINR) </a:t>
            </a:r>
          </a:p>
        </p:txBody>
      </p:sp>
    </p:spTree>
    <p:extLst>
      <p:ext uri="{BB962C8B-B14F-4D97-AF65-F5344CB8AC3E}">
        <p14:creationId xmlns:p14="http://schemas.microsoft.com/office/powerpoint/2010/main" val="817311669"/>
      </p:ext>
    </p:extLst>
  </p:cSld>
  <p:clrMapOvr>
    <a:masterClrMapping/>
  </p:clrMapOvr>
  <p:transition>
    <p:strips dir="ru"/>
  </p:transition>
</p:sld>
</file>

<file path=ppt/theme/theme1.xml><?xml version="1.0" encoding="utf-8"?>
<a:theme xmlns:a="http://schemas.openxmlformats.org/drawingml/2006/main" name="25_Default Design">
  <a:themeElements>
    <a:clrScheme name="25_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25_Default 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25_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7960" dir="2700000" rotWithShape="0">
              <a:srgbClr val="000000"/>
            </a:outerShdw>
          </a:effectLst>
        </a:effectStyle>
        <a:effectStyle>
          <a:effectLst>
            <a:outerShdw blurRad="63500" dist="17960" dir="2700000" rotWithShape="0">
              <a:srgbClr val="000000"/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5_Default Design">
  <a:themeElements>
    <a:clrScheme name="25_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25_Default 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25_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7960" dir="2700000" rotWithShape="0">
              <a:srgbClr val="000000"/>
            </a:outerShdw>
          </a:effectLst>
        </a:effectStyle>
        <a:effectStyle>
          <a:effectLst>
            <a:outerShdw blurRad="63500" dist="17960" dir="2700000" rotWithShape="0">
              <a:srgbClr val="000000"/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7027</TotalTime>
  <Words>3080</Words>
  <Application>Microsoft Office PowerPoint</Application>
  <PresentationFormat>Лист A4 (210x297 мм)</PresentationFormat>
  <Paragraphs>428</Paragraphs>
  <Slides>29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8" baseType="lpstr">
      <vt:lpstr>Arial</vt:lpstr>
      <vt:lpstr>Arial Narrow</vt:lpstr>
      <vt:lpstr>Calibri</vt:lpstr>
      <vt:lpstr>Cambria Math</vt:lpstr>
      <vt:lpstr>Comic Sans MS</vt:lpstr>
      <vt:lpstr>Constantia</vt:lpstr>
      <vt:lpstr>Courier New</vt:lpstr>
      <vt:lpstr>Helvetica</vt:lpstr>
      <vt:lpstr>Helvetica-Bold</vt:lpstr>
      <vt:lpstr>Lucida Calligraphy</vt:lpstr>
      <vt:lpstr>Times New Roman</vt:lpstr>
      <vt:lpstr>Wingdings</vt:lpstr>
      <vt:lpstr>Wingdings 2</vt:lpstr>
      <vt:lpstr>25_Default Design</vt:lpstr>
      <vt:lpstr>Оформление по умолчанию</vt:lpstr>
      <vt:lpstr>1_Оформление по умолчанию</vt:lpstr>
      <vt:lpstr>2_Оформление по умолчанию</vt:lpstr>
      <vt:lpstr>Фотография Photo Editor</vt:lpstr>
      <vt:lpstr>Уравнение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Our life with LHC </vt:lpstr>
      <vt:lpstr>Participation in CMS Upgrade Program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CMS Upgrade program</vt:lpstr>
      <vt:lpstr>Презентация PowerPoint</vt:lpstr>
      <vt:lpstr>Презентация PowerPoint</vt:lpstr>
      <vt:lpstr>CMS Upgrade Technical Proposal</vt:lpstr>
      <vt:lpstr>Accelerated ageing of HE</vt:lpstr>
      <vt:lpstr>Muon LS2 Upgrade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Шматов</dc:creator>
  <cp:lastModifiedBy>Vadim Alexakhin</cp:lastModifiedBy>
  <cp:revision>113</cp:revision>
  <dcterms:modified xsi:type="dcterms:W3CDTF">2019-01-21T08:46:59Z</dcterms:modified>
</cp:coreProperties>
</file>