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3"/>
    <p:sldId id="256" r:id="rId4"/>
    <p:sldId id="260" r:id="rId5"/>
    <p:sldId id="257" r:id="rId6"/>
    <p:sldId id="258" r:id="rId7"/>
    <p:sldId id="259" r:id="rId8"/>
    <p:sldId id="261" r:id="rId9"/>
    <p:sldId id="269"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4C21920-478B-495F-B3DA-D4A45E6743A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84C21920-478B-495F-B3DA-D4A45E6743A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84C21920-478B-495F-B3DA-D4A45E6743A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84C21920-478B-495F-B3DA-D4A45E6743A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84C21920-478B-495F-B3DA-D4A45E6743A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1"/>
          </p:cNvSpPr>
          <p:nvPr>
            <p:ph type="dt" sz="half" idx="10"/>
          </p:nvPr>
        </p:nvSpPr>
        <p:spPr/>
        <p:txBody>
          <a:bodyPr/>
          <a:lstStyle/>
          <a:p>
            <a:fld id="{84C21920-478B-495F-B3DA-D4A45E6743A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1"/>
          </p:cNvSpPr>
          <p:nvPr>
            <p:ph type="dt" sz="half" idx="10"/>
          </p:nvPr>
        </p:nvSpPr>
        <p:spPr/>
        <p:txBody>
          <a:bodyPr/>
          <a:lstStyle/>
          <a:p>
            <a:fld id="{84C21920-478B-495F-B3DA-D4A45E6743AD}"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4C21920-478B-495F-B3DA-D4A45E6743AD}"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C21920-478B-495F-B3DA-D4A45E6743AD}"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84C21920-478B-495F-B3DA-D4A45E6743A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84C21920-478B-495F-B3DA-D4A45E6743A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3E952-83C4-40E9-9110-EFB88E20107E}"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21920-478B-495F-B3DA-D4A45E6743AD}" type="datetimeFigureOut">
              <a:rPr lang="ru-RU" smtClean="0"/>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3E952-83C4-40E9-9110-EFB88E20107E}"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hyperlink" Target="mailto:nikolai.rusakovitch@cern.ch" TargetMode="External"/><Relationship Id="rId8" Type="http://schemas.openxmlformats.org/officeDocument/2006/relationships/hyperlink" Target="mailto:stoecker@gsi.de" TargetMode="External"/><Relationship Id="rId7" Type="http://schemas.openxmlformats.org/officeDocument/2006/relationships/hyperlink" Target="mailto:mspiro@admin.in2p3.fr" TargetMode="External"/><Relationship Id="rId6" Type="http://schemas.openxmlformats.org/officeDocument/2006/relationships/hyperlink" Target="mailto:eliezer@vms.huji.ac.il" TargetMode="External"/><Relationship Id="rId5" Type="http://schemas.openxmlformats.org/officeDocument/2006/relationships/hyperlink" Target="mailto:bedny@jinr.ru" TargetMode="External"/><Relationship Id="rId4" Type="http://schemas.openxmlformats.org/officeDocument/2006/relationships/hyperlink" Target="mailto:rubakov@minus.inr.ac.ru" TargetMode="External"/><Relationship Id="rId3" Type="http://schemas.openxmlformats.org/officeDocument/2006/relationships/hyperlink" Target="mailto:dmitryvnaumov@gmail.com" TargetMode="External"/><Relationship Id="rId2" Type="http://schemas.openxmlformats.org/officeDocument/2006/relationships/hyperlink" Target="mailto:marek.jezabek@ifj.edu.pl" TargetMode="External"/><Relationship Id="rId10" Type="http://schemas.openxmlformats.org/officeDocument/2006/relationships/slideLayout" Target="../slideLayouts/slideLayout7.xml"/><Relationship Id="rId1" Type="http://schemas.openxmlformats.org/officeDocument/2006/relationships/hyperlink" Target="mailto:luisa.cifarelli@bo.infn.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947" y="1526875"/>
            <a:ext cx="11309230" cy="2308324"/>
          </a:xfrm>
          <a:prstGeom prst="rect">
            <a:avLst/>
          </a:prstGeom>
          <a:noFill/>
        </p:spPr>
        <p:txBody>
          <a:bodyPr wrap="square" rtlCol="0">
            <a:spAutoFit/>
          </a:bodyPr>
          <a:lstStyle/>
          <a:p>
            <a:r>
              <a:rPr lang="en-US" b="1" i="1" dirty="0"/>
              <a:t>On the Long Term Strategy for JINR Development</a:t>
            </a:r>
            <a:endParaRPr lang="ru-RU" i="1" dirty="0"/>
          </a:p>
          <a:p>
            <a:endParaRPr lang="en-US" dirty="0" smtClean="0"/>
          </a:p>
          <a:p>
            <a:r>
              <a:rPr lang="en-US" dirty="0" smtClean="0"/>
              <a:t>Contributors/Editors</a:t>
            </a:r>
            <a:r>
              <a:rPr lang="en-US" dirty="0"/>
              <a:t>: </a:t>
            </a:r>
            <a:endParaRPr lang="ru-RU" dirty="0"/>
          </a:p>
          <a:p>
            <a:r>
              <a:rPr lang="en-US" i="1" dirty="0"/>
              <a:t> </a:t>
            </a:r>
            <a:endParaRPr lang="ru-RU" dirty="0"/>
          </a:p>
          <a:p>
            <a:r>
              <a:rPr lang="en-US" dirty="0"/>
              <a:t>Luisa Cifarelli &lt;</a:t>
            </a:r>
            <a:r>
              <a:rPr lang="en-US" u="sng" dirty="0">
                <a:hlinkClick r:id="rId1"/>
              </a:rPr>
              <a:t>luisa.cifarelli@bo.infn.it</a:t>
            </a:r>
            <a:r>
              <a:rPr lang="en-US" dirty="0"/>
              <a:t>&gt;; Marek </a:t>
            </a:r>
            <a:r>
              <a:rPr lang="en-US" dirty="0" err="1"/>
              <a:t>Jeżabek</a:t>
            </a:r>
            <a:r>
              <a:rPr lang="en-US" dirty="0"/>
              <a:t> &lt;</a:t>
            </a:r>
            <a:r>
              <a:rPr lang="en-US" u="sng" dirty="0">
                <a:hlinkClick r:id="rId2"/>
              </a:rPr>
              <a:t>marek.jezabek@ifj.edu.pl</a:t>
            </a:r>
            <a:r>
              <a:rPr lang="en-US" dirty="0"/>
              <a:t>&gt;; Dmitry </a:t>
            </a:r>
            <a:r>
              <a:rPr lang="en-US" dirty="0" err="1"/>
              <a:t>Naumov</a:t>
            </a:r>
            <a:r>
              <a:rPr lang="en-US" dirty="0"/>
              <a:t> &lt;</a:t>
            </a:r>
            <a:r>
              <a:rPr lang="en-US" u="sng" dirty="0">
                <a:hlinkClick r:id="rId3"/>
              </a:rPr>
              <a:t>dmitryvnaumov@gmail.com</a:t>
            </a:r>
            <a:r>
              <a:rPr lang="en-US" dirty="0"/>
              <a:t>&gt;; Valery </a:t>
            </a:r>
            <a:r>
              <a:rPr lang="en-US" dirty="0" err="1"/>
              <a:t>Rubakov</a:t>
            </a:r>
            <a:r>
              <a:rPr lang="en-US" dirty="0"/>
              <a:t> &lt;</a:t>
            </a:r>
            <a:r>
              <a:rPr lang="en-US" u="sng" dirty="0">
                <a:hlinkClick r:id="rId4"/>
              </a:rPr>
              <a:t>rubakov@minus.inr.ac.ru</a:t>
            </a:r>
            <a:r>
              <a:rPr lang="en-US" dirty="0"/>
              <a:t>&gt;; Vadim Bednyakov </a:t>
            </a:r>
            <a:r>
              <a:rPr lang="en-US" u="sng" dirty="0">
                <a:hlinkClick r:id="rId5"/>
              </a:rPr>
              <a:t>bedny@jinr.ru</a:t>
            </a:r>
            <a:r>
              <a:rPr lang="en-US" dirty="0"/>
              <a:t>&gt;; Eliezer Rabinovici &lt;</a:t>
            </a:r>
            <a:r>
              <a:rPr lang="en-US" u="sng" dirty="0">
                <a:hlinkClick r:id="rId6"/>
              </a:rPr>
              <a:t>eliezer@vms.huji.ac.il</a:t>
            </a:r>
            <a:r>
              <a:rPr lang="en-US" dirty="0"/>
              <a:t>&gt;; Michel Spiro &lt;</a:t>
            </a:r>
            <a:r>
              <a:rPr lang="en-US" u="sng" dirty="0">
                <a:hlinkClick r:id="rId7"/>
              </a:rPr>
              <a:t>mspiro@admin.in2p3.fr</a:t>
            </a:r>
            <a:r>
              <a:rPr lang="en-US" dirty="0"/>
              <a:t>&gt;; Horst Stoecker &lt;</a:t>
            </a:r>
            <a:r>
              <a:rPr lang="en-US" u="sng" dirty="0">
                <a:hlinkClick r:id="rId8"/>
              </a:rPr>
              <a:t>stoecker@gsi.de</a:t>
            </a:r>
            <a:r>
              <a:rPr lang="en-US" dirty="0"/>
              <a:t>&gt;; Nikolai </a:t>
            </a:r>
            <a:r>
              <a:rPr lang="en-US" dirty="0" err="1"/>
              <a:t>Russakovich</a:t>
            </a:r>
            <a:r>
              <a:rPr lang="en-US" dirty="0"/>
              <a:t> &lt;</a:t>
            </a:r>
            <a:r>
              <a:rPr lang="en-US" u="sng" dirty="0">
                <a:hlinkClick r:id="rId9"/>
              </a:rPr>
              <a:t>nikolai.rusakovitch@cern.ch</a:t>
            </a:r>
            <a:r>
              <a:rPr lang="en-US" dirty="0"/>
              <a:t>&gt;</a:t>
            </a:r>
            <a:endParaRPr lang="ru-RU" dirty="0"/>
          </a:p>
        </p:txBody>
      </p:sp>
      <p:sp>
        <p:nvSpPr>
          <p:cNvPr id="5" name="TextBox 4"/>
          <p:cNvSpPr txBox="1"/>
          <p:nvPr/>
        </p:nvSpPr>
        <p:spPr>
          <a:xfrm>
            <a:off x="8660920" y="6368850"/>
            <a:ext cx="3933646" cy="307777"/>
          </a:xfrm>
          <a:prstGeom prst="rect">
            <a:avLst/>
          </a:prstGeom>
          <a:noFill/>
        </p:spPr>
        <p:txBody>
          <a:bodyPr wrap="square" rtlCol="0">
            <a:spAutoFit/>
          </a:bodyPr>
          <a:lstStyle/>
          <a:p>
            <a:r>
              <a:rPr lang="en-US" sz="1400" i="1" dirty="0" err="1" smtClean="0"/>
              <a:t>N.Russakovich</a:t>
            </a:r>
            <a:r>
              <a:rPr lang="en-US" sz="1400" i="1" dirty="0" smtClean="0"/>
              <a:t>  21/01/2019</a:t>
            </a:r>
            <a:endParaRPr lang="ru-RU" sz="1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8355" y="336430"/>
            <a:ext cx="11136702" cy="6186309"/>
          </a:xfrm>
          <a:prstGeom prst="rect">
            <a:avLst/>
          </a:prstGeom>
          <a:noFill/>
        </p:spPr>
        <p:txBody>
          <a:bodyPr wrap="square" rtlCol="0">
            <a:spAutoFit/>
          </a:bodyPr>
          <a:lstStyle/>
          <a:p>
            <a:r>
              <a:rPr lang="en-US" b="1" i="1" dirty="0"/>
              <a:t>On the Long Term Strategy for JINR Development</a:t>
            </a:r>
            <a:endParaRPr lang="ru-RU" i="1" dirty="0"/>
          </a:p>
          <a:p>
            <a:r>
              <a:rPr lang="en-US" dirty="0"/>
              <a:t> </a:t>
            </a:r>
            <a:endParaRPr lang="ru-RU" dirty="0"/>
          </a:p>
          <a:p>
            <a:r>
              <a:rPr lang="en-US" dirty="0"/>
              <a:t>	The conceptual target of the JINR scientific policy and development strategy is moving the current knowledge frontiers to new, unexplored areas, which is the goal of any basic research. Specificity of this</a:t>
            </a:r>
            <a:r>
              <a:rPr lang="en-US" b="1" i="1" dirty="0"/>
              <a:t> </a:t>
            </a:r>
            <a:r>
              <a:rPr lang="en-US" dirty="0"/>
              <a:t>new knowledge is to a large extent determined by the currently most important objectives of </a:t>
            </a:r>
            <a:r>
              <a:rPr lang="en-US" b="1" i="1" dirty="0"/>
              <a:t>elementary particle physics</a:t>
            </a:r>
            <a:r>
              <a:rPr lang="en-US" dirty="0"/>
              <a:t>, a science of the most fundamental laws of Nature.</a:t>
            </a:r>
            <a:endParaRPr lang="ru-RU" dirty="0"/>
          </a:p>
          <a:p>
            <a:r>
              <a:rPr lang="en-US" dirty="0"/>
              <a:t>The main sources of the decisive information for creating a </a:t>
            </a:r>
            <a:r>
              <a:rPr lang="en-US" b="1" i="1" dirty="0"/>
              <a:t>new understanding of elementary particles</a:t>
            </a:r>
            <a:r>
              <a:rPr lang="en-US" dirty="0"/>
              <a:t> (new picture of the world) are now considered to be the following</a:t>
            </a:r>
            <a:r>
              <a:rPr lang="en-US" dirty="0" smtClean="0"/>
              <a:t>:</a:t>
            </a:r>
            <a:endParaRPr lang="en-US" dirty="0" smtClean="0"/>
          </a:p>
          <a:p>
            <a:r>
              <a:rPr lang="en-US" dirty="0" smtClean="0"/>
              <a:t> </a:t>
            </a:r>
            <a:endParaRPr lang="ru-RU" dirty="0" smtClean="0"/>
          </a:p>
          <a:p>
            <a:pPr lvl="0"/>
            <a:r>
              <a:rPr lang="en-US" b="1" dirty="0" smtClean="0"/>
              <a:t>Search </a:t>
            </a:r>
            <a:r>
              <a:rPr lang="en-US" b="1" dirty="0"/>
              <a:t>for manifestations of new physics</a:t>
            </a:r>
            <a:r>
              <a:rPr lang="en-US" dirty="0"/>
              <a:t> at the energy frontier (supersymmetry, extra dimensions of space, new forces, new particles, etc.), first of all at the Large Hadron Collider (LHC) and later at new-generation accelerators and colliders (ILC, FCC, etc</a:t>
            </a:r>
            <a:r>
              <a:rPr lang="en-US" dirty="0" smtClean="0"/>
              <a:t>.).</a:t>
            </a:r>
            <a:endParaRPr lang="en-US" dirty="0" smtClean="0"/>
          </a:p>
          <a:p>
            <a:pPr lvl="0"/>
            <a:endParaRPr lang="ru-RU" dirty="0"/>
          </a:p>
          <a:p>
            <a:pPr lvl="0"/>
            <a:r>
              <a:rPr lang="en-US" dirty="0"/>
              <a:t>Clarification of the </a:t>
            </a:r>
            <a:r>
              <a:rPr lang="en-US" b="1" dirty="0"/>
              <a:t>dark matter</a:t>
            </a:r>
            <a:r>
              <a:rPr lang="en-US" dirty="0"/>
              <a:t> and </a:t>
            </a:r>
            <a:r>
              <a:rPr lang="en-US" b="1" dirty="0"/>
              <a:t>dark energy</a:t>
            </a:r>
            <a:r>
              <a:rPr lang="en-US" dirty="0"/>
              <a:t> nature</a:t>
            </a:r>
            <a:r>
              <a:rPr lang="en-US" dirty="0" smtClean="0"/>
              <a:t>.</a:t>
            </a:r>
            <a:endParaRPr lang="en-US" dirty="0" smtClean="0"/>
          </a:p>
          <a:p>
            <a:pPr lvl="0"/>
            <a:endParaRPr lang="ru-RU" dirty="0"/>
          </a:p>
          <a:p>
            <a:pPr lvl="0"/>
            <a:r>
              <a:rPr lang="en-US" dirty="0"/>
              <a:t>Astrophysical Studies</a:t>
            </a:r>
            <a:r>
              <a:rPr lang="en-US" b="1" dirty="0"/>
              <a:t> (through neutrinos and multi-messenger astronomy)</a:t>
            </a:r>
            <a:r>
              <a:rPr lang="en-US" dirty="0"/>
              <a:t>. </a:t>
            </a:r>
            <a:endParaRPr lang="en-US" dirty="0" smtClean="0"/>
          </a:p>
          <a:p>
            <a:pPr lvl="0"/>
            <a:endParaRPr lang="ru-RU" dirty="0"/>
          </a:p>
          <a:p>
            <a:pPr lvl="0"/>
            <a:r>
              <a:rPr lang="en-US" b="1" dirty="0"/>
              <a:t>Indirect search for manifestations of new physics</a:t>
            </a:r>
            <a:r>
              <a:rPr lang="en-US" dirty="0"/>
              <a:t>, in particular by high-precision studies of lepton and hadron transformations breaking (</a:t>
            </a:r>
            <a:r>
              <a:rPr lang="en-US" b="1" dirty="0" err="1"/>
              <a:t>flavour</a:t>
            </a:r>
            <a:r>
              <a:rPr lang="en-US" dirty="0"/>
              <a:t>) family symmetry, and </a:t>
            </a:r>
            <a:r>
              <a:rPr lang="en-US" b="1" dirty="0"/>
              <a:t>precision neutrino physics.</a:t>
            </a:r>
            <a:r>
              <a:rPr lang="en-US" dirty="0"/>
              <a:t> </a:t>
            </a:r>
            <a:endParaRPr lang="en-US" dirty="0" smtClean="0"/>
          </a:p>
          <a:p>
            <a:pPr lvl="0"/>
            <a:endParaRPr lang="ru-RU" dirty="0"/>
          </a:p>
          <a:p>
            <a:r>
              <a:rPr lang="en-US" dirty="0" smtClean="0"/>
              <a:t>Of </a:t>
            </a:r>
            <a:r>
              <a:rPr lang="en-US" dirty="0"/>
              <a:t>great importance is the matter structure problem, which is now supposed to be </a:t>
            </a:r>
            <a:r>
              <a:rPr lang="en-US" dirty="0" smtClean="0"/>
              <a:t>solvable </a:t>
            </a:r>
            <a:r>
              <a:rPr lang="en-US" dirty="0"/>
              <a:t>within </a:t>
            </a:r>
            <a:r>
              <a:rPr lang="en-US" b="1" dirty="0" err="1"/>
              <a:t>nonperturbative</a:t>
            </a:r>
            <a:r>
              <a:rPr lang="en-US" b="1" dirty="0"/>
              <a:t> quantum chromodynamics</a:t>
            </a:r>
            <a:r>
              <a:rPr lang="en-US" dirty="0"/>
              <a: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287" y="293298"/>
            <a:ext cx="11697419" cy="6740307"/>
          </a:xfrm>
          <a:prstGeom prst="rect">
            <a:avLst/>
          </a:prstGeom>
          <a:noFill/>
        </p:spPr>
        <p:txBody>
          <a:bodyPr wrap="square" rtlCol="0">
            <a:spAutoFit/>
          </a:bodyPr>
          <a:lstStyle/>
          <a:p>
            <a:r>
              <a:rPr lang="en-US" b="1" u="sng" dirty="0"/>
              <a:t>I. Flagship first priority projects</a:t>
            </a:r>
            <a:endParaRPr lang="ru-RU" dirty="0"/>
          </a:p>
          <a:p>
            <a:r>
              <a:rPr lang="en-US" dirty="0"/>
              <a:t> </a:t>
            </a:r>
            <a:endParaRPr lang="ru-RU" dirty="0"/>
          </a:p>
          <a:p>
            <a:r>
              <a:rPr lang="en-US" dirty="0"/>
              <a:t>	</a:t>
            </a:r>
            <a:r>
              <a:rPr lang="en-US" b="1" dirty="0"/>
              <a:t>The 1</a:t>
            </a:r>
            <a:r>
              <a:rPr lang="en-US" b="1" baseline="30000" dirty="0"/>
              <a:t>st</a:t>
            </a:r>
            <a:r>
              <a:rPr lang="en-US" b="1" dirty="0"/>
              <a:t> main strategic flagship project</a:t>
            </a:r>
            <a:r>
              <a:rPr lang="en-US" dirty="0"/>
              <a:t> of JINR in the field of elementary particle physics </a:t>
            </a:r>
            <a:r>
              <a:rPr lang="en-US" i="1" dirty="0"/>
              <a:t>(accelerator particle physics of high energy) </a:t>
            </a:r>
            <a:r>
              <a:rPr lang="en-US" dirty="0"/>
              <a:t>is obviously </a:t>
            </a:r>
            <a:r>
              <a:rPr lang="en-US" b="1" dirty="0"/>
              <a:t>NICA </a:t>
            </a:r>
            <a:r>
              <a:rPr lang="en-US" dirty="0"/>
              <a:t>(treated elsewhere</a:t>
            </a:r>
            <a:r>
              <a:rPr lang="en-US" dirty="0" smtClean="0"/>
              <a:t>)</a:t>
            </a:r>
            <a:endParaRPr lang="en-US" dirty="0" smtClean="0"/>
          </a:p>
          <a:p>
            <a:endParaRPr lang="ru-RU" dirty="0"/>
          </a:p>
          <a:p>
            <a:r>
              <a:rPr lang="en-US" b="1" dirty="0" smtClean="0"/>
              <a:t>	The </a:t>
            </a:r>
            <a:r>
              <a:rPr lang="en-US" b="1" dirty="0"/>
              <a:t>2</a:t>
            </a:r>
            <a:r>
              <a:rPr lang="en-US" b="1" baseline="30000" dirty="0"/>
              <a:t>nd</a:t>
            </a:r>
            <a:r>
              <a:rPr lang="en-US" b="1" dirty="0"/>
              <a:t> strategic flagship project</a:t>
            </a:r>
            <a:r>
              <a:rPr lang="en-US" dirty="0"/>
              <a:t> is to obtain, through full-scale participation in the international ATLAS and CMS experiments at the </a:t>
            </a:r>
            <a:r>
              <a:rPr lang="en-US" b="1" dirty="0"/>
              <a:t>LHC collider</a:t>
            </a:r>
            <a:r>
              <a:rPr lang="en-US" dirty="0"/>
              <a:t>, fundamentally important results concerning the nature of the Higgs boson, properties of elementary particles (top quark), structure and main characteristics of quark–gluon QCD matter, existence of new physics at the </a:t>
            </a:r>
            <a:r>
              <a:rPr lang="en-US" dirty="0" err="1"/>
              <a:t>TeV</a:t>
            </a:r>
            <a:r>
              <a:rPr lang="en-US" dirty="0"/>
              <a:t> energy scale, such as supersymmetry, extra dimensions of space, and new types of particles and interactions.</a:t>
            </a:r>
            <a:endParaRPr lang="ru-RU" dirty="0"/>
          </a:p>
          <a:p>
            <a:r>
              <a:rPr lang="en-US" dirty="0"/>
              <a:t>	In the longer term (after the LHC, beyond 2030) the JINR objective in the field of ultra-high energy particle physics is double faceted</a:t>
            </a:r>
            <a:r>
              <a:rPr lang="en-US" dirty="0" smtClean="0"/>
              <a:t>. </a:t>
            </a:r>
            <a:endParaRPr lang="ru-RU" dirty="0"/>
          </a:p>
          <a:p>
            <a:r>
              <a:rPr lang="en-US" dirty="0"/>
              <a:t>	1) Looking for fundamentally new methods for production of particles with extremely high energies, with the aim of constructing an entirely new advanced accelerator complex for record man-made energies on its territory (after FCC and ILC). This will ensure high attractiveness of JINR for both the Member States and the whole world</a:t>
            </a:r>
            <a:r>
              <a:rPr lang="en-US" dirty="0" smtClean="0"/>
              <a:t>.</a:t>
            </a:r>
            <a:r>
              <a:rPr lang="en-US" dirty="0"/>
              <a:t> </a:t>
            </a:r>
            <a:endParaRPr lang="ru-RU" dirty="0"/>
          </a:p>
          <a:p>
            <a:r>
              <a:rPr lang="en-US" dirty="0"/>
              <a:t>	2) Ensuring the effective and visible participation in the top-level international projects at new colliders and new experimental facilities at CERN, in China, United States, Japan, etc. Here the problem of choice is aggravated by low interest of the Member States in investigations at future facilities “through JINR”. One should keep in mind that “JINR shares” at CERN are high now, mainly due to an appreciable contribution from JINR to the LHC machine and detectors</a:t>
            </a:r>
            <a:r>
              <a:rPr lang="en-US" dirty="0" smtClean="0"/>
              <a:t>.</a:t>
            </a:r>
            <a:r>
              <a:rPr lang="en-US" dirty="0"/>
              <a:t>	</a:t>
            </a:r>
            <a:endParaRPr lang="ru-RU" dirty="0"/>
          </a:p>
          <a:p>
            <a:r>
              <a:rPr lang="en-US" dirty="0"/>
              <a:t>	Next, the </a:t>
            </a:r>
            <a:r>
              <a:rPr lang="en-US" b="1" dirty="0"/>
              <a:t>3</a:t>
            </a:r>
            <a:r>
              <a:rPr lang="en-US" b="1" baseline="30000" dirty="0"/>
              <a:t>rd</a:t>
            </a:r>
            <a:r>
              <a:rPr lang="en-US" b="1" dirty="0"/>
              <a:t>, according to the </a:t>
            </a:r>
            <a:r>
              <a:rPr lang="en-US" b="1" i="1" dirty="0"/>
              <a:t>JINR Neutrino </a:t>
            </a:r>
            <a:r>
              <a:rPr lang="en-US" b="1" i="1" dirty="0" err="1"/>
              <a:t>Programme</a:t>
            </a:r>
            <a:r>
              <a:rPr lang="en-US" dirty="0"/>
              <a:t>, main objective is to ensure the leading position of JINR in neutrino physics and astrophysics, the most fundamental and rapidly developing area of modern physics, both through the astrophysical researches at the </a:t>
            </a:r>
            <a:r>
              <a:rPr lang="en-US" b="1" dirty="0"/>
              <a:t>unique BAIKAL–GVD neutrino telescope</a:t>
            </a:r>
            <a:r>
              <a:rPr lang="en-US" dirty="0"/>
              <a:t> and multifaceted (basic, applied) investigations with </a:t>
            </a:r>
            <a:r>
              <a:rPr lang="en-US" b="1" dirty="0"/>
              <a:t>antineutrino beams at the Kalinin Nuclear Power Plant</a:t>
            </a:r>
            <a:r>
              <a:rPr lang="en-US" dirty="0"/>
              <a:t> and through creation of the advanced research infrastructure in </a:t>
            </a:r>
            <a:r>
              <a:rPr lang="en-US" dirty="0" err="1"/>
              <a:t>Dubna</a:t>
            </a:r>
            <a:r>
              <a:rPr lang="en-US" dirty="0"/>
              <a:t>.</a:t>
            </a:r>
            <a:endParaRPr lang="ru-RU" dirty="0"/>
          </a:p>
          <a:p>
            <a:r>
              <a:rPr lang="en-US" dirty="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540" y="189781"/>
            <a:ext cx="11697418" cy="5631180"/>
          </a:xfrm>
          <a:prstGeom prst="rect">
            <a:avLst/>
          </a:prstGeom>
          <a:noFill/>
        </p:spPr>
        <p:txBody>
          <a:bodyPr wrap="square" rtlCol="0">
            <a:spAutoFit/>
          </a:bodyPr>
          <a:lstStyle/>
          <a:p>
            <a:r>
              <a:rPr lang="en-US"/>
              <a:t> </a:t>
            </a:r>
            <a:endParaRPr lang="ru-RU"/>
          </a:p>
          <a:p>
            <a:r>
              <a:rPr lang="en-US" b="1" u="sng"/>
              <a:t>II.  Flagship partnership</a:t>
            </a:r>
            <a:endParaRPr lang="en-US" b="1" u="sng"/>
          </a:p>
          <a:p>
            <a:endParaRPr lang="ru-RU"/>
          </a:p>
          <a:p>
            <a:pPr lvl="0"/>
            <a:r>
              <a:rPr lang="en-US" b="1"/>
              <a:t>CERN</a:t>
            </a:r>
            <a:endParaRPr lang="ru-RU"/>
          </a:p>
          <a:p>
            <a:r>
              <a:rPr lang="en-US"/>
              <a:t>CERN and JINR share a long and successful history of collaboration, extending back to the earliest days of their existence. Most recently, the collaboration has taken place within the framework of the 2010 Co-operation Agreement covering further development of scientific and technical co-operation in their respective research projects.</a:t>
            </a:r>
            <a:endParaRPr lang="ru-RU"/>
          </a:p>
          <a:p>
            <a:r>
              <a:rPr lang="en-US"/>
              <a:t>CERN and JINR have concluded an important number of Protocols for the implementation of their co-operation, covering areas of particle physics, accelerator physics and technologies, educational programmes, administrative and financial tools, publication policies. </a:t>
            </a:r>
            <a:r>
              <a:rPr lang="en-US" b="1"/>
              <a:t>The 2010 Co-operation Agreement is directly addressing the desirability of developing a global network of accelerator laboratories. </a:t>
            </a:r>
            <a:endParaRPr lang="ru-RU"/>
          </a:p>
          <a:p>
            <a:r>
              <a:rPr lang="en-US"/>
              <a:t> </a:t>
            </a:r>
            <a:endParaRPr lang="ru-RU"/>
          </a:p>
          <a:p>
            <a:r>
              <a:rPr lang="en-US"/>
              <a:t>Currently, a significant number of countries are member states of both CERN and JINR. There are also examples of member states of JINR being associated members of CERN and vice versa. This “overlap” has a clear tendency of its further extension.</a:t>
            </a:r>
            <a:endParaRPr lang="ru-RU"/>
          </a:p>
          <a:p>
            <a:r>
              <a:rPr lang="en-US"/>
              <a:t> </a:t>
            </a:r>
            <a:endParaRPr lang="ru-RU"/>
          </a:p>
          <a:p>
            <a:r>
              <a:rPr lang="en-US"/>
              <a:t>In 2014, CERN and JINR took a decision on the reciprocal granting of the Observer Status to each other in their supreme bodies – the CERN Council and the Committee of Plenipotentiaries of JINR.</a:t>
            </a:r>
            <a:endParaRPr lang="ru-RU"/>
          </a:p>
          <a:p>
            <a:r>
              <a:rPr lang="en-US"/>
              <a:t> </a:t>
            </a:r>
            <a:endParaRPr lang="ru-RU"/>
          </a:p>
          <a:p>
            <a:r>
              <a:rPr lang="en-US"/>
              <a:t>Over last years, JINR has taken a number of steps to become integrated, with its projects and facilities, into the European Research Infrastructure within the framework of the ESFRI rules and procedures.</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4837" y="1578634"/>
            <a:ext cx="11317857" cy="3692525"/>
          </a:xfrm>
          <a:prstGeom prst="rect">
            <a:avLst/>
          </a:prstGeom>
          <a:noFill/>
        </p:spPr>
        <p:txBody>
          <a:bodyPr wrap="square" rtlCol="0">
            <a:spAutoFit/>
          </a:bodyPr>
          <a:lstStyle/>
          <a:p>
            <a:r>
              <a:rPr lang="en-US" dirty="0"/>
              <a:t>Taking into account all the above and considering the great challenge of building up a next major facility in Europe - the FCC collider, it looks strategically important to grant the FCC the </a:t>
            </a:r>
            <a:r>
              <a:rPr lang="en-US" b="1" dirty="0"/>
              <a:t>status of a partnership project of two international centers,</a:t>
            </a:r>
            <a:r>
              <a:rPr lang="en-US" dirty="0"/>
              <a:t> </a:t>
            </a:r>
            <a:r>
              <a:rPr lang="en-US" b="1" dirty="0"/>
              <a:t>CERN and JINR</a:t>
            </a:r>
            <a:r>
              <a:rPr lang="en-US" dirty="0"/>
              <a:t>. This will allow using material and human resources of these </a:t>
            </a:r>
            <a:r>
              <a:rPr lang="en-US" dirty="0" err="1"/>
              <a:t>centres</a:t>
            </a:r>
            <a:r>
              <a:rPr lang="en-US" dirty="0"/>
              <a:t> in the most effective way and also make groundless discussions of the necessity to choose between the two organizations and lay a solid basis for the long-term development of Particle Physics at CERN, JINR, and their partners</a:t>
            </a:r>
            <a:r>
              <a:rPr lang="en-US" dirty="0" smtClean="0"/>
              <a:t>.</a:t>
            </a:r>
            <a:endParaRPr lang="en-US" dirty="0" smtClean="0"/>
          </a:p>
          <a:p>
            <a:endParaRPr lang="en-US" dirty="0"/>
          </a:p>
          <a:p>
            <a:endParaRPr lang="ru-RU" dirty="0"/>
          </a:p>
          <a:p>
            <a:r>
              <a:rPr lang="en-US" dirty="0"/>
              <a:t> </a:t>
            </a:r>
            <a:endParaRPr lang="ru-RU" dirty="0"/>
          </a:p>
          <a:p>
            <a:pPr lvl="0"/>
            <a:r>
              <a:rPr lang="en-US" dirty="0"/>
              <a:t>Common development and common operation of research facilities and infrastructures in JINR Member States. SOLARIS (Poland), </a:t>
            </a:r>
            <a:r>
              <a:rPr lang="en-US" dirty="0" err="1"/>
              <a:t>Modane</a:t>
            </a:r>
            <a:r>
              <a:rPr lang="en-US" dirty="0"/>
              <a:t> LSM (France), and ELI (Extreme Light Infrastructure, Europe) are good examples.</a:t>
            </a:r>
            <a:endParaRPr lang="ru-RU" dirty="0"/>
          </a:p>
          <a:p>
            <a:r>
              <a:rPr lang="en-US" dirty="0"/>
              <a:t> </a:t>
            </a:r>
            <a:endParaRPr lang="ru-RU" dirty="0"/>
          </a:p>
          <a:p>
            <a:pPr lvl="0"/>
            <a:r>
              <a:rPr lang="en-US" dirty="0"/>
              <a:t>Participation of JINR in the implementation of the international flagship multipurpose neutrino project DUNE (USA) or in another DUNE-scale project (together with CERN).</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166" y="258792"/>
            <a:ext cx="11688792" cy="5909310"/>
          </a:xfrm>
          <a:prstGeom prst="rect">
            <a:avLst/>
          </a:prstGeom>
          <a:noFill/>
        </p:spPr>
        <p:txBody>
          <a:bodyPr wrap="square" rtlCol="0">
            <a:spAutoFit/>
          </a:bodyPr>
          <a:lstStyle/>
          <a:p>
            <a:r>
              <a:rPr lang="en-US" b="1" u="sng" dirty="0"/>
              <a:t>III. Diversity (20 to 30% of JINR activities</a:t>
            </a:r>
            <a:r>
              <a:rPr lang="en-US" b="1" u="sng" dirty="0" smtClean="0"/>
              <a:t>)</a:t>
            </a:r>
            <a:endParaRPr lang="en-US" b="1" u="sng" dirty="0" smtClean="0"/>
          </a:p>
          <a:p>
            <a:endParaRPr lang="en-US" b="1" u="sng" dirty="0"/>
          </a:p>
          <a:p>
            <a:endParaRPr lang="ru-RU" dirty="0"/>
          </a:p>
          <a:p>
            <a:r>
              <a:rPr lang="en-US" dirty="0"/>
              <a:t>An organization like JINR must participate in a variety of important experiments elsewhere. This activity should not constitute more than 20 to 30% of the overall scientific activity. Examples:</a:t>
            </a:r>
            <a:endParaRPr lang="ru-RU" dirty="0"/>
          </a:p>
          <a:p>
            <a:r>
              <a:rPr lang="en-US" dirty="0"/>
              <a:t> </a:t>
            </a:r>
            <a:endParaRPr lang="ru-RU" dirty="0"/>
          </a:p>
          <a:p>
            <a:r>
              <a:rPr lang="en-US" dirty="0"/>
              <a:t>1) Contribution of JINR scientists to the advanced international experiments (JUNO, EUREKA, DUNE, etc.) and creation of the advanced research infrastructure in </a:t>
            </a:r>
            <a:r>
              <a:rPr lang="en-US" dirty="0" err="1"/>
              <a:t>Dubna</a:t>
            </a:r>
            <a:r>
              <a:rPr lang="en-US" dirty="0"/>
              <a:t>.  </a:t>
            </a:r>
            <a:endParaRPr lang="ru-RU" dirty="0"/>
          </a:p>
          <a:p>
            <a:r>
              <a:rPr lang="en-US" dirty="0"/>
              <a:t>	</a:t>
            </a:r>
            <a:endParaRPr lang="ru-RU" dirty="0"/>
          </a:p>
          <a:p>
            <a:r>
              <a:rPr lang="en-US" dirty="0"/>
              <a:t> </a:t>
            </a:r>
            <a:endParaRPr lang="ru-RU" dirty="0"/>
          </a:p>
          <a:p>
            <a:r>
              <a:rPr lang="en-US" dirty="0"/>
              <a:t>2) Indirect search for new physics is to continue JINR’s traditional investigations in </a:t>
            </a:r>
            <a:r>
              <a:rPr lang="en-US" dirty="0" err="1"/>
              <a:t>flavour</a:t>
            </a:r>
            <a:r>
              <a:rPr lang="en-US" dirty="0"/>
              <a:t> physics of quarks and leptons by fully participating in such world-class experiments as the study of the rare CP-violating kaon decay K→π</a:t>
            </a:r>
            <a:r>
              <a:rPr lang="en-US" dirty="0" err="1"/>
              <a:t>νν</a:t>
            </a:r>
            <a:r>
              <a:rPr lang="en-US" dirty="0"/>
              <a:t> and the precision search for muon-to-electron conversion on nuclei µ</a:t>
            </a:r>
            <a:r>
              <a:rPr lang="en-US" dirty="0" err="1"/>
              <a:t>A→eA</a:t>
            </a:r>
            <a:r>
              <a:rPr lang="en-US" dirty="0"/>
              <a:t>.</a:t>
            </a:r>
            <a:endParaRPr lang="ru-RU" dirty="0"/>
          </a:p>
          <a:p>
            <a:r>
              <a:rPr lang="en-US" dirty="0"/>
              <a:t> </a:t>
            </a:r>
            <a:endParaRPr lang="ru-RU" dirty="0"/>
          </a:p>
          <a:p>
            <a:r>
              <a:rPr lang="en-US" dirty="0"/>
              <a:t>	</a:t>
            </a:r>
            <a:endParaRPr lang="ru-RU" dirty="0"/>
          </a:p>
          <a:p>
            <a:r>
              <a:rPr lang="en-US" dirty="0" smtClean="0"/>
              <a:t>3) Participation </a:t>
            </a:r>
            <a:r>
              <a:rPr lang="en-US" dirty="0"/>
              <a:t>in the most ambitious international experiments aimed at studying hadron, nuclei, and spin structure of hadrons (COMPASS, BES-III, PANDA), continuation of basic research in neutron physics, including measurement of fundamental beta decay parameters of the neutron (its lifetime and electric dipole momentum), and verification of the equality of the inertial and gravitational neutron masses both within the international collaborations at external </a:t>
            </a:r>
            <a:r>
              <a:rPr lang="en-US" dirty="0" err="1"/>
              <a:t>ultracold</a:t>
            </a:r>
            <a:r>
              <a:rPr lang="en-US" dirty="0"/>
              <a:t> neutron sources and at the IBR–2M pulsed reactor (and/or its successor).</a:t>
            </a:r>
            <a:endParaRPr lang="ru-RU" dirty="0"/>
          </a:p>
          <a:p>
            <a:r>
              <a:rPr lang="en-US" dirty="0"/>
              <a: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419" y="250166"/>
            <a:ext cx="11749177" cy="5078313"/>
          </a:xfrm>
          <a:prstGeom prst="rect">
            <a:avLst/>
          </a:prstGeom>
          <a:noFill/>
        </p:spPr>
        <p:txBody>
          <a:bodyPr wrap="square" rtlCol="0">
            <a:spAutoFit/>
          </a:bodyPr>
          <a:lstStyle/>
          <a:p>
            <a:r>
              <a:rPr lang="en-US" i="1" dirty="0"/>
              <a:t> </a:t>
            </a:r>
            <a:endParaRPr lang="ru-RU" dirty="0"/>
          </a:p>
          <a:p>
            <a:r>
              <a:rPr lang="en-US" b="1" u="sng" dirty="0"/>
              <a:t>IV. Consolidation and attractiveness of JINR </a:t>
            </a:r>
            <a:endParaRPr lang="ru-RU" dirty="0"/>
          </a:p>
          <a:p>
            <a:r>
              <a:rPr lang="en-US" dirty="0"/>
              <a:t> </a:t>
            </a:r>
            <a:endParaRPr lang="ru-RU" dirty="0"/>
          </a:p>
          <a:p>
            <a:r>
              <a:rPr lang="en-US" dirty="0" smtClean="0"/>
              <a:t>– </a:t>
            </a:r>
            <a:r>
              <a:rPr lang="en-US" dirty="0"/>
              <a:t>Maximum use of the potential of the available basic facilities and those under construction and their integration into the European and global research infrastructures. </a:t>
            </a:r>
            <a:endParaRPr lang="ru-RU" dirty="0"/>
          </a:p>
          <a:p>
            <a:r>
              <a:rPr lang="en-US" dirty="0"/>
              <a:t>– Conversion of JINR into an open international </a:t>
            </a:r>
            <a:r>
              <a:rPr lang="en-US" dirty="0" err="1"/>
              <a:t>centre</a:t>
            </a:r>
            <a:r>
              <a:rPr lang="en-US" dirty="0"/>
              <a:t> concentrating highly intellectual human resources of the world standard and providing adequate working conditions and social infrastructure. </a:t>
            </a:r>
            <a:endParaRPr lang="ru-RU" dirty="0"/>
          </a:p>
          <a:p>
            <a:r>
              <a:rPr lang="en-US" dirty="0"/>
              <a:t>– Enhancement of attractiveness of JINR as a research and education </a:t>
            </a:r>
            <a:r>
              <a:rPr lang="en-US" dirty="0" err="1"/>
              <a:t>centre</a:t>
            </a:r>
            <a:r>
              <a:rPr lang="en-US" dirty="0"/>
              <a:t> for JINR Member States by, for example, direct fusion of science and education, introduction of scientific studies into the educational process, invitation of highest-level scientists for work at JINR and participation in the educational process.</a:t>
            </a:r>
            <a:endParaRPr lang="ru-RU" dirty="0"/>
          </a:p>
          <a:p>
            <a:r>
              <a:rPr lang="en-US" dirty="0"/>
              <a:t>– Priority development of the information, communication, and computing infrastructure for maximum effective attainment of currently important objectives of JINR and physics research </a:t>
            </a:r>
            <a:r>
              <a:rPr lang="en-US" dirty="0" err="1"/>
              <a:t>centres</a:t>
            </a:r>
            <a:r>
              <a:rPr lang="en-US" dirty="0"/>
              <a:t> of its Member States. </a:t>
            </a:r>
            <a:endParaRPr lang="ru-RU" dirty="0"/>
          </a:p>
          <a:p>
            <a:r>
              <a:rPr lang="en-US" dirty="0"/>
              <a:t>– Establishment of a laboratory/</a:t>
            </a:r>
            <a:r>
              <a:rPr lang="en-US" dirty="0" err="1"/>
              <a:t>centre</a:t>
            </a:r>
            <a:r>
              <a:rPr lang="en-US" dirty="0"/>
              <a:t> for novel and interdisciplinary research (radiobiology and medicine, power engineering, etc.) and implementing the results in the Member </a:t>
            </a:r>
            <a:r>
              <a:rPr lang="en-US" dirty="0" smtClean="0"/>
              <a:t>States. </a:t>
            </a:r>
            <a:endParaRPr lang="ru-RU" dirty="0"/>
          </a:p>
          <a:p>
            <a:r>
              <a:rPr lang="en-US" dirty="0"/>
              <a:t>– Access, under certain conditions, to the experimental data from the applied and innovative researches at the JINR facilities </a:t>
            </a:r>
            <a:r>
              <a:rPr lang="en-US" dirty="0" smtClean="0"/>
              <a:t> </a:t>
            </a:r>
            <a:r>
              <a:rPr lang="en-US" dirty="0"/>
              <a:t>and to the technologies developed at </a:t>
            </a:r>
            <a:r>
              <a:rPr lang="en-US" dirty="0" smtClean="0"/>
              <a:t>JINR.</a:t>
            </a:r>
            <a:endParaRPr lang="ru-RU" dirty="0"/>
          </a:p>
          <a:p>
            <a:r>
              <a:rPr lang="en-US" dirty="0"/>
              <a:t>– Take special efforts to reduce the path from JINR basic research and new findings to their applications and use in industry and </a:t>
            </a:r>
            <a:r>
              <a:rPr lang="en-US" dirty="0" smtClean="0"/>
              <a:t>education.</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688080" y="2790825"/>
            <a:ext cx="7908290" cy="706755"/>
          </a:xfrm>
          <a:prstGeom prst="rect">
            <a:avLst/>
          </a:prstGeom>
          <a:noFill/>
        </p:spPr>
        <p:txBody>
          <a:bodyPr wrap="square" rtlCol="0">
            <a:spAutoFit/>
          </a:bodyPr>
          <a:p>
            <a:r>
              <a:rPr lang="en-US" sz="4000"/>
              <a:t>Thank you!</a:t>
            </a:r>
            <a:endParaRPr lang="en-US" sz="400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8969</Words>
  <Application>WPS Presentation</Application>
  <PresentationFormat>Широкоэкранный</PresentationFormat>
  <Paragraphs>82</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SimSun</vt:lpstr>
      <vt:lpstr>Wingdings</vt:lpstr>
      <vt:lpstr>Calibri</vt:lpstr>
      <vt:lpstr>Microsoft YaHei</vt:lpstr>
      <vt:lpstr/>
      <vt:lpstr>Arial Unicode MS</vt:lpstr>
      <vt:lpstr>Calibri Light</vt:lpstr>
      <vt:lpstr>Тема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Николай</dc:creator>
  <cp:lastModifiedBy>nikol</cp:lastModifiedBy>
  <cp:revision>5</cp:revision>
  <dcterms:created xsi:type="dcterms:W3CDTF">2019-01-20T13:23:00Z</dcterms:created>
  <dcterms:modified xsi:type="dcterms:W3CDTF">2019-01-21T08:29:37Z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