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536" r:id="rId3"/>
    <p:sldId id="541" r:id="rId4"/>
    <p:sldId id="540" r:id="rId5"/>
    <p:sldId id="542" r:id="rId6"/>
    <p:sldId id="543" r:id="rId7"/>
    <p:sldId id="544" r:id="rId8"/>
    <p:sldId id="545" r:id="rId9"/>
    <p:sldId id="546" r:id="rId10"/>
    <p:sldId id="547" r:id="rId11"/>
    <p:sldId id="552" r:id="rId12"/>
    <p:sldId id="539" r:id="rId13"/>
    <p:sldId id="548" r:id="rId14"/>
    <p:sldId id="549" r:id="rId15"/>
    <p:sldId id="550" r:id="rId16"/>
    <p:sldId id="538" r:id="rId17"/>
    <p:sldId id="551" r:id="rId18"/>
    <p:sldId id="469" r:id="rId19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  <p15:guide id="3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568465"/>
    <a:srgbClr val="87B747"/>
    <a:srgbClr val="A9CB7B"/>
    <a:srgbClr val="C6DDA7"/>
    <a:srgbClr val="B9D593"/>
    <a:srgbClr val="E8F1DB"/>
    <a:srgbClr val="CCFFCC"/>
    <a:srgbClr val="F2A1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8520" autoAdjust="0"/>
  </p:normalViewPr>
  <p:slideViewPr>
    <p:cSldViewPr snapToGrid="0" showGuides="1">
      <p:cViewPr varScale="1">
        <p:scale>
          <a:sx n="55" d="100"/>
          <a:sy n="55" d="100"/>
        </p:scale>
        <p:origin x="1128" y="43"/>
      </p:cViewPr>
      <p:guideLst>
        <p:guide orient="horz" pos="2160"/>
        <p:guide pos="2878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-2706" y="-102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 smtClean="0"/>
              <a:t>Haga clic para modificar el estilo de texto del patrón</a:t>
            </a:r>
          </a:p>
          <a:p>
            <a:pPr lvl="1"/>
            <a:r>
              <a:rPr lang="es-ES" altLang="es-ES" noProof="0" smtClean="0"/>
              <a:t>Segundo nivel</a:t>
            </a:r>
          </a:p>
          <a:p>
            <a:pPr lvl="2"/>
            <a:r>
              <a:rPr lang="es-ES" altLang="es-ES" noProof="0" smtClean="0"/>
              <a:t>Tercer nivel</a:t>
            </a:r>
          </a:p>
          <a:p>
            <a:pPr lvl="3"/>
            <a:r>
              <a:rPr lang="es-ES" altLang="es-ES" noProof="0" smtClean="0"/>
              <a:t>Cuarto nivel</a:t>
            </a:r>
          </a:p>
          <a:p>
            <a:pPr lvl="4"/>
            <a:r>
              <a:rPr lang="es-ES" altLang="es-ES" noProof="0" smtClean="0"/>
              <a:t>Quinto nivel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7067C2F0-318D-4C13-A2F4-769D35EADC4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4182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2638" indent="-300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4913" indent="-239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87513" indent="-239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68525" indent="-239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25725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82925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540125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97325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E5C461-32E5-4514-AF00-0AFA6EFE3DE2}" type="slidenum">
              <a:rPr lang="es-ES" altLang="es-ES" sz="1300" smtClean="0"/>
              <a:pPr eaLnBrk="1" hangingPunct="1">
                <a:spcBef>
                  <a:spcPct val="0"/>
                </a:spcBef>
              </a:pPr>
              <a:t>1</a:t>
            </a:fld>
            <a:endParaRPr lang="es-ES" altLang="es-ES" sz="1300" smtClean="0"/>
          </a:p>
        </p:txBody>
      </p:sp>
    </p:spTree>
    <p:extLst>
      <p:ext uri="{BB962C8B-B14F-4D97-AF65-F5344CB8AC3E}">
        <p14:creationId xmlns:p14="http://schemas.microsoft.com/office/powerpoint/2010/main" val="418963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3589" indent="-30138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5522" indent="-24110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7731" indent="-24110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9940" indent="-24110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2149" indent="-241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4357" indent="-241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6566" indent="-241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8775" indent="-241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1F550A-4530-4D2F-88BC-5D628A655C88}" type="slidenum">
              <a:rPr lang="es-ES" altLang="es-ES" smtClean="0"/>
              <a:pPr eaLnBrk="1" hangingPunct="1"/>
              <a:t>18</a:t>
            </a:fld>
            <a:endParaRPr lang="es-ES" altLang="es-E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65" y="4860736"/>
            <a:ext cx="5204571" cy="46066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53794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33248-3215-4D3C-A2E5-2508B0E2FA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6520526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24913-AD2B-4E97-AAFD-DC4B8F4D355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508199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42220-0F1F-4388-AD55-B62AF7FDCEA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6310321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1684D-797E-4C25-96F6-1324F99395B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8304182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83404-B8E3-4A4C-AC4A-D64BDCFC601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570909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6DB66-F914-4C09-A501-953F2AD0D74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306993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3C679-560E-4078-BEFA-5D5A8F6D0A1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604387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F3712-9DFD-4777-92F1-CF72C4B5B26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1182449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2BF61-A600-4E29-BDCC-9951DCCAD7A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556641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702AE-4ADB-432A-9F2A-C4100718ADC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107574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D11FE-CB74-4A18-BD04-4ACC40923F2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4234446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ACEED-1873-466D-A772-6CDDF290029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90475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84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C6F778-E08A-477A-86C1-AE4CD4D3BC2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2.png"/><Relationship Id="rId4" Type="http://schemas.openxmlformats.org/officeDocument/2006/relationships/hyperlink" Target="http://www.csic.e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74625" y="993712"/>
            <a:ext cx="8785225" cy="1200329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sz="3600" dirty="0" smtClean="0"/>
              <a:t>Establishing critical levels for effects of ozone on biodiversity</a:t>
            </a:r>
            <a:endParaRPr lang="es-ES" altLang="es-ES" sz="1800" dirty="0" smtClean="0">
              <a:latin typeface="Corbel" panose="020B0503020204020204" pitchFamily="34" charset="0"/>
            </a:endParaRPr>
          </a:p>
        </p:txBody>
      </p:sp>
      <p:pic>
        <p:nvPicPr>
          <p:cNvPr id="2051" name="Picture 9" descr="logo-ciem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36" y="6010275"/>
            <a:ext cx="3578225" cy="75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46887" y="5086945"/>
            <a:ext cx="8717726" cy="646331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 smtClean="0"/>
              <a:t>Ignacio González Fernández,</a:t>
            </a:r>
            <a:r>
              <a:rPr lang="es-ES" sz="1800" dirty="0" smtClean="0"/>
              <a:t> Héctor Calvete-Sogo, </a:t>
            </a:r>
            <a:r>
              <a:rPr lang="es-ES" sz="1800" dirty="0"/>
              <a:t>Javier Sanz, Susana </a:t>
            </a:r>
            <a:r>
              <a:rPr lang="es-ES" sz="1800" dirty="0" smtClean="0"/>
              <a:t>Elvira, </a:t>
            </a:r>
            <a:r>
              <a:rPr lang="es-ES" sz="1800" dirty="0" smtClean="0"/>
              <a:t>Victoria </a:t>
            </a:r>
            <a:r>
              <a:rPr lang="es-ES" sz="1800" dirty="0"/>
              <a:t>Bermejo, Rocío </a:t>
            </a:r>
            <a:r>
              <a:rPr lang="es-ES" sz="1800" dirty="0" smtClean="0"/>
              <a:t>Alonso</a:t>
            </a:r>
            <a:endParaRPr lang="es-ES" altLang="es-ES" sz="1800" b="1" dirty="0"/>
          </a:p>
        </p:txBody>
      </p:sp>
      <p:pic>
        <p:nvPicPr>
          <p:cNvPr id="2053" name="Picture 48" descr="LOGOroj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18" y="6010274"/>
            <a:ext cx="7969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702AE-4ADB-432A-9F2A-C4100718ADC6}" type="slidenum">
              <a:rPr lang="es-ES" altLang="es-ES" smtClean="0"/>
              <a:pPr>
                <a:defRPr/>
              </a:pPr>
              <a:t>1</a:t>
            </a:fld>
            <a:endParaRPr lang="es-ES" alt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3188" y="128588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Ozone effects on biodiversity: annual Med pastures</a:t>
            </a:r>
            <a:endParaRPr lang="en-US" altLang="es-ES" sz="2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03188" y="752392"/>
            <a:ext cx="896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Relevant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for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biodiversity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: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flower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and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seed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production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(3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spp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, 3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expts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2" y="1225296"/>
            <a:ext cx="4457699" cy="3435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93" y="1225296"/>
            <a:ext cx="4457699" cy="3435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14139"/>
              </p:ext>
            </p:extLst>
          </p:nvPr>
        </p:nvGraphicFramePr>
        <p:xfrm>
          <a:off x="350076" y="4828032"/>
          <a:ext cx="8382443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828"/>
                <a:gridCol w="2578608"/>
                <a:gridCol w="2350007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200" dirty="0" err="1" smtClean="0">
                          <a:solidFill>
                            <a:srgbClr val="003300"/>
                          </a:solidFill>
                          <a:latin typeface="Corbel" panose="020B0503020204020204" pitchFamily="34" charset="0"/>
                        </a:rPr>
                        <a:t>Annual</a:t>
                      </a:r>
                      <a:r>
                        <a:rPr lang="es-ES" sz="2200" dirty="0" smtClean="0">
                          <a:solidFill>
                            <a:srgbClr val="003300"/>
                          </a:solidFill>
                          <a:latin typeface="Corbel" panose="020B0503020204020204" pitchFamily="34" charset="0"/>
                        </a:rPr>
                        <a:t> pasture </a:t>
                      </a:r>
                      <a:endParaRPr lang="es-ES" sz="2200" dirty="0" smtClean="0">
                        <a:solidFill>
                          <a:srgbClr val="003300"/>
                        </a:solidFill>
                        <a:latin typeface="Corbel" panose="020B0503020204020204" pitchFamily="34" charset="0"/>
                      </a:endParaRPr>
                    </a:p>
                    <a:p>
                      <a:r>
                        <a:rPr lang="es-ES" sz="2200" dirty="0" smtClean="0">
                          <a:solidFill>
                            <a:srgbClr val="003300"/>
                          </a:solidFill>
                          <a:latin typeface="Corbel" panose="020B0503020204020204" pitchFamily="34" charset="0"/>
                        </a:rPr>
                        <a:t>(</a:t>
                      </a:r>
                      <a:r>
                        <a:rPr lang="es-ES" sz="2200" dirty="0" smtClean="0">
                          <a:solidFill>
                            <a:srgbClr val="003300"/>
                          </a:solidFill>
                          <a:latin typeface="Corbel" panose="020B0503020204020204" pitchFamily="34" charset="0"/>
                        </a:rPr>
                        <a:t>10</a:t>
                      </a:r>
                      <a:r>
                        <a:rPr lang="es-ES" sz="2200" dirty="0" smtClean="0">
                          <a:solidFill>
                            <a:srgbClr val="003300"/>
                          </a:solidFill>
                          <a:latin typeface="Corbel" panose="020B0503020204020204" pitchFamily="34" charset="0"/>
                        </a:rPr>
                        <a:t>% </a:t>
                      </a:r>
                      <a:r>
                        <a:rPr lang="es-ES" sz="2200" dirty="0" err="1" smtClean="0">
                          <a:solidFill>
                            <a:srgbClr val="003300"/>
                          </a:solidFill>
                          <a:latin typeface="Corbel" panose="020B0503020204020204" pitchFamily="34" charset="0"/>
                        </a:rPr>
                        <a:t>effect</a:t>
                      </a:r>
                      <a:r>
                        <a:rPr lang="es-ES" sz="2200" dirty="0" smtClean="0">
                          <a:solidFill>
                            <a:srgbClr val="003300"/>
                          </a:solidFill>
                          <a:latin typeface="Corbel" panose="020B0503020204020204" pitchFamily="34" charset="0"/>
                        </a:rPr>
                        <a:t>)</a:t>
                      </a:r>
                      <a:endParaRPr lang="es-ES" sz="2200" dirty="0">
                        <a:solidFill>
                          <a:srgbClr val="003300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dirty="0" smtClean="0">
                          <a:solidFill>
                            <a:srgbClr val="003300"/>
                          </a:solidFill>
                          <a:latin typeface="Corbel" panose="020B0503020204020204" pitchFamily="34" charset="0"/>
                        </a:rPr>
                        <a:t>Total</a:t>
                      </a:r>
                      <a:r>
                        <a:rPr lang="es-ES" sz="2200" baseline="0" dirty="0" smtClean="0">
                          <a:solidFill>
                            <a:srgbClr val="003300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s-ES" sz="2200" baseline="0" dirty="0" err="1" smtClean="0">
                          <a:solidFill>
                            <a:srgbClr val="003300"/>
                          </a:solidFill>
                          <a:latin typeface="Corbel" panose="020B0503020204020204" pitchFamily="34" charset="0"/>
                        </a:rPr>
                        <a:t>aboveground</a:t>
                      </a:r>
                      <a:r>
                        <a:rPr lang="es-ES" sz="2200" baseline="0" dirty="0" smtClean="0">
                          <a:solidFill>
                            <a:srgbClr val="003300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s-ES" sz="2200" baseline="0" dirty="0" err="1" smtClean="0">
                          <a:solidFill>
                            <a:srgbClr val="003300"/>
                          </a:solidFill>
                          <a:latin typeface="Corbel" panose="020B0503020204020204" pitchFamily="34" charset="0"/>
                        </a:rPr>
                        <a:t>b</a:t>
                      </a:r>
                      <a:r>
                        <a:rPr lang="es-ES" sz="2200" dirty="0" err="1" smtClean="0">
                          <a:solidFill>
                            <a:srgbClr val="003300"/>
                          </a:solidFill>
                          <a:latin typeface="Corbel" panose="020B0503020204020204" pitchFamily="34" charset="0"/>
                        </a:rPr>
                        <a:t>iomass</a:t>
                      </a:r>
                      <a:endParaRPr lang="es-ES" sz="2200" dirty="0">
                        <a:solidFill>
                          <a:srgbClr val="003300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sz="2200" dirty="0" err="1" smtClean="0">
                          <a:solidFill>
                            <a:srgbClr val="003300"/>
                          </a:solidFill>
                          <a:latin typeface="Corbel" panose="020B0503020204020204" pitchFamily="34" charset="0"/>
                        </a:rPr>
                        <a:t>Flower</a:t>
                      </a:r>
                      <a:r>
                        <a:rPr lang="es-ES" sz="2200" dirty="0" smtClean="0">
                          <a:solidFill>
                            <a:srgbClr val="003300"/>
                          </a:solidFill>
                          <a:latin typeface="Corbel" panose="020B0503020204020204" pitchFamily="34" charset="0"/>
                        </a:rPr>
                        <a:t> and </a:t>
                      </a:r>
                      <a:r>
                        <a:rPr lang="es-ES" sz="2200" dirty="0" err="1" smtClean="0">
                          <a:solidFill>
                            <a:srgbClr val="003300"/>
                          </a:solidFill>
                          <a:latin typeface="Corbel" panose="020B0503020204020204" pitchFamily="34" charset="0"/>
                        </a:rPr>
                        <a:t>seed</a:t>
                      </a:r>
                      <a:r>
                        <a:rPr lang="es-ES" sz="2200" dirty="0" smtClean="0">
                          <a:solidFill>
                            <a:srgbClr val="003300"/>
                          </a:solidFill>
                          <a:latin typeface="Corbel" panose="020B0503020204020204" pitchFamily="34" charset="0"/>
                        </a:rPr>
                        <a:t> </a:t>
                      </a:r>
                      <a:r>
                        <a:rPr lang="es-ES" sz="2200" dirty="0" err="1" smtClean="0">
                          <a:solidFill>
                            <a:srgbClr val="003300"/>
                          </a:solidFill>
                          <a:latin typeface="Corbel" panose="020B0503020204020204" pitchFamily="34" charset="0"/>
                        </a:rPr>
                        <a:t>biomass</a:t>
                      </a:r>
                      <a:endParaRPr lang="es-ES" sz="2200" dirty="0">
                        <a:solidFill>
                          <a:srgbClr val="003300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dirty="0" smtClean="0">
                          <a:latin typeface="Corbel" panose="020B0503020204020204" pitchFamily="34" charset="0"/>
                        </a:rPr>
                        <a:t>AOT40 (</a:t>
                      </a:r>
                      <a:r>
                        <a:rPr lang="es-ES" sz="2200" dirty="0" err="1" smtClean="0">
                          <a:latin typeface="Corbel" panose="020B0503020204020204" pitchFamily="34" charset="0"/>
                        </a:rPr>
                        <a:t>ppm.h</a:t>
                      </a:r>
                      <a:r>
                        <a:rPr lang="es-ES" sz="2200" dirty="0" smtClean="0">
                          <a:latin typeface="Corbel" panose="020B0503020204020204" pitchFamily="34" charset="0"/>
                        </a:rPr>
                        <a:t>) – 45 </a:t>
                      </a:r>
                      <a:r>
                        <a:rPr lang="es-ES" sz="2200" dirty="0" err="1" smtClean="0">
                          <a:latin typeface="Corbel" panose="020B0503020204020204" pitchFamily="34" charset="0"/>
                        </a:rPr>
                        <a:t>days</a:t>
                      </a:r>
                      <a:endParaRPr lang="es-ES" sz="2200" dirty="0"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kern="1200" dirty="0" smtClean="0">
                          <a:solidFill>
                            <a:schemeClr val="dk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+mn-cs"/>
                        </a:rPr>
                        <a:t>3.1 (2.6, 3.8)</a:t>
                      </a:r>
                      <a:endParaRPr lang="es-ES" sz="2200" kern="1200" dirty="0">
                        <a:solidFill>
                          <a:schemeClr val="dk1"/>
                        </a:solidFill>
                        <a:effectLst/>
                        <a:latin typeface="Corbel" panose="020B0503020204020204" pitchFamily="34" charset="0"/>
                        <a:ea typeface="Times New Roman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dirty="0" smtClean="0">
                          <a:effectLst/>
                          <a:latin typeface="Corbel" panose="020B0503020204020204" pitchFamily="34" charset="0"/>
                          <a:ea typeface="Times New Roman"/>
                        </a:rPr>
                        <a:t>2.0 (1.5, 2.8)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dirty="0" smtClean="0">
                          <a:latin typeface="Corbel" panose="020B0503020204020204" pitchFamily="34" charset="0"/>
                        </a:rPr>
                        <a:t>POD1 (</a:t>
                      </a:r>
                      <a:r>
                        <a:rPr lang="es-ES" sz="2200" dirty="0" err="1" smtClean="0">
                          <a:latin typeface="Corbel" panose="020B0503020204020204" pitchFamily="34" charset="0"/>
                        </a:rPr>
                        <a:t>mmol</a:t>
                      </a:r>
                      <a:r>
                        <a:rPr lang="es-ES" sz="2200" dirty="0" smtClean="0">
                          <a:latin typeface="Corbel" panose="020B0503020204020204" pitchFamily="34" charset="0"/>
                        </a:rPr>
                        <a:t> m</a:t>
                      </a:r>
                      <a:r>
                        <a:rPr lang="es-ES" sz="2200" baseline="30000" dirty="0" smtClean="0">
                          <a:latin typeface="Corbel" panose="020B0503020204020204" pitchFamily="34" charset="0"/>
                        </a:rPr>
                        <a:t>-2</a:t>
                      </a:r>
                      <a:r>
                        <a:rPr lang="es-ES" sz="2200" dirty="0" smtClean="0">
                          <a:latin typeface="Corbel" panose="020B0503020204020204" pitchFamily="34" charset="0"/>
                        </a:rPr>
                        <a:t>) – 45 </a:t>
                      </a:r>
                      <a:r>
                        <a:rPr lang="es-ES" sz="2200" dirty="0" err="1" smtClean="0">
                          <a:latin typeface="Corbel" panose="020B0503020204020204" pitchFamily="34" charset="0"/>
                        </a:rPr>
                        <a:t>days</a:t>
                      </a:r>
                      <a:endParaRPr lang="es-ES" sz="2200" dirty="0">
                        <a:latin typeface="Corbel" panose="020B05030202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kern="1200" dirty="0" smtClean="0">
                          <a:solidFill>
                            <a:schemeClr val="dk1"/>
                          </a:solidFill>
                          <a:effectLst/>
                          <a:latin typeface="Corbel" panose="020B0503020204020204" pitchFamily="34" charset="0"/>
                          <a:ea typeface="Times New Roman"/>
                          <a:cs typeface="+mn-cs"/>
                        </a:rPr>
                        <a:t>12.2 (8.9, 15.5) </a:t>
                      </a:r>
                      <a:endParaRPr lang="es-ES" sz="2200" kern="1200" dirty="0">
                        <a:solidFill>
                          <a:schemeClr val="dk1"/>
                        </a:solidFill>
                        <a:effectLst/>
                        <a:latin typeface="Corbel" panose="020B0503020204020204" pitchFamily="34" charset="0"/>
                        <a:ea typeface="Times New Roman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effectLst/>
                          <a:latin typeface="Corbel" panose="020B0503020204020204" pitchFamily="34" charset="0"/>
                        </a:rPr>
                        <a:t>7.2 (1.1, 13.3)</a:t>
                      </a:r>
                      <a:endParaRPr lang="es-ES" sz="2200" dirty="0" smtClean="0">
                        <a:effectLst/>
                        <a:latin typeface="Corbel" panose="020B0503020204020204" pitchFamily="34" charset="0"/>
                        <a:ea typeface="Times New Roman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3 CuadroTexto"/>
          <p:cNvSpPr txBox="1"/>
          <p:nvPr/>
        </p:nvSpPr>
        <p:spPr>
          <a:xfrm>
            <a:off x="6118170" y="6455664"/>
            <a:ext cx="301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Source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</a:rPr>
              <a:t>: 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</a:rPr>
              <a:t>Sanz et al., </a:t>
            </a:r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submitted</a:t>
            </a:r>
            <a:endParaRPr lang="es-E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59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3188" y="128588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Ozone effects on biodiversity: annual Med pastures</a:t>
            </a:r>
            <a:endParaRPr lang="en-US" altLang="es-ES" sz="2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537960" y="6455664"/>
            <a:ext cx="2582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Source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</a:rPr>
              <a:t>: 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</a:rPr>
              <a:t>Sanz et al., 2007</a:t>
            </a:r>
            <a:endParaRPr lang="es-E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03188" y="752392"/>
            <a:ext cx="896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Seed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production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O3 x N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interaction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: </a:t>
            </a:r>
            <a:r>
              <a:rPr lang="es-ES" sz="2400" i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Trifolium</a:t>
            </a:r>
            <a:r>
              <a:rPr lang="es-ES" sz="24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i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striatum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78992" y="1426466"/>
            <a:ext cx="6976872" cy="4839406"/>
          </a:xfrm>
          <a:prstGeom prst="rect">
            <a:avLst/>
          </a:prstGeom>
          <a:solidFill>
            <a:schemeClr val="bg1"/>
          </a:solidFill>
          <a:ln w="952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2180844" y="5758487"/>
            <a:ext cx="5317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568465"/>
                </a:solidFill>
                <a:latin typeface="Corbel" panose="020B0503020204020204" pitchFamily="34" charset="0"/>
              </a:rPr>
              <a:t>● CFA</a:t>
            </a:r>
            <a:r>
              <a:rPr lang="es-ES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        </a:t>
            </a:r>
            <a:r>
              <a:rPr lang="es-ES" sz="24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■ NFA       </a:t>
            </a:r>
            <a:r>
              <a:rPr lang="es-ES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s-E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▲NFA+40ppb</a:t>
            </a:r>
            <a:endParaRPr lang="es-ES" sz="24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33" y="1481330"/>
            <a:ext cx="6858114" cy="433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494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3188" y="128588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Ozone effects on biodiversity: annual Med pastures</a:t>
            </a:r>
            <a:endParaRPr lang="en-US" altLang="es-ES" sz="2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221224" y="6455664"/>
            <a:ext cx="391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Sources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</a:rPr>
              <a:t>: Calvete-Sogo et al, 2014; 2016</a:t>
            </a:r>
            <a:endParaRPr lang="es-E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0882" y="868680"/>
            <a:ext cx="4456355" cy="3236976"/>
            <a:chOff x="266331" y="868680"/>
            <a:chExt cx="4086212" cy="3063240"/>
          </a:xfrm>
        </p:grpSpPr>
        <p:pic>
          <p:nvPicPr>
            <p:cNvPr id="9" name="Picture 4" descr="2010-05-6 15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" t="13225" r="28125" b="9480"/>
            <a:stretch>
              <a:fillRect/>
            </a:stretch>
          </p:blipFill>
          <p:spPr bwMode="auto">
            <a:xfrm>
              <a:off x="266331" y="868680"/>
              <a:ext cx="4086212" cy="3063240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3" descr="CSIC: Consejo Superior de Investigaciones Científicas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967" y="3560896"/>
              <a:ext cx="1179575" cy="37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logo-ciema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31" y="3557961"/>
              <a:ext cx="1778269" cy="373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9 CuadroTexto"/>
          <p:cNvSpPr txBox="1"/>
          <p:nvPr/>
        </p:nvSpPr>
        <p:spPr>
          <a:xfrm>
            <a:off x="103188" y="4120126"/>
            <a:ext cx="49625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OTC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experiment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: O3 x N, CFA, NFA, NFA+20, +40, N</a:t>
            </a:r>
            <a:r>
              <a:rPr lang="es-ES" sz="2400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, N20, N40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6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species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annual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Med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pastures: </a:t>
            </a:r>
            <a:r>
              <a:rPr lang="es-ES" sz="2300" dirty="0" err="1">
                <a:solidFill>
                  <a:schemeClr val="bg1"/>
                </a:solidFill>
                <a:latin typeface="Corbel" panose="020B0503020204020204" pitchFamily="34" charset="0"/>
              </a:rPr>
              <a:t>l</a:t>
            </a:r>
            <a:r>
              <a:rPr lang="es-ES" sz="23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egumes</a:t>
            </a:r>
            <a:r>
              <a:rPr lang="es-ES" sz="2300" dirty="0" smtClean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es-ES" sz="23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grasses</a:t>
            </a:r>
            <a:r>
              <a:rPr lang="es-ES" sz="2300" dirty="0" smtClean="0">
                <a:solidFill>
                  <a:schemeClr val="bg1"/>
                </a:solidFill>
                <a:latin typeface="Corbel" panose="020B0503020204020204" pitchFamily="34" charset="0"/>
              </a:rPr>
              <a:t>, non-</a:t>
            </a:r>
            <a:r>
              <a:rPr lang="es-ES" sz="23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legume</a:t>
            </a:r>
            <a:r>
              <a:rPr lang="es-ES" sz="23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3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forbs</a:t>
            </a:r>
            <a:r>
              <a:rPr lang="es-ES" sz="2300" dirty="0" smtClean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es-ES" sz="23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different</a:t>
            </a:r>
            <a:r>
              <a:rPr lang="es-ES" sz="2300" dirty="0" smtClean="0">
                <a:solidFill>
                  <a:schemeClr val="bg1"/>
                </a:solidFill>
                <a:latin typeface="Corbel" panose="020B0503020204020204" pitchFamily="34" charset="0"/>
              </a:rPr>
              <a:t> O3 </a:t>
            </a:r>
            <a:r>
              <a:rPr lang="es-ES" sz="23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sensitivity</a:t>
            </a:r>
            <a:endParaRPr lang="es-ES" sz="23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Two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growing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seasons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Natural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soil</a:t>
            </a:r>
            <a:endParaRPr lang="es-ES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68680"/>
            <a:ext cx="3643884" cy="4858512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36736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3188" y="128588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Ozone effects on biodiversity: annual Med pastures</a:t>
            </a:r>
            <a:endParaRPr lang="en-US" altLang="es-ES" sz="2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280160" y="1149181"/>
            <a:ext cx="6556249" cy="4086263"/>
            <a:chOff x="1280160" y="1149181"/>
            <a:chExt cx="6556249" cy="40862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160" y="1149181"/>
              <a:ext cx="6556249" cy="4086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0" name="39 Conector recto de flecha"/>
            <p:cNvCxnSpPr/>
            <p:nvPr/>
          </p:nvCxnSpPr>
          <p:spPr>
            <a:xfrm>
              <a:off x="2240280" y="1527048"/>
              <a:ext cx="1700784" cy="69494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 de flecha"/>
            <p:cNvCxnSpPr/>
            <p:nvPr/>
          </p:nvCxnSpPr>
          <p:spPr>
            <a:xfrm>
              <a:off x="4654296" y="1874520"/>
              <a:ext cx="1834896" cy="374904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43 CuadroTexto"/>
          <p:cNvSpPr txBox="1"/>
          <p:nvPr/>
        </p:nvSpPr>
        <p:spPr>
          <a:xfrm>
            <a:off x="435737" y="5421713"/>
            <a:ext cx="826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Overall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decrease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in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aboveground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biomass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in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both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seasons</a:t>
            </a:r>
            <a:endParaRPr lang="es-ES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21224" y="6455664"/>
            <a:ext cx="391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Sources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</a:rPr>
              <a:t>: Calvete-Sogo et al, 2014; 2016</a:t>
            </a:r>
            <a:endParaRPr lang="es-E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17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" y="886969"/>
            <a:ext cx="6635327" cy="431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3188" y="128588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Ozone effects on biodiversity: annual Med pastures</a:t>
            </a:r>
            <a:endParaRPr lang="en-US" altLang="es-ES" sz="2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35737" y="5257121"/>
            <a:ext cx="8266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Overall decrease in aboveground biomass in both seasons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Change in the species composition (first season)</a:t>
            </a:r>
          </a:p>
        </p:txBody>
      </p:sp>
      <p:pic>
        <p:nvPicPr>
          <p:cNvPr id="11" name="Picture 41" descr="250px-Ku%C5%9Faya%C4%9F%C4%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r="41287"/>
          <a:stretch>
            <a:fillRect/>
          </a:stretch>
        </p:blipFill>
        <p:spPr bwMode="auto">
          <a:xfrm>
            <a:off x="7445793" y="3575303"/>
            <a:ext cx="1487711" cy="1770063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3300"/>
            </a:solidFill>
            <a:miter lim="800000"/>
            <a:headEnd/>
            <a:tailEnd/>
          </a:ln>
          <a:extLst/>
        </p:spPr>
      </p:pic>
      <p:pic>
        <p:nvPicPr>
          <p:cNvPr id="12" name="Picture 37" descr="Trifolium%20striatum_000311_ams_1_1_80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29001" r="21785"/>
          <a:stretch>
            <a:fillRect/>
          </a:stretch>
        </p:blipFill>
        <p:spPr bwMode="auto">
          <a:xfrm>
            <a:off x="7431541" y="1254665"/>
            <a:ext cx="1516214" cy="1788351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3300"/>
            </a:solidFill>
            <a:miter lim="800000"/>
            <a:headEnd/>
            <a:tailEnd/>
          </a:ln>
          <a:extLst/>
        </p:spPr>
      </p:pic>
      <p:sp>
        <p:nvSpPr>
          <p:cNvPr id="2" name="1 CuadroTexto"/>
          <p:cNvSpPr txBox="1"/>
          <p:nvPr/>
        </p:nvSpPr>
        <p:spPr>
          <a:xfrm>
            <a:off x="6668749" y="813816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O3 </a:t>
            </a:r>
            <a:r>
              <a:rPr lang="es-ES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sensitive</a:t>
            </a:r>
            <a:r>
              <a:rPr lang="es-E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legume</a:t>
            </a:r>
            <a:endParaRPr lang="es-ES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s-ES" b="1" i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Trifolium</a:t>
            </a:r>
            <a:r>
              <a:rPr lang="es-ES" b="1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b="1" i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striatum</a:t>
            </a:r>
            <a:endParaRPr lang="es-ES" b="1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668749" y="3105833"/>
            <a:ext cx="253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O3 </a:t>
            </a:r>
            <a:r>
              <a:rPr lang="es-ES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tolerant</a:t>
            </a:r>
            <a:r>
              <a:rPr lang="es-E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legume</a:t>
            </a:r>
            <a:endParaRPr lang="es-ES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s-ES" b="1" i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Ornithopus</a:t>
            </a:r>
            <a:r>
              <a:rPr lang="es-ES" b="1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b="1" i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compressus</a:t>
            </a:r>
            <a:endParaRPr lang="es-ES" b="1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724144" y="6455664"/>
            <a:ext cx="341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Sources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</a:rPr>
              <a:t>: Calvete-Sogo et al, 2016</a:t>
            </a:r>
            <a:endParaRPr lang="es-E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82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1142007"/>
            <a:ext cx="6623028" cy="39568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3188" y="128588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Ozone effects on biodiversity: annual Med pastures</a:t>
            </a:r>
            <a:endParaRPr lang="en-US" altLang="es-ES" sz="2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35737" y="5256000"/>
            <a:ext cx="826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Overall decrease in aboveground biomass in both seasons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Change in the species composition (first season)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Change in seed production on some species (first season)</a:t>
            </a:r>
          </a:p>
        </p:txBody>
      </p:sp>
      <p:pic>
        <p:nvPicPr>
          <p:cNvPr id="12" name="Picture 37" descr="Trifolium%20striatum_000311_ams_1_1_800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29001" r="21785"/>
          <a:stretch>
            <a:fillRect/>
          </a:stretch>
        </p:blipFill>
        <p:spPr bwMode="auto">
          <a:xfrm>
            <a:off x="7431541" y="1254665"/>
            <a:ext cx="1516214" cy="1788351"/>
          </a:xfrm>
          <a:prstGeom prst="ellipse">
            <a:avLst/>
          </a:prstGeom>
          <a:solidFill>
            <a:srgbClr val="FFFF99"/>
          </a:solidFill>
          <a:ln w="9525">
            <a:solidFill>
              <a:srgbClr val="003300"/>
            </a:solidFill>
            <a:miter lim="800000"/>
            <a:headEnd/>
            <a:tailEnd/>
          </a:ln>
          <a:extLst/>
        </p:spPr>
      </p:pic>
      <p:sp>
        <p:nvSpPr>
          <p:cNvPr id="2" name="1 CuadroTexto"/>
          <p:cNvSpPr txBox="1"/>
          <p:nvPr/>
        </p:nvSpPr>
        <p:spPr>
          <a:xfrm>
            <a:off x="6668749" y="813816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O3 </a:t>
            </a:r>
            <a:r>
              <a:rPr lang="es-ES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sensitive</a:t>
            </a:r>
            <a:r>
              <a:rPr lang="es-E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legume</a:t>
            </a:r>
            <a:endParaRPr lang="es-ES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s-ES" b="1" i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Trifolium</a:t>
            </a:r>
            <a:r>
              <a:rPr lang="es-ES" b="1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b="1" i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striatum</a:t>
            </a:r>
            <a:endParaRPr lang="es-ES" b="1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" name="Picture 12" descr="briza-maxima-virginia-mo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681" y="3429000"/>
            <a:ext cx="1560074" cy="1906036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6882586" y="3105834"/>
            <a:ext cx="189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O3 </a:t>
            </a:r>
            <a:r>
              <a:rPr lang="es-ES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tolerant</a:t>
            </a:r>
            <a:r>
              <a:rPr lang="es-E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grass</a:t>
            </a:r>
            <a:endParaRPr lang="es-ES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s-ES" b="1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Briza </a:t>
            </a:r>
            <a:r>
              <a:rPr lang="es-ES" b="1" i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maxima</a:t>
            </a:r>
            <a:endParaRPr lang="es-ES" b="1" i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901184" y="6455664"/>
            <a:ext cx="423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Sources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</a:rPr>
              <a:t>: Calvete-Sogo et al, in </a:t>
            </a:r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preparation</a:t>
            </a:r>
            <a:endParaRPr lang="es-E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36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3188" y="128588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Ozone critical levels for plant biodiversity</a:t>
            </a:r>
            <a:endParaRPr lang="en-US" altLang="es-ES" sz="2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3188" y="615369"/>
            <a:ext cx="89646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Constraints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Scientific evidence on O3 effects focuses on growth or productivity, </a:t>
            </a:r>
            <a:r>
              <a:rPr lang="en-US" sz="2400" b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no direct relationship with biodiversity indices 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(just one 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study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Difficult to extrapolate O3 effects from single species experiments or simple mixtures</a:t>
            </a:r>
            <a:endParaRPr lang="en-US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Few experiments with intact communities: mixed results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Small number of species/ecosystems tested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Findings</a:t>
            </a:r>
            <a:endParaRPr lang="en-US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Indirect evidence through biomass species composition, flower and seed production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Flower and seed production more relevant than biomass for O3 effects on biodiversity of annual Mediterranean pastures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O3 x N interaction on reproductive capacity of annual species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437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3188" y="128588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Ozone critical levels for plant biodiversity</a:t>
            </a:r>
            <a:endParaRPr lang="en-US" altLang="es-ES" sz="2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3188" y="898833"/>
            <a:ext cx="89646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Mediterranean annual pastures </a:t>
            </a:r>
          </a:p>
          <a:p>
            <a:pPr>
              <a:spcAft>
                <a:spcPts val="1200"/>
              </a:spcAft>
            </a:pPr>
            <a:endParaRPr lang="en-US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Corbel" panose="020B0503020204020204" pitchFamily="34" charset="0"/>
              </a:rPr>
              <a:t>Ozone critical levels set for effects on aboveground biomass may not protect from long term effect on biodiversity (mediated by effects on seed and flower biomass)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3765" y="3161538"/>
            <a:ext cx="4844035" cy="3633026"/>
          </a:xfrm>
          <a:prstGeom prst="rect">
            <a:avLst/>
          </a:prstGeom>
          <a:ln>
            <a:solidFill>
              <a:srgbClr val="003300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6151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8"/>
          <p:cNvSpPr txBox="1">
            <a:spLocks noChangeArrowheads="1"/>
          </p:cNvSpPr>
          <p:nvPr/>
        </p:nvSpPr>
        <p:spPr bwMode="auto">
          <a:xfrm>
            <a:off x="303213" y="236538"/>
            <a:ext cx="4748416" cy="52322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2800" b="1" dirty="0" err="1" smtClean="0">
                <a:latin typeface="Corbel" panose="020B0503020204020204" pitchFamily="34" charset="0"/>
              </a:rPr>
              <a:t>Thank</a:t>
            </a:r>
            <a:r>
              <a:rPr lang="es-ES" altLang="es-ES" sz="2800" b="1" dirty="0" smtClean="0">
                <a:latin typeface="Corbel" panose="020B0503020204020204" pitchFamily="34" charset="0"/>
              </a:rPr>
              <a:t> </a:t>
            </a:r>
            <a:r>
              <a:rPr lang="es-ES" altLang="es-ES" sz="2800" b="1" dirty="0" err="1" smtClean="0">
                <a:latin typeface="Corbel" panose="020B0503020204020204" pitchFamily="34" charset="0"/>
              </a:rPr>
              <a:t>you</a:t>
            </a:r>
            <a:r>
              <a:rPr lang="es-ES" altLang="es-ES" sz="2800" b="1" dirty="0" smtClean="0">
                <a:latin typeface="Corbel" panose="020B0503020204020204" pitchFamily="34" charset="0"/>
              </a:rPr>
              <a:t> </a:t>
            </a:r>
            <a:r>
              <a:rPr lang="es-ES" altLang="es-ES" sz="2800" b="1" dirty="0" err="1" smtClean="0">
                <a:latin typeface="Corbel" panose="020B0503020204020204" pitchFamily="34" charset="0"/>
              </a:rPr>
              <a:t>for</a:t>
            </a:r>
            <a:r>
              <a:rPr lang="es-ES" altLang="es-ES" sz="2800" b="1" dirty="0" smtClean="0">
                <a:latin typeface="Corbel" panose="020B0503020204020204" pitchFamily="34" charset="0"/>
              </a:rPr>
              <a:t> </a:t>
            </a:r>
            <a:r>
              <a:rPr lang="es-ES" altLang="es-ES" sz="2800" b="1" dirty="0" err="1" smtClean="0">
                <a:latin typeface="Corbel" panose="020B0503020204020204" pitchFamily="34" charset="0"/>
              </a:rPr>
              <a:t>your</a:t>
            </a:r>
            <a:r>
              <a:rPr lang="es-ES" altLang="es-ES" sz="2800" b="1" dirty="0" smtClean="0">
                <a:latin typeface="Corbel" panose="020B0503020204020204" pitchFamily="34" charset="0"/>
              </a:rPr>
              <a:t> </a:t>
            </a:r>
            <a:r>
              <a:rPr lang="es-ES" altLang="es-ES" sz="2800" b="1" dirty="0" err="1" smtClean="0">
                <a:latin typeface="Corbel" panose="020B0503020204020204" pitchFamily="34" charset="0"/>
              </a:rPr>
              <a:t>attention</a:t>
            </a:r>
            <a:r>
              <a:rPr lang="es-ES" altLang="es-ES" sz="2800" b="1" dirty="0" smtClean="0">
                <a:latin typeface="Corbel" panose="020B0503020204020204" pitchFamily="34" charset="0"/>
              </a:rPr>
              <a:t>!</a:t>
            </a:r>
            <a:endParaRPr lang="es-ES" altLang="es-ES" sz="2800" b="1" dirty="0">
              <a:latin typeface="Corbel" panose="020B0503020204020204" pitchFamily="34" charset="0"/>
            </a:endParaRPr>
          </a:p>
        </p:txBody>
      </p:sp>
      <p:sp>
        <p:nvSpPr>
          <p:cNvPr id="89092" name="Text Box 9"/>
          <p:cNvSpPr txBox="1">
            <a:spLocks noChangeArrowheads="1"/>
          </p:cNvSpPr>
          <p:nvPr/>
        </p:nvSpPr>
        <p:spPr bwMode="auto">
          <a:xfrm>
            <a:off x="1108723" y="759528"/>
            <a:ext cx="3137397" cy="36933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dirty="0"/>
              <a:t>i</a:t>
            </a:r>
            <a:r>
              <a:rPr lang="es-ES" altLang="es-ES" dirty="0" smtClean="0"/>
              <a:t>gnacio.gonzalez@ciemat.es</a:t>
            </a:r>
            <a:endParaRPr lang="es-ES" alt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3815969"/>
            <a:ext cx="5704645" cy="2246769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latin typeface="Corbel" panose="020B0503020204020204" pitchFamily="34" charset="0"/>
              </a:rPr>
              <a:t>Funding</a:t>
            </a:r>
            <a:r>
              <a:rPr lang="es-ES" sz="2800" b="1" dirty="0" smtClean="0">
                <a:latin typeface="Corbel" panose="020B0503020204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Corbel" panose="020B0503020204020204" pitchFamily="34" charset="0"/>
              </a:rPr>
              <a:t>ECLAIRE </a:t>
            </a:r>
            <a:r>
              <a:rPr lang="es-ES" sz="2800" dirty="0">
                <a:latin typeface="Corbel" panose="020B0503020204020204" pitchFamily="34" charset="0"/>
              </a:rPr>
              <a:t>(EU-FP7-ENV-2011</a:t>
            </a:r>
            <a:r>
              <a:rPr lang="es-ES" sz="2800" dirty="0" smtClean="0">
                <a:latin typeface="Corbel" panose="020B0503020204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>
                <a:latin typeface="Corbel" panose="020B0503020204020204" pitchFamily="34" charset="0"/>
              </a:rPr>
              <a:t>NEREA (AGL2012-37815-C05</a:t>
            </a:r>
            <a:r>
              <a:rPr lang="es-ES" sz="2800" dirty="0" smtClean="0">
                <a:latin typeface="Corbel" panose="020B050302020402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>
                <a:latin typeface="Corbel" panose="020B0503020204020204" pitchFamily="34" charset="0"/>
              </a:rPr>
              <a:t>AgriSost</a:t>
            </a:r>
            <a:r>
              <a:rPr lang="es-ES" sz="2800" dirty="0">
                <a:latin typeface="Corbel" panose="020B0503020204020204" pitchFamily="34" charset="0"/>
              </a:rPr>
              <a:t> (P2013/ABI-2717) </a:t>
            </a:r>
            <a:endParaRPr lang="es-ES" sz="2800" dirty="0" smtClean="0"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Corbel" panose="020B0503020204020204" pitchFamily="34" charset="0"/>
              </a:rPr>
              <a:t>MAGRAMA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6821"/>
            <a:ext cx="141926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575898" y="6233701"/>
            <a:ext cx="1527049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NER</a:t>
            </a:r>
            <a:r>
              <a:rPr lang="es-ES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EA</a:t>
            </a:r>
          </a:p>
          <a:p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AGL2012-37815-C05-03</a:t>
            </a:r>
            <a:endParaRPr lang="es-ES" sz="10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3" descr="Ministerio de Agricultura, Alimentación y Medio Ambiente 2013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24" y="6269477"/>
            <a:ext cx="2779776" cy="58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13 Grupo"/>
          <p:cNvGrpSpPr/>
          <p:nvPr/>
        </p:nvGrpSpPr>
        <p:grpSpPr>
          <a:xfrm>
            <a:off x="1697210" y="6237296"/>
            <a:ext cx="2446165" cy="615554"/>
            <a:chOff x="1697210" y="6246820"/>
            <a:chExt cx="2419809" cy="602434"/>
          </a:xfrm>
        </p:grpSpPr>
        <p:pic>
          <p:nvPicPr>
            <p:cNvPr id="15" name="4 Imagen" descr="AGRISOSTJPG1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210" y="6246820"/>
              <a:ext cx="927683" cy="602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694" y="6246820"/>
              <a:ext cx="892892" cy="602433"/>
            </a:xfrm>
            <a:prstGeom prst="rect">
              <a:avLst/>
            </a:prstGeom>
          </p:spPr>
        </p:pic>
        <p:pic>
          <p:nvPicPr>
            <p:cNvPr id="17" name="Picture 2" descr="Logo UE_Fondos estructurales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586" y="6246820"/>
              <a:ext cx="602433" cy="602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8321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3188" y="128588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Plant biodiversity global and European scale</a:t>
            </a:r>
            <a:endParaRPr lang="en-US" altLang="es-ES" sz="2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9" y="1312926"/>
            <a:ext cx="7429458" cy="4548986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483096" y="6455664"/>
            <a:ext cx="264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Source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</a:rPr>
              <a:t>: </a:t>
            </a:r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Mutke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</a:rPr>
              <a:t> et al., 2010</a:t>
            </a:r>
            <a:endParaRPr lang="es-E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3188" y="834688"/>
            <a:ext cx="826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Species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richness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of vascular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plants</a:t>
            </a:r>
            <a:endParaRPr lang="es-ES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5737" y="5869769"/>
            <a:ext cx="826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Europe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: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Mediterranean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basin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Balkans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Alps</a:t>
            </a:r>
            <a:endParaRPr lang="es-ES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573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" y="1307942"/>
            <a:ext cx="7232907" cy="4553970"/>
          </a:xfrm>
          <a:prstGeom prst="rect">
            <a:avLst/>
          </a:prstGeom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3188" y="128588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Plant biodiversity global and European scale</a:t>
            </a:r>
            <a:endParaRPr lang="en-US" altLang="es-ES" sz="2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223760" y="6455664"/>
            <a:ext cx="190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Source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</a:rPr>
              <a:t>: EEA, 2015</a:t>
            </a:r>
            <a:endParaRPr lang="es-E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3188" y="834688"/>
            <a:ext cx="826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Ozone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concentration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in rural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areas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of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Europe</a:t>
            </a:r>
            <a:endParaRPr lang="es-ES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5737" y="5869769"/>
            <a:ext cx="8266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Europe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: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Mediterranean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basin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Balkans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Alps</a:t>
            </a:r>
            <a:endParaRPr lang="es-ES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89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539496" y="2468880"/>
            <a:ext cx="8398764" cy="2734736"/>
            <a:chOff x="210312" y="2468880"/>
            <a:chExt cx="8398764" cy="2734736"/>
          </a:xfrm>
        </p:grpSpPr>
        <p:sp>
          <p:nvSpPr>
            <p:cNvPr id="4" name="3 Rectángulo redondeado"/>
            <p:cNvSpPr/>
            <p:nvPr/>
          </p:nvSpPr>
          <p:spPr>
            <a:xfrm>
              <a:off x="228600" y="2468880"/>
              <a:ext cx="5664708" cy="658368"/>
            </a:xfrm>
            <a:prstGeom prst="roundRect">
              <a:avLst/>
            </a:prstGeom>
            <a:solidFill>
              <a:srgbClr val="E8F1DB"/>
            </a:solidFill>
            <a:ln w="9525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1092708" y="3150448"/>
              <a:ext cx="5664708" cy="658368"/>
            </a:xfrm>
            <a:prstGeom prst="roundRect">
              <a:avLst/>
            </a:prstGeom>
            <a:solidFill>
              <a:srgbClr val="C6DDA7"/>
            </a:solidFill>
            <a:ln w="9525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2022348" y="3850304"/>
              <a:ext cx="5664708" cy="658368"/>
            </a:xfrm>
            <a:prstGeom prst="roundRect">
              <a:avLst/>
            </a:prstGeom>
            <a:solidFill>
              <a:srgbClr val="A9CB7B"/>
            </a:solidFill>
            <a:ln w="9525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2944368" y="4545248"/>
              <a:ext cx="5664708" cy="658368"/>
            </a:xfrm>
            <a:prstGeom prst="roundRect">
              <a:avLst/>
            </a:prstGeom>
            <a:solidFill>
              <a:srgbClr val="87B747"/>
            </a:solidFill>
            <a:ln w="9525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210312" y="2592801"/>
              <a:ext cx="7795724" cy="24929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400" dirty="0" smtClean="0">
                  <a:latin typeface="Corbel" panose="020B0503020204020204" pitchFamily="34" charset="0"/>
                </a:rPr>
                <a:t>Growth response of individual species</a:t>
              </a:r>
            </a:p>
            <a:p>
              <a:pPr>
                <a:spcAft>
                  <a:spcPts val="2400"/>
                </a:spcAft>
              </a:pPr>
              <a:r>
                <a:rPr lang="en-US" sz="2400" dirty="0" smtClean="0">
                  <a:latin typeface="Corbel" panose="020B0503020204020204" pitchFamily="34" charset="0"/>
                </a:rPr>
                <a:t>	Biomass composition of mixtures of species</a:t>
              </a:r>
            </a:p>
            <a:p>
              <a:pPr>
                <a:spcAft>
                  <a:spcPts val="2400"/>
                </a:spcAft>
              </a:pPr>
              <a:r>
                <a:rPr lang="en-US" sz="2400" dirty="0" smtClean="0">
                  <a:latin typeface="Corbel" panose="020B0503020204020204" pitchFamily="34" charset="0"/>
                </a:rPr>
                <a:t>		Biomass composition of intact communities</a:t>
              </a:r>
            </a:p>
            <a:p>
              <a:pPr>
                <a:spcAft>
                  <a:spcPts val="2400"/>
                </a:spcAft>
              </a:pPr>
              <a:r>
                <a:rPr lang="en-US" sz="2400" dirty="0" smtClean="0">
                  <a:latin typeface="Corbel" panose="020B0503020204020204" pitchFamily="34" charset="0"/>
                </a:rPr>
                <a:t>			Gradient studies: multivariate analysis</a:t>
              </a:r>
              <a:endParaRPr lang="en-US" sz="2400" dirty="0">
                <a:latin typeface="Corbel" panose="020B0503020204020204" pitchFamily="34" charset="0"/>
              </a:endParaRPr>
            </a:p>
          </p:txBody>
        </p:sp>
      </p:grp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3188" y="128588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28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Ozone effects on </a:t>
            </a:r>
            <a:r>
              <a:rPr lang="en-US" altLang="es-ES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biodiversity</a:t>
            </a:r>
            <a:endParaRPr lang="en-US" altLang="es-ES" sz="2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3188" y="825544"/>
            <a:ext cx="8964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Attempts to show O3 effects on biodiversity focus on semi-natural vegetation mainly biomass growth and species composition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58636" y="3081684"/>
            <a:ext cx="2877756" cy="219560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0" y="4434175"/>
            <a:ext cx="224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Corbel" panose="020B0503020204020204" pitchFamily="34" charset="0"/>
              </a:rPr>
              <a:t>Increasing complexity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35737" y="5723465"/>
            <a:ext cx="8266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Sensitive species or ecosystems inferred from physiological or functional traits and presence of sensitive component species</a:t>
            </a:r>
          </a:p>
        </p:txBody>
      </p:sp>
    </p:spTree>
    <p:extLst>
      <p:ext uri="{BB962C8B-B14F-4D97-AF65-F5344CB8AC3E}">
        <p14:creationId xmlns:p14="http://schemas.microsoft.com/office/powerpoint/2010/main" val="428895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3188" y="128588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2800" b="1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Ozone effects on </a:t>
            </a:r>
            <a:r>
              <a:rPr lang="en-US" altLang="es-ES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biodiversity</a:t>
            </a:r>
            <a:endParaRPr lang="en-US" altLang="es-ES" sz="2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71600" y="6455664"/>
            <a:ext cx="777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Source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</a:rPr>
              <a:t>: </a:t>
            </a:r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Mutke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</a:rPr>
              <a:t> et al., 2010; Mills et al., 2007, Hayes et al., 2007; </a:t>
            </a:r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Buker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</a:rPr>
              <a:t> et al., 2015</a:t>
            </a:r>
            <a:endParaRPr lang="es-E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3188" y="651808"/>
            <a:ext cx="8964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Previous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attemps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to show O3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effects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on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biodiversity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focus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on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semi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-natural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vegetation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mainly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biomass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growth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and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composition</a:t>
            </a:r>
            <a:endParaRPr lang="es-ES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35737" y="4900505"/>
            <a:ext cx="8266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Limited amount of species and ecosystems tested: many are productive species or crops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Limited evidence from Mediterranean areas but O3 sensitive species have been identified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/>
          <a:stretch/>
        </p:blipFill>
        <p:spPr bwMode="auto">
          <a:xfrm>
            <a:off x="2095024" y="1780276"/>
            <a:ext cx="4944428" cy="2968264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572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3188" y="128588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Ozone effects on biodiversity: annual Med pastures</a:t>
            </a:r>
            <a:endParaRPr lang="en-US" altLang="es-ES" sz="2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73372" y="808534"/>
            <a:ext cx="3794760" cy="2603146"/>
            <a:chOff x="301752" y="825855"/>
            <a:chExt cx="3794760" cy="260314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" t="12208" r="28350" b="8228"/>
            <a:stretch/>
          </p:blipFill>
          <p:spPr bwMode="auto">
            <a:xfrm>
              <a:off x="301752" y="825855"/>
              <a:ext cx="3794760" cy="2603146"/>
            </a:xfrm>
            <a:prstGeom prst="rect">
              <a:avLst/>
            </a:prstGeom>
            <a:noFill/>
            <a:ln w="9525">
              <a:solidFill>
                <a:srgbClr val="00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11 CuadroTexto"/>
            <p:cNvSpPr txBox="1"/>
            <p:nvPr/>
          </p:nvSpPr>
          <p:spPr>
            <a:xfrm>
              <a:off x="344344" y="847325"/>
              <a:ext cx="3435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>
                  <a:latin typeface="Corbel" panose="020B0503020204020204" pitchFamily="34" charset="0"/>
                </a:rPr>
                <a:t>6310 – Dehesas </a:t>
              </a:r>
              <a:r>
                <a:rPr lang="es-ES" sz="2000" b="1" i="1" dirty="0" err="1" smtClean="0">
                  <a:latin typeface="Corbel" panose="020B0503020204020204" pitchFamily="34" charset="0"/>
                </a:rPr>
                <a:t>Quercus</a:t>
              </a:r>
              <a:r>
                <a:rPr lang="es-ES" sz="2000" b="1" dirty="0" smtClean="0">
                  <a:latin typeface="Corbel" panose="020B0503020204020204" pitchFamily="34" charset="0"/>
                </a:rPr>
                <a:t> </a:t>
              </a:r>
              <a:r>
                <a:rPr lang="es-ES" sz="2000" b="1" dirty="0" err="1" smtClean="0">
                  <a:latin typeface="Corbel" panose="020B0503020204020204" pitchFamily="34" charset="0"/>
                </a:rPr>
                <a:t>spp</a:t>
              </a:r>
              <a:endParaRPr lang="es-ES" sz="2000" b="1" dirty="0">
                <a:latin typeface="Corbel" panose="020B0503020204020204" pitchFamily="34" charset="0"/>
              </a:endParaRPr>
            </a:p>
          </p:txBody>
        </p:sp>
      </p:grp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2" y="5125615"/>
            <a:ext cx="2179320" cy="16344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24" y="5125615"/>
            <a:ext cx="2179321" cy="16344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05" y="5125615"/>
            <a:ext cx="2179320" cy="16344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86" y="5119840"/>
            <a:ext cx="2201485" cy="16511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17 CuadroTexto"/>
          <p:cNvSpPr txBox="1"/>
          <p:nvPr/>
        </p:nvSpPr>
        <p:spPr>
          <a:xfrm>
            <a:off x="377762" y="4750508"/>
            <a:ext cx="13444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November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635880" y="4750508"/>
            <a:ext cx="13444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May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914268" y="4750508"/>
            <a:ext cx="13444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July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7212293" y="4750508"/>
            <a:ext cx="13444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August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89771" y="95594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Dehesa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Sparsley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sclerophyllous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wooded pasture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Protected habitat EU Directives: 92/43/CEE (habitats) 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2009/147/CE (birds)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Iberian peninsula: 4·10</a:t>
            </a:r>
            <a:r>
              <a:rPr lang="en-US" sz="2400" baseline="30000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6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ha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173038" y="3756920"/>
            <a:ext cx="8788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Pasture dominated by </a:t>
            </a:r>
            <a:r>
              <a:rPr lang="en-US" sz="2400" dirty="0" err="1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therophytes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following annual cycle regrowth, seeding and dry out</a:t>
            </a:r>
          </a:p>
        </p:txBody>
      </p:sp>
    </p:spTree>
    <p:extLst>
      <p:ext uri="{BB962C8B-B14F-4D97-AF65-F5344CB8AC3E}">
        <p14:creationId xmlns:p14="http://schemas.microsoft.com/office/powerpoint/2010/main" val="462023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3188" y="128588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Ozone effects on biodiversity: annual Med pastures</a:t>
            </a:r>
            <a:endParaRPr lang="en-US" altLang="es-ES" sz="2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229 CuadroTexto"/>
          <p:cNvSpPr txBox="1"/>
          <p:nvPr/>
        </p:nvSpPr>
        <p:spPr>
          <a:xfrm>
            <a:off x="103188" y="834688"/>
            <a:ext cx="896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Plant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water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availability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controls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annual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pasture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dynamics</a:t>
            </a:r>
            <a:endParaRPr lang="es-ES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pSp>
        <p:nvGrpSpPr>
          <p:cNvPr id="237" name="236 Grupo"/>
          <p:cNvGrpSpPr/>
          <p:nvPr/>
        </p:nvGrpSpPr>
        <p:grpSpPr>
          <a:xfrm>
            <a:off x="0" y="1432615"/>
            <a:ext cx="9021242" cy="5198651"/>
            <a:chOff x="0" y="1432615"/>
            <a:chExt cx="9021242" cy="5198651"/>
          </a:xfrm>
        </p:grpSpPr>
        <p:sp>
          <p:nvSpPr>
            <p:cNvPr id="2" name="1 Rectángulo"/>
            <p:cNvSpPr/>
            <p:nvPr/>
          </p:nvSpPr>
          <p:spPr>
            <a:xfrm>
              <a:off x="0" y="1432615"/>
              <a:ext cx="8949689" cy="51693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8" y="1824795"/>
              <a:ext cx="6782244" cy="4429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227" y="1542343"/>
              <a:ext cx="2363238" cy="2462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451" y="4127021"/>
              <a:ext cx="2434791" cy="2504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5 Conector recto"/>
            <p:cNvCxnSpPr/>
            <p:nvPr/>
          </p:nvCxnSpPr>
          <p:spPr>
            <a:xfrm flipV="1">
              <a:off x="1316736" y="1975104"/>
              <a:ext cx="5779008" cy="6126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230 Conector recto"/>
            <p:cNvCxnSpPr/>
            <p:nvPr/>
          </p:nvCxnSpPr>
          <p:spPr>
            <a:xfrm>
              <a:off x="1316736" y="2587752"/>
              <a:ext cx="5779008" cy="1106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231 Conector recto"/>
            <p:cNvCxnSpPr/>
            <p:nvPr/>
          </p:nvCxnSpPr>
          <p:spPr>
            <a:xfrm flipV="1">
              <a:off x="3494310" y="4407408"/>
              <a:ext cx="3509994" cy="399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233 Conector recto"/>
            <p:cNvCxnSpPr/>
            <p:nvPr/>
          </p:nvCxnSpPr>
          <p:spPr>
            <a:xfrm>
              <a:off x="3494310" y="4806696"/>
              <a:ext cx="3509994" cy="14473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235 CuadroTexto"/>
            <p:cNvSpPr txBox="1"/>
            <p:nvPr/>
          </p:nvSpPr>
          <p:spPr>
            <a:xfrm>
              <a:off x="374904" y="5897423"/>
              <a:ext cx="56327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Oct-09	     Feb-11	  Jul-12 	           Nov-13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385007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3188" y="128588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Ozone effects on biodiversity: annual Med pastures</a:t>
            </a:r>
            <a:endParaRPr lang="en-US" altLang="es-ES" sz="2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8170" y="6455664"/>
            <a:ext cx="301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Source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</a:rPr>
              <a:t>: 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</a:rPr>
              <a:t>Sanz et al., </a:t>
            </a:r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submitted</a:t>
            </a:r>
            <a:endParaRPr lang="es-E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10882" y="868680"/>
            <a:ext cx="4269094" cy="3229592"/>
            <a:chOff x="110882" y="868680"/>
            <a:chExt cx="4269094" cy="3229592"/>
          </a:xfrm>
        </p:grpSpPr>
        <p:pic>
          <p:nvPicPr>
            <p:cNvPr id="11" name="Picture 3" descr="L:\c PROYECTOS\2007-2011 MIMAM- Encomienda\Publicacion ozono\Fotos para MARM-librillo ozono\9- CIEMAT- OTC delta desde el aire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242" b="10684"/>
            <a:stretch/>
          </p:blipFill>
          <p:spPr bwMode="auto">
            <a:xfrm>
              <a:off x="110882" y="868680"/>
              <a:ext cx="4269094" cy="3229592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 descr="logo-ciema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0625" y="3697527"/>
              <a:ext cx="1939351" cy="395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9 CuadroTexto"/>
          <p:cNvSpPr txBox="1"/>
          <p:nvPr/>
        </p:nvSpPr>
        <p:spPr>
          <a:xfrm>
            <a:off x="110882" y="4760206"/>
            <a:ext cx="8831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OTC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experiments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: O3 (x N), CFA, NFA, NFA+20, +40, N</a:t>
            </a:r>
            <a:r>
              <a:rPr lang="es-ES" sz="2400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, N15, N30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19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species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annual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Mediterranean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pastures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5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experiments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: individual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species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or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2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spp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mixtures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Pots</a:t>
            </a:r>
            <a:endParaRPr lang="es-ES" sz="24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3" name="Picture 3" descr="b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06" y="868680"/>
            <a:ext cx="3918426" cy="271103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606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55" y="2134148"/>
            <a:ext cx="6611366" cy="432151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3188" y="128588"/>
            <a:ext cx="8964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s-ES" sz="2800" b="1" dirty="0" smtClean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Ozone effects on biodiversity: annual Med pastures</a:t>
            </a:r>
            <a:endParaRPr lang="en-US" altLang="es-ES" sz="2800" b="1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5598826" y="4959134"/>
            <a:ext cx="2101715" cy="710014"/>
            <a:chOff x="13478531" y="20941575"/>
            <a:chExt cx="3299580" cy="919508"/>
          </a:xfrm>
        </p:grpSpPr>
        <p:sp>
          <p:nvSpPr>
            <p:cNvPr id="15" name="14 CuadroTexto"/>
            <p:cNvSpPr txBox="1"/>
            <p:nvPr/>
          </p:nvSpPr>
          <p:spPr>
            <a:xfrm>
              <a:off x="14107001" y="20941575"/>
              <a:ext cx="2671110" cy="478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0070C0"/>
                  </a:solidFill>
                </a:rPr>
                <a:t>O</a:t>
              </a:r>
              <a:r>
                <a:rPr lang="es-ES" b="1" baseline="-25000" dirty="0" smtClean="0">
                  <a:solidFill>
                    <a:srgbClr val="0070C0"/>
                  </a:solidFill>
                </a:rPr>
                <a:t>3</a:t>
              </a:r>
              <a:r>
                <a:rPr lang="es-ES" b="1" dirty="0" smtClean="0">
                  <a:solidFill>
                    <a:srgbClr val="0070C0"/>
                  </a:solidFill>
                </a:rPr>
                <a:t>-sensitive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4107003" y="21382778"/>
              <a:ext cx="2378640" cy="478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FF0000"/>
                  </a:solidFill>
                </a:rPr>
                <a:t>O</a:t>
              </a:r>
              <a:r>
                <a:rPr lang="es-ES" b="1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s-ES" b="1" dirty="0" smtClean="0">
                  <a:solidFill>
                    <a:srgbClr val="FF0000"/>
                  </a:solidFill>
                </a:rPr>
                <a:t>-tolerant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17 Conector recto"/>
            <p:cNvCxnSpPr/>
            <p:nvPr/>
          </p:nvCxnSpPr>
          <p:spPr>
            <a:xfrm>
              <a:off x="13478531" y="21203184"/>
              <a:ext cx="628472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>
              <a:off x="13496037" y="21637132"/>
              <a:ext cx="62847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19 CuadroTexto"/>
          <p:cNvSpPr txBox="1"/>
          <p:nvPr/>
        </p:nvSpPr>
        <p:spPr>
          <a:xfrm>
            <a:off x="103188" y="752392"/>
            <a:ext cx="8964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Sensitive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and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tolerant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species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: no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clear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traits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for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O3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sensitivity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(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e.g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sensitive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and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tolerant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legume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species</a:t>
            </a:r>
            <a:r>
              <a:rPr lang="es-E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) </a:t>
            </a:r>
          </a:p>
        </p:txBody>
      </p:sp>
      <p:sp>
        <p:nvSpPr>
          <p:cNvPr id="11" name="3 CuadroTexto"/>
          <p:cNvSpPr txBox="1"/>
          <p:nvPr/>
        </p:nvSpPr>
        <p:spPr>
          <a:xfrm>
            <a:off x="6118170" y="6455664"/>
            <a:ext cx="301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Source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</a:rPr>
              <a:t>: </a:t>
            </a:r>
            <a:r>
              <a:rPr lang="es-ES" dirty="0" smtClean="0">
                <a:solidFill>
                  <a:schemeClr val="bg1"/>
                </a:solidFill>
                <a:latin typeface="Corbel" panose="020B0503020204020204" pitchFamily="34" charset="0"/>
              </a:rPr>
              <a:t>Sanz et al., </a:t>
            </a:r>
            <a:r>
              <a:rPr lang="es-ES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submitted</a:t>
            </a:r>
            <a:endParaRPr lang="es-E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10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16437</TotalTime>
  <Words>801</Words>
  <Application>Microsoft Office PowerPoint</Application>
  <PresentationFormat>Presentación en pantalla (4:3)</PresentationFormat>
  <Paragraphs>117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Corbel</vt:lpstr>
      <vt:lpstr>Times New Roman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ciemat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u5455</dc:creator>
  <cp:lastModifiedBy>Ignacio Gonzalez Fernandez</cp:lastModifiedBy>
  <cp:revision>619</cp:revision>
  <cp:lastPrinted>2016-02-11T14:51:26Z</cp:lastPrinted>
  <dcterms:created xsi:type="dcterms:W3CDTF">2012-10-30T09:15:03Z</dcterms:created>
  <dcterms:modified xsi:type="dcterms:W3CDTF">2016-02-28T19:07:05Z</dcterms:modified>
</cp:coreProperties>
</file>