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vsdx" ContentType="application/vnd.ms-visio.drawing"/>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60" r:id="rId4"/>
    <p:sldId id="277" r:id="rId5"/>
    <p:sldId id="281" r:id="rId6"/>
    <p:sldId id="278" r:id="rId7"/>
    <p:sldId id="259" r:id="rId8"/>
    <p:sldId id="258" r:id="rId9"/>
    <p:sldId id="280" r:id="rId10"/>
    <p:sldId id="261" r:id="rId11"/>
    <p:sldId id="279" r:id="rId12"/>
    <p:sldId id="282" r:id="rId13"/>
    <p:sldId id="262" r:id="rId14"/>
    <p:sldId id="274" r:id="rId15"/>
    <p:sldId id="275"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5050"/>
    <a:srgbClr val="00E5F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BEC3E-B351-451D-AF3D-47C1C51EFC91}" v="14" dt="2019-01-22T06:40:43.268"/>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14" d="100"/>
          <a:sy n="114" d="100"/>
        </p:scale>
        <p:origin x="-1476" y="-1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Егор Лычагин" userId="8b65ed3ec763e5ed" providerId="LiveId" clId="{325BEC3E-B351-451D-AF3D-47C1C51EFC91}"/>
    <pc:docChg chg="modSld">
      <pc:chgData name="Егор Лычагин" userId="8b65ed3ec763e5ed" providerId="LiveId" clId="{325BEC3E-B351-451D-AF3D-47C1C51EFC91}" dt="2019-01-22T06:40:43.268" v="18" actId="207"/>
      <pc:docMkLst>
        <pc:docMk/>
      </pc:docMkLst>
      <pc:sldChg chg="modSp">
        <pc:chgData name="Егор Лычагин" userId="8b65ed3ec763e5ed" providerId="LiveId" clId="{325BEC3E-B351-451D-AF3D-47C1C51EFC91}" dt="2019-01-22T06:36:58.776" v="4" actId="207"/>
        <pc:sldMkLst>
          <pc:docMk/>
          <pc:sldMk cId="1729037129" sldId="258"/>
        </pc:sldMkLst>
        <pc:spChg chg="mod">
          <ac:chgData name="Егор Лычагин" userId="8b65ed3ec763e5ed" providerId="LiveId" clId="{325BEC3E-B351-451D-AF3D-47C1C51EFC91}" dt="2019-01-22T06:36:58.776" v="4" actId="207"/>
          <ac:spMkLst>
            <pc:docMk/>
            <pc:sldMk cId="1729037129" sldId="258"/>
            <ac:spMk id="4" creationId="{6CE85C24-6584-49D1-A870-E1D3EF122252}"/>
          </ac:spMkLst>
        </pc:spChg>
      </pc:sldChg>
      <pc:sldChg chg="modSp">
        <pc:chgData name="Егор Лычагин" userId="8b65ed3ec763e5ed" providerId="LiveId" clId="{325BEC3E-B351-451D-AF3D-47C1C51EFC91}" dt="2019-01-22T06:38:09.576" v="16" actId="20577"/>
        <pc:sldMkLst>
          <pc:docMk/>
          <pc:sldMk cId="1430928372" sldId="259"/>
        </pc:sldMkLst>
        <pc:graphicFrameChg chg="mod modGraphic">
          <ac:chgData name="Егор Лычагин" userId="8b65ed3ec763e5ed" providerId="LiveId" clId="{325BEC3E-B351-451D-AF3D-47C1C51EFC91}" dt="2019-01-22T06:38:09.576" v="16" actId="20577"/>
          <ac:graphicFrameMkLst>
            <pc:docMk/>
            <pc:sldMk cId="1430928372" sldId="259"/>
            <ac:graphicFrameMk id="10" creationId="{00000000-0000-0000-0000-000000000000}"/>
          </ac:graphicFrameMkLst>
        </pc:graphicFrameChg>
      </pc:sldChg>
      <pc:sldChg chg="modSp">
        <pc:chgData name="Егор Лычагин" userId="8b65ed3ec763e5ed" providerId="LiveId" clId="{325BEC3E-B351-451D-AF3D-47C1C51EFC91}" dt="2019-01-22T06:40:43.268" v="18" actId="207"/>
        <pc:sldMkLst>
          <pc:docMk/>
          <pc:sldMk cId="3946722078" sldId="261"/>
        </pc:sldMkLst>
        <pc:spChg chg="mod">
          <ac:chgData name="Егор Лычагин" userId="8b65ed3ec763e5ed" providerId="LiveId" clId="{325BEC3E-B351-451D-AF3D-47C1C51EFC91}" dt="2019-01-22T06:40:43.268" v="18" actId="207"/>
          <ac:spMkLst>
            <pc:docMk/>
            <pc:sldMk cId="3946722078" sldId="261"/>
            <ac:spMk id="18" creationId="{250CC837-9438-40C0-8342-82F327F27318}"/>
          </ac:spMkLst>
        </pc:spChg>
      </pc:sldChg>
      <pc:sldChg chg="modSp">
        <pc:chgData name="Егор Лычагин" userId="8b65ed3ec763e5ed" providerId="LiveId" clId="{325BEC3E-B351-451D-AF3D-47C1C51EFC91}" dt="2019-01-22T06:34:33.105" v="1" actId="20577"/>
        <pc:sldMkLst>
          <pc:docMk/>
          <pc:sldMk cId="74407376" sldId="281"/>
        </pc:sldMkLst>
        <pc:spChg chg="mod">
          <ac:chgData name="Егор Лычагин" userId="8b65ed3ec763e5ed" providerId="LiveId" clId="{325BEC3E-B351-451D-AF3D-47C1C51EFC91}" dt="2019-01-22T06:34:33.105" v="1" actId="20577"/>
          <ac:spMkLst>
            <pc:docMk/>
            <pc:sldMk cId="74407376" sldId="281"/>
            <ac:spMk id="21"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91696699-12A5-4CA3-95AE-D3F97F4EE4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A44EB9AF-FCDF-440F-A3DF-FC013859C92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0F897-9009-4541-A1A8-66D83A239CAF}" type="datetimeFigureOut">
              <a:rPr lang="ru-RU" smtClean="0"/>
              <a:pPr/>
              <a:t>22.01.2019</a:t>
            </a:fld>
            <a:endParaRPr lang="ru-RU"/>
          </a:p>
        </p:txBody>
      </p:sp>
      <p:sp>
        <p:nvSpPr>
          <p:cNvPr id="4" name="Образ слайда 3">
            <a:extLst>
              <a:ext uri="{FF2B5EF4-FFF2-40B4-BE49-F238E27FC236}">
                <a16:creationId xmlns="" xmlns:a16="http://schemas.microsoft.com/office/drawing/2014/main" id="{A963E77E-7497-4229-A37A-ED03424D6EF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a:extLst>
              <a:ext uri="{FF2B5EF4-FFF2-40B4-BE49-F238E27FC236}">
                <a16:creationId xmlns="" xmlns:a16="http://schemas.microsoft.com/office/drawing/2014/main" id="{2A16FD94-3F0A-4821-95DF-0CC15E4F30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a:extLst>
              <a:ext uri="{FF2B5EF4-FFF2-40B4-BE49-F238E27FC236}">
                <a16:creationId xmlns="" xmlns:a16="http://schemas.microsoft.com/office/drawing/2014/main" id="{908F0AA9-F02C-4AA2-813B-5EEC4BAA1CC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a:extLst>
              <a:ext uri="{FF2B5EF4-FFF2-40B4-BE49-F238E27FC236}">
                <a16:creationId xmlns="" xmlns:a16="http://schemas.microsoft.com/office/drawing/2014/main" id="{BC07015D-8F24-4A99-B618-35D868B74B5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42620-06C1-4DDF-B156-AFF634979975}" type="slidenum">
              <a:rPr lang="ru-RU" smtClean="0"/>
              <a:pPr/>
              <a:t>‹#›</a:t>
            </a:fld>
            <a:endParaRPr lang="ru-RU"/>
          </a:p>
        </p:txBody>
      </p:sp>
    </p:spTree>
    <p:extLst>
      <p:ext uri="{BB962C8B-B14F-4D97-AF65-F5344CB8AC3E}">
        <p14:creationId xmlns="" xmlns:p14="http://schemas.microsoft.com/office/powerpoint/2010/main" val="393848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1899F5B-2FAF-4769-BEA8-B4648C95271E}" type="datetime1">
              <a:rPr lang="ru-RU" smtClean="0"/>
              <a:pPr/>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151813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59A2983-DF3B-4CC0-91A2-39150A1C1262}" type="datetime1">
              <a:rPr lang="ru-RU" smtClean="0"/>
              <a:pPr/>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208945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B9C0FB-8B12-43E3-9B21-3EC7C7B72CF5}" type="datetime1">
              <a:rPr lang="ru-RU" smtClean="0"/>
              <a:pPr/>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160622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35D332C-A47E-4868-89EC-4F59138A2287}" type="datetime1">
              <a:rPr lang="ru-RU" smtClean="0"/>
              <a:pPr/>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421843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C0FEED7-B0BD-4379-AF4F-988E130C197B}" type="datetime1">
              <a:rPr lang="ru-RU" smtClean="0"/>
              <a:pPr/>
              <a:t>22.01.2019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270435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7C13A82-C128-4AC8-8BBB-58C54341642C}" type="datetime1">
              <a:rPr lang="ru-RU" smtClean="0"/>
              <a:pPr/>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335755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87C9D60-C040-4FB1-8AC1-82EB48ADF095}" type="datetime1">
              <a:rPr lang="ru-RU" smtClean="0"/>
              <a:pPr/>
              <a:t>22.01.2019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212927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9B49096-2D69-4968-BD27-7CE9C0825757}" type="datetime1">
              <a:rPr lang="ru-RU" smtClean="0"/>
              <a:pPr/>
              <a:t>22.01.2019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190423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AC9CE-4DE4-4D16-9F4A-F0029272898B}" type="datetime1">
              <a:rPr lang="ru-RU" smtClean="0"/>
              <a:pPr/>
              <a:t>22.01.2019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414981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4C94A6A-145F-4D98-8C2B-EFDE67B5625F}" type="datetime1">
              <a:rPr lang="ru-RU" smtClean="0"/>
              <a:pPr/>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246031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064228-3B17-409B-9C68-4B8A7324EBF8}" type="datetime1">
              <a:rPr lang="ru-RU" smtClean="0"/>
              <a:pPr/>
              <a:t>22.01.2019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285360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F8BB6-D1DE-45E1-B381-1674E05C5DC6}" type="datetime1">
              <a:rPr lang="ru-RU" smtClean="0"/>
              <a:pPr/>
              <a:t>22.01.2019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C418A-8102-41C1-B173-9B9CE8D14080}" type="slidenum">
              <a:rPr lang="ru-RU" smtClean="0"/>
              <a:pPr/>
              <a:t>‹#›</a:t>
            </a:fld>
            <a:endParaRPr lang="ru-RU"/>
          </a:p>
        </p:txBody>
      </p:sp>
    </p:spTree>
    <p:extLst>
      <p:ext uri="{BB962C8B-B14F-4D97-AF65-F5344CB8AC3E}">
        <p14:creationId xmlns="" xmlns:p14="http://schemas.microsoft.com/office/powerpoint/2010/main" val="1532183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hyperlink" Target="http://flnph.jinr.ru/images/content/Books/Blok.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_________Microsoft_Visio1222222222222222.vsdx"/><Relationship Id="rId5" Type="http://schemas.openxmlformats.org/officeDocument/2006/relationships/package" Target="../embeddings/_________Microsoft_Visio111111111111111.vsdx"/><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9" name="Прямоугольник 8">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11" name="Прямоугольник 10">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4" name="Прямоугольник 3">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16" name="Прямоугольник 15">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18" name="Прямоугольник 17">
            <a:extLst>
              <a:ext uri="{FF2B5EF4-FFF2-40B4-BE49-F238E27FC236}">
                <a16:creationId xmlns="" xmlns:a16="http://schemas.microsoft.com/office/drawing/2014/main" id="{123556B7-A71D-47C9-86DE-DAFB958F4982}"/>
              </a:ext>
            </a:extLst>
          </p:cNvPr>
          <p:cNvSpPr/>
          <p:nvPr/>
        </p:nvSpPr>
        <p:spPr>
          <a:xfrm>
            <a:off x="449600" y="1867916"/>
            <a:ext cx="8412530" cy="1754326"/>
          </a:xfrm>
          <a:prstGeom prst="rect">
            <a:avLst/>
          </a:prstGeom>
          <a:noFill/>
        </p:spPr>
        <p:txBody>
          <a:bodyPr wrap="square" lIns="91440" tIns="45720" rIns="91440" bIns="45720">
            <a:spAutoFit/>
          </a:bodyPr>
          <a:lstStyle/>
          <a:p>
            <a:pPr algn="ctr"/>
            <a:r>
              <a:rPr lang="en-US" sz="3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Concepts of new neutron sources at the Frank Laboratory of Neutron Physics and program of experiments</a:t>
            </a:r>
            <a:endParaRPr lang="ru-RU" sz="3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9" name="TextBox 18">
            <a:extLst>
              <a:ext uri="{FF2B5EF4-FFF2-40B4-BE49-F238E27FC236}">
                <a16:creationId xmlns="" xmlns:a16="http://schemas.microsoft.com/office/drawing/2014/main" id="{A375E306-092D-4DE3-A15E-8B393B013A64}"/>
              </a:ext>
            </a:extLst>
          </p:cNvPr>
          <p:cNvSpPr txBox="1"/>
          <p:nvPr/>
        </p:nvSpPr>
        <p:spPr>
          <a:xfrm>
            <a:off x="3319258" y="4290559"/>
            <a:ext cx="2457917" cy="584775"/>
          </a:xfrm>
          <a:prstGeom prst="rect">
            <a:avLst/>
          </a:prstGeom>
          <a:noFill/>
        </p:spPr>
        <p:txBody>
          <a:bodyPr wrap="none" rtlCol="0">
            <a:spAutoFit/>
          </a:bodyPr>
          <a:lstStyle/>
          <a:p>
            <a:r>
              <a:rPr lang="en-US" sz="3200" dirty="0" err="1"/>
              <a:t>Egor</a:t>
            </a:r>
            <a:r>
              <a:rPr lang="en-US" sz="3200" dirty="0"/>
              <a:t> </a:t>
            </a:r>
            <a:r>
              <a:rPr lang="en-US" sz="3200" dirty="0" err="1"/>
              <a:t>Lychagin</a:t>
            </a:r>
            <a:endParaRPr lang="ru-RU" sz="3200" dirty="0"/>
          </a:p>
        </p:txBody>
      </p:sp>
      <p:sp>
        <p:nvSpPr>
          <p:cNvPr id="21" name="Номер слайда 20">
            <a:extLst>
              <a:ext uri="{FF2B5EF4-FFF2-40B4-BE49-F238E27FC236}">
                <a16:creationId xmlns="" xmlns:a16="http://schemas.microsoft.com/office/drawing/2014/main" id="{D5F2F660-1FAA-4172-A379-84A36706FA9D}"/>
              </a:ext>
            </a:extLst>
          </p:cNvPr>
          <p:cNvSpPr>
            <a:spLocks noGrp="1"/>
          </p:cNvSpPr>
          <p:nvPr>
            <p:ph type="sldNum" sz="quarter" idx="12"/>
          </p:nvPr>
        </p:nvSpPr>
        <p:spPr/>
        <p:txBody>
          <a:bodyPr/>
          <a:lstStyle/>
          <a:p>
            <a:fld id="{80CC418A-8102-41C1-B173-9B9CE8D14080}" type="slidenum">
              <a:rPr lang="ru-RU" smtClean="0"/>
              <a:pPr/>
              <a:t>1</a:t>
            </a:fld>
            <a:endParaRPr lang="ru-RU"/>
          </a:p>
        </p:txBody>
      </p:sp>
    </p:spTree>
    <p:extLst>
      <p:ext uri="{BB962C8B-B14F-4D97-AF65-F5344CB8AC3E}">
        <p14:creationId xmlns="" xmlns:p14="http://schemas.microsoft.com/office/powerpoint/2010/main" val="385083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EB8C66B5-CCA0-4558-B7C7-69A9DFE02CA1}"/>
              </a:ext>
            </a:extLst>
          </p:cNvPr>
          <p:cNvSpPr>
            <a:spLocks noGrp="1"/>
          </p:cNvSpPr>
          <p:nvPr>
            <p:ph type="sldNum" sz="quarter" idx="12"/>
          </p:nvPr>
        </p:nvSpPr>
        <p:spPr/>
        <p:txBody>
          <a:bodyPr/>
          <a:lstStyle/>
          <a:p>
            <a:fld id="{80CC418A-8102-41C1-B173-9B9CE8D14080}" type="slidenum">
              <a:rPr lang="ru-RU" smtClean="0"/>
              <a:pPr/>
              <a:t>10</a:t>
            </a:fld>
            <a:endParaRPr lang="ru-RU"/>
          </a:p>
        </p:txBody>
      </p:sp>
      <p:sp>
        <p:nvSpPr>
          <p:cNvPr id="12" name="TextBox 11">
            <a:extLst>
              <a:ext uri="{FF2B5EF4-FFF2-40B4-BE49-F238E27FC236}">
                <a16:creationId xmlns="" xmlns:a16="http://schemas.microsoft.com/office/drawing/2014/main" id="{FDC2E020-495B-4327-9ABF-455C657981F7}"/>
              </a:ext>
            </a:extLst>
          </p:cNvPr>
          <p:cNvSpPr txBox="1"/>
          <p:nvPr/>
        </p:nvSpPr>
        <p:spPr>
          <a:xfrm>
            <a:off x="1099222" y="1573528"/>
            <a:ext cx="4240263" cy="523220"/>
          </a:xfrm>
          <a:prstGeom prst="rect">
            <a:avLst/>
          </a:prstGeom>
          <a:noFill/>
        </p:spPr>
        <p:txBody>
          <a:bodyPr wrap="none" rtlCol="0">
            <a:spAutoFit/>
          </a:bodyPr>
          <a:lstStyle/>
          <a:p>
            <a:pPr algn="ctr"/>
            <a:r>
              <a:rPr lang="en-US" sz="2400" dirty="0"/>
              <a:t>UCN	</a:t>
            </a:r>
            <a:r>
              <a:rPr lang="en-US" sz="2400" dirty="0">
                <a:sym typeface="Wingdings" panose="05000000000000000000" pitchFamily="2" charset="2"/>
              </a:rPr>
              <a:t>		</a:t>
            </a:r>
            <a:r>
              <a:rPr lang="en-US" sz="2800" b="1" dirty="0"/>
              <a:t>VCN	</a:t>
            </a:r>
            <a:r>
              <a:rPr lang="en-US" sz="2400" dirty="0">
                <a:sym typeface="Wingdings" panose="05000000000000000000" pitchFamily="2" charset="2"/>
              </a:rPr>
              <a:t> 		CN</a:t>
            </a:r>
          </a:p>
        </p:txBody>
      </p:sp>
      <p:sp>
        <p:nvSpPr>
          <p:cNvPr id="13" name="Прямоугольник 12">
            <a:extLst>
              <a:ext uri="{FF2B5EF4-FFF2-40B4-BE49-F238E27FC236}">
                <a16:creationId xmlns="" xmlns:a16="http://schemas.microsoft.com/office/drawing/2014/main" id="{B809A917-C05F-4D0A-A8A3-5415108BA60B}"/>
              </a:ext>
            </a:extLst>
          </p:cNvPr>
          <p:cNvSpPr/>
          <p:nvPr/>
        </p:nvSpPr>
        <p:spPr>
          <a:xfrm>
            <a:off x="2838469" y="2619968"/>
            <a:ext cx="2537302" cy="646331"/>
          </a:xfrm>
          <a:prstGeom prst="rect">
            <a:avLst/>
          </a:prstGeom>
        </p:spPr>
        <p:txBody>
          <a:bodyPr wrap="square">
            <a:spAutoFit/>
          </a:bodyPr>
          <a:lstStyle/>
          <a:p>
            <a:pPr algn="ctr"/>
            <a:r>
              <a:rPr lang="en-US" b="1" dirty="0"/>
              <a:t>neutrons (v=</a:t>
            </a:r>
            <a:r>
              <a:rPr lang="ru-RU" b="1" dirty="0"/>
              <a:t>8</a:t>
            </a:r>
            <a:r>
              <a:rPr lang="en-US" b="1" dirty="0"/>
              <a:t>÷200 m/s) are very attractive for:</a:t>
            </a:r>
          </a:p>
        </p:txBody>
      </p:sp>
      <p:sp>
        <p:nvSpPr>
          <p:cNvPr id="14" name="TextBox 13">
            <a:extLst>
              <a:ext uri="{FF2B5EF4-FFF2-40B4-BE49-F238E27FC236}">
                <a16:creationId xmlns="" xmlns:a16="http://schemas.microsoft.com/office/drawing/2014/main" id="{63B784FA-BFE1-4148-9CA9-97BE028F6766}"/>
              </a:ext>
            </a:extLst>
          </p:cNvPr>
          <p:cNvSpPr txBox="1"/>
          <p:nvPr/>
        </p:nvSpPr>
        <p:spPr>
          <a:xfrm>
            <a:off x="0" y="2096748"/>
            <a:ext cx="2838469" cy="646331"/>
          </a:xfrm>
          <a:prstGeom prst="rect">
            <a:avLst/>
          </a:prstGeom>
          <a:noFill/>
        </p:spPr>
        <p:txBody>
          <a:bodyPr wrap="none" rtlCol="0">
            <a:spAutoFit/>
          </a:bodyPr>
          <a:lstStyle/>
          <a:p>
            <a:r>
              <a:rPr lang="en-US" dirty="0"/>
              <a:t>are widely used in precision</a:t>
            </a:r>
          </a:p>
          <a:p>
            <a:r>
              <a:rPr lang="en-US" dirty="0"/>
              <a:t>particle physics experiments</a:t>
            </a:r>
            <a:endParaRPr lang="ru-RU" dirty="0"/>
          </a:p>
        </p:txBody>
      </p:sp>
      <p:sp>
        <p:nvSpPr>
          <p:cNvPr id="15" name="Прямоугольник 14">
            <a:extLst>
              <a:ext uri="{FF2B5EF4-FFF2-40B4-BE49-F238E27FC236}">
                <a16:creationId xmlns="" xmlns:a16="http://schemas.microsoft.com/office/drawing/2014/main" id="{6F3CBCB3-23DE-407E-9ECF-4E6953FE5AB2}"/>
              </a:ext>
            </a:extLst>
          </p:cNvPr>
          <p:cNvSpPr/>
          <p:nvPr/>
        </p:nvSpPr>
        <p:spPr>
          <a:xfrm>
            <a:off x="5652728" y="1389014"/>
            <a:ext cx="3583739" cy="1754326"/>
          </a:xfrm>
          <a:prstGeom prst="rect">
            <a:avLst/>
          </a:prstGeom>
        </p:spPr>
        <p:txBody>
          <a:bodyPr wrap="square">
            <a:spAutoFit/>
          </a:bodyPr>
          <a:lstStyle/>
          <a:p>
            <a:r>
              <a:rPr lang="en-US" dirty="0"/>
              <a:t>extremely broad applications</a:t>
            </a:r>
          </a:p>
          <a:p>
            <a:r>
              <a:rPr lang="en-US" dirty="0"/>
              <a:t>in various domains</a:t>
            </a:r>
            <a:r>
              <a:rPr lang="ru-RU" dirty="0"/>
              <a:t>: </a:t>
            </a:r>
            <a:r>
              <a:rPr lang="en-US" dirty="0"/>
              <a:t>solid state, soft</a:t>
            </a:r>
          </a:p>
          <a:p>
            <a:r>
              <a:rPr lang="en-US" dirty="0"/>
              <a:t>matter, surface physics, magnetism, chemistry, biology</a:t>
            </a:r>
            <a:r>
              <a:rPr lang="ru-RU" dirty="0"/>
              <a:t>,</a:t>
            </a:r>
            <a:r>
              <a:rPr lang="en-US" dirty="0"/>
              <a:t> precision studies of the neutron decay and in studies of fundamental symmetries</a:t>
            </a:r>
            <a:endParaRPr lang="ru-RU" dirty="0"/>
          </a:p>
        </p:txBody>
      </p:sp>
      <p:sp>
        <p:nvSpPr>
          <p:cNvPr id="17" name="Стрелка: вниз 16">
            <a:extLst>
              <a:ext uri="{FF2B5EF4-FFF2-40B4-BE49-F238E27FC236}">
                <a16:creationId xmlns="" xmlns:a16="http://schemas.microsoft.com/office/drawing/2014/main" id="{4DC2A341-8E76-4680-9718-1D0C8565F7DB}"/>
              </a:ext>
            </a:extLst>
          </p:cNvPr>
          <p:cNvSpPr/>
          <p:nvPr/>
        </p:nvSpPr>
        <p:spPr>
          <a:xfrm rot="19500064">
            <a:off x="3469291" y="1989369"/>
            <a:ext cx="446418" cy="727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250CC837-9438-40C0-8342-82F327F27318}"/>
              </a:ext>
            </a:extLst>
          </p:cNvPr>
          <p:cNvSpPr txBox="1"/>
          <p:nvPr/>
        </p:nvSpPr>
        <p:spPr>
          <a:xfrm>
            <a:off x="1419234" y="3362179"/>
            <a:ext cx="6388544" cy="3139321"/>
          </a:xfrm>
          <a:prstGeom prst="rect">
            <a:avLst/>
          </a:prstGeom>
          <a:noFill/>
        </p:spPr>
        <p:txBody>
          <a:bodyPr wrap="none" rtlCol="0">
            <a:spAutoFit/>
          </a:bodyPr>
          <a:lstStyle/>
          <a:p>
            <a:pPr marL="285750" indent="-285750">
              <a:buFont typeface="Arial" panose="020B0604020202020204" pitchFamily="34" charset="0"/>
              <a:buChar char="•"/>
            </a:pPr>
            <a:r>
              <a:rPr lang="en-US" b="1" dirty="0">
                <a:solidFill>
                  <a:schemeClr val="accent1"/>
                </a:solidFill>
              </a:rPr>
              <a:t>search for extra-short-range interactions at neutron scattering;</a:t>
            </a:r>
          </a:p>
          <a:p>
            <a:pPr marL="285750" indent="-285750">
              <a:buFont typeface="Arial" panose="020B0604020202020204" pitchFamily="34" charset="0"/>
              <a:buChar char="•"/>
            </a:pPr>
            <a:r>
              <a:rPr lang="en-US" b="1" dirty="0">
                <a:solidFill>
                  <a:schemeClr val="accent1"/>
                </a:solidFill>
              </a:rPr>
              <a:t>experiments with neutrons in a whispering gallery;</a:t>
            </a:r>
          </a:p>
          <a:p>
            <a:pPr marL="285750" indent="-285750">
              <a:buFont typeface="Arial" panose="020B0604020202020204" pitchFamily="34" charset="0"/>
              <a:buChar char="•"/>
            </a:pPr>
            <a:r>
              <a:rPr lang="en-US" b="1" dirty="0">
                <a:solidFill>
                  <a:schemeClr val="accent1"/>
                </a:solidFill>
              </a:rPr>
              <a:t>beam experiment to measure the neutron lifetime</a:t>
            </a:r>
            <a:r>
              <a:rPr lang="ru-RU" b="1" dirty="0">
                <a:solidFill>
                  <a:schemeClr val="accent1"/>
                </a:solidFill>
              </a:rPr>
              <a:t>;</a:t>
            </a:r>
            <a:endParaRPr lang="en-US" b="1" dirty="0">
              <a:solidFill>
                <a:schemeClr val="accent1"/>
              </a:solidFill>
            </a:endParaRPr>
          </a:p>
          <a:p>
            <a:pPr marL="285750" indent="-285750">
              <a:buFont typeface="Arial" panose="020B0604020202020204" pitchFamily="34" charset="0"/>
              <a:buChar char="•"/>
            </a:pPr>
            <a:r>
              <a:rPr lang="en-US" b="1" dirty="0">
                <a:solidFill>
                  <a:schemeClr val="accent1"/>
                </a:solidFill>
              </a:rPr>
              <a:t>search for neutron-antineutron oscillations</a:t>
            </a:r>
            <a:r>
              <a:rPr lang="ru-RU" b="1" dirty="0">
                <a:solidFill>
                  <a:schemeClr val="accent1"/>
                </a:solidFill>
              </a:rPr>
              <a:t>;</a:t>
            </a:r>
            <a:endParaRPr lang="en-US" b="1" dirty="0">
              <a:solidFill>
                <a:schemeClr val="accent1"/>
              </a:solidFill>
            </a:endParaRPr>
          </a:p>
          <a:p>
            <a:pPr marL="285750" indent="-285750">
              <a:buFont typeface="Arial" panose="020B0604020202020204" pitchFamily="34" charset="0"/>
              <a:buChar char="•"/>
            </a:pPr>
            <a:r>
              <a:rPr lang="en-US" b="1" dirty="0">
                <a:solidFill>
                  <a:schemeClr val="accent1">
                    <a:lumMod val="75000"/>
                  </a:schemeClr>
                </a:solidFill>
              </a:rPr>
              <a:t>…</a:t>
            </a:r>
          </a:p>
          <a:p>
            <a:pPr marL="285750" indent="-285750">
              <a:buFont typeface="Arial" panose="020B0604020202020204" pitchFamily="34" charset="0"/>
              <a:buChar char="•"/>
            </a:pPr>
            <a:r>
              <a:rPr lang="en-US" b="1" dirty="0"/>
              <a:t>spin-echo technique;</a:t>
            </a:r>
          </a:p>
          <a:p>
            <a:pPr marL="285750" indent="-285750">
              <a:buFont typeface="Arial" panose="020B0604020202020204" pitchFamily="34" charset="0"/>
              <a:buChar char="•"/>
            </a:pPr>
            <a:r>
              <a:rPr lang="en-US" b="1" dirty="0"/>
              <a:t>reflectometry;</a:t>
            </a:r>
          </a:p>
          <a:p>
            <a:pPr marL="285750" indent="-285750">
              <a:buFont typeface="Arial" panose="020B0604020202020204" pitchFamily="34" charset="0"/>
              <a:buChar char="•"/>
            </a:pPr>
            <a:r>
              <a:rPr lang="en-US" b="1" dirty="0"/>
              <a:t>high-resolution inelastic scattering;</a:t>
            </a:r>
          </a:p>
          <a:p>
            <a:pPr marL="285750" indent="-285750">
              <a:buFont typeface="Arial" panose="020B0604020202020204" pitchFamily="34" charset="0"/>
              <a:buChar char="•"/>
            </a:pPr>
            <a:r>
              <a:rPr lang="en-US" b="1" dirty="0"/>
              <a:t>small angle scattering;</a:t>
            </a:r>
          </a:p>
          <a:p>
            <a:pPr marL="285750" indent="-285750">
              <a:buFont typeface="Arial" panose="020B0604020202020204" pitchFamily="34" charset="0"/>
              <a:buChar char="•"/>
            </a:pPr>
            <a:r>
              <a:rPr lang="en-US" b="1" dirty="0"/>
              <a:t>diffraction;</a:t>
            </a:r>
          </a:p>
          <a:p>
            <a:pPr marL="285750" indent="-285750">
              <a:buFont typeface="Arial" panose="020B0604020202020204" pitchFamily="34" charset="0"/>
              <a:buChar char="•"/>
            </a:pPr>
            <a:r>
              <a:rPr lang="en-US" b="1" dirty="0"/>
              <a:t>…</a:t>
            </a:r>
            <a:endParaRPr lang="ru-RU" dirty="0"/>
          </a:p>
        </p:txBody>
      </p:sp>
      <p:sp>
        <p:nvSpPr>
          <p:cNvPr id="19" name="TextBox 18"/>
          <p:cNvSpPr txBox="1"/>
          <p:nvPr/>
        </p:nvSpPr>
        <p:spPr>
          <a:xfrm>
            <a:off x="1937857" y="939567"/>
            <a:ext cx="6418295" cy="400110"/>
          </a:xfrm>
          <a:prstGeom prst="rect">
            <a:avLst/>
          </a:prstGeom>
          <a:noFill/>
        </p:spPr>
        <p:txBody>
          <a:bodyPr wrap="none" rtlCol="0">
            <a:spAutoFit/>
          </a:bodyPr>
          <a:lstStyle/>
          <a:p>
            <a:r>
              <a:rPr lang="en-US" sz="2000" b="1" dirty="0"/>
              <a:t>VCN is the instrument to get new quality of measurements</a:t>
            </a:r>
            <a:endParaRPr lang="ru-RU" sz="2000" b="1" dirty="0"/>
          </a:p>
        </p:txBody>
      </p:sp>
      <p:grpSp>
        <p:nvGrpSpPr>
          <p:cNvPr id="20"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1" name="Прямоугольник 20">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3" name="Прямоугольник 22">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4" name="Прямоугольник 23">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5" name="Прямоугольник 24">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Tree>
    <p:extLst>
      <p:ext uri="{BB962C8B-B14F-4D97-AF65-F5344CB8AC3E}">
        <p14:creationId xmlns="" xmlns:p14="http://schemas.microsoft.com/office/powerpoint/2010/main" val="394672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AF23D1E4-1EB9-4E10-967E-D14DDCEE21DF}"/>
              </a:ext>
            </a:extLst>
          </p:cNvPr>
          <p:cNvSpPr>
            <a:spLocks noGrp="1"/>
          </p:cNvSpPr>
          <p:nvPr>
            <p:ph type="sldNum" sz="quarter" idx="12"/>
          </p:nvPr>
        </p:nvSpPr>
        <p:spPr>
          <a:xfrm>
            <a:off x="6925842" y="6432698"/>
            <a:ext cx="2057400" cy="365125"/>
          </a:xfrm>
        </p:spPr>
        <p:txBody>
          <a:bodyPr/>
          <a:lstStyle/>
          <a:p>
            <a:fld id="{80CC418A-8102-41C1-B173-9B9CE8D14080}" type="slidenum">
              <a:rPr lang="ru-RU" smtClean="0"/>
              <a:pPr/>
              <a:t>11</a:t>
            </a:fld>
            <a:endParaRPr lang="ru-RU"/>
          </a:p>
        </p:txBody>
      </p:sp>
      <p:grpSp>
        <p:nvGrpSpPr>
          <p:cNvPr id="22"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3" name="Прямоугольник 22">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5" name="Прямоугольник 24">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6" name="Прямоугольник 25">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7" name="Прямоугольник 26">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15" name="TextBox 14"/>
          <p:cNvSpPr txBox="1"/>
          <p:nvPr/>
        </p:nvSpPr>
        <p:spPr>
          <a:xfrm>
            <a:off x="3724539" y="878215"/>
            <a:ext cx="1480085" cy="400110"/>
          </a:xfrm>
          <a:prstGeom prst="rect">
            <a:avLst/>
          </a:prstGeom>
          <a:noFill/>
        </p:spPr>
        <p:txBody>
          <a:bodyPr wrap="none" rtlCol="0">
            <a:spAutoFit/>
          </a:bodyPr>
          <a:lstStyle/>
          <a:p>
            <a:r>
              <a:rPr lang="en-US" sz="2000" b="1" dirty="0"/>
              <a:t>UCN physics</a:t>
            </a:r>
            <a:endParaRPr lang="ru-RU" sz="2000" b="1" dirty="0"/>
          </a:p>
        </p:txBody>
      </p:sp>
      <p:pic>
        <p:nvPicPr>
          <p:cNvPr id="10" name="Рисунок 9">
            <a:extLst>
              <a:ext uri="{FF2B5EF4-FFF2-40B4-BE49-F238E27FC236}">
                <a16:creationId xmlns="" xmlns:a16="http://schemas.microsoft.com/office/drawing/2014/main" id="{4E2FE1F1-9E77-470C-8398-5229B5166260}"/>
              </a:ext>
            </a:extLst>
          </p:cNvPr>
          <p:cNvPicPr>
            <a:picLocks noChangeAspect="1"/>
          </p:cNvPicPr>
          <p:nvPr/>
        </p:nvPicPr>
        <p:blipFill>
          <a:blip r:embed="rId4" cstate="print"/>
          <a:stretch>
            <a:fillRect/>
          </a:stretch>
        </p:blipFill>
        <p:spPr>
          <a:xfrm>
            <a:off x="195646" y="4902338"/>
            <a:ext cx="8439078" cy="1963745"/>
          </a:xfrm>
          <a:prstGeom prst="rect">
            <a:avLst/>
          </a:prstGeom>
        </p:spPr>
      </p:pic>
      <p:cxnSp>
        <p:nvCxnSpPr>
          <p:cNvPr id="11" name="Прямая соединительная линия 10">
            <a:extLst>
              <a:ext uri="{FF2B5EF4-FFF2-40B4-BE49-F238E27FC236}">
                <a16:creationId xmlns="" xmlns:a16="http://schemas.microsoft.com/office/drawing/2014/main" id="{DEB9A9F1-D4C6-4B6F-B5FA-EB3FF9A14727}"/>
              </a:ext>
            </a:extLst>
          </p:cNvPr>
          <p:cNvCxnSpPr/>
          <p:nvPr/>
        </p:nvCxnSpPr>
        <p:spPr>
          <a:xfrm>
            <a:off x="6064039" y="1848494"/>
            <a:ext cx="0" cy="122087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 xmlns:a16="http://schemas.microsoft.com/office/drawing/2014/main" id="{6BD28A60-647C-43F9-A022-41F30DF9E5AF}"/>
              </a:ext>
            </a:extLst>
          </p:cNvPr>
          <p:cNvCxnSpPr/>
          <p:nvPr/>
        </p:nvCxnSpPr>
        <p:spPr>
          <a:xfrm>
            <a:off x="3190920" y="1777566"/>
            <a:ext cx="0" cy="129179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 xmlns:a16="http://schemas.microsoft.com/office/drawing/2014/main" id="{56B14C6D-D10D-40D2-8656-7189F93B7229}"/>
              </a:ext>
            </a:extLst>
          </p:cNvPr>
          <p:cNvCxnSpPr/>
          <p:nvPr/>
        </p:nvCxnSpPr>
        <p:spPr>
          <a:xfrm>
            <a:off x="1979712" y="1848494"/>
            <a:ext cx="0" cy="92492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 xmlns:a16="http://schemas.microsoft.com/office/drawing/2014/main" id="{A952685D-9375-4C2F-9295-CAE9307934E6}"/>
              </a:ext>
            </a:extLst>
          </p:cNvPr>
          <p:cNvCxnSpPr/>
          <p:nvPr/>
        </p:nvCxnSpPr>
        <p:spPr>
          <a:xfrm>
            <a:off x="5004048" y="1848494"/>
            <a:ext cx="0" cy="2517014"/>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 xmlns:a16="http://schemas.microsoft.com/office/drawing/2014/main" id="{D766CD9D-B1DC-4BC5-AACA-5C226D4286C5}"/>
              </a:ext>
            </a:extLst>
          </p:cNvPr>
          <p:cNvSpPr/>
          <p:nvPr/>
        </p:nvSpPr>
        <p:spPr>
          <a:xfrm>
            <a:off x="573564" y="3645428"/>
            <a:ext cx="8045930" cy="548276"/>
          </a:xfrm>
          <a:prstGeom prst="rect">
            <a:avLst/>
          </a:prstGeom>
          <a:gradFill flip="none" rotWithShape="1">
            <a:gsLst>
              <a:gs pos="0">
                <a:srgbClr val="FFC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7" name="Группа 16">
            <a:extLst>
              <a:ext uri="{FF2B5EF4-FFF2-40B4-BE49-F238E27FC236}">
                <a16:creationId xmlns="" xmlns:a16="http://schemas.microsoft.com/office/drawing/2014/main" id="{02CA9E69-963B-4B3C-A003-B4D7F346DD37}"/>
              </a:ext>
            </a:extLst>
          </p:cNvPr>
          <p:cNvGrpSpPr/>
          <p:nvPr/>
        </p:nvGrpSpPr>
        <p:grpSpPr>
          <a:xfrm>
            <a:off x="445078" y="1341172"/>
            <a:ext cx="8375394" cy="508402"/>
            <a:chOff x="285188" y="1984494"/>
            <a:chExt cx="8375394" cy="508402"/>
          </a:xfrm>
        </p:grpSpPr>
        <p:cxnSp>
          <p:nvCxnSpPr>
            <p:cNvPr id="18" name="Прямая со стрелкой 17">
              <a:extLst>
                <a:ext uri="{FF2B5EF4-FFF2-40B4-BE49-F238E27FC236}">
                  <a16:creationId xmlns="" xmlns:a16="http://schemas.microsoft.com/office/drawing/2014/main" id="{383FD718-5F57-4683-8A03-08123BFCC0EB}"/>
                </a:ext>
              </a:extLst>
            </p:cNvPr>
            <p:cNvCxnSpPr/>
            <p:nvPr/>
          </p:nvCxnSpPr>
          <p:spPr>
            <a:xfrm>
              <a:off x="395536" y="2491816"/>
              <a:ext cx="8265046" cy="108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 xmlns:a16="http://schemas.microsoft.com/office/drawing/2014/main" id="{C8635DD2-A273-4A23-8297-03121A63BA92}"/>
                </a:ext>
              </a:extLst>
            </p:cNvPr>
            <p:cNvCxnSpPr/>
            <p:nvPr/>
          </p:nvCxnSpPr>
          <p:spPr>
            <a:xfrm>
              <a:off x="611560" y="2348880"/>
              <a:ext cx="0" cy="14401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 xmlns:a16="http://schemas.microsoft.com/office/drawing/2014/main" id="{A1544671-B5C1-4D2E-9F98-9F4578D2C517}"/>
                </a:ext>
              </a:extLst>
            </p:cNvPr>
            <p:cNvCxnSpPr/>
            <p:nvPr/>
          </p:nvCxnSpPr>
          <p:spPr>
            <a:xfrm>
              <a:off x="8172400" y="2348880"/>
              <a:ext cx="0" cy="14401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 xmlns:a16="http://schemas.microsoft.com/office/drawing/2014/main" id="{F459BD45-2A1C-4D25-AEA5-9C0E7AA779FB}"/>
                </a:ext>
              </a:extLst>
            </p:cNvPr>
            <p:cNvCxnSpPr/>
            <p:nvPr/>
          </p:nvCxnSpPr>
          <p:spPr>
            <a:xfrm>
              <a:off x="2123728" y="2348880"/>
              <a:ext cx="0" cy="14401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 xmlns:a16="http://schemas.microsoft.com/office/drawing/2014/main" id="{508D9DC0-12EA-400C-B529-4F90DF32AA2C}"/>
                </a:ext>
              </a:extLst>
            </p:cNvPr>
            <p:cNvCxnSpPr/>
            <p:nvPr/>
          </p:nvCxnSpPr>
          <p:spPr>
            <a:xfrm>
              <a:off x="3635896" y="2348880"/>
              <a:ext cx="0" cy="14401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 xmlns:a16="http://schemas.microsoft.com/office/drawing/2014/main" id="{3E94C8DD-2114-445E-A748-2720D7E36365}"/>
                </a:ext>
              </a:extLst>
            </p:cNvPr>
            <p:cNvCxnSpPr/>
            <p:nvPr/>
          </p:nvCxnSpPr>
          <p:spPr>
            <a:xfrm>
              <a:off x="6660232" y="2348880"/>
              <a:ext cx="0" cy="14401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 xmlns:a16="http://schemas.microsoft.com/office/drawing/2014/main" id="{0411D00D-D94D-461E-B304-3B21AE5A0918}"/>
                </a:ext>
              </a:extLst>
            </p:cNvPr>
            <p:cNvCxnSpPr/>
            <p:nvPr/>
          </p:nvCxnSpPr>
          <p:spPr>
            <a:xfrm>
              <a:off x="5148064" y="2348880"/>
              <a:ext cx="0" cy="14401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69A3763A-4683-4654-987B-79ECD1BECD3E}"/>
                </a:ext>
              </a:extLst>
            </p:cNvPr>
            <p:cNvSpPr txBox="1"/>
            <p:nvPr/>
          </p:nvSpPr>
          <p:spPr>
            <a:xfrm>
              <a:off x="285188" y="1984494"/>
              <a:ext cx="652743" cy="369332"/>
            </a:xfrm>
            <a:prstGeom prst="rect">
              <a:avLst/>
            </a:prstGeom>
            <a:noFill/>
          </p:spPr>
          <p:txBody>
            <a:bodyPr wrap="none" rtlCol="0">
              <a:spAutoFit/>
            </a:bodyPr>
            <a:lstStyle/>
            <a:p>
              <a:r>
                <a:rPr lang="en-US" dirty="0"/>
                <a:t>1970</a:t>
              </a:r>
              <a:endParaRPr lang="ru-RU" dirty="0"/>
            </a:p>
          </p:txBody>
        </p:sp>
        <p:sp>
          <p:nvSpPr>
            <p:cNvPr id="32" name="TextBox 31">
              <a:extLst>
                <a:ext uri="{FF2B5EF4-FFF2-40B4-BE49-F238E27FC236}">
                  <a16:creationId xmlns="" xmlns:a16="http://schemas.microsoft.com/office/drawing/2014/main" id="{42CFB9F5-50F4-4137-A79E-F6125BAEB493}"/>
                </a:ext>
              </a:extLst>
            </p:cNvPr>
            <p:cNvSpPr txBox="1"/>
            <p:nvPr/>
          </p:nvSpPr>
          <p:spPr>
            <a:xfrm>
              <a:off x="1797356" y="1984494"/>
              <a:ext cx="652743" cy="369332"/>
            </a:xfrm>
            <a:prstGeom prst="rect">
              <a:avLst/>
            </a:prstGeom>
            <a:noFill/>
          </p:spPr>
          <p:txBody>
            <a:bodyPr wrap="none" rtlCol="0">
              <a:spAutoFit/>
            </a:bodyPr>
            <a:lstStyle/>
            <a:p>
              <a:r>
                <a:rPr lang="en-US" dirty="0"/>
                <a:t>1980</a:t>
              </a:r>
              <a:endParaRPr lang="ru-RU" dirty="0"/>
            </a:p>
          </p:txBody>
        </p:sp>
        <p:sp>
          <p:nvSpPr>
            <p:cNvPr id="33" name="TextBox 32">
              <a:extLst>
                <a:ext uri="{FF2B5EF4-FFF2-40B4-BE49-F238E27FC236}">
                  <a16:creationId xmlns="" xmlns:a16="http://schemas.microsoft.com/office/drawing/2014/main" id="{6477C6F6-820F-4B2A-A89A-CEB2E512AFD1}"/>
                </a:ext>
              </a:extLst>
            </p:cNvPr>
            <p:cNvSpPr txBox="1"/>
            <p:nvPr/>
          </p:nvSpPr>
          <p:spPr>
            <a:xfrm>
              <a:off x="3309524" y="1984494"/>
              <a:ext cx="652743" cy="369332"/>
            </a:xfrm>
            <a:prstGeom prst="rect">
              <a:avLst/>
            </a:prstGeom>
            <a:noFill/>
          </p:spPr>
          <p:txBody>
            <a:bodyPr wrap="none" rtlCol="0">
              <a:spAutoFit/>
            </a:bodyPr>
            <a:lstStyle/>
            <a:p>
              <a:r>
                <a:rPr lang="en-US" dirty="0"/>
                <a:t>1990</a:t>
              </a:r>
              <a:endParaRPr lang="ru-RU" dirty="0"/>
            </a:p>
          </p:txBody>
        </p:sp>
        <p:sp>
          <p:nvSpPr>
            <p:cNvPr id="34" name="TextBox 33">
              <a:extLst>
                <a:ext uri="{FF2B5EF4-FFF2-40B4-BE49-F238E27FC236}">
                  <a16:creationId xmlns="" xmlns:a16="http://schemas.microsoft.com/office/drawing/2014/main" id="{6A7A3BA3-4FD8-4F96-A091-BC80FEC8B066}"/>
                </a:ext>
              </a:extLst>
            </p:cNvPr>
            <p:cNvSpPr txBox="1"/>
            <p:nvPr/>
          </p:nvSpPr>
          <p:spPr>
            <a:xfrm>
              <a:off x="4821692" y="1984494"/>
              <a:ext cx="652743" cy="369332"/>
            </a:xfrm>
            <a:prstGeom prst="rect">
              <a:avLst/>
            </a:prstGeom>
            <a:noFill/>
          </p:spPr>
          <p:txBody>
            <a:bodyPr wrap="none" rtlCol="0">
              <a:spAutoFit/>
            </a:bodyPr>
            <a:lstStyle/>
            <a:p>
              <a:r>
                <a:rPr lang="en-US" dirty="0"/>
                <a:t>2000</a:t>
              </a:r>
              <a:endParaRPr lang="ru-RU" dirty="0"/>
            </a:p>
          </p:txBody>
        </p:sp>
        <p:sp>
          <p:nvSpPr>
            <p:cNvPr id="35" name="TextBox 34">
              <a:extLst>
                <a:ext uri="{FF2B5EF4-FFF2-40B4-BE49-F238E27FC236}">
                  <a16:creationId xmlns="" xmlns:a16="http://schemas.microsoft.com/office/drawing/2014/main" id="{B10CBDED-8648-4527-80F7-1B30047BD181}"/>
                </a:ext>
              </a:extLst>
            </p:cNvPr>
            <p:cNvSpPr txBox="1"/>
            <p:nvPr/>
          </p:nvSpPr>
          <p:spPr>
            <a:xfrm>
              <a:off x="6333860" y="1984494"/>
              <a:ext cx="652743" cy="369332"/>
            </a:xfrm>
            <a:prstGeom prst="rect">
              <a:avLst/>
            </a:prstGeom>
            <a:noFill/>
          </p:spPr>
          <p:txBody>
            <a:bodyPr wrap="none" rtlCol="0">
              <a:spAutoFit/>
            </a:bodyPr>
            <a:lstStyle/>
            <a:p>
              <a:r>
                <a:rPr lang="en-US" dirty="0"/>
                <a:t>2010</a:t>
              </a:r>
              <a:endParaRPr lang="ru-RU" dirty="0"/>
            </a:p>
          </p:txBody>
        </p:sp>
        <p:sp>
          <p:nvSpPr>
            <p:cNvPr id="36" name="TextBox 35">
              <a:extLst>
                <a:ext uri="{FF2B5EF4-FFF2-40B4-BE49-F238E27FC236}">
                  <a16:creationId xmlns="" xmlns:a16="http://schemas.microsoft.com/office/drawing/2014/main" id="{9AF20DEE-5035-4A48-A7FE-5B520CCF97B8}"/>
                </a:ext>
              </a:extLst>
            </p:cNvPr>
            <p:cNvSpPr txBox="1"/>
            <p:nvPr/>
          </p:nvSpPr>
          <p:spPr>
            <a:xfrm>
              <a:off x="7846028" y="1984494"/>
              <a:ext cx="652743" cy="369332"/>
            </a:xfrm>
            <a:prstGeom prst="rect">
              <a:avLst/>
            </a:prstGeom>
            <a:noFill/>
          </p:spPr>
          <p:txBody>
            <a:bodyPr wrap="none" rtlCol="0">
              <a:spAutoFit/>
            </a:bodyPr>
            <a:lstStyle/>
            <a:p>
              <a:r>
                <a:rPr lang="en-US" dirty="0"/>
                <a:t>2020</a:t>
              </a:r>
              <a:endParaRPr lang="ru-RU" dirty="0"/>
            </a:p>
          </p:txBody>
        </p:sp>
        <p:cxnSp>
          <p:nvCxnSpPr>
            <p:cNvPr id="37" name="Прямая соединительная линия 36">
              <a:extLst>
                <a:ext uri="{FF2B5EF4-FFF2-40B4-BE49-F238E27FC236}">
                  <a16:creationId xmlns="" xmlns:a16="http://schemas.microsoft.com/office/drawing/2014/main" id="{BF89573B-4E16-48DB-9121-6BACC18DEAE9}"/>
                </a:ext>
              </a:extLst>
            </p:cNvPr>
            <p:cNvCxnSpPr/>
            <p:nvPr/>
          </p:nvCxnSpPr>
          <p:spPr>
            <a:xfrm>
              <a:off x="1367644" y="2383816"/>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 xmlns:a16="http://schemas.microsoft.com/office/drawing/2014/main" id="{B559F63B-76C5-41FE-A27C-509670E69450}"/>
                </a:ext>
              </a:extLst>
            </p:cNvPr>
            <p:cNvCxnSpPr/>
            <p:nvPr/>
          </p:nvCxnSpPr>
          <p:spPr>
            <a:xfrm>
              <a:off x="1518861"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 xmlns:a16="http://schemas.microsoft.com/office/drawing/2014/main" id="{332DFF15-BEC7-4B13-98F2-CC33D143F05C}"/>
                </a:ext>
              </a:extLst>
            </p:cNvPr>
            <p:cNvCxnSpPr/>
            <p:nvPr/>
          </p:nvCxnSpPr>
          <p:spPr>
            <a:xfrm>
              <a:off x="1670078"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 xmlns:a16="http://schemas.microsoft.com/office/drawing/2014/main" id="{CE548B5B-4BBB-4F91-BCDB-FF8FF0B3056A}"/>
                </a:ext>
              </a:extLst>
            </p:cNvPr>
            <p:cNvCxnSpPr/>
            <p:nvPr/>
          </p:nvCxnSpPr>
          <p:spPr>
            <a:xfrm>
              <a:off x="1821295"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a:extLst>
                <a:ext uri="{FF2B5EF4-FFF2-40B4-BE49-F238E27FC236}">
                  <a16:creationId xmlns="" xmlns:a16="http://schemas.microsoft.com/office/drawing/2014/main" id="{00C73C9E-10A1-453A-9BF5-CF7B3979E87A}"/>
                </a:ext>
              </a:extLst>
            </p:cNvPr>
            <p:cNvCxnSpPr/>
            <p:nvPr/>
          </p:nvCxnSpPr>
          <p:spPr>
            <a:xfrm>
              <a:off x="1972512"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 xmlns:a16="http://schemas.microsoft.com/office/drawing/2014/main" id="{92BBAC4D-EB62-4022-9917-B703BF9300E3}"/>
                </a:ext>
              </a:extLst>
            </p:cNvPr>
            <p:cNvCxnSpPr/>
            <p:nvPr/>
          </p:nvCxnSpPr>
          <p:spPr>
            <a:xfrm>
              <a:off x="1216427"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a:extLst>
                <a:ext uri="{FF2B5EF4-FFF2-40B4-BE49-F238E27FC236}">
                  <a16:creationId xmlns="" xmlns:a16="http://schemas.microsoft.com/office/drawing/2014/main" id="{9B71E370-3719-4EF2-B2B3-87713F2354C5}"/>
                </a:ext>
              </a:extLst>
            </p:cNvPr>
            <p:cNvCxnSpPr/>
            <p:nvPr/>
          </p:nvCxnSpPr>
          <p:spPr>
            <a:xfrm>
              <a:off x="1065210"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 xmlns:a16="http://schemas.microsoft.com/office/drawing/2014/main" id="{8AD4E422-F6B8-4D6E-A449-D2FE75E01C30}"/>
                </a:ext>
              </a:extLst>
            </p:cNvPr>
            <p:cNvCxnSpPr/>
            <p:nvPr/>
          </p:nvCxnSpPr>
          <p:spPr>
            <a:xfrm>
              <a:off x="913993"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 xmlns:a16="http://schemas.microsoft.com/office/drawing/2014/main" id="{9EC6D403-82A8-41CB-AFA2-3A2CE6B7890B}"/>
                </a:ext>
              </a:extLst>
            </p:cNvPr>
            <p:cNvCxnSpPr/>
            <p:nvPr/>
          </p:nvCxnSpPr>
          <p:spPr>
            <a:xfrm>
              <a:off x="762776"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a:extLst>
                <a:ext uri="{FF2B5EF4-FFF2-40B4-BE49-F238E27FC236}">
                  <a16:creationId xmlns="" xmlns:a16="http://schemas.microsoft.com/office/drawing/2014/main" id="{F309638A-BDCA-4FDF-A5D9-EADF8FC8C12C}"/>
                </a:ext>
              </a:extLst>
            </p:cNvPr>
            <p:cNvCxnSpPr/>
            <p:nvPr/>
          </p:nvCxnSpPr>
          <p:spPr>
            <a:xfrm>
              <a:off x="2123727"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a:extLst>
                <a:ext uri="{FF2B5EF4-FFF2-40B4-BE49-F238E27FC236}">
                  <a16:creationId xmlns="" xmlns:a16="http://schemas.microsoft.com/office/drawing/2014/main" id="{EADC7239-779E-4A98-B110-9F3BD8617100}"/>
                </a:ext>
              </a:extLst>
            </p:cNvPr>
            <p:cNvCxnSpPr/>
            <p:nvPr/>
          </p:nvCxnSpPr>
          <p:spPr>
            <a:xfrm>
              <a:off x="611559"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a:extLst>
                <a:ext uri="{FF2B5EF4-FFF2-40B4-BE49-F238E27FC236}">
                  <a16:creationId xmlns="" xmlns:a16="http://schemas.microsoft.com/office/drawing/2014/main" id="{8E2E76A9-AE86-42DC-ADE3-FE50A4F7EC2F}"/>
                </a:ext>
              </a:extLst>
            </p:cNvPr>
            <p:cNvCxnSpPr/>
            <p:nvPr/>
          </p:nvCxnSpPr>
          <p:spPr>
            <a:xfrm>
              <a:off x="2879813" y="2383816"/>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a:extLst>
                <a:ext uri="{FF2B5EF4-FFF2-40B4-BE49-F238E27FC236}">
                  <a16:creationId xmlns="" xmlns:a16="http://schemas.microsoft.com/office/drawing/2014/main" id="{30FB8728-689F-4472-8EC6-21F707745E28}"/>
                </a:ext>
              </a:extLst>
            </p:cNvPr>
            <p:cNvCxnSpPr/>
            <p:nvPr/>
          </p:nvCxnSpPr>
          <p:spPr>
            <a:xfrm>
              <a:off x="3031030"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 xmlns:a16="http://schemas.microsoft.com/office/drawing/2014/main" id="{D5CC8BAE-C0DF-41A4-B426-F301FC497ABF}"/>
                </a:ext>
              </a:extLst>
            </p:cNvPr>
            <p:cNvCxnSpPr/>
            <p:nvPr/>
          </p:nvCxnSpPr>
          <p:spPr>
            <a:xfrm>
              <a:off x="3182247"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a:extLst>
                <a:ext uri="{FF2B5EF4-FFF2-40B4-BE49-F238E27FC236}">
                  <a16:creationId xmlns="" xmlns:a16="http://schemas.microsoft.com/office/drawing/2014/main" id="{ED4E94D1-BEB0-4506-8CA4-BDC8DE133D56}"/>
                </a:ext>
              </a:extLst>
            </p:cNvPr>
            <p:cNvCxnSpPr/>
            <p:nvPr/>
          </p:nvCxnSpPr>
          <p:spPr>
            <a:xfrm>
              <a:off x="3333464"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a:extLst>
                <a:ext uri="{FF2B5EF4-FFF2-40B4-BE49-F238E27FC236}">
                  <a16:creationId xmlns="" xmlns:a16="http://schemas.microsoft.com/office/drawing/2014/main" id="{E3363B36-D47C-4F52-9488-2F8CF4AB5301}"/>
                </a:ext>
              </a:extLst>
            </p:cNvPr>
            <p:cNvCxnSpPr/>
            <p:nvPr/>
          </p:nvCxnSpPr>
          <p:spPr>
            <a:xfrm>
              <a:off x="3484681"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a:extLst>
                <a:ext uri="{FF2B5EF4-FFF2-40B4-BE49-F238E27FC236}">
                  <a16:creationId xmlns="" xmlns:a16="http://schemas.microsoft.com/office/drawing/2014/main" id="{ED18EFCE-959F-4EC0-89FD-520F8554FAAE}"/>
                </a:ext>
              </a:extLst>
            </p:cNvPr>
            <p:cNvCxnSpPr/>
            <p:nvPr/>
          </p:nvCxnSpPr>
          <p:spPr>
            <a:xfrm>
              <a:off x="2728596"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a:extLst>
                <a:ext uri="{FF2B5EF4-FFF2-40B4-BE49-F238E27FC236}">
                  <a16:creationId xmlns="" xmlns:a16="http://schemas.microsoft.com/office/drawing/2014/main" id="{D1ECD589-09CA-4E4A-9591-1FFA53919B71}"/>
                </a:ext>
              </a:extLst>
            </p:cNvPr>
            <p:cNvCxnSpPr/>
            <p:nvPr/>
          </p:nvCxnSpPr>
          <p:spPr>
            <a:xfrm>
              <a:off x="2577379"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a:extLst>
                <a:ext uri="{FF2B5EF4-FFF2-40B4-BE49-F238E27FC236}">
                  <a16:creationId xmlns="" xmlns:a16="http://schemas.microsoft.com/office/drawing/2014/main" id="{8B90E509-249E-4768-9394-4B02B8A49104}"/>
                </a:ext>
              </a:extLst>
            </p:cNvPr>
            <p:cNvCxnSpPr/>
            <p:nvPr/>
          </p:nvCxnSpPr>
          <p:spPr>
            <a:xfrm>
              <a:off x="2426162"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a:extLst>
                <a:ext uri="{FF2B5EF4-FFF2-40B4-BE49-F238E27FC236}">
                  <a16:creationId xmlns="" xmlns:a16="http://schemas.microsoft.com/office/drawing/2014/main" id="{848A235A-65DA-48AC-867F-03A70023359B}"/>
                </a:ext>
              </a:extLst>
            </p:cNvPr>
            <p:cNvCxnSpPr/>
            <p:nvPr/>
          </p:nvCxnSpPr>
          <p:spPr>
            <a:xfrm>
              <a:off x="2274945"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 xmlns:a16="http://schemas.microsoft.com/office/drawing/2014/main" id="{64CF4E72-3B6B-4219-A448-B3750F32579E}"/>
                </a:ext>
              </a:extLst>
            </p:cNvPr>
            <p:cNvCxnSpPr/>
            <p:nvPr/>
          </p:nvCxnSpPr>
          <p:spPr>
            <a:xfrm>
              <a:off x="3635896"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a:extLst>
                <a:ext uri="{FF2B5EF4-FFF2-40B4-BE49-F238E27FC236}">
                  <a16:creationId xmlns="" xmlns:a16="http://schemas.microsoft.com/office/drawing/2014/main" id="{ECCBA405-91BC-4D4E-AB8C-8D3475ED0061}"/>
                </a:ext>
              </a:extLst>
            </p:cNvPr>
            <p:cNvCxnSpPr/>
            <p:nvPr/>
          </p:nvCxnSpPr>
          <p:spPr>
            <a:xfrm>
              <a:off x="2123728"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a:extLst>
                <a:ext uri="{FF2B5EF4-FFF2-40B4-BE49-F238E27FC236}">
                  <a16:creationId xmlns="" xmlns:a16="http://schemas.microsoft.com/office/drawing/2014/main" id="{CB78D2C5-04F7-41C2-8DB2-74018F6D7055}"/>
                </a:ext>
              </a:extLst>
            </p:cNvPr>
            <p:cNvCxnSpPr/>
            <p:nvPr/>
          </p:nvCxnSpPr>
          <p:spPr>
            <a:xfrm>
              <a:off x="4391981" y="2383816"/>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a:extLst>
                <a:ext uri="{FF2B5EF4-FFF2-40B4-BE49-F238E27FC236}">
                  <a16:creationId xmlns="" xmlns:a16="http://schemas.microsoft.com/office/drawing/2014/main" id="{3932D0C8-53E8-4002-8FEE-C5055624D313}"/>
                </a:ext>
              </a:extLst>
            </p:cNvPr>
            <p:cNvCxnSpPr/>
            <p:nvPr/>
          </p:nvCxnSpPr>
          <p:spPr>
            <a:xfrm>
              <a:off x="4543198"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a:extLst>
                <a:ext uri="{FF2B5EF4-FFF2-40B4-BE49-F238E27FC236}">
                  <a16:creationId xmlns="" xmlns:a16="http://schemas.microsoft.com/office/drawing/2014/main" id="{3E78822E-986B-4EA8-B881-79A978059297}"/>
                </a:ext>
              </a:extLst>
            </p:cNvPr>
            <p:cNvCxnSpPr/>
            <p:nvPr/>
          </p:nvCxnSpPr>
          <p:spPr>
            <a:xfrm>
              <a:off x="4694415"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 xmlns:a16="http://schemas.microsoft.com/office/drawing/2014/main" id="{6D2E708C-54BC-45CE-8EB1-26A8A016A6C0}"/>
                </a:ext>
              </a:extLst>
            </p:cNvPr>
            <p:cNvCxnSpPr/>
            <p:nvPr/>
          </p:nvCxnSpPr>
          <p:spPr>
            <a:xfrm>
              <a:off x="4845632"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a:extLst>
                <a:ext uri="{FF2B5EF4-FFF2-40B4-BE49-F238E27FC236}">
                  <a16:creationId xmlns="" xmlns:a16="http://schemas.microsoft.com/office/drawing/2014/main" id="{66D10C9A-A33E-4F92-9EA0-CFE4F4985F23}"/>
                </a:ext>
              </a:extLst>
            </p:cNvPr>
            <p:cNvCxnSpPr/>
            <p:nvPr/>
          </p:nvCxnSpPr>
          <p:spPr>
            <a:xfrm>
              <a:off x="4996849"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a:extLst>
                <a:ext uri="{FF2B5EF4-FFF2-40B4-BE49-F238E27FC236}">
                  <a16:creationId xmlns="" xmlns:a16="http://schemas.microsoft.com/office/drawing/2014/main" id="{C2ADA6A7-E0D9-4E2A-BDE3-6E07D04FBE15}"/>
                </a:ext>
              </a:extLst>
            </p:cNvPr>
            <p:cNvCxnSpPr/>
            <p:nvPr/>
          </p:nvCxnSpPr>
          <p:spPr>
            <a:xfrm>
              <a:off x="4240764"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 xmlns:a16="http://schemas.microsoft.com/office/drawing/2014/main" id="{16117DEE-E06A-4137-91C2-587B743FF4C1}"/>
                </a:ext>
              </a:extLst>
            </p:cNvPr>
            <p:cNvCxnSpPr/>
            <p:nvPr/>
          </p:nvCxnSpPr>
          <p:spPr>
            <a:xfrm>
              <a:off x="4089547"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a:extLst>
                <a:ext uri="{FF2B5EF4-FFF2-40B4-BE49-F238E27FC236}">
                  <a16:creationId xmlns="" xmlns:a16="http://schemas.microsoft.com/office/drawing/2014/main" id="{8900ADFB-2647-4AD9-B1FC-BB32BA5A228C}"/>
                </a:ext>
              </a:extLst>
            </p:cNvPr>
            <p:cNvCxnSpPr/>
            <p:nvPr/>
          </p:nvCxnSpPr>
          <p:spPr>
            <a:xfrm>
              <a:off x="3938330"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a:extLst>
                <a:ext uri="{FF2B5EF4-FFF2-40B4-BE49-F238E27FC236}">
                  <a16:creationId xmlns="" xmlns:a16="http://schemas.microsoft.com/office/drawing/2014/main" id="{8A63245B-6F3F-41ED-8261-4712BB78BE53}"/>
                </a:ext>
              </a:extLst>
            </p:cNvPr>
            <p:cNvCxnSpPr/>
            <p:nvPr/>
          </p:nvCxnSpPr>
          <p:spPr>
            <a:xfrm>
              <a:off x="3787113"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a:extLst>
                <a:ext uri="{FF2B5EF4-FFF2-40B4-BE49-F238E27FC236}">
                  <a16:creationId xmlns="" xmlns:a16="http://schemas.microsoft.com/office/drawing/2014/main" id="{69C88F67-99CE-406F-A712-DC1EA3BD2CC8}"/>
                </a:ext>
              </a:extLst>
            </p:cNvPr>
            <p:cNvCxnSpPr/>
            <p:nvPr/>
          </p:nvCxnSpPr>
          <p:spPr>
            <a:xfrm>
              <a:off x="5148064"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a:extLst>
                <a:ext uri="{FF2B5EF4-FFF2-40B4-BE49-F238E27FC236}">
                  <a16:creationId xmlns="" xmlns:a16="http://schemas.microsoft.com/office/drawing/2014/main" id="{F7D1C86D-E103-4FF1-BA39-3B1AF4269867}"/>
                </a:ext>
              </a:extLst>
            </p:cNvPr>
            <p:cNvCxnSpPr/>
            <p:nvPr/>
          </p:nvCxnSpPr>
          <p:spPr>
            <a:xfrm>
              <a:off x="3635896"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a:extLst>
                <a:ext uri="{FF2B5EF4-FFF2-40B4-BE49-F238E27FC236}">
                  <a16:creationId xmlns="" xmlns:a16="http://schemas.microsoft.com/office/drawing/2014/main" id="{6E8BE05C-97D6-4A26-A9FA-F738354BC014}"/>
                </a:ext>
              </a:extLst>
            </p:cNvPr>
            <p:cNvCxnSpPr/>
            <p:nvPr/>
          </p:nvCxnSpPr>
          <p:spPr>
            <a:xfrm>
              <a:off x="5904149" y="2383816"/>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 xmlns:a16="http://schemas.microsoft.com/office/drawing/2014/main" id="{63D6A056-E44A-46AF-B045-1C9DE56369CC}"/>
                </a:ext>
              </a:extLst>
            </p:cNvPr>
            <p:cNvCxnSpPr/>
            <p:nvPr/>
          </p:nvCxnSpPr>
          <p:spPr>
            <a:xfrm>
              <a:off x="6055366"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a:extLst>
                <a:ext uri="{FF2B5EF4-FFF2-40B4-BE49-F238E27FC236}">
                  <a16:creationId xmlns="" xmlns:a16="http://schemas.microsoft.com/office/drawing/2014/main" id="{38D8FC62-87E4-4010-9AB6-8FB70371A253}"/>
                </a:ext>
              </a:extLst>
            </p:cNvPr>
            <p:cNvCxnSpPr/>
            <p:nvPr/>
          </p:nvCxnSpPr>
          <p:spPr>
            <a:xfrm>
              <a:off x="6206583"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a:extLst>
                <a:ext uri="{FF2B5EF4-FFF2-40B4-BE49-F238E27FC236}">
                  <a16:creationId xmlns="" xmlns:a16="http://schemas.microsoft.com/office/drawing/2014/main" id="{2FF0E52D-757D-4E05-A9E9-576328AD56C7}"/>
                </a:ext>
              </a:extLst>
            </p:cNvPr>
            <p:cNvCxnSpPr/>
            <p:nvPr/>
          </p:nvCxnSpPr>
          <p:spPr>
            <a:xfrm>
              <a:off x="6357800"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a:extLst>
                <a:ext uri="{FF2B5EF4-FFF2-40B4-BE49-F238E27FC236}">
                  <a16:creationId xmlns="" xmlns:a16="http://schemas.microsoft.com/office/drawing/2014/main" id="{E3889954-2D6C-442C-8401-ABF9970ADADC}"/>
                </a:ext>
              </a:extLst>
            </p:cNvPr>
            <p:cNvCxnSpPr/>
            <p:nvPr/>
          </p:nvCxnSpPr>
          <p:spPr>
            <a:xfrm>
              <a:off x="6509017"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a:extLst>
                <a:ext uri="{FF2B5EF4-FFF2-40B4-BE49-F238E27FC236}">
                  <a16:creationId xmlns="" xmlns:a16="http://schemas.microsoft.com/office/drawing/2014/main" id="{E1CDDB91-B534-427C-8BF9-60C6B1B258E1}"/>
                </a:ext>
              </a:extLst>
            </p:cNvPr>
            <p:cNvCxnSpPr/>
            <p:nvPr/>
          </p:nvCxnSpPr>
          <p:spPr>
            <a:xfrm>
              <a:off x="5752932"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a:extLst>
                <a:ext uri="{FF2B5EF4-FFF2-40B4-BE49-F238E27FC236}">
                  <a16:creationId xmlns="" xmlns:a16="http://schemas.microsoft.com/office/drawing/2014/main" id="{C89CF2B2-5502-49A2-90F5-582B7D2E6D6C}"/>
                </a:ext>
              </a:extLst>
            </p:cNvPr>
            <p:cNvCxnSpPr/>
            <p:nvPr/>
          </p:nvCxnSpPr>
          <p:spPr>
            <a:xfrm>
              <a:off x="5601715"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a:extLst>
                <a:ext uri="{FF2B5EF4-FFF2-40B4-BE49-F238E27FC236}">
                  <a16:creationId xmlns="" xmlns:a16="http://schemas.microsoft.com/office/drawing/2014/main" id="{3CF5ED1E-821E-4F56-AA6A-18A8596EA68D}"/>
                </a:ext>
              </a:extLst>
            </p:cNvPr>
            <p:cNvCxnSpPr/>
            <p:nvPr/>
          </p:nvCxnSpPr>
          <p:spPr>
            <a:xfrm>
              <a:off x="5450498"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a:extLst>
                <a:ext uri="{FF2B5EF4-FFF2-40B4-BE49-F238E27FC236}">
                  <a16:creationId xmlns="" xmlns:a16="http://schemas.microsoft.com/office/drawing/2014/main" id="{2F3DF7FB-D7EE-41E4-85BB-A7C793BAFE0F}"/>
                </a:ext>
              </a:extLst>
            </p:cNvPr>
            <p:cNvCxnSpPr/>
            <p:nvPr/>
          </p:nvCxnSpPr>
          <p:spPr>
            <a:xfrm>
              <a:off x="5299281"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a:extLst>
                <a:ext uri="{FF2B5EF4-FFF2-40B4-BE49-F238E27FC236}">
                  <a16:creationId xmlns="" xmlns:a16="http://schemas.microsoft.com/office/drawing/2014/main" id="{2E2588B0-DF21-4029-9B5A-F8BBFF9E3BFC}"/>
                </a:ext>
              </a:extLst>
            </p:cNvPr>
            <p:cNvCxnSpPr/>
            <p:nvPr/>
          </p:nvCxnSpPr>
          <p:spPr>
            <a:xfrm>
              <a:off x="6660232"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 xmlns:a16="http://schemas.microsoft.com/office/drawing/2014/main" id="{2C89DD35-0854-4F9B-B97C-6BA5C5374995}"/>
                </a:ext>
              </a:extLst>
            </p:cNvPr>
            <p:cNvCxnSpPr/>
            <p:nvPr/>
          </p:nvCxnSpPr>
          <p:spPr>
            <a:xfrm>
              <a:off x="5148064"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a:extLst>
                <a:ext uri="{FF2B5EF4-FFF2-40B4-BE49-F238E27FC236}">
                  <a16:creationId xmlns="" xmlns:a16="http://schemas.microsoft.com/office/drawing/2014/main" id="{9D437E3F-997C-46A0-92C3-3E02FEDBD016}"/>
                </a:ext>
              </a:extLst>
            </p:cNvPr>
            <p:cNvCxnSpPr/>
            <p:nvPr/>
          </p:nvCxnSpPr>
          <p:spPr>
            <a:xfrm>
              <a:off x="7416317" y="2383816"/>
              <a:ext cx="0" cy="1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a:extLst>
                <a:ext uri="{FF2B5EF4-FFF2-40B4-BE49-F238E27FC236}">
                  <a16:creationId xmlns="" xmlns:a16="http://schemas.microsoft.com/office/drawing/2014/main" id="{586F6EDE-58FB-496C-B676-23EC41F86DFA}"/>
                </a:ext>
              </a:extLst>
            </p:cNvPr>
            <p:cNvCxnSpPr/>
            <p:nvPr/>
          </p:nvCxnSpPr>
          <p:spPr>
            <a:xfrm>
              <a:off x="7567534"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 xmlns:a16="http://schemas.microsoft.com/office/drawing/2014/main" id="{BBDF835F-3B18-4271-BB62-EED8783C8839}"/>
                </a:ext>
              </a:extLst>
            </p:cNvPr>
            <p:cNvCxnSpPr/>
            <p:nvPr/>
          </p:nvCxnSpPr>
          <p:spPr>
            <a:xfrm>
              <a:off x="7718751"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 xmlns:a16="http://schemas.microsoft.com/office/drawing/2014/main" id="{801D92BD-E8FE-44C3-869B-EC2478A4BED8}"/>
                </a:ext>
              </a:extLst>
            </p:cNvPr>
            <p:cNvCxnSpPr/>
            <p:nvPr/>
          </p:nvCxnSpPr>
          <p:spPr>
            <a:xfrm>
              <a:off x="7869968"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 xmlns:a16="http://schemas.microsoft.com/office/drawing/2014/main" id="{7548EF66-EC55-4500-BC22-62586FB2C797}"/>
                </a:ext>
              </a:extLst>
            </p:cNvPr>
            <p:cNvCxnSpPr/>
            <p:nvPr/>
          </p:nvCxnSpPr>
          <p:spPr>
            <a:xfrm>
              <a:off x="8021185"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 xmlns:a16="http://schemas.microsoft.com/office/drawing/2014/main" id="{C0BF1DFB-BDD1-42B7-BE1F-4B47A448CF38}"/>
                </a:ext>
              </a:extLst>
            </p:cNvPr>
            <p:cNvCxnSpPr/>
            <p:nvPr/>
          </p:nvCxnSpPr>
          <p:spPr>
            <a:xfrm>
              <a:off x="7265100"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a:extLst>
                <a:ext uri="{FF2B5EF4-FFF2-40B4-BE49-F238E27FC236}">
                  <a16:creationId xmlns="" xmlns:a16="http://schemas.microsoft.com/office/drawing/2014/main" id="{5E15DEA6-517B-4D4F-8F46-E996FA36C173}"/>
                </a:ext>
              </a:extLst>
            </p:cNvPr>
            <p:cNvCxnSpPr/>
            <p:nvPr/>
          </p:nvCxnSpPr>
          <p:spPr>
            <a:xfrm>
              <a:off x="7113883"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a:extLst>
                <a:ext uri="{FF2B5EF4-FFF2-40B4-BE49-F238E27FC236}">
                  <a16:creationId xmlns="" xmlns:a16="http://schemas.microsoft.com/office/drawing/2014/main" id="{F5B40C5B-DD58-4CA0-8F14-2AE7F183D73C}"/>
                </a:ext>
              </a:extLst>
            </p:cNvPr>
            <p:cNvCxnSpPr/>
            <p:nvPr/>
          </p:nvCxnSpPr>
          <p:spPr>
            <a:xfrm>
              <a:off x="6962666"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a:extLst>
                <a:ext uri="{FF2B5EF4-FFF2-40B4-BE49-F238E27FC236}">
                  <a16:creationId xmlns="" xmlns:a16="http://schemas.microsoft.com/office/drawing/2014/main" id="{D2E57756-65F8-4ABC-BF55-5965ACF488B9}"/>
                </a:ext>
              </a:extLst>
            </p:cNvPr>
            <p:cNvCxnSpPr/>
            <p:nvPr/>
          </p:nvCxnSpPr>
          <p:spPr>
            <a:xfrm>
              <a:off x="6811449"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a:extLst>
                <a:ext uri="{FF2B5EF4-FFF2-40B4-BE49-F238E27FC236}">
                  <a16:creationId xmlns="" xmlns:a16="http://schemas.microsoft.com/office/drawing/2014/main" id="{74DDB628-F2C1-4706-B6EE-117D0CF704B1}"/>
                </a:ext>
              </a:extLst>
            </p:cNvPr>
            <p:cNvCxnSpPr/>
            <p:nvPr/>
          </p:nvCxnSpPr>
          <p:spPr>
            <a:xfrm>
              <a:off x="8172400"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a:extLst>
                <a:ext uri="{FF2B5EF4-FFF2-40B4-BE49-F238E27FC236}">
                  <a16:creationId xmlns="" xmlns:a16="http://schemas.microsoft.com/office/drawing/2014/main" id="{8248164B-4241-45D5-9EC7-F137E95E575F}"/>
                </a:ext>
              </a:extLst>
            </p:cNvPr>
            <p:cNvCxnSpPr/>
            <p:nvPr/>
          </p:nvCxnSpPr>
          <p:spPr>
            <a:xfrm>
              <a:off x="6660232"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a:extLst>
                <a:ext uri="{FF2B5EF4-FFF2-40B4-BE49-F238E27FC236}">
                  <a16:creationId xmlns="" xmlns:a16="http://schemas.microsoft.com/office/drawing/2014/main" id="{DF1193C6-DCC0-4FD5-B448-4C2E3C8F04D0}"/>
                </a:ext>
              </a:extLst>
            </p:cNvPr>
            <p:cNvCxnSpPr/>
            <p:nvPr/>
          </p:nvCxnSpPr>
          <p:spPr>
            <a:xfrm>
              <a:off x="8474834"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a:extLst>
                <a:ext uri="{FF2B5EF4-FFF2-40B4-BE49-F238E27FC236}">
                  <a16:creationId xmlns="" xmlns:a16="http://schemas.microsoft.com/office/drawing/2014/main" id="{C41EFFE7-32ED-426A-8CF9-15C4BCB6329B}"/>
                </a:ext>
              </a:extLst>
            </p:cNvPr>
            <p:cNvCxnSpPr/>
            <p:nvPr/>
          </p:nvCxnSpPr>
          <p:spPr>
            <a:xfrm>
              <a:off x="8323617"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a:extLst>
                <a:ext uri="{FF2B5EF4-FFF2-40B4-BE49-F238E27FC236}">
                  <a16:creationId xmlns="" xmlns:a16="http://schemas.microsoft.com/office/drawing/2014/main" id="{25AEE7FF-B40F-48D6-920A-E7D67D0DA94F}"/>
                </a:ext>
              </a:extLst>
            </p:cNvPr>
            <p:cNvCxnSpPr/>
            <p:nvPr/>
          </p:nvCxnSpPr>
          <p:spPr>
            <a:xfrm>
              <a:off x="8172400"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a:extLst>
                <a:ext uri="{FF2B5EF4-FFF2-40B4-BE49-F238E27FC236}">
                  <a16:creationId xmlns="" xmlns:a16="http://schemas.microsoft.com/office/drawing/2014/main" id="{2F5C5263-51F6-43B2-B8D2-A366C2D1E3E3}"/>
                </a:ext>
              </a:extLst>
            </p:cNvPr>
            <p:cNvCxnSpPr/>
            <p:nvPr/>
          </p:nvCxnSpPr>
          <p:spPr>
            <a:xfrm>
              <a:off x="460345" y="242088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a:extLst>
                <a:ext uri="{FF2B5EF4-FFF2-40B4-BE49-F238E27FC236}">
                  <a16:creationId xmlns="" xmlns:a16="http://schemas.microsoft.com/office/drawing/2014/main" id="{E03FEB2E-C349-4188-9285-1146A792E54B}"/>
                </a:ext>
              </a:extLst>
            </p:cNvPr>
            <p:cNvCxnSpPr/>
            <p:nvPr/>
          </p:nvCxnSpPr>
          <p:spPr>
            <a:xfrm>
              <a:off x="611560" y="2420888"/>
              <a:ext cx="0" cy="72008"/>
            </a:xfrm>
            <a:prstGeom prst="line">
              <a:avLst/>
            </a:prstGeom>
          </p:spPr>
          <p:style>
            <a:lnRef idx="1">
              <a:schemeClr val="accent1"/>
            </a:lnRef>
            <a:fillRef idx="0">
              <a:schemeClr val="accent1"/>
            </a:fillRef>
            <a:effectRef idx="0">
              <a:schemeClr val="accent1"/>
            </a:effectRef>
            <a:fontRef idx="minor">
              <a:schemeClr val="tx1"/>
            </a:fontRef>
          </p:style>
        </p:cxnSp>
      </p:grpSp>
      <p:sp>
        <p:nvSpPr>
          <p:cNvPr id="97" name="Прямоугольник 96">
            <a:extLst>
              <a:ext uri="{FF2B5EF4-FFF2-40B4-BE49-F238E27FC236}">
                <a16:creationId xmlns="" xmlns:a16="http://schemas.microsoft.com/office/drawing/2014/main" id="{9D281197-F186-4863-9A9B-8D1654AFAEC5}"/>
              </a:ext>
            </a:extLst>
          </p:cNvPr>
          <p:cNvSpPr/>
          <p:nvPr/>
        </p:nvSpPr>
        <p:spPr>
          <a:xfrm>
            <a:off x="3118912" y="3069364"/>
            <a:ext cx="5341520" cy="432048"/>
          </a:xfrm>
          <a:prstGeom prst="rect">
            <a:avLst/>
          </a:prstGeom>
          <a:gradFill flip="none" rotWithShape="1">
            <a:gsLst>
              <a:gs pos="0">
                <a:srgbClr val="FFFF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8" name="Прямоугольник 97">
            <a:extLst>
              <a:ext uri="{FF2B5EF4-FFF2-40B4-BE49-F238E27FC236}">
                <a16:creationId xmlns="" xmlns:a16="http://schemas.microsoft.com/office/drawing/2014/main" id="{B6E80B7D-7C2B-481A-9181-72BBEB79F608}"/>
              </a:ext>
            </a:extLst>
          </p:cNvPr>
          <p:cNvSpPr/>
          <p:nvPr/>
        </p:nvSpPr>
        <p:spPr>
          <a:xfrm>
            <a:off x="588794" y="1945024"/>
            <a:ext cx="8045930" cy="548276"/>
          </a:xfrm>
          <a:prstGeom prst="rect">
            <a:avLst/>
          </a:prstGeom>
          <a:gradFill flip="none" rotWithShape="1">
            <a:gsLst>
              <a:gs pos="0">
                <a:srgbClr val="00B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9" name="TextBox 98">
            <a:extLst>
              <a:ext uri="{FF2B5EF4-FFF2-40B4-BE49-F238E27FC236}">
                <a16:creationId xmlns="" xmlns:a16="http://schemas.microsoft.com/office/drawing/2014/main" id="{1BBD6C8F-CFAE-47F1-A787-74F4FD35B818}"/>
              </a:ext>
            </a:extLst>
          </p:cNvPr>
          <p:cNvSpPr txBox="1"/>
          <p:nvPr/>
        </p:nvSpPr>
        <p:spPr>
          <a:xfrm>
            <a:off x="3180481" y="3097642"/>
            <a:ext cx="885179" cy="369332"/>
          </a:xfrm>
          <a:prstGeom prst="rect">
            <a:avLst/>
          </a:prstGeom>
          <a:noFill/>
        </p:spPr>
        <p:txBody>
          <a:bodyPr wrap="none" rtlCol="0">
            <a:spAutoFit/>
          </a:bodyPr>
          <a:lstStyle/>
          <a:p>
            <a:r>
              <a:rPr lang="en-US" dirty="0"/>
              <a:t>903±13</a:t>
            </a:r>
            <a:endParaRPr lang="ru-RU" dirty="0"/>
          </a:p>
        </p:txBody>
      </p:sp>
      <p:sp>
        <p:nvSpPr>
          <p:cNvPr id="100" name="TextBox 99">
            <a:extLst>
              <a:ext uri="{FF2B5EF4-FFF2-40B4-BE49-F238E27FC236}">
                <a16:creationId xmlns="" xmlns:a16="http://schemas.microsoft.com/office/drawing/2014/main" id="{AD157542-5085-45E9-B473-699C3018EF1F}"/>
              </a:ext>
            </a:extLst>
          </p:cNvPr>
          <p:cNvSpPr txBox="1"/>
          <p:nvPr/>
        </p:nvSpPr>
        <p:spPr>
          <a:xfrm>
            <a:off x="5712794" y="3097642"/>
            <a:ext cx="942887" cy="369332"/>
          </a:xfrm>
          <a:prstGeom prst="rect">
            <a:avLst/>
          </a:prstGeom>
          <a:noFill/>
        </p:spPr>
        <p:txBody>
          <a:bodyPr wrap="none" rtlCol="0">
            <a:spAutoFit/>
          </a:bodyPr>
          <a:lstStyle/>
          <a:p>
            <a:r>
              <a:rPr lang="en-US" dirty="0"/>
              <a:t>978±0.8</a:t>
            </a:r>
            <a:endParaRPr lang="ru-RU" dirty="0"/>
          </a:p>
        </p:txBody>
      </p:sp>
      <p:sp>
        <p:nvSpPr>
          <p:cNvPr id="101" name="TextBox 100">
            <a:extLst>
              <a:ext uri="{FF2B5EF4-FFF2-40B4-BE49-F238E27FC236}">
                <a16:creationId xmlns="" xmlns:a16="http://schemas.microsoft.com/office/drawing/2014/main" id="{22D1BA41-0FCE-4B73-BB18-1D55B27028FA}"/>
              </a:ext>
            </a:extLst>
          </p:cNvPr>
          <p:cNvSpPr txBox="1"/>
          <p:nvPr/>
        </p:nvSpPr>
        <p:spPr>
          <a:xfrm>
            <a:off x="520152" y="1898186"/>
            <a:ext cx="7815345" cy="646331"/>
          </a:xfrm>
          <a:prstGeom prst="rect">
            <a:avLst/>
          </a:prstGeom>
          <a:noFill/>
        </p:spPr>
        <p:txBody>
          <a:bodyPr wrap="none" rtlCol="0">
            <a:spAutoFit/>
          </a:bodyPr>
          <a:lstStyle/>
          <a:p>
            <a:r>
              <a:rPr lang="en-US" dirty="0"/>
              <a:t>Development of experimental techniques, of UCN sources, UCN detectors and etc.</a:t>
            </a:r>
          </a:p>
          <a:p>
            <a:r>
              <a:rPr lang="en-US" dirty="0"/>
              <a:t>Search reasons of abnormal large losses of UCN from traps</a:t>
            </a:r>
            <a:endParaRPr lang="ru-RU" dirty="0"/>
          </a:p>
        </p:txBody>
      </p:sp>
      <p:graphicFrame>
        <p:nvGraphicFramePr>
          <p:cNvPr id="102" name="Object 6">
            <a:extLst>
              <a:ext uri="{FF2B5EF4-FFF2-40B4-BE49-F238E27FC236}">
                <a16:creationId xmlns="" xmlns:a16="http://schemas.microsoft.com/office/drawing/2014/main" id="{F1D3EECD-E960-41A5-AAFF-DDFADAB1042A}"/>
              </a:ext>
            </a:extLst>
          </p:cNvPr>
          <p:cNvGraphicFramePr>
            <a:graphicFrameLocks noChangeAspect="1"/>
          </p:cNvGraphicFramePr>
          <p:nvPr>
            <p:extLst>
              <p:ext uri="{D42A27DB-BD31-4B8C-83A1-F6EECF244321}">
                <p14:modId xmlns="" xmlns:p14="http://schemas.microsoft.com/office/powerpoint/2010/main" val="1256338863"/>
              </p:ext>
            </p:extLst>
          </p:nvPr>
        </p:nvGraphicFramePr>
        <p:xfrm>
          <a:off x="5436096" y="3717436"/>
          <a:ext cx="3475037" cy="431800"/>
        </p:xfrm>
        <a:graphic>
          <a:graphicData uri="http://schemas.openxmlformats.org/presentationml/2006/ole">
            <p:oleObj spid="_x0000_s3074" name="Equation" r:id="rId5" imgW="49072800" imgH="6096000" progId="Equation.DSMT4">
              <p:embed/>
            </p:oleObj>
          </a:graphicData>
        </a:graphic>
      </p:graphicFrame>
      <p:graphicFrame>
        <p:nvGraphicFramePr>
          <p:cNvPr id="103" name="Object 6">
            <a:extLst>
              <a:ext uri="{FF2B5EF4-FFF2-40B4-BE49-F238E27FC236}">
                <a16:creationId xmlns="" xmlns:a16="http://schemas.microsoft.com/office/drawing/2014/main" id="{1D1F5FCD-0415-4C73-947D-6264413A4264}"/>
              </a:ext>
            </a:extLst>
          </p:cNvPr>
          <p:cNvGraphicFramePr>
            <a:graphicFrameLocks noChangeAspect="1"/>
          </p:cNvGraphicFramePr>
          <p:nvPr>
            <p:extLst>
              <p:ext uri="{D42A27DB-BD31-4B8C-83A1-F6EECF244321}">
                <p14:modId xmlns="" xmlns:p14="http://schemas.microsoft.com/office/powerpoint/2010/main" val="675287520"/>
              </p:ext>
            </p:extLst>
          </p:nvPr>
        </p:nvGraphicFramePr>
        <p:xfrm>
          <a:off x="611560" y="3717436"/>
          <a:ext cx="3259137" cy="431800"/>
        </p:xfrm>
        <a:graphic>
          <a:graphicData uri="http://schemas.openxmlformats.org/presentationml/2006/ole">
            <p:oleObj spid="_x0000_s3075" name="Equation" r:id="rId6" imgW="46024800" imgH="6096000" progId="Equation.DSMT4">
              <p:embed/>
            </p:oleObj>
          </a:graphicData>
        </a:graphic>
      </p:graphicFrame>
      <p:sp>
        <p:nvSpPr>
          <p:cNvPr id="104" name="Прямоугольник 103">
            <a:extLst>
              <a:ext uri="{FF2B5EF4-FFF2-40B4-BE49-F238E27FC236}">
                <a16:creationId xmlns="" xmlns:a16="http://schemas.microsoft.com/office/drawing/2014/main" id="{82BD100C-0F41-4B8E-84AE-40BE09C2A3FC}"/>
              </a:ext>
            </a:extLst>
          </p:cNvPr>
          <p:cNvSpPr/>
          <p:nvPr/>
        </p:nvSpPr>
        <p:spPr>
          <a:xfrm>
            <a:off x="5716929" y="4725548"/>
            <a:ext cx="3175551" cy="587550"/>
          </a:xfrm>
          <a:prstGeom prst="rect">
            <a:avLst/>
          </a:prstGeom>
          <a:gradFill flip="none" rotWithShape="1">
            <a:gsLst>
              <a:gs pos="0">
                <a:srgbClr val="09E7E7"/>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5" name="TextBox 104">
            <a:extLst>
              <a:ext uri="{FF2B5EF4-FFF2-40B4-BE49-F238E27FC236}">
                <a16:creationId xmlns="" xmlns:a16="http://schemas.microsoft.com/office/drawing/2014/main" id="{74CB075C-EA71-4027-B554-32853D0450FC}"/>
              </a:ext>
            </a:extLst>
          </p:cNvPr>
          <p:cNvSpPr txBox="1"/>
          <p:nvPr/>
        </p:nvSpPr>
        <p:spPr>
          <a:xfrm>
            <a:off x="5740647" y="4727289"/>
            <a:ext cx="2708678" cy="646331"/>
          </a:xfrm>
          <a:prstGeom prst="rect">
            <a:avLst/>
          </a:prstGeom>
          <a:noFill/>
        </p:spPr>
        <p:txBody>
          <a:bodyPr wrap="square" rtlCol="0">
            <a:spAutoFit/>
          </a:bodyPr>
          <a:lstStyle/>
          <a:p>
            <a:r>
              <a:rPr lang="en-US" dirty="0"/>
              <a:t>Research with UCN energy levels in gravitational  field</a:t>
            </a:r>
            <a:endParaRPr lang="ru-RU" dirty="0"/>
          </a:p>
        </p:txBody>
      </p:sp>
      <p:sp>
        <p:nvSpPr>
          <p:cNvPr id="106" name="TextBox 105">
            <a:extLst>
              <a:ext uri="{FF2B5EF4-FFF2-40B4-BE49-F238E27FC236}">
                <a16:creationId xmlns="" xmlns:a16="http://schemas.microsoft.com/office/drawing/2014/main" id="{962E9FD1-A724-4306-9EF7-8DD900E2D5F2}"/>
              </a:ext>
            </a:extLst>
          </p:cNvPr>
          <p:cNvSpPr txBox="1"/>
          <p:nvPr/>
        </p:nvSpPr>
        <p:spPr>
          <a:xfrm>
            <a:off x="1990708" y="2588750"/>
            <a:ext cx="4742773" cy="369332"/>
          </a:xfrm>
          <a:prstGeom prst="rect">
            <a:avLst/>
          </a:prstGeom>
          <a:solidFill>
            <a:schemeClr val="bg1"/>
          </a:solidFill>
        </p:spPr>
        <p:txBody>
          <a:bodyPr wrap="none" rtlCol="0">
            <a:spAutoFit/>
          </a:bodyPr>
          <a:lstStyle/>
          <a:p>
            <a:r>
              <a:rPr lang="en-US" dirty="0">
                <a:solidFill>
                  <a:srgbClr val="FF0000"/>
                </a:solidFill>
              </a:rPr>
              <a:t>Discovering hydrogen contamination of surfaces</a:t>
            </a:r>
            <a:endParaRPr lang="ru-RU" dirty="0">
              <a:solidFill>
                <a:srgbClr val="FF0000"/>
              </a:solidFill>
            </a:endParaRPr>
          </a:p>
        </p:txBody>
      </p:sp>
      <p:sp>
        <p:nvSpPr>
          <p:cNvPr id="107" name="TextBox 106">
            <a:extLst>
              <a:ext uri="{FF2B5EF4-FFF2-40B4-BE49-F238E27FC236}">
                <a16:creationId xmlns="" xmlns:a16="http://schemas.microsoft.com/office/drawing/2014/main" id="{5B3CB0C8-AB87-46FC-8829-D65A7912EAEF}"/>
              </a:ext>
            </a:extLst>
          </p:cNvPr>
          <p:cNvSpPr txBox="1"/>
          <p:nvPr/>
        </p:nvSpPr>
        <p:spPr>
          <a:xfrm>
            <a:off x="5076057" y="4149484"/>
            <a:ext cx="3096343" cy="646331"/>
          </a:xfrm>
          <a:prstGeom prst="rect">
            <a:avLst/>
          </a:prstGeom>
          <a:solidFill>
            <a:schemeClr val="bg1"/>
          </a:solidFill>
        </p:spPr>
        <p:txBody>
          <a:bodyPr wrap="square" rtlCol="0">
            <a:spAutoFit/>
          </a:bodyPr>
          <a:lstStyle/>
          <a:p>
            <a:r>
              <a:rPr lang="en-US" dirty="0">
                <a:solidFill>
                  <a:srgbClr val="FF0000"/>
                </a:solidFill>
              </a:rPr>
              <a:t>Discovery of UCN “small heating and cooling”</a:t>
            </a:r>
            <a:endParaRPr lang="ru-RU" dirty="0">
              <a:solidFill>
                <a:srgbClr val="FF0000"/>
              </a:solidFill>
            </a:endParaRPr>
          </a:p>
        </p:txBody>
      </p:sp>
      <p:graphicFrame>
        <p:nvGraphicFramePr>
          <p:cNvPr id="108" name="Объект 107">
            <a:extLst>
              <a:ext uri="{FF2B5EF4-FFF2-40B4-BE49-F238E27FC236}">
                <a16:creationId xmlns="" xmlns:a16="http://schemas.microsoft.com/office/drawing/2014/main" id="{A0E3BBE1-BD3A-4437-993F-91342D5C2FD2}"/>
              </a:ext>
            </a:extLst>
          </p:cNvPr>
          <p:cNvGraphicFramePr>
            <a:graphicFrameLocks noChangeAspect="1"/>
          </p:cNvGraphicFramePr>
          <p:nvPr>
            <p:extLst>
              <p:ext uri="{D42A27DB-BD31-4B8C-83A1-F6EECF244321}">
                <p14:modId xmlns="" xmlns:p14="http://schemas.microsoft.com/office/powerpoint/2010/main" val="398970920"/>
              </p:ext>
            </p:extLst>
          </p:nvPr>
        </p:nvGraphicFramePr>
        <p:xfrm>
          <a:off x="2771800" y="3069364"/>
          <a:ext cx="298574" cy="413410"/>
        </p:xfrm>
        <a:graphic>
          <a:graphicData uri="http://schemas.openxmlformats.org/presentationml/2006/ole">
            <p:oleObj spid="_x0000_s3076" name="Equation" r:id="rId7" imgW="3962400" imgH="5486400" progId="Equation.DSMT4">
              <p:embed/>
            </p:oleObj>
          </a:graphicData>
        </a:graphic>
      </p:graphicFrame>
      <p:sp>
        <p:nvSpPr>
          <p:cNvPr id="2" name="TextBox 1">
            <a:extLst>
              <a:ext uri="{FF2B5EF4-FFF2-40B4-BE49-F238E27FC236}">
                <a16:creationId xmlns="" xmlns:a16="http://schemas.microsoft.com/office/drawing/2014/main" id="{CFFF8601-CC70-4A6A-9FBD-D133A19CB0F9}"/>
              </a:ext>
            </a:extLst>
          </p:cNvPr>
          <p:cNvSpPr txBox="1"/>
          <p:nvPr/>
        </p:nvSpPr>
        <p:spPr>
          <a:xfrm>
            <a:off x="4798571" y="5979617"/>
            <a:ext cx="3231287" cy="369332"/>
          </a:xfrm>
          <a:prstGeom prst="rect">
            <a:avLst/>
          </a:prstGeom>
          <a:gradFill flip="none" rotWithShape="1">
            <a:gsLst>
              <a:gs pos="0">
                <a:srgbClr val="FFFF00"/>
              </a:gs>
              <a:gs pos="35000">
                <a:srgbClr val="FFC000"/>
              </a:gs>
              <a:gs pos="100000">
                <a:srgbClr val="FF0000"/>
              </a:gs>
            </a:gsLst>
            <a:lin ang="0" scaled="1"/>
            <a:tileRect/>
          </a:gradFill>
        </p:spPr>
        <p:txBody>
          <a:bodyPr wrap="square" rtlCol="0">
            <a:spAutoFit/>
          </a:bodyPr>
          <a:lstStyle/>
          <a:p>
            <a:r>
              <a:rPr lang="en-US" dirty="0"/>
              <a:t>There is no UCN source in Russia</a:t>
            </a:r>
            <a:endParaRPr lang="ru-RU" dirty="0"/>
          </a:p>
        </p:txBody>
      </p:sp>
    </p:spTree>
    <p:extLst>
      <p:ext uri="{BB962C8B-B14F-4D97-AF65-F5344CB8AC3E}">
        <p14:creationId xmlns="" xmlns:p14="http://schemas.microsoft.com/office/powerpoint/2010/main" val="134207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AF23D1E4-1EB9-4E10-967E-D14DDCEE21DF}"/>
              </a:ext>
            </a:extLst>
          </p:cNvPr>
          <p:cNvSpPr>
            <a:spLocks noGrp="1"/>
          </p:cNvSpPr>
          <p:nvPr>
            <p:ph type="sldNum" sz="quarter" idx="12"/>
          </p:nvPr>
        </p:nvSpPr>
        <p:spPr>
          <a:xfrm>
            <a:off x="6925842" y="6432698"/>
            <a:ext cx="2057400" cy="365125"/>
          </a:xfrm>
        </p:spPr>
        <p:txBody>
          <a:bodyPr/>
          <a:lstStyle/>
          <a:p>
            <a:fld id="{80CC418A-8102-41C1-B173-9B9CE8D14080}" type="slidenum">
              <a:rPr lang="ru-RU" smtClean="0"/>
              <a:pPr/>
              <a:t>12</a:t>
            </a:fld>
            <a:endParaRPr lang="ru-RU"/>
          </a:p>
        </p:txBody>
      </p:sp>
      <p:grpSp>
        <p:nvGrpSpPr>
          <p:cNvPr id="22"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3" name="Прямоугольник 22">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5" name="Прямоугольник 24">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6" name="Прямоугольник 25">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7" name="Прямоугольник 26">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15" name="TextBox 14"/>
          <p:cNvSpPr txBox="1"/>
          <p:nvPr/>
        </p:nvSpPr>
        <p:spPr>
          <a:xfrm>
            <a:off x="3831957" y="823423"/>
            <a:ext cx="1480085" cy="400110"/>
          </a:xfrm>
          <a:prstGeom prst="rect">
            <a:avLst/>
          </a:prstGeom>
          <a:noFill/>
        </p:spPr>
        <p:txBody>
          <a:bodyPr wrap="none" rtlCol="0">
            <a:spAutoFit/>
          </a:bodyPr>
          <a:lstStyle/>
          <a:p>
            <a:r>
              <a:rPr lang="en-US" sz="2000" b="1" dirty="0"/>
              <a:t>UCN physics</a:t>
            </a:r>
            <a:endParaRPr lang="ru-RU" sz="2000" b="1" dirty="0"/>
          </a:p>
        </p:txBody>
      </p:sp>
      <p:sp>
        <p:nvSpPr>
          <p:cNvPr id="109" name="Rectangle 3">
            <a:extLst>
              <a:ext uri="{FF2B5EF4-FFF2-40B4-BE49-F238E27FC236}">
                <a16:creationId xmlns="" xmlns:a16="http://schemas.microsoft.com/office/drawing/2014/main" id="{C31FD16A-98CC-45FB-8361-E5ADFAE515C7}"/>
              </a:ext>
            </a:extLst>
          </p:cNvPr>
          <p:cNvSpPr txBox="1">
            <a:spLocks noChangeArrowheads="1"/>
          </p:cNvSpPr>
          <p:nvPr/>
        </p:nvSpPr>
        <p:spPr>
          <a:xfrm>
            <a:off x="734962" y="1302361"/>
            <a:ext cx="7674076" cy="3041042"/>
          </a:xfrm>
          <a:prstGeom prst="rect">
            <a:avLst/>
          </a:prstGeom>
          <a:solidFill>
            <a:schemeClr val="bg1">
              <a:alpha val="80000"/>
            </a:schemeClr>
          </a:solidFill>
        </p:spPr>
        <p:txBody>
          <a:bodyPr/>
          <a:lstStyle/>
          <a:p>
            <a:pPr marL="342900" indent="-342900">
              <a:spcBef>
                <a:spcPct val="20000"/>
              </a:spcBef>
              <a:buFont typeface="Arial" pitchFamily="34" charset="0"/>
              <a:buChar char="•"/>
              <a:defRPr/>
            </a:pPr>
            <a:r>
              <a:rPr lang="en-US" sz="2000" dirty="0">
                <a:solidFill>
                  <a:prstClr val="black"/>
                </a:solidFill>
              </a:rPr>
              <a:t>Neutron</a:t>
            </a:r>
            <a:r>
              <a:rPr lang="en-US" sz="2000" dirty="0"/>
              <a:t> lifetime and neutron decay parameters (electroweak interaction theory) </a:t>
            </a:r>
          </a:p>
          <a:p>
            <a:pPr marL="342900" indent="-342900" latinLnBrk="0">
              <a:spcBef>
                <a:spcPct val="20000"/>
              </a:spcBef>
              <a:buFont typeface="Arial" pitchFamily="34" charset="0"/>
              <a:buChar char="•"/>
              <a:defRPr/>
            </a:pPr>
            <a:r>
              <a:rPr lang="en-US" sz="2000" dirty="0"/>
              <a:t>Neutron EDM (T-invariance)</a:t>
            </a:r>
          </a:p>
          <a:p>
            <a:pPr marL="342900" indent="-342900">
              <a:spcBef>
                <a:spcPct val="20000"/>
              </a:spcBef>
              <a:buFont typeface="Arial" pitchFamily="34" charset="0"/>
              <a:buChar char="•"/>
              <a:defRPr/>
            </a:pPr>
            <a:r>
              <a:rPr lang="en-US" sz="2000" dirty="0"/>
              <a:t>Experiments with UCN quantum states in a gravitational field</a:t>
            </a:r>
            <a:r>
              <a:rPr lang="ru-RU" sz="2000" dirty="0"/>
              <a:t> (</a:t>
            </a:r>
            <a:r>
              <a:rPr lang="en-US" sz="2000" dirty="0"/>
              <a:t>search for a new type of interaction</a:t>
            </a:r>
            <a:r>
              <a:rPr lang="ru-RU" sz="2000" dirty="0"/>
              <a:t>)</a:t>
            </a:r>
          </a:p>
          <a:p>
            <a:pPr marL="342900" indent="-342900">
              <a:spcBef>
                <a:spcPct val="20000"/>
              </a:spcBef>
              <a:buFont typeface="Arial" pitchFamily="34" charset="0"/>
              <a:buChar char="•"/>
              <a:defRPr/>
            </a:pPr>
            <a:r>
              <a:rPr lang="en-US" sz="2000" dirty="0"/>
              <a:t>Neutron wave properties (quantum mechanics, theory of relativity)</a:t>
            </a:r>
          </a:p>
          <a:p>
            <a:pPr marL="342900" indent="-342900" latinLnBrk="0">
              <a:spcBef>
                <a:spcPct val="20000"/>
              </a:spcBef>
              <a:buFont typeface="Arial" pitchFamily="34" charset="0"/>
              <a:buChar char="•"/>
              <a:defRPr/>
            </a:pPr>
            <a:r>
              <a:rPr lang="en-US" sz="2000" dirty="0"/>
              <a:t>Surface investigations</a:t>
            </a:r>
          </a:p>
          <a:p>
            <a:pPr marL="342900" indent="-342900" latinLnBrk="0">
              <a:spcBef>
                <a:spcPct val="20000"/>
              </a:spcBef>
              <a:buFont typeface="Arial" pitchFamily="34" charset="0"/>
              <a:buChar char="•"/>
              <a:defRPr/>
            </a:pPr>
            <a:r>
              <a:rPr lang="en-US" sz="2000" dirty="0"/>
              <a:t>…</a:t>
            </a:r>
            <a:endParaRPr lang="ru-RU" sz="2000" dirty="0"/>
          </a:p>
        </p:txBody>
      </p:sp>
      <p:sp>
        <p:nvSpPr>
          <p:cNvPr id="2" name="TextBox 1">
            <a:extLst>
              <a:ext uri="{FF2B5EF4-FFF2-40B4-BE49-F238E27FC236}">
                <a16:creationId xmlns="" xmlns:a16="http://schemas.microsoft.com/office/drawing/2014/main" id="{4D92BC2C-74DC-467F-8757-BB053F0551FF}"/>
              </a:ext>
            </a:extLst>
          </p:cNvPr>
          <p:cNvSpPr txBox="1"/>
          <p:nvPr/>
        </p:nvSpPr>
        <p:spPr>
          <a:xfrm>
            <a:off x="494911" y="4069252"/>
            <a:ext cx="8130209" cy="2308324"/>
          </a:xfrm>
          <a:prstGeom prst="rect">
            <a:avLst/>
          </a:prstGeom>
          <a:noFill/>
        </p:spPr>
        <p:txBody>
          <a:bodyPr wrap="square" rtlCol="0">
            <a:spAutoFit/>
          </a:bodyPr>
          <a:lstStyle/>
          <a:p>
            <a:pPr algn="just"/>
            <a:r>
              <a:rPr lang="en-US" dirty="0"/>
              <a:t>We could</a:t>
            </a:r>
            <a:r>
              <a:rPr lang="ru-RU" dirty="0"/>
              <a:t> </a:t>
            </a:r>
            <a:r>
              <a:rPr lang="en-US" dirty="0"/>
              <a:t>get a world level  UCN source at the neutron facility with average in time thermal neutron flux density about 10</a:t>
            </a:r>
            <a:r>
              <a:rPr lang="en-US" baseline="30000" dirty="0"/>
              <a:t>14</a:t>
            </a:r>
            <a:r>
              <a:rPr lang="en-US" dirty="0"/>
              <a:t> n/(cm</a:t>
            </a:r>
            <a:r>
              <a:rPr lang="en-US" baseline="30000" dirty="0"/>
              <a:t>2</a:t>
            </a:r>
            <a:r>
              <a:rPr lang="en-US" dirty="0"/>
              <a:t>⋅s). </a:t>
            </a:r>
          </a:p>
          <a:p>
            <a:pPr algn="just"/>
            <a:r>
              <a:rPr lang="en-US" dirty="0"/>
              <a:t>There is an idea to accumulate UCN density corresponding to the pulse neutron density (</a:t>
            </a:r>
            <a:r>
              <a:rPr lang="en-US" dirty="0" err="1"/>
              <a:t>F.L.Shapiro</a:t>
            </a:r>
            <a:r>
              <a:rPr lang="en-US" dirty="0"/>
              <a:t>, 19</a:t>
            </a:r>
            <a:r>
              <a:rPr lang="ru-RU" dirty="0"/>
              <a:t>70</a:t>
            </a:r>
            <a:r>
              <a:rPr lang="en-US" dirty="0"/>
              <a:t>). Its realization could allow to construct the most powerful in the world UCN source  and essentially increase the UCN density in experimental set-ups.</a:t>
            </a:r>
          </a:p>
          <a:p>
            <a:pPr algn="just"/>
            <a:r>
              <a:rPr lang="en-US" dirty="0"/>
              <a:t>But the idea neve have been realized yet because  need to construct a devise for  focusing in time of extracted UCN </a:t>
            </a:r>
            <a:r>
              <a:rPr lang="en-US" dirty="0" smtClean="0"/>
              <a:t>. </a:t>
            </a:r>
            <a:r>
              <a:rPr lang="en-US" dirty="0"/>
              <a:t>The technology has not developed</a:t>
            </a:r>
            <a:r>
              <a:rPr lang="en-US" dirty="0" smtClean="0"/>
              <a:t>.</a:t>
            </a:r>
            <a:endParaRPr lang="ru-RU" dirty="0"/>
          </a:p>
        </p:txBody>
      </p:sp>
    </p:spTree>
    <p:extLst>
      <p:ext uri="{BB962C8B-B14F-4D97-AF65-F5344CB8AC3E}">
        <p14:creationId xmlns="" xmlns:p14="http://schemas.microsoft.com/office/powerpoint/2010/main" val="143250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9" name="Прямоугольник 8">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11" name="Прямоугольник 10">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4" name="Прямоугольник 3">
            <a:extLst>
              <a:ext uri="{FF2B5EF4-FFF2-40B4-BE49-F238E27FC236}">
                <a16:creationId xmlns="" xmlns:a16="http://schemas.microsoft.com/office/drawing/2014/main" id="{7C37121E-F03A-4503-B0B3-A08AF1378D4A}"/>
              </a:ext>
            </a:extLst>
          </p:cNvPr>
          <p:cNvSpPr/>
          <p:nvPr/>
        </p:nvSpPr>
        <p:spPr>
          <a:xfrm>
            <a:off x="1315735" y="75587"/>
            <a:ext cx="7395645" cy="646331"/>
          </a:xfrm>
          <a:prstGeom prst="rect">
            <a:avLst/>
          </a:prstGeom>
          <a:noFill/>
        </p:spPr>
        <p:txBody>
          <a:bodyPr wrap="square">
            <a:spAutoFit/>
          </a:bodyPr>
          <a:lstStyle/>
          <a:p>
            <a:endParaRPr lang="en-US" dirty="0"/>
          </a:p>
          <a:p>
            <a:pPr algn="ctr"/>
            <a:r>
              <a:rPr lang="en-US" dirty="0"/>
              <a:t>from Tuesday, 22 January 2019 to Wednesday, 23 January 2019</a:t>
            </a:r>
          </a:p>
        </p:txBody>
      </p:sp>
      <p:sp>
        <p:nvSpPr>
          <p:cNvPr id="16" name="Прямоугольник 15">
            <a:extLst>
              <a:ext uri="{FF2B5EF4-FFF2-40B4-BE49-F238E27FC236}">
                <a16:creationId xmlns="" xmlns:a16="http://schemas.microsoft.com/office/drawing/2014/main" id="{A532333C-EF46-4FC4-A171-6CEA502B5DD5}"/>
              </a:ext>
            </a:extLst>
          </p:cNvPr>
          <p:cNvSpPr/>
          <p:nvPr/>
        </p:nvSpPr>
        <p:spPr>
          <a:xfrm>
            <a:off x="2035941" y="-62913"/>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dirty="0">
                <a:effectLst>
                  <a:outerShdw blurRad="50800" dist="38100" dir="2700000" algn="tl" rotWithShape="0">
                    <a:prstClr val="black">
                      <a:alpha val="40000"/>
                    </a:prstClr>
                  </a:outerShdw>
                </a:effectLst>
              </a:rPr>
              <a:t>49th meeting of the PAC for Nuclear Physics</a:t>
            </a:r>
          </a:p>
        </p:txBody>
      </p:sp>
      <p:sp>
        <p:nvSpPr>
          <p:cNvPr id="3" name="Номер слайда 2">
            <a:extLst>
              <a:ext uri="{FF2B5EF4-FFF2-40B4-BE49-F238E27FC236}">
                <a16:creationId xmlns="" xmlns:a16="http://schemas.microsoft.com/office/drawing/2014/main" id="{1AF84D14-386B-478C-8807-D67D0693A530}"/>
              </a:ext>
            </a:extLst>
          </p:cNvPr>
          <p:cNvSpPr>
            <a:spLocks noGrp="1"/>
          </p:cNvSpPr>
          <p:nvPr>
            <p:ph type="sldNum" sz="quarter" idx="12"/>
          </p:nvPr>
        </p:nvSpPr>
        <p:spPr/>
        <p:txBody>
          <a:bodyPr/>
          <a:lstStyle/>
          <a:p>
            <a:fld id="{80CC418A-8102-41C1-B173-9B9CE8D14080}" type="slidenum">
              <a:rPr lang="ru-RU" smtClean="0"/>
              <a:pPr/>
              <a:t>13</a:t>
            </a:fld>
            <a:endParaRPr lang="ru-RU"/>
          </a:p>
        </p:txBody>
      </p:sp>
      <p:sp>
        <p:nvSpPr>
          <p:cNvPr id="2" name="Прямоугольник 1">
            <a:extLst>
              <a:ext uri="{FF2B5EF4-FFF2-40B4-BE49-F238E27FC236}">
                <a16:creationId xmlns="" xmlns:a16="http://schemas.microsoft.com/office/drawing/2014/main" id="{E578CF14-CFB1-4D53-88F6-7FE4EACAC849}"/>
              </a:ext>
            </a:extLst>
          </p:cNvPr>
          <p:cNvSpPr/>
          <p:nvPr/>
        </p:nvSpPr>
        <p:spPr>
          <a:xfrm>
            <a:off x="3501986" y="827633"/>
            <a:ext cx="2137636" cy="369332"/>
          </a:xfrm>
          <a:prstGeom prst="rect">
            <a:avLst/>
          </a:prstGeom>
        </p:spPr>
        <p:txBody>
          <a:bodyPr wrap="none">
            <a:spAutoFit/>
          </a:bodyPr>
          <a:lstStyle/>
          <a:p>
            <a:r>
              <a:rPr lang="en-US" b="1" dirty="0"/>
              <a:t>Nowadays situation:</a:t>
            </a:r>
            <a:endParaRPr lang="ru-RU" b="1" dirty="0"/>
          </a:p>
        </p:txBody>
      </p:sp>
      <p:sp>
        <p:nvSpPr>
          <p:cNvPr id="12" name="TextBox 11">
            <a:extLst>
              <a:ext uri="{FF2B5EF4-FFF2-40B4-BE49-F238E27FC236}">
                <a16:creationId xmlns="" xmlns:a16="http://schemas.microsoft.com/office/drawing/2014/main" id="{E4FC1F66-F114-47BF-A751-B82921E6F27F}"/>
              </a:ext>
            </a:extLst>
          </p:cNvPr>
          <p:cNvSpPr txBox="1"/>
          <p:nvPr/>
        </p:nvSpPr>
        <p:spPr>
          <a:xfrm>
            <a:off x="1277749" y="1282438"/>
            <a:ext cx="1910203" cy="369332"/>
          </a:xfrm>
          <a:prstGeom prst="rect">
            <a:avLst/>
          </a:prstGeom>
          <a:noFill/>
        </p:spPr>
        <p:txBody>
          <a:bodyPr wrap="none" rtlCol="0">
            <a:spAutoFit/>
          </a:bodyPr>
          <a:lstStyle/>
          <a:p>
            <a:r>
              <a:rPr lang="ru-RU" dirty="0"/>
              <a:t> </a:t>
            </a:r>
            <a:r>
              <a:rPr lang="en-US" u="sng" dirty="0"/>
              <a:t>Reactor “</a:t>
            </a:r>
            <a:r>
              <a:rPr lang="en-US" u="sng" dirty="0" err="1"/>
              <a:t>Neptun</a:t>
            </a:r>
            <a:r>
              <a:rPr lang="en-US" u="sng" dirty="0"/>
              <a:t>”</a:t>
            </a:r>
            <a:endParaRPr lang="ru-RU" u="sng" dirty="0"/>
          </a:p>
        </p:txBody>
      </p:sp>
      <p:sp>
        <p:nvSpPr>
          <p:cNvPr id="13" name="Прямоугольник 12">
            <a:extLst>
              <a:ext uri="{FF2B5EF4-FFF2-40B4-BE49-F238E27FC236}">
                <a16:creationId xmlns="" xmlns:a16="http://schemas.microsoft.com/office/drawing/2014/main" id="{E6703504-D7D2-4F46-A676-064E59DFF1BD}"/>
              </a:ext>
            </a:extLst>
          </p:cNvPr>
          <p:cNvSpPr/>
          <p:nvPr/>
        </p:nvSpPr>
        <p:spPr>
          <a:xfrm>
            <a:off x="5922089" y="1282438"/>
            <a:ext cx="2309350" cy="369332"/>
          </a:xfrm>
          <a:prstGeom prst="rect">
            <a:avLst/>
          </a:prstGeom>
        </p:spPr>
        <p:txBody>
          <a:bodyPr wrap="none">
            <a:spAutoFit/>
          </a:bodyPr>
          <a:lstStyle/>
          <a:p>
            <a:r>
              <a:rPr lang="en-US" u="sng" dirty="0" err="1"/>
              <a:t>Superbooster</a:t>
            </a:r>
            <a:r>
              <a:rPr lang="en-US" u="sng" dirty="0"/>
              <a:t> “Pluton”</a:t>
            </a:r>
            <a:endParaRPr lang="ru-RU" u="sng" dirty="0"/>
          </a:p>
        </p:txBody>
      </p:sp>
      <p:cxnSp>
        <p:nvCxnSpPr>
          <p:cNvPr id="7" name="Прямая соединительная линия 6">
            <a:extLst>
              <a:ext uri="{FF2B5EF4-FFF2-40B4-BE49-F238E27FC236}">
                <a16:creationId xmlns="" xmlns:a16="http://schemas.microsoft.com/office/drawing/2014/main" id="{57B26BFB-CFCB-4676-B8FB-5B5527F7017A}"/>
              </a:ext>
            </a:extLst>
          </p:cNvPr>
          <p:cNvCxnSpPr>
            <a:cxnSpLocks/>
          </p:cNvCxnSpPr>
          <p:nvPr/>
        </p:nvCxnSpPr>
        <p:spPr>
          <a:xfrm>
            <a:off x="4592862" y="1651770"/>
            <a:ext cx="0" cy="35265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79465A30-EC80-4D8F-B6C7-022DF190887D}"/>
              </a:ext>
            </a:extLst>
          </p:cNvPr>
          <p:cNvSpPr txBox="1"/>
          <p:nvPr/>
        </p:nvSpPr>
        <p:spPr>
          <a:xfrm>
            <a:off x="225145" y="1565997"/>
            <a:ext cx="4158005" cy="3416320"/>
          </a:xfrm>
          <a:prstGeom prst="rect">
            <a:avLst/>
          </a:prstGeom>
          <a:noFill/>
        </p:spPr>
        <p:txBody>
          <a:bodyPr wrap="square" rtlCol="0">
            <a:spAutoFit/>
          </a:bodyPr>
          <a:lstStyle/>
          <a:p>
            <a:pPr algn="ctr"/>
            <a:r>
              <a:rPr lang="en-US" dirty="0"/>
              <a:t>with</a:t>
            </a:r>
          </a:p>
          <a:p>
            <a:pPr marL="285750" indent="-285750">
              <a:buFont typeface="Arial" panose="020B0604020202020204" pitchFamily="34" charset="0"/>
              <a:buChar char="•"/>
            </a:pPr>
            <a:r>
              <a:rPr lang="en-US" dirty="0"/>
              <a:t>neptunium fuel</a:t>
            </a:r>
          </a:p>
          <a:p>
            <a:pPr marL="285750" indent="-285750">
              <a:buFont typeface="Arial" panose="020B0604020202020204" pitchFamily="34" charset="0"/>
              <a:buChar char="•"/>
            </a:pPr>
            <a:r>
              <a:rPr lang="en-US" dirty="0"/>
              <a:t>an average power of ~10 MW</a:t>
            </a:r>
          </a:p>
          <a:p>
            <a:pPr marL="285750" indent="-285750">
              <a:buFont typeface="Arial" panose="020B0604020202020204" pitchFamily="34" charset="0"/>
              <a:buChar char="•"/>
            </a:pPr>
            <a:r>
              <a:rPr lang="en-US" dirty="0"/>
              <a:t>modulation reactivity by void</a:t>
            </a:r>
          </a:p>
          <a:p>
            <a:pPr marL="285750" indent="-285750">
              <a:buFont typeface="Arial" panose="020B0604020202020204" pitchFamily="34" charset="0"/>
              <a:buChar char="•"/>
            </a:pPr>
            <a:r>
              <a:rPr lang="en-US" dirty="0"/>
              <a:t>sodium coolant</a:t>
            </a:r>
          </a:p>
          <a:p>
            <a:pPr marL="285750" indent="-285750">
              <a:buFont typeface="Arial" panose="020B0604020202020204" pitchFamily="34" charset="0"/>
              <a:buChar char="•"/>
            </a:pPr>
            <a:r>
              <a:rPr lang="en-US" dirty="0"/>
              <a:t>pulse width about 200 </a:t>
            </a:r>
            <a:r>
              <a:rPr lang="en-US" dirty="0">
                <a:sym typeface="Symbol" panose="05050102010706020507" pitchFamily="18" charset="2"/>
              </a:rPr>
              <a:t>s</a:t>
            </a:r>
          </a:p>
          <a:p>
            <a:pPr marL="285750" indent="-285750">
              <a:buFont typeface="Arial" panose="020B0604020202020204" pitchFamily="34" charset="0"/>
              <a:buChar char="•"/>
            </a:pPr>
            <a:endParaRPr lang="en-US" dirty="0">
              <a:sym typeface="Symbol" panose="05050102010706020507" pitchFamily="18" charset="2"/>
            </a:endParaRPr>
          </a:p>
          <a:p>
            <a:pPr marL="285750" indent="-285750">
              <a:buFont typeface="Arial" panose="020B0604020202020204" pitchFamily="34" charset="0"/>
              <a:buChar char="•"/>
            </a:pPr>
            <a:endParaRPr lang="en-US" dirty="0">
              <a:sym typeface="Symbol" panose="05050102010706020507" pitchFamily="18" charset="2"/>
            </a:endParaRPr>
          </a:p>
          <a:p>
            <a:r>
              <a:rPr lang="en-US" dirty="0">
                <a:sym typeface="Symbol" panose="05050102010706020507" pitchFamily="18" charset="2"/>
              </a:rPr>
              <a:t>+ does not need an accelerator</a:t>
            </a:r>
          </a:p>
          <a:p>
            <a:r>
              <a:rPr lang="en-US" dirty="0">
                <a:sym typeface="Symbol" panose="05050102010706020507" pitchFamily="18" charset="2"/>
              </a:rPr>
              <a:t>- there is no possibility to produce </a:t>
            </a:r>
            <a:r>
              <a:rPr lang="ru-RU" dirty="0">
                <a:sym typeface="Symbol" panose="05050102010706020507" pitchFamily="18" charset="2"/>
              </a:rPr>
              <a:t/>
            </a:r>
            <a:br>
              <a:rPr lang="ru-RU" dirty="0">
                <a:sym typeface="Symbol" panose="05050102010706020507" pitchFamily="18" charset="2"/>
              </a:rPr>
            </a:br>
            <a:r>
              <a:rPr lang="en-US" dirty="0">
                <a:sym typeface="Symbol" panose="05050102010706020507" pitchFamily="18" charset="2"/>
              </a:rPr>
              <a:t> “short” pulse (only cutting by choppers)</a:t>
            </a:r>
          </a:p>
          <a:p>
            <a:r>
              <a:rPr lang="en-US" dirty="0"/>
              <a:t>- needs developing a new type of fuel</a:t>
            </a:r>
            <a:endParaRPr lang="ru-RU" dirty="0"/>
          </a:p>
        </p:txBody>
      </p:sp>
      <p:sp>
        <p:nvSpPr>
          <p:cNvPr id="18" name="TextBox 17">
            <a:extLst>
              <a:ext uri="{FF2B5EF4-FFF2-40B4-BE49-F238E27FC236}">
                <a16:creationId xmlns="" xmlns:a16="http://schemas.microsoft.com/office/drawing/2014/main" id="{CBD5EF44-1A76-4D48-89B8-EFBC776AE6CC}"/>
              </a:ext>
            </a:extLst>
          </p:cNvPr>
          <p:cNvSpPr txBox="1"/>
          <p:nvPr/>
        </p:nvSpPr>
        <p:spPr>
          <a:xfrm>
            <a:off x="5013557" y="1565997"/>
            <a:ext cx="4015408" cy="3970318"/>
          </a:xfrm>
          <a:prstGeom prst="rect">
            <a:avLst/>
          </a:prstGeom>
          <a:noFill/>
        </p:spPr>
        <p:txBody>
          <a:bodyPr wrap="square" rtlCol="0">
            <a:spAutoFit/>
          </a:bodyPr>
          <a:lstStyle/>
          <a:p>
            <a:pPr algn="ctr"/>
            <a:r>
              <a:rPr lang="en-US" dirty="0"/>
              <a:t>with</a:t>
            </a:r>
          </a:p>
          <a:p>
            <a:pPr marL="285750" indent="-285750">
              <a:buFont typeface="Arial" panose="020B0604020202020204" pitchFamily="34" charset="0"/>
              <a:buChar char="•"/>
            </a:pPr>
            <a:r>
              <a:rPr lang="en-US" dirty="0"/>
              <a:t>plutonium fuel</a:t>
            </a:r>
          </a:p>
          <a:p>
            <a:pPr marL="285750" indent="-285750">
              <a:buFont typeface="Arial" panose="020B0604020202020204" pitchFamily="34" charset="0"/>
              <a:buChar char="•"/>
            </a:pPr>
            <a:r>
              <a:rPr lang="en-US" dirty="0"/>
              <a:t>proton </a:t>
            </a:r>
            <a:r>
              <a:rPr lang="en-US" dirty="0" err="1"/>
              <a:t>linac</a:t>
            </a:r>
            <a:r>
              <a:rPr lang="en-US" dirty="0"/>
              <a:t> at 100kW</a:t>
            </a:r>
          </a:p>
          <a:p>
            <a:pPr marL="285750" indent="-285750">
              <a:buFont typeface="Arial" panose="020B0604020202020204" pitchFamily="34" charset="0"/>
              <a:buChar char="•"/>
            </a:pPr>
            <a:r>
              <a:rPr lang="en-US" dirty="0"/>
              <a:t>an average power of ~10 MW</a:t>
            </a:r>
          </a:p>
          <a:p>
            <a:pPr marL="285750" indent="-285750">
              <a:buFont typeface="Arial" panose="020B0604020202020204" pitchFamily="34" charset="0"/>
              <a:buChar char="•"/>
            </a:pPr>
            <a:r>
              <a:rPr lang="en-US" dirty="0"/>
              <a:t>modulation reactivity by reflector</a:t>
            </a:r>
          </a:p>
          <a:p>
            <a:pPr marL="285750" indent="-285750">
              <a:buFont typeface="Arial" panose="020B0604020202020204" pitchFamily="34" charset="0"/>
              <a:buChar char="•"/>
            </a:pPr>
            <a:r>
              <a:rPr lang="en-US" dirty="0"/>
              <a:t>water coolant</a:t>
            </a:r>
          </a:p>
          <a:p>
            <a:pPr marL="285750" indent="-285750">
              <a:buFont typeface="Arial" panose="020B0604020202020204" pitchFamily="34" charset="0"/>
              <a:buChar char="•"/>
            </a:pPr>
            <a:r>
              <a:rPr lang="en-US" dirty="0"/>
              <a:t>pulse width about 50-200 </a:t>
            </a:r>
            <a:r>
              <a:rPr lang="en-US" dirty="0">
                <a:sym typeface="Symbol" panose="05050102010706020507" pitchFamily="18" charset="2"/>
              </a:rPr>
              <a:t>s</a:t>
            </a:r>
          </a:p>
          <a:p>
            <a:pPr marL="285750" indent="-285750">
              <a:buFont typeface="Arial" panose="020B0604020202020204" pitchFamily="34" charset="0"/>
              <a:buChar char="•"/>
            </a:pPr>
            <a:endParaRPr lang="en-US" dirty="0">
              <a:sym typeface="Symbol" panose="05050102010706020507" pitchFamily="18" charset="2"/>
            </a:endParaRPr>
          </a:p>
          <a:p>
            <a:r>
              <a:rPr lang="en-US" dirty="0">
                <a:sym typeface="Symbol" panose="05050102010706020507" pitchFamily="18" charset="2"/>
              </a:rPr>
              <a:t>+ has an accelerator allowing to extend</a:t>
            </a:r>
            <a:r>
              <a:rPr lang="ru-RU" dirty="0">
                <a:sym typeface="Symbol" panose="05050102010706020507" pitchFamily="18" charset="2"/>
              </a:rPr>
              <a:t/>
            </a:r>
            <a:br>
              <a:rPr lang="ru-RU" dirty="0">
                <a:sym typeface="Symbol" panose="05050102010706020507" pitchFamily="18" charset="2"/>
              </a:rPr>
            </a:br>
            <a:r>
              <a:rPr lang="ru-RU" dirty="0">
                <a:sym typeface="Symbol" panose="05050102010706020507" pitchFamily="18" charset="2"/>
              </a:rPr>
              <a:t> </a:t>
            </a:r>
            <a:r>
              <a:rPr lang="en-US" dirty="0">
                <a:sym typeface="Symbol" panose="05050102010706020507" pitchFamily="18" charset="2"/>
              </a:rPr>
              <a:t> </a:t>
            </a:r>
            <a:r>
              <a:rPr lang="ru-RU" dirty="0">
                <a:sym typeface="Symbol" panose="05050102010706020507" pitchFamily="18" charset="2"/>
              </a:rPr>
              <a:t> </a:t>
            </a:r>
            <a:r>
              <a:rPr lang="en-US" dirty="0">
                <a:sym typeface="Symbol" panose="05050102010706020507" pitchFamily="18" charset="2"/>
              </a:rPr>
              <a:t>the scientific program</a:t>
            </a:r>
          </a:p>
          <a:p>
            <a:r>
              <a:rPr lang="en-US" dirty="0">
                <a:sym typeface="Symbol" panose="05050102010706020507" pitchFamily="18" charset="2"/>
              </a:rPr>
              <a:t>+ allows to vary pulse width</a:t>
            </a:r>
          </a:p>
          <a:p>
            <a:r>
              <a:rPr lang="en-US" dirty="0"/>
              <a:t>- the </a:t>
            </a:r>
            <a:r>
              <a:rPr lang="en-US" dirty="0">
                <a:sym typeface="Symbol" panose="05050102010706020507" pitchFamily="18" charset="2"/>
              </a:rPr>
              <a:t>accelerator looks as a “week link” at</a:t>
            </a:r>
            <a:r>
              <a:rPr lang="ru-RU" dirty="0">
                <a:sym typeface="Symbol" panose="05050102010706020507" pitchFamily="18" charset="2"/>
              </a:rPr>
              <a:t/>
            </a:r>
            <a:br>
              <a:rPr lang="ru-RU" dirty="0">
                <a:sym typeface="Symbol" panose="05050102010706020507" pitchFamily="18" charset="2"/>
              </a:rPr>
            </a:br>
            <a:r>
              <a:rPr lang="en-US" dirty="0">
                <a:sym typeface="Symbol" panose="05050102010706020507" pitchFamily="18" charset="2"/>
              </a:rPr>
              <a:t>  the system</a:t>
            </a:r>
            <a:endParaRPr lang="ru-RU" dirty="0"/>
          </a:p>
          <a:p>
            <a:pPr marL="285750" indent="-285750">
              <a:buFont typeface="Arial" panose="020B0604020202020204" pitchFamily="34" charset="0"/>
              <a:buChar char="•"/>
            </a:pPr>
            <a:endParaRPr lang="ru-RU" dirty="0"/>
          </a:p>
        </p:txBody>
      </p:sp>
      <p:sp>
        <p:nvSpPr>
          <p:cNvPr id="15" name="Прямоугольник 14">
            <a:extLst>
              <a:ext uri="{FF2B5EF4-FFF2-40B4-BE49-F238E27FC236}">
                <a16:creationId xmlns="" xmlns:a16="http://schemas.microsoft.com/office/drawing/2014/main" id="{4D77E31D-2984-49EA-99E0-9E93F8C776B8}"/>
              </a:ext>
            </a:extLst>
          </p:cNvPr>
          <p:cNvSpPr/>
          <p:nvPr/>
        </p:nvSpPr>
        <p:spPr>
          <a:xfrm>
            <a:off x="1104586" y="5265876"/>
            <a:ext cx="6846711" cy="1231106"/>
          </a:xfrm>
          <a:prstGeom prst="rect">
            <a:avLst/>
          </a:prstGeom>
        </p:spPr>
        <p:txBody>
          <a:bodyPr wrap="square">
            <a:spAutoFit/>
          </a:bodyPr>
          <a:lstStyle/>
          <a:p>
            <a:endParaRPr lang="ru-RU" sz="2000" dirty="0">
              <a:solidFill>
                <a:srgbClr val="000000"/>
              </a:solidFill>
              <a:latin typeface="Times New Roman" panose="02020603050405020304" pitchFamily="18" charset="0"/>
            </a:endParaRPr>
          </a:p>
          <a:p>
            <a:pPr algn="ctr"/>
            <a:r>
              <a:rPr lang="en-US" b="1" dirty="0">
                <a:latin typeface="Calibri" panose="020F0502020204030204" pitchFamily="34" charset="0"/>
                <a:cs typeface="Calibri" panose="020F0502020204030204" pitchFamily="34" charset="0"/>
              </a:rPr>
              <a:t>An agreement has been signed between JINR </a:t>
            </a:r>
            <a:r>
              <a:rPr lang="en-US" b="1" dirty="0">
                <a:solidFill>
                  <a:srgbClr val="000000"/>
                </a:solidFill>
                <a:latin typeface="Calibri" panose="020F0502020204030204" pitchFamily="34" charset="0"/>
                <a:cs typeface="Calibri" panose="020F0502020204030204" pitchFamily="34" charset="0"/>
              </a:rPr>
              <a:t>and the Chief Designer (NIKIET) for developing the two conceptual projects of the source during 2019.</a:t>
            </a:r>
          </a:p>
        </p:txBody>
      </p:sp>
    </p:spTree>
    <p:extLst>
      <p:ext uri="{BB962C8B-B14F-4D97-AF65-F5344CB8AC3E}">
        <p14:creationId xmlns="" xmlns:p14="http://schemas.microsoft.com/office/powerpoint/2010/main" val="41925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9" name="Прямоугольник 8">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11" name="Прямоугольник 10">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4" name="Прямоугольник 3">
            <a:extLst>
              <a:ext uri="{FF2B5EF4-FFF2-40B4-BE49-F238E27FC236}">
                <a16:creationId xmlns="" xmlns:a16="http://schemas.microsoft.com/office/drawing/2014/main" id="{7C37121E-F03A-4503-B0B3-A08AF1378D4A}"/>
              </a:ext>
            </a:extLst>
          </p:cNvPr>
          <p:cNvSpPr/>
          <p:nvPr/>
        </p:nvSpPr>
        <p:spPr>
          <a:xfrm>
            <a:off x="1315735" y="75587"/>
            <a:ext cx="7395645" cy="646331"/>
          </a:xfrm>
          <a:prstGeom prst="rect">
            <a:avLst/>
          </a:prstGeom>
          <a:noFill/>
        </p:spPr>
        <p:txBody>
          <a:bodyPr wrap="square">
            <a:spAutoFit/>
          </a:bodyPr>
          <a:lstStyle/>
          <a:p>
            <a:endParaRPr lang="en-US" dirty="0"/>
          </a:p>
          <a:p>
            <a:pPr algn="ctr"/>
            <a:r>
              <a:rPr lang="en-US" dirty="0"/>
              <a:t>from Tuesday, 22 January 2019 to Wednesday, 23 January 2019</a:t>
            </a:r>
          </a:p>
        </p:txBody>
      </p:sp>
      <p:sp>
        <p:nvSpPr>
          <p:cNvPr id="16" name="Прямоугольник 15">
            <a:extLst>
              <a:ext uri="{FF2B5EF4-FFF2-40B4-BE49-F238E27FC236}">
                <a16:creationId xmlns="" xmlns:a16="http://schemas.microsoft.com/office/drawing/2014/main" id="{A532333C-EF46-4FC4-A171-6CEA502B5DD5}"/>
              </a:ext>
            </a:extLst>
          </p:cNvPr>
          <p:cNvSpPr/>
          <p:nvPr/>
        </p:nvSpPr>
        <p:spPr>
          <a:xfrm>
            <a:off x="2019613" y="-73338"/>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dirty="0">
                <a:effectLst>
                  <a:outerShdw blurRad="50800" dist="38100" dir="2700000" algn="tl" rotWithShape="0">
                    <a:prstClr val="black">
                      <a:alpha val="40000"/>
                    </a:prstClr>
                  </a:outerShdw>
                </a:effectLst>
              </a:rPr>
              <a:t>49th meeting of the PAC for Nuclear Physics</a:t>
            </a:r>
          </a:p>
        </p:txBody>
      </p:sp>
      <p:sp>
        <p:nvSpPr>
          <p:cNvPr id="3" name="Номер слайда 2">
            <a:extLst>
              <a:ext uri="{FF2B5EF4-FFF2-40B4-BE49-F238E27FC236}">
                <a16:creationId xmlns="" xmlns:a16="http://schemas.microsoft.com/office/drawing/2014/main" id="{1A76EE00-BB7A-4281-80EB-3D1F2250B8C7}"/>
              </a:ext>
            </a:extLst>
          </p:cNvPr>
          <p:cNvSpPr>
            <a:spLocks noGrp="1"/>
          </p:cNvSpPr>
          <p:nvPr>
            <p:ph type="sldNum" sz="quarter" idx="12"/>
          </p:nvPr>
        </p:nvSpPr>
        <p:spPr/>
        <p:txBody>
          <a:bodyPr/>
          <a:lstStyle/>
          <a:p>
            <a:fld id="{80CC418A-8102-41C1-B173-9B9CE8D14080}" type="slidenum">
              <a:rPr lang="ru-RU" smtClean="0"/>
              <a:pPr/>
              <a:t>14</a:t>
            </a:fld>
            <a:endParaRPr lang="ru-RU"/>
          </a:p>
        </p:txBody>
      </p:sp>
      <p:sp>
        <p:nvSpPr>
          <p:cNvPr id="13" name="Прямоугольник 12">
            <a:extLst>
              <a:ext uri="{FF2B5EF4-FFF2-40B4-BE49-F238E27FC236}">
                <a16:creationId xmlns="" xmlns:a16="http://schemas.microsoft.com/office/drawing/2014/main" id="{36FD1952-8D2F-44C5-8B11-FF06F69384D1}"/>
              </a:ext>
            </a:extLst>
          </p:cNvPr>
          <p:cNvSpPr/>
          <p:nvPr/>
        </p:nvSpPr>
        <p:spPr>
          <a:xfrm>
            <a:off x="1877641" y="1335155"/>
            <a:ext cx="4992942" cy="369332"/>
          </a:xfrm>
          <a:prstGeom prst="rect">
            <a:avLst/>
          </a:prstGeom>
        </p:spPr>
        <p:txBody>
          <a:bodyPr wrap="square">
            <a:spAutoFit/>
          </a:bodyPr>
          <a:lstStyle/>
          <a:p>
            <a:r>
              <a:rPr lang="en-US" b="1" dirty="0"/>
              <a:t>Roadmap of the creation of a new neutron source</a:t>
            </a:r>
            <a:endParaRPr lang="ru-RU" b="1" dirty="0"/>
          </a:p>
        </p:txBody>
      </p:sp>
      <p:graphicFrame>
        <p:nvGraphicFramePr>
          <p:cNvPr id="14" name="Таблица 13">
            <a:extLst>
              <a:ext uri="{FF2B5EF4-FFF2-40B4-BE49-F238E27FC236}">
                <a16:creationId xmlns="" xmlns:a16="http://schemas.microsoft.com/office/drawing/2014/main" id="{0E5E5DF5-A5EE-47E7-8E63-6575F3481911}"/>
              </a:ext>
            </a:extLst>
          </p:cNvPr>
          <p:cNvGraphicFramePr>
            <a:graphicFrameLocks noGrp="1"/>
          </p:cNvGraphicFramePr>
          <p:nvPr>
            <p:extLst>
              <p:ext uri="{D42A27DB-BD31-4B8C-83A1-F6EECF244321}">
                <p14:modId xmlns="" xmlns:p14="http://schemas.microsoft.com/office/powerpoint/2010/main" val="2656912143"/>
              </p:ext>
            </p:extLst>
          </p:nvPr>
        </p:nvGraphicFramePr>
        <p:xfrm>
          <a:off x="488617" y="2030136"/>
          <a:ext cx="8424000" cy="3120702"/>
        </p:xfrm>
        <a:graphic>
          <a:graphicData uri="http://schemas.openxmlformats.org/drawingml/2006/table">
            <a:tbl>
              <a:tblPr firstRow="1" bandRow="1">
                <a:tableStyleId>{5C22544A-7EE6-4342-B048-85BDC9FD1C3A}</a:tableStyleId>
              </a:tblPr>
              <a:tblGrid>
                <a:gridCol w="2376000">
                  <a:extLst>
                    <a:ext uri="{9D8B030D-6E8A-4147-A177-3AD203B41FA5}">
                      <a16:colId xmlns="" xmlns:a16="http://schemas.microsoft.com/office/drawing/2014/main" val="20000"/>
                    </a:ext>
                  </a:extLst>
                </a:gridCol>
                <a:gridCol w="288000">
                  <a:extLst>
                    <a:ext uri="{9D8B030D-6E8A-4147-A177-3AD203B41FA5}">
                      <a16:colId xmlns="" xmlns:a16="http://schemas.microsoft.com/office/drawing/2014/main" val="20002"/>
                    </a:ext>
                  </a:extLst>
                </a:gridCol>
                <a:gridCol w="288000">
                  <a:extLst>
                    <a:ext uri="{9D8B030D-6E8A-4147-A177-3AD203B41FA5}">
                      <a16:colId xmlns="" xmlns:a16="http://schemas.microsoft.com/office/drawing/2014/main" val="20003"/>
                    </a:ext>
                  </a:extLst>
                </a:gridCol>
                <a:gridCol w="288000">
                  <a:extLst>
                    <a:ext uri="{9D8B030D-6E8A-4147-A177-3AD203B41FA5}">
                      <a16:colId xmlns="" xmlns:a16="http://schemas.microsoft.com/office/drawing/2014/main" val="20004"/>
                    </a:ext>
                  </a:extLst>
                </a:gridCol>
                <a:gridCol w="288000">
                  <a:extLst>
                    <a:ext uri="{9D8B030D-6E8A-4147-A177-3AD203B41FA5}">
                      <a16:colId xmlns="" xmlns:a16="http://schemas.microsoft.com/office/drawing/2014/main" val="20005"/>
                    </a:ext>
                  </a:extLst>
                </a:gridCol>
                <a:gridCol w="288000">
                  <a:extLst>
                    <a:ext uri="{9D8B030D-6E8A-4147-A177-3AD203B41FA5}">
                      <a16:colId xmlns="" xmlns:a16="http://schemas.microsoft.com/office/drawing/2014/main" val="20006"/>
                    </a:ext>
                  </a:extLst>
                </a:gridCol>
                <a:gridCol w="288000">
                  <a:extLst>
                    <a:ext uri="{9D8B030D-6E8A-4147-A177-3AD203B41FA5}">
                      <a16:colId xmlns="" xmlns:a16="http://schemas.microsoft.com/office/drawing/2014/main" val="20007"/>
                    </a:ext>
                  </a:extLst>
                </a:gridCol>
                <a:gridCol w="288000">
                  <a:extLst>
                    <a:ext uri="{9D8B030D-6E8A-4147-A177-3AD203B41FA5}">
                      <a16:colId xmlns="" xmlns:a16="http://schemas.microsoft.com/office/drawing/2014/main" val="20008"/>
                    </a:ext>
                  </a:extLst>
                </a:gridCol>
                <a:gridCol w="288000">
                  <a:extLst>
                    <a:ext uri="{9D8B030D-6E8A-4147-A177-3AD203B41FA5}">
                      <a16:colId xmlns="" xmlns:a16="http://schemas.microsoft.com/office/drawing/2014/main" val="20009"/>
                    </a:ext>
                  </a:extLst>
                </a:gridCol>
                <a:gridCol w="288000">
                  <a:extLst>
                    <a:ext uri="{9D8B030D-6E8A-4147-A177-3AD203B41FA5}">
                      <a16:colId xmlns="" xmlns:a16="http://schemas.microsoft.com/office/drawing/2014/main" val="20010"/>
                    </a:ext>
                  </a:extLst>
                </a:gridCol>
                <a:gridCol w="288000">
                  <a:extLst>
                    <a:ext uri="{9D8B030D-6E8A-4147-A177-3AD203B41FA5}">
                      <a16:colId xmlns="" xmlns:a16="http://schemas.microsoft.com/office/drawing/2014/main" val="20011"/>
                    </a:ext>
                  </a:extLst>
                </a:gridCol>
                <a:gridCol w="288000">
                  <a:extLst>
                    <a:ext uri="{9D8B030D-6E8A-4147-A177-3AD203B41FA5}">
                      <a16:colId xmlns="" xmlns:a16="http://schemas.microsoft.com/office/drawing/2014/main" val="20012"/>
                    </a:ext>
                  </a:extLst>
                </a:gridCol>
                <a:gridCol w="288000">
                  <a:extLst>
                    <a:ext uri="{9D8B030D-6E8A-4147-A177-3AD203B41FA5}">
                      <a16:colId xmlns="" xmlns:a16="http://schemas.microsoft.com/office/drawing/2014/main" val="20013"/>
                    </a:ext>
                  </a:extLst>
                </a:gridCol>
                <a:gridCol w="288000">
                  <a:extLst>
                    <a:ext uri="{9D8B030D-6E8A-4147-A177-3AD203B41FA5}">
                      <a16:colId xmlns="" xmlns:a16="http://schemas.microsoft.com/office/drawing/2014/main" val="20014"/>
                    </a:ext>
                  </a:extLst>
                </a:gridCol>
                <a:gridCol w="288000">
                  <a:extLst>
                    <a:ext uri="{9D8B030D-6E8A-4147-A177-3AD203B41FA5}">
                      <a16:colId xmlns="" xmlns:a16="http://schemas.microsoft.com/office/drawing/2014/main" val="20015"/>
                    </a:ext>
                  </a:extLst>
                </a:gridCol>
                <a:gridCol w="288000">
                  <a:extLst>
                    <a:ext uri="{9D8B030D-6E8A-4147-A177-3AD203B41FA5}">
                      <a16:colId xmlns="" xmlns:a16="http://schemas.microsoft.com/office/drawing/2014/main" val="20016"/>
                    </a:ext>
                  </a:extLst>
                </a:gridCol>
                <a:gridCol w="288000">
                  <a:extLst>
                    <a:ext uri="{9D8B030D-6E8A-4147-A177-3AD203B41FA5}">
                      <a16:colId xmlns="" xmlns:a16="http://schemas.microsoft.com/office/drawing/2014/main" val="20017"/>
                    </a:ext>
                  </a:extLst>
                </a:gridCol>
                <a:gridCol w="288000">
                  <a:extLst>
                    <a:ext uri="{9D8B030D-6E8A-4147-A177-3AD203B41FA5}">
                      <a16:colId xmlns="" xmlns:a16="http://schemas.microsoft.com/office/drawing/2014/main" val="20018"/>
                    </a:ext>
                  </a:extLst>
                </a:gridCol>
                <a:gridCol w="288000">
                  <a:extLst>
                    <a:ext uri="{9D8B030D-6E8A-4147-A177-3AD203B41FA5}">
                      <a16:colId xmlns="" xmlns:a16="http://schemas.microsoft.com/office/drawing/2014/main" val="20019"/>
                    </a:ext>
                  </a:extLst>
                </a:gridCol>
                <a:gridCol w="288000">
                  <a:extLst>
                    <a:ext uri="{9D8B030D-6E8A-4147-A177-3AD203B41FA5}">
                      <a16:colId xmlns="" xmlns:a16="http://schemas.microsoft.com/office/drawing/2014/main" val="20020"/>
                    </a:ext>
                  </a:extLst>
                </a:gridCol>
                <a:gridCol w="288000">
                  <a:extLst>
                    <a:ext uri="{9D8B030D-6E8A-4147-A177-3AD203B41FA5}">
                      <a16:colId xmlns="" xmlns:a16="http://schemas.microsoft.com/office/drawing/2014/main" val="20021"/>
                    </a:ext>
                  </a:extLst>
                </a:gridCol>
                <a:gridCol w="288000">
                  <a:extLst>
                    <a:ext uri="{9D8B030D-6E8A-4147-A177-3AD203B41FA5}">
                      <a16:colId xmlns="" xmlns:a16="http://schemas.microsoft.com/office/drawing/2014/main" val="20022"/>
                    </a:ext>
                  </a:extLst>
                </a:gridCol>
              </a:tblGrid>
              <a:tr h="440701">
                <a:tc>
                  <a:txBody>
                    <a:bodyPr/>
                    <a:lstStyle/>
                    <a:p>
                      <a:pPr algn="ctr"/>
                      <a:endParaRPr lang="ru-RU" dirty="0"/>
                    </a:p>
                  </a:txBody>
                  <a:tcPr/>
                </a:tc>
                <a:tc>
                  <a:txBody>
                    <a:bodyPr/>
                    <a:lstStyle/>
                    <a:p>
                      <a:pPr algn="ctr"/>
                      <a:r>
                        <a:rPr lang="en-US" sz="1200" dirty="0"/>
                        <a:t>2016</a:t>
                      </a:r>
                      <a:endParaRPr lang="ru-RU" sz="1200" dirty="0"/>
                    </a:p>
                  </a:txBody>
                  <a:tcPr marL="0" marR="0" marT="0" marB="0" vert="vert270" anchor="ctr"/>
                </a:tc>
                <a:tc>
                  <a:txBody>
                    <a:bodyPr/>
                    <a:lstStyle/>
                    <a:p>
                      <a:pPr algn="ctr"/>
                      <a:r>
                        <a:rPr lang="en-US" sz="1200" dirty="0"/>
                        <a:t>2017</a:t>
                      </a:r>
                      <a:endParaRPr lang="ru-RU" sz="1200" dirty="0"/>
                    </a:p>
                  </a:txBody>
                  <a:tcPr marL="0" marR="0" marT="0" marB="0" vert="vert270" anchor="ctr"/>
                </a:tc>
                <a:tc>
                  <a:txBody>
                    <a:bodyPr/>
                    <a:lstStyle/>
                    <a:p>
                      <a:pPr algn="ctr"/>
                      <a:r>
                        <a:rPr lang="en-US" sz="1200" dirty="0"/>
                        <a:t>2018</a:t>
                      </a:r>
                      <a:endParaRPr lang="ru-RU" sz="1200" dirty="0"/>
                    </a:p>
                  </a:txBody>
                  <a:tcPr marL="0" marR="0" marT="0" marB="0" vert="vert270" anchor="ctr"/>
                </a:tc>
                <a:tc>
                  <a:txBody>
                    <a:bodyPr/>
                    <a:lstStyle/>
                    <a:p>
                      <a:pPr algn="ctr"/>
                      <a:r>
                        <a:rPr lang="en-US" sz="1200" dirty="0"/>
                        <a:t>2019</a:t>
                      </a:r>
                      <a:endParaRPr lang="ru-RU" sz="1200" dirty="0"/>
                    </a:p>
                  </a:txBody>
                  <a:tcPr marL="0" marR="0" marT="0" marB="0" vert="vert270" anchor="ctr"/>
                </a:tc>
                <a:tc>
                  <a:txBody>
                    <a:bodyPr/>
                    <a:lstStyle/>
                    <a:p>
                      <a:pPr algn="ctr"/>
                      <a:r>
                        <a:rPr lang="en-US" sz="1200" dirty="0"/>
                        <a:t>2020</a:t>
                      </a:r>
                      <a:endParaRPr lang="ru-RU" sz="1200" dirty="0"/>
                    </a:p>
                  </a:txBody>
                  <a:tcPr marL="0" marR="0" marT="0" marB="0" vert="vert270" anchor="ctr">
                    <a:lnR w="12700" cap="flat" cmpd="sng" algn="ctr">
                      <a:solidFill>
                        <a:schemeClr val="tx1"/>
                      </a:solidFill>
                      <a:prstDash val="solid"/>
                      <a:round/>
                      <a:headEnd type="none" w="med" len="med"/>
                      <a:tailEnd type="none" w="med" len="med"/>
                    </a:lnR>
                  </a:tcPr>
                </a:tc>
                <a:tc>
                  <a:txBody>
                    <a:bodyPr/>
                    <a:lstStyle/>
                    <a:p>
                      <a:pPr algn="ctr"/>
                      <a:r>
                        <a:rPr lang="en-US" sz="1200" dirty="0"/>
                        <a:t>2021</a:t>
                      </a:r>
                      <a:endParaRPr lang="ru-RU" sz="1200" dirty="0"/>
                    </a:p>
                  </a:txBody>
                  <a:tcPr marL="0" marR="0" marT="0" marB="0" vert="vert270" anchor="ctr">
                    <a:lnL w="12700" cap="flat" cmpd="sng" algn="ctr">
                      <a:solidFill>
                        <a:schemeClr val="tx1"/>
                      </a:solidFill>
                      <a:prstDash val="solid"/>
                      <a:round/>
                      <a:headEnd type="none" w="med" len="med"/>
                      <a:tailEnd type="none" w="med" len="med"/>
                    </a:lnL>
                  </a:tcPr>
                </a:tc>
                <a:tc>
                  <a:txBody>
                    <a:bodyPr/>
                    <a:lstStyle/>
                    <a:p>
                      <a:pPr algn="ctr"/>
                      <a:r>
                        <a:rPr lang="en-US" sz="1200" dirty="0"/>
                        <a:t>2022</a:t>
                      </a:r>
                      <a:endParaRPr lang="ru-RU" sz="1200" dirty="0"/>
                    </a:p>
                  </a:txBody>
                  <a:tcPr marL="0" marR="0" marT="0" marB="0" vert="vert270" anchor="ctr"/>
                </a:tc>
                <a:tc>
                  <a:txBody>
                    <a:bodyPr/>
                    <a:lstStyle/>
                    <a:p>
                      <a:pPr algn="ctr"/>
                      <a:r>
                        <a:rPr lang="en-US" sz="1200" dirty="0"/>
                        <a:t>2023</a:t>
                      </a:r>
                      <a:endParaRPr lang="ru-RU" sz="1200" dirty="0"/>
                    </a:p>
                  </a:txBody>
                  <a:tcPr marL="0" marR="0" marT="0" marB="0" vert="vert270" anchor="ctr"/>
                </a:tc>
                <a:tc>
                  <a:txBody>
                    <a:bodyPr/>
                    <a:lstStyle/>
                    <a:p>
                      <a:pPr algn="ctr"/>
                      <a:r>
                        <a:rPr lang="en-US" sz="1200" dirty="0"/>
                        <a:t>2024</a:t>
                      </a:r>
                      <a:endParaRPr lang="ru-RU" sz="1200" dirty="0"/>
                    </a:p>
                  </a:txBody>
                  <a:tcPr marL="0" marR="0" marT="0" marB="0" vert="vert270" anchor="ctr"/>
                </a:tc>
                <a:tc>
                  <a:txBody>
                    <a:bodyPr/>
                    <a:lstStyle/>
                    <a:p>
                      <a:pPr algn="ctr"/>
                      <a:r>
                        <a:rPr lang="en-US" sz="1200" dirty="0"/>
                        <a:t>2025</a:t>
                      </a:r>
                      <a:endParaRPr lang="ru-RU" sz="1200" dirty="0"/>
                    </a:p>
                  </a:txBody>
                  <a:tcPr marL="0" marR="0" marT="0" marB="0" vert="vert270" anchor="ctr"/>
                </a:tc>
                <a:tc>
                  <a:txBody>
                    <a:bodyPr/>
                    <a:lstStyle/>
                    <a:p>
                      <a:pPr algn="ctr"/>
                      <a:r>
                        <a:rPr lang="en-US" sz="1200" dirty="0"/>
                        <a:t>2226</a:t>
                      </a:r>
                      <a:endParaRPr lang="ru-RU" sz="1200" dirty="0"/>
                    </a:p>
                  </a:txBody>
                  <a:tcPr marL="0" marR="0" marT="0" marB="0" vert="vert270" anchor="ctr"/>
                </a:tc>
                <a:tc>
                  <a:txBody>
                    <a:bodyPr/>
                    <a:lstStyle/>
                    <a:p>
                      <a:pPr algn="ctr"/>
                      <a:r>
                        <a:rPr lang="en-US" sz="1200" dirty="0"/>
                        <a:t>2027</a:t>
                      </a:r>
                      <a:endParaRPr lang="ru-RU" sz="1200" dirty="0"/>
                    </a:p>
                  </a:txBody>
                  <a:tcPr marL="0" marR="0" marT="0" marB="0" vert="vert270" anchor="ctr"/>
                </a:tc>
                <a:tc>
                  <a:txBody>
                    <a:bodyPr/>
                    <a:lstStyle/>
                    <a:p>
                      <a:pPr algn="ctr"/>
                      <a:r>
                        <a:rPr lang="en-US" sz="1200" dirty="0"/>
                        <a:t>2028</a:t>
                      </a:r>
                      <a:endParaRPr lang="ru-RU" sz="1200" dirty="0"/>
                    </a:p>
                  </a:txBody>
                  <a:tcPr marL="0" marR="0" marT="0" marB="0" vert="vert270" anchor="ctr"/>
                </a:tc>
                <a:tc>
                  <a:txBody>
                    <a:bodyPr/>
                    <a:lstStyle/>
                    <a:p>
                      <a:pPr algn="ctr"/>
                      <a:r>
                        <a:rPr lang="en-US" sz="1200" dirty="0"/>
                        <a:t>2029</a:t>
                      </a:r>
                      <a:endParaRPr lang="ru-RU" sz="1200" dirty="0"/>
                    </a:p>
                  </a:txBody>
                  <a:tcPr marL="0" marR="0" marT="0" marB="0" vert="vert270" anchor="ctr"/>
                </a:tc>
                <a:tc>
                  <a:txBody>
                    <a:bodyPr/>
                    <a:lstStyle/>
                    <a:p>
                      <a:pPr algn="ctr"/>
                      <a:r>
                        <a:rPr lang="en-US" sz="1200" dirty="0"/>
                        <a:t>2030</a:t>
                      </a:r>
                      <a:endParaRPr lang="ru-RU" sz="1200" dirty="0"/>
                    </a:p>
                  </a:txBody>
                  <a:tcPr marL="0" marR="0" marT="0" marB="0" vert="vert270" anchor="ctr">
                    <a:lnR w="12700" cap="flat" cmpd="sng" algn="ctr">
                      <a:solidFill>
                        <a:schemeClr val="tx1"/>
                      </a:solidFill>
                      <a:prstDash val="solid"/>
                      <a:round/>
                      <a:headEnd type="none" w="med" len="med"/>
                      <a:tailEnd type="none" w="med" len="med"/>
                    </a:lnR>
                  </a:tcPr>
                </a:tc>
                <a:tc>
                  <a:txBody>
                    <a:bodyPr/>
                    <a:lstStyle/>
                    <a:p>
                      <a:pPr algn="ctr"/>
                      <a:r>
                        <a:rPr lang="en-US" sz="1200" dirty="0"/>
                        <a:t>2031</a:t>
                      </a:r>
                      <a:endParaRPr lang="ru-RU" sz="1200" dirty="0"/>
                    </a:p>
                  </a:txBody>
                  <a:tcPr marL="0" marR="0" marT="0" marB="0" vert="vert270" anchor="ctr">
                    <a:lnL w="12700" cap="flat" cmpd="sng" algn="ctr">
                      <a:solidFill>
                        <a:schemeClr val="tx1"/>
                      </a:solidFill>
                      <a:prstDash val="solid"/>
                      <a:round/>
                      <a:headEnd type="none" w="med" len="med"/>
                      <a:tailEnd type="none" w="med" len="med"/>
                    </a:lnL>
                  </a:tcPr>
                </a:tc>
                <a:tc>
                  <a:txBody>
                    <a:bodyPr/>
                    <a:lstStyle/>
                    <a:p>
                      <a:pPr algn="ctr"/>
                      <a:r>
                        <a:rPr lang="en-US" sz="1200" dirty="0"/>
                        <a:t>2032</a:t>
                      </a:r>
                      <a:endParaRPr lang="ru-RU" sz="1200" dirty="0"/>
                    </a:p>
                  </a:txBody>
                  <a:tcPr marL="0" marR="0" marT="0" marB="0" vert="vert270" anchor="ctr"/>
                </a:tc>
                <a:tc>
                  <a:txBody>
                    <a:bodyPr/>
                    <a:lstStyle/>
                    <a:p>
                      <a:pPr algn="ctr"/>
                      <a:r>
                        <a:rPr lang="en-US" sz="1200" dirty="0"/>
                        <a:t>2033</a:t>
                      </a:r>
                      <a:endParaRPr lang="ru-RU" sz="1200" dirty="0"/>
                    </a:p>
                  </a:txBody>
                  <a:tcPr marL="0" marR="0" marT="0" marB="0" vert="vert270" anchor="ctr"/>
                </a:tc>
                <a:tc>
                  <a:txBody>
                    <a:bodyPr/>
                    <a:lstStyle/>
                    <a:p>
                      <a:pPr algn="ctr"/>
                      <a:r>
                        <a:rPr lang="en-US" sz="1200" dirty="0"/>
                        <a:t>2034</a:t>
                      </a:r>
                      <a:endParaRPr lang="ru-RU" sz="1200" dirty="0"/>
                    </a:p>
                  </a:txBody>
                  <a:tcPr marL="0" marR="0" marT="0" marB="0" vert="vert270" anchor="ctr"/>
                </a:tc>
                <a:tc>
                  <a:txBody>
                    <a:bodyPr/>
                    <a:lstStyle/>
                    <a:p>
                      <a:pPr algn="ctr"/>
                      <a:r>
                        <a:rPr lang="en-US" sz="1200" dirty="0"/>
                        <a:t>2035</a:t>
                      </a:r>
                      <a:endParaRPr lang="ru-RU" sz="1200" dirty="0"/>
                    </a:p>
                  </a:txBody>
                  <a:tcPr marL="0" marR="0" marT="0" marB="0" vert="vert270" anchor="ctr"/>
                </a:tc>
                <a:tc>
                  <a:txBody>
                    <a:bodyPr/>
                    <a:lstStyle/>
                    <a:p>
                      <a:pPr algn="ctr"/>
                      <a:r>
                        <a:rPr lang="en-US" sz="1200" dirty="0"/>
                        <a:t>2036</a:t>
                      </a:r>
                      <a:endParaRPr lang="ru-RU" sz="1200" dirty="0"/>
                    </a:p>
                  </a:txBody>
                  <a:tcPr marL="0" marR="0" marT="0" marB="0" vert="vert270" anchor="ctr"/>
                </a:tc>
                <a:extLst>
                  <a:ext uri="{0D108BD9-81ED-4DB2-BD59-A6C34878D82A}">
                    <a16:rowId xmlns="" xmlns:a16="http://schemas.microsoft.com/office/drawing/2014/main" val="10000"/>
                  </a:ext>
                </a:extLst>
              </a:tr>
              <a:tr h="459846">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Conceptual research</a:t>
                      </a:r>
                      <a:endParaRPr kumimoji="0" lang="ru-RU" sz="1600" b="0" i="0" u="none" strike="noStrike" cap="none" normalizeH="0" baseline="0" dirty="0">
                        <a:ln>
                          <a:noFill/>
                        </a:ln>
                        <a:solidFill>
                          <a:schemeClr val="tx1"/>
                        </a:solidFill>
                        <a:effectLst/>
                        <a:latin typeface="Arial" charset="0"/>
                        <a:cs typeface="Times New Roman" pitchFamily="18" charset="0"/>
                      </a:endParaRPr>
                    </a:p>
                  </a:txBody>
                  <a:tcPr>
                    <a:solidFill>
                      <a:schemeClr val="accent1">
                        <a:lumMod val="40000"/>
                        <a:lumOff val="60000"/>
                      </a:schemeClr>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chemeClr val="accent1">
                        <a:lumMod val="40000"/>
                        <a:lumOff val="6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extLst>
                  <a:ext uri="{0D108BD9-81ED-4DB2-BD59-A6C34878D82A}">
                    <a16:rowId xmlns="" xmlns:a16="http://schemas.microsoft.com/office/drawing/2014/main" val="10001"/>
                  </a:ext>
                </a:extLst>
              </a:tr>
              <a:tr h="444031">
                <a:tc>
                  <a:txBody>
                    <a:bodyPr/>
                    <a:lstStyle/>
                    <a:p>
                      <a:pPr algn="l"/>
                      <a:r>
                        <a:rPr kumimoji="0" lang="en-US" sz="1600" b="1" i="0" u="none" strike="noStrike" cap="none" normalizeH="0" baseline="0" dirty="0">
                          <a:ln>
                            <a:noFill/>
                          </a:ln>
                          <a:solidFill>
                            <a:schemeClr val="tx1"/>
                          </a:solidFill>
                          <a:effectLst/>
                          <a:latin typeface="Arial" charset="0"/>
                        </a:rPr>
                        <a:t>Technical study</a:t>
                      </a:r>
                      <a:endParaRPr lang="ru-RU" sz="1600" b="1" baseline="0" dirty="0">
                        <a:solidFill>
                          <a:schemeClr val="tx1"/>
                        </a:solidFill>
                        <a:effectLst/>
                      </a:endParaRPr>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rgbClr val="FF00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0000"/>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extLst>
                  <a:ext uri="{0D108BD9-81ED-4DB2-BD59-A6C34878D82A}">
                    <a16:rowId xmlns="" xmlns:a16="http://schemas.microsoft.com/office/drawing/2014/main" val="10002"/>
                  </a:ext>
                </a:extLst>
              </a:tr>
              <a:tr h="44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Arial" charset="0"/>
                        </a:rPr>
                        <a:t>R&amp;D</a:t>
                      </a:r>
                      <a:endParaRPr lang="ru-RU" sz="1600" dirty="0">
                        <a:solidFill>
                          <a:schemeClr val="tx1"/>
                        </a:solidFill>
                        <a:effectLst/>
                      </a:endParaRPr>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extLst>
                  <a:ext uri="{0D108BD9-81ED-4DB2-BD59-A6C34878D82A}">
                    <a16:rowId xmlns="" xmlns:a16="http://schemas.microsoft.com/office/drawing/2014/main" val="10003"/>
                  </a:ext>
                </a:extLst>
              </a:tr>
              <a:tr h="444031">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Engineering design</a:t>
                      </a:r>
                      <a:endParaRPr kumimoji="0" lang="ru-RU" sz="1600" b="1" i="0" u="none" strike="noStrike" cap="none" normalizeH="0" baseline="0" dirty="0">
                        <a:ln>
                          <a:noFill/>
                        </a:ln>
                        <a:solidFill>
                          <a:schemeClr val="tx1"/>
                        </a:solidFill>
                        <a:effectLst/>
                        <a:latin typeface="Arial" charset="0"/>
                      </a:endParaRPr>
                    </a:p>
                  </a:txBody>
                  <a:tcPr marL="68537" marR="68537" marT="0" marB="0" anchor="ctr" horzOverflow="overflow">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endParaRPr lang="ru-RU"/>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extLst>
                  <a:ext uri="{0D108BD9-81ED-4DB2-BD59-A6C34878D82A}">
                    <a16:rowId xmlns="" xmlns:a16="http://schemas.microsoft.com/office/drawing/2014/main" val="10004"/>
                  </a:ext>
                </a:extLst>
              </a:tr>
              <a:tr h="444031">
                <a:tc>
                  <a:txBody>
                    <a:bodyPr/>
                    <a:lstStyle/>
                    <a:p>
                      <a:pPr marL="0" marR="0" lvl="0" indent="0" algn="l" defTabSz="914400" rtl="0" eaLnBrk="1" fontAlgn="base" latinLnBrk="0" hangingPunct="1">
                        <a:lnSpc>
                          <a:spcPct val="120000"/>
                        </a:lnSpc>
                        <a:spcBef>
                          <a:spcPct val="0"/>
                        </a:spcBef>
                        <a:spcAft>
                          <a:spcPct val="0"/>
                        </a:spcAft>
                        <a:buClrTx/>
                        <a:buSzTx/>
                        <a:buFont typeface="Symbol" pitchFamily="18" charset="2"/>
                        <a:buNone/>
                        <a:tabLst/>
                      </a:pPr>
                      <a:r>
                        <a:rPr kumimoji="0" lang="en-US" sz="1600" b="0" i="0" u="none" strike="noStrike" cap="none" normalizeH="0" baseline="0" dirty="0">
                          <a:ln>
                            <a:noFill/>
                          </a:ln>
                          <a:solidFill>
                            <a:schemeClr val="tx1"/>
                          </a:solidFill>
                          <a:effectLst/>
                          <a:latin typeface="Arial" charset="0"/>
                        </a:rPr>
                        <a:t>Construction</a:t>
                      </a:r>
                      <a:endParaRPr kumimoji="0" lang="ru-RU" sz="1600" b="0" i="0" u="none" strike="noStrike" cap="none" normalizeH="0" baseline="0" dirty="0">
                        <a:ln>
                          <a:noFill/>
                        </a:ln>
                        <a:solidFill>
                          <a:schemeClr val="tx1"/>
                        </a:solidFill>
                        <a:effectLst/>
                        <a:latin typeface="Arial" charset="0"/>
                      </a:endParaRPr>
                    </a:p>
                  </a:txBody>
                  <a:tcPr marL="68537" marR="68537" marT="0" marB="0" anchor="ctr" horzOverflow="overflow">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chemeClr val="accent1">
                        <a:lumMod val="40000"/>
                        <a:lumOff val="60000"/>
                      </a:schemeClr>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rgbClr val="FF0000"/>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rgbClr val="FF0000"/>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tc>
                  <a:txBody>
                    <a:bodyPr/>
                    <a:lstStyle/>
                    <a:p>
                      <a:endParaRPr lang="ru-RU" dirty="0"/>
                    </a:p>
                  </a:txBody>
                  <a:tcPr>
                    <a:solidFill>
                      <a:schemeClr val="accent1">
                        <a:lumMod val="40000"/>
                        <a:lumOff val="60000"/>
                      </a:schemeClr>
                    </a:solidFill>
                  </a:tcPr>
                </a:tc>
                <a:extLst>
                  <a:ext uri="{0D108BD9-81ED-4DB2-BD59-A6C34878D82A}">
                    <a16:rowId xmlns="" xmlns:a16="http://schemas.microsoft.com/office/drawing/2014/main" val="10005"/>
                  </a:ext>
                </a:extLst>
              </a:tr>
              <a:tr h="444031">
                <a:tc>
                  <a:txBody>
                    <a:bodyPr/>
                    <a:lstStyle/>
                    <a:p>
                      <a:pPr marL="0" marR="0" lvl="0" indent="0" algn="l" defTabSz="914400" rtl="0" eaLnBrk="1" fontAlgn="base" latinLnBrk="0" hangingPunct="1">
                        <a:lnSpc>
                          <a:spcPct val="120000"/>
                        </a:lnSpc>
                        <a:spcBef>
                          <a:spcPct val="0"/>
                        </a:spcBef>
                        <a:spcAft>
                          <a:spcPct val="0"/>
                        </a:spcAft>
                        <a:buClrTx/>
                        <a:buSzTx/>
                        <a:buFont typeface="Symbol" pitchFamily="18" charset="2"/>
                        <a:buNone/>
                        <a:tabLst/>
                      </a:pPr>
                      <a:r>
                        <a:rPr kumimoji="0" lang="en-US" sz="1600" b="1" i="0" u="none" strike="noStrike" cap="none" normalizeH="0" baseline="0" dirty="0">
                          <a:ln>
                            <a:noFill/>
                          </a:ln>
                          <a:solidFill>
                            <a:schemeClr val="tx1"/>
                          </a:solidFill>
                          <a:effectLst/>
                          <a:latin typeface="Arial" charset="0"/>
                          <a:cs typeface="Times New Roman" pitchFamily="18" charset="0"/>
                        </a:rPr>
                        <a:t>Commissioning</a:t>
                      </a:r>
                      <a:endParaRPr kumimoji="0" lang="ru-RU" sz="1600" b="1" i="0" u="none" strike="noStrike" cap="none" normalizeH="0" baseline="0" dirty="0">
                        <a:ln>
                          <a:noFill/>
                        </a:ln>
                        <a:solidFill>
                          <a:schemeClr val="tx1"/>
                        </a:solidFill>
                        <a:effectLst/>
                        <a:latin typeface="Arial" charset="0"/>
                        <a:cs typeface="Times New Roman" pitchFamily="18" charset="0"/>
                      </a:endParaRPr>
                    </a:p>
                  </a:txBody>
                  <a:tcPr marL="68537" marR="68537" marT="0" marB="0" anchor="ctr" horzOverflow="overflow">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c>
                  <a:txBody>
                    <a:bodyPr/>
                    <a:lstStyle/>
                    <a:p>
                      <a:endParaRPr lang="ru-RU" dirty="0"/>
                    </a:p>
                  </a:txBody>
                  <a:tcPr>
                    <a:solidFill>
                      <a:srgbClr val="FF0000"/>
                    </a:solidFill>
                  </a:tcPr>
                </a:tc>
                <a:tc>
                  <a:txBody>
                    <a:bodyPr/>
                    <a:lstStyle/>
                    <a:p>
                      <a:endParaRPr lang="ru-RU" dirty="0"/>
                    </a:p>
                  </a:txBody>
                  <a:tcPr>
                    <a:solidFill>
                      <a:srgbClr val="FF0000"/>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223411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9" name="Прямоугольник 8">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11" name="Прямоугольник 10">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4" name="Прямоугольник 3">
            <a:extLst>
              <a:ext uri="{FF2B5EF4-FFF2-40B4-BE49-F238E27FC236}">
                <a16:creationId xmlns="" xmlns:a16="http://schemas.microsoft.com/office/drawing/2014/main" id="{7C37121E-F03A-4503-B0B3-A08AF1378D4A}"/>
              </a:ext>
            </a:extLst>
          </p:cNvPr>
          <p:cNvSpPr/>
          <p:nvPr/>
        </p:nvSpPr>
        <p:spPr>
          <a:xfrm>
            <a:off x="1315735" y="75587"/>
            <a:ext cx="7395645" cy="646331"/>
          </a:xfrm>
          <a:prstGeom prst="rect">
            <a:avLst/>
          </a:prstGeom>
          <a:noFill/>
        </p:spPr>
        <p:txBody>
          <a:bodyPr wrap="square">
            <a:spAutoFit/>
          </a:bodyPr>
          <a:lstStyle/>
          <a:p>
            <a:endParaRPr lang="en-US" dirty="0"/>
          </a:p>
          <a:p>
            <a:pPr algn="ctr"/>
            <a:r>
              <a:rPr lang="en-US" dirty="0"/>
              <a:t>from Tuesday, 22 January 2019 to Wednesday, 23 January 2019</a:t>
            </a:r>
          </a:p>
        </p:txBody>
      </p:sp>
      <p:sp>
        <p:nvSpPr>
          <p:cNvPr id="16" name="Прямоугольник 15">
            <a:extLst>
              <a:ext uri="{FF2B5EF4-FFF2-40B4-BE49-F238E27FC236}">
                <a16:creationId xmlns="" xmlns:a16="http://schemas.microsoft.com/office/drawing/2014/main" id="{A532333C-EF46-4FC4-A171-6CEA502B5DD5}"/>
              </a:ext>
            </a:extLst>
          </p:cNvPr>
          <p:cNvSpPr/>
          <p:nvPr/>
        </p:nvSpPr>
        <p:spPr>
          <a:xfrm>
            <a:off x="2007107" y="-59411"/>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dirty="0">
                <a:effectLst>
                  <a:outerShdw blurRad="50800" dist="38100" dir="2700000" algn="tl" rotWithShape="0">
                    <a:prstClr val="black">
                      <a:alpha val="40000"/>
                    </a:prstClr>
                  </a:outerShdw>
                </a:effectLst>
              </a:rPr>
              <a:t>49th meeting of the PAC for Nuclear Physics</a:t>
            </a:r>
          </a:p>
        </p:txBody>
      </p:sp>
      <p:sp>
        <p:nvSpPr>
          <p:cNvPr id="3" name="Номер слайда 2">
            <a:extLst>
              <a:ext uri="{FF2B5EF4-FFF2-40B4-BE49-F238E27FC236}">
                <a16:creationId xmlns="" xmlns:a16="http://schemas.microsoft.com/office/drawing/2014/main" id="{97484963-00A4-4BBD-A2B0-A5F107248599}"/>
              </a:ext>
            </a:extLst>
          </p:cNvPr>
          <p:cNvSpPr>
            <a:spLocks noGrp="1"/>
          </p:cNvSpPr>
          <p:nvPr>
            <p:ph type="sldNum" sz="quarter" idx="12"/>
          </p:nvPr>
        </p:nvSpPr>
        <p:spPr/>
        <p:txBody>
          <a:bodyPr/>
          <a:lstStyle/>
          <a:p>
            <a:fld id="{80CC418A-8102-41C1-B173-9B9CE8D14080}" type="slidenum">
              <a:rPr lang="ru-RU" smtClean="0"/>
              <a:pPr/>
              <a:t>15</a:t>
            </a:fld>
            <a:endParaRPr lang="ru-RU"/>
          </a:p>
        </p:txBody>
      </p:sp>
      <p:sp>
        <p:nvSpPr>
          <p:cNvPr id="2" name="Прямоугольник 1">
            <a:extLst>
              <a:ext uri="{FF2B5EF4-FFF2-40B4-BE49-F238E27FC236}">
                <a16:creationId xmlns="" xmlns:a16="http://schemas.microsoft.com/office/drawing/2014/main" id="{9234A20E-3C20-40C3-A17F-716753BF6794}"/>
              </a:ext>
            </a:extLst>
          </p:cNvPr>
          <p:cNvSpPr/>
          <p:nvPr/>
        </p:nvSpPr>
        <p:spPr>
          <a:xfrm>
            <a:off x="34300" y="875425"/>
            <a:ext cx="8940735" cy="707886"/>
          </a:xfrm>
          <a:prstGeom prst="rect">
            <a:avLst/>
          </a:prstGeom>
        </p:spPr>
        <p:txBody>
          <a:bodyPr wrap="square">
            <a:spAutoFit/>
          </a:bodyPr>
          <a:lstStyle/>
          <a:p>
            <a:pPr algn="ctr"/>
            <a:r>
              <a:rPr lang="en-US" sz="2000" b="1" dirty="0"/>
              <a:t>Workshop “Advanced ideas and experiments for the new </a:t>
            </a:r>
            <a:r>
              <a:rPr lang="en-US" sz="2000" b="1" dirty="0" err="1"/>
              <a:t>Dubna</a:t>
            </a:r>
            <a:r>
              <a:rPr lang="en-US" sz="2000" b="1" dirty="0"/>
              <a:t> Neutron Source (DNS-IV). Related moderators and infrastructure“ (December 2018) conclusions:</a:t>
            </a:r>
          </a:p>
        </p:txBody>
      </p:sp>
      <p:sp>
        <p:nvSpPr>
          <p:cNvPr id="12" name="Прямоугольник 11"/>
          <p:cNvSpPr/>
          <p:nvPr/>
        </p:nvSpPr>
        <p:spPr>
          <a:xfrm>
            <a:off x="184559" y="1646857"/>
            <a:ext cx="8665827" cy="4801314"/>
          </a:xfrm>
          <a:prstGeom prst="rect">
            <a:avLst/>
          </a:prstGeom>
        </p:spPr>
        <p:txBody>
          <a:bodyPr wrap="square">
            <a:spAutoFit/>
          </a:bodyPr>
          <a:lstStyle/>
          <a:p>
            <a:pPr>
              <a:spcAft>
                <a:spcPts val="600"/>
              </a:spcAft>
            </a:pPr>
            <a:r>
              <a:rPr lang="en-US" sz="1400" dirty="0"/>
              <a:t>1. The vector (in 2π) neutron flux density in the range of (1÷2)⋅10</a:t>
            </a:r>
            <a:r>
              <a:rPr lang="en-US" sz="1400" baseline="30000" dirty="0"/>
              <a:t>14</a:t>
            </a:r>
            <a:r>
              <a:rPr lang="en-US" sz="1400" dirty="0"/>
              <a:t> n/cm</a:t>
            </a:r>
            <a:r>
              <a:rPr lang="en-US" sz="1400" baseline="30000" dirty="0"/>
              <a:t>2</a:t>
            </a:r>
            <a:r>
              <a:rPr lang="en-US" sz="1400" dirty="0"/>
              <a:t>/s at 10÷15 MW is considered as the key parameter of DNS-IV. </a:t>
            </a:r>
          </a:p>
          <a:p>
            <a:r>
              <a:rPr lang="en-US" sz="1400" dirty="0"/>
              <a:t>2. In cooperation with the Chief Designer (NIKIET), work on the conceptual project of DNS-IV should be carried out in two directions: </a:t>
            </a:r>
          </a:p>
          <a:p>
            <a:r>
              <a:rPr lang="en-US" sz="1400" dirty="0"/>
              <a:t>а) the pulsed periodic reactor IBR-3; </a:t>
            </a:r>
          </a:p>
          <a:p>
            <a:pPr>
              <a:spcAft>
                <a:spcPts val="600"/>
              </a:spcAft>
            </a:pPr>
            <a:r>
              <a:rPr lang="en-US" sz="1400" dirty="0"/>
              <a:t>b) the pulsed neutron source driven by a proton accelerator with a multiplying target. </a:t>
            </a:r>
          </a:p>
          <a:p>
            <a:pPr>
              <a:spcAft>
                <a:spcPts val="600"/>
              </a:spcAft>
            </a:pPr>
            <a:r>
              <a:rPr lang="en-US" sz="1400" dirty="0"/>
              <a:t>3. The fast neutron pulse duration in the range of 150÷200 </a:t>
            </a:r>
            <a:r>
              <a:rPr lang="en-US" sz="1400" dirty="0" err="1"/>
              <a:t>μs</a:t>
            </a:r>
            <a:r>
              <a:rPr lang="en-US" sz="1400" dirty="0"/>
              <a:t> with 10 Hz repetition is considered to satisfy the majority of experimental research areas: diffraction, inelastic and small-angle scattering, reflectometry, tomography. </a:t>
            </a:r>
          </a:p>
          <a:p>
            <a:pPr>
              <a:spcAft>
                <a:spcPts val="600"/>
              </a:spcAft>
            </a:pPr>
            <a:r>
              <a:rPr lang="en-US" sz="1400" dirty="0"/>
              <a:t>5. It is suggested that proposals for the creation of a factory of </a:t>
            </a:r>
            <a:r>
              <a:rPr lang="en-US" sz="1400" dirty="0" err="1"/>
              <a:t>ultracold</a:t>
            </a:r>
            <a:r>
              <a:rPr lang="en-US" sz="1400" dirty="0"/>
              <a:t> and very cold neutrons should be developed. </a:t>
            </a:r>
          </a:p>
          <a:p>
            <a:pPr>
              <a:spcAft>
                <a:spcPts val="600"/>
              </a:spcAft>
            </a:pPr>
            <a:r>
              <a:rPr lang="en-US" sz="1400" dirty="0"/>
              <a:t>6. Nuclear-physics-oriented proposals are welcome. </a:t>
            </a:r>
          </a:p>
          <a:p>
            <a:pPr>
              <a:spcAft>
                <a:spcPts val="600"/>
              </a:spcAft>
            </a:pPr>
            <a:r>
              <a:rPr lang="en-US" sz="1400" dirty="0"/>
              <a:t>7. The development of the concept of neutron moderators at DNS-IV for experiments on scattering and experiments with very cold neutrons should be considered as a top-priority task for 2019. </a:t>
            </a:r>
          </a:p>
          <a:p>
            <a:pPr>
              <a:spcAft>
                <a:spcPts val="600"/>
              </a:spcAft>
            </a:pPr>
            <a:r>
              <a:rPr lang="en-US" sz="1400" dirty="0"/>
              <a:t>8. It is necessary to develop and provide a cost estimate of experimental stations including infrastructure and personnel costs. </a:t>
            </a:r>
          </a:p>
          <a:p>
            <a:pPr>
              <a:spcAft>
                <a:spcPts val="600"/>
              </a:spcAft>
            </a:pPr>
            <a:r>
              <a:rPr lang="en-US" sz="1400" dirty="0"/>
              <a:t>9. For a proton-accelerator-driven source, it is necessary to investigate the effect of unscheduled interruptions in the operation of the accelerator on the safety and stability of operation of the multiplying target and, taking this into consideration, determine the parameters of the accelerator. </a:t>
            </a:r>
          </a:p>
          <a:p>
            <a:pPr>
              <a:spcAft>
                <a:spcPts val="600"/>
              </a:spcAft>
            </a:pPr>
            <a:r>
              <a:rPr lang="en-US" sz="1400" dirty="0"/>
              <a:t>10. To justify the proton-accelerator-driven source, it is necessary to expand the scientific program to include the application of proton beams in other fields of physics, biophysics and medical applications.</a:t>
            </a:r>
          </a:p>
        </p:txBody>
      </p:sp>
    </p:spTree>
    <p:extLst>
      <p:ext uri="{BB962C8B-B14F-4D97-AF65-F5344CB8AC3E}">
        <p14:creationId xmlns="" xmlns:p14="http://schemas.microsoft.com/office/powerpoint/2010/main" val="2402647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9" name="Прямоугольник 8">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11" name="Прямоугольник 10">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4" name="Прямоугольник 3">
            <a:extLst>
              <a:ext uri="{FF2B5EF4-FFF2-40B4-BE49-F238E27FC236}">
                <a16:creationId xmlns="" xmlns:a16="http://schemas.microsoft.com/office/drawing/2014/main" id="{7C37121E-F03A-4503-B0B3-A08AF1378D4A}"/>
              </a:ext>
            </a:extLst>
          </p:cNvPr>
          <p:cNvSpPr/>
          <p:nvPr/>
        </p:nvSpPr>
        <p:spPr>
          <a:xfrm>
            <a:off x="1315735" y="75587"/>
            <a:ext cx="7395645" cy="646331"/>
          </a:xfrm>
          <a:prstGeom prst="rect">
            <a:avLst/>
          </a:prstGeom>
          <a:noFill/>
        </p:spPr>
        <p:txBody>
          <a:bodyPr wrap="square">
            <a:spAutoFit/>
          </a:bodyPr>
          <a:lstStyle/>
          <a:p>
            <a:endParaRPr lang="en-US" dirty="0"/>
          </a:p>
          <a:p>
            <a:pPr algn="ctr"/>
            <a:r>
              <a:rPr lang="en-US" dirty="0"/>
              <a:t>from Tuesday, 22 January 2019 to Wednesday, 23 January 2019</a:t>
            </a:r>
          </a:p>
        </p:txBody>
      </p:sp>
      <p:sp>
        <p:nvSpPr>
          <p:cNvPr id="16" name="Прямоугольник 15">
            <a:extLst>
              <a:ext uri="{FF2B5EF4-FFF2-40B4-BE49-F238E27FC236}">
                <a16:creationId xmlns="" xmlns:a16="http://schemas.microsoft.com/office/drawing/2014/main" id="{A532333C-EF46-4FC4-A171-6CEA502B5DD5}"/>
              </a:ext>
            </a:extLst>
          </p:cNvPr>
          <p:cNvSpPr/>
          <p:nvPr/>
        </p:nvSpPr>
        <p:spPr>
          <a:xfrm>
            <a:off x="2007107" y="-59411"/>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dirty="0">
                <a:effectLst>
                  <a:outerShdw blurRad="50800" dist="38100" dir="2700000" algn="tl" rotWithShape="0">
                    <a:prstClr val="black">
                      <a:alpha val="40000"/>
                    </a:prstClr>
                  </a:outerShdw>
                </a:effectLst>
              </a:rPr>
              <a:t>49th meeting of the PAC for Nuclear Physics</a:t>
            </a:r>
          </a:p>
        </p:txBody>
      </p:sp>
      <p:sp>
        <p:nvSpPr>
          <p:cNvPr id="3" name="Номер слайда 2">
            <a:extLst>
              <a:ext uri="{FF2B5EF4-FFF2-40B4-BE49-F238E27FC236}">
                <a16:creationId xmlns="" xmlns:a16="http://schemas.microsoft.com/office/drawing/2014/main" id="{AD2EA21A-0A5C-4E21-ADFB-50A5D2FDDF56}"/>
              </a:ext>
            </a:extLst>
          </p:cNvPr>
          <p:cNvSpPr>
            <a:spLocks noGrp="1"/>
          </p:cNvSpPr>
          <p:nvPr>
            <p:ph type="sldNum" sz="quarter" idx="12"/>
          </p:nvPr>
        </p:nvSpPr>
        <p:spPr/>
        <p:txBody>
          <a:bodyPr/>
          <a:lstStyle/>
          <a:p>
            <a:fld id="{80CC418A-8102-41C1-B173-9B9CE8D14080}" type="slidenum">
              <a:rPr lang="ru-RU" smtClean="0"/>
              <a:pPr/>
              <a:t>16</a:t>
            </a:fld>
            <a:endParaRPr lang="ru-RU"/>
          </a:p>
        </p:txBody>
      </p:sp>
      <p:sp>
        <p:nvSpPr>
          <p:cNvPr id="12" name="TextBox 11"/>
          <p:cNvSpPr txBox="1"/>
          <p:nvPr/>
        </p:nvSpPr>
        <p:spPr>
          <a:xfrm>
            <a:off x="3380764" y="1182848"/>
            <a:ext cx="2168927" cy="400110"/>
          </a:xfrm>
          <a:prstGeom prst="rect">
            <a:avLst/>
          </a:prstGeom>
          <a:noFill/>
        </p:spPr>
        <p:txBody>
          <a:bodyPr wrap="none" rtlCol="0">
            <a:spAutoFit/>
          </a:bodyPr>
          <a:lstStyle/>
          <a:p>
            <a:r>
              <a:rPr lang="en-US" sz="2000" b="1" dirty="0"/>
              <a:t>Report conclusion:</a:t>
            </a:r>
            <a:endParaRPr lang="ru-RU" sz="2000" b="1" dirty="0"/>
          </a:p>
        </p:txBody>
      </p:sp>
      <p:sp>
        <p:nvSpPr>
          <p:cNvPr id="13" name="TextBox 12"/>
          <p:cNvSpPr txBox="1"/>
          <p:nvPr/>
        </p:nvSpPr>
        <p:spPr>
          <a:xfrm>
            <a:off x="536896" y="1627464"/>
            <a:ext cx="8296711" cy="4632037"/>
          </a:xfrm>
          <a:prstGeom prst="rect">
            <a:avLst/>
          </a:prstGeom>
          <a:noFill/>
        </p:spPr>
        <p:txBody>
          <a:bodyPr wrap="square" rtlCol="0">
            <a:spAutoFit/>
          </a:bodyPr>
          <a:lstStyle/>
          <a:p>
            <a:pPr marL="342900" indent="-342900">
              <a:spcAft>
                <a:spcPts val="600"/>
              </a:spcAft>
              <a:buAutoNum type="arabicPeriod"/>
            </a:pPr>
            <a:r>
              <a:rPr lang="en-US" dirty="0"/>
              <a:t>The development of the new source has been started and</a:t>
            </a:r>
            <a:r>
              <a:rPr lang="ru-RU" dirty="0"/>
              <a:t> </a:t>
            </a:r>
            <a:r>
              <a:rPr lang="en-US" dirty="0"/>
              <a:t>the two conceptual designs of possible constructions are under investigation with the Chief Designer (NIKIET).</a:t>
            </a:r>
          </a:p>
          <a:p>
            <a:pPr marL="342900" indent="-342900">
              <a:spcAft>
                <a:spcPts val="600"/>
              </a:spcAft>
              <a:buAutoNum type="arabicPeriod" startAt="2"/>
            </a:pPr>
            <a:r>
              <a:rPr lang="en-US" dirty="0"/>
              <a:t>The scientific program for the new source is mainly focused on the solid state physics research.</a:t>
            </a:r>
          </a:p>
          <a:p>
            <a:pPr marL="342900" indent="-342900">
              <a:spcAft>
                <a:spcPts val="600"/>
              </a:spcAft>
              <a:buAutoNum type="arabicPeriod" startAt="2"/>
            </a:pPr>
            <a:r>
              <a:rPr lang="en-US" dirty="0"/>
              <a:t>The research in nuclear/fundamental/particle physics will be focused on the fields of ultracold, very cold neutrons and applied research.</a:t>
            </a:r>
          </a:p>
          <a:p>
            <a:pPr marL="342900" indent="-342900">
              <a:spcAft>
                <a:spcPts val="600"/>
              </a:spcAft>
              <a:buAutoNum type="arabicPeriod" startAt="2"/>
            </a:pPr>
            <a:r>
              <a:rPr lang="en-US" dirty="0"/>
              <a:t>It is desirable to find possibility of using pulse mode features for UCN production. Obtaining the most intense UCN source and a new level of research has been promised.</a:t>
            </a:r>
          </a:p>
          <a:p>
            <a:pPr marL="342900" indent="-342900">
              <a:spcAft>
                <a:spcPts val="600"/>
              </a:spcAft>
              <a:buAutoNum type="arabicPeriod" startAt="2"/>
            </a:pPr>
            <a:r>
              <a:rPr lang="en-US" dirty="0"/>
              <a:t>As IBR-2 has very similar parameters (pulse width, repetition rate) to the new source,  it is the best place for developing new technology and technique for future scientific infrastructure.</a:t>
            </a:r>
          </a:p>
          <a:p>
            <a:pPr marL="342900" indent="-342900">
              <a:spcAft>
                <a:spcPts val="600"/>
              </a:spcAft>
              <a:buAutoNum type="arabicPeriod" startAt="2"/>
            </a:pPr>
            <a:r>
              <a:rPr lang="en-US" dirty="0"/>
              <a:t>For further development of the new source at FLNP needs to open a new theme and it will be discussed at the PAC for Condensed Matter Physics.</a:t>
            </a:r>
            <a:endParaRPr lang="ru-RU" dirty="0"/>
          </a:p>
        </p:txBody>
      </p:sp>
    </p:spTree>
    <p:extLst>
      <p:ext uri="{BB962C8B-B14F-4D97-AF65-F5344CB8AC3E}">
        <p14:creationId xmlns="" xmlns:p14="http://schemas.microsoft.com/office/powerpoint/2010/main" val="393014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9" name="Прямоугольник 8">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11" name="Прямоугольник 10">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3" name="Номер слайда 2">
            <a:extLst>
              <a:ext uri="{FF2B5EF4-FFF2-40B4-BE49-F238E27FC236}">
                <a16:creationId xmlns="" xmlns:a16="http://schemas.microsoft.com/office/drawing/2014/main" id="{FFB7A66C-E8BF-4642-8CA4-EDF26C6D45D8}"/>
              </a:ext>
            </a:extLst>
          </p:cNvPr>
          <p:cNvSpPr>
            <a:spLocks noGrp="1"/>
          </p:cNvSpPr>
          <p:nvPr>
            <p:ph type="sldNum" sz="quarter" idx="12"/>
          </p:nvPr>
        </p:nvSpPr>
        <p:spPr/>
        <p:txBody>
          <a:bodyPr/>
          <a:lstStyle/>
          <a:p>
            <a:fld id="{80CC418A-8102-41C1-B173-9B9CE8D14080}" type="slidenum">
              <a:rPr lang="ru-RU" smtClean="0"/>
              <a:pPr/>
              <a:t>2</a:t>
            </a:fld>
            <a:endParaRPr lang="ru-RU" dirty="0"/>
          </a:p>
        </p:txBody>
      </p:sp>
      <p:sp>
        <p:nvSpPr>
          <p:cNvPr id="14" name="Прямоугольник 13">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15" name="Прямоугольник 14">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17" name="TextBox 16"/>
          <p:cNvSpPr txBox="1"/>
          <p:nvPr/>
        </p:nvSpPr>
        <p:spPr>
          <a:xfrm>
            <a:off x="159489" y="911139"/>
            <a:ext cx="2736304" cy="2585323"/>
          </a:xfrm>
          <a:prstGeom prst="rect">
            <a:avLst/>
          </a:prstGeom>
          <a:noFill/>
        </p:spPr>
        <p:txBody>
          <a:bodyPr wrap="square" rtlCol="0">
            <a:spAutoFit/>
          </a:bodyPr>
          <a:lstStyle/>
          <a:p>
            <a:pPr algn="just"/>
            <a:r>
              <a:rPr lang="en-US" dirty="0"/>
              <a:t>The service life of the IBR-2 facility, as well as the technological equipment complex is expected to expire in the mid 2030s (depending on operating conditions) and the lifetime of the building is estimated to end in 2042.</a:t>
            </a:r>
          </a:p>
        </p:txBody>
      </p:sp>
      <p:pic>
        <p:nvPicPr>
          <p:cNvPr id="18" name="Picture 2" descr="Картинки по запросу ИБР-2"/>
          <p:cNvPicPr>
            <a:picLocks noChangeAspect="1" noChangeArrowheads="1"/>
          </p:cNvPicPr>
          <p:nvPr/>
        </p:nvPicPr>
        <p:blipFill>
          <a:blip r:embed="rId4" cstate="print"/>
          <a:srcRect/>
          <a:stretch>
            <a:fillRect/>
          </a:stretch>
        </p:blipFill>
        <p:spPr bwMode="auto">
          <a:xfrm>
            <a:off x="3034530" y="876588"/>
            <a:ext cx="3793083" cy="2799656"/>
          </a:xfrm>
          <a:prstGeom prst="rect">
            <a:avLst/>
          </a:prstGeom>
          <a:noFill/>
        </p:spPr>
      </p:pic>
      <p:sp>
        <p:nvSpPr>
          <p:cNvPr id="19" name="TextBox 18"/>
          <p:cNvSpPr txBox="1"/>
          <p:nvPr/>
        </p:nvSpPr>
        <p:spPr>
          <a:xfrm>
            <a:off x="191386" y="3443836"/>
            <a:ext cx="2745623" cy="430887"/>
          </a:xfrm>
          <a:prstGeom prst="rect">
            <a:avLst/>
          </a:prstGeom>
          <a:noFill/>
        </p:spPr>
        <p:txBody>
          <a:bodyPr wrap="none" rtlCol="0">
            <a:spAutoFit/>
          </a:bodyPr>
          <a:lstStyle/>
          <a:p>
            <a:r>
              <a:rPr lang="en-US" sz="2200" b="1" dirty="0">
                <a:solidFill>
                  <a:srgbClr val="FF0000"/>
                </a:solidFill>
              </a:rPr>
              <a:t>What should be next?</a:t>
            </a:r>
            <a:endParaRPr lang="ru-RU" sz="2200" b="1" dirty="0">
              <a:solidFill>
                <a:srgbClr val="FF0000"/>
              </a:solidFill>
            </a:endParaRPr>
          </a:p>
        </p:txBody>
      </p:sp>
      <p:sp>
        <p:nvSpPr>
          <p:cNvPr id="21" name="Прямоугольник 20"/>
          <p:cNvSpPr/>
          <p:nvPr/>
        </p:nvSpPr>
        <p:spPr>
          <a:xfrm>
            <a:off x="159489" y="4104129"/>
            <a:ext cx="8877007" cy="2031325"/>
          </a:xfrm>
          <a:prstGeom prst="rect">
            <a:avLst/>
          </a:prstGeom>
        </p:spPr>
        <p:txBody>
          <a:bodyPr wrap="square">
            <a:spAutoFit/>
          </a:bodyPr>
          <a:lstStyle/>
          <a:p>
            <a:pPr algn="just"/>
            <a:r>
              <a:rPr lang="en-US" dirty="0"/>
              <a:t>Taking into account:</a:t>
            </a:r>
          </a:p>
          <a:p>
            <a:pPr algn="just"/>
            <a:endParaRPr lang="en-US" dirty="0"/>
          </a:p>
          <a:p>
            <a:pPr algn="just">
              <a:buFont typeface="Arial" pitchFamily="34" charset="0"/>
              <a:buChar char="•"/>
            </a:pPr>
            <a:r>
              <a:rPr lang="en-US" dirty="0"/>
              <a:t> FLNP experience in developing, exploitation and  utilization of pulsed neutron sources</a:t>
            </a:r>
          </a:p>
          <a:p>
            <a:pPr algn="just">
              <a:buFont typeface="Arial" pitchFamily="34" charset="0"/>
              <a:buChar char="•"/>
            </a:pPr>
            <a:r>
              <a:rPr lang="en-US" dirty="0"/>
              <a:t> The analysis of the horizons of neutron studies and world trends at the sources construction</a:t>
            </a:r>
          </a:p>
          <a:p>
            <a:pPr algn="just">
              <a:buFont typeface="Arial" pitchFamily="34" charset="0"/>
              <a:buChar char="•"/>
            </a:pPr>
            <a:endParaRPr lang="en-US" dirty="0"/>
          </a:p>
          <a:p>
            <a:pPr algn="just"/>
            <a:r>
              <a:rPr lang="en-US" dirty="0"/>
              <a:t>we conclude that we need a pulsed source with an average thermal neutron flux density</a:t>
            </a:r>
          </a:p>
          <a:p>
            <a:pPr algn="just"/>
            <a:r>
              <a:rPr lang="en-US" dirty="0"/>
              <a:t> </a:t>
            </a:r>
            <a:r>
              <a:rPr lang="en-US" i="1" dirty="0">
                <a:solidFill>
                  <a:srgbClr val="FF0000"/>
                </a:solidFill>
              </a:rPr>
              <a:t>no less than 10</a:t>
            </a:r>
            <a:r>
              <a:rPr lang="en-US" i="1" baseline="30000" dirty="0">
                <a:solidFill>
                  <a:srgbClr val="FF0000"/>
                </a:solidFill>
              </a:rPr>
              <a:t>14</a:t>
            </a:r>
            <a:r>
              <a:rPr lang="en-US" i="1" dirty="0">
                <a:solidFill>
                  <a:srgbClr val="FF0000"/>
                </a:solidFill>
              </a:rPr>
              <a:t> n/(cm</a:t>
            </a:r>
            <a:r>
              <a:rPr lang="en-US" i="1" baseline="30000" dirty="0">
                <a:solidFill>
                  <a:srgbClr val="FF0000"/>
                </a:solidFill>
              </a:rPr>
              <a:t>2</a:t>
            </a:r>
            <a:r>
              <a:rPr lang="en-US" i="1" dirty="0">
                <a:solidFill>
                  <a:srgbClr val="FF0000"/>
                </a:solidFill>
                <a:sym typeface="Symbol"/>
              </a:rPr>
              <a:t></a:t>
            </a:r>
            <a:r>
              <a:rPr lang="en-US" i="1" dirty="0">
                <a:solidFill>
                  <a:srgbClr val="FF0000"/>
                </a:solidFill>
              </a:rPr>
              <a:t>s)</a:t>
            </a:r>
            <a:r>
              <a:rPr lang="en-US" i="1" dirty="0"/>
              <a:t>. </a:t>
            </a:r>
            <a:endParaRPr lang="ru-RU" dirty="0"/>
          </a:p>
        </p:txBody>
      </p:sp>
      <p:graphicFrame>
        <p:nvGraphicFramePr>
          <p:cNvPr id="22" name="Объект 21"/>
          <p:cNvGraphicFramePr>
            <a:graphicFrameLocks noChangeAspect="1"/>
          </p:cNvGraphicFramePr>
          <p:nvPr/>
        </p:nvGraphicFramePr>
        <p:xfrm>
          <a:off x="8648387" y="6830202"/>
          <a:ext cx="388109" cy="314877"/>
        </p:xfrm>
        <a:graphic>
          <a:graphicData uri="http://schemas.openxmlformats.org/presentationml/2006/ole">
            <p:oleObj spid="_x0000_s1026" name="Equation" r:id="rId5" imgW="5791200" imgH="6400800" progId="Equation.DSMT4">
              <p:embed/>
            </p:oleObj>
          </a:graphicData>
        </a:graphic>
      </p:graphicFrame>
      <p:sp>
        <p:nvSpPr>
          <p:cNvPr id="23" name="Прямоугольник 22"/>
          <p:cNvSpPr/>
          <p:nvPr/>
        </p:nvSpPr>
        <p:spPr>
          <a:xfrm>
            <a:off x="1475656" y="6229100"/>
            <a:ext cx="6408712" cy="369332"/>
          </a:xfrm>
          <a:prstGeom prst="rect">
            <a:avLst/>
          </a:prstGeom>
        </p:spPr>
        <p:txBody>
          <a:bodyPr wrap="square">
            <a:spAutoFit/>
          </a:bodyPr>
          <a:lstStyle/>
          <a:p>
            <a:r>
              <a:rPr lang="en-US" dirty="0"/>
              <a:t>In 2015-2018, in FLNP various variants of sources were considered.</a:t>
            </a:r>
            <a:endParaRPr lang="ru-RU" dirty="0"/>
          </a:p>
        </p:txBody>
      </p:sp>
      <p:pic>
        <p:nvPicPr>
          <p:cNvPr id="24" name="image8.jpeg">
            <a:extLst>
              <a:ext uri="{FF2B5EF4-FFF2-40B4-BE49-F238E27FC236}">
                <a16:creationId xmlns="" xmlns:a16="http://schemas.microsoft.com/office/drawing/2014/main" id="{881B0668-8A71-48A6-BA5E-072C9C08A80E}"/>
              </a:ext>
            </a:extLst>
          </p:cNvPr>
          <p:cNvPicPr/>
          <p:nvPr/>
        </p:nvPicPr>
        <p:blipFill>
          <a:blip r:embed="rId6" cstate="print"/>
          <a:stretch>
            <a:fillRect/>
          </a:stretch>
        </p:blipFill>
        <p:spPr>
          <a:xfrm>
            <a:off x="6858452" y="882319"/>
            <a:ext cx="2178044" cy="2793924"/>
          </a:xfrm>
          <a:prstGeom prst="rect">
            <a:avLst/>
          </a:prstGeom>
        </p:spPr>
      </p:pic>
    </p:spTree>
    <p:extLst>
      <p:ext uri="{BB962C8B-B14F-4D97-AF65-F5344CB8AC3E}">
        <p14:creationId xmlns="" xmlns:p14="http://schemas.microsoft.com/office/powerpoint/2010/main" val="321407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D2C0322F-A011-4D2C-BA86-D6E598DEF509}"/>
              </a:ext>
            </a:extLst>
          </p:cNvPr>
          <p:cNvSpPr>
            <a:spLocks noGrp="1"/>
          </p:cNvSpPr>
          <p:nvPr>
            <p:ph type="sldNum" sz="quarter" idx="12"/>
          </p:nvPr>
        </p:nvSpPr>
        <p:spPr>
          <a:xfrm>
            <a:off x="6457950" y="5734663"/>
            <a:ext cx="2057400" cy="365125"/>
          </a:xfrm>
        </p:spPr>
        <p:txBody>
          <a:bodyPr/>
          <a:lstStyle/>
          <a:p>
            <a:fld id="{80CC418A-8102-41C1-B173-9B9CE8D14080}" type="slidenum">
              <a:rPr lang="ru-RU" smtClean="0"/>
              <a:pPr/>
              <a:t>3</a:t>
            </a:fld>
            <a:endParaRPr lang="ru-RU"/>
          </a:p>
        </p:txBody>
      </p:sp>
      <p:sp>
        <p:nvSpPr>
          <p:cNvPr id="5" name="Прямоугольник 4">
            <a:extLst>
              <a:ext uri="{FF2B5EF4-FFF2-40B4-BE49-F238E27FC236}">
                <a16:creationId xmlns="" xmlns:a16="http://schemas.microsoft.com/office/drawing/2014/main" id="{E5C08F8A-B719-47D2-87B6-001E256F7549}"/>
              </a:ext>
            </a:extLst>
          </p:cNvPr>
          <p:cNvSpPr/>
          <p:nvPr/>
        </p:nvSpPr>
        <p:spPr>
          <a:xfrm>
            <a:off x="1442523" y="707954"/>
            <a:ext cx="6212919" cy="646331"/>
          </a:xfrm>
          <a:prstGeom prst="rect">
            <a:avLst/>
          </a:prstGeom>
        </p:spPr>
        <p:txBody>
          <a:bodyPr wrap="none">
            <a:spAutoFit/>
          </a:bodyPr>
          <a:lstStyle/>
          <a:p>
            <a:r>
              <a:rPr lang="en-US" sz="3600" b="1" dirty="0"/>
              <a:t>Main parameters of the source</a:t>
            </a:r>
            <a:endParaRPr lang="ru-RU" sz="3600" dirty="0"/>
          </a:p>
        </p:txBody>
      </p:sp>
      <p:sp>
        <p:nvSpPr>
          <p:cNvPr id="7" name="Прямоугольник 6">
            <a:extLst>
              <a:ext uri="{FF2B5EF4-FFF2-40B4-BE49-F238E27FC236}">
                <a16:creationId xmlns="" xmlns:a16="http://schemas.microsoft.com/office/drawing/2014/main" id="{5833D090-E586-4650-942D-17984C64F400}"/>
              </a:ext>
            </a:extLst>
          </p:cNvPr>
          <p:cNvSpPr/>
          <p:nvPr/>
        </p:nvSpPr>
        <p:spPr>
          <a:xfrm>
            <a:off x="34300" y="1202622"/>
            <a:ext cx="9029787" cy="1938992"/>
          </a:xfrm>
          <a:prstGeom prst="rect">
            <a:avLst/>
          </a:prstGeom>
        </p:spPr>
        <p:txBody>
          <a:bodyPr wrap="square">
            <a:spAutoFit/>
          </a:bodyPr>
          <a:lstStyle/>
          <a:p>
            <a:pPr marL="342900" indent="-342900">
              <a:buFont typeface="Arial" panose="020B0604020202020204" pitchFamily="34" charset="0"/>
              <a:buChar char="•"/>
            </a:pPr>
            <a:r>
              <a:rPr lang="en-US" sz="2400" dirty="0"/>
              <a:t>Average thermal neutron flux density </a:t>
            </a:r>
            <a:r>
              <a:rPr lang="en-US" sz="2400" dirty="0" err="1"/>
              <a:t>Φ</a:t>
            </a:r>
            <a:r>
              <a:rPr lang="en-US" sz="2400" i="1" baseline="-25000" dirty="0" err="1"/>
              <a:t>n</a:t>
            </a:r>
            <a:r>
              <a:rPr lang="en-US" sz="2400" i="1" dirty="0"/>
              <a:t> </a:t>
            </a:r>
            <a:r>
              <a:rPr lang="en-US" sz="2400" dirty="0"/>
              <a:t>not less than 10</a:t>
            </a:r>
            <a:r>
              <a:rPr lang="en-US" sz="2400" baseline="30000" dirty="0"/>
              <a:t>14</a:t>
            </a:r>
            <a:r>
              <a:rPr lang="en-US" sz="2400" dirty="0"/>
              <a:t> n/(cm</a:t>
            </a:r>
            <a:r>
              <a:rPr lang="en-US" sz="2400" baseline="30000" dirty="0"/>
              <a:t>2</a:t>
            </a:r>
            <a:r>
              <a:rPr lang="en-US" sz="2400" dirty="0"/>
              <a:t>⋅s)</a:t>
            </a:r>
            <a:endParaRPr lang="ru-RU" sz="2400" dirty="0"/>
          </a:p>
          <a:p>
            <a:pPr marL="342900" indent="-342900">
              <a:buFont typeface="Arial" panose="020B0604020202020204" pitchFamily="34" charset="0"/>
              <a:buChar char="•"/>
            </a:pPr>
            <a:r>
              <a:rPr lang="en-US" sz="2400" dirty="0"/>
              <a:t>Instantaneous flux in pulse </a:t>
            </a:r>
            <a:r>
              <a:rPr lang="el-GR" sz="2400" dirty="0"/>
              <a:t>Φ &gt;10</a:t>
            </a:r>
            <a:r>
              <a:rPr lang="el-GR" sz="2400" baseline="30000" dirty="0"/>
              <a:t>16</a:t>
            </a:r>
            <a:r>
              <a:rPr lang="el-GR" sz="2400" dirty="0"/>
              <a:t> </a:t>
            </a:r>
            <a:r>
              <a:rPr lang="en-US" sz="2400" dirty="0"/>
              <a:t>cm</a:t>
            </a:r>
            <a:r>
              <a:rPr lang="en-US" sz="2400" i="1" baseline="30000" dirty="0"/>
              <a:t>−</a:t>
            </a:r>
            <a:r>
              <a:rPr lang="en-US" sz="2400" baseline="30000" dirty="0"/>
              <a:t>2</a:t>
            </a:r>
            <a:r>
              <a:rPr lang="en-US" sz="2400" dirty="0"/>
              <a:t>⋅s</a:t>
            </a:r>
            <a:r>
              <a:rPr lang="en-US" sz="2400" i="1" baseline="30000" dirty="0"/>
              <a:t>−</a:t>
            </a:r>
            <a:r>
              <a:rPr lang="en-US" sz="2400" baseline="30000" dirty="0"/>
              <a:t>1</a:t>
            </a:r>
          </a:p>
          <a:p>
            <a:pPr marL="342900" indent="-342900">
              <a:buFont typeface="Arial" panose="020B0604020202020204" pitchFamily="34" charset="0"/>
              <a:buChar char="•"/>
            </a:pPr>
            <a:r>
              <a:rPr lang="en-US" sz="2400" dirty="0"/>
              <a:t>Pulse width 200 ÷ 300 </a:t>
            </a:r>
            <a:r>
              <a:rPr lang="en-US" sz="2400" dirty="0" err="1"/>
              <a:t>μs</a:t>
            </a:r>
            <a:r>
              <a:rPr lang="en-US" sz="2400" dirty="0"/>
              <a:t> and 20 ÷ 30 </a:t>
            </a:r>
            <a:r>
              <a:rPr lang="en-US" sz="2400" dirty="0" err="1"/>
              <a:t>μs</a:t>
            </a:r>
            <a:r>
              <a:rPr lang="ru-RU" sz="2400" dirty="0"/>
              <a:t> (</a:t>
            </a:r>
            <a:r>
              <a:rPr lang="en-US" sz="2400" dirty="0"/>
              <a:t>the pulse width is limited from shortest side using target with multiplication</a:t>
            </a:r>
            <a:r>
              <a:rPr lang="ru-RU" sz="2400" dirty="0"/>
              <a:t>)</a:t>
            </a:r>
            <a:endParaRPr lang="en-US" sz="2400" dirty="0"/>
          </a:p>
          <a:p>
            <a:pPr marL="342900" indent="-342900">
              <a:buFont typeface="Arial" panose="020B0604020202020204" pitchFamily="34" charset="0"/>
              <a:buChar char="•"/>
            </a:pPr>
            <a:r>
              <a:rPr lang="en-US" sz="2400" dirty="0"/>
              <a:t>Repetition rate 10-30 Hz</a:t>
            </a:r>
            <a:endParaRPr lang="ru-RU" sz="2400" dirty="0"/>
          </a:p>
        </p:txBody>
      </p:sp>
      <p:grpSp>
        <p:nvGrpSpPr>
          <p:cNvPr id="20"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1" name="Прямоугольник 20">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3" name="Прямоугольник 22">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4" name="Прямоугольник 23">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5" name="Прямоугольник 24">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13" name="TextBox 12">
            <a:extLst>
              <a:ext uri="{FF2B5EF4-FFF2-40B4-BE49-F238E27FC236}">
                <a16:creationId xmlns="" xmlns:a16="http://schemas.microsoft.com/office/drawing/2014/main" id="{CB293F9F-C2E1-45C1-878C-5A8609A5037F}"/>
              </a:ext>
            </a:extLst>
          </p:cNvPr>
          <p:cNvSpPr txBox="1"/>
          <p:nvPr/>
        </p:nvSpPr>
        <p:spPr>
          <a:xfrm>
            <a:off x="1016613" y="3051592"/>
            <a:ext cx="7613687" cy="707886"/>
          </a:xfrm>
          <a:prstGeom prst="rect">
            <a:avLst/>
          </a:prstGeom>
          <a:noFill/>
        </p:spPr>
        <p:txBody>
          <a:bodyPr wrap="none" rtlCol="0">
            <a:spAutoFit/>
          </a:bodyPr>
          <a:lstStyle/>
          <a:p>
            <a:r>
              <a:rPr lang="en-US" sz="2000" b="1" dirty="0"/>
              <a:t>To determine parameters of the source two workgroups were formed </a:t>
            </a:r>
          </a:p>
          <a:p>
            <a:pPr algn="ctr"/>
            <a:r>
              <a:rPr lang="en-US" sz="2000" b="1" dirty="0"/>
              <a:t>at  the beginning of</a:t>
            </a:r>
            <a:r>
              <a:rPr lang="en-US" sz="2000" b="1" dirty="0">
                <a:solidFill>
                  <a:srgbClr val="FF0000"/>
                </a:solidFill>
              </a:rPr>
              <a:t> </a:t>
            </a:r>
            <a:r>
              <a:rPr lang="en-US" sz="2000" b="1" dirty="0"/>
              <a:t>2017:</a:t>
            </a:r>
          </a:p>
        </p:txBody>
      </p:sp>
      <p:sp>
        <p:nvSpPr>
          <p:cNvPr id="14" name="TextBox 13">
            <a:extLst>
              <a:ext uri="{FF2B5EF4-FFF2-40B4-BE49-F238E27FC236}">
                <a16:creationId xmlns="" xmlns:a16="http://schemas.microsoft.com/office/drawing/2014/main" id="{21AEF956-DBA4-4BD9-ADDE-FE63E0CE45DD}"/>
              </a:ext>
            </a:extLst>
          </p:cNvPr>
          <p:cNvSpPr txBox="1"/>
          <p:nvPr/>
        </p:nvSpPr>
        <p:spPr>
          <a:xfrm>
            <a:off x="634262" y="3679966"/>
            <a:ext cx="2702536" cy="3139321"/>
          </a:xfrm>
          <a:prstGeom prst="rect">
            <a:avLst/>
          </a:prstGeom>
          <a:noFill/>
        </p:spPr>
        <p:txBody>
          <a:bodyPr wrap="none" rtlCol="0">
            <a:spAutoFit/>
          </a:bodyPr>
          <a:lstStyle/>
          <a:p>
            <a:pPr algn="ctr"/>
            <a:r>
              <a:rPr lang="en-US" b="1" dirty="0"/>
              <a:t>Condensed Matter Physics</a:t>
            </a:r>
          </a:p>
          <a:p>
            <a:pPr algn="ctr"/>
            <a:r>
              <a:rPr lang="en-US" dirty="0" err="1"/>
              <a:t>Kucerka</a:t>
            </a:r>
            <a:r>
              <a:rPr lang="en-US" dirty="0"/>
              <a:t> N.</a:t>
            </a:r>
          </a:p>
          <a:p>
            <a:pPr algn="ctr"/>
            <a:r>
              <a:rPr lang="en-US" dirty="0" err="1"/>
              <a:t>Kozlenko</a:t>
            </a:r>
            <a:r>
              <a:rPr lang="en-US" dirty="0"/>
              <a:t> D.</a:t>
            </a:r>
          </a:p>
          <a:p>
            <a:pPr algn="ctr"/>
            <a:r>
              <a:rPr lang="en-US" dirty="0" err="1"/>
              <a:t>Balagurov</a:t>
            </a:r>
            <a:r>
              <a:rPr lang="en-US" dirty="0"/>
              <a:t> A.</a:t>
            </a:r>
          </a:p>
          <a:p>
            <a:pPr algn="ctr"/>
            <a:r>
              <a:rPr lang="en-US" dirty="0" err="1"/>
              <a:t>Avdeev</a:t>
            </a:r>
            <a:r>
              <a:rPr lang="en-US" dirty="0"/>
              <a:t> M.</a:t>
            </a:r>
          </a:p>
          <a:p>
            <a:pPr algn="ctr"/>
            <a:r>
              <a:rPr lang="en-US" dirty="0" err="1"/>
              <a:t>Kuklin</a:t>
            </a:r>
            <a:r>
              <a:rPr lang="en-US" dirty="0"/>
              <a:t> A.</a:t>
            </a:r>
          </a:p>
          <a:p>
            <a:pPr algn="ctr"/>
            <a:r>
              <a:rPr lang="en-US" dirty="0" err="1"/>
              <a:t>Goremychkin</a:t>
            </a:r>
            <a:r>
              <a:rPr lang="en-US" dirty="0"/>
              <a:t> E.</a:t>
            </a:r>
          </a:p>
          <a:p>
            <a:pPr algn="ctr"/>
            <a:r>
              <a:rPr lang="en-US" dirty="0" err="1"/>
              <a:t>Scheffzuk</a:t>
            </a:r>
            <a:r>
              <a:rPr lang="en-US" dirty="0"/>
              <a:t> C.</a:t>
            </a:r>
          </a:p>
          <a:p>
            <a:pPr algn="ctr"/>
            <a:r>
              <a:rPr lang="en-US" dirty="0" err="1"/>
              <a:t>Khaydukov</a:t>
            </a:r>
            <a:r>
              <a:rPr lang="en-US" dirty="0"/>
              <a:t> Yu.</a:t>
            </a:r>
          </a:p>
          <a:p>
            <a:pPr algn="ctr"/>
            <a:r>
              <a:rPr lang="en-US" dirty="0" err="1"/>
              <a:t>Ioffe</a:t>
            </a:r>
            <a:r>
              <a:rPr lang="en-US" dirty="0"/>
              <a:t> A.</a:t>
            </a:r>
          </a:p>
          <a:p>
            <a:pPr algn="ctr"/>
            <a:r>
              <a:rPr lang="en-US" dirty="0"/>
              <a:t>Alekseev P.</a:t>
            </a:r>
            <a:endParaRPr lang="ru-RU" dirty="0"/>
          </a:p>
        </p:txBody>
      </p:sp>
      <p:sp>
        <p:nvSpPr>
          <p:cNvPr id="15" name="TextBox 14">
            <a:extLst>
              <a:ext uri="{FF2B5EF4-FFF2-40B4-BE49-F238E27FC236}">
                <a16:creationId xmlns="" xmlns:a16="http://schemas.microsoft.com/office/drawing/2014/main" id="{517C7A22-DDA4-44D5-9FCF-0F7DA3645A39}"/>
              </a:ext>
            </a:extLst>
          </p:cNvPr>
          <p:cNvSpPr txBox="1"/>
          <p:nvPr/>
        </p:nvSpPr>
        <p:spPr>
          <a:xfrm>
            <a:off x="5569574" y="3724365"/>
            <a:ext cx="3043333" cy="2862322"/>
          </a:xfrm>
          <a:prstGeom prst="rect">
            <a:avLst/>
          </a:prstGeom>
          <a:noFill/>
        </p:spPr>
        <p:txBody>
          <a:bodyPr wrap="none" rtlCol="0">
            <a:spAutoFit/>
          </a:bodyPr>
          <a:lstStyle/>
          <a:p>
            <a:pPr algn="ctr"/>
            <a:r>
              <a:rPr lang="en-US" b="1" dirty="0"/>
              <a:t>Nuclear Physics</a:t>
            </a:r>
          </a:p>
          <a:p>
            <a:pPr algn="ctr"/>
            <a:endParaRPr lang="en-US" b="1" dirty="0"/>
          </a:p>
          <a:p>
            <a:pPr algn="ctr"/>
            <a:r>
              <a:rPr lang="en-US" dirty="0" err="1"/>
              <a:t>Lychagin</a:t>
            </a:r>
            <a:r>
              <a:rPr lang="en-US" dirty="0"/>
              <a:t> E.</a:t>
            </a:r>
          </a:p>
          <a:p>
            <a:pPr algn="ctr"/>
            <a:r>
              <a:rPr lang="en-US" dirty="0" err="1"/>
              <a:t>Kopatch</a:t>
            </a:r>
            <a:r>
              <a:rPr lang="en-US" dirty="0"/>
              <a:t> Yu.</a:t>
            </a:r>
          </a:p>
          <a:p>
            <a:pPr algn="ctr"/>
            <a:r>
              <a:rPr lang="en-US" dirty="0" err="1"/>
              <a:t>Sedyshev</a:t>
            </a:r>
            <a:r>
              <a:rPr lang="en-US" dirty="0"/>
              <a:t> P.</a:t>
            </a:r>
          </a:p>
          <a:p>
            <a:pPr algn="ctr"/>
            <a:r>
              <a:rPr lang="en-US" dirty="0" err="1"/>
              <a:t>Skoy</a:t>
            </a:r>
            <a:r>
              <a:rPr lang="en-US" dirty="0"/>
              <a:t> V.</a:t>
            </a:r>
          </a:p>
          <a:p>
            <a:pPr algn="ctr"/>
            <a:r>
              <a:rPr lang="en-US" dirty="0" err="1"/>
              <a:t>Shvetsov</a:t>
            </a:r>
            <a:r>
              <a:rPr lang="en-US" dirty="0"/>
              <a:t> V.</a:t>
            </a:r>
          </a:p>
          <a:p>
            <a:pPr algn="ctr"/>
            <a:r>
              <a:rPr lang="en-US" dirty="0"/>
              <a:t>Frank A.</a:t>
            </a:r>
          </a:p>
          <a:p>
            <a:pPr algn="ctr"/>
            <a:r>
              <a:rPr lang="en-US" dirty="0" err="1"/>
              <a:t>Khriachkov</a:t>
            </a:r>
            <a:r>
              <a:rPr lang="en-US" dirty="0"/>
              <a:t> V. (IPPE, </a:t>
            </a:r>
            <a:r>
              <a:rPr lang="en-US" dirty="0" err="1"/>
              <a:t>Obninsk</a:t>
            </a:r>
            <a:r>
              <a:rPr lang="en-US" dirty="0"/>
              <a:t> )</a:t>
            </a:r>
          </a:p>
          <a:p>
            <a:pPr algn="ctr"/>
            <a:r>
              <a:rPr lang="en-US" dirty="0" err="1"/>
              <a:t>Scherbakov</a:t>
            </a:r>
            <a:r>
              <a:rPr lang="en-US" dirty="0"/>
              <a:t> O. (PNPI </a:t>
            </a:r>
            <a:r>
              <a:rPr lang="en-US" dirty="0" err="1"/>
              <a:t>Gatchina</a:t>
            </a:r>
            <a:r>
              <a:rPr lang="en-US" dirty="0"/>
              <a:t>)</a:t>
            </a:r>
            <a:endParaRPr lang="ru-RU" dirty="0"/>
          </a:p>
        </p:txBody>
      </p:sp>
    </p:spTree>
    <p:extLst>
      <p:ext uri="{BB962C8B-B14F-4D97-AF65-F5344CB8AC3E}">
        <p14:creationId xmlns="" xmlns:p14="http://schemas.microsoft.com/office/powerpoint/2010/main" val="178277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B76BAACD-D6D9-492C-82AF-D53519CF6480}"/>
              </a:ext>
            </a:extLst>
          </p:cNvPr>
          <p:cNvSpPr>
            <a:spLocks noGrp="1"/>
          </p:cNvSpPr>
          <p:nvPr>
            <p:ph type="sldNum" sz="quarter" idx="12"/>
          </p:nvPr>
        </p:nvSpPr>
        <p:spPr>
          <a:xfrm>
            <a:off x="7085404" y="6492875"/>
            <a:ext cx="2057400" cy="365125"/>
          </a:xfrm>
        </p:spPr>
        <p:txBody>
          <a:bodyPr/>
          <a:lstStyle/>
          <a:p>
            <a:fld id="{80CC418A-8102-41C1-B173-9B9CE8D14080}" type="slidenum">
              <a:rPr lang="ru-RU" smtClean="0"/>
              <a:pPr/>
              <a:t>4</a:t>
            </a:fld>
            <a:endParaRPr lang="ru-RU"/>
          </a:p>
        </p:txBody>
      </p:sp>
      <p:grpSp>
        <p:nvGrpSpPr>
          <p:cNvPr id="2"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4" name="Прямоугольник 23">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6" name="Прямоугольник 25">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7" name="Прямоугольник 26">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8" name="Прямоугольник 27">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10" name="TextBox 9"/>
          <p:cNvSpPr txBox="1"/>
          <p:nvPr/>
        </p:nvSpPr>
        <p:spPr>
          <a:xfrm>
            <a:off x="2402958" y="818707"/>
            <a:ext cx="4543808" cy="461665"/>
          </a:xfrm>
          <a:prstGeom prst="rect">
            <a:avLst/>
          </a:prstGeom>
          <a:noFill/>
        </p:spPr>
        <p:txBody>
          <a:bodyPr wrap="none" rtlCol="0">
            <a:spAutoFit/>
          </a:bodyPr>
          <a:lstStyle/>
          <a:p>
            <a:r>
              <a:rPr lang="en-US" sz="2400" b="1" dirty="0"/>
              <a:t>Two initial concepts of the source:</a:t>
            </a:r>
            <a:endParaRPr lang="ru-RU" sz="2400" b="1" dirty="0"/>
          </a:p>
        </p:txBody>
      </p:sp>
      <p:pic>
        <p:nvPicPr>
          <p:cNvPr id="11" name="Рисунок 10">
            <a:extLst>
              <a:ext uri="{FF2B5EF4-FFF2-40B4-BE49-F238E27FC236}">
                <a16:creationId xmlns="" xmlns:a16="http://schemas.microsoft.com/office/drawing/2014/main" id="{105FC706-9477-4807-92C0-09899CA2E18A}"/>
              </a:ext>
            </a:extLst>
          </p:cNvPr>
          <p:cNvPicPr>
            <a:picLocks noChangeAspect="1"/>
          </p:cNvPicPr>
          <p:nvPr/>
        </p:nvPicPr>
        <p:blipFill>
          <a:blip r:embed="rId4" cstate="print"/>
          <a:stretch>
            <a:fillRect/>
          </a:stretch>
        </p:blipFill>
        <p:spPr>
          <a:xfrm>
            <a:off x="456610" y="1464034"/>
            <a:ext cx="3227761" cy="2618870"/>
          </a:xfrm>
          <a:prstGeom prst="rect">
            <a:avLst/>
          </a:prstGeom>
        </p:spPr>
      </p:pic>
      <p:sp>
        <p:nvSpPr>
          <p:cNvPr id="12" name="TextBox 11">
            <a:extLst>
              <a:ext uri="{FF2B5EF4-FFF2-40B4-BE49-F238E27FC236}">
                <a16:creationId xmlns="" xmlns:a16="http://schemas.microsoft.com/office/drawing/2014/main" id="{604B8B47-8DD4-41AD-994C-9C30CCE90408}"/>
              </a:ext>
            </a:extLst>
          </p:cNvPr>
          <p:cNvSpPr txBox="1"/>
          <p:nvPr/>
        </p:nvSpPr>
        <p:spPr>
          <a:xfrm>
            <a:off x="1445784" y="1153771"/>
            <a:ext cx="1079719" cy="369332"/>
          </a:xfrm>
          <a:prstGeom prst="rect">
            <a:avLst/>
          </a:prstGeom>
          <a:noFill/>
        </p:spPr>
        <p:txBody>
          <a:bodyPr wrap="none" rtlCol="0">
            <a:spAutoFit/>
          </a:bodyPr>
          <a:lstStyle/>
          <a:p>
            <a:r>
              <a:rPr lang="en-US" dirty="0"/>
              <a:t>“</a:t>
            </a:r>
            <a:r>
              <a:rPr lang="en-US" dirty="0" err="1"/>
              <a:t>Neptun</a:t>
            </a:r>
            <a:r>
              <a:rPr lang="en-US" dirty="0"/>
              <a:t>”</a:t>
            </a:r>
            <a:endParaRPr lang="ru-RU" dirty="0"/>
          </a:p>
        </p:txBody>
      </p:sp>
      <p:graphicFrame>
        <p:nvGraphicFramePr>
          <p:cNvPr id="13" name="Объект 12">
            <a:extLst>
              <a:ext uri="{FF2B5EF4-FFF2-40B4-BE49-F238E27FC236}">
                <a16:creationId xmlns="" xmlns:a16="http://schemas.microsoft.com/office/drawing/2014/main" id="{144C2554-AA51-455A-839E-F84A6A235C0D}"/>
              </a:ext>
            </a:extLst>
          </p:cNvPr>
          <p:cNvGraphicFramePr>
            <a:graphicFrameLocks noChangeAspect="1"/>
          </p:cNvGraphicFramePr>
          <p:nvPr>
            <p:extLst>
              <p:ext uri="{D42A27DB-BD31-4B8C-83A1-F6EECF244321}">
                <p14:modId xmlns="" xmlns:p14="http://schemas.microsoft.com/office/powerpoint/2010/main" val="3808792312"/>
              </p:ext>
            </p:extLst>
          </p:nvPr>
        </p:nvGraphicFramePr>
        <p:xfrm>
          <a:off x="4917916" y="1572625"/>
          <a:ext cx="3451921" cy="1256643"/>
        </p:xfrm>
        <a:graphic>
          <a:graphicData uri="http://schemas.openxmlformats.org/presentationml/2006/ole">
            <p:oleObj spid="_x0000_s2050" r:id="rId5" imgW="4718232" imgH="1710304" progId="">
              <p:embed/>
            </p:oleObj>
          </a:graphicData>
        </a:graphic>
      </p:graphicFrame>
      <p:graphicFrame>
        <p:nvGraphicFramePr>
          <p:cNvPr id="14" name="Объект 13">
            <a:extLst>
              <a:ext uri="{FF2B5EF4-FFF2-40B4-BE49-F238E27FC236}">
                <a16:creationId xmlns="" xmlns:a16="http://schemas.microsoft.com/office/drawing/2014/main" id="{10E80416-F0C4-481D-805D-AE72BB7F82A6}"/>
              </a:ext>
            </a:extLst>
          </p:cNvPr>
          <p:cNvGraphicFramePr>
            <a:graphicFrameLocks noChangeAspect="1"/>
          </p:cNvGraphicFramePr>
          <p:nvPr>
            <p:extLst>
              <p:ext uri="{D42A27DB-BD31-4B8C-83A1-F6EECF244321}">
                <p14:modId xmlns="" xmlns:p14="http://schemas.microsoft.com/office/powerpoint/2010/main" val="2379549545"/>
              </p:ext>
            </p:extLst>
          </p:nvPr>
        </p:nvGraphicFramePr>
        <p:xfrm>
          <a:off x="5044769" y="2869030"/>
          <a:ext cx="3195463" cy="2067049"/>
        </p:xfrm>
        <a:graphic>
          <a:graphicData uri="http://schemas.openxmlformats.org/presentationml/2006/ole">
            <p:oleObj spid="_x0000_s2051" r:id="rId6" imgW="4667931" imgH="3042938" progId="">
              <p:embed/>
            </p:oleObj>
          </a:graphicData>
        </a:graphic>
      </p:graphicFrame>
      <p:sp>
        <p:nvSpPr>
          <p:cNvPr id="15" name="Rectangle 4">
            <a:extLst>
              <a:ext uri="{FF2B5EF4-FFF2-40B4-BE49-F238E27FC236}">
                <a16:creationId xmlns="" xmlns:a16="http://schemas.microsoft.com/office/drawing/2014/main" id="{8B389BC4-EECB-4100-916B-8E3E23A090A1}"/>
              </a:ext>
            </a:extLst>
          </p:cNvPr>
          <p:cNvSpPr>
            <a:spLocks noChangeArrowheads="1"/>
          </p:cNvSpPr>
          <p:nvPr/>
        </p:nvSpPr>
        <p:spPr bwMode="auto">
          <a:xfrm>
            <a:off x="0" y="2522721"/>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6" name="Rectangle 5">
            <a:extLst>
              <a:ext uri="{FF2B5EF4-FFF2-40B4-BE49-F238E27FC236}">
                <a16:creationId xmlns="" xmlns:a16="http://schemas.microsoft.com/office/drawing/2014/main" id="{A3F2E707-70B8-4B54-9B1C-639C02E979B8}"/>
              </a:ext>
            </a:extLst>
          </p:cNvPr>
          <p:cNvSpPr>
            <a:spLocks noChangeArrowheads="1"/>
          </p:cNvSpPr>
          <p:nvPr/>
        </p:nvSpPr>
        <p:spPr bwMode="auto">
          <a:xfrm>
            <a:off x="0" y="5538971"/>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Прямоугольник 16">
            <a:extLst>
              <a:ext uri="{FF2B5EF4-FFF2-40B4-BE49-F238E27FC236}">
                <a16:creationId xmlns="" xmlns:a16="http://schemas.microsoft.com/office/drawing/2014/main" id="{9DE7B6FE-C631-49F9-980C-213530E4EE19}"/>
              </a:ext>
            </a:extLst>
          </p:cNvPr>
          <p:cNvSpPr/>
          <p:nvPr/>
        </p:nvSpPr>
        <p:spPr>
          <a:xfrm>
            <a:off x="5862455" y="1212860"/>
            <a:ext cx="988732" cy="369332"/>
          </a:xfrm>
          <a:prstGeom prst="rect">
            <a:avLst/>
          </a:prstGeom>
        </p:spPr>
        <p:txBody>
          <a:bodyPr wrap="none">
            <a:spAutoFit/>
          </a:bodyPr>
          <a:lstStyle/>
          <a:p>
            <a:r>
              <a:rPr lang="en-US" dirty="0"/>
              <a:t>“Pluton”</a:t>
            </a:r>
            <a:endParaRPr lang="ru-RU" dirty="0"/>
          </a:p>
        </p:txBody>
      </p:sp>
      <p:sp>
        <p:nvSpPr>
          <p:cNvPr id="18" name="Прямоугольник 17"/>
          <p:cNvSpPr/>
          <p:nvPr/>
        </p:nvSpPr>
        <p:spPr>
          <a:xfrm>
            <a:off x="200777" y="4113142"/>
            <a:ext cx="4211960" cy="830997"/>
          </a:xfrm>
          <a:prstGeom prst="rect">
            <a:avLst/>
          </a:prstGeom>
        </p:spPr>
        <p:txBody>
          <a:bodyPr wrap="square">
            <a:spAutoFit/>
          </a:bodyPr>
          <a:lstStyle/>
          <a:p>
            <a:r>
              <a:rPr lang="en-US" sz="1200" dirty="0"/>
              <a:t>E.P. </a:t>
            </a:r>
            <a:r>
              <a:rPr lang="da-DK" sz="1200" dirty="0"/>
              <a:t>Shabalin, V.L. Aksenov, </a:t>
            </a:r>
            <a:r>
              <a:rPr lang="en-US" sz="1200" dirty="0"/>
              <a:t>G.G. </a:t>
            </a:r>
            <a:r>
              <a:rPr lang="en-US" sz="1200" dirty="0" err="1"/>
              <a:t>Komyshev</a:t>
            </a:r>
            <a:r>
              <a:rPr lang="en-US" sz="1200" dirty="0"/>
              <a:t>, A.D. </a:t>
            </a:r>
            <a:r>
              <a:rPr lang="en-US" sz="1200" dirty="0" err="1"/>
              <a:t>Rogov</a:t>
            </a:r>
            <a:r>
              <a:rPr lang="en-US" sz="1200" dirty="0"/>
              <a:t> “</a:t>
            </a:r>
            <a:r>
              <a:rPr lang="en-US" sz="1200" b="1" dirty="0"/>
              <a:t>Highly Intense Pulsed Neutron Source Based on Neptunium</a:t>
            </a:r>
            <a:r>
              <a:rPr lang="en-US" sz="1200" dirty="0"/>
              <a:t>” JINR Preprint </a:t>
            </a:r>
            <a:r>
              <a:rPr lang="da-DK" sz="1200" dirty="0"/>
              <a:t>P13-2017-57</a:t>
            </a:r>
            <a:r>
              <a:rPr lang="ru-RU" sz="1200" dirty="0"/>
              <a:t> (</a:t>
            </a:r>
            <a:r>
              <a:rPr lang="en-US" sz="1200" dirty="0"/>
              <a:t>in</a:t>
            </a:r>
            <a:r>
              <a:rPr lang="ru-RU" sz="1200" dirty="0"/>
              <a:t> </a:t>
            </a:r>
            <a:r>
              <a:rPr lang="en-US" sz="1200" dirty="0"/>
              <a:t>Russian</a:t>
            </a:r>
            <a:r>
              <a:rPr lang="ru-RU" sz="1200" dirty="0"/>
              <a:t>)</a:t>
            </a:r>
            <a:r>
              <a:rPr lang="en-US" sz="1200" dirty="0"/>
              <a:t> </a:t>
            </a:r>
          </a:p>
          <a:p>
            <a:r>
              <a:rPr lang="en-US" sz="1200" dirty="0">
                <a:hlinkClick r:id="rId7"/>
              </a:rPr>
              <a:t>http://flnph.jinr.ru/images/content/Books/Blok.pdf</a:t>
            </a:r>
            <a:r>
              <a:rPr lang="en-US" sz="1200" dirty="0"/>
              <a:t> (in English)</a:t>
            </a:r>
            <a:endParaRPr lang="ru-RU" sz="1200" dirty="0"/>
          </a:p>
        </p:txBody>
      </p:sp>
      <p:sp>
        <p:nvSpPr>
          <p:cNvPr id="19" name="Прямоугольник 18"/>
          <p:cNvSpPr/>
          <p:nvPr/>
        </p:nvSpPr>
        <p:spPr>
          <a:xfrm>
            <a:off x="4423144" y="4936767"/>
            <a:ext cx="4572000" cy="646331"/>
          </a:xfrm>
          <a:prstGeom prst="rect">
            <a:avLst/>
          </a:prstGeom>
        </p:spPr>
        <p:txBody>
          <a:bodyPr>
            <a:spAutoFit/>
          </a:bodyPr>
          <a:lstStyle/>
          <a:p>
            <a:r>
              <a:rPr lang="en-US" sz="1200" dirty="0" err="1"/>
              <a:t>Vinogradov</a:t>
            </a:r>
            <a:r>
              <a:rPr lang="en-US" sz="1200" dirty="0"/>
              <a:t> A.V., </a:t>
            </a:r>
            <a:r>
              <a:rPr lang="en-US" sz="1200" dirty="0" err="1"/>
              <a:t>Pepelyshev</a:t>
            </a:r>
            <a:r>
              <a:rPr lang="en-US" sz="1200" dirty="0"/>
              <a:t> </a:t>
            </a:r>
            <a:r>
              <a:rPr lang="en-US" sz="1200" dirty="0" err="1"/>
              <a:t>Yu.N</a:t>
            </a:r>
            <a:r>
              <a:rPr lang="en-US" sz="1200" dirty="0"/>
              <a:t>., </a:t>
            </a:r>
            <a:r>
              <a:rPr lang="en-US" sz="1200" dirty="0" err="1"/>
              <a:t>Rogov</a:t>
            </a:r>
            <a:r>
              <a:rPr lang="en-US" sz="1200" dirty="0"/>
              <a:t> A.D., </a:t>
            </a:r>
            <a:r>
              <a:rPr lang="en-US" sz="1200" dirty="0" err="1"/>
              <a:t>Sidorkin</a:t>
            </a:r>
            <a:r>
              <a:rPr lang="en-US" sz="1200" dirty="0"/>
              <a:t> S.F. “</a:t>
            </a:r>
            <a:r>
              <a:rPr lang="en-US" sz="1200" b="1" dirty="0"/>
              <a:t>High-flux pulsed neutron source driven by a proton accelerator for beam research</a:t>
            </a:r>
            <a:r>
              <a:rPr lang="en-US" sz="1200" dirty="0"/>
              <a:t>” JINR Preprint </a:t>
            </a:r>
            <a:r>
              <a:rPr lang="ru-RU" sz="1200" dirty="0"/>
              <a:t>Р-13-2018-40 (</a:t>
            </a:r>
            <a:r>
              <a:rPr lang="en-US" sz="1200" dirty="0"/>
              <a:t>in</a:t>
            </a:r>
            <a:r>
              <a:rPr lang="ru-RU" sz="1200" dirty="0"/>
              <a:t> </a:t>
            </a:r>
            <a:r>
              <a:rPr lang="en-US" sz="1200" dirty="0"/>
              <a:t>Russian</a:t>
            </a:r>
            <a:r>
              <a:rPr lang="ru-RU" sz="1200" dirty="0"/>
              <a:t>)</a:t>
            </a:r>
          </a:p>
        </p:txBody>
      </p:sp>
      <p:sp>
        <p:nvSpPr>
          <p:cNvPr id="20" name="Прямоугольник 19"/>
          <p:cNvSpPr/>
          <p:nvPr/>
        </p:nvSpPr>
        <p:spPr>
          <a:xfrm>
            <a:off x="159487" y="5694034"/>
            <a:ext cx="8793125" cy="923330"/>
          </a:xfrm>
          <a:prstGeom prst="rect">
            <a:avLst/>
          </a:prstGeom>
        </p:spPr>
        <p:txBody>
          <a:bodyPr wrap="square">
            <a:spAutoFit/>
          </a:bodyPr>
          <a:lstStyle/>
          <a:p>
            <a:pPr algn="just"/>
            <a:r>
              <a:rPr lang="en-US" b="1" dirty="0"/>
              <a:t>“</a:t>
            </a:r>
            <a:r>
              <a:rPr lang="en-US" b="1" dirty="0" err="1"/>
              <a:t>Superbooster</a:t>
            </a:r>
            <a:r>
              <a:rPr lang="en-US" b="1" dirty="0"/>
              <a:t>” is an accelerator driven multiplying neutron-producing target with periodic modulation of reactivity. Reactivity modulation allows working with a high neutron multiplication factor of a source.</a:t>
            </a:r>
            <a:endParaRPr lang="ru-RU" dirty="0"/>
          </a:p>
        </p:txBody>
      </p:sp>
    </p:spTree>
    <p:extLst>
      <p:ext uri="{BB962C8B-B14F-4D97-AF65-F5344CB8AC3E}">
        <p14:creationId xmlns="" xmlns:p14="http://schemas.microsoft.com/office/powerpoint/2010/main" val="143092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B76BAACD-D6D9-492C-82AF-D53519CF6480}"/>
              </a:ext>
            </a:extLst>
          </p:cNvPr>
          <p:cNvSpPr>
            <a:spLocks noGrp="1"/>
          </p:cNvSpPr>
          <p:nvPr>
            <p:ph type="sldNum" sz="quarter" idx="12"/>
          </p:nvPr>
        </p:nvSpPr>
        <p:spPr>
          <a:xfrm>
            <a:off x="7085404" y="6492875"/>
            <a:ext cx="2057400" cy="365125"/>
          </a:xfrm>
        </p:spPr>
        <p:txBody>
          <a:bodyPr/>
          <a:lstStyle/>
          <a:p>
            <a:fld id="{80CC418A-8102-41C1-B173-9B9CE8D14080}" type="slidenum">
              <a:rPr lang="ru-RU" smtClean="0"/>
              <a:pPr/>
              <a:t>5</a:t>
            </a:fld>
            <a:endParaRPr lang="ru-RU"/>
          </a:p>
        </p:txBody>
      </p:sp>
      <p:grpSp>
        <p:nvGrpSpPr>
          <p:cNvPr id="2"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4" name="Прямоугольник 23">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6" name="Прямоугольник 25">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7" name="Прямоугольник 26">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8" name="Прямоугольник 27">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10" name="TextBox 9"/>
          <p:cNvSpPr txBox="1"/>
          <p:nvPr/>
        </p:nvSpPr>
        <p:spPr>
          <a:xfrm>
            <a:off x="1580837" y="1372379"/>
            <a:ext cx="5742919" cy="461665"/>
          </a:xfrm>
          <a:prstGeom prst="rect">
            <a:avLst/>
          </a:prstGeom>
          <a:noFill/>
        </p:spPr>
        <p:txBody>
          <a:bodyPr wrap="none" rtlCol="0">
            <a:spAutoFit/>
          </a:bodyPr>
          <a:lstStyle/>
          <a:p>
            <a:r>
              <a:rPr lang="en-US" sz="2400" b="1" dirty="0"/>
              <a:t>“</a:t>
            </a:r>
            <a:r>
              <a:rPr lang="en-US" sz="2400" b="1" dirty="0" err="1"/>
              <a:t>Superbooster</a:t>
            </a:r>
            <a:r>
              <a:rPr lang="en-US" sz="2400" b="1" dirty="0"/>
              <a:t>” advantages/disadvantages:</a:t>
            </a:r>
            <a:endParaRPr lang="ru-RU" sz="2400" b="1" dirty="0"/>
          </a:p>
        </p:txBody>
      </p:sp>
      <p:sp>
        <p:nvSpPr>
          <p:cNvPr id="15" name="Rectangle 4">
            <a:extLst>
              <a:ext uri="{FF2B5EF4-FFF2-40B4-BE49-F238E27FC236}">
                <a16:creationId xmlns="" xmlns:a16="http://schemas.microsoft.com/office/drawing/2014/main" id="{8B389BC4-EECB-4100-916B-8E3E23A090A1}"/>
              </a:ext>
            </a:extLst>
          </p:cNvPr>
          <p:cNvSpPr>
            <a:spLocks noChangeArrowheads="1"/>
          </p:cNvSpPr>
          <p:nvPr/>
        </p:nvSpPr>
        <p:spPr bwMode="auto">
          <a:xfrm>
            <a:off x="0" y="2522721"/>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6" name="Rectangle 5">
            <a:extLst>
              <a:ext uri="{FF2B5EF4-FFF2-40B4-BE49-F238E27FC236}">
                <a16:creationId xmlns="" xmlns:a16="http://schemas.microsoft.com/office/drawing/2014/main" id="{A3F2E707-70B8-4B54-9B1C-639C02E979B8}"/>
              </a:ext>
            </a:extLst>
          </p:cNvPr>
          <p:cNvSpPr>
            <a:spLocks noChangeArrowheads="1"/>
          </p:cNvSpPr>
          <p:nvPr/>
        </p:nvSpPr>
        <p:spPr bwMode="auto">
          <a:xfrm>
            <a:off x="0" y="5538971"/>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TextBox 20"/>
          <p:cNvSpPr txBox="1"/>
          <p:nvPr/>
        </p:nvSpPr>
        <p:spPr>
          <a:xfrm>
            <a:off x="562062" y="2013358"/>
            <a:ext cx="8204433" cy="3416320"/>
          </a:xfrm>
          <a:prstGeom prst="rect">
            <a:avLst/>
          </a:prstGeom>
          <a:noFill/>
        </p:spPr>
        <p:txBody>
          <a:bodyPr wrap="square" rtlCol="0">
            <a:spAutoFit/>
          </a:bodyPr>
          <a:lstStyle/>
          <a:p>
            <a:pPr>
              <a:lnSpc>
                <a:spcPct val="150000"/>
              </a:lnSpc>
            </a:pPr>
            <a:r>
              <a:rPr lang="en-US" dirty="0"/>
              <a:t>+ accelerator could allow to change neutron pulse width;</a:t>
            </a:r>
          </a:p>
          <a:p>
            <a:pPr>
              <a:lnSpc>
                <a:spcPct val="150000"/>
              </a:lnSpc>
            </a:pPr>
            <a:r>
              <a:rPr lang="en-US" dirty="0"/>
              <a:t>+ subcritical system looks more safe;</a:t>
            </a:r>
          </a:p>
          <a:p>
            <a:pPr>
              <a:lnSpc>
                <a:spcPct val="150000"/>
              </a:lnSpc>
            </a:pPr>
            <a:r>
              <a:rPr lang="en-US" dirty="0"/>
              <a:t>+ multiplication target allows to have intense pulse with relatively small power at the</a:t>
            </a:r>
            <a:br>
              <a:rPr lang="en-US" dirty="0"/>
            </a:br>
            <a:r>
              <a:rPr lang="en-US" dirty="0"/>
              <a:t>   accelerator target;</a:t>
            </a:r>
          </a:p>
          <a:p>
            <a:pPr>
              <a:lnSpc>
                <a:spcPct val="150000"/>
              </a:lnSpc>
            </a:pPr>
            <a:r>
              <a:rPr lang="en-US" dirty="0"/>
              <a:t>+ accelerator allows to have several targets;</a:t>
            </a:r>
          </a:p>
          <a:p>
            <a:pPr>
              <a:lnSpc>
                <a:spcPct val="150000"/>
              </a:lnSpc>
              <a:buFontTx/>
              <a:buChar char="-"/>
            </a:pPr>
            <a:r>
              <a:rPr lang="en-US" dirty="0"/>
              <a:t> accelerator itself is a new critical system for safety at powerful ADS;</a:t>
            </a:r>
          </a:p>
          <a:p>
            <a:pPr>
              <a:lnSpc>
                <a:spcPct val="150000"/>
              </a:lnSpc>
              <a:buFontTx/>
              <a:buChar char="-"/>
            </a:pPr>
            <a:r>
              <a:rPr lang="en-US" dirty="0"/>
              <a:t> target with multiplication is a source of additional background;</a:t>
            </a:r>
          </a:p>
          <a:p>
            <a:pPr>
              <a:lnSpc>
                <a:spcPct val="150000"/>
              </a:lnSpc>
              <a:buFontTx/>
              <a:buChar char="-"/>
            </a:pPr>
            <a:r>
              <a:rPr lang="en-US" dirty="0"/>
              <a:t> minimal neutron pulse width is about 20</a:t>
            </a:r>
            <a:r>
              <a:rPr lang="en-US" dirty="0">
                <a:sym typeface="SymbolPS"/>
              </a:rPr>
              <a:t>s at </a:t>
            </a:r>
            <a:r>
              <a:rPr lang="en-US" dirty="0"/>
              <a:t>target with multiplication.</a:t>
            </a:r>
            <a:endParaRPr lang="ru-RU" dirty="0"/>
          </a:p>
        </p:txBody>
      </p:sp>
    </p:spTree>
    <p:extLst>
      <p:ext uri="{BB962C8B-B14F-4D97-AF65-F5344CB8AC3E}">
        <p14:creationId xmlns="" xmlns:p14="http://schemas.microsoft.com/office/powerpoint/2010/main" val="7440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B76BAACD-D6D9-492C-82AF-D53519CF6480}"/>
              </a:ext>
            </a:extLst>
          </p:cNvPr>
          <p:cNvSpPr>
            <a:spLocks noGrp="1"/>
          </p:cNvSpPr>
          <p:nvPr>
            <p:ph type="sldNum" sz="quarter" idx="12"/>
          </p:nvPr>
        </p:nvSpPr>
        <p:spPr>
          <a:xfrm>
            <a:off x="7085404" y="6492875"/>
            <a:ext cx="2057400" cy="365125"/>
          </a:xfrm>
        </p:spPr>
        <p:txBody>
          <a:bodyPr/>
          <a:lstStyle/>
          <a:p>
            <a:fld id="{80CC418A-8102-41C1-B173-9B9CE8D14080}" type="slidenum">
              <a:rPr lang="ru-RU" smtClean="0"/>
              <a:pPr/>
              <a:t>6</a:t>
            </a:fld>
            <a:endParaRPr lang="ru-RU"/>
          </a:p>
        </p:txBody>
      </p:sp>
      <p:grpSp>
        <p:nvGrpSpPr>
          <p:cNvPr id="2"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4" name="Прямоугольник 23">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6" name="Прямоугольник 25">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7" name="Прямоугольник 26">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8" name="Прямоугольник 27">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9" name="TextBox 8"/>
          <p:cNvSpPr txBox="1"/>
          <p:nvPr/>
        </p:nvSpPr>
        <p:spPr>
          <a:xfrm>
            <a:off x="2150726" y="956433"/>
            <a:ext cx="5043368" cy="461665"/>
          </a:xfrm>
          <a:prstGeom prst="rect">
            <a:avLst/>
          </a:prstGeom>
          <a:noFill/>
        </p:spPr>
        <p:txBody>
          <a:bodyPr wrap="none" rtlCol="0">
            <a:spAutoFit/>
          </a:bodyPr>
          <a:lstStyle/>
          <a:p>
            <a:r>
              <a:rPr lang="en-US" sz="2400" b="1" dirty="0"/>
              <a:t>Public discussions during 2015 – 2018:</a:t>
            </a:r>
            <a:endParaRPr lang="ru-RU" sz="2400" b="1" dirty="0"/>
          </a:p>
        </p:txBody>
      </p:sp>
      <p:sp>
        <p:nvSpPr>
          <p:cNvPr id="10" name="TextBox 9"/>
          <p:cNvSpPr txBox="1"/>
          <p:nvPr/>
        </p:nvSpPr>
        <p:spPr>
          <a:xfrm>
            <a:off x="166997" y="1691561"/>
            <a:ext cx="8940785" cy="4801314"/>
          </a:xfrm>
          <a:prstGeom prst="rect">
            <a:avLst/>
          </a:prstGeom>
          <a:noFill/>
        </p:spPr>
        <p:txBody>
          <a:bodyPr wrap="square" rtlCol="0">
            <a:spAutoFit/>
          </a:bodyPr>
          <a:lstStyle/>
          <a:p>
            <a:pPr indent="179388">
              <a:buFont typeface="Arial" pitchFamily="34" charset="0"/>
              <a:buChar char="•"/>
            </a:pPr>
            <a:r>
              <a:rPr lang="en-US" dirty="0"/>
              <a:t>Seminars at FLNP and NRC KI (</a:t>
            </a:r>
            <a:r>
              <a:rPr lang="en-US" dirty="0" err="1"/>
              <a:t>Shabalin</a:t>
            </a:r>
            <a:r>
              <a:rPr lang="en-US" dirty="0"/>
              <a:t> E., </a:t>
            </a:r>
            <a:r>
              <a:rPr lang="en-US" dirty="0" err="1"/>
              <a:t>Pepelyshev</a:t>
            </a:r>
            <a:r>
              <a:rPr lang="en-US" dirty="0"/>
              <a:t> Yu.)</a:t>
            </a:r>
          </a:p>
          <a:p>
            <a:pPr indent="179388">
              <a:buFont typeface="Arial" pitchFamily="34" charset="0"/>
              <a:buChar char="•"/>
            </a:pPr>
            <a:r>
              <a:rPr lang="en-US" dirty="0"/>
              <a:t>Seminars at DNICM</a:t>
            </a:r>
            <a:r>
              <a:rPr lang="en-US" b="1" dirty="0"/>
              <a:t> </a:t>
            </a:r>
            <a:r>
              <a:rPr lang="en-US" dirty="0"/>
              <a:t>FLNP</a:t>
            </a:r>
          </a:p>
          <a:p>
            <a:pPr indent="179388">
              <a:buFont typeface="Arial" pitchFamily="34" charset="0"/>
              <a:buChar char="•"/>
            </a:pPr>
            <a:r>
              <a:rPr lang="en-US" dirty="0"/>
              <a:t>Presentation at the </a:t>
            </a:r>
            <a:r>
              <a:rPr lang="en-US" b="1" dirty="0"/>
              <a:t>45th meeting of the PAC for Condensed Matter Physics </a:t>
            </a:r>
            <a:br>
              <a:rPr lang="en-US" b="1" dirty="0"/>
            </a:br>
            <a:r>
              <a:rPr lang="ru-RU" b="1" dirty="0"/>
              <a:t>   </a:t>
            </a:r>
            <a:r>
              <a:rPr lang="en-US" dirty="0"/>
              <a:t>(</a:t>
            </a:r>
            <a:r>
              <a:rPr lang="en-US" i="1" dirty="0"/>
              <a:t>A 15-year forward look at neutron facilities at JINR</a:t>
            </a:r>
            <a:r>
              <a:rPr lang="en-US" dirty="0"/>
              <a:t>  </a:t>
            </a:r>
            <a:r>
              <a:rPr lang="en-US" dirty="0" err="1"/>
              <a:t>Aksenov</a:t>
            </a:r>
            <a:r>
              <a:rPr lang="en-US" dirty="0"/>
              <a:t> V.)</a:t>
            </a:r>
          </a:p>
          <a:p>
            <a:pPr indent="179388">
              <a:buFont typeface="Arial" pitchFamily="34" charset="0"/>
              <a:buChar char="•"/>
            </a:pPr>
            <a:r>
              <a:rPr lang="en-US" dirty="0"/>
              <a:t>Discussions during ISINN-25 (May 2017)</a:t>
            </a:r>
          </a:p>
          <a:p>
            <a:pPr indent="179388">
              <a:buFont typeface="Arial" pitchFamily="34" charset="0"/>
              <a:buChar char="•"/>
            </a:pPr>
            <a:r>
              <a:rPr lang="en-US" dirty="0"/>
              <a:t>Presentation at the  </a:t>
            </a:r>
            <a:r>
              <a:rPr lang="en-US" b="1" dirty="0"/>
              <a:t>46th meeting of the PAC for Condensed Matter Physics </a:t>
            </a:r>
            <a:br>
              <a:rPr lang="en-US" b="1" dirty="0"/>
            </a:br>
            <a:r>
              <a:rPr lang="ru-RU" b="1" dirty="0"/>
              <a:t>   </a:t>
            </a:r>
            <a:r>
              <a:rPr lang="en-US" dirty="0"/>
              <a:t>(</a:t>
            </a:r>
            <a:r>
              <a:rPr lang="en-US" i="1" dirty="0"/>
              <a:t>Work plan for the development of a concept for JINR's new neutron source</a:t>
            </a:r>
            <a:r>
              <a:rPr lang="en-US" dirty="0"/>
              <a:t>  </a:t>
            </a:r>
            <a:r>
              <a:rPr lang="en-US" dirty="0" err="1"/>
              <a:t>Vinogradov</a:t>
            </a:r>
            <a:r>
              <a:rPr lang="en-US" dirty="0"/>
              <a:t> A. </a:t>
            </a:r>
            <a:r>
              <a:rPr lang="ru-RU" dirty="0"/>
              <a:t/>
            </a:r>
            <a:br>
              <a:rPr lang="ru-RU" dirty="0"/>
            </a:br>
            <a:r>
              <a:rPr lang="ru-RU" dirty="0"/>
              <a:t>    </a:t>
            </a:r>
            <a:r>
              <a:rPr lang="en-US" dirty="0"/>
              <a:t>and </a:t>
            </a:r>
            <a:r>
              <a:rPr lang="en-US" i="1" dirty="0"/>
              <a:t>User demands on the parameters of a future neutron source at JINR </a:t>
            </a:r>
            <a:r>
              <a:rPr lang="en-US" dirty="0" err="1"/>
              <a:t>Kucerka</a:t>
            </a:r>
            <a:r>
              <a:rPr lang="en-US" dirty="0"/>
              <a:t> N.)</a:t>
            </a:r>
          </a:p>
          <a:p>
            <a:pPr indent="179388">
              <a:buFont typeface="Arial" pitchFamily="34" charset="0"/>
              <a:buChar char="•"/>
            </a:pPr>
            <a:r>
              <a:rPr lang="en-US" dirty="0"/>
              <a:t>Presentation at the </a:t>
            </a:r>
            <a:r>
              <a:rPr lang="en-US" b="1" dirty="0"/>
              <a:t>47th meeting of the PAC for Condensed Matter Physics </a:t>
            </a:r>
            <a:br>
              <a:rPr lang="en-US" b="1" dirty="0"/>
            </a:br>
            <a:r>
              <a:rPr lang="ru-RU" b="1" dirty="0"/>
              <a:t>   </a:t>
            </a:r>
            <a:r>
              <a:rPr lang="en-US" dirty="0"/>
              <a:t>(</a:t>
            </a:r>
            <a:r>
              <a:rPr lang="en-US" i="1" dirty="0"/>
              <a:t>Development of the scientific case for a new source of neutrons at JINR </a:t>
            </a:r>
            <a:r>
              <a:rPr lang="en-US" dirty="0" err="1"/>
              <a:t>Kucerka</a:t>
            </a:r>
            <a:r>
              <a:rPr lang="en-US" dirty="0"/>
              <a:t> N. and</a:t>
            </a:r>
          </a:p>
          <a:p>
            <a:pPr indent="179388"/>
            <a:r>
              <a:rPr lang="en-US" i="1" dirty="0"/>
              <a:t>a 20-year forward look at JINR's high-flux pulsed neutron source </a:t>
            </a:r>
            <a:r>
              <a:rPr lang="en-US" dirty="0" err="1"/>
              <a:t>Aksenov</a:t>
            </a:r>
            <a:r>
              <a:rPr lang="en-US" dirty="0"/>
              <a:t> V.)</a:t>
            </a:r>
            <a:endParaRPr lang="ru-RU" dirty="0"/>
          </a:p>
          <a:p>
            <a:pPr indent="179388">
              <a:buFont typeface="Arial" pitchFamily="34" charset="0"/>
              <a:buChar char="•"/>
            </a:pPr>
            <a:r>
              <a:rPr lang="en-US" dirty="0"/>
              <a:t>Presentation at the </a:t>
            </a:r>
            <a:r>
              <a:rPr lang="en-US" b="1" dirty="0"/>
              <a:t>48th meeting of the PAC for Condensed Matter Physics</a:t>
            </a:r>
            <a:br>
              <a:rPr lang="en-US" b="1" dirty="0"/>
            </a:br>
            <a:r>
              <a:rPr lang="ru-RU" b="1" dirty="0"/>
              <a:t>   </a:t>
            </a:r>
            <a:r>
              <a:rPr lang="en-US" dirty="0"/>
              <a:t>(</a:t>
            </a:r>
            <a:r>
              <a:rPr lang="en-US" i="1" dirty="0"/>
              <a:t>Proton controlled high-flux pulsed neutron source for beam research</a:t>
            </a:r>
            <a:r>
              <a:rPr lang="en-US" dirty="0"/>
              <a:t> </a:t>
            </a:r>
            <a:r>
              <a:rPr lang="en-US" dirty="0" err="1"/>
              <a:t>Pepelyshev</a:t>
            </a:r>
            <a:r>
              <a:rPr lang="en-US" dirty="0"/>
              <a:t> Yu. and</a:t>
            </a:r>
            <a:br>
              <a:rPr lang="en-US" dirty="0"/>
            </a:br>
            <a:r>
              <a:rPr lang="ru-RU" dirty="0"/>
              <a:t>   </a:t>
            </a:r>
            <a:r>
              <a:rPr lang="en-US" dirty="0"/>
              <a:t> </a:t>
            </a:r>
            <a:r>
              <a:rPr lang="en-US" i="1" dirty="0"/>
              <a:t>Nuclear physics at a new </a:t>
            </a:r>
            <a:r>
              <a:rPr lang="en-US" i="1" dirty="0" err="1"/>
              <a:t>Dubna</a:t>
            </a:r>
            <a:r>
              <a:rPr lang="en-US" i="1" dirty="0"/>
              <a:t> neutron source</a:t>
            </a:r>
            <a:r>
              <a:rPr lang="en-US" dirty="0"/>
              <a:t> </a:t>
            </a:r>
            <a:r>
              <a:rPr lang="en-US" dirty="0" err="1"/>
              <a:t>Lychagin</a:t>
            </a:r>
            <a:r>
              <a:rPr lang="en-US" dirty="0"/>
              <a:t> E.)</a:t>
            </a:r>
          </a:p>
          <a:p>
            <a:pPr indent="179388">
              <a:buFont typeface="Arial" pitchFamily="34" charset="0"/>
              <a:buChar char="•"/>
            </a:pPr>
            <a:r>
              <a:rPr lang="en-US" dirty="0"/>
              <a:t>Workshop “Advanced ideas and experiments for the new </a:t>
            </a:r>
            <a:r>
              <a:rPr lang="en-US" dirty="0" err="1"/>
              <a:t>Dubna</a:t>
            </a:r>
            <a:r>
              <a:rPr lang="en-US" dirty="0"/>
              <a:t> Neutron Source (DNS-IV).</a:t>
            </a:r>
            <a:r>
              <a:rPr lang="ru-RU" dirty="0"/>
              <a:t/>
            </a:r>
            <a:br>
              <a:rPr lang="ru-RU" dirty="0"/>
            </a:br>
            <a:r>
              <a:rPr lang="ru-RU" dirty="0"/>
              <a:t>   </a:t>
            </a:r>
            <a:r>
              <a:rPr lang="en-US" dirty="0"/>
              <a:t> Related moderators and infrastructure“ (December 2018)</a:t>
            </a:r>
          </a:p>
          <a:p>
            <a:endParaRPr lang="ru-RU" dirty="0"/>
          </a:p>
        </p:txBody>
      </p:sp>
    </p:spTree>
    <p:extLst>
      <p:ext uri="{BB962C8B-B14F-4D97-AF65-F5344CB8AC3E}">
        <p14:creationId xmlns="" xmlns:p14="http://schemas.microsoft.com/office/powerpoint/2010/main" val="143092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 xmlns:a16="http://schemas.microsoft.com/office/drawing/2014/main" id="{B76BAACD-D6D9-492C-82AF-D53519CF6480}"/>
              </a:ext>
            </a:extLst>
          </p:cNvPr>
          <p:cNvSpPr>
            <a:spLocks noGrp="1"/>
          </p:cNvSpPr>
          <p:nvPr>
            <p:ph type="sldNum" sz="quarter" idx="12"/>
          </p:nvPr>
        </p:nvSpPr>
        <p:spPr>
          <a:xfrm>
            <a:off x="7085404" y="6492875"/>
            <a:ext cx="2057400" cy="365125"/>
          </a:xfrm>
        </p:spPr>
        <p:txBody>
          <a:bodyPr/>
          <a:lstStyle/>
          <a:p>
            <a:fld id="{80CC418A-8102-41C1-B173-9B9CE8D14080}" type="slidenum">
              <a:rPr lang="ru-RU" smtClean="0"/>
              <a:pPr/>
              <a:t>7</a:t>
            </a:fld>
            <a:endParaRPr lang="ru-RU"/>
          </a:p>
        </p:txBody>
      </p:sp>
      <p:grpSp>
        <p:nvGrpSpPr>
          <p:cNvPr id="23"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4" name="Прямоугольник 23">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6" name="Прямоугольник 25">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7" name="Прямоугольник 26">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8" name="Прямоугольник 27">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2" name="Прямоугольник 1">
            <a:extLst>
              <a:ext uri="{FF2B5EF4-FFF2-40B4-BE49-F238E27FC236}">
                <a16:creationId xmlns="" xmlns:a16="http://schemas.microsoft.com/office/drawing/2014/main" id="{1364FBF5-3FE8-471A-9C25-BEC2F4C441E0}"/>
              </a:ext>
            </a:extLst>
          </p:cNvPr>
          <p:cNvSpPr/>
          <p:nvPr/>
        </p:nvSpPr>
        <p:spPr>
          <a:xfrm>
            <a:off x="1426584" y="752695"/>
            <a:ext cx="6671442" cy="400110"/>
          </a:xfrm>
          <a:prstGeom prst="rect">
            <a:avLst/>
          </a:prstGeom>
        </p:spPr>
        <p:txBody>
          <a:bodyPr wrap="none">
            <a:spAutoFit/>
          </a:bodyPr>
          <a:lstStyle/>
          <a:p>
            <a:r>
              <a:rPr lang="en-US" sz="2000" b="1" dirty="0"/>
              <a:t>Results of discussions concerning condensed matter research</a:t>
            </a:r>
            <a:endParaRPr lang="ru-RU" sz="2000" b="1" dirty="0"/>
          </a:p>
        </p:txBody>
      </p:sp>
      <p:graphicFrame>
        <p:nvGraphicFramePr>
          <p:cNvPr id="10" name="Таблица 9"/>
          <p:cNvGraphicFramePr>
            <a:graphicFrameLocks noGrp="1"/>
          </p:cNvGraphicFramePr>
          <p:nvPr>
            <p:extLst>
              <p:ext uri="{D42A27DB-BD31-4B8C-83A1-F6EECF244321}">
                <p14:modId xmlns="" xmlns:p14="http://schemas.microsoft.com/office/powerpoint/2010/main" val="3290988367"/>
              </p:ext>
            </p:extLst>
          </p:nvPr>
        </p:nvGraphicFramePr>
        <p:xfrm>
          <a:off x="1208014" y="1244497"/>
          <a:ext cx="7046754" cy="4884397"/>
        </p:xfrm>
        <a:graphic>
          <a:graphicData uri="http://schemas.openxmlformats.org/drawingml/2006/table">
            <a:tbl>
              <a:tblPr firstRow="1" bandRow="1">
                <a:tableStyleId>{5C22544A-7EE6-4342-B048-85BDC9FD1C3A}</a:tableStyleId>
              </a:tblPr>
              <a:tblGrid>
                <a:gridCol w="478173">
                  <a:extLst>
                    <a:ext uri="{9D8B030D-6E8A-4147-A177-3AD203B41FA5}">
                      <a16:colId xmlns="" xmlns:a16="http://schemas.microsoft.com/office/drawing/2014/main" val="20000"/>
                    </a:ext>
                  </a:extLst>
                </a:gridCol>
                <a:gridCol w="2818701">
                  <a:extLst>
                    <a:ext uri="{9D8B030D-6E8A-4147-A177-3AD203B41FA5}">
                      <a16:colId xmlns="" xmlns:a16="http://schemas.microsoft.com/office/drawing/2014/main" val="20001"/>
                    </a:ext>
                  </a:extLst>
                </a:gridCol>
                <a:gridCol w="1988192">
                  <a:extLst>
                    <a:ext uri="{9D8B030D-6E8A-4147-A177-3AD203B41FA5}">
                      <a16:colId xmlns="" xmlns:a16="http://schemas.microsoft.com/office/drawing/2014/main" val="20002"/>
                    </a:ext>
                  </a:extLst>
                </a:gridCol>
                <a:gridCol w="1761688">
                  <a:extLst>
                    <a:ext uri="{9D8B030D-6E8A-4147-A177-3AD203B41FA5}">
                      <a16:colId xmlns="" xmlns:a16="http://schemas.microsoft.com/office/drawing/2014/main" val="20003"/>
                    </a:ext>
                  </a:extLst>
                </a:gridCol>
              </a:tblGrid>
              <a:tr h="977084">
                <a:tc>
                  <a:txBody>
                    <a:bodyPr/>
                    <a:lstStyle/>
                    <a:p>
                      <a:r>
                        <a:rPr lang="en-US" dirty="0"/>
                        <a:t>Method</a:t>
                      </a:r>
                      <a:endParaRPr lang="ru-RU" dirty="0"/>
                    </a:p>
                  </a:txBody>
                  <a:tcPr vert="vert270"/>
                </a:tc>
                <a:tc>
                  <a:txBody>
                    <a:bodyPr/>
                    <a:lstStyle/>
                    <a:p>
                      <a:pPr algn="ctr"/>
                      <a:r>
                        <a:rPr lang="en-US" dirty="0"/>
                        <a:t>Instrument</a:t>
                      </a:r>
                      <a:endParaRPr lang="ru-RU" dirty="0"/>
                    </a:p>
                  </a:txBody>
                  <a:tcPr anchor="ctr"/>
                </a:tc>
                <a:tc>
                  <a:txBody>
                    <a:bodyPr/>
                    <a:lstStyle/>
                    <a:p>
                      <a:pPr algn="ctr"/>
                      <a:r>
                        <a:rPr lang="en-US" dirty="0"/>
                        <a:t>Main</a:t>
                      </a:r>
                      <a:r>
                        <a:rPr lang="en-US" baseline="0" dirty="0"/>
                        <a:t> issue</a:t>
                      </a:r>
                      <a:endParaRPr lang="ru-RU" dirty="0"/>
                    </a:p>
                  </a:txBody>
                  <a:tcPr anchor="ctr"/>
                </a:tc>
                <a:tc>
                  <a:txBody>
                    <a:bodyPr/>
                    <a:lstStyle/>
                    <a:p>
                      <a:pPr algn="ctr"/>
                      <a:r>
                        <a:rPr lang="en-US" dirty="0"/>
                        <a:t>Neutron spectra</a:t>
                      </a:r>
                      <a:endParaRPr lang="ru-RU" dirty="0"/>
                    </a:p>
                  </a:txBody>
                  <a:tcPr anchor="ctr"/>
                </a:tc>
                <a:extLst>
                  <a:ext uri="{0D108BD9-81ED-4DB2-BD59-A6C34878D82A}">
                    <a16:rowId xmlns="" xmlns:a16="http://schemas.microsoft.com/office/drawing/2014/main" val="10000"/>
                  </a:ext>
                </a:extLst>
              </a:tr>
              <a:tr h="370840">
                <a:tc>
                  <a:txBody>
                    <a:bodyPr/>
                    <a:lstStyle/>
                    <a:p>
                      <a:pPr algn="ctr"/>
                      <a:r>
                        <a:rPr lang="en-US" sz="1600" dirty="0"/>
                        <a:t>Diffraction</a:t>
                      </a:r>
                      <a:endParaRPr lang="ru-RU" sz="1600" dirty="0"/>
                    </a:p>
                  </a:txBody>
                  <a:tcPr vert="vert270"/>
                </a:tc>
                <a:tc>
                  <a:txBody>
                    <a:bodyPr/>
                    <a:lstStyle/>
                    <a:p>
                      <a:r>
                        <a:rPr lang="en-US" sz="1400" kern="1200" dirty="0">
                          <a:solidFill>
                            <a:schemeClr val="dk1"/>
                          </a:solidFill>
                          <a:latin typeface="+mn-lt"/>
                          <a:ea typeface="+mn-ea"/>
                          <a:cs typeface="+mn-cs"/>
                        </a:rPr>
                        <a:t>1. Material science*) </a:t>
                      </a:r>
                    </a:p>
                    <a:p>
                      <a:r>
                        <a:rPr lang="en-US" sz="1400" kern="1200" dirty="0">
                          <a:solidFill>
                            <a:schemeClr val="dk1"/>
                          </a:solidFill>
                          <a:latin typeface="+mn-lt"/>
                          <a:ea typeface="+mn-ea"/>
                          <a:cs typeface="+mn-cs"/>
                        </a:rPr>
                        <a:t>2. High-resolution*)</a:t>
                      </a:r>
                    </a:p>
                    <a:p>
                      <a:r>
                        <a:rPr lang="en-US" sz="1400" kern="1200" dirty="0">
                          <a:solidFill>
                            <a:schemeClr val="dk1"/>
                          </a:solidFill>
                          <a:latin typeface="+mn-lt"/>
                          <a:ea typeface="+mn-ea"/>
                          <a:cs typeface="+mn-cs"/>
                        </a:rPr>
                        <a:t>3. High-intensity </a:t>
                      </a:r>
                    </a:p>
                    <a:p>
                      <a:r>
                        <a:rPr lang="en-US" sz="1400" kern="1200" dirty="0">
                          <a:solidFill>
                            <a:schemeClr val="dk1"/>
                          </a:solidFill>
                          <a:latin typeface="+mn-lt"/>
                          <a:ea typeface="+mn-ea"/>
                          <a:cs typeface="+mn-cs"/>
                        </a:rPr>
                        <a:t>4. High-pressure</a:t>
                      </a:r>
                    </a:p>
                    <a:p>
                      <a:r>
                        <a:rPr lang="en-US" sz="1400" dirty="0"/>
                        <a:t>5. Magnetic</a:t>
                      </a:r>
                      <a:r>
                        <a:rPr lang="en-US" sz="1400" kern="1200" dirty="0">
                          <a:solidFill>
                            <a:schemeClr val="dk1"/>
                          </a:solidFill>
                          <a:latin typeface="+mn-lt"/>
                          <a:ea typeface="+mn-ea"/>
                          <a:cs typeface="+mn-cs"/>
                        </a:rPr>
                        <a:t> </a:t>
                      </a:r>
                    </a:p>
                  </a:txBody>
                  <a:tcPr/>
                </a:tc>
                <a:tc>
                  <a:txBody>
                    <a:bodyPr/>
                    <a:lstStyle/>
                    <a:p>
                      <a:r>
                        <a:rPr lang="en-US" sz="1400" dirty="0"/>
                        <a:t>Internal stresses</a:t>
                      </a:r>
                    </a:p>
                    <a:p>
                      <a:r>
                        <a:rPr lang="en-US" sz="1400" dirty="0"/>
                        <a:t>Crystal structure</a:t>
                      </a:r>
                    </a:p>
                    <a:p>
                      <a:r>
                        <a:rPr lang="en-US" sz="1400" kern="1200" dirty="0">
                          <a:solidFill>
                            <a:schemeClr val="dk1"/>
                          </a:solidFill>
                          <a:latin typeface="+mn-lt"/>
                          <a:ea typeface="+mn-ea"/>
                          <a:cs typeface="+mn-cs"/>
                        </a:rPr>
                        <a:t>In situ, real-time</a:t>
                      </a:r>
                    </a:p>
                    <a:p>
                      <a:r>
                        <a:rPr lang="en-US" sz="1400" dirty="0"/>
                        <a:t>Micro samples</a:t>
                      </a:r>
                    </a:p>
                    <a:p>
                      <a:r>
                        <a:rPr lang="en-US" sz="1400" kern="1200" dirty="0">
                          <a:solidFill>
                            <a:schemeClr val="dk1"/>
                          </a:solidFill>
                          <a:latin typeface="+mn-lt"/>
                          <a:ea typeface="+mn-ea"/>
                          <a:cs typeface="+mn-cs"/>
                        </a:rPr>
                        <a:t>Magnetic structure</a:t>
                      </a:r>
                      <a:endParaRPr lang="ru-RU" sz="1400" dirty="0"/>
                    </a:p>
                  </a:txBody>
                  <a:tcPr/>
                </a:tc>
                <a:tc>
                  <a:txBody>
                    <a:bodyPr/>
                    <a:lstStyle/>
                    <a:p>
                      <a:r>
                        <a:rPr lang="en-US" sz="1400" dirty="0"/>
                        <a:t>Thermal</a:t>
                      </a:r>
                    </a:p>
                    <a:p>
                      <a:r>
                        <a:rPr lang="en-US" sz="1400" dirty="0"/>
                        <a:t>Thermal/cold</a:t>
                      </a:r>
                    </a:p>
                    <a:p>
                      <a:r>
                        <a:rPr lang="en-US" sz="1400" dirty="0"/>
                        <a:t>Cold</a:t>
                      </a:r>
                    </a:p>
                    <a:p>
                      <a:r>
                        <a:rPr lang="en-US" sz="1400" dirty="0"/>
                        <a:t>Cold</a:t>
                      </a:r>
                    </a:p>
                    <a:p>
                      <a:r>
                        <a:rPr lang="en-US" sz="1400" dirty="0"/>
                        <a:t>Cold</a:t>
                      </a:r>
                    </a:p>
                  </a:txBody>
                  <a:tcPr/>
                </a:tc>
                <a:extLst>
                  <a:ext uri="{0D108BD9-81ED-4DB2-BD59-A6C34878D82A}">
                    <a16:rowId xmlns="" xmlns:a16="http://schemas.microsoft.com/office/drawing/2014/main" val="10001"/>
                  </a:ext>
                </a:extLst>
              </a:tr>
              <a:tr h="779617">
                <a:tc>
                  <a:txBody>
                    <a:bodyPr/>
                    <a:lstStyle/>
                    <a:p>
                      <a:pPr algn="ctr"/>
                      <a:r>
                        <a:rPr lang="en-US" sz="1600" dirty="0"/>
                        <a:t>Inelastic</a:t>
                      </a:r>
                      <a:endParaRPr lang="ru-RU" sz="1600" dirty="0"/>
                    </a:p>
                  </a:txBody>
                  <a:tcPr vert="vert270"/>
                </a:tc>
                <a:tc>
                  <a:txBody>
                    <a:bodyPr/>
                    <a:lstStyle/>
                    <a:p>
                      <a:r>
                        <a:rPr lang="en-US" sz="1400" kern="1200" dirty="0">
                          <a:solidFill>
                            <a:schemeClr val="dk1"/>
                          </a:solidFill>
                          <a:latin typeface="+mn-lt"/>
                          <a:ea typeface="+mn-ea"/>
                          <a:cs typeface="+mn-cs"/>
                        </a:rPr>
                        <a:t>6. Direct geometry - I**)</a:t>
                      </a:r>
                    </a:p>
                    <a:p>
                      <a:r>
                        <a:rPr lang="en-US" sz="1400" kern="1200" dirty="0">
                          <a:solidFill>
                            <a:schemeClr val="dk1"/>
                          </a:solidFill>
                          <a:latin typeface="+mn-lt"/>
                          <a:ea typeface="+mn-ea"/>
                          <a:cs typeface="+mn-cs"/>
                        </a:rPr>
                        <a:t>7. Direct geometry - II***)</a:t>
                      </a:r>
                    </a:p>
                    <a:p>
                      <a:r>
                        <a:rPr lang="en-US" sz="1400" dirty="0"/>
                        <a:t>8. Inverse geometry</a:t>
                      </a:r>
                      <a:endParaRPr lang="ru-RU" sz="1400" dirty="0"/>
                    </a:p>
                  </a:txBody>
                  <a:tcPr/>
                </a:tc>
                <a:tc>
                  <a:txBody>
                    <a:bodyPr/>
                    <a:lstStyle/>
                    <a:p>
                      <a:r>
                        <a:rPr lang="en-US" sz="1400" dirty="0"/>
                        <a:t>General purpose</a:t>
                      </a:r>
                    </a:p>
                    <a:p>
                      <a:r>
                        <a:rPr lang="en-US" sz="1400" dirty="0"/>
                        <a:t>General purpose</a:t>
                      </a:r>
                    </a:p>
                    <a:p>
                      <a:r>
                        <a:rPr lang="en-US" sz="1400" dirty="0"/>
                        <a:t>Molecular systems</a:t>
                      </a:r>
                      <a:endParaRPr lang="ru-RU" sz="1400" dirty="0"/>
                    </a:p>
                  </a:txBody>
                  <a:tcPr/>
                </a:tc>
                <a:tc>
                  <a:txBody>
                    <a:bodyPr/>
                    <a:lstStyle/>
                    <a:p>
                      <a:r>
                        <a:rPr lang="en-US" sz="1400" dirty="0"/>
                        <a:t>Cold</a:t>
                      </a:r>
                    </a:p>
                    <a:p>
                      <a:r>
                        <a:rPr lang="ru-RU" sz="1400" dirty="0"/>
                        <a:t>С</a:t>
                      </a:r>
                      <a:r>
                        <a:rPr lang="en-US" sz="1400" dirty="0"/>
                        <a:t>old</a:t>
                      </a:r>
                      <a:endParaRPr lang="ru-RU"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Cold</a:t>
                      </a:r>
                      <a:endParaRPr lang="ru-RU" sz="1400" dirty="0"/>
                    </a:p>
                  </a:txBody>
                  <a:tcPr/>
                </a:tc>
                <a:extLst>
                  <a:ext uri="{0D108BD9-81ED-4DB2-BD59-A6C34878D82A}">
                    <a16:rowId xmlns="" xmlns:a16="http://schemas.microsoft.com/office/drawing/2014/main" val="10002"/>
                  </a:ext>
                </a:extLst>
              </a:tr>
              <a:tr h="370840">
                <a:tc>
                  <a:txBody>
                    <a:bodyPr/>
                    <a:lstStyle/>
                    <a:p>
                      <a:pPr algn="ctr"/>
                      <a:r>
                        <a:rPr lang="en-US" sz="1600" dirty="0"/>
                        <a:t>SANS</a:t>
                      </a:r>
                      <a:endParaRPr lang="ru-RU" sz="1600" dirty="0"/>
                    </a:p>
                  </a:txBody>
                  <a:tcPr vert="vert270"/>
                </a:tc>
                <a:tc>
                  <a:txBody>
                    <a:bodyPr/>
                    <a:lstStyle/>
                    <a:p>
                      <a:r>
                        <a:rPr lang="en-US" sz="1400" kern="1200" dirty="0">
                          <a:solidFill>
                            <a:schemeClr val="dk1"/>
                          </a:solidFill>
                          <a:latin typeface="+mn-lt"/>
                          <a:ea typeface="+mn-ea"/>
                          <a:cs typeface="+mn-cs"/>
                        </a:rPr>
                        <a:t>9. High-resolution</a:t>
                      </a:r>
                    </a:p>
                    <a:p>
                      <a:r>
                        <a:rPr lang="en-US" sz="1400" kern="1200" dirty="0">
                          <a:solidFill>
                            <a:schemeClr val="dk1"/>
                          </a:solidFill>
                          <a:latin typeface="+mn-lt"/>
                          <a:ea typeface="+mn-ea"/>
                          <a:cs typeface="+mn-cs"/>
                        </a:rPr>
                        <a:t>10. High-intensity-I</a:t>
                      </a:r>
                    </a:p>
                    <a:p>
                      <a:r>
                        <a:rPr lang="en-US" sz="1400" kern="1200" dirty="0">
                          <a:solidFill>
                            <a:schemeClr val="dk1"/>
                          </a:solidFill>
                          <a:latin typeface="+mn-lt"/>
                          <a:ea typeface="+mn-ea"/>
                          <a:cs typeface="+mn-cs"/>
                        </a:rPr>
                        <a:t>11. High-intensity-II </a:t>
                      </a:r>
                      <a:endParaRPr lang="ru-RU" sz="1400" dirty="0"/>
                    </a:p>
                  </a:txBody>
                  <a:tcPr/>
                </a:tc>
                <a:tc>
                  <a:txBody>
                    <a:bodyPr/>
                    <a:lstStyle/>
                    <a:p>
                      <a:r>
                        <a:rPr lang="en-US" sz="1400" dirty="0"/>
                        <a:t>General purpose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In situ, real-time</a:t>
                      </a:r>
                    </a:p>
                    <a:p>
                      <a:r>
                        <a:rPr lang="en-US" sz="1400" dirty="0"/>
                        <a:t>Micro samples</a:t>
                      </a:r>
                      <a:endParaRPr lang="ru-RU" sz="1400" dirty="0"/>
                    </a:p>
                  </a:txBody>
                  <a:tcPr/>
                </a:tc>
                <a:tc>
                  <a:txBody>
                    <a:bodyPr/>
                    <a:lstStyle/>
                    <a:p>
                      <a:r>
                        <a:rPr lang="en-US" sz="1400" dirty="0"/>
                        <a:t>Cold</a:t>
                      </a:r>
                    </a:p>
                    <a:p>
                      <a:r>
                        <a:rPr lang="en-US" sz="1400" dirty="0"/>
                        <a:t>Cold</a:t>
                      </a:r>
                    </a:p>
                    <a:p>
                      <a:r>
                        <a:rPr lang="en-US" sz="1400" dirty="0"/>
                        <a:t>Cold</a:t>
                      </a:r>
                    </a:p>
                  </a:txBody>
                  <a:tcPr/>
                </a:tc>
                <a:extLst>
                  <a:ext uri="{0D108BD9-81ED-4DB2-BD59-A6C34878D82A}">
                    <a16:rowId xmlns="" xmlns:a16="http://schemas.microsoft.com/office/drawing/2014/main" val="10003"/>
                  </a:ext>
                </a:extLst>
              </a:tr>
              <a:tr h="719776">
                <a:tc>
                  <a:txBody>
                    <a:bodyPr/>
                    <a:lstStyle/>
                    <a:p>
                      <a:pPr algn="ctr"/>
                      <a:r>
                        <a:rPr lang="en-US" sz="1600" dirty="0"/>
                        <a:t>Reflect.</a:t>
                      </a:r>
                      <a:endParaRPr lang="ru-RU" sz="1600" dirty="0"/>
                    </a:p>
                  </a:txBody>
                  <a:tcPr vert="vert270"/>
                </a:tc>
                <a:tc>
                  <a:txBody>
                    <a:bodyPr/>
                    <a:lstStyle/>
                    <a:p>
                      <a:r>
                        <a:rPr lang="en-US" sz="1400" dirty="0"/>
                        <a:t>12. Horizontal plane</a:t>
                      </a:r>
                    </a:p>
                    <a:p>
                      <a:r>
                        <a:rPr lang="en-US" sz="1400" dirty="0"/>
                        <a:t>13. Vertical plane</a:t>
                      </a:r>
                      <a:endParaRPr lang="ru-RU" sz="1400" dirty="0"/>
                    </a:p>
                  </a:txBody>
                  <a:tcPr anchor="ctr"/>
                </a:tc>
                <a:tc>
                  <a:txBody>
                    <a:bodyPr/>
                    <a:lstStyle/>
                    <a:p>
                      <a:r>
                        <a:rPr lang="en-US" sz="1400" dirty="0"/>
                        <a:t>General purpose</a:t>
                      </a:r>
                    </a:p>
                    <a:p>
                      <a:r>
                        <a:rPr lang="en-US" sz="1400" dirty="0"/>
                        <a:t>Liquid media</a:t>
                      </a:r>
                      <a:endParaRPr lang="ru-RU"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Cold</a:t>
                      </a:r>
                    </a:p>
                  </a:txBody>
                  <a:tcPr anchor="ctr"/>
                </a:tc>
                <a:extLst>
                  <a:ext uri="{0D108BD9-81ED-4DB2-BD59-A6C34878D82A}">
                    <a16:rowId xmlns="" xmlns:a16="http://schemas.microsoft.com/office/drawing/2014/main" val="10004"/>
                  </a:ext>
                </a:extLst>
              </a:tr>
              <a:tr h="370840">
                <a:tc>
                  <a:txBody>
                    <a:bodyPr/>
                    <a:lstStyle/>
                    <a:p>
                      <a:pPr algn="ctr"/>
                      <a:r>
                        <a:rPr lang="en-US" sz="1600" smtClean="0"/>
                        <a:t>NI</a:t>
                      </a:r>
                      <a:endParaRPr lang="ru-RU" sz="1600" dirty="0"/>
                    </a:p>
                  </a:txBody>
                  <a:tcPr vert="vert270"/>
                </a:tc>
                <a:tc>
                  <a:txBody>
                    <a:bodyPr/>
                    <a:lstStyle/>
                    <a:p>
                      <a:r>
                        <a:rPr lang="en-US" sz="1400" dirty="0"/>
                        <a:t>14. “White” beam</a:t>
                      </a:r>
                    </a:p>
                    <a:p>
                      <a:r>
                        <a:rPr lang="en-US" sz="1400" dirty="0"/>
                        <a:t>15. Energy dispersive</a:t>
                      </a:r>
                      <a:endParaRPr lang="ru-RU" sz="1400" dirty="0"/>
                    </a:p>
                  </a:txBody>
                  <a:tcPr/>
                </a:tc>
                <a:tc>
                  <a:txBody>
                    <a:bodyPr/>
                    <a:lstStyle/>
                    <a:p>
                      <a:r>
                        <a:rPr lang="en-US" sz="1400" dirty="0"/>
                        <a:t>General purpose</a:t>
                      </a:r>
                    </a:p>
                    <a:p>
                      <a:r>
                        <a:rPr lang="en-US" sz="1400" dirty="0"/>
                        <a:t>Complex media</a:t>
                      </a:r>
                      <a:endParaRPr lang="ru-RU" sz="1400" dirty="0"/>
                    </a:p>
                  </a:txBody>
                  <a:tcPr/>
                </a:tc>
                <a:tc>
                  <a:txBody>
                    <a:bodyPr/>
                    <a:lstStyle/>
                    <a:p>
                      <a:r>
                        <a:rPr lang="en-US" sz="1400" dirty="0"/>
                        <a:t>Cold</a:t>
                      </a:r>
                    </a:p>
                    <a:p>
                      <a:r>
                        <a:rPr lang="en-US" sz="1400" dirty="0"/>
                        <a:t>Cold</a:t>
                      </a:r>
                    </a:p>
                  </a:txBody>
                  <a:tcPr/>
                </a:tc>
                <a:extLst>
                  <a:ext uri="{0D108BD9-81ED-4DB2-BD59-A6C34878D82A}">
                    <a16:rowId xmlns="" xmlns:a16="http://schemas.microsoft.com/office/drawing/2014/main" val="10005"/>
                  </a:ext>
                </a:extLst>
              </a:tr>
            </a:tbl>
          </a:graphicData>
        </a:graphic>
      </p:graphicFrame>
      <p:sp>
        <p:nvSpPr>
          <p:cNvPr id="11" name="Прямоугольник 10"/>
          <p:cNvSpPr/>
          <p:nvPr/>
        </p:nvSpPr>
        <p:spPr>
          <a:xfrm>
            <a:off x="1480656" y="6136384"/>
            <a:ext cx="4710419" cy="276999"/>
          </a:xfrm>
          <a:prstGeom prst="rect">
            <a:avLst/>
          </a:prstGeom>
        </p:spPr>
        <p:txBody>
          <a:bodyPr wrap="square">
            <a:spAutoFit/>
          </a:bodyPr>
          <a:lstStyle/>
          <a:p>
            <a:r>
              <a:rPr lang="en-US" sz="1200" dirty="0"/>
              <a:t>*) Fourier chopper	**) Fermi chopper	***) Set of choppers</a:t>
            </a:r>
          </a:p>
        </p:txBody>
      </p:sp>
      <p:sp>
        <p:nvSpPr>
          <p:cNvPr id="12" name="TextBox 11"/>
          <p:cNvSpPr txBox="1"/>
          <p:nvPr/>
        </p:nvSpPr>
        <p:spPr>
          <a:xfrm>
            <a:off x="6023295" y="1015068"/>
            <a:ext cx="2568908" cy="276999"/>
          </a:xfrm>
          <a:prstGeom prst="rect">
            <a:avLst/>
          </a:prstGeom>
          <a:noFill/>
        </p:spPr>
        <p:txBody>
          <a:bodyPr wrap="none" rtlCol="0">
            <a:spAutoFit/>
          </a:bodyPr>
          <a:lstStyle/>
          <a:p>
            <a:r>
              <a:rPr lang="en-US" sz="1200" i="1" dirty="0"/>
              <a:t>From the presentation of </a:t>
            </a:r>
            <a:r>
              <a:rPr lang="en-US" sz="1200" i="1" dirty="0" err="1"/>
              <a:t>A.Balagurov</a:t>
            </a:r>
            <a:endParaRPr lang="ru-RU" sz="1200" i="1" dirty="0"/>
          </a:p>
        </p:txBody>
      </p:sp>
      <p:sp>
        <p:nvSpPr>
          <p:cNvPr id="13" name="TextBox 12"/>
          <p:cNvSpPr txBox="1"/>
          <p:nvPr/>
        </p:nvSpPr>
        <p:spPr>
          <a:xfrm>
            <a:off x="2374085" y="6379611"/>
            <a:ext cx="4176208" cy="369332"/>
          </a:xfrm>
          <a:prstGeom prst="rect">
            <a:avLst/>
          </a:prstGeom>
          <a:noFill/>
        </p:spPr>
        <p:txBody>
          <a:bodyPr wrap="none" rtlCol="0">
            <a:spAutoFit/>
          </a:bodyPr>
          <a:lstStyle/>
          <a:p>
            <a:r>
              <a:rPr lang="en-US" dirty="0" smtClean="0"/>
              <a:t>Optimal neutron pulse width about 200 </a:t>
            </a:r>
            <a:r>
              <a:rPr lang="en-US" dirty="0" smtClean="0">
                <a:sym typeface="SymbolPS"/>
              </a:rPr>
              <a:t>s</a:t>
            </a:r>
            <a:endParaRPr lang="ru-RU" dirty="0"/>
          </a:p>
        </p:txBody>
      </p:sp>
    </p:spTree>
    <p:extLst>
      <p:ext uri="{BB962C8B-B14F-4D97-AF65-F5344CB8AC3E}">
        <p14:creationId xmlns="" xmlns:p14="http://schemas.microsoft.com/office/powerpoint/2010/main" val="143092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AF23D1E4-1EB9-4E10-967E-D14DDCEE21DF}"/>
              </a:ext>
            </a:extLst>
          </p:cNvPr>
          <p:cNvSpPr>
            <a:spLocks noGrp="1"/>
          </p:cNvSpPr>
          <p:nvPr>
            <p:ph type="sldNum" sz="quarter" idx="12"/>
          </p:nvPr>
        </p:nvSpPr>
        <p:spPr/>
        <p:txBody>
          <a:bodyPr/>
          <a:lstStyle/>
          <a:p>
            <a:fld id="{80CC418A-8102-41C1-B173-9B9CE8D14080}" type="slidenum">
              <a:rPr lang="ru-RU" smtClean="0"/>
              <a:pPr/>
              <a:t>8</a:t>
            </a:fld>
            <a:endParaRPr lang="ru-RU"/>
          </a:p>
        </p:txBody>
      </p:sp>
      <p:sp>
        <p:nvSpPr>
          <p:cNvPr id="12" name="TextBox 11"/>
          <p:cNvSpPr txBox="1"/>
          <p:nvPr/>
        </p:nvSpPr>
        <p:spPr>
          <a:xfrm>
            <a:off x="35496" y="804336"/>
            <a:ext cx="9108504" cy="830997"/>
          </a:xfrm>
          <a:prstGeom prst="rect">
            <a:avLst/>
          </a:prstGeom>
          <a:noFill/>
        </p:spPr>
        <p:txBody>
          <a:bodyPr wrap="square" rtlCol="0">
            <a:spAutoFit/>
          </a:bodyPr>
          <a:lstStyle/>
          <a:p>
            <a:pPr algn="ctr"/>
            <a:r>
              <a:rPr lang="en-US" sz="2400" b="1" dirty="0"/>
              <a:t>List of nuclear physics experiments/fields</a:t>
            </a:r>
            <a:r>
              <a:rPr lang="ru-RU" sz="2400" b="1" dirty="0"/>
              <a:t> </a:t>
            </a:r>
            <a:r>
              <a:rPr lang="en-US" sz="2400" b="1" dirty="0"/>
              <a:t>discussed by Local Nuclear Physics Work Group depending on the pulse width and intensity:</a:t>
            </a:r>
            <a:endParaRPr lang="ru-RU" sz="2400" b="1" dirty="0"/>
          </a:p>
        </p:txBody>
      </p:sp>
      <p:sp>
        <p:nvSpPr>
          <p:cNvPr id="2" name="Прямоугольник 1">
            <a:extLst>
              <a:ext uri="{FF2B5EF4-FFF2-40B4-BE49-F238E27FC236}">
                <a16:creationId xmlns="" xmlns:a16="http://schemas.microsoft.com/office/drawing/2014/main" id="{B733E538-A7F0-4233-80D4-2D870F6001D6}"/>
              </a:ext>
            </a:extLst>
          </p:cNvPr>
          <p:cNvSpPr/>
          <p:nvPr/>
        </p:nvSpPr>
        <p:spPr>
          <a:xfrm>
            <a:off x="564345" y="1626621"/>
            <a:ext cx="1800493" cy="369332"/>
          </a:xfrm>
          <a:prstGeom prst="rect">
            <a:avLst/>
          </a:prstGeom>
        </p:spPr>
        <p:txBody>
          <a:bodyPr wrap="none">
            <a:spAutoFit/>
          </a:bodyPr>
          <a:lstStyle/>
          <a:p>
            <a:r>
              <a:rPr lang="ru-RU" b="1" dirty="0">
                <a:latin typeface="Times New Roman" panose="02020603050405020304" pitchFamily="18" charset="0"/>
                <a:ea typeface="Calibri" panose="020F0502020204030204" pitchFamily="34" charset="0"/>
              </a:rPr>
              <a:t>1-100</a:t>
            </a:r>
            <a:r>
              <a:rPr lang="en-US" b="1" dirty="0">
                <a:latin typeface="Times New Roman" panose="02020603050405020304" pitchFamily="18" charset="0"/>
                <a:ea typeface="Calibri" panose="020F0502020204030204" pitchFamily="34" charset="0"/>
              </a:rPr>
              <a:t> ns		…</a:t>
            </a:r>
            <a:endParaRPr lang="ru-RU" dirty="0"/>
          </a:p>
        </p:txBody>
      </p:sp>
      <p:sp>
        <p:nvSpPr>
          <p:cNvPr id="3" name="Прямоугольник 2">
            <a:extLst>
              <a:ext uri="{FF2B5EF4-FFF2-40B4-BE49-F238E27FC236}">
                <a16:creationId xmlns="" xmlns:a16="http://schemas.microsoft.com/office/drawing/2014/main" id="{92BAC85E-CD7F-4C31-BE1C-1BA1AB8910C0}"/>
              </a:ext>
            </a:extLst>
          </p:cNvPr>
          <p:cNvSpPr/>
          <p:nvPr/>
        </p:nvSpPr>
        <p:spPr>
          <a:xfrm>
            <a:off x="564344" y="1921867"/>
            <a:ext cx="1800493" cy="369332"/>
          </a:xfrm>
          <a:prstGeom prst="rect">
            <a:avLst/>
          </a:prstGeom>
        </p:spPr>
        <p:txBody>
          <a:bodyPr wrap="none">
            <a:spAutoFit/>
          </a:bodyPr>
          <a:lstStyle/>
          <a:p>
            <a:r>
              <a:rPr lang="ru-RU" b="1" dirty="0">
                <a:latin typeface="Times New Roman" panose="02020603050405020304" pitchFamily="18" charset="0"/>
                <a:ea typeface="Calibri" panose="020F0502020204030204" pitchFamily="34" charset="0"/>
              </a:rPr>
              <a:t>100-400 </a:t>
            </a:r>
            <a:r>
              <a:rPr lang="en-US" b="1" dirty="0">
                <a:latin typeface="Times New Roman" panose="02020603050405020304" pitchFamily="18" charset="0"/>
                <a:ea typeface="Calibri" panose="020F0502020204030204" pitchFamily="34" charset="0"/>
              </a:rPr>
              <a:t>ns	…</a:t>
            </a:r>
            <a:endParaRPr lang="ru-RU" dirty="0"/>
          </a:p>
        </p:txBody>
      </p:sp>
      <p:sp>
        <p:nvSpPr>
          <p:cNvPr id="15" name="Правая фигурная скобка 14">
            <a:extLst>
              <a:ext uri="{FF2B5EF4-FFF2-40B4-BE49-F238E27FC236}">
                <a16:creationId xmlns="" xmlns:a16="http://schemas.microsoft.com/office/drawing/2014/main" id="{47D2D6F0-DF2C-4C5A-ADE6-3C20F9979411}"/>
              </a:ext>
            </a:extLst>
          </p:cNvPr>
          <p:cNvSpPr/>
          <p:nvPr/>
        </p:nvSpPr>
        <p:spPr>
          <a:xfrm>
            <a:off x="2415690" y="1606716"/>
            <a:ext cx="244400" cy="7386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TextBox 17">
            <a:extLst>
              <a:ext uri="{FF2B5EF4-FFF2-40B4-BE49-F238E27FC236}">
                <a16:creationId xmlns="" xmlns:a16="http://schemas.microsoft.com/office/drawing/2014/main" id="{12032D2C-B819-4D4A-A1A9-0EFA19484D95}"/>
              </a:ext>
            </a:extLst>
          </p:cNvPr>
          <p:cNvSpPr txBox="1"/>
          <p:nvPr/>
        </p:nvSpPr>
        <p:spPr>
          <a:xfrm>
            <a:off x="2960459" y="1772476"/>
            <a:ext cx="5795369" cy="369332"/>
          </a:xfrm>
          <a:prstGeom prst="rect">
            <a:avLst/>
          </a:prstGeom>
          <a:noFill/>
        </p:spPr>
        <p:txBody>
          <a:bodyPr wrap="none" rtlCol="0">
            <a:spAutoFit/>
          </a:bodyPr>
          <a:lstStyle/>
          <a:p>
            <a:r>
              <a:rPr lang="en-US" dirty="0">
                <a:solidFill>
                  <a:srgbClr val="FF0000"/>
                </a:solidFill>
              </a:rPr>
              <a:t>Need an additional target and other proton beam structure </a:t>
            </a:r>
            <a:endParaRPr lang="ru-RU" dirty="0">
              <a:solidFill>
                <a:srgbClr val="FF0000"/>
              </a:solidFill>
            </a:endParaRPr>
          </a:p>
        </p:txBody>
      </p:sp>
      <p:grpSp>
        <p:nvGrpSpPr>
          <p:cNvPr id="22"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3" name="Прямоугольник 22">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5" name="Прямоугольник 24">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6" name="Прямоугольник 25">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7" name="Прямоугольник 26">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4" name="Прямоугольник 3">
            <a:extLst>
              <a:ext uri="{FF2B5EF4-FFF2-40B4-BE49-F238E27FC236}">
                <a16:creationId xmlns="" xmlns:a16="http://schemas.microsoft.com/office/drawing/2014/main" id="{6CE85C24-6584-49D1-A870-E1D3EF122252}"/>
              </a:ext>
            </a:extLst>
          </p:cNvPr>
          <p:cNvSpPr/>
          <p:nvPr/>
        </p:nvSpPr>
        <p:spPr>
          <a:xfrm>
            <a:off x="199847" y="2577733"/>
            <a:ext cx="8826707" cy="3693319"/>
          </a:xfrm>
          <a:prstGeom prst="rect">
            <a:avLst/>
          </a:prstGeom>
        </p:spPr>
        <p:txBody>
          <a:bodyPr wrap="square">
            <a:spAutoFit/>
          </a:bodyPr>
          <a:lstStyle/>
          <a:p>
            <a:pPr marL="285750" indent="-285750">
              <a:buFont typeface="Arial" panose="020B0604020202020204" pitchFamily="34" charset="0"/>
              <a:buChar char="•"/>
            </a:pPr>
            <a:r>
              <a:rPr lang="en-US" dirty="0"/>
              <a:t>Measurements of the inelastic neutron scattering and (n, </a:t>
            </a:r>
            <a:r>
              <a:rPr lang="en-US" dirty="0" err="1"/>
              <a:t>xn</a:t>
            </a:r>
            <a:r>
              <a:rPr lang="en-US" dirty="0"/>
              <a:t>) reactions cross sections at energy up to 30 MeV     (</a:t>
            </a:r>
            <a:r>
              <a:rPr lang="en-US" i="1" dirty="0"/>
              <a:t>nuclear data needed for next generation nuclear technology</a:t>
            </a:r>
            <a:r>
              <a:rPr lang="en-US" dirty="0"/>
              <a:t>);</a:t>
            </a:r>
          </a:p>
          <a:p>
            <a:pPr marL="285750" indent="-285750">
              <a:buFont typeface="Arial" panose="020B0604020202020204" pitchFamily="34" charset="0"/>
              <a:buChar char="•"/>
            </a:pPr>
            <a:r>
              <a:rPr lang="en-US" dirty="0"/>
              <a:t>Measurement of (n, p), (n, α) reaction cross sections on stable targets (at neutrons’ energy about several MeV)	(</a:t>
            </a:r>
            <a:r>
              <a:rPr lang="en-US" i="1" dirty="0"/>
              <a:t>astrophysics, nuclear fuel cycle</a:t>
            </a:r>
            <a:r>
              <a:rPr lang="en-US" dirty="0"/>
              <a:t>);</a:t>
            </a:r>
          </a:p>
          <a:p>
            <a:pPr marL="285750" indent="-285750">
              <a:buFont typeface="Arial" panose="020B0604020202020204" pitchFamily="34" charset="0"/>
              <a:buChar char="•"/>
            </a:pPr>
            <a:r>
              <a:rPr lang="en-US" dirty="0"/>
              <a:t>Investigation of fluctuations of the fragments’ total kinetic energy  in binary fission , as well as yield of neutrons and gamma rays  in  fission neutron resonances </a:t>
            </a:r>
            <a:r>
              <a:rPr lang="en-US" dirty="0" smtClean="0"/>
              <a:t>(</a:t>
            </a:r>
            <a:r>
              <a:rPr lang="en-US" i="1" dirty="0" smtClean="0"/>
              <a:t>fission physics</a:t>
            </a:r>
            <a:r>
              <a:rPr lang="en-US" dirty="0" smtClean="0"/>
              <a:t>);</a:t>
            </a:r>
            <a:endParaRPr lang="en-US" dirty="0"/>
          </a:p>
          <a:p>
            <a:pPr marL="285750" indent="-285750">
              <a:buFont typeface="Arial" panose="020B0604020202020204" pitchFamily="34" charset="0"/>
              <a:buChar char="•"/>
            </a:pPr>
            <a:r>
              <a:rPr lang="en-US" dirty="0"/>
              <a:t>Study of P-even and P-odd angular correlations of fission fragments with polarized neutrons (</a:t>
            </a:r>
            <a:r>
              <a:rPr lang="en-US" i="1" dirty="0"/>
              <a:t>detail understanding of TRI- and ROT-effects nature</a:t>
            </a:r>
            <a:r>
              <a:rPr lang="en-US" dirty="0"/>
              <a:t>);</a:t>
            </a:r>
          </a:p>
          <a:p>
            <a:pPr marL="285750" indent="-285750">
              <a:buFont typeface="Arial" panose="020B0604020202020204" pitchFamily="34" charset="0"/>
              <a:buChar char="•"/>
            </a:pPr>
            <a:r>
              <a:rPr lang="en-US" dirty="0"/>
              <a:t>Measurements of  fission fragments angular distributions in correlation with instantaneous neutrons and gamma quanta near fission barrier (</a:t>
            </a:r>
            <a:r>
              <a:rPr lang="en-US" i="1" dirty="0"/>
              <a:t>investigation of fission barrier  structure and dynamics of fissile system</a:t>
            </a:r>
            <a:r>
              <a:rPr lang="en-US" dirty="0"/>
              <a:t>);</a:t>
            </a:r>
            <a:endParaRPr lang="ru-RU" dirty="0"/>
          </a:p>
          <a:p>
            <a:pPr marL="285750" indent="-285750">
              <a:buFont typeface="Arial" panose="020B0604020202020204" pitchFamily="34" charset="0"/>
              <a:buChar char="•"/>
            </a:pPr>
            <a:r>
              <a:rPr lang="en-US" dirty="0"/>
              <a:t>Precision measurements of neutron cross sections in neutron resonances</a:t>
            </a:r>
            <a:r>
              <a:rPr lang="ru-RU" dirty="0"/>
              <a:t> (</a:t>
            </a:r>
            <a:r>
              <a:rPr lang="en-US" i="1" dirty="0"/>
              <a:t>nuclear data</a:t>
            </a:r>
            <a:r>
              <a:rPr lang="ru-RU" dirty="0"/>
              <a:t>)</a:t>
            </a:r>
            <a:r>
              <a:rPr lang="en-US" dirty="0"/>
              <a:t>;</a:t>
            </a:r>
          </a:p>
          <a:p>
            <a:pPr marL="285750" indent="-285750">
              <a:buFont typeface="Arial" panose="020B0604020202020204" pitchFamily="34" charset="0"/>
              <a:buChar char="•"/>
            </a:pPr>
            <a:r>
              <a:rPr lang="en-US" dirty="0"/>
              <a:t>Isotope analysis using resonance technique.</a:t>
            </a:r>
            <a:endParaRPr lang="ru-RU" dirty="0"/>
          </a:p>
        </p:txBody>
      </p:sp>
    </p:spTree>
    <p:extLst>
      <p:ext uri="{BB962C8B-B14F-4D97-AF65-F5344CB8AC3E}">
        <p14:creationId xmlns="" xmlns:p14="http://schemas.microsoft.com/office/powerpoint/2010/main" val="172903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AF23D1E4-1EB9-4E10-967E-D14DDCEE21DF}"/>
              </a:ext>
            </a:extLst>
          </p:cNvPr>
          <p:cNvSpPr>
            <a:spLocks noGrp="1"/>
          </p:cNvSpPr>
          <p:nvPr>
            <p:ph type="sldNum" sz="quarter" idx="12"/>
          </p:nvPr>
        </p:nvSpPr>
        <p:spPr/>
        <p:txBody>
          <a:bodyPr/>
          <a:lstStyle/>
          <a:p>
            <a:fld id="{80CC418A-8102-41C1-B173-9B9CE8D14080}" type="slidenum">
              <a:rPr lang="ru-RU" smtClean="0"/>
              <a:pPr/>
              <a:t>9</a:t>
            </a:fld>
            <a:endParaRPr lang="ru-RU"/>
          </a:p>
        </p:txBody>
      </p:sp>
      <p:sp>
        <p:nvSpPr>
          <p:cNvPr id="12" name="TextBox 11"/>
          <p:cNvSpPr txBox="1"/>
          <p:nvPr/>
        </p:nvSpPr>
        <p:spPr>
          <a:xfrm>
            <a:off x="17748" y="762477"/>
            <a:ext cx="9108504" cy="830997"/>
          </a:xfrm>
          <a:prstGeom prst="rect">
            <a:avLst/>
          </a:prstGeom>
          <a:noFill/>
        </p:spPr>
        <p:txBody>
          <a:bodyPr wrap="square" rtlCol="0">
            <a:spAutoFit/>
          </a:bodyPr>
          <a:lstStyle/>
          <a:p>
            <a:pPr algn="ctr"/>
            <a:r>
              <a:rPr lang="en-US" sz="2400" b="1"/>
              <a:t>List of nuclear physics experiments/fields</a:t>
            </a:r>
            <a:r>
              <a:rPr lang="ru-RU" sz="2400" b="1"/>
              <a:t> </a:t>
            </a:r>
            <a:r>
              <a:rPr lang="en-US" sz="2400" b="1"/>
              <a:t>discussed by Local Nuclear Physics Work Group depending on the pulse width and intensity:</a:t>
            </a:r>
            <a:endParaRPr lang="ru-RU" sz="2400" b="1" dirty="0"/>
          </a:p>
        </p:txBody>
      </p:sp>
      <p:sp>
        <p:nvSpPr>
          <p:cNvPr id="5" name="Прямоугольник 4">
            <a:extLst>
              <a:ext uri="{FF2B5EF4-FFF2-40B4-BE49-F238E27FC236}">
                <a16:creationId xmlns="" xmlns:a16="http://schemas.microsoft.com/office/drawing/2014/main" id="{33922D33-7929-4BAA-912B-3D52B38AC660}"/>
              </a:ext>
            </a:extLst>
          </p:cNvPr>
          <p:cNvSpPr/>
          <p:nvPr/>
        </p:nvSpPr>
        <p:spPr>
          <a:xfrm>
            <a:off x="294201" y="1561970"/>
            <a:ext cx="1290738" cy="400110"/>
          </a:xfrm>
          <a:prstGeom prst="rect">
            <a:avLst/>
          </a:prstGeom>
        </p:spPr>
        <p:txBody>
          <a:bodyPr wrap="none">
            <a:spAutoFit/>
          </a:bodyPr>
          <a:lstStyle/>
          <a:p>
            <a:r>
              <a:rPr lang="ru-RU" sz="2000" b="1" dirty="0">
                <a:latin typeface="Times New Roman" panose="02020603050405020304" pitchFamily="18" charset="0"/>
                <a:ea typeface="Calibri" panose="020F0502020204030204" pitchFamily="34" charset="0"/>
              </a:rPr>
              <a:t>20 </a:t>
            </a:r>
            <a:r>
              <a:rPr lang="ru-RU" sz="2000" b="1" dirty="0">
                <a:latin typeface="Symbol" panose="05050102010706020507" pitchFamily="18" charset="2"/>
                <a:ea typeface="Calibri" panose="020F0502020204030204" pitchFamily="34" charset="0"/>
                <a:cs typeface="Times New Roman" panose="02020603050405020304" pitchFamily="18" charset="0"/>
              </a:rPr>
              <a:t>¸</a:t>
            </a:r>
            <a:r>
              <a:rPr lang="ru-RU" sz="2000" b="1" dirty="0">
                <a:latin typeface="Times New Roman" panose="02020603050405020304" pitchFamily="18" charset="0"/>
                <a:ea typeface="Calibri" panose="020F0502020204030204" pitchFamily="34" charset="0"/>
              </a:rPr>
              <a:t> 30</a:t>
            </a:r>
            <a:r>
              <a:rPr lang="en-US" sz="2000" b="1" dirty="0">
                <a:latin typeface="Times New Roman" panose="02020603050405020304" pitchFamily="18" charset="0"/>
                <a:ea typeface="Calibri" panose="020F0502020204030204" pitchFamily="34" charset="0"/>
              </a:rPr>
              <a:t> </a:t>
            </a:r>
            <a:r>
              <a:rPr lang="en-US" sz="2000" b="1" dirty="0">
                <a:latin typeface="Times New Roman" panose="02020603050405020304" pitchFamily="18" charset="0"/>
                <a:ea typeface="Calibri" panose="020F0502020204030204" pitchFamily="34" charset="0"/>
                <a:sym typeface="Symbol" panose="05050102010706020507" pitchFamily="18" charset="2"/>
              </a:rPr>
              <a:t>s</a:t>
            </a:r>
            <a:endParaRPr lang="ru-RU" sz="2000" dirty="0"/>
          </a:p>
        </p:txBody>
      </p:sp>
      <p:sp>
        <p:nvSpPr>
          <p:cNvPr id="13" name="TextBox 12">
            <a:extLst>
              <a:ext uri="{FF2B5EF4-FFF2-40B4-BE49-F238E27FC236}">
                <a16:creationId xmlns="" xmlns:a16="http://schemas.microsoft.com/office/drawing/2014/main" id="{B5B6377E-3ABA-474E-BD26-01BB15A000C0}"/>
              </a:ext>
            </a:extLst>
          </p:cNvPr>
          <p:cNvSpPr txBox="1"/>
          <p:nvPr/>
        </p:nvSpPr>
        <p:spPr>
          <a:xfrm>
            <a:off x="370206" y="1939278"/>
            <a:ext cx="846194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search for the new and investigations of known T-odd effects in neutron-nuclear resonances;</a:t>
            </a:r>
          </a:p>
          <a:p>
            <a:pPr marL="285750" indent="-285750">
              <a:buFont typeface="Arial" panose="020B0604020202020204" pitchFamily="34" charset="0"/>
              <a:buChar char="•"/>
            </a:pPr>
            <a:r>
              <a:rPr lang="en-US" dirty="0"/>
              <a:t>measurements of parity-violating effects in the lowest neutron resonances;</a:t>
            </a:r>
          </a:p>
          <a:p>
            <a:pPr marL="285750" indent="-285750">
              <a:buFont typeface="Arial" panose="020B0604020202020204" pitchFamily="34" charset="0"/>
              <a:buChar char="•"/>
            </a:pPr>
            <a:r>
              <a:rPr lang="en-US" dirty="0"/>
              <a:t>precise measurements of neutron cross sections in low-lying resonances;</a:t>
            </a:r>
          </a:p>
        </p:txBody>
      </p:sp>
      <p:grpSp>
        <p:nvGrpSpPr>
          <p:cNvPr id="22" name="Группа 11">
            <a:extLst>
              <a:ext uri="{FF2B5EF4-FFF2-40B4-BE49-F238E27FC236}">
                <a16:creationId xmlns="" xmlns:a16="http://schemas.microsoft.com/office/drawing/2014/main" id="{9F087D43-375B-44C9-BE04-DFCCDFA554F1}"/>
              </a:ext>
            </a:extLst>
          </p:cNvPr>
          <p:cNvGrpSpPr/>
          <p:nvPr/>
        </p:nvGrpSpPr>
        <p:grpSpPr>
          <a:xfrm>
            <a:off x="-1196" y="-33295"/>
            <a:ext cx="9144000" cy="854296"/>
            <a:chOff x="0" y="-27384"/>
            <a:chExt cx="9144000" cy="854296"/>
          </a:xfrm>
        </p:grpSpPr>
        <p:sp>
          <p:nvSpPr>
            <p:cNvPr id="23" name="Прямоугольник 22">
              <a:extLst>
                <a:ext uri="{FF2B5EF4-FFF2-40B4-BE49-F238E27FC236}">
                  <a16:creationId xmlns="" xmlns:a16="http://schemas.microsoft.com/office/drawing/2014/main" id="{3E107A0D-5C2D-4556-8D59-1376FB86F04F}"/>
                </a:ext>
              </a:extLst>
            </p:cNvPr>
            <p:cNvSpPr/>
            <p:nvPr/>
          </p:nvSpPr>
          <p:spPr>
            <a:xfrm>
              <a:off x="0" y="-9800"/>
              <a:ext cx="9144000" cy="836712"/>
            </a:xfrm>
            <a:prstGeom prst="rect">
              <a:avLst/>
            </a:prstGeom>
            <a:solidFill>
              <a:srgbClr val="54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4" descr="http://innovation.jinr.ru/admin/images/JINR_blue.gif">
              <a:extLst>
                <a:ext uri="{FF2B5EF4-FFF2-40B4-BE49-F238E27FC236}">
                  <a16:creationId xmlns="" xmlns:a16="http://schemas.microsoft.com/office/drawing/2014/main" id="{46A082E8-8986-4E8E-8940-91DC3C1B1B35}"/>
                </a:ext>
              </a:extLst>
            </p:cNvPr>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5496" y="44624"/>
              <a:ext cx="1080120" cy="720080"/>
            </a:xfrm>
            <a:prstGeom prst="rect">
              <a:avLst/>
            </a:prstGeom>
            <a:noFill/>
          </p:spPr>
        </p:pic>
        <p:sp>
          <p:nvSpPr>
            <p:cNvPr id="25" name="Прямоугольник 24">
              <a:extLst>
                <a:ext uri="{FF2B5EF4-FFF2-40B4-BE49-F238E27FC236}">
                  <a16:creationId xmlns="" xmlns:a16="http://schemas.microsoft.com/office/drawing/2014/main" id="{0DB5F112-2DE7-40FB-B061-1561066783F1}"/>
                </a:ext>
              </a:extLst>
            </p:cNvPr>
            <p:cNvSpPr/>
            <p:nvPr/>
          </p:nvSpPr>
          <p:spPr>
            <a:xfrm>
              <a:off x="1105782" y="-27384"/>
              <a:ext cx="2674130" cy="323165"/>
            </a:xfrm>
            <a:prstGeom prst="rect">
              <a:avLst/>
            </a:prstGeom>
          </p:spPr>
          <p:txBody>
            <a:bodyPr wrap="square">
              <a:spAutoFit/>
            </a:bodyPr>
            <a:lstStyle/>
            <a:p>
              <a:endParaRPr lang="ru-RU" sz="1500" dirty="0">
                <a:latin typeface="Calibri" pitchFamily="34" charset="0"/>
                <a:cs typeface="Calibri" pitchFamily="34" charset="0"/>
              </a:endParaRPr>
            </a:p>
          </p:txBody>
        </p:sp>
      </p:grpSp>
      <p:sp>
        <p:nvSpPr>
          <p:cNvPr id="26" name="Прямоугольник 25">
            <a:extLst>
              <a:ext uri="{FF2B5EF4-FFF2-40B4-BE49-F238E27FC236}">
                <a16:creationId xmlns="" xmlns:a16="http://schemas.microsoft.com/office/drawing/2014/main" id="{7C37121E-F03A-4503-B0B3-A08AF1378D4A}"/>
              </a:ext>
            </a:extLst>
          </p:cNvPr>
          <p:cNvSpPr/>
          <p:nvPr/>
        </p:nvSpPr>
        <p:spPr>
          <a:xfrm>
            <a:off x="1464591" y="425302"/>
            <a:ext cx="6190851" cy="369332"/>
          </a:xfrm>
          <a:prstGeom prst="rect">
            <a:avLst/>
          </a:prstGeom>
          <a:noFill/>
        </p:spPr>
        <p:txBody>
          <a:bodyPr wrap="square">
            <a:spAutoFit/>
          </a:bodyPr>
          <a:lstStyle/>
          <a:p>
            <a:r>
              <a:rPr lang="en-US" dirty="0"/>
              <a:t>from Tuesday, 22 January 2019 to Wednesday, 23 January 2019</a:t>
            </a:r>
          </a:p>
        </p:txBody>
      </p:sp>
      <p:sp>
        <p:nvSpPr>
          <p:cNvPr id="27" name="Прямоугольник 26">
            <a:extLst>
              <a:ext uri="{FF2B5EF4-FFF2-40B4-BE49-F238E27FC236}">
                <a16:creationId xmlns="" xmlns:a16="http://schemas.microsoft.com/office/drawing/2014/main" id="{A532333C-EF46-4FC4-A171-6CEA502B5DD5}"/>
              </a:ext>
            </a:extLst>
          </p:cNvPr>
          <p:cNvSpPr/>
          <p:nvPr/>
        </p:nvSpPr>
        <p:spPr>
          <a:xfrm>
            <a:off x="1670827" y="0"/>
            <a:ext cx="575478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2400" b="1" dirty="0">
                <a:effectLst>
                  <a:outerShdw blurRad="50800" dist="38100" dir="2700000" algn="tl" rotWithShape="0">
                    <a:prstClr val="black">
                      <a:alpha val="40000"/>
                    </a:prstClr>
                  </a:outerShdw>
                </a:effectLst>
              </a:rPr>
              <a:t>49th meeting of the PAC for Nuclear Physics</a:t>
            </a:r>
          </a:p>
        </p:txBody>
      </p:sp>
      <p:sp>
        <p:nvSpPr>
          <p:cNvPr id="14" name="Прямоугольник 13">
            <a:extLst>
              <a:ext uri="{FF2B5EF4-FFF2-40B4-BE49-F238E27FC236}">
                <a16:creationId xmlns="" xmlns:a16="http://schemas.microsoft.com/office/drawing/2014/main" id="{91F36854-A3A9-4FDC-9252-B6C8A63450D5}"/>
              </a:ext>
            </a:extLst>
          </p:cNvPr>
          <p:cNvSpPr/>
          <p:nvPr/>
        </p:nvSpPr>
        <p:spPr>
          <a:xfrm>
            <a:off x="232748" y="3151947"/>
            <a:ext cx="1410964" cy="369332"/>
          </a:xfrm>
          <a:prstGeom prst="rect">
            <a:avLst/>
          </a:prstGeom>
        </p:spPr>
        <p:txBody>
          <a:bodyPr wrap="none">
            <a:spAutoFit/>
          </a:bodyPr>
          <a:lstStyle/>
          <a:p>
            <a:r>
              <a:rPr lang="ru-RU" b="1" dirty="0">
                <a:latin typeface="Times New Roman" panose="02020603050405020304" pitchFamily="18" charset="0"/>
                <a:ea typeface="Calibri" panose="020F0502020204030204" pitchFamily="34" charset="0"/>
              </a:rPr>
              <a:t>20</a:t>
            </a:r>
            <a:r>
              <a:rPr lang="en-US" b="1" dirty="0">
                <a:latin typeface="Times New Roman" panose="02020603050405020304" pitchFamily="18" charset="0"/>
                <a:ea typeface="Calibri" panose="020F0502020204030204" pitchFamily="34" charset="0"/>
              </a:rPr>
              <a:t>0</a:t>
            </a:r>
            <a:r>
              <a:rPr lang="ru-RU" b="1" dirty="0">
                <a:latin typeface="Times New Roman" panose="02020603050405020304" pitchFamily="18" charset="0"/>
                <a:ea typeface="Calibri" panose="020F0502020204030204" pitchFamily="34" charset="0"/>
              </a:rPr>
              <a:t> </a:t>
            </a:r>
            <a:r>
              <a:rPr lang="ru-RU" b="1" dirty="0">
                <a:latin typeface="Symbol" panose="05050102010706020507" pitchFamily="18" charset="2"/>
                <a:ea typeface="Calibri" panose="020F0502020204030204" pitchFamily="34" charset="0"/>
                <a:cs typeface="Times New Roman" panose="02020603050405020304" pitchFamily="18" charset="0"/>
              </a:rPr>
              <a:t>¸</a:t>
            </a:r>
            <a:r>
              <a:rPr lang="ru-RU" b="1" dirty="0">
                <a:latin typeface="Times New Roman" panose="02020603050405020304" pitchFamily="18" charset="0"/>
                <a:ea typeface="Calibri" panose="020F0502020204030204" pitchFamily="34" charset="0"/>
              </a:rPr>
              <a:t> 30</a:t>
            </a:r>
            <a:r>
              <a:rPr lang="en-US" b="1" dirty="0">
                <a:latin typeface="Times New Roman" panose="02020603050405020304" pitchFamily="18" charset="0"/>
                <a:ea typeface="Calibri" panose="020F0502020204030204" pitchFamily="34" charset="0"/>
              </a:rPr>
              <a:t>0 </a:t>
            </a:r>
            <a:r>
              <a:rPr lang="en-US" b="1" dirty="0">
                <a:latin typeface="Times New Roman" panose="02020603050405020304" pitchFamily="18" charset="0"/>
                <a:ea typeface="Calibri" panose="020F0502020204030204" pitchFamily="34" charset="0"/>
                <a:sym typeface="Symbol" panose="05050102010706020507" pitchFamily="18" charset="2"/>
              </a:rPr>
              <a:t>s</a:t>
            </a:r>
            <a:endParaRPr lang="ru-RU" dirty="0"/>
          </a:p>
        </p:txBody>
      </p:sp>
      <p:sp>
        <p:nvSpPr>
          <p:cNvPr id="16" name="Прямоугольник 15"/>
          <p:cNvSpPr/>
          <p:nvPr/>
        </p:nvSpPr>
        <p:spPr>
          <a:xfrm>
            <a:off x="432032" y="3428729"/>
            <a:ext cx="6002324" cy="923330"/>
          </a:xfrm>
          <a:prstGeom prst="rect">
            <a:avLst/>
          </a:prstGeom>
        </p:spPr>
        <p:txBody>
          <a:bodyPr wrap="square">
            <a:spAutoFit/>
          </a:bodyPr>
          <a:lstStyle/>
          <a:p>
            <a:pPr marL="285750" indent="-285750">
              <a:buFont typeface="Arial" panose="020B0604020202020204" pitchFamily="34" charset="0"/>
              <a:buChar char="•"/>
            </a:pPr>
            <a:r>
              <a:rPr lang="en-US" dirty="0"/>
              <a:t>measuring of neutron-neutron scattering cross section;</a:t>
            </a:r>
            <a:endParaRPr lang="ru-RU" dirty="0"/>
          </a:p>
          <a:p>
            <a:pPr marL="285750" indent="-285750">
              <a:buFont typeface="Arial" panose="020B0604020202020204" pitchFamily="34" charset="0"/>
              <a:buChar char="•"/>
            </a:pPr>
            <a:r>
              <a:rPr lang="en-US" dirty="0"/>
              <a:t>research using VCN;</a:t>
            </a:r>
          </a:p>
          <a:p>
            <a:pPr marL="285750" indent="-285750">
              <a:buFont typeface="Arial" panose="020B0604020202020204" pitchFamily="34" charset="0"/>
              <a:buChar char="•"/>
            </a:pPr>
            <a:r>
              <a:rPr lang="en-US" dirty="0"/>
              <a:t>UCN physics</a:t>
            </a:r>
          </a:p>
        </p:txBody>
      </p:sp>
      <p:sp>
        <p:nvSpPr>
          <p:cNvPr id="17" name="Прямоугольник 16">
            <a:extLst>
              <a:ext uri="{FF2B5EF4-FFF2-40B4-BE49-F238E27FC236}">
                <a16:creationId xmlns="" xmlns:a16="http://schemas.microsoft.com/office/drawing/2014/main" id="{BC52455F-9493-4B58-9D24-70C4FDC3C392}"/>
              </a:ext>
            </a:extLst>
          </p:cNvPr>
          <p:cNvSpPr/>
          <p:nvPr/>
        </p:nvSpPr>
        <p:spPr>
          <a:xfrm>
            <a:off x="137761" y="4281876"/>
            <a:ext cx="5840381" cy="646331"/>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Does not need</a:t>
            </a:r>
          </a:p>
          <a:p>
            <a:r>
              <a:rPr lang="en-US" b="1" dirty="0">
                <a:latin typeface="Times New Roman" panose="02020603050405020304" pitchFamily="18" charset="0"/>
                <a:ea typeface="Calibri" panose="020F0502020204030204" pitchFamily="34" charset="0"/>
              </a:rPr>
              <a:t>the pulse structure but could be realized at pulsed source</a:t>
            </a:r>
            <a:endParaRPr lang="ru-RU" dirty="0"/>
          </a:p>
        </p:txBody>
      </p:sp>
      <p:sp>
        <p:nvSpPr>
          <p:cNvPr id="18" name="Прямоугольник 17">
            <a:extLst>
              <a:ext uri="{FF2B5EF4-FFF2-40B4-BE49-F238E27FC236}">
                <a16:creationId xmlns="" xmlns:a16="http://schemas.microsoft.com/office/drawing/2014/main" id="{DBB6E58F-D4BA-4B0B-968B-208900F201BF}"/>
              </a:ext>
            </a:extLst>
          </p:cNvPr>
          <p:cNvSpPr/>
          <p:nvPr/>
        </p:nvSpPr>
        <p:spPr>
          <a:xfrm>
            <a:off x="475484" y="4894273"/>
            <a:ext cx="7661838" cy="1477328"/>
          </a:xfrm>
          <a:prstGeom prst="rect">
            <a:avLst/>
          </a:prstGeom>
        </p:spPr>
        <p:txBody>
          <a:bodyPr wrap="square">
            <a:spAutoFit/>
          </a:bodyPr>
          <a:lstStyle/>
          <a:p>
            <a:pPr marL="285750" indent="-285750">
              <a:buFont typeface="Arial" panose="020B0604020202020204" pitchFamily="34" charset="0"/>
              <a:buChar char="•"/>
            </a:pPr>
            <a:r>
              <a:rPr lang="en-US" dirty="0"/>
              <a:t>UCN physics at an intense source;</a:t>
            </a:r>
          </a:p>
          <a:p>
            <a:pPr marL="285750" indent="-285750">
              <a:buFont typeface="Arial" panose="020B0604020202020204" pitchFamily="34" charset="0"/>
              <a:buChar char="•"/>
            </a:pPr>
            <a:r>
              <a:rPr lang="en-US" dirty="0"/>
              <a:t>search for symmetry breaking in fission and reactions with light nuclei;  </a:t>
            </a:r>
          </a:p>
          <a:p>
            <a:pPr marL="285750" indent="-285750">
              <a:buFont typeface="Arial" panose="020B0604020202020204" pitchFamily="34" charset="0"/>
              <a:buChar char="•"/>
            </a:pPr>
            <a:r>
              <a:rPr lang="en-US" dirty="0"/>
              <a:t>investigations of exotic neutron rich nuclei;</a:t>
            </a:r>
          </a:p>
          <a:p>
            <a:pPr marL="285750" indent="-285750">
              <a:buFont typeface="Arial" panose="020B0604020202020204" pitchFamily="34" charset="0"/>
              <a:buChar char="•"/>
            </a:pPr>
            <a:r>
              <a:rPr lang="en-US" dirty="0"/>
              <a:t>prompt (n,</a:t>
            </a:r>
            <a:r>
              <a:rPr lang="en-US" dirty="0">
                <a:sym typeface="Symbol"/>
              </a:rPr>
              <a:t></a:t>
            </a:r>
            <a:r>
              <a:rPr lang="en-US" dirty="0"/>
              <a:t>) analysis;</a:t>
            </a:r>
          </a:p>
          <a:p>
            <a:pPr marL="285750" indent="-285750">
              <a:buFont typeface="Arial" panose="020B0604020202020204" pitchFamily="34" charset="0"/>
              <a:buChar char="•"/>
            </a:pPr>
            <a:r>
              <a:rPr lang="en-US" dirty="0"/>
              <a:t>neutron activation analysis</a:t>
            </a:r>
          </a:p>
        </p:txBody>
      </p:sp>
    </p:spTree>
    <p:extLst>
      <p:ext uri="{BB962C8B-B14F-4D97-AF65-F5344CB8AC3E}">
        <p14:creationId xmlns="" xmlns:p14="http://schemas.microsoft.com/office/powerpoint/2010/main" val="377040667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6279</TotalTime>
  <Words>2113</Words>
  <Application>Microsoft Office PowerPoint</Application>
  <PresentationFormat>Экран (4:3)</PresentationFormat>
  <Paragraphs>320</Paragraphs>
  <Slides>16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Тема Office</vt:lpstr>
      <vt:lpstr>Equation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Егор Лычагин</dc:creator>
  <cp:lastModifiedBy>Егор Лычагин</cp:lastModifiedBy>
  <cp:revision>173</cp:revision>
  <dcterms:created xsi:type="dcterms:W3CDTF">2018-06-07T20:14:24Z</dcterms:created>
  <dcterms:modified xsi:type="dcterms:W3CDTF">2019-01-22T10:56:11Z</dcterms:modified>
</cp:coreProperties>
</file>