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64" r:id="rId2"/>
    <p:sldId id="502" r:id="rId3"/>
    <p:sldId id="503" r:id="rId4"/>
    <p:sldId id="511" r:id="rId5"/>
    <p:sldId id="510" r:id="rId6"/>
    <p:sldId id="513" r:id="rId7"/>
    <p:sldId id="512" r:id="rId8"/>
    <p:sldId id="381" r:id="rId9"/>
    <p:sldId id="523" r:id="rId10"/>
    <p:sldId id="514" r:id="rId11"/>
    <p:sldId id="520" r:id="rId12"/>
    <p:sldId id="490" r:id="rId13"/>
    <p:sldId id="515" r:id="rId14"/>
    <p:sldId id="489" r:id="rId15"/>
    <p:sldId id="516" r:id="rId16"/>
    <p:sldId id="491" r:id="rId17"/>
    <p:sldId id="527" r:id="rId18"/>
    <p:sldId id="519" r:id="rId19"/>
    <p:sldId id="521" r:id="rId20"/>
    <p:sldId id="525" r:id="rId21"/>
    <p:sldId id="517" r:id="rId22"/>
    <p:sldId id="493" r:id="rId23"/>
    <p:sldId id="522" r:id="rId24"/>
    <p:sldId id="518" r:id="rId25"/>
    <p:sldId id="524" r:id="rId26"/>
    <p:sldId id="529" r:id="rId27"/>
    <p:sldId id="508" r:id="rId28"/>
    <p:sldId id="528" r:id="rId29"/>
    <p:sldId id="495" r:id="rId30"/>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0033"/>
    <a:srgbClr val="990099"/>
    <a:srgbClr val="000000"/>
    <a:srgbClr val="CC0000"/>
    <a:srgbClr val="3333CC"/>
    <a:srgbClr val="009900"/>
    <a:srgbClr val="FF66CC"/>
    <a:srgbClr val="8080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10" autoAdjust="0"/>
    <p:restoredTop sz="95630" autoAdjust="0"/>
  </p:normalViewPr>
  <p:slideViewPr>
    <p:cSldViewPr snapToGrid="0">
      <p:cViewPr varScale="1">
        <p:scale>
          <a:sx n="69" d="100"/>
          <a:sy n="69" d="100"/>
        </p:scale>
        <p:origin x="-11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dirty="0"/>
          </a:p>
        </p:txBody>
      </p:sp>
      <p:sp>
        <p:nvSpPr>
          <p:cNvPr id="307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dirty="0"/>
          </a:p>
        </p:txBody>
      </p:sp>
      <p:sp>
        <p:nvSpPr>
          <p:cNvPr id="307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8B08F79-3761-40D6-BFF2-FD76B00D82B2}" type="slidenum">
              <a:rPr lang="en-US"/>
              <a:pPr>
                <a:defRPr/>
              </a:pPr>
              <a:t>‹#›</a:t>
            </a:fld>
            <a:endParaRPr lang="en-US" dirty="0"/>
          </a:p>
        </p:txBody>
      </p:sp>
    </p:spTree>
    <p:extLst>
      <p:ext uri="{BB962C8B-B14F-4D97-AF65-F5344CB8AC3E}">
        <p14:creationId xmlns:p14="http://schemas.microsoft.com/office/powerpoint/2010/main" val="2918530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7FAAD75-BFCA-4097-9A88-AAFF63100A3D}" type="slidenum">
              <a:rPr lang="en-US" smtClean="0"/>
              <a:pPr/>
              <a:t>1</a:t>
            </a:fld>
            <a:endParaRPr lang="en-US" dirty="0" smtClean="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ru-RU" dirty="0" smtClean="0"/>
          </a:p>
        </p:txBody>
      </p:sp>
    </p:spTree>
    <p:extLst>
      <p:ext uri="{BB962C8B-B14F-4D97-AF65-F5344CB8AC3E}">
        <p14:creationId xmlns:p14="http://schemas.microsoft.com/office/powerpoint/2010/main" val="5418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a:t>The project of the SHE factory includes three principal components: i) high current accelerator, ii) new experimental hall and iii) a number of the next generation facilities.</a:t>
            </a:r>
            <a:endParaRPr lang="ru-RU" altLang="ru-RU"/>
          </a:p>
        </p:txBody>
      </p:sp>
      <p:sp>
        <p:nvSpPr>
          <p:cNvPr id="74756"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fld id="{896CD97D-4703-440D-8A7B-C05D1CBE8AE6}" type="slidenum">
              <a:rPr kumimoji="0" lang="ru-RU" altLang="ru-RU" sz="1200">
                <a:solidFill>
                  <a:schemeClr val="tx1"/>
                </a:solidFill>
                <a:latin typeface="Times New Roman" panose="02020603050405020304" pitchFamily="18" charset="0"/>
              </a:rPr>
              <a:pPr/>
              <a:t>3</a:t>
            </a:fld>
            <a:endParaRPr kumimoji="0" lang="ru-RU" altLang="ru-RU"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6845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214424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346DEAC1-6D76-4593-9181-A12160EF1DFF}" type="slidenum">
              <a:rPr lang="en-US" smtClean="0"/>
              <a:pPr/>
              <a:t>8</a:t>
            </a:fld>
            <a:endParaRPr lang="en-US" smtClean="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136952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9643562F-8CF0-45F1-BEF6-FED4B076FAD1}" type="slidenum">
              <a:rPr lang="en-US" altLang="ru-RU" smtClean="0"/>
              <a:pPr algn="r" eaLnBrk="1" hangingPunct="1"/>
              <a:t>9</a:t>
            </a:fld>
            <a:endParaRPr lang="en-US" altLang="ru-RU"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latin typeface="Arial" pitchFamily="34" charset="0"/>
            </a:endParaRPr>
          </a:p>
        </p:txBody>
      </p:sp>
    </p:spTree>
    <p:extLst>
      <p:ext uri="{BB962C8B-B14F-4D97-AF65-F5344CB8AC3E}">
        <p14:creationId xmlns:p14="http://schemas.microsoft.com/office/powerpoint/2010/main" val="473328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82416084-AEAD-4F3B-A517-109501EF1DB5}" type="slidenum">
              <a:rPr lang="en-US" smtClean="0"/>
              <a:pPr/>
              <a:t>12</a:t>
            </a:fld>
            <a:endParaRPr lang="en-US" smtClean="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ru-RU" dirty="0" smtClean="0"/>
          </a:p>
        </p:txBody>
      </p:sp>
    </p:spTree>
    <p:extLst>
      <p:ext uri="{BB962C8B-B14F-4D97-AF65-F5344CB8AC3E}">
        <p14:creationId xmlns:p14="http://schemas.microsoft.com/office/powerpoint/2010/main" val="91414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09A7A523-6BAF-4B0A-B432-656D79DB39F1}" type="slidenum">
              <a:rPr lang="en-US" altLang="ru-RU" smtClean="0">
                <a:solidFill>
                  <a:srgbClr val="000000"/>
                </a:solidFill>
              </a:rPr>
              <a:pPr/>
              <a:t>14</a:t>
            </a:fld>
            <a:endParaRPr lang="en-US" altLang="ru-RU" smtClean="0">
              <a:solidFill>
                <a:srgbClr val="000000"/>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ru-RU" altLang="ru-RU" smtClean="0"/>
          </a:p>
        </p:txBody>
      </p:sp>
    </p:spTree>
    <p:extLst>
      <p:ext uri="{BB962C8B-B14F-4D97-AF65-F5344CB8AC3E}">
        <p14:creationId xmlns:p14="http://schemas.microsoft.com/office/powerpoint/2010/main" val="118379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6BAF6FC2-6563-4209-9474-9B720FEFBBAB}" type="slidenum">
              <a:rPr lang="ru-RU" altLang="ru-RU" sz="1200" smtClean="0">
                <a:solidFill>
                  <a:srgbClr val="000000"/>
                </a:solidFill>
                <a:latin typeface="Times New Roman" panose="02020603050405020304" pitchFamily="18" charset="0"/>
              </a:rPr>
              <a:pPr/>
              <a:t>24</a:t>
            </a:fld>
            <a:endParaRPr lang="ru-RU" altLang="ru-RU" sz="1200" dirty="0" smtClean="0">
              <a:solidFill>
                <a:srgbClr val="000000"/>
              </a:solidFill>
              <a:latin typeface="Times New Roman" panose="02020603050405020304"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r>
              <a:rPr lang="en-US" altLang="ru-RU" dirty="0" smtClean="0"/>
              <a:t>transmission factor.</a:t>
            </a:r>
          </a:p>
          <a:p>
            <a:r>
              <a:rPr lang="en-US" dirty="0" smtClean="0"/>
              <a:t>Less than 20% of beam is lost in the process of acceleration</a:t>
            </a:r>
          </a:p>
          <a:p>
            <a:r>
              <a:rPr lang="en-US" dirty="0" smtClean="0"/>
              <a:t>The overall efficiency is slightly less than 10 percent</a:t>
            </a:r>
          </a:p>
          <a:p>
            <a:endParaRPr lang="en-US" altLang="ru-RU" dirty="0" smtClean="0"/>
          </a:p>
          <a:p>
            <a:endParaRPr lang="ru-RU" altLang="ru-RU" dirty="0" smtClean="0"/>
          </a:p>
        </p:txBody>
      </p:sp>
    </p:spTree>
    <p:extLst>
      <p:ext uri="{BB962C8B-B14F-4D97-AF65-F5344CB8AC3E}">
        <p14:creationId xmlns:p14="http://schemas.microsoft.com/office/powerpoint/2010/main" val="113794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04CDF9B-DD28-4B97-A778-00D9548C33C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0277933-03A3-4320-A087-3C27AA5F6C5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9FB76-7073-4C86-827C-988D1142C2E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FD7142A-0CEA-4E0D-9DF4-5E1C3D248C2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15C9622-315C-4258-858E-E4D1C005B39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59BD54F7-9AD8-4ED2-916A-4381A781A93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B64BCD-15E9-4CD2-BE82-B7E9974ED3A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4095FB-153F-4AEE-97AE-603EAC5CA1C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3D55E34-79A8-439F-9DF6-AA8DEB70D0A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D1A5296A-6198-42BF-8BEE-E28325E5E39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6CEA4EB-97E0-4AAB-871D-4B276515EDE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5C31556-9248-4B02-8A48-49B1FD167AD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642AB38-85A1-4DC9-811B-D7FE4B7AA5B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2E3DB40-37BB-445F-B493-C21E543687C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91A949-AC06-4F09-9A9E-F5665FCCE69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image" Target="../media/image20.jpe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2.jpeg"/><Relationship Id="rId5" Type="http://schemas.openxmlformats.org/officeDocument/2006/relationships/image" Target="../media/image1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1.jpeg"/><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5.wdp"/><Relationship Id="rId7"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1.jpeg"/><Relationship Id="rId4" Type="http://schemas.openxmlformats.org/officeDocument/2006/relationships/image" Target="../media/image26.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xml"/><Relationship Id="rId7" Type="http://schemas.openxmlformats.org/officeDocument/2006/relationships/image" Target="../media/image27.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748145" y="145377"/>
            <a:ext cx="7721600" cy="1193896"/>
          </a:xfrm>
        </p:spPr>
        <p:txBody>
          <a:bodyPr/>
          <a:lstStyle/>
          <a:p>
            <a:pPr eaLnBrk="1" hangingPunct="1"/>
            <a:r>
              <a:rPr lang="en-GB" sz="2800" b="1" dirty="0" smtClean="0">
                <a:solidFill>
                  <a:srgbClr val="0000CC"/>
                </a:solidFill>
                <a:latin typeface="Times New Roman" panose="02020603050405020304" pitchFamily="18" charset="0"/>
                <a:ea typeface="Roboto Cn" pitchFamily="2" charset="0"/>
                <a:cs typeface="Times New Roman" panose="02020603050405020304" pitchFamily="18" charset="0"/>
              </a:rPr>
              <a:t>S</a:t>
            </a:r>
            <a:r>
              <a:rPr lang="en-US" sz="2800" b="1" dirty="0" err="1" smtClean="0">
                <a:solidFill>
                  <a:srgbClr val="0000CC"/>
                </a:solidFill>
                <a:latin typeface="Times New Roman" panose="02020603050405020304" pitchFamily="18" charset="0"/>
                <a:ea typeface="Roboto Cn" pitchFamily="2" charset="0"/>
                <a:cs typeface="Times New Roman" panose="02020603050405020304" pitchFamily="18" charset="0"/>
              </a:rPr>
              <a:t>tatus</a:t>
            </a:r>
            <a:r>
              <a:rPr lang="en-US" sz="2800" b="1" dirty="0" smtClean="0">
                <a:solidFill>
                  <a:srgbClr val="0000CC"/>
                </a:solidFill>
                <a:latin typeface="Times New Roman" panose="02020603050405020304" pitchFamily="18" charset="0"/>
                <a:ea typeface="Roboto Cn" pitchFamily="2" charset="0"/>
                <a:cs typeface="Times New Roman" panose="02020603050405020304" pitchFamily="18" charset="0"/>
              </a:rPr>
              <a:t> </a:t>
            </a:r>
            <a:r>
              <a:rPr lang="ru-RU" sz="2800" b="1" dirty="0" err="1" smtClean="0">
                <a:solidFill>
                  <a:srgbClr val="0000CC"/>
                </a:solidFill>
                <a:latin typeface="Times New Roman" panose="02020603050405020304" pitchFamily="18" charset="0"/>
                <a:ea typeface="Roboto Cn" pitchFamily="2" charset="0"/>
                <a:cs typeface="Times New Roman" panose="02020603050405020304" pitchFamily="18" charset="0"/>
              </a:rPr>
              <a:t>of</a:t>
            </a:r>
            <a:r>
              <a:rPr lang="ru-RU" sz="2800" b="1" dirty="0" smtClean="0">
                <a:solidFill>
                  <a:srgbClr val="0000CC"/>
                </a:solidFill>
                <a:latin typeface="Times New Roman" panose="02020603050405020304" pitchFamily="18" charset="0"/>
                <a:ea typeface="Roboto Cn" pitchFamily="2" charset="0"/>
                <a:cs typeface="Times New Roman" panose="02020603050405020304" pitchFamily="18" charset="0"/>
              </a:rPr>
              <a:t> </a:t>
            </a:r>
            <a:r>
              <a:rPr lang="en-US" sz="2800" b="1" dirty="0">
                <a:solidFill>
                  <a:srgbClr val="0000CC"/>
                </a:solidFill>
                <a:latin typeface="Times New Roman" panose="02020603050405020304" pitchFamily="18" charset="0"/>
                <a:ea typeface="Roboto Cn" pitchFamily="2" charset="0"/>
                <a:cs typeface="Times New Roman" panose="02020603050405020304" pitchFamily="18" charset="0"/>
              </a:rPr>
              <a:t>the</a:t>
            </a:r>
            <a:r>
              <a:rPr lang="en-US" altLang="ru-RU" sz="2800" b="1" dirty="0">
                <a:solidFill>
                  <a:srgbClr val="0000CC"/>
                </a:solidFill>
                <a:latin typeface="Times New Roman" panose="02020603050405020304" pitchFamily="18" charset="0"/>
                <a:ea typeface="Roboto Cn" pitchFamily="2" charset="0"/>
                <a:cs typeface="Times New Roman" panose="02020603050405020304" pitchFamily="18" charset="0"/>
              </a:rPr>
              <a:t> </a:t>
            </a:r>
            <a:r>
              <a:rPr lang="en-US" altLang="ru-RU" sz="2800" b="1" dirty="0">
                <a:solidFill>
                  <a:srgbClr val="CC0000"/>
                </a:solidFill>
                <a:latin typeface="Times New Roman" panose="02020603050405020304" pitchFamily="18" charset="0"/>
                <a:ea typeface="Roboto Cn" pitchFamily="2" charset="0"/>
                <a:cs typeface="Times New Roman" panose="02020603050405020304" pitchFamily="18" charset="0"/>
              </a:rPr>
              <a:t>Factory of  Super Heavy Elements </a:t>
            </a:r>
            <a:r>
              <a:rPr lang="en-US" sz="2800" b="1" dirty="0" smtClean="0">
                <a:solidFill>
                  <a:srgbClr val="CC0000"/>
                </a:solidFill>
                <a:latin typeface="Times New Roman" panose="02020603050405020304" pitchFamily="18" charset="0"/>
                <a:ea typeface="Roboto Cn" pitchFamily="2" charset="0"/>
                <a:cs typeface="Times New Roman" panose="02020603050405020304" pitchFamily="18" charset="0"/>
              </a:rPr>
              <a:t>DC-280</a:t>
            </a:r>
            <a:r>
              <a:rPr lang="en-US" sz="2800" b="1" dirty="0" smtClean="0">
                <a:solidFill>
                  <a:srgbClr val="0000CC"/>
                </a:solidFill>
                <a:latin typeface="Times New Roman" panose="02020603050405020304" pitchFamily="18" charset="0"/>
                <a:ea typeface="Roboto Cn" pitchFamily="2" charset="0"/>
                <a:cs typeface="Times New Roman" panose="02020603050405020304" pitchFamily="18" charset="0"/>
              </a:rPr>
              <a:t> cyclotron</a:t>
            </a:r>
            <a:endParaRPr lang="ru-RU" sz="2800" b="1" dirty="0" smtClean="0">
              <a:solidFill>
                <a:srgbClr val="0000CC"/>
              </a:solidFill>
              <a:latin typeface="Times New Roman" panose="02020603050405020304" pitchFamily="18" charset="0"/>
              <a:ea typeface="Roboto Cn" pitchFamily="2" charset="0"/>
              <a:cs typeface="Times New Roman" panose="02020603050405020304" pitchFamily="18" charset="0"/>
            </a:endParaRPr>
          </a:p>
        </p:txBody>
      </p:sp>
      <p:sp>
        <p:nvSpPr>
          <p:cNvPr id="15362" name="Rectangle 3"/>
          <p:cNvSpPr>
            <a:spLocks noGrp="1" noChangeArrowheads="1"/>
          </p:cNvSpPr>
          <p:nvPr>
            <p:ph type="subTitle" idx="1"/>
          </p:nvPr>
        </p:nvSpPr>
        <p:spPr>
          <a:xfrm>
            <a:off x="3713874" y="1439055"/>
            <a:ext cx="2048386" cy="374827"/>
          </a:xfrm>
        </p:spPr>
        <p:txBody>
          <a:bodyPr anchor="ctr"/>
          <a:lstStyle/>
          <a:p>
            <a:r>
              <a:rPr lang="en-US" sz="2400" b="1" dirty="0" smtClean="0">
                <a:solidFill>
                  <a:srgbClr val="990099"/>
                </a:solidFill>
                <a:latin typeface="Times New Roman" panose="02020603050405020304" pitchFamily="18" charset="0"/>
                <a:cs typeface="Times New Roman" panose="02020603050405020304" pitchFamily="18" charset="0"/>
              </a:rPr>
              <a:t>Igor Kalagin</a:t>
            </a:r>
            <a:endParaRPr lang="ru-RU" altLang="ru-RU" sz="2400" b="1" i="1" dirty="0">
              <a:solidFill>
                <a:srgbClr val="990099"/>
              </a:solidFill>
              <a:latin typeface="Times New Roman" panose="02020603050405020304" pitchFamily="18" charset="0"/>
              <a:cs typeface="Times New Roman" panose="02020603050405020304" pitchFamily="18" charset="0"/>
            </a:endParaRPr>
          </a:p>
        </p:txBody>
      </p:sp>
      <p:sp>
        <p:nvSpPr>
          <p:cNvPr id="15363" name="Rectangle 5"/>
          <p:cNvSpPr>
            <a:spLocks noChangeArrowheads="1"/>
          </p:cNvSpPr>
          <p:nvPr/>
        </p:nvSpPr>
        <p:spPr bwMode="auto">
          <a:xfrm>
            <a:off x="3095698" y="6055292"/>
            <a:ext cx="3284738" cy="248093"/>
          </a:xfrm>
          <a:prstGeom prst="rect">
            <a:avLst/>
          </a:prstGeom>
          <a:noFill/>
          <a:ln w="9525">
            <a:noFill/>
            <a:miter lim="800000"/>
            <a:headEnd/>
            <a:tailEnd/>
          </a:ln>
        </p:spPr>
        <p:txBody>
          <a:bodyPr/>
          <a:lstStyle/>
          <a:p>
            <a:pPr algn="ctr">
              <a:lnSpc>
                <a:spcPct val="80000"/>
              </a:lnSpc>
              <a:spcBef>
                <a:spcPct val="20000"/>
              </a:spcBef>
            </a:pPr>
            <a:r>
              <a:rPr lang="en-US" sz="1600" b="1" i="1" dirty="0" err="1" smtClean="0">
                <a:solidFill>
                  <a:srgbClr val="990099"/>
                </a:solidFill>
                <a:latin typeface="Times New Roman" panose="02020603050405020304" pitchFamily="18" charset="0"/>
                <a:cs typeface="Times New Roman" panose="02020603050405020304" pitchFamily="18" charset="0"/>
              </a:rPr>
              <a:t>Dubna</a:t>
            </a:r>
            <a:r>
              <a:rPr lang="en-US" sz="1600" b="1" i="1" dirty="0" smtClean="0">
                <a:solidFill>
                  <a:srgbClr val="990099"/>
                </a:solidFill>
                <a:latin typeface="Times New Roman" panose="02020603050405020304" pitchFamily="18" charset="0"/>
                <a:cs typeface="Times New Roman" panose="02020603050405020304" pitchFamily="18" charset="0"/>
              </a:rPr>
              <a:t> </a:t>
            </a:r>
            <a:r>
              <a:rPr lang="ru-RU" sz="1600" b="1" i="1" dirty="0" smtClean="0">
                <a:solidFill>
                  <a:srgbClr val="990099"/>
                </a:solidFill>
                <a:latin typeface="Times New Roman" panose="02020603050405020304" pitchFamily="18" charset="0"/>
                <a:cs typeface="Times New Roman" panose="02020603050405020304" pitchFamily="18" charset="0"/>
              </a:rPr>
              <a:t>201</a:t>
            </a:r>
            <a:r>
              <a:rPr lang="en-US" sz="1600" b="1" i="1" dirty="0" smtClean="0">
                <a:solidFill>
                  <a:srgbClr val="990099"/>
                </a:solidFill>
                <a:latin typeface="Times New Roman" panose="02020603050405020304" pitchFamily="18" charset="0"/>
                <a:cs typeface="Times New Roman" panose="02020603050405020304" pitchFamily="18" charset="0"/>
              </a:rPr>
              <a:t>9</a:t>
            </a:r>
            <a:endParaRPr lang="ru-RU" sz="1600" b="1" i="1" dirty="0">
              <a:solidFill>
                <a:srgbClr val="990099"/>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334958" y="5154478"/>
            <a:ext cx="8531225" cy="615553"/>
          </a:xfrm>
          <a:prstGeom prst="rect">
            <a:avLst/>
          </a:prstGeom>
          <a:noFill/>
          <a:ln w="9525">
            <a:noFill/>
            <a:miter lim="800000"/>
            <a:headEnd/>
            <a:tailEnd/>
          </a:ln>
          <a:effectLst/>
        </p:spPr>
        <p:txBody>
          <a:bodyPr wrap="square" anchor="ctr">
            <a:spAutoFit/>
          </a:bodyPr>
          <a:lstStyle/>
          <a:p>
            <a:pPr algn="ctr">
              <a:buFontTx/>
              <a:buNone/>
            </a:pPr>
            <a:r>
              <a:rPr lang="en-US" altLang="ru-RU" dirty="0">
                <a:solidFill>
                  <a:srgbClr val="3333CC"/>
                </a:solidFill>
              </a:rPr>
              <a:t> </a:t>
            </a:r>
            <a:r>
              <a:rPr lang="en-US" altLang="ru-RU" sz="1600" dirty="0" smtClean="0">
                <a:solidFill>
                  <a:srgbClr val="3333CC"/>
                </a:solidFill>
                <a:latin typeface="Times New Roman" panose="02020603050405020304" pitchFamily="18" charset="0"/>
                <a:cs typeface="Times New Roman" panose="02020603050405020304" pitchFamily="18" charset="0"/>
              </a:rPr>
              <a:t>FLEROV LABORATORY of  NUCLEAR REACTIONS</a:t>
            </a:r>
          </a:p>
          <a:p>
            <a:pPr algn="ctr">
              <a:buFontTx/>
              <a:buNone/>
            </a:pPr>
            <a:r>
              <a:rPr lang="en-US" altLang="ru-RU" sz="1600" dirty="0" smtClean="0">
                <a:solidFill>
                  <a:srgbClr val="3333CC"/>
                </a:solidFill>
                <a:latin typeface="Times New Roman" panose="02020603050405020304" pitchFamily="18" charset="0"/>
                <a:cs typeface="Times New Roman" panose="02020603050405020304" pitchFamily="18" charset="0"/>
              </a:rPr>
              <a:t>  </a:t>
            </a:r>
            <a:r>
              <a:rPr lang="en-US" altLang="ru-RU" sz="1600" dirty="0">
                <a:solidFill>
                  <a:srgbClr val="3333CC"/>
                </a:solidFill>
                <a:latin typeface="Times New Roman" panose="02020603050405020304" pitchFamily="18" charset="0"/>
                <a:cs typeface="Times New Roman" panose="02020603050405020304" pitchFamily="18" charset="0"/>
              </a:rPr>
              <a:t>JOINT INSTITUTE FOR NUCLEAR </a:t>
            </a:r>
            <a:r>
              <a:rPr lang="en-US" altLang="ru-RU" sz="1600" dirty="0" smtClean="0">
                <a:solidFill>
                  <a:srgbClr val="3333CC"/>
                </a:solidFill>
                <a:latin typeface="Times New Roman" panose="02020603050405020304" pitchFamily="18" charset="0"/>
                <a:cs typeface="Times New Roman" panose="02020603050405020304" pitchFamily="18" charset="0"/>
              </a:rPr>
              <a:t>RESEARCH</a:t>
            </a: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957" y="2041391"/>
            <a:ext cx="8785225" cy="3113087"/>
          </a:xfrm>
          <a:prstGeom prst="rect">
            <a:avLst/>
          </a:prstGeom>
          <a:noFill/>
          <a:ln w="9525">
            <a:noFill/>
            <a:miter lim="800000"/>
            <a:headEnd/>
            <a:tailEnd/>
          </a:ln>
        </p:spPr>
      </p:pic>
      <p:graphicFrame>
        <p:nvGraphicFramePr>
          <p:cNvPr id="2" name="Объект 1"/>
          <p:cNvGraphicFramePr>
            <a:graphicFrameLocks noChangeAspect="1"/>
          </p:cNvGraphicFramePr>
          <p:nvPr>
            <p:extLst>
              <p:ext uri="{D42A27DB-BD31-4B8C-83A1-F6EECF244321}">
                <p14:modId xmlns:p14="http://schemas.microsoft.com/office/powerpoint/2010/main" val="2360151746"/>
              </p:ext>
            </p:extLst>
          </p:nvPr>
        </p:nvGraphicFramePr>
        <p:xfrm>
          <a:off x="9421813" y="2160588"/>
          <a:ext cx="1600200" cy="863600"/>
        </p:xfrm>
        <a:graphic>
          <a:graphicData uri="http://schemas.openxmlformats.org/presentationml/2006/ole">
            <mc:AlternateContent xmlns:mc="http://schemas.openxmlformats.org/markup-compatibility/2006">
              <mc:Choice xmlns:v="urn:schemas-microsoft-com:vml" Requires="v">
                <p:oleObj spid="_x0000_s2860" name="Объект упаковщика для оболочки" showAsIcon="1" r:id="rId5" imgW="1599480" imgH="863640" progId="Package">
                  <p:embed/>
                </p:oleObj>
              </mc:Choice>
              <mc:Fallback>
                <p:oleObj name="Объект упаковщика для оболочки" showAsIcon="1" r:id="rId5" imgW="1599480" imgH="863640" progId="Package">
                  <p:embed/>
                  <p:pic>
                    <p:nvPicPr>
                      <p:cNvPr id="0" name=""/>
                      <p:cNvPicPr/>
                      <p:nvPr/>
                    </p:nvPicPr>
                    <p:blipFill>
                      <a:blip r:embed="rId6"/>
                      <a:stretch>
                        <a:fillRect/>
                      </a:stretch>
                    </p:blipFill>
                    <p:spPr>
                      <a:xfrm>
                        <a:off x="9421813" y="2160588"/>
                        <a:ext cx="1600200" cy="863600"/>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17475" t="22292" b="4569"/>
          <a:stretch/>
        </p:blipFill>
        <p:spPr>
          <a:xfrm>
            <a:off x="212435" y="907455"/>
            <a:ext cx="4969163" cy="2776888"/>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8230" t="21203" b="4620"/>
          <a:stretch/>
        </p:blipFill>
        <p:spPr>
          <a:xfrm>
            <a:off x="3906982" y="3813653"/>
            <a:ext cx="4904508" cy="2817092"/>
          </a:xfrm>
          <a:prstGeom prst="rect">
            <a:avLst/>
          </a:prstGeom>
        </p:spPr>
      </p:pic>
      <p:sp>
        <p:nvSpPr>
          <p:cNvPr id="7" name="Rectangle 5"/>
          <p:cNvSpPr>
            <a:spLocks noGrp="1" noChangeArrowheads="1"/>
          </p:cNvSpPr>
          <p:nvPr>
            <p:ph type="title"/>
          </p:nvPr>
        </p:nvSpPr>
        <p:spPr bwMode="auto">
          <a:xfrm>
            <a:off x="286327" y="147782"/>
            <a:ext cx="8525163" cy="523220"/>
          </a:xfrm>
          <a:prstGeom prst="rect">
            <a:avLst/>
          </a:prstGeom>
          <a:noFill/>
          <a:ln>
            <a:noFill/>
          </a:ln>
          <a:effectLst/>
          <a:extLst/>
        </p:spPr>
        <p:txBody>
          <a:bodyPr wrap="square" anchor="ctr">
            <a:spAutoFit/>
          </a:bodyPr>
          <a:lstStyle/>
          <a:p>
            <a:pPr>
              <a:defRPr/>
            </a:pPr>
            <a:r>
              <a:rPr lang="en-US" sz="2800" b="1" dirty="0" smtClean="0">
                <a:solidFill>
                  <a:srgbClr val="0000CC"/>
                </a:solidFill>
                <a:latin typeface="Times New Roman" panose="02020603050405020304" pitchFamily="18" charset="0"/>
                <a:cs typeface="Times New Roman" panose="02020603050405020304" pitchFamily="18" charset="0"/>
              </a:rPr>
              <a:t>Tests of DECRIS-PM at </a:t>
            </a:r>
            <a:r>
              <a:rPr lang="en-US" sz="2800" b="1" dirty="0">
                <a:solidFill>
                  <a:srgbClr val="0000CC"/>
                </a:solidFill>
                <a:latin typeface="Times New Roman" panose="02020603050405020304" pitchFamily="18" charset="0"/>
                <a:cs typeface="Times New Roman" panose="02020603050405020304" pitchFamily="18" charset="0"/>
              </a:rPr>
              <a:t>the HV platform of DC-280</a:t>
            </a:r>
            <a:endPar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 name="Прямоугольник 7"/>
          <p:cNvSpPr/>
          <p:nvPr/>
        </p:nvSpPr>
        <p:spPr>
          <a:xfrm>
            <a:off x="7497439" y="4648261"/>
            <a:ext cx="559769" cy="461665"/>
          </a:xfrm>
          <a:prstGeom prst="rect">
            <a:avLst/>
          </a:prstGeom>
        </p:spPr>
        <p:txBody>
          <a:bodyPr wrap="none">
            <a:spAutoFit/>
          </a:bodyPr>
          <a:lstStyle/>
          <a:p>
            <a:r>
              <a:rPr lang="en-US" altLang="ru-RU" sz="2400" b="1" dirty="0">
                <a:solidFill>
                  <a:srgbClr val="FF0000"/>
                </a:solidFill>
                <a:latin typeface="Times New Roman" panose="02020603050405020304" pitchFamily="18" charset="0"/>
                <a:cs typeface="Times New Roman" panose="02020603050405020304" pitchFamily="18" charset="0"/>
              </a:rPr>
              <a:t>Kr</a:t>
            </a:r>
            <a:endParaRPr lang="ru-RU" sz="2400" dirty="0"/>
          </a:p>
        </p:txBody>
      </p:sp>
      <p:sp>
        <p:nvSpPr>
          <p:cNvPr id="9" name="Прямоугольник 8"/>
          <p:cNvSpPr/>
          <p:nvPr/>
        </p:nvSpPr>
        <p:spPr>
          <a:xfrm>
            <a:off x="3906982" y="1715716"/>
            <a:ext cx="559769" cy="461665"/>
          </a:xfrm>
          <a:prstGeom prst="rect">
            <a:avLst/>
          </a:prstGeom>
        </p:spPr>
        <p:txBody>
          <a:bodyPr wrap="none">
            <a:spAutoFit/>
          </a:bodyPr>
          <a:lstStyle/>
          <a:p>
            <a:r>
              <a:rPr lang="en-US" altLang="ru-RU" sz="2400" b="1" dirty="0" err="1" smtClean="0">
                <a:solidFill>
                  <a:srgbClr val="FF0000"/>
                </a:solidFill>
                <a:latin typeface="Times New Roman" panose="02020603050405020304" pitchFamily="18" charset="0"/>
                <a:cs typeface="Times New Roman" panose="02020603050405020304" pitchFamily="18" charset="0"/>
              </a:rPr>
              <a:t>Ar</a:t>
            </a:r>
            <a:endParaRPr lang="ru-RU" sz="2400" dirty="0"/>
          </a:p>
        </p:txBody>
      </p:sp>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r="18980"/>
          <a:stretch/>
        </p:blipFill>
        <p:spPr>
          <a:xfrm>
            <a:off x="5265859" y="907455"/>
            <a:ext cx="3724579" cy="2585861"/>
          </a:xfrm>
          <a:prstGeom prst="rect">
            <a:avLst/>
          </a:prstGeom>
        </p:spPr>
      </p:pic>
      <p:sp>
        <p:nvSpPr>
          <p:cNvPr id="13" name="Прямоугольник 12"/>
          <p:cNvSpPr/>
          <p:nvPr/>
        </p:nvSpPr>
        <p:spPr>
          <a:xfrm>
            <a:off x="355786" y="5698207"/>
            <a:ext cx="1693156" cy="646331"/>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 </a:t>
            </a:r>
            <a:r>
              <a:rPr lang="en-US" altLang="ru-RU" b="1" baseline="-25000" dirty="0" smtClean="0">
                <a:solidFill>
                  <a:srgbClr val="FF0000"/>
                </a:solidFill>
                <a:latin typeface="Times New Roman" panose="02020603050405020304" pitchFamily="18" charset="0"/>
                <a:cs typeface="Times New Roman" panose="02020603050405020304" pitchFamily="18" charset="0"/>
              </a:rPr>
              <a:t>84</a:t>
            </a:r>
            <a:r>
              <a:rPr lang="en-US" altLang="ru-RU" b="1" dirty="0" smtClean="0">
                <a:solidFill>
                  <a:srgbClr val="FF0000"/>
                </a:solidFill>
                <a:latin typeface="Times New Roman" panose="02020603050405020304" pitchFamily="18" charset="0"/>
                <a:cs typeface="Times New Roman" panose="02020603050405020304" pitchFamily="18" charset="0"/>
              </a:rPr>
              <a:t>Kr</a:t>
            </a:r>
            <a:r>
              <a:rPr lang="en-US" altLang="ru-RU" b="1" baseline="30000" dirty="0" smtClean="0">
                <a:solidFill>
                  <a:srgbClr val="FF0000"/>
                </a:solidFill>
                <a:latin typeface="Times New Roman" panose="02020603050405020304" pitchFamily="18" charset="0"/>
                <a:cs typeface="Times New Roman" panose="02020603050405020304" pitchFamily="18" charset="0"/>
              </a:rPr>
              <a:t>+14 </a:t>
            </a:r>
            <a:r>
              <a:rPr lang="en-US" altLang="ru-RU" b="1" dirty="0" smtClean="0">
                <a:solidFill>
                  <a:srgbClr val="990099"/>
                </a:solidFill>
                <a:latin typeface="Times New Roman" panose="02020603050405020304" pitchFamily="18" charset="0"/>
                <a:cs typeface="Times New Roman" panose="02020603050405020304" pitchFamily="18" charset="0"/>
              </a:rPr>
              <a:t>, A/Z=6</a:t>
            </a:r>
          </a:p>
          <a:p>
            <a:pPr algn="ctr"/>
            <a:r>
              <a:rPr lang="en-US" b="1" dirty="0" smtClean="0">
                <a:solidFill>
                  <a:srgbClr val="990099"/>
                </a:solidFill>
                <a:latin typeface="Times New Roman" panose="02020603050405020304" pitchFamily="18" charset="0"/>
                <a:cs typeface="Times New Roman" panose="02020603050405020304" pitchFamily="18" charset="0"/>
              </a:rPr>
              <a:t>I max=</a:t>
            </a:r>
            <a:r>
              <a:rPr lang="en-US" b="1" dirty="0" smtClean="0">
                <a:solidFill>
                  <a:srgbClr val="FF0000"/>
                </a:solidFill>
                <a:latin typeface="Times New Roman" panose="02020603050405020304" pitchFamily="18" charset="0"/>
                <a:cs typeface="Times New Roman" panose="02020603050405020304" pitchFamily="18" charset="0"/>
              </a:rPr>
              <a:t>65</a:t>
            </a:r>
            <a:r>
              <a:rPr lang="en-US" b="1" dirty="0" smtClean="0">
                <a:solidFill>
                  <a:srgbClr val="990099"/>
                </a:solidFill>
                <a:latin typeface="Times New Roman" panose="02020603050405020304" pitchFamily="18" charset="0"/>
                <a:cs typeface="Times New Roman" panose="02020603050405020304" pitchFamily="18" charset="0"/>
              </a:rPr>
              <a:t> µA</a:t>
            </a:r>
            <a:endParaRPr lang="ru-RU" dirty="0">
              <a:solidFill>
                <a:srgbClr val="990099"/>
              </a:solidFill>
            </a:endParaRPr>
          </a:p>
        </p:txBody>
      </p:sp>
      <p:sp>
        <p:nvSpPr>
          <p:cNvPr id="14" name="Прямоугольник 13"/>
          <p:cNvSpPr/>
          <p:nvPr/>
        </p:nvSpPr>
        <p:spPr>
          <a:xfrm>
            <a:off x="275187" y="4282440"/>
            <a:ext cx="1891928" cy="646331"/>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 </a:t>
            </a:r>
            <a:r>
              <a:rPr lang="en-US" altLang="ru-RU" b="1" baseline="-25000" dirty="0" smtClean="0">
                <a:solidFill>
                  <a:srgbClr val="FF0000"/>
                </a:solidFill>
                <a:latin typeface="Times New Roman" panose="02020603050405020304" pitchFamily="18" charset="0"/>
                <a:cs typeface="Times New Roman" panose="02020603050405020304" pitchFamily="18" charset="0"/>
              </a:rPr>
              <a:t>40</a:t>
            </a:r>
            <a:r>
              <a:rPr lang="en-US" altLang="ru-RU" b="1" dirty="0" smtClean="0">
                <a:solidFill>
                  <a:srgbClr val="FF0000"/>
                </a:solidFill>
                <a:latin typeface="Times New Roman" panose="02020603050405020304" pitchFamily="18" charset="0"/>
                <a:cs typeface="Times New Roman" panose="02020603050405020304" pitchFamily="18" charset="0"/>
              </a:rPr>
              <a:t>Ar</a:t>
            </a:r>
            <a:r>
              <a:rPr lang="en-US" altLang="ru-RU" b="1" baseline="30000" dirty="0" smtClean="0">
                <a:solidFill>
                  <a:srgbClr val="FF0000"/>
                </a:solidFill>
                <a:latin typeface="Times New Roman" panose="02020603050405020304" pitchFamily="18" charset="0"/>
                <a:cs typeface="Times New Roman" panose="02020603050405020304" pitchFamily="18" charset="0"/>
              </a:rPr>
              <a:t>+7 </a:t>
            </a:r>
            <a:r>
              <a:rPr lang="en-US" altLang="ru-RU" b="1" dirty="0" smtClean="0">
                <a:solidFill>
                  <a:srgbClr val="990099"/>
                </a:solidFill>
                <a:latin typeface="Times New Roman" panose="02020603050405020304" pitchFamily="18" charset="0"/>
                <a:cs typeface="Times New Roman" panose="02020603050405020304" pitchFamily="18" charset="0"/>
              </a:rPr>
              <a:t>, A/Z=5.71</a:t>
            </a:r>
          </a:p>
          <a:p>
            <a:pPr algn="ctr"/>
            <a:r>
              <a:rPr lang="en-US" b="1" dirty="0" smtClean="0">
                <a:solidFill>
                  <a:srgbClr val="990099"/>
                </a:solidFill>
                <a:latin typeface="Times New Roman" panose="02020603050405020304" pitchFamily="18" charset="0"/>
                <a:cs typeface="Times New Roman" panose="02020603050405020304" pitchFamily="18" charset="0"/>
              </a:rPr>
              <a:t>I max=</a:t>
            </a:r>
            <a:r>
              <a:rPr lang="en-US" b="1" dirty="0" smtClean="0">
                <a:solidFill>
                  <a:srgbClr val="FF0000"/>
                </a:solidFill>
                <a:latin typeface="Times New Roman" panose="02020603050405020304" pitchFamily="18" charset="0"/>
                <a:cs typeface="Times New Roman" panose="02020603050405020304" pitchFamily="18" charset="0"/>
              </a:rPr>
              <a:t>190</a:t>
            </a:r>
            <a:r>
              <a:rPr lang="en-US" b="1" dirty="0" smtClean="0">
                <a:solidFill>
                  <a:srgbClr val="990099"/>
                </a:solidFill>
                <a:latin typeface="Times New Roman" panose="02020603050405020304" pitchFamily="18" charset="0"/>
                <a:cs typeface="Times New Roman" panose="02020603050405020304" pitchFamily="18" charset="0"/>
              </a:rPr>
              <a:t> µA</a:t>
            </a:r>
            <a:endParaRPr lang="ru-RU" dirty="0">
              <a:solidFill>
                <a:srgbClr val="990099"/>
              </a:solidFill>
            </a:endParaRPr>
          </a:p>
        </p:txBody>
      </p:sp>
      <p:sp>
        <p:nvSpPr>
          <p:cNvPr id="15" name="Прямоугольник 14"/>
          <p:cNvSpPr/>
          <p:nvPr/>
        </p:nvSpPr>
        <p:spPr>
          <a:xfrm>
            <a:off x="270105" y="3932136"/>
            <a:ext cx="2264402" cy="369332"/>
          </a:xfrm>
          <a:prstGeom prst="rect">
            <a:avLst/>
          </a:prstGeom>
        </p:spPr>
        <p:txBody>
          <a:bodyPr wrap="none">
            <a:spAutoFit/>
          </a:bodyPr>
          <a:lstStyle/>
          <a:p>
            <a:r>
              <a:rPr lang="en-US" b="1" dirty="0" smtClean="0">
                <a:solidFill>
                  <a:srgbClr val="990033"/>
                </a:solidFill>
                <a:latin typeface="Times New Roman" panose="02020603050405020304" pitchFamily="18" charset="0"/>
                <a:cs typeface="Times New Roman" panose="02020603050405020304" pitchFamily="18" charset="0"/>
              </a:rPr>
              <a:t>Ions for DC-280 tests</a:t>
            </a:r>
            <a:endParaRPr lang="ru-RU" dirty="0"/>
          </a:p>
        </p:txBody>
      </p:sp>
      <p:sp>
        <p:nvSpPr>
          <p:cNvPr id="11" name="Прямоугольник 10"/>
          <p:cNvSpPr/>
          <p:nvPr/>
        </p:nvSpPr>
        <p:spPr>
          <a:xfrm>
            <a:off x="355786" y="4958696"/>
            <a:ext cx="1730730" cy="646331"/>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 </a:t>
            </a:r>
            <a:r>
              <a:rPr lang="en-US" altLang="ru-RU" b="1" baseline="-25000" dirty="0" smtClean="0">
                <a:solidFill>
                  <a:srgbClr val="FF0000"/>
                </a:solidFill>
                <a:latin typeface="Times New Roman" panose="02020603050405020304" pitchFamily="18" charset="0"/>
                <a:cs typeface="Times New Roman" panose="02020603050405020304" pitchFamily="18" charset="0"/>
              </a:rPr>
              <a:t>40</a:t>
            </a:r>
            <a:r>
              <a:rPr lang="en-US" altLang="ru-RU" b="1" dirty="0" smtClean="0">
                <a:solidFill>
                  <a:srgbClr val="FF0000"/>
                </a:solidFill>
                <a:latin typeface="Times New Roman" panose="02020603050405020304" pitchFamily="18" charset="0"/>
                <a:cs typeface="Times New Roman" panose="02020603050405020304" pitchFamily="18" charset="0"/>
              </a:rPr>
              <a:t>Ar</a:t>
            </a:r>
            <a:r>
              <a:rPr lang="en-US" altLang="ru-RU" b="1" baseline="30000" dirty="0" smtClean="0">
                <a:solidFill>
                  <a:srgbClr val="FF0000"/>
                </a:solidFill>
                <a:latin typeface="Times New Roman" panose="02020603050405020304" pitchFamily="18" charset="0"/>
                <a:cs typeface="Times New Roman" panose="02020603050405020304" pitchFamily="18" charset="0"/>
              </a:rPr>
              <a:t>+8</a:t>
            </a:r>
            <a:r>
              <a:rPr lang="en-US" altLang="ru-RU" b="1" dirty="0" smtClean="0">
                <a:solidFill>
                  <a:srgbClr val="990099"/>
                </a:solidFill>
                <a:latin typeface="Times New Roman" panose="02020603050405020304" pitchFamily="18" charset="0"/>
                <a:cs typeface="Times New Roman" panose="02020603050405020304" pitchFamily="18" charset="0"/>
              </a:rPr>
              <a:t>, A/Z=5</a:t>
            </a:r>
          </a:p>
          <a:p>
            <a:pPr algn="ctr"/>
            <a:r>
              <a:rPr lang="en-US" b="1" dirty="0" smtClean="0">
                <a:solidFill>
                  <a:srgbClr val="990099"/>
                </a:solidFill>
                <a:latin typeface="Times New Roman" panose="02020603050405020304" pitchFamily="18" charset="0"/>
                <a:cs typeface="Times New Roman" panose="02020603050405020304" pitchFamily="18" charset="0"/>
              </a:rPr>
              <a:t>I max=</a:t>
            </a:r>
            <a:r>
              <a:rPr lang="en-US" b="1" dirty="0" smtClean="0">
                <a:solidFill>
                  <a:srgbClr val="FF0000"/>
                </a:solidFill>
                <a:latin typeface="Times New Roman" panose="02020603050405020304" pitchFamily="18" charset="0"/>
                <a:cs typeface="Times New Roman" panose="02020603050405020304" pitchFamily="18" charset="0"/>
              </a:rPr>
              <a:t>290</a:t>
            </a:r>
            <a:r>
              <a:rPr lang="en-US" b="1" dirty="0" smtClean="0">
                <a:solidFill>
                  <a:srgbClr val="990099"/>
                </a:solidFill>
                <a:latin typeface="Times New Roman" panose="02020603050405020304" pitchFamily="18" charset="0"/>
                <a:cs typeface="Times New Roman" panose="02020603050405020304" pitchFamily="18" charset="0"/>
              </a:rPr>
              <a:t> µA</a:t>
            </a:r>
            <a:endParaRPr lang="ru-RU" dirty="0">
              <a:solidFill>
                <a:srgbClr val="990099"/>
              </a:solidFill>
            </a:endParaRPr>
          </a:p>
        </p:txBody>
      </p:sp>
      <p:sp>
        <p:nvSpPr>
          <p:cNvPr id="12" name="Прямоугольник 11"/>
          <p:cNvSpPr/>
          <p:nvPr/>
        </p:nvSpPr>
        <p:spPr>
          <a:xfrm>
            <a:off x="2006851" y="5700059"/>
            <a:ext cx="1710725" cy="369332"/>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-The first beam</a:t>
            </a:r>
            <a:endParaRPr lang="ru-RU" b="1" baseline="30000" dirty="0">
              <a:solidFill>
                <a:srgbClr val="FF00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5985601" y="3468621"/>
            <a:ext cx="1399742" cy="369332"/>
          </a:xfrm>
          <a:prstGeom prst="rect">
            <a:avLst/>
          </a:prstGeom>
        </p:spPr>
        <p:txBody>
          <a:bodyPr wrap="none">
            <a:spAutoFit/>
          </a:bodyPr>
          <a:lstStyle/>
          <a:p>
            <a:pPr algn="ctr">
              <a:spcAft>
                <a:spcPts val="0"/>
              </a:spcAft>
            </a:pPr>
            <a:r>
              <a:rPr lang="en-US" dirty="0" smtClean="0">
                <a:solidFill>
                  <a:srgbClr val="990099"/>
                </a:solidFill>
              </a:rPr>
              <a:t>U</a:t>
            </a:r>
            <a:r>
              <a:rPr lang="en-US" baseline="-25000" dirty="0" smtClean="0">
                <a:solidFill>
                  <a:srgbClr val="990099"/>
                </a:solidFill>
              </a:rPr>
              <a:t>ECR</a:t>
            </a:r>
            <a:r>
              <a:rPr lang="en-US" dirty="0" smtClean="0">
                <a:solidFill>
                  <a:srgbClr val="990099"/>
                </a:solidFill>
              </a:rPr>
              <a:t>=15 kV</a:t>
            </a:r>
            <a:endParaRPr lang="ru-RU" dirty="0">
              <a:solidFill>
                <a:srgbClr val="990099"/>
              </a:solidFill>
            </a:endParaRPr>
          </a:p>
        </p:txBody>
      </p:sp>
    </p:spTree>
    <p:extLst>
      <p:ext uri="{BB962C8B-B14F-4D97-AF65-F5344CB8AC3E}">
        <p14:creationId xmlns:p14="http://schemas.microsoft.com/office/powerpoint/2010/main" val="626288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67354" y="141798"/>
            <a:ext cx="6633483" cy="523220"/>
          </a:xfrm>
          <a:prstGeom prst="rect">
            <a:avLst/>
          </a:prstGeom>
        </p:spPr>
        <p:txBody>
          <a:bodyPr wrap="none">
            <a:spAutoFit/>
          </a:bodyPr>
          <a:lstStyle/>
          <a:p>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Calculated regime of </a:t>
            </a:r>
            <a:r>
              <a:rPr lang="en-US" altLang="ru-RU" sz="2800" b="1" baseline="-25000" dirty="0">
                <a:solidFill>
                  <a:srgbClr val="FF0000"/>
                </a:solidFill>
                <a:latin typeface="Times New Roman" panose="02020603050405020304" pitchFamily="18" charset="0"/>
                <a:cs typeface="Times New Roman" panose="02020603050405020304" pitchFamily="18" charset="0"/>
              </a:rPr>
              <a:t>84</a:t>
            </a:r>
            <a:r>
              <a:rPr lang="en-US" altLang="ru-RU" sz="2800" b="1" dirty="0">
                <a:solidFill>
                  <a:srgbClr val="FF0000"/>
                </a:solidFill>
                <a:latin typeface="Times New Roman" panose="02020603050405020304" pitchFamily="18" charset="0"/>
                <a:cs typeface="Times New Roman" panose="02020603050405020304" pitchFamily="18" charset="0"/>
              </a:rPr>
              <a:t>Kr</a:t>
            </a:r>
            <a:r>
              <a:rPr lang="en-US" altLang="ru-RU" sz="2800" b="1" baseline="30000" dirty="0">
                <a:solidFill>
                  <a:srgbClr val="FF0000"/>
                </a:solidFill>
                <a:latin typeface="Times New Roman" panose="02020603050405020304" pitchFamily="18" charset="0"/>
                <a:cs typeface="Times New Roman" panose="02020603050405020304" pitchFamily="18" charset="0"/>
              </a:rPr>
              <a:t>+14</a:t>
            </a:r>
            <a:r>
              <a:rPr lang="en-US" altLang="ru-RU" sz="2800" b="1" dirty="0">
                <a:solidFill>
                  <a:srgbClr val="FF0000"/>
                </a:solidFill>
                <a:latin typeface="Times New Roman" panose="02020603050405020304" pitchFamily="18" charset="0"/>
                <a:cs typeface="Times New Roman" panose="02020603050405020304" pitchFamily="18" charset="0"/>
              </a:rPr>
              <a:t>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acceleration  </a:t>
            </a:r>
            <a:endParaRPr lang="ru-RU" sz="2800" dirty="0"/>
          </a:p>
        </p:txBody>
      </p:sp>
      <p:graphicFrame>
        <p:nvGraphicFramePr>
          <p:cNvPr id="2" name="Таблица 1"/>
          <p:cNvGraphicFramePr>
            <a:graphicFrameLocks noGrp="1"/>
          </p:cNvGraphicFramePr>
          <p:nvPr>
            <p:extLst>
              <p:ext uri="{D42A27DB-BD31-4B8C-83A1-F6EECF244321}">
                <p14:modId xmlns:p14="http://schemas.microsoft.com/office/powerpoint/2010/main" val="1180202978"/>
              </p:ext>
            </p:extLst>
          </p:nvPr>
        </p:nvGraphicFramePr>
        <p:xfrm>
          <a:off x="460557" y="803563"/>
          <a:ext cx="8229599" cy="933797"/>
        </p:xfrm>
        <a:graphic>
          <a:graphicData uri="http://schemas.openxmlformats.org/drawingml/2006/table">
            <a:tbl>
              <a:tblPr firstRow="1" firstCol="1" bandRow="1" bandCol="1">
                <a:tableStyleId>{21E4AEA4-8DFA-4A89-87EB-49C32662AFE0}</a:tableStyleId>
              </a:tblPr>
              <a:tblGrid>
                <a:gridCol w="1028246"/>
                <a:gridCol w="428234"/>
                <a:gridCol w="514728"/>
                <a:gridCol w="542344"/>
                <a:gridCol w="485902"/>
                <a:gridCol w="600617"/>
                <a:gridCol w="600012"/>
                <a:gridCol w="600012"/>
                <a:gridCol w="514728"/>
                <a:gridCol w="600012"/>
                <a:gridCol w="600012"/>
                <a:gridCol w="600012"/>
                <a:gridCol w="514728"/>
                <a:gridCol w="600012"/>
              </a:tblGrid>
              <a:tr h="415637">
                <a:tc>
                  <a:txBody>
                    <a:bodyPr/>
                    <a:lstStyle/>
                    <a:p>
                      <a:pPr algn="ctr">
                        <a:spcAft>
                          <a:spcPts val="0"/>
                        </a:spcAft>
                      </a:pPr>
                      <a:r>
                        <a:rPr lang="en-US" sz="1200" dirty="0">
                          <a:effectLst/>
                        </a:rPr>
                        <a:t>ION</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A/Z</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err="1">
                          <a:effectLst/>
                        </a:rPr>
                        <a:t>R</a:t>
                      </a:r>
                      <a:r>
                        <a:rPr lang="en-US" sz="1200" baseline="-25000" dirty="0" err="1">
                          <a:effectLst/>
                        </a:rPr>
                        <a:t>extr</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dirty="0">
                          <a:effectLst/>
                          <a:sym typeface="Symbol"/>
                        </a:rPr>
                        <a:t></a:t>
                      </a:r>
                      <a:r>
                        <a:rPr lang="en-US" sz="1200" dirty="0" err="1">
                          <a:effectLst/>
                        </a:rPr>
                        <a:t>R</a:t>
                      </a:r>
                      <a:r>
                        <a:rPr lang="en-US" sz="1200" baseline="-25000" dirty="0" err="1">
                          <a:effectLst/>
                        </a:rPr>
                        <a:t>extr</a:t>
                      </a:r>
                      <a:endParaRPr lang="ru-RU" sz="1200" dirty="0">
                        <a:effectLst/>
                      </a:endParaRPr>
                    </a:p>
                    <a:p>
                      <a:pPr algn="ctr">
                        <a:spcAft>
                          <a:spcPts val="0"/>
                        </a:spcAft>
                      </a:pPr>
                      <a:r>
                        <a:rPr lang="en-US" sz="1200" baseline="-25000" dirty="0">
                          <a:effectLst/>
                        </a:rPr>
                        <a:t>120 kV</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F</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HARM</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dirty="0">
                          <a:effectLst/>
                        </a:rPr>
                        <a:t>В</a:t>
                      </a:r>
                      <a:r>
                        <a:rPr lang="en-US" sz="1200" baseline="-25000" dirty="0">
                          <a:effectLst/>
                        </a:rPr>
                        <a:t>0</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a:effectLst/>
                          <a:sym typeface="Symbol"/>
                        </a:rPr>
                        <a:t></a:t>
                      </a:r>
                      <a:r>
                        <a:rPr lang="ru-RU" sz="1200">
                          <a:effectLst/>
                        </a:rPr>
                        <a:t>В </a:t>
                      </a:r>
                      <a:r>
                        <a:rPr lang="en-US" sz="1200">
                          <a:effectLst/>
                        </a:rPr>
                        <a:t>at R</a:t>
                      </a:r>
                      <a:r>
                        <a:rPr lang="en-US" sz="1200" baseline="-25000">
                          <a:effectLst/>
                        </a:rPr>
                        <a:t>extr</a:t>
                      </a:r>
                      <a:endParaRPr lang="ru-RU" sz="1200">
                        <a:effectLst/>
                        <a:latin typeface="Times New Roman"/>
                        <a:ea typeface="Times New Roman"/>
                      </a:endParaRPr>
                    </a:p>
                  </a:txBody>
                  <a:tcPr marL="65324" marR="65324" marT="0" marB="0"/>
                </a:tc>
                <a:tc>
                  <a:txBody>
                    <a:bodyPr/>
                    <a:lstStyle/>
                    <a:p>
                      <a:pPr algn="ctr">
                        <a:spcAft>
                          <a:spcPts val="0"/>
                        </a:spcAft>
                      </a:pPr>
                      <a:r>
                        <a:rPr lang="en-US" sz="1200">
                          <a:effectLst/>
                        </a:rPr>
                        <a:t>I</a:t>
                      </a:r>
                      <a:r>
                        <a:rPr lang="en-US" sz="1200" baseline="-25000">
                          <a:effectLst/>
                        </a:rPr>
                        <a:t>m</a:t>
                      </a:r>
                      <a:r>
                        <a:rPr lang="en-US" sz="1200">
                          <a:effectLst/>
                        </a:rPr>
                        <a:t> </a:t>
                      </a:r>
                      <a:endParaRPr lang="ru-RU" sz="1200">
                        <a:effectLst/>
                        <a:latin typeface="Times New Roman"/>
                        <a:ea typeface="Times New Roman"/>
                      </a:endParaRPr>
                    </a:p>
                  </a:txBody>
                  <a:tcPr marL="65324" marR="65324" marT="0" marB="0"/>
                </a:tc>
                <a:tc>
                  <a:txBody>
                    <a:bodyPr/>
                    <a:lstStyle/>
                    <a:p>
                      <a:pPr algn="ctr">
                        <a:spcAft>
                          <a:spcPts val="0"/>
                        </a:spcAft>
                      </a:pPr>
                      <a:r>
                        <a:rPr lang="en-US" sz="1200" dirty="0" err="1">
                          <a:effectLst/>
                        </a:rPr>
                        <a:t>U</a:t>
                      </a:r>
                      <a:r>
                        <a:rPr lang="en-US" sz="1200" baseline="-25000" dirty="0" err="1">
                          <a:effectLst/>
                        </a:rPr>
                        <a:t>inj</a:t>
                      </a:r>
                      <a:endParaRPr lang="ru-RU" sz="1200" dirty="0">
                        <a:effectLst/>
                      </a:endParaRPr>
                    </a:p>
                    <a:p>
                      <a:pPr algn="ctr">
                        <a:spcAft>
                          <a:spcPts val="0"/>
                        </a:spcAft>
                      </a:pPr>
                      <a:r>
                        <a:rPr lang="en-US" sz="1200" dirty="0">
                          <a:effectLst/>
                        </a:rPr>
                        <a:t> </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a:effectLst/>
                        </a:rPr>
                        <a:t>U</a:t>
                      </a:r>
                      <a:r>
                        <a:rPr lang="en-US" sz="1200" baseline="-25000">
                          <a:effectLst/>
                        </a:rPr>
                        <a:t>bender</a:t>
                      </a:r>
                      <a:endParaRPr lang="ru-RU" sz="1200">
                        <a:effectLst/>
                        <a:latin typeface="Times New Roman"/>
                        <a:ea typeface="Times New Roman"/>
                      </a:endParaRPr>
                    </a:p>
                  </a:txBody>
                  <a:tcPr marL="65324" marR="65324" marT="0" marB="0"/>
                </a:tc>
                <a:tc>
                  <a:txBody>
                    <a:bodyPr/>
                    <a:lstStyle/>
                    <a:p>
                      <a:pPr algn="ctr">
                        <a:spcAft>
                          <a:spcPts val="0"/>
                        </a:spcAft>
                      </a:pPr>
                      <a:r>
                        <a:rPr lang="en-US" sz="1200">
                          <a:effectLst/>
                        </a:rPr>
                        <a:t>U</a:t>
                      </a:r>
                      <a:r>
                        <a:rPr lang="en-US" sz="1200" baseline="-25000">
                          <a:effectLst/>
                        </a:rPr>
                        <a:t>infl</a:t>
                      </a:r>
                      <a:endParaRPr lang="ru-RU" sz="1200">
                        <a:effectLst/>
                        <a:latin typeface="Times New Roman"/>
                        <a:ea typeface="Times New Roman"/>
                      </a:endParaRPr>
                    </a:p>
                  </a:txBody>
                  <a:tcPr marL="65324" marR="65324" marT="0" marB="0"/>
                </a:tc>
                <a:tc>
                  <a:txBody>
                    <a:bodyPr/>
                    <a:lstStyle/>
                    <a:p>
                      <a:pPr algn="ctr">
                        <a:spcAft>
                          <a:spcPts val="0"/>
                        </a:spcAft>
                      </a:pPr>
                      <a:r>
                        <a:rPr lang="en-US" sz="1200">
                          <a:effectLst/>
                        </a:rPr>
                        <a:t>U</a:t>
                      </a:r>
                      <a:r>
                        <a:rPr lang="en-US" sz="1200" baseline="-25000">
                          <a:effectLst/>
                        </a:rPr>
                        <a:t>defl</a:t>
                      </a:r>
                      <a:endParaRPr lang="ru-RU" sz="1200">
                        <a:effectLst/>
                        <a:latin typeface="Times New Roman"/>
                        <a:ea typeface="Times New Roman"/>
                      </a:endParaRPr>
                    </a:p>
                  </a:txBody>
                  <a:tcPr marL="65324" marR="65324" marT="0" marB="0"/>
                </a:tc>
                <a:tc>
                  <a:txBody>
                    <a:bodyPr/>
                    <a:lstStyle/>
                    <a:p>
                      <a:pPr algn="ctr">
                        <a:spcAft>
                          <a:spcPts val="0"/>
                        </a:spcAft>
                      </a:pPr>
                      <a:r>
                        <a:rPr lang="en-US" sz="1200" dirty="0">
                          <a:effectLst/>
                        </a:rPr>
                        <a:t>E</a:t>
                      </a:r>
                      <a:endParaRPr lang="ru-RU" sz="1200" dirty="0">
                        <a:effectLst/>
                        <a:latin typeface="Times New Roman"/>
                        <a:ea typeface="Times New Roman"/>
                      </a:endParaRPr>
                    </a:p>
                  </a:txBody>
                  <a:tcPr marL="65324" marR="65324" marT="0" marB="0"/>
                </a:tc>
              </a:tr>
              <a:tr h="174197">
                <a:tc>
                  <a:txBody>
                    <a:bodyPr/>
                    <a:lstStyle/>
                    <a:p>
                      <a:pPr algn="ctr">
                        <a:spcAft>
                          <a:spcPts val="0"/>
                        </a:spcAft>
                      </a:pPr>
                      <a:r>
                        <a:rPr lang="en-US" sz="1000">
                          <a:effectLst/>
                        </a:rPr>
                        <a:t> </a:t>
                      </a:r>
                      <a:endParaRPr lang="ru-RU" sz="1100">
                        <a:effectLst/>
                        <a:latin typeface="Times New Roman"/>
                        <a:ea typeface="Times New Roman"/>
                      </a:endParaRPr>
                    </a:p>
                  </a:txBody>
                  <a:tcPr marL="65324" marR="65324" marT="0" marB="0"/>
                </a:tc>
                <a:tc>
                  <a:txBody>
                    <a:bodyPr/>
                    <a:lstStyle/>
                    <a:p>
                      <a:pPr algn="ctr">
                        <a:spcAft>
                          <a:spcPts val="0"/>
                        </a:spcAft>
                      </a:pPr>
                      <a:r>
                        <a:rPr lang="en-US" sz="1200" dirty="0">
                          <a:effectLst/>
                        </a:rPr>
                        <a:t> </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m</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mm</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MHz</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 </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T</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smtClean="0">
                          <a:effectLst/>
                        </a:rPr>
                        <a:t>G</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A</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kV</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sym typeface="Symbol"/>
                        </a:rPr>
                        <a:t></a:t>
                      </a:r>
                      <a:r>
                        <a:rPr lang="en-US" sz="1200" dirty="0">
                          <a:effectLst/>
                        </a:rPr>
                        <a:t> kV</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sym typeface="Symbol"/>
                        </a:rPr>
                        <a:t></a:t>
                      </a:r>
                      <a:r>
                        <a:rPr lang="en-US" sz="1200" dirty="0">
                          <a:effectLst/>
                        </a:rPr>
                        <a:t> kV</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kV</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MeV/u</a:t>
                      </a:r>
                      <a:endParaRPr lang="ru-RU" sz="1200" dirty="0">
                        <a:effectLst/>
                        <a:latin typeface="Times New Roman"/>
                        <a:ea typeface="Times New Roman"/>
                      </a:endParaRPr>
                    </a:p>
                  </a:txBody>
                  <a:tcPr marL="65324" marR="65324" marT="0" marB="0"/>
                </a:tc>
              </a:tr>
              <a:tr h="304845">
                <a:tc>
                  <a:txBody>
                    <a:bodyPr/>
                    <a:lstStyle/>
                    <a:p>
                      <a:pPr algn="ctr">
                        <a:spcAft>
                          <a:spcPts val="0"/>
                        </a:spcAft>
                      </a:pPr>
                      <a:r>
                        <a:rPr lang="en-US" sz="1100" baseline="-25000" dirty="0">
                          <a:effectLst/>
                        </a:rPr>
                        <a:t>48</a:t>
                      </a:r>
                      <a:r>
                        <a:rPr lang="en-US" sz="1100" dirty="0">
                          <a:effectLst/>
                        </a:rPr>
                        <a:t>Ca</a:t>
                      </a:r>
                      <a:r>
                        <a:rPr lang="en-US" sz="1100" baseline="30000" dirty="0">
                          <a:effectLst/>
                        </a:rPr>
                        <a:t>8+</a:t>
                      </a:r>
                      <a:r>
                        <a:rPr lang="en-US" sz="1100" dirty="0">
                          <a:effectLst/>
                        </a:rPr>
                        <a:t>, </a:t>
                      </a:r>
                      <a:r>
                        <a:rPr lang="en-US" sz="1100" baseline="-25000" dirty="0">
                          <a:effectLst/>
                        </a:rPr>
                        <a:t>84</a:t>
                      </a:r>
                      <a:r>
                        <a:rPr lang="en-US" sz="1100" dirty="0">
                          <a:effectLst/>
                        </a:rPr>
                        <a:t>Kr</a:t>
                      </a:r>
                      <a:r>
                        <a:rPr lang="en-US" sz="1100" baseline="30000" dirty="0">
                          <a:effectLst/>
                        </a:rPr>
                        <a:t>14+</a:t>
                      </a:r>
                      <a:endParaRPr lang="ru-RU" sz="1100" dirty="0">
                        <a:effectLst/>
                      </a:endParaRPr>
                    </a:p>
                    <a:p>
                      <a:pPr algn="ctr">
                        <a:spcAft>
                          <a:spcPts val="0"/>
                        </a:spcAft>
                      </a:pPr>
                      <a:r>
                        <a:rPr lang="en-US" sz="1100" dirty="0">
                          <a:effectLst/>
                        </a:rPr>
                        <a:t> </a:t>
                      </a:r>
                      <a:endParaRPr lang="ru-RU" sz="1100" dirty="0">
                        <a:effectLst/>
                        <a:latin typeface="Times New Roman"/>
                        <a:ea typeface="Times New Roman"/>
                      </a:endParaRPr>
                    </a:p>
                  </a:txBody>
                  <a:tcPr marL="65324" marR="65324" marT="0" marB="0"/>
                </a:tc>
                <a:tc>
                  <a:txBody>
                    <a:bodyPr/>
                    <a:lstStyle/>
                    <a:p>
                      <a:pPr algn="ctr">
                        <a:spcAft>
                          <a:spcPts val="0"/>
                        </a:spcAft>
                      </a:pPr>
                      <a:r>
                        <a:rPr lang="en-US" sz="1200" dirty="0">
                          <a:effectLst/>
                        </a:rPr>
                        <a:t>6</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smtClean="0">
                          <a:effectLst/>
                        </a:rPr>
                        <a:t>1.76</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smtClean="0">
                          <a:effectLst/>
                        </a:rPr>
                        <a:t>12</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9</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3</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1.1722</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76.8</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857</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dirty="0">
                          <a:effectLst/>
                        </a:rPr>
                        <a:t>62.14</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dirty="0">
                          <a:effectLst/>
                        </a:rPr>
                        <a:t>9.32</a:t>
                      </a:r>
                      <a:endParaRPr lang="ru-RU" sz="1200" dirty="0">
                        <a:effectLst/>
                        <a:latin typeface="Times New Roman"/>
                        <a:ea typeface="Times New Roman"/>
                      </a:endParaRPr>
                    </a:p>
                  </a:txBody>
                  <a:tcPr marL="65324" marR="65324" marT="0" marB="0"/>
                </a:tc>
                <a:tc>
                  <a:txBody>
                    <a:bodyPr/>
                    <a:lstStyle/>
                    <a:p>
                      <a:pPr algn="ctr">
                        <a:spcAft>
                          <a:spcPts val="0"/>
                        </a:spcAft>
                      </a:pPr>
                      <a:r>
                        <a:rPr lang="ru-RU" sz="1200" dirty="0">
                          <a:effectLst/>
                        </a:rPr>
                        <a:t>12.43</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a:effectLst/>
                        </a:rPr>
                        <a:t>76</a:t>
                      </a:r>
                      <a:endParaRPr lang="ru-RU" sz="1200" dirty="0">
                        <a:effectLst/>
                        <a:latin typeface="Times New Roman"/>
                        <a:ea typeface="Times New Roman"/>
                      </a:endParaRPr>
                    </a:p>
                  </a:txBody>
                  <a:tcPr marL="65324" marR="65324" marT="0" marB="0"/>
                </a:tc>
                <a:tc>
                  <a:txBody>
                    <a:bodyPr/>
                    <a:lstStyle/>
                    <a:p>
                      <a:pPr algn="ctr">
                        <a:spcAft>
                          <a:spcPts val="0"/>
                        </a:spcAft>
                      </a:pPr>
                      <a:r>
                        <a:rPr lang="en-US" sz="1200" dirty="0" smtClean="0">
                          <a:effectLst/>
                        </a:rPr>
                        <a:t>5.8</a:t>
                      </a:r>
                      <a:endParaRPr lang="ru-RU" sz="1200" dirty="0">
                        <a:effectLst/>
                        <a:latin typeface="Times New Roman"/>
                        <a:ea typeface="Times New Roman"/>
                      </a:endParaRPr>
                    </a:p>
                  </a:txBody>
                  <a:tcPr marL="65324" marR="65324" marT="0" marB="0"/>
                </a:tc>
              </a:tr>
            </a:tbl>
          </a:graphicData>
        </a:graphic>
      </p:graphicFrame>
      <p:grpSp>
        <p:nvGrpSpPr>
          <p:cNvPr id="4" name="Группа 3"/>
          <p:cNvGrpSpPr/>
          <p:nvPr/>
        </p:nvGrpSpPr>
        <p:grpSpPr>
          <a:xfrm>
            <a:off x="2596552" y="1780275"/>
            <a:ext cx="6245525" cy="4983883"/>
            <a:chOff x="2596552" y="1780275"/>
            <a:chExt cx="6245525" cy="4983883"/>
          </a:xfrm>
        </p:grpSpPr>
        <p:pic>
          <p:nvPicPr>
            <p:cNvPr id="3" name="Рисунок 2"/>
            <p:cNvPicPr>
              <a:picLocks noChangeAspect="1"/>
            </p:cNvPicPr>
            <p:nvPr/>
          </p:nvPicPr>
          <p:blipFill rotWithShape="1">
            <a:blip r:embed="rId2"/>
            <a:srcRect l="20755" t="-1" r="17264" b="12070"/>
            <a:stretch/>
          </p:blipFill>
          <p:spPr>
            <a:xfrm>
              <a:off x="2596552" y="1780275"/>
              <a:ext cx="6245525" cy="4983883"/>
            </a:xfrm>
            <a:prstGeom prst="rect">
              <a:avLst/>
            </a:prstGeom>
          </p:spPr>
        </p:pic>
        <p:sp>
          <p:nvSpPr>
            <p:cNvPr id="7" name="Прямоугольник 6"/>
            <p:cNvSpPr/>
            <p:nvPr/>
          </p:nvSpPr>
          <p:spPr>
            <a:xfrm rot="16200000">
              <a:off x="4328394" y="3993606"/>
              <a:ext cx="394661" cy="215444"/>
            </a:xfrm>
            <a:prstGeom prst="rect">
              <a:avLst/>
            </a:prstGeom>
            <a:solidFill>
              <a:schemeClr val="bg1"/>
            </a:solidFill>
          </p:spPr>
          <p:txBody>
            <a:bodyPr wrap="square">
              <a:spAutoFit/>
            </a:bodyPr>
            <a:lstStyle/>
            <a:p>
              <a:r>
                <a:rPr lang="en-US" sz="800" b="1" dirty="0" err="1" smtClean="0">
                  <a:latin typeface="Times New Roman" panose="02020603050405020304" pitchFamily="18" charset="0"/>
                  <a:cs typeface="Times New Roman" panose="02020603050405020304" pitchFamily="18" charset="0"/>
                </a:rPr>
                <a:t>Gs</a:t>
              </a:r>
              <a:endParaRPr lang="ru-RU" sz="800" b="1" dirty="0"/>
            </a:p>
          </p:txBody>
        </p:sp>
      </p:grpSp>
      <p:sp>
        <p:nvSpPr>
          <p:cNvPr id="10" name="Прямоугольник 9"/>
          <p:cNvSpPr/>
          <p:nvPr/>
        </p:nvSpPr>
        <p:spPr>
          <a:xfrm>
            <a:off x="-122018" y="3339207"/>
            <a:ext cx="2565418" cy="954107"/>
          </a:xfrm>
          <a:prstGeom prst="rect">
            <a:avLst/>
          </a:prstGeom>
        </p:spPr>
        <p:txBody>
          <a:bodyPr wrap="square">
            <a:spAutoFit/>
          </a:bodyPr>
          <a:lstStyle/>
          <a:p>
            <a:pPr algn="ctr"/>
            <a:r>
              <a:rPr lang="en-US" sz="1400" b="1" dirty="0" smtClean="0">
                <a:solidFill>
                  <a:srgbClr val="3333CC"/>
                </a:solidFill>
                <a:latin typeface="Times New Roman" panose="02020603050405020304" pitchFamily="18" charset="0"/>
                <a:cs typeface="Times New Roman" panose="02020603050405020304" pitchFamily="18" charset="0"/>
              </a:rPr>
              <a:t>Lower activation of components</a:t>
            </a:r>
            <a:r>
              <a:rPr lang="ru-RU" sz="1400" b="1" dirty="0" smtClean="0">
                <a:solidFill>
                  <a:srgbClr val="3333CC"/>
                </a:solidFill>
                <a:latin typeface="Times New Roman" panose="02020603050405020304" pitchFamily="18" charset="0"/>
                <a:cs typeface="Times New Roman" panose="02020603050405020304" pitchFamily="18" charset="0"/>
              </a:rPr>
              <a:t> </a:t>
            </a:r>
            <a:r>
              <a:rPr lang="en-US" sz="1400" b="1" dirty="0" smtClean="0">
                <a:solidFill>
                  <a:srgbClr val="3333CC"/>
                </a:solidFill>
                <a:latin typeface="Times New Roman" panose="02020603050405020304" pitchFamily="18" charset="0"/>
                <a:cs typeface="Times New Roman" panose="02020603050405020304" pitchFamily="18" charset="0"/>
              </a:rPr>
              <a:t>at 6 </a:t>
            </a:r>
            <a:r>
              <a:rPr lang="en-US" sz="1400" b="1" dirty="0" err="1" smtClean="0">
                <a:solidFill>
                  <a:srgbClr val="3333CC"/>
                </a:solidFill>
                <a:latin typeface="Times New Roman" panose="02020603050405020304" pitchFamily="18" charset="0"/>
                <a:cs typeface="Times New Roman" panose="02020603050405020304" pitchFamily="18" charset="0"/>
              </a:rPr>
              <a:t>Mev</a:t>
            </a:r>
            <a:r>
              <a:rPr lang="en-US" sz="1400" b="1" dirty="0" smtClean="0">
                <a:solidFill>
                  <a:srgbClr val="3333CC"/>
                </a:solidFill>
                <a:latin typeface="Times New Roman" panose="02020603050405020304" pitchFamily="18" charset="0"/>
                <a:cs typeface="Times New Roman" panose="02020603050405020304" pitchFamily="18" charset="0"/>
              </a:rPr>
              <a:t>/u, good for materials outgazing, relatively low max ion current </a:t>
            </a:r>
            <a:endParaRPr lang="ru-RU" sz="1400" b="1" baseline="30000" dirty="0">
              <a:solidFill>
                <a:srgbClr val="3333CC"/>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5907" y="2913727"/>
            <a:ext cx="2446504" cy="369332"/>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The first beam: </a:t>
            </a:r>
            <a:r>
              <a:rPr lang="en-US" altLang="ru-RU" b="1" baseline="-25000" dirty="0" smtClean="0">
                <a:solidFill>
                  <a:srgbClr val="FF0000"/>
                </a:solidFill>
                <a:latin typeface="Times New Roman" panose="02020603050405020304" pitchFamily="18" charset="0"/>
                <a:cs typeface="Times New Roman" panose="02020603050405020304" pitchFamily="18" charset="0"/>
              </a:rPr>
              <a:t>84</a:t>
            </a:r>
            <a:r>
              <a:rPr lang="en-US" altLang="ru-RU" b="1" dirty="0" smtClean="0">
                <a:solidFill>
                  <a:srgbClr val="FF0000"/>
                </a:solidFill>
                <a:latin typeface="Times New Roman" panose="02020603050405020304" pitchFamily="18" charset="0"/>
                <a:cs typeface="Times New Roman" panose="02020603050405020304" pitchFamily="18" charset="0"/>
              </a:rPr>
              <a:t>Kr</a:t>
            </a:r>
            <a:r>
              <a:rPr lang="en-US" altLang="ru-RU" b="1" baseline="30000" dirty="0" smtClean="0">
                <a:solidFill>
                  <a:srgbClr val="FF0000"/>
                </a:solidFill>
                <a:latin typeface="Times New Roman" panose="02020603050405020304" pitchFamily="18" charset="0"/>
                <a:cs typeface="Times New Roman" panose="02020603050405020304" pitchFamily="18" charset="0"/>
              </a:rPr>
              <a:t>+14</a:t>
            </a:r>
            <a:endParaRPr lang="ru-RU" b="1"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714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17274" r="-1065"/>
          <a:stretch/>
        </p:blipFill>
        <p:spPr>
          <a:xfrm>
            <a:off x="5314445" y="248514"/>
            <a:ext cx="1231755" cy="826889"/>
          </a:xfrm>
          <a:prstGeom prst="rect">
            <a:avLst/>
          </a:prstGeom>
        </p:spPr>
      </p:pic>
      <p:pic>
        <p:nvPicPr>
          <p:cNvPr id="19" name="Рисунок 18"/>
          <p:cNvPicPr>
            <a:picLocks noChangeAspect="1"/>
          </p:cNvPicPr>
          <p:nvPr/>
        </p:nvPicPr>
        <p:blipFill rotWithShape="1">
          <a:blip r:embed="rId5" cstate="print">
            <a:extLst>
              <a:ext uri="{28A0092B-C50C-407E-A947-70E740481C1C}">
                <a14:useLocalDpi xmlns:a14="http://schemas.microsoft.com/office/drawing/2010/main" val="0"/>
              </a:ext>
            </a:extLst>
          </a:blip>
          <a:srcRect l="24242" r="30715" b="19862"/>
          <a:stretch/>
        </p:blipFill>
        <p:spPr>
          <a:xfrm>
            <a:off x="3566876" y="3638346"/>
            <a:ext cx="3098239" cy="2951341"/>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6058" b="20051"/>
          <a:stretch/>
        </p:blipFill>
        <p:spPr>
          <a:xfrm>
            <a:off x="3566876" y="1158530"/>
            <a:ext cx="5261448" cy="2397469"/>
          </a:xfrm>
          <a:prstGeom prst="rect">
            <a:avLst/>
          </a:prstGeom>
        </p:spPr>
      </p:pic>
      <p:sp>
        <p:nvSpPr>
          <p:cNvPr id="46081" name="Rectangle 14"/>
          <p:cNvSpPr>
            <a:spLocks noChangeArrowheads="1"/>
          </p:cNvSpPr>
          <p:nvPr/>
        </p:nvSpPr>
        <p:spPr bwMode="auto">
          <a:xfrm>
            <a:off x="0" y="2714625"/>
            <a:ext cx="9144000" cy="0"/>
          </a:xfrm>
          <a:prstGeom prst="rect">
            <a:avLst/>
          </a:prstGeom>
          <a:noFill/>
          <a:ln w="9525">
            <a:noFill/>
            <a:miter lim="800000"/>
            <a:headEnd/>
            <a:tailEnd/>
          </a:ln>
        </p:spPr>
        <p:txBody>
          <a:bodyPr wrap="none" anchor="ctr">
            <a:spAutoFit/>
          </a:bodyPr>
          <a:lstStyle/>
          <a:p>
            <a:endParaRPr lang="ru-RU"/>
          </a:p>
        </p:txBody>
      </p:sp>
      <p:sp>
        <p:nvSpPr>
          <p:cNvPr id="46082" name="Rectangle 15"/>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3" name="Rectangle 17"/>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4" name="Rectangle 19"/>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11" name="Rectangle 5"/>
          <p:cNvSpPr>
            <a:spLocks noGrp="1" noChangeArrowheads="1"/>
          </p:cNvSpPr>
          <p:nvPr>
            <p:ph type="title"/>
          </p:nvPr>
        </p:nvSpPr>
        <p:spPr bwMode="auto">
          <a:xfrm>
            <a:off x="1505296" y="0"/>
            <a:ext cx="3930072" cy="523220"/>
          </a:xfrm>
          <a:prstGeom prst="rect">
            <a:avLst/>
          </a:prstGeom>
          <a:noFill/>
          <a:ln>
            <a:noFill/>
          </a:ln>
          <a:effectLst/>
          <a:extLst/>
        </p:spPr>
        <p:txBody>
          <a:bodyPr wrap="square" anchor="ctr">
            <a:spAutoFit/>
          </a:bodyPr>
          <a:lstStyle/>
          <a:p>
            <a:pPr>
              <a:defRPr/>
            </a:pPr>
            <a:r>
              <a:rPr lang="en-US" sz="2800" b="1" dirty="0" smtClean="0">
                <a:solidFill>
                  <a:srgbClr val="0000CC"/>
                </a:solidFill>
                <a:latin typeface="Times New Roman" panose="02020603050405020304" pitchFamily="18" charset="0"/>
                <a:cs typeface="Times New Roman" panose="02020603050405020304" pitchFamily="18" charset="0"/>
              </a:rPr>
              <a:t>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injection system</a:t>
            </a:r>
            <a:endPar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 name="Прямоугольник 7"/>
          <p:cNvSpPr/>
          <p:nvPr/>
        </p:nvSpPr>
        <p:spPr>
          <a:xfrm>
            <a:off x="223273" y="5924999"/>
            <a:ext cx="3103222" cy="830997"/>
          </a:xfrm>
          <a:prstGeom prst="rect">
            <a:avLst/>
          </a:prstGeom>
        </p:spPr>
        <p:txBody>
          <a:bodyPr wrap="none">
            <a:spAutoFit/>
          </a:bodyPr>
          <a:lstStyle/>
          <a:p>
            <a:r>
              <a:rPr lang="en-US" altLang="ru-RU" sz="1600" dirty="0" smtClean="0">
                <a:solidFill>
                  <a:srgbClr val="990033"/>
                </a:solidFill>
                <a:latin typeface="Times New Roman" panose="02020603050405020304" pitchFamily="18" charset="0"/>
                <a:cs typeface="Times New Roman" panose="02020603050405020304" pitchFamily="18" charset="0"/>
              </a:rPr>
              <a:t>The HV </a:t>
            </a:r>
            <a:r>
              <a:rPr lang="en-US" altLang="ru-RU" sz="1600" dirty="0">
                <a:solidFill>
                  <a:srgbClr val="990033"/>
                </a:solidFill>
                <a:latin typeface="Times New Roman" panose="02020603050405020304" pitchFamily="18" charset="0"/>
                <a:cs typeface="Times New Roman" panose="02020603050405020304" pitchFamily="18" charset="0"/>
              </a:rPr>
              <a:t>platform </a:t>
            </a:r>
            <a:r>
              <a:rPr lang="en-US" sz="1600" dirty="0" smtClean="0">
                <a:solidFill>
                  <a:srgbClr val="990033"/>
                </a:solidFill>
                <a:latin typeface="Times New Roman" panose="02020603050405020304" pitchFamily="18" charset="0"/>
                <a:cs typeface="Times New Roman" panose="02020603050405020304" pitchFamily="18" charset="0"/>
              </a:rPr>
              <a:t>(December 2018)</a:t>
            </a:r>
          </a:p>
          <a:p>
            <a:r>
              <a:rPr lang="en-US" sz="1600" dirty="0" smtClean="0">
                <a:solidFill>
                  <a:srgbClr val="990033"/>
                </a:solidFill>
                <a:latin typeface="Times New Roman" panose="02020603050405020304" pitchFamily="18" charset="0"/>
                <a:cs typeface="Times New Roman" panose="02020603050405020304" pitchFamily="18" charset="0"/>
              </a:rPr>
              <a:t>U</a:t>
            </a:r>
            <a:r>
              <a:rPr lang="en-US" sz="1600" baseline="-25000" dirty="0" smtClean="0">
                <a:solidFill>
                  <a:srgbClr val="990033"/>
                </a:solidFill>
                <a:latin typeface="Times New Roman" panose="02020603050405020304" pitchFamily="18" charset="0"/>
                <a:cs typeface="Times New Roman" panose="02020603050405020304" pitchFamily="18" charset="0"/>
              </a:rPr>
              <a:t>DECRIS-PM</a:t>
            </a:r>
            <a:r>
              <a:rPr lang="en-US" sz="1600" dirty="0" smtClean="0">
                <a:solidFill>
                  <a:srgbClr val="990033"/>
                </a:solidFill>
                <a:latin typeface="Times New Roman" panose="02020603050405020304" pitchFamily="18" charset="0"/>
                <a:cs typeface="Times New Roman" panose="02020603050405020304" pitchFamily="18" charset="0"/>
              </a:rPr>
              <a:t>=15 kV</a:t>
            </a:r>
          </a:p>
          <a:p>
            <a:r>
              <a:rPr lang="en-US" sz="1600" dirty="0" smtClean="0">
                <a:solidFill>
                  <a:srgbClr val="990033"/>
                </a:solidFill>
                <a:latin typeface="Times New Roman" panose="02020603050405020304" pitchFamily="18" charset="0"/>
                <a:cs typeface="Times New Roman" panose="02020603050405020304" pitchFamily="18" charset="0"/>
              </a:rPr>
              <a:t>U</a:t>
            </a:r>
            <a:r>
              <a:rPr lang="en-US" sz="1600" baseline="-25000" dirty="0" smtClean="0">
                <a:solidFill>
                  <a:srgbClr val="990033"/>
                </a:solidFill>
                <a:latin typeface="Times New Roman" panose="02020603050405020304" pitchFamily="18" charset="0"/>
                <a:cs typeface="Times New Roman" panose="02020603050405020304" pitchFamily="18" charset="0"/>
              </a:rPr>
              <a:t>HV</a:t>
            </a:r>
            <a:r>
              <a:rPr lang="en-US" sz="1600" dirty="0" smtClean="0">
                <a:solidFill>
                  <a:srgbClr val="990033"/>
                </a:solidFill>
                <a:latin typeface="Times New Roman" panose="02020603050405020304" pitchFamily="18" charset="0"/>
                <a:cs typeface="Times New Roman" panose="02020603050405020304" pitchFamily="18" charset="0"/>
              </a:rPr>
              <a:t> </a:t>
            </a:r>
            <a:r>
              <a:rPr lang="en-US" sz="1600" baseline="-25000" dirty="0" smtClean="0">
                <a:solidFill>
                  <a:srgbClr val="990033"/>
                </a:solidFill>
                <a:latin typeface="Times New Roman" panose="02020603050405020304" pitchFamily="18" charset="0"/>
                <a:cs typeface="Times New Roman" panose="02020603050405020304" pitchFamily="18" charset="0"/>
              </a:rPr>
              <a:t>platform</a:t>
            </a:r>
            <a:r>
              <a:rPr lang="en-US" sz="1600" dirty="0" smtClean="0">
                <a:solidFill>
                  <a:srgbClr val="990033"/>
                </a:solidFill>
                <a:latin typeface="Times New Roman" panose="02020603050405020304" pitchFamily="18" charset="0"/>
                <a:cs typeface="Times New Roman" panose="02020603050405020304" pitchFamily="18" charset="0"/>
              </a:rPr>
              <a:t>=47.5 kV</a:t>
            </a:r>
            <a:endParaRPr lang="ru-RU" sz="1600" dirty="0">
              <a:solidFill>
                <a:srgbClr val="990033"/>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1000"/>
                    </a14:imgEffect>
                  </a14:imgLayer>
                </a14:imgProps>
              </a:ext>
              <a:ext uri="{28A0092B-C50C-407E-A947-70E740481C1C}">
                <a14:useLocalDpi xmlns:a14="http://schemas.microsoft.com/office/drawing/2010/main" val="0"/>
              </a:ext>
            </a:extLst>
          </a:blip>
          <a:srcRect l="24717" r="1"/>
          <a:stretch/>
        </p:blipFill>
        <p:spPr>
          <a:xfrm rot="5400000">
            <a:off x="-579084" y="1753644"/>
            <a:ext cx="4707937" cy="3517709"/>
          </a:xfrm>
          <a:prstGeom prst="rect">
            <a:avLst/>
          </a:prstGeom>
        </p:spPr>
      </p:pic>
      <p:pic>
        <p:nvPicPr>
          <p:cNvPr id="10" name="Рисунок 9"/>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5833" t="11935" r="7386"/>
          <a:stretch/>
        </p:blipFill>
        <p:spPr>
          <a:xfrm>
            <a:off x="6904831" y="248514"/>
            <a:ext cx="1281646" cy="826889"/>
          </a:xfrm>
          <a:prstGeom prst="rect">
            <a:avLst/>
          </a:prstGeom>
          <a:ln>
            <a:solidFill>
              <a:schemeClr val="tx1"/>
            </a:solidFill>
            <a:prstDash val="sysDot"/>
          </a:ln>
        </p:spPr>
      </p:pic>
      <p:pic>
        <p:nvPicPr>
          <p:cNvPr id="13" name="Рисунок 12"/>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7000"/>
                    </a14:imgEffect>
                  </a14:imgLayer>
                </a14:imgProps>
              </a:ext>
              <a:ext uri="{28A0092B-C50C-407E-A947-70E740481C1C}">
                <a14:useLocalDpi xmlns:a14="http://schemas.microsoft.com/office/drawing/2010/main" val="0"/>
              </a:ext>
            </a:extLst>
          </a:blip>
          <a:srcRect l="18585" t="5620" r="3536" b="6049"/>
          <a:stretch/>
        </p:blipFill>
        <p:spPr>
          <a:xfrm>
            <a:off x="4799145" y="5056513"/>
            <a:ext cx="1157462" cy="738450"/>
          </a:xfrm>
          <a:prstGeom prst="rect">
            <a:avLst/>
          </a:prstGeom>
        </p:spPr>
      </p:pic>
      <p:sp>
        <p:nvSpPr>
          <p:cNvPr id="27" name="Прямоугольник 26"/>
          <p:cNvSpPr/>
          <p:nvPr/>
        </p:nvSpPr>
        <p:spPr>
          <a:xfrm>
            <a:off x="6872149" y="3836753"/>
            <a:ext cx="1927131" cy="369332"/>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Ion beam: </a:t>
            </a:r>
            <a:r>
              <a:rPr lang="en-US" altLang="ru-RU" b="1" baseline="-25000" dirty="0" smtClean="0">
                <a:solidFill>
                  <a:srgbClr val="FF0000"/>
                </a:solidFill>
                <a:latin typeface="Times New Roman" panose="02020603050405020304" pitchFamily="18" charset="0"/>
                <a:cs typeface="Times New Roman" panose="02020603050405020304" pitchFamily="18" charset="0"/>
              </a:rPr>
              <a:t>84</a:t>
            </a:r>
            <a:r>
              <a:rPr lang="en-US" altLang="ru-RU" b="1" dirty="0" smtClean="0">
                <a:solidFill>
                  <a:srgbClr val="FF0000"/>
                </a:solidFill>
                <a:latin typeface="Times New Roman" panose="02020603050405020304" pitchFamily="18" charset="0"/>
                <a:cs typeface="Times New Roman" panose="02020603050405020304" pitchFamily="18" charset="0"/>
              </a:rPr>
              <a:t>Kr</a:t>
            </a:r>
            <a:r>
              <a:rPr lang="en-US" altLang="ru-RU" b="1" baseline="30000" dirty="0" smtClean="0">
                <a:solidFill>
                  <a:srgbClr val="FF0000"/>
                </a:solidFill>
                <a:latin typeface="Times New Roman" panose="02020603050405020304" pitchFamily="18" charset="0"/>
                <a:cs typeface="Times New Roman" panose="02020603050405020304" pitchFamily="18" charset="0"/>
              </a:rPr>
              <a:t>+14</a:t>
            </a:r>
            <a:endParaRPr lang="ru-RU" b="1" baseline="30000" dirty="0">
              <a:solidFill>
                <a:srgbClr val="FF0000"/>
              </a:solidFill>
              <a:latin typeface="Times New Roman" panose="02020603050405020304" pitchFamily="18" charset="0"/>
              <a:cs typeface="Times New Roman" panose="02020603050405020304" pitchFamily="18" charset="0"/>
            </a:endParaRPr>
          </a:p>
        </p:txBody>
      </p:sp>
      <p:cxnSp>
        <p:nvCxnSpPr>
          <p:cNvPr id="30" name="Прямая со стрелкой 21"/>
          <p:cNvCxnSpPr>
            <a:cxnSpLocks noChangeShapeType="1"/>
          </p:cNvCxnSpPr>
          <p:nvPr/>
        </p:nvCxnSpPr>
        <p:spPr bwMode="auto">
          <a:xfrm>
            <a:off x="6093083" y="1075401"/>
            <a:ext cx="572032" cy="633326"/>
          </a:xfrm>
          <a:prstGeom prst="straightConnector1">
            <a:avLst/>
          </a:prstGeom>
          <a:noFill/>
          <a:ln w="28575" algn="ctr">
            <a:solidFill>
              <a:srgbClr val="FF33CC"/>
            </a:solidFill>
            <a:round/>
            <a:headEnd/>
            <a:tailEnd type="arrow" w="med" len="med"/>
          </a:ln>
        </p:spPr>
      </p:cxnSp>
      <p:cxnSp>
        <p:nvCxnSpPr>
          <p:cNvPr id="32" name="Прямая со стрелкой 21"/>
          <p:cNvCxnSpPr>
            <a:cxnSpLocks noChangeShapeType="1"/>
            <a:stCxn id="10" idx="2"/>
          </p:cNvCxnSpPr>
          <p:nvPr/>
        </p:nvCxnSpPr>
        <p:spPr bwMode="auto">
          <a:xfrm>
            <a:off x="7545654" y="1075403"/>
            <a:ext cx="555881" cy="633326"/>
          </a:xfrm>
          <a:prstGeom prst="straightConnector1">
            <a:avLst/>
          </a:prstGeom>
          <a:noFill/>
          <a:ln w="28575" algn="ctr">
            <a:solidFill>
              <a:srgbClr val="FF33CC"/>
            </a:solidFill>
            <a:round/>
            <a:headEnd/>
            <a:tailEnd type="arrow" w="med" len="med"/>
          </a:ln>
        </p:spPr>
      </p:cxnSp>
      <p:cxnSp>
        <p:nvCxnSpPr>
          <p:cNvPr id="38" name="Прямая со стрелкой 21"/>
          <p:cNvCxnSpPr>
            <a:cxnSpLocks noChangeShapeType="1"/>
          </p:cNvCxnSpPr>
          <p:nvPr/>
        </p:nvCxnSpPr>
        <p:spPr bwMode="auto">
          <a:xfrm flipV="1">
            <a:off x="5915890" y="5283200"/>
            <a:ext cx="281710" cy="266604"/>
          </a:xfrm>
          <a:prstGeom prst="straightConnector1">
            <a:avLst/>
          </a:prstGeom>
          <a:noFill/>
          <a:ln w="28575" algn="ctr">
            <a:solidFill>
              <a:srgbClr val="FF33CC"/>
            </a:solidFill>
            <a:round/>
            <a:headEnd/>
            <a:tailEnd type="arrow" w="med" len="med"/>
          </a:ln>
        </p:spPr>
      </p:cxnSp>
      <p:sp>
        <p:nvSpPr>
          <p:cNvPr id="7173" name="Прямоугольник 7172"/>
          <p:cNvSpPr/>
          <p:nvPr/>
        </p:nvSpPr>
        <p:spPr>
          <a:xfrm>
            <a:off x="4682211" y="577395"/>
            <a:ext cx="684803" cy="369332"/>
          </a:xfrm>
          <a:prstGeom prst="rect">
            <a:avLst/>
          </a:prstGeom>
        </p:spPr>
        <p:txBody>
          <a:bodyPr wrap="none">
            <a:spAutoFit/>
          </a:bodyPr>
          <a:lstStyle/>
          <a:p>
            <a:r>
              <a:rPr lang="en-US" altLang="ru-RU" b="1" dirty="0" smtClean="0">
                <a:solidFill>
                  <a:srgbClr val="FF0000"/>
                </a:solidFill>
                <a:latin typeface="Times New Roman" panose="02020603050405020304" pitchFamily="18" charset="0"/>
                <a:cs typeface="Times New Roman" panose="02020603050405020304" pitchFamily="18" charset="0"/>
              </a:rPr>
              <a:t>ILF1</a:t>
            </a:r>
            <a:endParaRPr lang="ru-RU" dirty="0"/>
          </a:p>
        </p:txBody>
      </p:sp>
      <p:sp>
        <p:nvSpPr>
          <p:cNvPr id="44" name="Прямоугольник 43"/>
          <p:cNvSpPr/>
          <p:nvPr/>
        </p:nvSpPr>
        <p:spPr>
          <a:xfrm>
            <a:off x="8097291" y="593622"/>
            <a:ext cx="684803" cy="369332"/>
          </a:xfrm>
          <a:prstGeom prst="rect">
            <a:avLst/>
          </a:prstGeom>
        </p:spPr>
        <p:txBody>
          <a:bodyPr wrap="none">
            <a:spAutoFit/>
          </a:bodyPr>
          <a:lstStyle/>
          <a:p>
            <a:r>
              <a:rPr lang="en-US" altLang="ru-RU" b="1" dirty="0" smtClean="0">
                <a:solidFill>
                  <a:srgbClr val="FF0000"/>
                </a:solidFill>
                <a:latin typeface="Times New Roman" panose="02020603050405020304" pitchFamily="18" charset="0"/>
                <a:cs typeface="Times New Roman" panose="02020603050405020304" pitchFamily="18" charset="0"/>
              </a:rPr>
              <a:t>ILF2</a:t>
            </a:r>
            <a:endParaRPr lang="ru-RU" dirty="0"/>
          </a:p>
        </p:txBody>
      </p:sp>
      <p:sp>
        <p:nvSpPr>
          <p:cNvPr id="45" name="Прямоугольник 44"/>
          <p:cNvSpPr/>
          <p:nvPr/>
        </p:nvSpPr>
        <p:spPr>
          <a:xfrm>
            <a:off x="5080358" y="4684935"/>
            <a:ext cx="684803" cy="369332"/>
          </a:xfrm>
          <a:prstGeom prst="rect">
            <a:avLst/>
          </a:prstGeom>
        </p:spPr>
        <p:txBody>
          <a:bodyPr wrap="none">
            <a:spAutoFit/>
          </a:bodyPr>
          <a:lstStyle/>
          <a:p>
            <a:r>
              <a:rPr lang="en-US" altLang="ru-RU" b="1" dirty="0" smtClean="0">
                <a:solidFill>
                  <a:srgbClr val="FF0000"/>
                </a:solidFill>
                <a:latin typeface="Times New Roman" panose="02020603050405020304" pitchFamily="18" charset="0"/>
                <a:cs typeface="Times New Roman" panose="02020603050405020304" pitchFamily="18" charset="0"/>
              </a:rPr>
              <a:t>ILF3</a:t>
            </a: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66741760"/>
              </p:ext>
            </p:extLst>
          </p:nvPr>
        </p:nvGraphicFramePr>
        <p:xfrm>
          <a:off x="6699965" y="4456982"/>
          <a:ext cx="2376804" cy="1051560"/>
        </p:xfrm>
        <a:graphic>
          <a:graphicData uri="http://schemas.openxmlformats.org/drawingml/2006/table">
            <a:tbl>
              <a:tblPr firstRow="1" firstCol="1" bandRow="1">
                <a:tableStyleId>{21E4AEA4-8DFA-4A89-87EB-49C32662AFE0}</a:tableStyleId>
              </a:tblPr>
              <a:tblGrid>
                <a:gridCol w="751204"/>
                <a:gridCol w="581891"/>
                <a:gridCol w="600363"/>
                <a:gridCol w="443346"/>
              </a:tblGrid>
              <a:tr h="0">
                <a:tc>
                  <a:txBody>
                    <a:bodyPr/>
                    <a:lstStyle/>
                    <a:p>
                      <a:pPr algn="ctr">
                        <a:lnSpc>
                          <a:spcPct val="115000"/>
                        </a:lnSpc>
                        <a:spcAft>
                          <a:spcPts val="0"/>
                        </a:spcAft>
                      </a:pPr>
                      <a:r>
                        <a:rPr lang="en-US" sz="1200" dirty="0">
                          <a:effectLst/>
                        </a:rPr>
                        <a:t>Faraday cup</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dirty="0">
                          <a:effectLst/>
                        </a:rPr>
                        <a:t>I</a:t>
                      </a:r>
                      <a:endParaRPr lang="ru-RU" sz="1100" dirty="0">
                        <a:effectLst/>
                      </a:endParaRPr>
                    </a:p>
                    <a:p>
                      <a:pPr algn="ctr">
                        <a:lnSpc>
                          <a:spcPct val="115000"/>
                        </a:lnSpc>
                        <a:spcAft>
                          <a:spcPts val="0"/>
                        </a:spcAft>
                      </a:pPr>
                      <a:r>
                        <a:rPr lang="en-US" sz="1200" dirty="0">
                          <a:effectLst/>
                        </a:rPr>
                        <a:t>(µA)</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I</a:t>
                      </a:r>
                      <a:endParaRPr lang="ru-RU" sz="1100">
                        <a:effectLst/>
                      </a:endParaRPr>
                    </a:p>
                    <a:p>
                      <a:pPr algn="ctr">
                        <a:lnSpc>
                          <a:spcPct val="115000"/>
                        </a:lnSpc>
                        <a:spcAft>
                          <a:spcPts val="0"/>
                        </a:spcAft>
                      </a:pPr>
                      <a:r>
                        <a:rPr lang="en-US" sz="1200">
                          <a:effectLst/>
                        </a:rPr>
                        <a:t>(µA)</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I</a:t>
                      </a:r>
                      <a:endParaRPr lang="ru-RU" sz="1100">
                        <a:effectLst/>
                      </a:endParaRPr>
                    </a:p>
                    <a:p>
                      <a:pPr algn="ctr">
                        <a:lnSpc>
                          <a:spcPct val="115000"/>
                        </a:lnSpc>
                        <a:spcAft>
                          <a:spcPts val="0"/>
                        </a:spcAft>
                      </a:pPr>
                      <a:r>
                        <a:rPr lang="en-US" sz="1200">
                          <a:effectLst/>
                        </a:rPr>
                        <a:t>(µA)</a:t>
                      </a:r>
                      <a:endParaRPr lang="ru-RU" sz="11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n-US" sz="1200">
                          <a:effectLst/>
                        </a:rPr>
                        <a:t>IFC1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40.7</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tabLst>
                          <a:tab pos="165100" algn="l"/>
                          <a:tab pos="246380" algn="ctr"/>
                        </a:tabLst>
                      </a:pPr>
                      <a:r>
                        <a:rPr lang="en-US" sz="1200" dirty="0" smtClean="0">
                          <a:effectLst/>
                        </a:rPr>
                        <a:t>3</a:t>
                      </a:r>
                      <a:r>
                        <a:rPr lang="ru-RU" sz="1200" dirty="0">
                          <a:effectLst/>
                        </a:rPr>
                        <a:t>0</a:t>
                      </a:r>
                      <a:r>
                        <a:rPr lang="en-US" sz="1200" dirty="0">
                          <a:effectLst/>
                        </a:rPr>
                        <a:t>.1</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18.1</a:t>
                      </a:r>
                      <a:endParaRPr lang="ru-RU" sz="11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n-US" sz="1200">
                          <a:effectLst/>
                        </a:rPr>
                        <a:t>IFC1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41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effectLst/>
                        </a:rPr>
                        <a:t>32.7</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18.6</a:t>
                      </a:r>
                      <a:endParaRPr lang="ru-RU" sz="11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n-US" sz="1200">
                          <a:effectLst/>
                        </a:rPr>
                        <a:t>IFC1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dirty="0">
                          <a:effectLst/>
                        </a:rPr>
                        <a:t>40.8</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30.8</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effectLst/>
                        </a:rPr>
                        <a:t>17.7</a:t>
                      </a:r>
                      <a:endParaRPr lang="ru-RU" sz="1100" dirty="0">
                        <a:effectLst/>
                        <a:latin typeface="Calibri"/>
                        <a:ea typeface="Calibri"/>
                        <a:cs typeface="Times New Roman"/>
                      </a:endParaRPr>
                    </a:p>
                  </a:txBody>
                  <a:tcPr marL="68580" marR="68580" marT="0" marB="0"/>
                </a:tc>
              </a:tr>
            </a:tbl>
          </a:graphicData>
        </a:graphic>
      </p:graphicFrame>
      <p:sp>
        <p:nvSpPr>
          <p:cNvPr id="25" name="Овал 24"/>
          <p:cNvSpPr/>
          <p:nvPr/>
        </p:nvSpPr>
        <p:spPr bwMode="auto">
          <a:xfrm>
            <a:off x="5689599" y="248514"/>
            <a:ext cx="508001" cy="714439"/>
          </a:xfrm>
          <a:prstGeom prst="ellipse">
            <a:avLst/>
          </a:prstGeom>
          <a:noFill/>
          <a:ln w="22225" cap="flat" cmpd="sng" algn="ctr">
            <a:solidFill>
              <a:srgbClr val="FFFF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26" name="Овал 25"/>
          <p:cNvSpPr/>
          <p:nvPr/>
        </p:nvSpPr>
        <p:spPr bwMode="auto">
          <a:xfrm>
            <a:off x="7290075" y="248514"/>
            <a:ext cx="511159" cy="714439"/>
          </a:xfrm>
          <a:prstGeom prst="ellipse">
            <a:avLst/>
          </a:prstGeom>
          <a:noFill/>
          <a:ln w="22225" cap="flat" cmpd="sng" algn="ctr">
            <a:solidFill>
              <a:srgbClr val="FFFF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28" name="Овал 27"/>
          <p:cNvSpPr/>
          <p:nvPr/>
        </p:nvSpPr>
        <p:spPr bwMode="auto">
          <a:xfrm>
            <a:off x="5080357" y="5181601"/>
            <a:ext cx="684803" cy="443344"/>
          </a:xfrm>
          <a:prstGeom prst="ellipse">
            <a:avLst/>
          </a:prstGeom>
          <a:noFill/>
          <a:ln w="22225" cap="flat" cmpd="sng" algn="ctr">
            <a:solidFill>
              <a:srgbClr val="FFFF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3" name="Прямоугольник 2"/>
          <p:cNvSpPr/>
          <p:nvPr/>
        </p:nvSpPr>
        <p:spPr bwMode="auto">
          <a:xfrm>
            <a:off x="5339751" y="1544127"/>
            <a:ext cx="1621766" cy="1725283"/>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 name="Прямоугольник 4"/>
          <p:cNvSpPr/>
          <p:nvPr/>
        </p:nvSpPr>
        <p:spPr>
          <a:xfrm>
            <a:off x="6781862" y="3175322"/>
            <a:ext cx="518091" cy="369332"/>
          </a:xfrm>
          <a:prstGeom prst="rect">
            <a:avLst/>
          </a:prstGeom>
        </p:spPr>
        <p:txBody>
          <a:bodyPr wrap="none">
            <a:spAutoFit/>
          </a:bodyPr>
          <a:lstStyle/>
          <a:p>
            <a:r>
              <a:rPr lang="en-US" altLang="ru-RU" dirty="0" smtClean="0">
                <a:solidFill>
                  <a:srgbClr val="FF0000"/>
                </a:solidFill>
                <a:latin typeface="Times New Roman" panose="02020603050405020304" pitchFamily="18" charset="0"/>
                <a:cs typeface="Times New Roman" panose="02020603050405020304" pitchFamily="18" charset="0"/>
              </a:rPr>
              <a:t>HV</a:t>
            </a:r>
            <a:endParaRPr lang="ru-RU" dirty="0"/>
          </a:p>
        </p:txBody>
      </p:sp>
      <p:grpSp>
        <p:nvGrpSpPr>
          <p:cNvPr id="7" name="Группа 6"/>
          <p:cNvGrpSpPr/>
          <p:nvPr/>
        </p:nvGrpSpPr>
        <p:grpSpPr>
          <a:xfrm>
            <a:off x="0" y="4364966"/>
            <a:ext cx="8014732" cy="2553419"/>
            <a:chOff x="0" y="4364966"/>
            <a:chExt cx="8014732" cy="2553419"/>
          </a:xfrm>
        </p:grpSpPr>
        <p:sp>
          <p:nvSpPr>
            <p:cNvPr id="4" name="Прямоугольник 3"/>
            <p:cNvSpPr/>
            <p:nvPr/>
          </p:nvSpPr>
          <p:spPr>
            <a:xfrm>
              <a:off x="3448417" y="6549053"/>
              <a:ext cx="4566315" cy="369332"/>
            </a:xfrm>
            <a:prstGeom prst="rect">
              <a:avLst/>
            </a:prstGeom>
          </p:spPr>
          <p:txBody>
            <a:bodyPr wrap="none">
              <a:spAutoFit/>
            </a:bodyPr>
            <a:lstStyle/>
            <a:p>
              <a:r>
                <a:rPr lang="en-US" dirty="0" smtClean="0">
                  <a:solidFill>
                    <a:srgbClr val="990033"/>
                  </a:solidFill>
                </a:rPr>
                <a:t>We used </a:t>
              </a:r>
              <a:r>
                <a:rPr lang="en-GB" dirty="0">
                  <a:solidFill>
                    <a:srgbClr val="990033"/>
                  </a:solidFill>
                </a:rPr>
                <a:t>commissioning variant</a:t>
              </a:r>
              <a:r>
                <a:rPr lang="en-US" dirty="0">
                  <a:solidFill>
                    <a:srgbClr val="990033"/>
                  </a:solidFill>
                </a:rPr>
                <a:t> </a:t>
              </a:r>
              <a:r>
                <a:rPr lang="en-GB" dirty="0">
                  <a:solidFill>
                    <a:srgbClr val="990033"/>
                  </a:solidFill>
                </a:rPr>
                <a:t>of </a:t>
              </a:r>
              <a:r>
                <a:rPr lang="en-US" dirty="0" smtClean="0">
                  <a:solidFill>
                    <a:srgbClr val="990033"/>
                  </a:solidFill>
                </a:rPr>
                <a:t>inflector</a:t>
              </a:r>
              <a:endParaRPr lang="ru-RU" dirty="0"/>
            </a:p>
          </p:txBody>
        </p:sp>
        <p:pic>
          <p:nvPicPr>
            <p:cNvPr id="29" name="Picture 1" descr="\\PANGALOVNEW\a2\ph_inflektor\IMG_20180502_105320.jpg"/>
            <p:cNvPicPr/>
            <p:nvPr/>
          </p:nvPicPr>
          <p:blipFill rotWithShape="1">
            <a:blip r:embed="rId13" cstate="print">
              <a:extLst>
                <a:ext uri="{28A0092B-C50C-407E-A947-70E740481C1C}">
                  <a14:useLocalDpi xmlns:a14="http://schemas.microsoft.com/office/drawing/2010/main" val="0"/>
                </a:ext>
              </a:extLst>
            </a:blip>
            <a:srcRect t="21714"/>
            <a:stretch/>
          </p:blipFill>
          <p:spPr bwMode="auto">
            <a:xfrm>
              <a:off x="0" y="4364966"/>
              <a:ext cx="2233378" cy="1552756"/>
            </a:xfrm>
            <a:prstGeom prst="rect">
              <a:avLst/>
            </a:prstGeom>
            <a:noFill/>
            <a:ln>
              <a:noFill/>
            </a:ln>
          </p:spPr>
        </p:pic>
        <p:pic>
          <p:nvPicPr>
            <p:cNvPr id="33" name="Picture 7" descr="\\PANGALOVNEW\a2\ph_inflektor\DSCF1100.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25614" y="4891509"/>
              <a:ext cx="1448375" cy="1026213"/>
            </a:xfrm>
            <a:prstGeom prst="rect">
              <a:avLst/>
            </a:prstGeom>
            <a:noFill/>
            <a:ln>
              <a:noFill/>
            </a:ln>
          </p:spPr>
        </p:pic>
        <p:sp>
          <p:nvSpPr>
            <p:cNvPr id="6" name="Прямоугольник 5"/>
            <p:cNvSpPr/>
            <p:nvPr/>
          </p:nvSpPr>
          <p:spPr>
            <a:xfrm>
              <a:off x="961076" y="5590719"/>
              <a:ext cx="1838965" cy="369332"/>
            </a:xfrm>
            <a:prstGeom prst="rect">
              <a:avLst/>
            </a:prstGeom>
          </p:spPr>
          <p:txBody>
            <a:bodyPr wrap="none">
              <a:spAutoFit/>
            </a:bodyPr>
            <a:lstStyle/>
            <a:p>
              <a:r>
                <a:rPr lang="en-US" dirty="0">
                  <a:solidFill>
                    <a:schemeClr val="bg1"/>
                  </a:solidFill>
                </a:rPr>
                <a:t>regular inflector </a:t>
              </a:r>
              <a:endParaRPr lang="ru-RU" dirty="0">
                <a:solidFill>
                  <a:schemeClr val="bg1"/>
                </a:solidFill>
              </a:endParaRPr>
            </a:p>
          </p:txBody>
        </p:sp>
      </p:grpSp>
    </p:spTree>
    <p:extLst>
      <p:ext uri="{BB962C8B-B14F-4D97-AF65-F5344CB8AC3E}">
        <p14:creationId xmlns:p14="http://schemas.microsoft.com/office/powerpoint/2010/main" val="21637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17273" r="766"/>
          <a:stretch/>
        </p:blipFill>
        <p:spPr>
          <a:xfrm>
            <a:off x="933323" y="3896012"/>
            <a:ext cx="2142386" cy="1470314"/>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710" y="676968"/>
            <a:ext cx="7076478" cy="229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единительная линия 3"/>
          <p:cNvCxnSpPr/>
          <p:nvPr/>
        </p:nvCxnSpPr>
        <p:spPr bwMode="auto">
          <a:xfrm>
            <a:off x="2759335" y="1241668"/>
            <a:ext cx="0" cy="1976582"/>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5" name="Прямоугольник 4"/>
          <p:cNvSpPr/>
          <p:nvPr/>
        </p:nvSpPr>
        <p:spPr>
          <a:xfrm>
            <a:off x="2489246" y="3315354"/>
            <a:ext cx="684803" cy="369332"/>
          </a:xfrm>
          <a:prstGeom prst="rect">
            <a:avLst/>
          </a:prstGeom>
        </p:spPr>
        <p:txBody>
          <a:bodyPr wrap="none">
            <a:spAutoFit/>
          </a:bodyPr>
          <a:lstStyle/>
          <a:p>
            <a:r>
              <a:rPr lang="en-US" altLang="ru-RU" b="1" dirty="0">
                <a:solidFill>
                  <a:srgbClr val="FF0000"/>
                </a:solidFill>
                <a:latin typeface="Times New Roman" panose="02020603050405020304" pitchFamily="18" charset="0"/>
                <a:cs typeface="Times New Roman" panose="02020603050405020304" pitchFamily="18" charset="0"/>
              </a:rPr>
              <a:t>I</a:t>
            </a:r>
            <a:r>
              <a:rPr lang="en-US" altLang="ru-RU" b="1" dirty="0" smtClean="0">
                <a:solidFill>
                  <a:srgbClr val="FF0000"/>
                </a:solidFill>
                <a:latin typeface="Times New Roman" panose="02020603050405020304" pitchFamily="18" charset="0"/>
                <a:cs typeface="Times New Roman" panose="02020603050405020304" pitchFamily="18" charset="0"/>
              </a:rPr>
              <a:t>LF1</a:t>
            </a:r>
            <a:endParaRPr lang="ru-RU" dirty="0"/>
          </a:p>
        </p:txBody>
      </p:sp>
      <p:cxnSp>
        <p:nvCxnSpPr>
          <p:cNvPr id="6" name="Прямая соединительная линия 5"/>
          <p:cNvCxnSpPr/>
          <p:nvPr/>
        </p:nvCxnSpPr>
        <p:spPr bwMode="auto">
          <a:xfrm>
            <a:off x="3740071" y="1246909"/>
            <a:ext cx="0" cy="1976582"/>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7" name="Прямоугольник 6"/>
          <p:cNvSpPr/>
          <p:nvPr/>
        </p:nvSpPr>
        <p:spPr>
          <a:xfrm>
            <a:off x="3397669" y="3320595"/>
            <a:ext cx="684803" cy="369332"/>
          </a:xfrm>
          <a:prstGeom prst="rect">
            <a:avLst/>
          </a:prstGeom>
        </p:spPr>
        <p:txBody>
          <a:bodyPr wrap="none">
            <a:spAutoFit/>
          </a:bodyPr>
          <a:lstStyle/>
          <a:p>
            <a:r>
              <a:rPr lang="en-US" altLang="ru-RU" b="1" dirty="0" smtClean="0">
                <a:solidFill>
                  <a:srgbClr val="FF0000"/>
                </a:solidFill>
                <a:latin typeface="Times New Roman" panose="02020603050405020304" pitchFamily="18" charset="0"/>
                <a:cs typeface="Times New Roman" panose="02020603050405020304" pitchFamily="18" charset="0"/>
              </a:rPr>
              <a:t>ILF2</a:t>
            </a:r>
            <a:endParaRPr lang="ru-RU" dirty="0"/>
          </a:p>
        </p:txBody>
      </p:sp>
      <p:cxnSp>
        <p:nvCxnSpPr>
          <p:cNvPr id="8" name="Прямая соединительная линия 7"/>
          <p:cNvCxnSpPr/>
          <p:nvPr/>
        </p:nvCxnSpPr>
        <p:spPr bwMode="auto">
          <a:xfrm>
            <a:off x="5822870" y="1251405"/>
            <a:ext cx="0" cy="1976582"/>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9" name="Прямоугольник 8"/>
          <p:cNvSpPr/>
          <p:nvPr/>
        </p:nvSpPr>
        <p:spPr>
          <a:xfrm>
            <a:off x="5480468" y="3325091"/>
            <a:ext cx="684803" cy="369332"/>
          </a:xfrm>
          <a:prstGeom prst="rect">
            <a:avLst/>
          </a:prstGeom>
        </p:spPr>
        <p:txBody>
          <a:bodyPr wrap="none">
            <a:spAutoFit/>
          </a:bodyPr>
          <a:lstStyle/>
          <a:p>
            <a:r>
              <a:rPr lang="en-US" altLang="ru-RU" b="1" dirty="0" smtClean="0">
                <a:solidFill>
                  <a:srgbClr val="FF0000"/>
                </a:solidFill>
                <a:latin typeface="Times New Roman" panose="02020603050405020304" pitchFamily="18" charset="0"/>
                <a:cs typeface="Times New Roman" panose="02020603050405020304" pitchFamily="18" charset="0"/>
              </a:rPr>
              <a:t>ILF3</a:t>
            </a:r>
            <a:endParaRPr lang="ru-RU" dirty="0"/>
          </a:p>
        </p:txBody>
      </p:sp>
      <p:pic>
        <p:nvPicPr>
          <p:cNvPr id="10" name="Рисунок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5833" r="7386"/>
          <a:stretch/>
        </p:blipFill>
        <p:spPr>
          <a:xfrm>
            <a:off x="3286463" y="3850694"/>
            <a:ext cx="2068815" cy="1515632"/>
          </a:xfrm>
          <a:prstGeom prst="rect">
            <a:avLst/>
          </a:prstGeom>
        </p:spPr>
      </p:pic>
      <p:pic>
        <p:nvPicPr>
          <p:cNvPr id="12" name="Рисунок 1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7000"/>
                    </a14:imgEffect>
                  </a14:imgLayer>
                </a14:imgProps>
              </a:ext>
              <a:ext uri="{28A0092B-C50C-407E-A947-70E740481C1C}">
                <a14:useLocalDpi xmlns:a14="http://schemas.microsoft.com/office/drawing/2010/main" val="0"/>
              </a:ext>
            </a:extLst>
          </a:blip>
          <a:srcRect l="18585" t="5620" r="3536" b="6049"/>
          <a:stretch/>
        </p:blipFill>
        <p:spPr>
          <a:xfrm>
            <a:off x="5480467" y="3850693"/>
            <a:ext cx="2375635" cy="1515633"/>
          </a:xfrm>
          <a:prstGeom prst="rect">
            <a:avLst/>
          </a:prstGeom>
        </p:spPr>
      </p:pic>
      <p:grpSp>
        <p:nvGrpSpPr>
          <p:cNvPr id="50" name="Группа 49"/>
          <p:cNvGrpSpPr/>
          <p:nvPr/>
        </p:nvGrpSpPr>
        <p:grpSpPr>
          <a:xfrm>
            <a:off x="472281" y="3895075"/>
            <a:ext cx="2462545" cy="1970016"/>
            <a:chOff x="472281" y="3895075"/>
            <a:chExt cx="2462545" cy="1970016"/>
          </a:xfrm>
        </p:grpSpPr>
        <p:cxnSp>
          <p:nvCxnSpPr>
            <p:cNvPr id="15" name="Прямая соединительная линия 14"/>
            <p:cNvCxnSpPr/>
            <p:nvPr/>
          </p:nvCxnSpPr>
          <p:spPr bwMode="auto">
            <a:xfrm flipH="1">
              <a:off x="641558" y="4891889"/>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16" name="Прямая соединительная линия 15"/>
            <p:cNvCxnSpPr/>
            <p:nvPr/>
          </p:nvCxnSpPr>
          <p:spPr bwMode="auto">
            <a:xfrm flipH="1">
              <a:off x="641558" y="4213730"/>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19" name="Прямая соединительная линия 18"/>
            <p:cNvCxnSpPr/>
            <p:nvPr/>
          </p:nvCxnSpPr>
          <p:spPr bwMode="auto">
            <a:xfrm>
              <a:off x="1851892" y="4567731"/>
              <a:ext cx="0" cy="129736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0" name="Прямая соединительная линия 19"/>
            <p:cNvCxnSpPr/>
            <p:nvPr/>
          </p:nvCxnSpPr>
          <p:spPr bwMode="auto">
            <a:xfrm>
              <a:off x="2396520" y="4567732"/>
              <a:ext cx="0" cy="1297359"/>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2" name="Прямая со стрелкой 21"/>
            <p:cNvCxnSpPr/>
            <p:nvPr/>
          </p:nvCxnSpPr>
          <p:spPr bwMode="auto">
            <a:xfrm>
              <a:off x="826286" y="3895075"/>
              <a:ext cx="0" cy="318655"/>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23" name="Прямая со стрелкой 22"/>
            <p:cNvCxnSpPr/>
            <p:nvPr/>
          </p:nvCxnSpPr>
          <p:spPr bwMode="auto">
            <a:xfrm flipH="1" flipV="1">
              <a:off x="826286" y="4891889"/>
              <a:ext cx="15451" cy="576215"/>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sp>
          <p:nvSpPr>
            <p:cNvPr id="24" name="Прямоугольник 23"/>
            <p:cNvSpPr/>
            <p:nvPr/>
          </p:nvSpPr>
          <p:spPr>
            <a:xfrm>
              <a:off x="2402308" y="5419256"/>
              <a:ext cx="532518" cy="338554"/>
            </a:xfrm>
            <a:prstGeom prst="rect">
              <a:avLst/>
            </a:prstGeom>
          </p:spPr>
          <p:txBody>
            <a:bodyPr wrap="none">
              <a:spAutoFit/>
            </a:bodyPr>
            <a:lstStyle/>
            <a:p>
              <a:r>
                <a:rPr lang="en-US" altLang="ru-RU" sz="1600" dirty="0" smtClean="0">
                  <a:solidFill>
                    <a:srgbClr val="FF66CC"/>
                  </a:solidFill>
                </a:rPr>
                <a:t>~40</a:t>
              </a:r>
              <a:endParaRPr lang="ru-RU" sz="1600" dirty="0">
                <a:solidFill>
                  <a:srgbClr val="FF66CC"/>
                </a:solidFill>
              </a:endParaRPr>
            </a:p>
          </p:txBody>
        </p:sp>
        <p:sp>
          <p:nvSpPr>
            <p:cNvPr id="25" name="Прямоугольник 24"/>
            <p:cNvSpPr/>
            <p:nvPr/>
          </p:nvSpPr>
          <p:spPr>
            <a:xfrm rot="16200000">
              <a:off x="375299" y="4928133"/>
              <a:ext cx="532518" cy="338554"/>
            </a:xfrm>
            <a:prstGeom prst="rect">
              <a:avLst/>
            </a:prstGeom>
          </p:spPr>
          <p:txBody>
            <a:bodyPr wrap="none">
              <a:spAutoFit/>
            </a:bodyPr>
            <a:lstStyle/>
            <a:p>
              <a:r>
                <a:rPr lang="en-US" altLang="ru-RU" sz="1600" dirty="0" smtClean="0">
                  <a:solidFill>
                    <a:srgbClr val="FF66CC"/>
                  </a:solidFill>
                </a:rPr>
                <a:t>~40</a:t>
              </a:r>
              <a:endParaRPr lang="ru-RU" sz="1600" dirty="0">
                <a:solidFill>
                  <a:srgbClr val="FF66CC"/>
                </a:solidFill>
              </a:endParaRPr>
            </a:p>
          </p:txBody>
        </p:sp>
        <p:cxnSp>
          <p:nvCxnSpPr>
            <p:cNvPr id="26" name="Прямая со стрелкой 25"/>
            <p:cNvCxnSpPr/>
            <p:nvPr/>
          </p:nvCxnSpPr>
          <p:spPr bwMode="auto">
            <a:xfrm>
              <a:off x="1473191" y="5751417"/>
              <a:ext cx="378701" cy="0"/>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27" name="Прямая со стрелкой 26"/>
            <p:cNvCxnSpPr/>
            <p:nvPr/>
          </p:nvCxnSpPr>
          <p:spPr bwMode="auto">
            <a:xfrm flipH="1" flipV="1">
              <a:off x="2396520" y="5751415"/>
              <a:ext cx="535341" cy="2"/>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grpSp>
      <p:sp>
        <p:nvSpPr>
          <p:cNvPr id="34" name="Прямоугольник 33"/>
          <p:cNvSpPr/>
          <p:nvPr/>
        </p:nvSpPr>
        <p:spPr>
          <a:xfrm>
            <a:off x="957148" y="5888304"/>
            <a:ext cx="1845442" cy="646331"/>
          </a:xfrm>
          <a:prstGeom prst="rect">
            <a:avLst/>
          </a:prstGeom>
        </p:spPr>
        <p:txBody>
          <a:bodyPr wrap="none">
            <a:spAutoFit/>
          </a:bodyPr>
          <a:lstStyle/>
          <a:p>
            <a:pPr algn="ctr"/>
            <a:r>
              <a:rPr lang="en-US" b="1" dirty="0" smtClean="0">
                <a:solidFill>
                  <a:srgbClr val="3333CC"/>
                </a:solidFill>
                <a:latin typeface="Times New Roman" panose="02020603050405020304" pitchFamily="18" charset="0"/>
                <a:cs typeface="Times New Roman" panose="02020603050405020304" pitchFamily="18" charset="0"/>
              </a:rPr>
              <a:t>Collimated</a:t>
            </a:r>
          </a:p>
          <a:p>
            <a:pPr algn="ctr"/>
            <a:r>
              <a:rPr lang="en-US" b="1" dirty="0" smtClean="0">
                <a:solidFill>
                  <a:srgbClr val="3333CC"/>
                </a:solidFill>
                <a:latin typeface="Times New Roman" panose="02020603050405020304" pitchFamily="18" charset="0"/>
                <a:cs typeface="Times New Roman" panose="02020603050405020304" pitchFamily="18" charset="0"/>
              </a:rPr>
              <a:t>65</a:t>
            </a:r>
            <a:r>
              <a:rPr lang="en-US" b="1" dirty="0">
                <a:solidFill>
                  <a:srgbClr val="3333CC"/>
                </a:solidFill>
                <a:latin typeface="Times New Roman" panose="02020603050405020304" pitchFamily="18" charset="0"/>
                <a:cs typeface="Times New Roman" panose="02020603050405020304" pitchFamily="18" charset="0"/>
              </a:rPr>
              <a:t> µA</a:t>
            </a:r>
            <a:r>
              <a:rPr lang="en-US" b="1" dirty="0" smtClean="0">
                <a:solidFill>
                  <a:srgbClr val="3333CC"/>
                </a:solidFill>
                <a:latin typeface="Times New Roman" panose="02020603050405020304" pitchFamily="18" charset="0"/>
                <a:cs typeface="Times New Roman" panose="02020603050405020304" pitchFamily="18" charset="0"/>
              </a:rPr>
              <a:t> -&gt; 41.8 µA</a:t>
            </a:r>
          </a:p>
        </p:txBody>
      </p:sp>
      <p:cxnSp>
        <p:nvCxnSpPr>
          <p:cNvPr id="35" name="Прямая соединительная линия 34"/>
          <p:cNvCxnSpPr/>
          <p:nvPr/>
        </p:nvCxnSpPr>
        <p:spPr bwMode="auto">
          <a:xfrm flipH="1">
            <a:off x="3524901" y="4837348"/>
            <a:ext cx="1172416"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36" name="Прямая соединительная линия 35"/>
          <p:cNvCxnSpPr/>
          <p:nvPr/>
        </p:nvCxnSpPr>
        <p:spPr bwMode="auto">
          <a:xfrm flipH="1">
            <a:off x="3524901" y="4403959"/>
            <a:ext cx="1172416"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37" name="Прямая соединительная линия 36"/>
          <p:cNvCxnSpPr/>
          <p:nvPr/>
        </p:nvCxnSpPr>
        <p:spPr bwMode="auto">
          <a:xfrm>
            <a:off x="4111109" y="4608510"/>
            <a:ext cx="0" cy="129736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38" name="Прямая соединительная линия 37"/>
          <p:cNvCxnSpPr/>
          <p:nvPr/>
        </p:nvCxnSpPr>
        <p:spPr bwMode="auto">
          <a:xfrm flipH="1">
            <a:off x="4568950" y="4608510"/>
            <a:ext cx="12999" cy="1256581"/>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39" name="Прямая со стрелкой 38"/>
          <p:cNvCxnSpPr/>
          <p:nvPr/>
        </p:nvCxnSpPr>
        <p:spPr bwMode="auto">
          <a:xfrm>
            <a:off x="3721231" y="4085303"/>
            <a:ext cx="0" cy="318655"/>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sp>
        <p:nvSpPr>
          <p:cNvPr id="40" name="Прямоугольник 39"/>
          <p:cNvSpPr/>
          <p:nvPr/>
        </p:nvSpPr>
        <p:spPr>
          <a:xfrm>
            <a:off x="4568950" y="5396870"/>
            <a:ext cx="532518" cy="338554"/>
          </a:xfrm>
          <a:prstGeom prst="rect">
            <a:avLst/>
          </a:prstGeom>
        </p:spPr>
        <p:txBody>
          <a:bodyPr wrap="none">
            <a:spAutoFit/>
          </a:bodyPr>
          <a:lstStyle/>
          <a:p>
            <a:r>
              <a:rPr lang="en-US" altLang="ru-RU" sz="1600" dirty="0" smtClean="0">
                <a:solidFill>
                  <a:srgbClr val="FF66CC"/>
                </a:solidFill>
              </a:rPr>
              <a:t>~40</a:t>
            </a:r>
            <a:endParaRPr lang="ru-RU" sz="1600" dirty="0">
              <a:solidFill>
                <a:srgbClr val="FF66CC"/>
              </a:solidFill>
            </a:endParaRPr>
          </a:p>
        </p:txBody>
      </p:sp>
      <p:sp>
        <p:nvSpPr>
          <p:cNvPr id="41" name="Прямоугольник 40"/>
          <p:cNvSpPr/>
          <p:nvPr/>
        </p:nvSpPr>
        <p:spPr>
          <a:xfrm rot="16200000">
            <a:off x="3258642" y="4988872"/>
            <a:ext cx="532519" cy="338554"/>
          </a:xfrm>
          <a:prstGeom prst="rect">
            <a:avLst/>
          </a:prstGeom>
        </p:spPr>
        <p:txBody>
          <a:bodyPr wrap="square">
            <a:spAutoFit/>
          </a:bodyPr>
          <a:lstStyle/>
          <a:p>
            <a:r>
              <a:rPr lang="en-US" altLang="ru-RU" sz="1600" dirty="0" smtClean="0">
                <a:solidFill>
                  <a:srgbClr val="FF66CC"/>
                </a:solidFill>
              </a:rPr>
              <a:t>~30</a:t>
            </a:r>
            <a:endParaRPr lang="ru-RU" sz="1600" dirty="0">
              <a:solidFill>
                <a:srgbClr val="FF66CC"/>
              </a:solidFill>
            </a:endParaRPr>
          </a:p>
        </p:txBody>
      </p:sp>
      <p:cxnSp>
        <p:nvCxnSpPr>
          <p:cNvPr id="42" name="Прямая со стрелкой 41"/>
          <p:cNvCxnSpPr/>
          <p:nvPr/>
        </p:nvCxnSpPr>
        <p:spPr bwMode="auto">
          <a:xfrm>
            <a:off x="3748938" y="5748043"/>
            <a:ext cx="378701" cy="0"/>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43" name="Прямая со стрелкой 42"/>
          <p:cNvCxnSpPr/>
          <p:nvPr/>
        </p:nvCxnSpPr>
        <p:spPr bwMode="auto">
          <a:xfrm flipH="1" flipV="1">
            <a:off x="4581949" y="5735424"/>
            <a:ext cx="535341" cy="2"/>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44" name="Прямая со стрелкой 43"/>
          <p:cNvCxnSpPr/>
          <p:nvPr/>
        </p:nvCxnSpPr>
        <p:spPr bwMode="auto">
          <a:xfrm flipH="1" flipV="1">
            <a:off x="3741213" y="4819589"/>
            <a:ext cx="15451" cy="576215"/>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45" name="Прямая соединительная линия 44"/>
          <p:cNvCxnSpPr/>
          <p:nvPr/>
        </p:nvCxnSpPr>
        <p:spPr bwMode="auto">
          <a:xfrm>
            <a:off x="6105227" y="4590944"/>
            <a:ext cx="0" cy="129736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46" name="Прямая соединительная линия 45"/>
          <p:cNvCxnSpPr/>
          <p:nvPr/>
        </p:nvCxnSpPr>
        <p:spPr bwMode="auto">
          <a:xfrm>
            <a:off x="7370198" y="4525380"/>
            <a:ext cx="0" cy="1297359"/>
          </a:xfrm>
          <a:prstGeom prst="line">
            <a:avLst/>
          </a:prstGeom>
          <a:solidFill>
            <a:schemeClr val="accent1"/>
          </a:solidFill>
          <a:ln w="19050" cap="flat" cmpd="sng" algn="ctr">
            <a:solidFill>
              <a:srgbClr val="FF66CC"/>
            </a:solidFill>
            <a:prstDash val="dash"/>
            <a:round/>
            <a:headEnd type="none" w="med" len="med"/>
            <a:tailEnd type="none" w="med" len="med"/>
          </a:ln>
          <a:effectLst/>
        </p:spPr>
      </p:cxnSp>
      <p:sp>
        <p:nvSpPr>
          <p:cNvPr id="47" name="Прямоугольник 46"/>
          <p:cNvSpPr/>
          <p:nvPr/>
        </p:nvSpPr>
        <p:spPr>
          <a:xfrm>
            <a:off x="6531419" y="5393500"/>
            <a:ext cx="412292" cy="338554"/>
          </a:xfrm>
          <a:prstGeom prst="rect">
            <a:avLst/>
          </a:prstGeom>
        </p:spPr>
        <p:txBody>
          <a:bodyPr wrap="none">
            <a:spAutoFit/>
          </a:bodyPr>
          <a:lstStyle/>
          <a:p>
            <a:r>
              <a:rPr lang="en-US" altLang="ru-RU" sz="1600" dirty="0" smtClean="0">
                <a:solidFill>
                  <a:srgbClr val="FF66CC"/>
                </a:solidFill>
              </a:rPr>
              <a:t>75</a:t>
            </a:r>
            <a:endParaRPr lang="ru-RU" sz="1600" dirty="0">
              <a:solidFill>
                <a:srgbClr val="FF66CC"/>
              </a:solidFill>
            </a:endParaRPr>
          </a:p>
        </p:txBody>
      </p:sp>
      <p:cxnSp>
        <p:nvCxnSpPr>
          <p:cNvPr id="49" name="Прямая со стрелкой 48"/>
          <p:cNvCxnSpPr/>
          <p:nvPr/>
        </p:nvCxnSpPr>
        <p:spPr bwMode="auto">
          <a:xfrm>
            <a:off x="6091377" y="5732054"/>
            <a:ext cx="1292376" cy="0"/>
          </a:xfrm>
          <a:prstGeom prst="straightConnector1">
            <a:avLst/>
          </a:prstGeom>
          <a:solidFill>
            <a:schemeClr val="accent1"/>
          </a:solidFill>
          <a:ln w="15875" cap="flat" cmpd="sng" algn="ctr">
            <a:solidFill>
              <a:srgbClr val="FF66CC"/>
            </a:solidFill>
            <a:prstDash val="dash"/>
            <a:round/>
            <a:headEnd type="arrow"/>
            <a:tailEnd type="arrow"/>
          </a:ln>
          <a:effectLst/>
        </p:spPr>
      </p:cxnSp>
      <p:sp>
        <p:nvSpPr>
          <p:cNvPr id="57" name="Прямоугольник 56"/>
          <p:cNvSpPr/>
          <p:nvPr/>
        </p:nvSpPr>
        <p:spPr>
          <a:xfrm>
            <a:off x="1473192" y="187097"/>
            <a:ext cx="5999026" cy="400110"/>
          </a:xfrm>
          <a:prstGeom prst="rect">
            <a:avLst/>
          </a:prstGeom>
        </p:spPr>
        <p:txBody>
          <a:bodyPr wrap="square">
            <a:spAutoFit/>
          </a:bodyPr>
          <a:lstStyle/>
          <a:p>
            <a:r>
              <a:rPr lang="en-US" sz="2000" b="1" dirty="0" smtClean="0">
                <a:solidFill>
                  <a:srgbClr val="0000CC"/>
                </a:solidFill>
                <a:latin typeface="Times New Roman" panose="02020603050405020304" pitchFamily="18" charset="0"/>
                <a:cs typeface="Times New Roman" panose="02020603050405020304" pitchFamily="18" charset="0"/>
              </a:rPr>
              <a:t>Transport of </a:t>
            </a:r>
            <a:r>
              <a:rPr lang="en-US" altLang="ru-RU" sz="2000" b="1" baseline="-25000" dirty="0" smtClean="0">
                <a:solidFill>
                  <a:srgbClr val="FF0000"/>
                </a:solidFill>
                <a:latin typeface="Times New Roman" panose="02020603050405020304" pitchFamily="18" charset="0"/>
                <a:cs typeface="Times New Roman" panose="02020603050405020304" pitchFamily="18" charset="0"/>
              </a:rPr>
              <a:t>84</a:t>
            </a:r>
            <a:r>
              <a:rPr lang="en-US" altLang="ru-RU" sz="2000" b="1" dirty="0" smtClean="0">
                <a:solidFill>
                  <a:srgbClr val="FF0000"/>
                </a:solidFill>
                <a:latin typeface="Times New Roman" panose="02020603050405020304" pitchFamily="18" charset="0"/>
                <a:cs typeface="Times New Roman" panose="02020603050405020304" pitchFamily="18" charset="0"/>
              </a:rPr>
              <a:t>Kr</a:t>
            </a:r>
            <a:r>
              <a:rPr lang="en-US" altLang="ru-RU" sz="2000" b="1" baseline="30000" dirty="0" smtClean="0">
                <a:solidFill>
                  <a:srgbClr val="FF0000"/>
                </a:solidFill>
                <a:latin typeface="Times New Roman" panose="02020603050405020304" pitchFamily="18" charset="0"/>
                <a:cs typeface="Times New Roman" panose="02020603050405020304" pitchFamily="18" charset="0"/>
              </a:rPr>
              <a:t>+14 </a:t>
            </a:r>
            <a:r>
              <a:rPr lang="en-US" sz="2000" b="1" dirty="0" smtClean="0">
                <a:solidFill>
                  <a:srgbClr val="0000CC"/>
                </a:solidFill>
                <a:latin typeface="Times New Roman" panose="02020603050405020304" pitchFamily="18" charset="0"/>
                <a:cs typeface="Times New Roman" panose="02020603050405020304" pitchFamily="18" charset="0"/>
              </a:rPr>
              <a:t>beam through </a:t>
            </a:r>
            <a:r>
              <a:rPr lang="en-US" altLang="ru-RU" sz="20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injection </a:t>
            </a:r>
            <a:r>
              <a:rPr lang="en-US" altLang="ru-RU" sz="20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system</a:t>
            </a:r>
            <a:endParaRPr lang="ru-RU" sz="2000" dirty="0"/>
          </a:p>
        </p:txBody>
      </p:sp>
    </p:spTree>
    <p:extLst>
      <p:ext uri="{BB962C8B-B14F-4D97-AF65-F5344CB8AC3E}">
        <p14:creationId xmlns:p14="http://schemas.microsoft.com/office/powerpoint/2010/main" val="1527473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2574" r="16271" b="18826"/>
          <a:stretch/>
        </p:blipFill>
        <p:spPr>
          <a:xfrm>
            <a:off x="324041" y="3827587"/>
            <a:ext cx="4109414" cy="2920455"/>
          </a:xfrm>
          <a:prstGeom prst="rect">
            <a:avLst/>
          </a:prstGeom>
        </p:spPr>
      </p:pic>
      <p:sp>
        <p:nvSpPr>
          <p:cNvPr id="10" name="Rectangle 5"/>
          <p:cNvSpPr>
            <a:spLocks noChangeArrowheads="1"/>
          </p:cNvSpPr>
          <p:nvPr/>
        </p:nvSpPr>
        <p:spPr bwMode="auto">
          <a:xfrm>
            <a:off x="2215004" y="-46564"/>
            <a:ext cx="3075944" cy="523220"/>
          </a:xfrm>
          <a:prstGeom prst="rect">
            <a:avLst/>
          </a:prstGeom>
          <a:noFill/>
          <a:ln>
            <a:noFill/>
          </a:ln>
          <a:effectLst/>
          <a:extLst/>
        </p:spPr>
        <p:txBody>
          <a:bodyPr wrap="square" anchor="ctr">
            <a:spAutoFit/>
          </a:bodyPr>
          <a:lstStyle/>
          <a:p>
            <a:pPr algn="ctr">
              <a:defRPr/>
            </a:pP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RF system</a:t>
            </a:r>
            <a:endPar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44" name="Группа 43"/>
          <p:cNvGrpSpPr/>
          <p:nvPr/>
        </p:nvGrpSpPr>
        <p:grpSpPr>
          <a:xfrm>
            <a:off x="729642" y="664400"/>
            <a:ext cx="3131158" cy="3163188"/>
            <a:chOff x="182691" y="582613"/>
            <a:chExt cx="5697603" cy="6183983"/>
          </a:xfrm>
        </p:grpSpPr>
        <p:grpSp>
          <p:nvGrpSpPr>
            <p:cNvPr id="45" name="Группа 44"/>
            <p:cNvGrpSpPr/>
            <p:nvPr/>
          </p:nvGrpSpPr>
          <p:grpSpPr>
            <a:xfrm>
              <a:off x="182691" y="582613"/>
              <a:ext cx="5697603" cy="6183983"/>
              <a:chOff x="182691" y="582613"/>
              <a:chExt cx="5697603" cy="6183983"/>
            </a:xfrm>
          </p:grpSpPr>
          <p:grpSp>
            <p:nvGrpSpPr>
              <p:cNvPr id="49" name="Группа 48"/>
              <p:cNvGrpSpPr/>
              <p:nvPr/>
            </p:nvGrpSpPr>
            <p:grpSpPr>
              <a:xfrm>
                <a:off x="182691" y="582613"/>
                <a:ext cx="5697603" cy="6183983"/>
                <a:chOff x="182691" y="582613"/>
                <a:chExt cx="5697603" cy="6183983"/>
              </a:xfrm>
            </p:grpSpPr>
            <p:grpSp>
              <p:nvGrpSpPr>
                <p:cNvPr id="60" name="Группа 59"/>
                <p:cNvGrpSpPr/>
                <p:nvPr/>
              </p:nvGrpSpPr>
              <p:grpSpPr>
                <a:xfrm>
                  <a:off x="182691" y="582613"/>
                  <a:ext cx="5697603" cy="6183983"/>
                  <a:chOff x="182691" y="582613"/>
                  <a:chExt cx="5697603" cy="6183983"/>
                </a:xfrm>
              </p:grpSpPr>
              <p:pic>
                <p:nvPicPr>
                  <p:cNvPr id="79" name="Рисунок 7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2691" y="582613"/>
                    <a:ext cx="5697603" cy="6183983"/>
                  </a:xfrm>
                  <a:prstGeom prst="rect">
                    <a:avLst/>
                  </a:prstGeom>
                </p:spPr>
              </p:pic>
              <p:sp>
                <p:nvSpPr>
                  <p:cNvPr id="80" name="Line 6"/>
                  <p:cNvSpPr>
                    <a:spLocks noChangeShapeType="1"/>
                  </p:cNvSpPr>
                  <p:nvPr/>
                </p:nvSpPr>
                <p:spPr bwMode="auto">
                  <a:xfrm flipV="1">
                    <a:off x="2717446" y="4566233"/>
                    <a:ext cx="188484" cy="985363"/>
                  </a:xfrm>
                  <a:prstGeom prst="line">
                    <a:avLst/>
                  </a:prstGeom>
                  <a:noFill/>
                  <a:ln w="9525">
                    <a:solidFill>
                      <a:srgbClr val="FF3300"/>
                    </a:solidFill>
                    <a:round/>
                    <a:headEnd/>
                    <a:tailEnd type="triangle" w="med" len="med"/>
                  </a:ln>
                </p:spPr>
                <p:txBody>
                  <a:bodyPr/>
                  <a:lstStyle/>
                  <a:p>
                    <a:endParaRPr lang="ru-RU" dirty="0"/>
                  </a:p>
                </p:txBody>
              </p:sp>
              <p:sp>
                <p:nvSpPr>
                  <p:cNvPr id="81" name="Text Box 7"/>
                  <p:cNvSpPr txBox="1">
                    <a:spLocks noChangeArrowheads="1"/>
                  </p:cNvSpPr>
                  <p:nvPr/>
                </p:nvSpPr>
                <p:spPr bwMode="auto">
                  <a:xfrm>
                    <a:off x="2383827" y="5551597"/>
                    <a:ext cx="1118286" cy="661868"/>
                  </a:xfrm>
                  <a:prstGeom prst="rect">
                    <a:avLst/>
                  </a:prstGeom>
                  <a:noFill/>
                  <a:ln w="9525">
                    <a:solidFill>
                      <a:srgbClr val="FF3300"/>
                    </a:solidFill>
                    <a:miter lim="800000"/>
                    <a:headEnd/>
                    <a:tailEnd/>
                  </a:ln>
                </p:spPr>
                <p:txBody>
                  <a:bodyPr wrap="square">
                    <a:spAutoFit/>
                  </a:bodyPr>
                  <a:lstStyle/>
                  <a:p>
                    <a:pPr algn="ctr">
                      <a:spcBef>
                        <a:spcPct val="50000"/>
                      </a:spcBef>
                    </a:pPr>
                    <a:r>
                      <a:rPr lang="en-US" altLang="ru-RU" sz="1600" dirty="0">
                        <a:solidFill>
                          <a:srgbClr val="FF3300"/>
                        </a:solidFill>
                      </a:rPr>
                      <a:t>3F</a:t>
                    </a:r>
                    <a:r>
                      <a:rPr lang="en-US" altLang="ru-RU" sz="1600" baseline="-25000" dirty="0">
                        <a:solidFill>
                          <a:srgbClr val="FF3300"/>
                        </a:solidFill>
                      </a:rPr>
                      <a:t>rf</a:t>
                    </a:r>
                    <a:endParaRPr lang="ru-RU" altLang="ru-RU" sz="1600" baseline="-25000" dirty="0">
                      <a:solidFill>
                        <a:srgbClr val="FF3300"/>
                      </a:solidFill>
                    </a:endParaRPr>
                  </a:p>
                </p:txBody>
              </p:sp>
              <p:sp>
                <p:nvSpPr>
                  <p:cNvPr id="82" name="Line 8"/>
                  <p:cNvSpPr>
                    <a:spLocks noChangeShapeType="1"/>
                  </p:cNvSpPr>
                  <p:nvPr/>
                </p:nvSpPr>
                <p:spPr bwMode="auto">
                  <a:xfrm flipH="1" flipV="1">
                    <a:off x="3651632" y="4477183"/>
                    <a:ext cx="315353" cy="1292943"/>
                  </a:xfrm>
                  <a:prstGeom prst="line">
                    <a:avLst/>
                  </a:prstGeom>
                  <a:noFill/>
                  <a:ln w="9525">
                    <a:solidFill>
                      <a:srgbClr val="FF33CC"/>
                    </a:solidFill>
                    <a:round/>
                    <a:headEnd/>
                    <a:tailEnd type="triangle" w="med" len="med"/>
                  </a:ln>
                </p:spPr>
                <p:txBody>
                  <a:bodyPr/>
                  <a:lstStyle/>
                  <a:p>
                    <a:endParaRPr lang="ru-RU" dirty="0"/>
                  </a:p>
                </p:txBody>
              </p:sp>
              <p:sp>
                <p:nvSpPr>
                  <p:cNvPr id="83" name="Text Box 9"/>
                  <p:cNvSpPr txBox="1">
                    <a:spLocks noChangeArrowheads="1"/>
                  </p:cNvSpPr>
                  <p:nvPr/>
                </p:nvSpPr>
                <p:spPr bwMode="auto">
                  <a:xfrm>
                    <a:off x="3691439" y="5770127"/>
                    <a:ext cx="810687" cy="661868"/>
                  </a:xfrm>
                  <a:prstGeom prst="rect">
                    <a:avLst/>
                  </a:prstGeom>
                  <a:noFill/>
                  <a:ln w="9525">
                    <a:solidFill>
                      <a:srgbClr val="FF33CC"/>
                    </a:solidFill>
                    <a:miter lim="800000"/>
                    <a:headEnd/>
                    <a:tailEnd/>
                  </a:ln>
                </p:spPr>
                <p:txBody>
                  <a:bodyPr wrap="square">
                    <a:spAutoFit/>
                  </a:bodyPr>
                  <a:lstStyle/>
                  <a:p>
                    <a:pPr algn="ctr">
                      <a:spcBef>
                        <a:spcPct val="50000"/>
                      </a:spcBef>
                    </a:pPr>
                    <a:r>
                      <a:rPr lang="en-US" altLang="ru-RU" sz="1600" dirty="0" err="1">
                        <a:solidFill>
                          <a:srgbClr val="FF33CC"/>
                        </a:solidFill>
                      </a:rPr>
                      <a:t>F</a:t>
                    </a:r>
                    <a:r>
                      <a:rPr lang="en-US" altLang="ru-RU" sz="1600" baseline="-25000" dirty="0" err="1">
                        <a:solidFill>
                          <a:srgbClr val="FF33CC"/>
                        </a:solidFill>
                      </a:rPr>
                      <a:t>rf</a:t>
                    </a:r>
                    <a:endParaRPr lang="ru-RU" altLang="ru-RU" sz="1600" baseline="-25000" dirty="0">
                      <a:solidFill>
                        <a:srgbClr val="FF33CC"/>
                      </a:solidFill>
                    </a:endParaRPr>
                  </a:p>
                </p:txBody>
              </p:sp>
            </p:grpSp>
            <p:grpSp>
              <p:nvGrpSpPr>
                <p:cNvPr id="61" name="Группа 60"/>
                <p:cNvGrpSpPr/>
                <p:nvPr/>
              </p:nvGrpSpPr>
              <p:grpSpPr>
                <a:xfrm>
                  <a:off x="3062086" y="3792104"/>
                  <a:ext cx="1055016" cy="1061998"/>
                  <a:chOff x="3062086" y="3792104"/>
                  <a:chExt cx="1055016" cy="1061998"/>
                </a:xfrm>
              </p:grpSpPr>
              <p:cxnSp>
                <p:nvCxnSpPr>
                  <p:cNvPr id="70" name="Прямая соединительная линия 69"/>
                  <p:cNvCxnSpPr/>
                  <p:nvPr/>
                </p:nvCxnSpPr>
                <p:spPr bwMode="auto">
                  <a:xfrm flipH="1" flipV="1">
                    <a:off x="3535705" y="4660435"/>
                    <a:ext cx="520731" cy="193667"/>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1" name="Прямая соединительная линия 70"/>
                  <p:cNvCxnSpPr/>
                  <p:nvPr/>
                </p:nvCxnSpPr>
                <p:spPr bwMode="auto">
                  <a:xfrm flipH="1" flipV="1">
                    <a:off x="3398876" y="4563439"/>
                    <a:ext cx="136829" cy="93643"/>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2" name="Прямая соединительная линия 71"/>
                  <p:cNvCxnSpPr/>
                  <p:nvPr/>
                </p:nvCxnSpPr>
                <p:spPr bwMode="auto">
                  <a:xfrm flipH="1" flipV="1">
                    <a:off x="3062086" y="3823003"/>
                    <a:ext cx="336792" cy="737088"/>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3" name="Прямая соединительная линия 72"/>
                  <p:cNvCxnSpPr/>
                  <p:nvPr/>
                </p:nvCxnSpPr>
                <p:spPr bwMode="auto">
                  <a:xfrm flipH="1" flipV="1">
                    <a:off x="3926827" y="4222268"/>
                    <a:ext cx="190275" cy="535000"/>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4" name="Прямая соединительная линия 73"/>
                  <p:cNvCxnSpPr/>
                  <p:nvPr/>
                </p:nvCxnSpPr>
                <p:spPr bwMode="auto">
                  <a:xfrm flipH="1" flipV="1">
                    <a:off x="3827590" y="4125434"/>
                    <a:ext cx="96719" cy="92915"/>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8" name="Прямая соединительная линия 77"/>
                  <p:cNvCxnSpPr/>
                  <p:nvPr/>
                </p:nvCxnSpPr>
                <p:spPr bwMode="auto">
                  <a:xfrm flipH="1" flipV="1">
                    <a:off x="3122752" y="3792104"/>
                    <a:ext cx="704839" cy="337414"/>
                  </a:xfrm>
                  <a:prstGeom prst="line">
                    <a:avLst/>
                  </a:prstGeom>
                  <a:solidFill>
                    <a:schemeClr val="accent1"/>
                  </a:solidFill>
                  <a:ln w="31750" cap="flat" cmpd="sng" algn="ctr">
                    <a:solidFill>
                      <a:srgbClr val="FF33CC"/>
                    </a:solidFill>
                    <a:prstDash val="solid"/>
                    <a:round/>
                    <a:headEnd type="none" w="med" len="med"/>
                    <a:tailEnd type="none" w="med" len="med"/>
                  </a:ln>
                  <a:effectLst/>
                </p:spPr>
              </p:cxnSp>
            </p:grpSp>
            <p:grpSp>
              <p:nvGrpSpPr>
                <p:cNvPr id="62" name="Группа 61"/>
                <p:cNvGrpSpPr/>
                <p:nvPr/>
              </p:nvGrpSpPr>
              <p:grpSpPr>
                <a:xfrm>
                  <a:off x="1876829" y="2598585"/>
                  <a:ext cx="1055016" cy="1061998"/>
                  <a:chOff x="3062086" y="3792104"/>
                  <a:chExt cx="1055016" cy="1061998"/>
                </a:xfrm>
                <a:scene3d>
                  <a:camera prst="orthographicFront">
                    <a:rot lat="0" lon="0" rev="10800000"/>
                  </a:camera>
                  <a:lightRig rig="threePt" dir="t"/>
                </a:scene3d>
              </p:grpSpPr>
              <p:cxnSp>
                <p:nvCxnSpPr>
                  <p:cNvPr id="63" name="Прямая соединительная линия 62"/>
                  <p:cNvCxnSpPr/>
                  <p:nvPr/>
                </p:nvCxnSpPr>
                <p:spPr bwMode="auto">
                  <a:xfrm flipH="1" flipV="1">
                    <a:off x="3535705" y="4660435"/>
                    <a:ext cx="520731" cy="193667"/>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4" name="Прямая соединительная линия 63"/>
                  <p:cNvCxnSpPr/>
                  <p:nvPr/>
                </p:nvCxnSpPr>
                <p:spPr bwMode="auto">
                  <a:xfrm flipH="1" flipV="1">
                    <a:off x="3398876" y="4563439"/>
                    <a:ext cx="136829" cy="93643"/>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5" name="Прямая соединительная линия 64"/>
                  <p:cNvCxnSpPr/>
                  <p:nvPr/>
                </p:nvCxnSpPr>
                <p:spPr bwMode="auto">
                  <a:xfrm flipH="1" flipV="1">
                    <a:off x="3062086" y="3823003"/>
                    <a:ext cx="336792" cy="737088"/>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6" name="Прямая соединительная линия 65"/>
                  <p:cNvCxnSpPr/>
                  <p:nvPr/>
                </p:nvCxnSpPr>
                <p:spPr bwMode="auto">
                  <a:xfrm flipH="1" flipV="1">
                    <a:off x="3926827" y="4222268"/>
                    <a:ext cx="190275" cy="535000"/>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8" name="Прямая соединительная линия 67"/>
                  <p:cNvCxnSpPr/>
                  <p:nvPr/>
                </p:nvCxnSpPr>
                <p:spPr bwMode="auto">
                  <a:xfrm flipH="1" flipV="1">
                    <a:off x="3827590" y="4125434"/>
                    <a:ext cx="96719" cy="92915"/>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9" name="Прямая соединительная линия 68"/>
                  <p:cNvCxnSpPr/>
                  <p:nvPr/>
                </p:nvCxnSpPr>
                <p:spPr bwMode="auto">
                  <a:xfrm flipH="1" flipV="1">
                    <a:off x="3122752" y="3792104"/>
                    <a:ext cx="704839" cy="337414"/>
                  </a:xfrm>
                  <a:prstGeom prst="line">
                    <a:avLst/>
                  </a:prstGeom>
                  <a:solidFill>
                    <a:schemeClr val="accent1"/>
                  </a:solidFill>
                  <a:ln w="31750" cap="flat" cmpd="sng" algn="ctr">
                    <a:solidFill>
                      <a:srgbClr val="FF33CC"/>
                    </a:solidFill>
                    <a:prstDash val="solid"/>
                    <a:round/>
                    <a:headEnd type="none" w="med" len="med"/>
                    <a:tailEnd type="none" w="med" len="med"/>
                  </a:ln>
                  <a:effectLst/>
                </p:spPr>
              </p:cxnSp>
            </p:grpSp>
          </p:grpSp>
          <p:cxnSp>
            <p:nvCxnSpPr>
              <p:cNvPr id="50" name="Прямая соединительная линия 49"/>
              <p:cNvCxnSpPr/>
              <p:nvPr/>
            </p:nvCxnSpPr>
            <p:spPr bwMode="auto">
              <a:xfrm flipH="1" flipV="1">
                <a:off x="2980490" y="3823003"/>
                <a:ext cx="42367" cy="867164"/>
              </a:xfrm>
              <a:prstGeom prst="line">
                <a:avLst/>
              </a:prstGeom>
              <a:solidFill>
                <a:schemeClr val="accent1"/>
              </a:solidFill>
              <a:ln w="28575" cap="flat" cmpd="sng" algn="ctr">
                <a:solidFill>
                  <a:srgbClr val="FF3300"/>
                </a:solidFill>
                <a:prstDash val="solid"/>
                <a:round/>
                <a:headEnd type="none" w="med" len="med"/>
                <a:tailEnd type="none" w="med" len="med"/>
              </a:ln>
              <a:effectLst/>
            </p:spPr>
          </p:cxnSp>
          <p:cxnSp>
            <p:nvCxnSpPr>
              <p:cNvPr id="51" name="Прямая соединительная линия 50"/>
              <p:cNvCxnSpPr/>
              <p:nvPr/>
            </p:nvCxnSpPr>
            <p:spPr bwMode="auto">
              <a:xfrm flipV="1">
                <a:off x="2739052" y="3823003"/>
                <a:ext cx="238920" cy="834080"/>
              </a:xfrm>
              <a:prstGeom prst="line">
                <a:avLst/>
              </a:prstGeom>
              <a:solidFill>
                <a:schemeClr val="accent1"/>
              </a:solidFill>
              <a:ln w="28575" cap="flat" cmpd="sng" algn="ctr">
                <a:solidFill>
                  <a:srgbClr val="FF3300"/>
                </a:solidFill>
                <a:prstDash val="solid"/>
                <a:round/>
                <a:headEnd type="none" w="med" len="med"/>
                <a:tailEnd type="none" w="med" len="med"/>
              </a:ln>
              <a:effectLst/>
            </p:spPr>
          </p:cxnSp>
          <p:sp>
            <p:nvSpPr>
              <p:cNvPr id="52" name="Дуга 51"/>
              <p:cNvSpPr/>
              <p:nvPr/>
            </p:nvSpPr>
            <p:spPr bwMode="auto">
              <a:xfrm>
                <a:off x="1999179" y="2511212"/>
                <a:ext cx="1950837" cy="2170624"/>
              </a:xfrm>
              <a:prstGeom prst="arc">
                <a:avLst>
                  <a:gd name="adj1" fmla="val 5220519"/>
                  <a:gd name="adj2" fmla="val 6141682"/>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grpSp>
        <p:cxnSp>
          <p:nvCxnSpPr>
            <p:cNvPr id="46" name="Прямая соединительная линия 45"/>
            <p:cNvCxnSpPr/>
            <p:nvPr/>
          </p:nvCxnSpPr>
          <p:spPr bwMode="auto">
            <a:xfrm flipH="1" flipV="1">
              <a:off x="2929863" y="2785766"/>
              <a:ext cx="100094" cy="843488"/>
            </a:xfrm>
            <a:prstGeom prst="line">
              <a:avLst/>
            </a:prstGeom>
            <a:solidFill>
              <a:schemeClr val="accent1"/>
            </a:solidFill>
            <a:ln w="28575" cap="flat" cmpd="sng" algn="ctr">
              <a:solidFill>
                <a:srgbClr val="FF3300"/>
              </a:solidFill>
              <a:prstDash val="solid"/>
              <a:round/>
              <a:headEnd type="none" w="med" len="med"/>
              <a:tailEnd type="none" w="med" len="med"/>
            </a:ln>
            <a:effectLst/>
            <a:scene3d>
              <a:camera prst="orthographicFront">
                <a:rot lat="0" lon="0" rev="10500000"/>
              </a:camera>
              <a:lightRig rig="threePt" dir="t"/>
            </a:scene3d>
          </p:spPr>
        </p:cxnSp>
        <p:cxnSp>
          <p:nvCxnSpPr>
            <p:cNvPr id="47" name="Прямая соединительная линия 46"/>
            <p:cNvCxnSpPr/>
            <p:nvPr/>
          </p:nvCxnSpPr>
          <p:spPr bwMode="auto">
            <a:xfrm flipV="1">
              <a:off x="3045072" y="2785763"/>
              <a:ext cx="178254" cy="858422"/>
            </a:xfrm>
            <a:prstGeom prst="line">
              <a:avLst/>
            </a:prstGeom>
            <a:solidFill>
              <a:schemeClr val="accent1"/>
            </a:solidFill>
            <a:ln w="28575" cap="flat" cmpd="sng" algn="ctr">
              <a:solidFill>
                <a:srgbClr val="FF3300"/>
              </a:solidFill>
              <a:prstDash val="solid"/>
              <a:round/>
              <a:headEnd type="none" w="med" len="med"/>
              <a:tailEnd type="none" w="med" len="med"/>
            </a:ln>
            <a:effectLst/>
            <a:scene3d>
              <a:camera prst="orthographicFront">
                <a:rot lat="0" lon="0" rev="10500000"/>
              </a:camera>
              <a:lightRig rig="threePt" dir="t"/>
            </a:scene3d>
          </p:spPr>
        </p:cxnSp>
        <p:sp>
          <p:nvSpPr>
            <p:cNvPr id="48" name="Дуга 47"/>
            <p:cNvSpPr/>
            <p:nvPr/>
          </p:nvSpPr>
          <p:spPr bwMode="auto">
            <a:xfrm>
              <a:off x="2213619" y="618569"/>
              <a:ext cx="1950837" cy="2170624"/>
            </a:xfrm>
            <a:prstGeom prst="arc">
              <a:avLst>
                <a:gd name="adj1" fmla="val 5220519"/>
                <a:gd name="adj2" fmla="val 6141682"/>
              </a:avLst>
            </a:prstGeom>
            <a:noFill/>
            <a:ln w="28575" cap="flat" cmpd="sng" algn="ctr">
              <a:solidFill>
                <a:srgbClr val="FF3300"/>
              </a:solidFill>
              <a:prstDash val="solid"/>
              <a:round/>
              <a:headEnd type="none" w="med" len="med"/>
              <a:tailEnd type="none" w="med" len="med"/>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grpSp>
      <p:graphicFrame>
        <p:nvGraphicFramePr>
          <p:cNvPr id="3" name="Таблица 2"/>
          <p:cNvGraphicFramePr>
            <a:graphicFrameLocks noGrp="1"/>
          </p:cNvGraphicFramePr>
          <p:nvPr>
            <p:extLst>
              <p:ext uri="{D42A27DB-BD31-4B8C-83A1-F6EECF244321}">
                <p14:modId xmlns:p14="http://schemas.microsoft.com/office/powerpoint/2010/main" val="3634298602"/>
              </p:ext>
            </p:extLst>
          </p:nvPr>
        </p:nvGraphicFramePr>
        <p:xfrm>
          <a:off x="111886" y="68086"/>
          <a:ext cx="1738953" cy="640080"/>
        </p:xfrm>
        <a:graphic>
          <a:graphicData uri="http://schemas.openxmlformats.org/drawingml/2006/table">
            <a:tbl>
              <a:tblPr/>
              <a:tblGrid>
                <a:gridCol w="1738953"/>
              </a:tblGrid>
              <a:tr h="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dirty="0" err="1" smtClean="0">
                          <a:ln>
                            <a:noFill/>
                          </a:ln>
                          <a:solidFill>
                            <a:srgbClr val="FF33CC"/>
                          </a:solidFill>
                          <a:effectLst/>
                          <a:latin typeface="Times New Roman" pitchFamily="18" charset="0"/>
                          <a:cs typeface="Times New Roman" pitchFamily="18" charset="0"/>
                        </a:rPr>
                        <a:t>F</a:t>
                      </a:r>
                      <a:r>
                        <a:rPr kumimoji="0" lang="en-US" sz="1400" b="1" i="0" u="none" strike="noStrike" cap="none" normalizeH="0" baseline="-25000" dirty="0" err="1" smtClean="0">
                          <a:ln>
                            <a:noFill/>
                          </a:ln>
                          <a:solidFill>
                            <a:srgbClr val="FF33CC"/>
                          </a:solidFill>
                          <a:effectLst/>
                          <a:latin typeface="Times New Roman" pitchFamily="18" charset="0"/>
                          <a:cs typeface="Times New Roman" pitchFamily="18" charset="0"/>
                        </a:rPr>
                        <a:t>rf</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=7.32÷10.38 MHz</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dirty="0" err="1" smtClean="0">
                          <a:ln>
                            <a:noFill/>
                          </a:ln>
                          <a:solidFill>
                            <a:srgbClr val="FF0000"/>
                          </a:solidFill>
                          <a:effectLst/>
                          <a:latin typeface="Times New Roman" pitchFamily="18" charset="0"/>
                          <a:cs typeface="Times New Roman" pitchFamily="18" charset="0"/>
                        </a:rPr>
                        <a:t>F</a:t>
                      </a:r>
                      <a:r>
                        <a:rPr kumimoji="0" lang="en-US" sz="1400" b="1" i="0" u="none" strike="noStrike" cap="none" normalizeH="0" baseline="-25000" dirty="0" err="1" smtClean="0">
                          <a:ln>
                            <a:noFill/>
                          </a:ln>
                          <a:solidFill>
                            <a:srgbClr val="FF0000"/>
                          </a:solidFill>
                          <a:effectLst/>
                          <a:latin typeface="Times New Roman" pitchFamily="18" charset="0"/>
                          <a:cs typeface="Times New Roman" pitchFamily="18" charset="0"/>
                        </a:rPr>
                        <a:t>ft</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21</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96</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31.14</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MHz</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5" name="Прямоугольник 54"/>
          <p:cNvSpPr/>
          <p:nvPr/>
        </p:nvSpPr>
        <p:spPr>
          <a:xfrm>
            <a:off x="5227267" y="2822705"/>
            <a:ext cx="3131128" cy="861774"/>
          </a:xfrm>
          <a:prstGeom prst="rect">
            <a:avLst/>
          </a:prstGeom>
        </p:spPr>
        <p:txBody>
          <a:bodyPr wrap="square">
            <a:spAutoFit/>
          </a:bodyPr>
          <a:lstStyle/>
          <a:p>
            <a:r>
              <a:rPr lang="en-GB" sz="1600" dirty="0" smtClean="0">
                <a:solidFill>
                  <a:srgbClr val="990033"/>
                </a:solidFill>
                <a:latin typeface="Times New Roman" panose="02020603050405020304" pitchFamily="18" charset="0"/>
                <a:cs typeface="Times New Roman" panose="02020603050405020304" pitchFamily="18" charset="0"/>
              </a:rPr>
              <a:t>Spectrums of X-rays from dee </a:t>
            </a:r>
            <a:r>
              <a:rPr lang="en-US" sz="1600" dirty="0" smtClean="0">
                <a:solidFill>
                  <a:srgbClr val="990033"/>
                </a:solidFill>
                <a:latin typeface="Times New Roman" panose="02020603050405020304" pitchFamily="18" charset="0"/>
                <a:cs typeface="Times New Roman" panose="02020603050405020304" pitchFamily="18" charset="0"/>
              </a:rPr>
              <a:t>N1 </a:t>
            </a:r>
            <a:r>
              <a:rPr lang="en-GB" sz="1600" dirty="0" smtClean="0">
                <a:solidFill>
                  <a:srgbClr val="990033"/>
                </a:solidFill>
                <a:latin typeface="Times New Roman" panose="02020603050405020304" pitchFamily="18" charset="0"/>
                <a:cs typeface="Times New Roman" panose="02020603050405020304" pitchFamily="18" charset="0"/>
              </a:rPr>
              <a:t>for different dee voltages measured by </a:t>
            </a:r>
            <a:r>
              <a:rPr lang="en-US" sz="1600" dirty="0">
                <a:solidFill>
                  <a:srgbClr val="990033"/>
                </a:solidFill>
                <a:latin typeface="Times New Roman" panose="02020603050405020304" pitchFamily="18" charset="0"/>
                <a:cs typeface="Times New Roman" panose="02020603050405020304" pitchFamily="18" charset="0"/>
              </a:rPr>
              <a:t>XR</a:t>
            </a:r>
            <a:r>
              <a:rPr lang="ru-RU" sz="1600" dirty="0">
                <a:solidFill>
                  <a:srgbClr val="990033"/>
                </a:solidFill>
                <a:latin typeface="Times New Roman" panose="02020603050405020304" pitchFamily="18" charset="0"/>
                <a:cs typeface="Times New Roman" panose="02020603050405020304" pitchFamily="18" charset="0"/>
              </a:rPr>
              <a:t>-100</a:t>
            </a:r>
            <a:r>
              <a:rPr lang="en-US" sz="1600" dirty="0">
                <a:solidFill>
                  <a:srgbClr val="990033"/>
                </a:solidFill>
                <a:latin typeface="Times New Roman" panose="02020603050405020304" pitchFamily="18" charset="0"/>
                <a:cs typeface="Times New Roman" panose="02020603050405020304" pitchFamily="18" charset="0"/>
              </a:rPr>
              <a:t>T</a:t>
            </a:r>
            <a:r>
              <a:rPr lang="ru-RU" sz="1600" dirty="0">
                <a:solidFill>
                  <a:srgbClr val="990033"/>
                </a:solidFill>
                <a:latin typeface="Times New Roman" panose="02020603050405020304" pitchFamily="18" charset="0"/>
                <a:cs typeface="Times New Roman" panose="02020603050405020304" pitchFamily="18" charset="0"/>
              </a:rPr>
              <a:t>-</a:t>
            </a:r>
            <a:r>
              <a:rPr lang="en-US" sz="1600" dirty="0" err="1">
                <a:solidFill>
                  <a:srgbClr val="990033"/>
                </a:solidFill>
                <a:latin typeface="Times New Roman" panose="02020603050405020304" pitchFamily="18" charset="0"/>
                <a:cs typeface="Times New Roman" panose="02020603050405020304" pitchFamily="18" charset="0"/>
              </a:rPr>
              <a:t>CdTe</a:t>
            </a:r>
            <a:r>
              <a:rPr lang="en-US" sz="1600" dirty="0">
                <a:solidFill>
                  <a:srgbClr val="990033"/>
                </a:solidFill>
                <a:latin typeface="Times New Roman" panose="02020603050405020304" pitchFamily="18" charset="0"/>
                <a:cs typeface="Times New Roman" panose="02020603050405020304" pitchFamily="18" charset="0"/>
              </a:rPr>
              <a:t> </a:t>
            </a:r>
            <a:r>
              <a:rPr lang="en-US" sz="1600" dirty="0" smtClean="0">
                <a:solidFill>
                  <a:srgbClr val="990033"/>
                </a:solidFill>
                <a:latin typeface="Times New Roman" panose="02020603050405020304" pitchFamily="18" charset="0"/>
                <a:cs typeface="Times New Roman" panose="02020603050405020304" pitchFamily="18" charset="0"/>
              </a:rPr>
              <a:t>detector</a:t>
            </a:r>
            <a:endParaRPr lang="ru-RU" sz="1600" dirty="0">
              <a:solidFill>
                <a:srgbClr val="990033"/>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3708008502"/>
              </p:ext>
            </p:extLst>
          </p:nvPr>
        </p:nvGraphicFramePr>
        <p:xfrm>
          <a:off x="4572000" y="116536"/>
          <a:ext cx="4159250" cy="2895600"/>
        </p:xfrm>
        <a:graphic>
          <a:graphicData uri="http://schemas.openxmlformats.org/presentationml/2006/ole">
            <mc:AlternateContent xmlns:mc="http://schemas.openxmlformats.org/markup-compatibility/2006">
              <mc:Choice xmlns:v="urn:schemas-microsoft-com:vml" Requires="v">
                <p:oleObj spid="_x0000_s7110" r:id="rId6" imgW="4153814" imgH="2901696" progId="Origin50.Graph">
                  <p:embed/>
                </p:oleObj>
              </mc:Choice>
              <mc:Fallback>
                <p:oleObj r:id="rId6" imgW="4153814" imgH="2901696" progId="Origin50.Grap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16536"/>
                        <a:ext cx="4159250"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ext uri="{D42A27DB-BD31-4B8C-83A1-F6EECF244321}">
                <p14:modId xmlns:p14="http://schemas.microsoft.com/office/powerpoint/2010/main" val="1631541900"/>
              </p:ext>
            </p:extLst>
          </p:nvPr>
        </p:nvGraphicFramePr>
        <p:xfrm>
          <a:off x="4572000" y="3419398"/>
          <a:ext cx="4159250" cy="2895600"/>
        </p:xfrm>
        <a:graphic>
          <a:graphicData uri="http://schemas.openxmlformats.org/presentationml/2006/ole">
            <mc:AlternateContent xmlns:mc="http://schemas.openxmlformats.org/markup-compatibility/2006">
              <mc:Choice xmlns:v="urn:schemas-microsoft-com:vml" Requires="v">
                <p:oleObj spid="_x0000_s7111" r:id="rId8" imgW="4153814" imgH="2901696" progId="Origin50.Graph">
                  <p:embed/>
                </p:oleObj>
              </mc:Choice>
              <mc:Fallback>
                <p:oleObj r:id="rId8" imgW="4153814" imgH="2901696" progId="Origin50.Graph">
                  <p:embed/>
                  <p:pic>
                    <p:nvPicPr>
                      <p:cNvPr id="0" name="Object 10"/>
                      <p:cNvPicPr>
                        <a:picLocks noChangeAspect="1" noChangeArrowheads="1"/>
                      </p:cNvPicPr>
                      <p:nvPr/>
                    </p:nvPicPr>
                    <p:blipFill>
                      <a:blip r:embed="rId9">
                        <a:lum contrast="50000"/>
                        <a:extLst>
                          <a:ext uri="{28A0092B-C50C-407E-A947-70E740481C1C}">
                            <a14:useLocalDpi xmlns:a14="http://schemas.microsoft.com/office/drawing/2010/main" val="0"/>
                          </a:ext>
                        </a:extLst>
                      </a:blip>
                      <a:srcRect/>
                      <a:stretch>
                        <a:fillRect/>
                      </a:stretch>
                    </p:blipFill>
                    <p:spPr bwMode="auto">
                      <a:xfrm>
                        <a:off x="4572000" y="3419398"/>
                        <a:ext cx="4159250"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Прямоугольник 56"/>
          <p:cNvSpPr/>
          <p:nvPr/>
        </p:nvSpPr>
        <p:spPr>
          <a:xfrm>
            <a:off x="5199558" y="6163268"/>
            <a:ext cx="3131128" cy="584775"/>
          </a:xfrm>
          <a:prstGeom prst="rect">
            <a:avLst/>
          </a:prstGeom>
        </p:spPr>
        <p:txBody>
          <a:bodyPr wrap="square">
            <a:spAutoFit/>
          </a:bodyPr>
          <a:lstStyle/>
          <a:p>
            <a:r>
              <a:rPr lang="en-GB" sz="1600" dirty="0" smtClean="0">
                <a:solidFill>
                  <a:srgbClr val="990033"/>
                </a:solidFill>
                <a:latin typeface="Times New Roman" panose="02020603050405020304" pitchFamily="18" charset="0"/>
                <a:cs typeface="Times New Roman" panose="02020603050405020304" pitchFamily="18" charset="0"/>
              </a:rPr>
              <a:t>Dependence of maximal energy of X-rays on pick-up voltage</a:t>
            </a:r>
            <a:endParaRPr lang="ru-RU" sz="1600" dirty="0"/>
          </a:p>
        </p:txBody>
      </p:sp>
      <p:sp>
        <p:nvSpPr>
          <p:cNvPr id="59" name="Овал 58"/>
          <p:cNvSpPr/>
          <p:nvPr/>
        </p:nvSpPr>
        <p:spPr bwMode="auto">
          <a:xfrm>
            <a:off x="1588654" y="4040811"/>
            <a:ext cx="2852489" cy="891213"/>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529980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contrast="17000"/>
                    </a14:imgEffect>
                  </a14:imgLayer>
                </a14:imgProps>
              </a:ext>
              <a:ext uri="{28A0092B-C50C-407E-A947-70E740481C1C}">
                <a14:useLocalDpi xmlns:a14="http://schemas.microsoft.com/office/drawing/2010/main" val="0"/>
              </a:ext>
            </a:extLst>
          </a:blip>
          <a:srcRect l="9899" t="2547" r="6061"/>
          <a:stretch/>
        </p:blipFill>
        <p:spPr>
          <a:xfrm>
            <a:off x="154255" y="564875"/>
            <a:ext cx="8595344" cy="5606473"/>
          </a:xfrm>
          <a:prstGeom prst="rect">
            <a:avLst/>
          </a:prstGeom>
        </p:spPr>
      </p:pic>
      <p:grpSp>
        <p:nvGrpSpPr>
          <p:cNvPr id="10" name="Группа 9"/>
          <p:cNvGrpSpPr/>
          <p:nvPr/>
        </p:nvGrpSpPr>
        <p:grpSpPr>
          <a:xfrm>
            <a:off x="1320799" y="2746376"/>
            <a:ext cx="6585529" cy="1569660"/>
            <a:chOff x="1320799" y="2746376"/>
            <a:chExt cx="6585529" cy="1569660"/>
          </a:xfrm>
        </p:grpSpPr>
        <p:sp>
          <p:nvSpPr>
            <p:cNvPr id="4" name="Прямоугольник 3"/>
            <p:cNvSpPr/>
            <p:nvPr/>
          </p:nvSpPr>
          <p:spPr>
            <a:xfrm>
              <a:off x="1320799" y="2746376"/>
              <a:ext cx="2543206" cy="1569660"/>
            </a:xfrm>
            <a:prstGeom prst="rect">
              <a:avLst/>
            </a:prstGeom>
          </p:spPr>
          <p:txBody>
            <a:bodyPr wrap="square">
              <a:spAutoFit/>
            </a:bodyPr>
            <a:lstStyle/>
            <a:p>
              <a:pPr algn="ctr"/>
              <a:r>
                <a:rPr lang="en-US" altLang="ru-RU" sz="1600" b="1" dirty="0" smtClean="0">
                  <a:solidFill>
                    <a:srgbClr val="FF0000"/>
                  </a:solidFill>
                  <a:latin typeface="Times New Roman" panose="02020603050405020304" pitchFamily="18" charset="0"/>
                  <a:cs typeface="Times New Roman" panose="02020603050405020304" pitchFamily="18" charset="0"/>
                </a:rPr>
                <a:t>26.12.2018</a:t>
              </a:r>
            </a:p>
            <a:p>
              <a:r>
                <a:rPr lang="en-US" altLang="ru-RU" sz="1600" b="1" dirty="0" smtClean="0">
                  <a:solidFill>
                    <a:srgbClr val="FF0000"/>
                  </a:solidFill>
                  <a:latin typeface="Times New Roman" panose="02020603050405020304" pitchFamily="18" charset="0"/>
                  <a:cs typeface="Times New Roman" panose="02020603050405020304" pitchFamily="18" charset="0"/>
                </a:rPr>
                <a:t>The first accelerated beam </a:t>
              </a:r>
            </a:p>
            <a:p>
              <a:r>
                <a:rPr lang="en-US" altLang="ru-RU" sz="1600" b="1" dirty="0" smtClean="0">
                  <a:solidFill>
                    <a:srgbClr val="FF0000"/>
                  </a:solidFill>
                  <a:latin typeface="Times New Roman" panose="02020603050405020304" pitchFamily="18" charset="0"/>
                  <a:cs typeface="Times New Roman" panose="02020603050405020304" pitchFamily="18" charset="0"/>
                </a:rPr>
                <a:t>of </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84</a:t>
              </a:r>
              <a:r>
                <a:rPr lang="en-US" altLang="ru-RU" sz="1600" b="1" dirty="0" smtClean="0">
                  <a:solidFill>
                    <a:srgbClr val="FF0000"/>
                  </a:solidFill>
                  <a:latin typeface="Times New Roman" panose="02020603050405020304" pitchFamily="18" charset="0"/>
                  <a:cs typeface="Times New Roman" panose="02020603050405020304" pitchFamily="18" charset="0"/>
                </a:rPr>
                <a:t>Kr</a:t>
              </a:r>
              <a:r>
                <a:rPr lang="en-US" altLang="ru-RU" sz="1600" b="1" baseline="30000" dirty="0" smtClean="0">
                  <a:solidFill>
                    <a:srgbClr val="FF0000"/>
                  </a:solidFill>
                  <a:latin typeface="Times New Roman" panose="02020603050405020304" pitchFamily="18" charset="0"/>
                  <a:cs typeface="Times New Roman" panose="02020603050405020304" pitchFamily="18" charset="0"/>
                </a:rPr>
                <a:t>+14</a:t>
              </a:r>
              <a:r>
                <a:rPr lang="en-US" altLang="ru-RU" sz="1600" b="1" dirty="0" smtClean="0">
                  <a:solidFill>
                    <a:srgbClr val="FF0000"/>
                  </a:solidFill>
                  <a:latin typeface="Times New Roman" panose="02020603050405020304" pitchFamily="18" charset="0"/>
                  <a:cs typeface="Times New Roman" panose="02020603050405020304" pitchFamily="18" charset="0"/>
                </a:rPr>
                <a:t>     I</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RP1</a:t>
              </a:r>
              <a:r>
                <a:rPr lang="en-US" altLang="ru-RU" sz="1600" b="1" dirty="0" smtClean="0">
                  <a:solidFill>
                    <a:srgbClr val="FF0000"/>
                  </a:solidFill>
                  <a:latin typeface="Times New Roman" panose="02020603050405020304" pitchFamily="18" charset="0"/>
                  <a:cs typeface="Times New Roman" panose="02020603050405020304" pitchFamily="18" charset="0"/>
                </a:rPr>
                <a:t>=1nA</a:t>
              </a:r>
            </a:p>
            <a:p>
              <a:pPr algn="ctr"/>
              <a:r>
                <a:rPr lang="en-US" sz="1600" b="1" dirty="0" smtClean="0">
                  <a:solidFill>
                    <a:srgbClr val="FF0000"/>
                  </a:solidFill>
                  <a:latin typeface="Times New Roman" panose="02020603050405020304" pitchFamily="18" charset="0"/>
                  <a:cs typeface="Times New Roman" panose="02020603050405020304" pitchFamily="18" charset="0"/>
                </a:rPr>
                <a:t>R </a:t>
              </a:r>
              <a:r>
                <a:rPr lang="en-US" sz="1200" b="1" dirty="0" smtClean="0">
                  <a:solidFill>
                    <a:srgbClr val="FF0000"/>
                  </a:solidFill>
                  <a:latin typeface="Times New Roman" panose="02020603050405020304" pitchFamily="18" charset="0"/>
                  <a:cs typeface="Times New Roman" panose="02020603050405020304" pitchFamily="18" charset="0"/>
                </a:rPr>
                <a:t>probe 1</a:t>
              </a:r>
              <a:r>
                <a:rPr lang="en-US" sz="1600" b="1" dirty="0" smtClean="0">
                  <a:solidFill>
                    <a:srgbClr val="FF0000"/>
                  </a:solidFill>
                  <a:latin typeface="Times New Roman" panose="02020603050405020304" pitchFamily="18" charset="0"/>
                  <a:cs typeface="Times New Roman" panose="02020603050405020304" pitchFamily="18" charset="0"/>
                </a:rPr>
                <a:t>=281 </a:t>
              </a:r>
              <a:r>
                <a:rPr lang="ru-RU" sz="1600" b="1" dirty="0" smtClean="0">
                  <a:solidFill>
                    <a:srgbClr val="FF0000"/>
                  </a:solidFill>
                  <a:latin typeface="Times New Roman" panose="02020603050405020304" pitchFamily="18" charset="0"/>
                  <a:cs typeface="Times New Roman" panose="02020603050405020304" pitchFamily="18" charset="0"/>
                </a:rPr>
                <a:t>мм </a:t>
              </a:r>
              <a:endParaRPr lang="en-US" sz="1600" b="1" dirty="0" smtClean="0">
                <a:solidFill>
                  <a:srgbClr val="FF0000"/>
                </a:solidFill>
                <a:latin typeface="Times New Roman" panose="02020603050405020304" pitchFamily="18" charset="0"/>
                <a:cs typeface="Times New Roman" panose="02020603050405020304" pitchFamily="18" charset="0"/>
              </a:endParaRPr>
            </a:p>
            <a:p>
              <a:pPr algn="ctr"/>
              <a:r>
                <a:rPr lang="en-US" sz="1600" b="1" dirty="0" err="1" smtClean="0">
                  <a:solidFill>
                    <a:srgbClr val="FF0000"/>
                  </a:solidFill>
                  <a:latin typeface="Times New Roman" panose="02020603050405020304" pitchFamily="18" charset="0"/>
                  <a:cs typeface="Times New Roman" panose="02020603050405020304" pitchFamily="18" charset="0"/>
                </a:rPr>
                <a:t>I</a:t>
              </a:r>
              <a:r>
                <a:rPr lang="en-US" sz="1200" b="1" dirty="0" err="1" smtClean="0">
                  <a:solidFill>
                    <a:srgbClr val="FF0000"/>
                  </a:solidFill>
                  <a:latin typeface="Times New Roman" panose="02020603050405020304" pitchFamily="18" charset="0"/>
                  <a:cs typeface="Times New Roman" panose="02020603050405020304" pitchFamily="18" charset="0"/>
                </a:rPr>
                <a:t>m</a:t>
              </a:r>
              <a:r>
                <a:rPr lang="en-US" sz="1600" b="1" dirty="0" smtClean="0">
                  <a:solidFill>
                    <a:srgbClr val="FF0000"/>
                  </a:solidFill>
                  <a:latin typeface="Times New Roman" panose="02020603050405020304" pitchFamily="18" charset="0"/>
                  <a:cs typeface="Times New Roman" panose="02020603050405020304" pitchFamily="18" charset="0"/>
                </a:rPr>
                <a:t>=831.9 A         </a:t>
              </a:r>
              <a:r>
                <a:rPr lang="ru-RU" sz="1600" b="1" dirty="0" smtClean="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 </a:t>
              </a:r>
              <a:r>
                <a:rPr lang="ru-RU" sz="1600" b="1" dirty="0" smtClean="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10:31 a.m.</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5" name="Овал 4"/>
            <p:cNvSpPr/>
            <p:nvPr/>
          </p:nvSpPr>
          <p:spPr bwMode="auto">
            <a:xfrm>
              <a:off x="4451927" y="3368112"/>
              <a:ext cx="3454401" cy="66818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cxnSp>
          <p:nvCxnSpPr>
            <p:cNvPr id="7" name="Прямая со стрелкой 6"/>
            <p:cNvCxnSpPr>
              <a:endCxn id="5" idx="2"/>
            </p:cNvCxnSpPr>
            <p:nvPr/>
          </p:nvCxnSpPr>
          <p:spPr bwMode="auto">
            <a:xfrm>
              <a:off x="3602182" y="3362036"/>
              <a:ext cx="849745" cy="340166"/>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grpSp>
      <p:sp>
        <p:nvSpPr>
          <p:cNvPr id="8" name="Прямоугольник 7"/>
          <p:cNvSpPr/>
          <p:nvPr/>
        </p:nvSpPr>
        <p:spPr>
          <a:xfrm>
            <a:off x="562285" y="6153005"/>
            <a:ext cx="7450822" cy="646331"/>
          </a:xfrm>
          <a:prstGeom prst="rect">
            <a:avLst/>
          </a:prstGeom>
        </p:spPr>
        <p:txBody>
          <a:bodyPr wrap="none">
            <a:spAutoFit/>
          </a:bodyPr>
          <a:lstStyle/>
          <a:p>
            <a:pPr algn="ctr"/>
            <a:r>
              <a:rPr lang="en-US" altLang="ru-RU" b="1" dirty="0" smtClean="0">
                <a:solidFill>
                  <a:srgbClr val="990033"/>
                </a:solidFill>
                <a:latin typeface="Times New Roman" panose="02020603050405020304" pitchFamily="18" charset="0"/>
                <a:cs typeface="Times New Roman" panose="02020603050405020304" pitchFamily="18" charset="0"/>
              </a:rPr>
              <a:t>Current at radius of 1700 mm was up to 4 µA at </a:t>
            </a:r>
            <a:r>
              <a:rPr lang="en-US" altLang="ru-RU" b="1" dirty="0">
                <a:solidFill>
                  <a:srgbClr val="990033"/>
                </a:solidFill>
                <a:latin typeface="Times New Roman" panose="02020603050405020304" pitchFamily="18" charset="0"/>
                <a:cs typeface="Times New Roman" panose="02020603050405020304" pitchFamily="18" charset="0"/>
              </a:rPr>
              <a:t>injection </a:t>
            </a:r>
            <a:r>
              <a:rPr lang="en-US" altLang="ru-RU" b="1" dirty="0" smtClean="0">
                <a:solidFill>
                  <a:srgbClr val="990033"/>
                </a:solidFill>
                <a:latin typeface="Times New Roman" panose="02020603050405020304" pitchFamily="18" charset="0"/>
                <a:cs typeface="Times New Roman" panose="02020603050405020304" pitchFamily="18" charset="0"/>
              </a:rPr>
              <a:t>current of 31 </a:t>
            </a:r>
            <a:r>
              <a:rPr lang="en-US" altLang="ru-RU" b="1" dirty="0">
                <a:solidFill>
                  <a:srgbClr val="990033"/>
                </a:solidFill>
                <a:latin typeface="Times New Roman" panose="02020603050405020304" pitchFamily="18" charset="0"/>
                <a:cs typeface="Times New Roman" panose="02020603050405020304" pitchFamily="18" charset="0"/>
              </a:rPr>
              <a:t>µA</a:t>
            </a:r>
            <a:endParaRPr lang="en-US" altLang="ru-RU" b="1" dirty="0" smtClean="0">
              <a:solidFill>
                <a:srgbClr val="990033"/>
              </a:solidFill>
              <a:latin typeface="Times New Roman" panose="02020603050405020304" pitchFamily="18" charset="0"/>
              <a:cs typeface="Times New Roman" panose="02020603050405020304" pitchFamily="18" charset="0"/>
            </a:endParaRPr>
          </a:p>
          <a:p>
            <a:pPr algn="ctr"/>
            <a:r>
              <a:rPr lang="en-US" altLang="ru-RU" b="1" dirty="0" smtClean="0">
                <a:solidFill>
                  <a:srgbClr val="990033"/>
                </a:solidFill>
                <a:latin typeface="Times New Roman" panose="02020603050405020304" pitchFamily="18" charset="0"/>
                <a:cs typeface="Times New Roman" panose="02020603050405020304" pitchFamily="18" charset="0"/>
              </a:rPr>
              <a:t>Beam was not extracted due to problems with deflector</a:t>
            </a:r>
            <a:endParaRPr lang="ru-RU" dirty="0"/>
          </a:p>
        </p:txBody>
      </p:sp>
      <p:sp>
        <p:nvSpPr>
          <p:cNvPr id="9" name="Rectangle 5"/>
          <p:cNvSpPr>
            <a:spLocks noChangeArrowheads="1"/>
          </p:cNvSpPr>
          <p:nvPr/>
        </p:nvSpPr>
        <p:spPr bwMode="auto">
          <a:xfrm>
            <a:off x="997528" y="0"/>
            <a:ext cx="6908800" cy="523220"/>
          </a:xfrm>
          <a:prstGeom prst="rect">
            <a:avLst/>
          </a:prstGeom>
          <a:noFill/>
          <a:ln>
            <a:noFill/>
          </a:ln>
          <a:effectLst/>
          <a:extLst/>
        </p:spPr>
        <p:txBody>
          <a:bodyPr wrap="square" anchor="ctr">
            <a:spAutoFit/>
          </a:bodyPr>
          <a:lstStyle/>
          <a:p>
            <a:pPr algn="ctr">
              <a:defRPr/>
            </a:pP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The first </a:t>
            </a:r>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ion 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accelerated</a:t>
            </a:r>
            <a:r>
              <a:rPr lang="ru-RU"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in DC-280</a:t>
            </a:r>
            <a:endPar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9851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169518" y="426436"/>
            <a:ext cx="3640560" cy="3894858"/>
          </a:xfrm>
          <a:prstGeom prst="rect">
            <a:avLst/>
          </a:prstGeom>
        </p:spPr>
      </p:pic>
      <p:sp>
        <p:nvSpPr>
          <p:cNvPr id="43" name="Freeform 11"/>
          <p:cNvSpPr>
            <a:spLocks/>
          </p:cNvSpPr>
          <p:nvPr/>
        </p:nvSpPr>
        <p:spPr bwMode="auto">
          <a:xfrm rot="-4560000">
            <a:off x="562569" y="1557495"/>
            <a:ext cx="1873932" cy="71639"/>
          </a:xfrm>
          <a:custGeom>
            <a:avLst/>
            <a:gdLst>
              <a:gd name="T0" fmla="*/ 0 w 3084"/>
              <a:gd name="T1" fmla="*/ 702 h 702"/>
              <a:gd name="T2" fmla="*/ 33 w 3084"/>
              <a:gd name="T3" fmla="*/ 621 h 702"/>
              <a:gd name="T4" fmla="*/ 65 w 3084"/>
              <a:gd name="T5" fmla="*/ 553 h 702"/>
              <a:gd name="T6" fmla="*/ 102 w 3084"/>
              <a:gd name="T7" fmla="*/ 483 h 702"/>
              <a:gd name="T8" fmla="*/ 147 w 3084"/>
              <a:gd name="T9" fmla="*/ 420 h 702"/>
              <a:gd name="T10" fmla="*/ 189 w 3084"/>
              <a:gd name="T11" fmla="*/ 366 h 702"/>
              <a:gd name="T12" fmla="*/ 228 w 3084"/>
              <a:gd name="T13" fmla="*/ 321 h 702"/>
              <a:gd name="T14" fmla="*/ 273 w 3084"/>
              <a:gd name="T15" fmla="*/ 282 h 702"/>
              <a:gd name="T16" fmla="*/ 342 w 3084"/>
              <a:gd name="T17" fmla="*/ 219 h 702"/>
              <a:gd name="T18" fmla="*/ 423 w 3084"/>
              <a:gd name="T19" fmla="*/ 153 h 702"/>
              <a:gd name="T20" fmla="*/ 505 w 3084"/>
              <a:gd name="T21" fmla="*/ 103 h 702"/>
              <a:gd name="T22" fmla="*/ 573 w 3084"/>
              <a:gd name="T23" fmla="*/ 69 h 702"/>
              <a:gd name="T24" fmla="*/ 635 w 3084"/>
              <a:gd name="T25" fmla="*/ 47 h 702"/>
              <a:gd name="T26" fmla="*/ 807 w 3084"/>
              <a:gd name="T27" fmla="*/ 18 h 702"/>
              <a:gd name="T28" fmla="*/ 930 w 3084"/>
              <a:gd name="T29" fmla="*/ 15 h 702"/>
              <a:gd name="T30" fmla="*/ 1101 w 3084"/>
              <a:gd name="T31" fmla="*/ 18 h 702"/>
              <a:gd name="T32" fmla="*/ 1283 w 3084"/>
              <a:gd name="T33" fmla="*/ 45 h 702"/>
              <a:gd name="T34" fmla="*/ 1493 w 3084"/>
              <a:gd name="T35" fmla="*/ 103 h 702"/>
              <a:gd name="T36" fmla="*/ 3084 w 3084"/>
              <a:gd name="T37" fmla="*/ 6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4" h="702">
                <a:moveTo>
                  <a:pt x="0" y="702"/>
                </a:moveTo>
                <a:cubicBezTo>
                  <a:pt x="11" y="674"/>
                  <a:pt x="22" y="646"/>
                  <a:pt x="33" y="621"/>
                </a:cubicBezTo>
                <a:cubicBezTo>
                  <a:pt x="44" y="596"/>
                  <a:pt x="54" y="576"/>
                  <a:pt x="65" y="553"/>
                </a:cubicBezTo>
                <a:cubicBezTo>
                  <a:pt x="76" y="530"/>
                  <a:pt x="88" y="505"/>
                  <a:pt x="102" y="483"/>
                </a:cubicBezTo>
                <a:cubicBezTo>
                  <a:pt x="116" y="461"/>
                  <a:pt x="133" y="439"/>
                  <a:pt x="147" y="420"/>
                </a:cubicBezTo>
                <a:cubicBezTo>
                  <a:pt x="161" y="401"/>
                  <a:pt x="176" y="382"/>
                  <a:pt x="189" y="366"/>
                </a:cubicBezTo>
                <a:cubicBezTo>
                  <a:pt x="202" y="350"/>
                  <a:pt x="214" y="335"/>
                  <a:pt x="228" y="321"/>
                </a:cubicBezTo>
                <a:cubicBezTo>
                  <a:pt x="242" y="307"/>
                  <a:pt x="254" y="299"/>
                  <a:pt x="273" y="282"/>
                </a:cubicBezTo>
                <a:cubicBezTo>
                  <a:pt x="292" y="265"/>
                  <a:pt x="317" y="240"/>
                  <a:pt x="342" y="219"/>
                </a:cubicBezTo>
                <a:cubicBezTo>
                  <a:pt x="367" y="198"/>
                  <a:pt x="396" y="172"/>
                  <a:pt x="423" y="153"/>
                </a:cubicBezTo>
                <a:cubicBezTo>
                  <a:pt x="450" y="134"/>
                  <a:pt x="480" y="117"/>
                  <a:pt x="505" y="103"/>
                </a:cubicBezTo>
                <a:cubicBezTo>
                  <a:pt x="530" y="89"/>
                  <a:pt x="551" y="78"/>
                  <a:pt x="573" y="69"/>
                </a:cubicBezTo>
                <a:cubicBezTo>
                  <a:pt x="595" y="60"/>
                  <a:pt x="596" y="55"/>
                  <a:pt x="635" y="47"/>
                </a:cubicBezTo>
                <a:cubicBezTo>
                  <a:pt x="674" y="39"/>
                  <a:pt x="758" y="23"/>
                  <a:pt x="807" y="18"/>
                </a:cubicBezTo>
                <a:cubicBezTo>
                  <a:pt x="856" y="13"/>
                  <a:pt x="881" y="15"/>
                  <a:pt x="930" y="15"/>
                </a:cubicBezTo>
                <a:cubicBezTo>
                  <a:pt x="979" y="15"/>
                  <a:pt x="1042" y="13"/>
                  <a:pt x="1101" y="18"/>
                </a:cubicBezTo>
                <a:cubicBezTo>
                  <a:pt x="1160" y="23"/>
                  <a:pt x="1218" y="31"/>
                  <a:pt x="1283" y="45"/>
                </a:cubicBezTo>
                <a:cubicBezTo>
                  <a:pt x="1348" y="59"/>
                  <a:pt x="1193" y="0"/>
                  <a:pt x="1493" y="103"/>
                </a:cubicBezTo>
                <a:cubicBezTo>
                  <a:pt x="1793" y="206"/>
                  <a:pt x="2753" y="549"/>
                  <a:pt x="3084" y="666"/>
                </a:cubicBezTo>
              </a:path>
            </a:pathLst>
          </a:custGeom>
          <a:noFill/>
          <a:ln w="38100" cap="rnd" cmpd="sng">
            <a:solidFill>
              <a:srgbClr val="FFCC00"/>
            </a:solidFill>
            <a:prstDash val="sysDot"/>
            <a:round/>
            <a:headEnd type="none" w="sm" len="sm"/>
            <a:tailEnd type="none" w="sm" len="sm"/>
          </a:ln>
          <a:effectLst/>
          <a:extLst/>
        </p:spPr>
        <p:txBody>
          <a:bodyPr wrap="none"/>
          <a:lstStyle/>
          <a:p>
            <a:pPr algn="ctr">
              <a:defRPr/>
            </a:pPr>
            <a:endParaRPr lang="ru-RU"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4" name="Rectangle 5"/>
          <p:cNvSpPr>
            <a:spLocks noChangeArrowheads="1"/>
          </p:cNvSpPr>
          <p:nvPr/>
        </p:nvSpPr>
        <p:spPr bwMode="auto">
          <a:xfrm>
            <a:off x="0" y="-33011"/>
            <a:ext cx="9144000" cy="523220"/>
          </a:xfrm>
          <a:prstGeom prst="rect">
            <a:avLst/>
          </a:prstGeom>
          <a:noFill/>
          <a:ln>
            <a:noFill/>
          </a:ln>
          <a:effectLst/>
          <a:extLst/>
        </p:spPr>
        <p:txBody>
          <a:bodyPr anchor="ctr">
            <a:spAutoFit/>
          </a:bodyPr>
          <a:lstStyle/>
          <a:p>
            <a:pPr algn="ctr">
              <a:defRPr/>
            </a:pPr>
            <a:r>
              <a:rPr lang="en-US" sz="2800" b="1" dirty="0">
                <a:solidFill>
                  <a:srgbClr val="0000CC"/>
                </a:solidFill>
                <a:latin typeface="Times New Roman" panose="02020603050405020304" pitchFamily="18" charset="0"/>
                <a:cs typeface="Times New Roman" panose="02020603050405020304" pitchFamily="18" charset="0"/>
              </a:rPr>
              <a:t>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extraction </a:t>
            </a:r>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system</a:t>
            </a:r>
            <a:endParaRPr lang="en-US" altLang="ru-RU" sz="2800" b="1" dirty="0">
              <a:solidFill>
                <a:srgbClr val="0000CC"/>
              </a:solidFill>
              <a:latin typeface="Arial Cyr" panose="020B0604020202020204" pitchFamily="34" charset="0"/>
              <a:sym typeface="Symbol" panose="05050102010706020507" pitchFamily="18" charset="2"/>
            </a:endParaRPr>
          </a:p>
        </p:txBody>
      </p:sp>
      <p:sp>
        <p:nvSpPr>
          <p:cNvPr id="45" name="TextBox 44"/>
          <p:cNvSpPr txBox="1"/>
          <p:nvPr/>
        </p:nvSpPr>
        <p:spPr>
          <a:xfrm>
            <a:off x="71546" y="4754668"/>
            <a:ext cx="1427989" cy="584775"/>
          </a:xfrm>
          <a:prstGeom prst="rect">
            <a:avLst/>
          </a:prstGeom>
          <a:solidFill>
            <a:schemeClr val="bg1"/>
          </a:solidFill>
        </p:spPr>
        <p:txBody>
          <a:bodyPr wrap="square" rtlCol="0">
            <a:spAutoFit/>
          </a:bodyPr>
          <a:lstStyle/>
          <a:p>
            <a:r>
              <a:rPr lang="en-US" sz="1600" dirty="0" smtClean="0">
                <a:solidFill>
                  <a:srgbClr val="C00000"/>
                </a:solidFill>
              </a:rPr>
              <a:t>Electrostatic</a:t>
            </a:r>
            <a:r>
              <a:rPr lang="en-US" sz="1600" u="sng" dirty="0" smtClean="0">
                <a:solidFill>
                  <a:srgbClr val="C00000"/>
                </a:solidFill>
              </a:rPr>
              <a:t> </a:t>
            </a:r>
            <a:r>
              <a:rPr lang="en-US" sz="1600" dirty="0" smtClean="0">
                <a:solidFill>
                  <a:srgbClr val="C00000"/>
                </a:solidFill>
              </a:rPr>
              <a:t>deflector</a:t>
            </a:r>
            <a:endParaRPr lang="ru-RU" sz="1600" dirty="0">
              <a:solidFill>
                <a:srgbClr val="C00000"/>
              </a:solidFill>
            </a:endParaRPr>
          </a:p>
        </p:txBody>
      </p:sp>
      <p:sp>
        <p:nvSpPr>
          <p:cNvPr id="47" name="TextBox 46"/>
          <p:cNvSpPr txBox="1"/>
          <p:nvPr/>
        </p:nvSpPr>
        <p:spPr>
          <a:xfrm>
            <a:off x="111958" y="3603361"/>
            <a:ext cx="1126148" cy="830997"/>
          </a:xfrm>
          <a:prstGeom prst="rect">
            <a:avLst/>
          </a:prstGeom>
          <a:solidFill>
            <a:schemeClr val="bg1"/>
          </a:solidFill>
        </p:spPr>
        <p:txBody>
          <a:bodyPr wrap="square" rtlCol="0">
            <a:spAutoFit/>
          </a:bodyPr>
          <a:lstStyle/>
          <a:p>
            <a:r>
              <a:rPr lang="en-US" sz="1600" dirty="0" smtClean="0">
                <a:solidFill>
                  <a:srgbClr val="C00000"/>
                </a:solidFill>
              </a:rPr>
              <a:t>Focusing</a:t>
            </a:r>
            <a:r>
              <a:rPr lang="en-US" sz="1600" u="sng" dirty="0" smtClean="0">
                <a:solidFill>
                  <a:srgbClr val="C00000"/>
                </a:solidFill>
              </a:rPr>
              <a:t> </a:t>
            </a:r>
            <a:r>
              <a:rPr lang="en-US" sz="1600" dirty="0">
                <a:solidFill>
                  <a:srgbClr val="C00000"/>
                </a:solidFill>
              </a:rPr>
              <a:t>m</a:t>
            </a:r>
            <a:r>
              <a:rPr lang="en-US" sz="1600" dirty="0" smtClean="0">
                <a:solidFill>
                  <a:srgbClr val="C00000"/>
                </a:solidFill>
              </a:rPr>
              <a:t>agnetic</a:t>
            </a:r>
            <a:r>
              <a:rPr lang="en-US" sz="1600" u="sng" dirty="0" smtClean="0">
                <a:solidFill>
                  <a:srgbClr val="C00000"/>
                </a:solidFill>
              </a:rPr>
              <a:t> </a:t>
            </a:r>
            <a:r>
              <a:rPr lang="en-US" sz="1600" dirty="0">
                <a:solidFill>
                  <a:srgbClr val="C00000"/>
                </a:solidFill>
              </a:rPr>
              <a:t>channel</a:t>
            </a:r>
            <a:endParaRPr lang="ru-RU" sz="1600" dirty="0">
              <a:solidFill>
                <a:srgbClr val="C00000"/>
              </a:solidFill>
            </a:endParaRPr>
          </a:p>
        </p:txBody>
      </p:sp>
      <p:cxnSp>
        <p:nvCxnSpPr>
          <p:cNvPr id="48" name="Прямая со стрелкой 47"/>
          <p:cNvCxnSpPr/>
          <p:nvPr/>
        </p:nvCxnSpPr>
        <p:spPr>
          <a:xfrm flipV="1">
            <a:off x="732592" y="2511115"/>
            <a:ext cx="552777" cy="10686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61751" y="228599"/>
            <a:ext cx="1971158" cy="523220"/>
          </a:xfrm>
          <a:prstGeom prst="rect">
            <a:avLst/>
          </a:prstGeom>
        </p:spPr>
        <p:txBody>
          <a:bodyPr wrap="square">
            <a:spAutoFit/>
          </a:bodyPr>
          <a:lstStyle/>
          <a:p>
            <a:pPr algn="ctr"/>
            <a:r>
              <a:rPr lang="en-US" sz="1400" dirty="0">
                <a:solidFill>
                  <a:srgbClr val="0070C0"/>
                </a:solidFill>
              </a:rPr>
              <a:t>Extraction radius of </a:t>
            </a:r>
            <a:r>
              <a:rPr lang="en-US" sz="1400" dirty="0" err="1">
                <a:solidFill>
                  <a:srgbClr val="0070C0"/>
                </a:solidFill>
              </a:rPr>
              <a:t>R</a:t>
            </a:r>
            <a:r>
              <a:rPr lang="en-US" sz="1400" baseline="-25000" dirty="0" err="1">
                <a:solidFill>
                  <a:srgbClr val="0070C0"/>
                </a:solidFill>
              </a:rPr>
              <a:t>ext</a:t>
            </a:r>
            <a:r>
              <a:rPr lang="ru-RU" sz="1400" dirty="0">
                <a:solidFill>
                  <a:srgbClr val="0070C0"/>
                </a:solidFill>
              </a:rPr>
              <a:t>=1</a:t>
            </a:r>
            <a:r>
              <a:rPr lang="en-US" sz="1400" dirty="0">
                <a:solidFill>
                  <a:srgbClr val="0070C0"/>
                </a:solidFill>
              </a:rPr>
              <a:t>.</a:t>
            </a:r>
            <a:r>
              <a:rPr lang="ru-RU" sz="1400" dirty="0" smtClean="0">
                <a:solidFill>
                  <a:srgbClr val="0070C0"/>
                </a:solidFill>
              </a:rPr>
              <a:t>7</a:t>
            </a:r>
            <a:r>
              <a:rPr lang="en-US" sz="1400" dirty="0" smtClean="0">
                <a:solidFill>
                  <a:srgbClr val="0070C0"/>
                </a:solidFill>
              </a:rPr>
              <a:t>9</a:t>
            </a:r>
            <a:r>
              <a:rPr lang="ru-RU" sz="1400" dirty="0" smtClean="0">
                <a:solidFill>
                  <a:srgbClr val="0070C0"/>
                </a:solidFill>
              </a:rPr>
              <a:t> </a:t>
            </a:r>
            <a:r>
              <a:rPr lang="en-US" sz="1400" dirty="0">
                <a:solidFill>
                  <a:srgbClr val="0070C0"/>
                </a:solidFill>
              </a:rPr>
              <a:t>m</a:t>
            </a:r>
            <a:r>
              <a:rPr lang="ru-RU" sz="1400" dirty="0">
                <a:solidFill>
                  <a:srgbClr val="0070C0"/>
                </a:solidFill>
              </a:rPr>
              <a:t> </a:t>
            </a:r>
          </a:p>
        </p:txBody>
      </p:sp>
      <p:pic>
        <p:nvPicPr>
          <p:cNvPr id="21" name="Рисунок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1190" y="4321294"/>
            <a:ext cx="2232858" cy="1452568"/>
          </a:xfrm>
          <a:prstGeom prst="rect">
            <a:avLst/>
          </a:prstGeom>
          <a:noFill/>
          <a:ln w="9525">
            <a:noFill/>
            <a:miter lim="800000"/>
            <a:headEnd/>
            <a:tailEnd/>
          </a:ln>
        </p:spPr>
      </p:pic>
      <p:sp>
        <p:nvSpPr>
          <p:cNvPr id="11" name="Прямоугольник 10"/>
          <p:cNvSpPr/>
          <p:nvPr/>
        </p:nvSpPr>
        <p:spPr>
          <a:xfrm>
            <a:off x="1450090" y="5877623"/>
            <a:ext cx="2315057" cy="584775"/>
          </a:xfrm>
          <a:prstGeom prst="rect">
            <a:avLst/>
          </a:prstGeom>
        </p:spPr>
        <p:txBody>
          <a:bodyPr wrap="none">
            <a:spAutoFit/>
          </a:bodyPr>
          <a:lstStyle/>
          <a:p>
            <a:pPr algn="ctr"/>
            <a:r>
              <a:rPr lang="en-US" altLang="ru-RU" sz="1600" b="1" dirty="0">
                <a:solidFill>
                  <a:srgbClr val="990033"/>
                </a:solidFill>
                <a:latin typeface="Times New Roman" panose="02020603050405020304" pitchFamily="18" charset="0"/>
                <a:cs typeface="Times New Roman" panose="02020603050405020304" pitchFamily="18" charset="0"/>
              </a:rPr>
              <a:t>Electrostatic </a:t>
            </a:r>
            <a:r>
              <a:rPr lang="en-US" altLang="ru-RU" sz="1600" b="1" dirty="0" smtClean="0">
                <a:solidFill>
                  <a:srgbClr val="990033"/>
                </a:solidFill>
                <a:latin typeface="Times New Roman" panose="02020603050405020304" pitchFamily="18" charset="0"/>
                <a:cs typeface="Times New Roman" panose="02020603050405020304" pitchFamily="18" charset="0"/>
              </a:rPr>
              <a:t>deflector</a:t>
            </a:r>
          </a:p>
          <a:p>
            <a:pPr algn="ctr"/>
            <a:r>
              <a:rPr lang="en-US" sz="1600" dirty="0" smtClean="0">
                <a:solidFill>
                  <a:srgbClr val="990033"/>
                </a:solidFill>
                <a:latin typeface="Times New Roman" panose="02020603050405020304" pitchFamily="18" charset="0"/>
                <a:cs typeface="Times New Roman" panose="02020603050405020304" pitchFamily="18" charset="0"/>
              </a:rPr>
              <a:t>L=1.</a:t>
            </a:r>
            <a:r>
              <a:rPr lang="ru-RU" sz="1600" dirty="0" smtClean="0">
                <a:solidFill>
                  <a:srgbClr val="990033"/>
                </a:solidFill>
                <a:latin typeface="Times New Roman" panose="02020603050405020304" pitchFamily="18" charset="0"/>
                <a:cs typeface="Times New Roman" panose="02020603050405020304" pitchFamily="18" charset="0"/>
              </a:rPr>
              <a:t>3</a:t>
            </a:r>
            <a:r>
              <a:rPr lang="en-US" sz="1600" dirty="0" smtClean="0">
                <a:solidFill>
                  <a:srgbClr val="990033"/>
                </a:solidFill>
                <a:latin typeface="Times New Roman" panose="02020603050405020304" pitchFamily="18" charset="0"/>
                <a:cs typeface="Times New Roman" panose="02020603050405020304" pitchFamily="18" charset="0"/>
              </a:rPr>
              <a:t> m, </a:t>
            </a:r>
            <a:r>
              <a:rPr lang="en-US" sz="1600" dirty="0" err="1" smtClean="0">
                <a:solidFill>
                  <a:srgbClr val="990033"/>
                </a:solidFill>
                <a:latin typeface="Times New Roman" panose="02020603050405020304" pitchFamily="18" charset="0"/>
                <a:cs typeface="Times New Roman" panose="02020603050405020304" pitchFamily="18" charset="0"/>
              </a:rPr>
              <a:t>E</a:t>
            </a:r>
            <a:r>
              <a:rPr lang="en-US" sz="1200" dirty="0" err="1" smtClean="0">
                <a:solidFill>
                  <a:srgbClr val="990033"/>
                </a:solidFill>
                <a:latin typeface="Times New Roman" panose="02020603050405020304" pitchFamily="18" charset="0"/>
                <a:cs typeface="Times New Roman" panose="02020603050405020304" pitchFamily="18" charset="0"/>
              </a:rPr>
              <a:t>max</a:t>
            </a:r>
            <a:r>
              <a:rPr lang="en-US" sz="1600" dirty="0" smtClean="0">
                <a:solidFill>
                  <a:srgbClr val="990033"/>
                </a:solidFill>
                <a:latin typeface="Times New Roman" panose="02020603050405020304" pitchFamily="18" charset="0"/>
                <a:cs typeface="Times New Roman" panose="02020603050405020304" pitchFamily="18" charset="0"/>
              </a:rPr>
              <a:t>=90</a:t>
            </a:r>
            <a:r>
              <a:rPr lang="en-GB" sz="1600" dirty="0" smtClean="0">
                <a:solidFill>
                  <a:srgbClr val="990033"/>
                </a:solidFill>
                <a:latin typeface="Times New Roman" panose="02020603050405020304" pitchFamily="18" charset="0"/>
                <a:cs typeface="Times New Roman" panose="02020603050405020304" pitchFamily="18" charset="0"/>
              </a:rPr>
              <a:t> </a:t>
            </a:r>
            <a:r>
              <a:rPr lang="ru-RU" sz="1600" dirty="0" smtClean="0">
                <a:solidFill>
                  <a:srgbClr val="990033"/>
                </a:solidFill>
                <a:latin typeface="Times New Roman" panose="02020603050405020304" pitchFamily="18" charset="0"/>
                <a:cs typeface="Times New Roman" panose="02020603050405020304" pitchFamily="18" charset="0"/>
              </a:rPr>
              <a:t>к</a:t>
            </a:r>
            <a:r>
              <a:rPr lang="en-US" sz="1600" dirty="0" smtClean="0">
                <a:solidFill>
                  <a:srgbClr val="990033"/>
                </a:solidFill>
                <a:latin typeface="Times New Roman" panose="02020603050405020304" pitchFamily="18" charset="0"/>
                <a:cs typeface="Times New Roman" panose="02020603050405020304" pitchFamily="18" charset="0"/>
              </a:rPr>
              <a:t>V/</a:t>
            </a:r>
            <a:r>
              <a:rPr lang="ru-RU" sz="1600" dirty="0" smtClean="0">
                <a:solidFill>
                  <a:srgbClr val="990033"/>
                </a:solidFill>
                <a:latin typeface="Times New Roman" panose="02020603050405020304" pitchFamily="18" charset="0"/>
                <a:cs typeface="Times New Roman" panose="02020603050405020304" pitchFamily="18" charset="0"/>
              </a:rPr>
              <a:t>с</a:t>
            </a:r>
            <a:r>
              <a:rPr lang="en-US" sz="1600" dirty="0" smtClean="0">
                <a:solidFill>
                  <a:srgbClr val="990033"/>
                </a:solidFill>
                <a:latin typeface="Times New Roman" panose="02020603050405020304" pitchFamily="18" charset="0"/>
                <a:cs typeface="Times New Roman" panose="02020603050405020304" pitchFamily="18" charset="0"/>
              </a:rPr>
              <a:t>m</a:t>
            </a:r>
            <a:endParaRPr lang="en-US" altLang="ru-RU" sz="1600" b="1" dirty="0">
              <a:solidFill>
                <a:srgbClr val="990033"/>
              </a:solidFill>
              <a:latin typeface="Times New Roman" panose="02020603050405020304" pitchFamily="18" charset="0"/>
              <a:cs typeface="Times New Roman" panose="02020603050405020304" pitchFamily="18" charset="0"/>
            </a:endParaRPr>
          </a:p>
        </p:txBody>
      </p:sp>
      <p:cxnSp>
        <p:nvCxnSpPr>
          <p:cNvPr id="46" name="Прямая со стрелкой 45"/>
          <p:cNvCxnSpPr/>
          <p:nvPr/>
        </p:nvCxnSpPr>
        <p:spPr>
          <a:xfrm flipV="1">
            <a:off x="923828" y="2924169"/>
            <a:ext cx="723083" cy="18018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5132019" y="3111204"/>
            <a:ext cx="1789914" cy="369332"/>
          </a:xfrm>
          <a:prstGeom prst="rect">
            <a:avLst/>
          </a:prstGeom>
        </p:spPr>
        <p:txBody>
          <a:bodyPr wrap="none">
            <a:spAutoFit/>
          </a:bodyPr>
          <a:lstStyle/>
          <a:p>
            <a:r>
              <a:rPr lang="en-US" altLang="ru-RU" b="1" dirty="0" smtClean="0">
                <a:solidFill>
                  <a:srgbClr val="990033"/>
                </a:solidFill>
                <a:latin typeface="Times New Roman" panose="02020603050405020304" pitchFamily="18" charset="0"/>
                <a:cs typeface="Times New Roman" panose="02020603050405020304" pitchFamily="18" charset="0"/>
              </a:rPr>
              <a:t>Deflector tuning</a:t>
            </a:r>
            <a:endParaRPr lang="ru-RU" dirty="0"/>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80909" t="44803" b="17006"/>
          <a:stretch/>
        </p:blipFill>
        <p:spPr>
          <a:xfrm>
            <a:off x="3890370" y="3603361"/>
            <a:ext cx="4840563" cy="272351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345" y="530109"/>
            <a:ext cx="4588612" cy="2581095"/>
          </a:xfrm>
          <a:prstGeom prst="rect">
            <a:avLst/>
          </a:prstGeom>
        </p:spPr>
      </p:pic>
      <p:sp>
        <p:nvSpPr>
          <p:cNvPr id="18" name="TextBox 17"/>
          <p:cNvSpPr txBox="1"/>
          <p:nvPr/>
        </p:nvSpPr>
        <p:spPr>
          <a:xfrm>
            <a:off x="4598987" y="6310960"/>
            <a:ext cx="3362758" cy="338554"/>
          </a:xfrm>
          <a:prstGeom prst="rect">
            <a:avLst/>
          </a:prstGeom>
          <a:solidFill>
            <a:schemeClr val="bg1"/>
          </a:solidFill>
        </p:spPr>
        <p:txBody>
          <a:bodyPr wrap="square" rtlCol="0">
            <a:spAutoFit/>
          </a:bodyPr>
          <a:lstStyle/>
          <a:p>
            <a:r>
              <a:rPr lang="en-US" sz="1600" dirty="0" err="1" smtClean="0">
                <a:solidFill>
                  <a:srgbClr val="C00000"/>
                </a:solidFill>
              </a:rPr>
              <a:t>U</a:t>
            </a:r>
            <a:r>
              <a:rPr lang="en-US" sz="1200" dirty="0" err="1" smtClean="0">
                <a:solidFill>
                  <a:srgbClr val="C00000"/>
                </a:solidFill>
              </a:rPr>
              <a:t>defl</a:t>
            </a:r>
            <a:r>
              <a:rPr lang="en-US" sz="1600" dirty="0" smtClean="0">
                <a:solidFill>
                  <a:srgbClr val="C00000"/>
                </a:solidFill>
              </a:rPr>
              <a:t>=75.55 kV, </a:t>
            </a:r>
            <a:r>
              <a:rPr lang="en-US" sz="1600" dirty="0" err="1" smtClean="0">
                <a:solidFill>
                  <a:srgbClr val="C00000"/>
                </a:solidFill>
              </a:rPr>
              <a:t>I</a:t>
            </a:r>
            <a:r>
              <a:rPr lang="en-US" sz="1200" dirty="0" err="1" smtClean="0">
                <a:solidFill>
                  <a:srgbClr val="C00000"/>
                </a:solidFill>
              </a:rPr>
              <a:t>leak</a:t>
            </a:r>
            <a:r>
              <a:rPr lang="en-US" sz="1600" dirty="0" smtClean="0">
                <a:solidFill>
                  <a:srgbClr val="C00000"/>
                </a:solidFill>
              </a:rPr>
              <a:t>=1.13 mA</a:t>
            </a:r>
            <a:endParaRPr lang="ru-RU" sz="1600" dirty="0">
              <a:solidFill>
                <a:srgbClr val="C00000"/>
              </a:solidFill>
            </a:endParaRPr>
          </a:p>
        </p:txBody>
      </p:sp>
      <p:sp>
        <p:nvSpPr>
          <p:cNvPr id="19" name="Овал 18"/>
          <p:cNvSpPr/>
          <p:nvPr/>
        </p:nvSpPr>
        <p:spPr bwMode="auto">
          <a:xfrm>
            <a:off x="6640946" y="4156364"/>
            <a:ext cx="1964012" cy="891213"/>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0022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9" dur="500" fill="hold"/>
                                        <p:tgtEl>
                                          <p:spTgt spid="43"/>
                                        </p:tgtEl>
                                        <p:attrNameLst>
                                          <p:attrName>style.color</p:attrName>
                                        </p:attrNameLst>
                                      </p:cBhvr>
                                      <p:by>
                                        <p:hsl h="10842353" s="0" l="0"/>
                                      </p:by>
                                    </p:animClr>
                                    <p:animClr clrSpc="hsl" dir="cw">
                                      <p:cBhvr>
                                        <p:cTn id="10" dur="500" fill="hold"/>
                                        <p:tgtEl>
                                          <p:spTgt spid="43"/>
                                        </p:tgtEl>
                                        <p:attrNameLst>
                                          <p:attrName>fillcolor</p:attrName>
                                        </p:attrNameLst>
                                      </p:cBhvr>
                                      <p:by>
                                        <p:hsl h="10842353" s="0" l="0"/>
                                      </p:by>
                                    </p:animClr>
                                    <p:animClr clrSpc="hsl" dir="cw">
                                      <p:cBhvr>
                                        <p:cTn id="11" dur="500" fill="hold"/>
                                        <p:tgtEl>
                                          <p:spTgt spid="43"/>
                                        </p:tgtEl>
                                        <p:attrNameLst>
                                          <p:attrName>stroke.color</p:attrName>
                                        </p:attrNameLst>
                                      </p:cBhvr>
                                      <p:by>
                                        <p:hsl h="10842353" s="0" l="0"/>
                                      </p:by>
                                    </p:animClr>
                                    <p:set>
                                      <p:cBhvr>
                                        <p:cTn id="12" dur="500" fill="hold"/>
                                        <p:tgtEl>
                                          <p:spTgt spid="43"/>
                                        </p:tgtEl>
                                        <p:attrNameLst>
                                          <p:attrName>fill.type</p:attrName>
                                        </p:attrNameLst>
                                      </p:cBhvr>
                                      <p:to>
                                        <p:strVal val="solid"/>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9"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0167" y="432257"/>
            <a:ext cx="3756359" cy="3335775"/>
            <a:chOff x="-175721" y="791487"/>
            <a:chExt cx="5405688" cy="3955887"/>
          </a:xfrm>
        </p:grpSpPr>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1892" t="3519" r="11456"/>
            <a:stretch>
              <a:fillRect/>
            </a:stretch>
          </p:blipFill>
          <p:spPr bwMode="auto">
            <a:xfrm>
              <a:off x="115361" y="1304993"/>
              <a:ext cx="5114606" cy="3442381"/>
            </a:xfrm>
            <a:prstGeom prst="rect">
              <a:avLst/>
            </a:prstGeom>
            <a:noFill/>
            <a:ln w="9525">
              <a:noFill/>
              <a:miter lim="800000"/>
              <a:headEnd/>
              <a:tailEnd/>
            </a:ln>
          </p:spPr>
        </p:pic>
        <p:sp>
          <p:nvSpPr>
            <p:cNvPr id="5" name="Прямоугольник 4"/>
            <p:cNvSpPr/>
            <p:nvPr/>
          </p:nvSpPr>
          <p:spPr>
            <a:xfrm>
              <a:off x="1504506" y="791487"/>
              <a:ext cx="3496687" cy="401490"/>
            </a:xfrm>
            <a:prstGeom prst="rect">
              <a:avLst/>
            </a:prstGeom>
            <a:solidFill>
              <a:schemeClr val="bg1"/>
            </a:solidFill>
          </p:spPr>
          <p:txBody>
            <a:bodyPr wrap="square">
              <a:spAutoFit/>
            </a:bodyPr>
            <a:lstStyle/>
            <a:p>
              <a:pPr>
                <a:spcAft>
                  <a:spcPts val="0"/>
                </a:spcAft>
              </a:pPr>
              <a:r>
                <a:rPr lang="en-US" sz="1600" dirty="0" smtClean="0">
                  <a:solidFill>
                    <a:srgbClr val="990033"/>
                  </a:solidFill>
                  <a:latin typeface="Arial"/>
                  <a:ea typeface="Times New Roman"/>
                </a:rPr>
                <a:t>Radial </a:t>
              </a:r>
              <a:r>
                <a:rPr lang="en-US" sz="1600" dirty="0">
                  <a:solidFill>
                    <a:srgbClr val="990033"/>
                  </a:solidFill>
                  <a:latin typeface="Arial"/>
                  <a:ea typeface="Times New Roman"/>
                </a:rPr>
                <a:t>trimming coils</a:t>
              </a:r>
              <a:endParaRPr lang="ru-RU" sz="1600" dirty="0">
                <a:solidFill>
                  <a:srgbClr val="990033"/>
                </a:solidFill>
                <a:latin typeface="Arial"/>
                <a:ea typeface="Times New Roman"/>
              </a:endParaRPr>
            </a:p>
          </p:txBody>
        </p:sp>
        <p:sp>
          <p:nvSpPr>
            <p:cNvPr id="6" name="Прямоугольник 5"/>
            <p:cNvSpPr/>
            <p:nvPr/>
          </p:nvSpPr>
          <p:spPr>
            <a:xfrm>
              <a:off x="-175721" y="1279682"/>
              <a:ext cx="2395208" cy="338554"/>
            </a:xfrm>
            <a:prstGeom prst="rect">
              <a:avLst/>
            </a:prstGeom>
            <a:solidFill>
              <a:schemeClr val="bg1"/>
            </a:solidFill>
          </p:spPr>
          <p:txBody>
            <a:bodyPr wrap="none">
              <a:spAutoFit/>
            </a:bodyPr>
            <a:lstStyle/>
            <a:p>
              <a:r>
                <a:rPr lang="en-US" sz="1600" dirty="0" smtClean="0">
                  <a:solidFill>
                    <a:srgbClr val="990033"/>
                  </a:solidFill>
                  <a:ea typeface="Times New Roman"/>
                </a:rPr>
                <a:t>Azimuthal </a:t>
              </a:r>
              <a:r>
                <a:rPr lang="en-US" sz="1600" dirty="0">
                  <a:solidFill>
                    <a:srgbClr val="990033"/>
                  </a:solidFill>
                  <a:ea typeface="Times New Roman"/>
                </a:rPr>
                <a:t>trimming coils</a:t>
              </a:r>
              <a:endParaRPr lang="ru-RU" sz="1600" dirty="0">
                <a:solidFill>
                  <a:srgbClr val="990033"/>
                </a:solidFill>
              </a:endParaRPr>
            </a:p>
          </p:txBody>
        </p:sp>
        <p:cxnSp>
          <p:nvCxnSpPr>
            <p:cNvPr id="7" name="Прямая со стрелкой 21"/>
            <p:cNvCxnSpPr>
              <a:cxnSpLocks noChangeShapeType="1"/>
              <a:stCxn id="5" idx="2"/>
            </p:cNvCxnSpPr>
            <p:nvPr/>
          </p:nvCxnSpPr>
          <p:spPr bwMode="auto">
            <a:xfrm flipH="1">
              <a:off x="2813602" y="1192977"/>
              <a:ext cx="439248" cy="978727"/>
            </a:xfrm>
            <a:prstGeom prst="straightConnector1">
              <a:avLst/>
            </a:prstGeom>
            <a:noFill/>
            <a:ln w="28575" algn="ctr">
              <a:solidFill>
                <a:srgbClr val="FF33CC"/>
              </a:solidFill>
              <a:round/>
              <a:headEnd/>
              <a:tailEnd type="arrow" w="med" len="med"/>
            </a:ln>
          </p:spPr>
        </p:cxnSp>
        <p:cxnSp>
          <p:nvCxnSpPr>
            <p:cNvPr id="8" name="Прямая со стрелкой 21"/>
            <p:cNvCxnSpPr>
              <a:cxnSpLocks noChangeShapeType="1"/>
            </p:cNvCxnSpPr>
            <p:nvPr/>
          </p:nvCxnSpPr>
          <p:spPr bwMode="auto">
            <a:xfrm>
              <a:off x="1205290" y="1618235"/>
              <a:ext cx="736940" cy="639157"/>
            </a:xfrm>
            <a:prstGeom prst="straightConnector1">
              <a:avLst/>
            </a:prstGeom>
            <a:noFill/>
            <a:ln w="28575" algn="ctr">
              <a:solidFill>
                <a:srgbClr val="FF33CC"/>
              </a:solidFill>
              <a:round/>
              <a:headEnd/>
              <a:tailEnd type="arrow" w="med" len="med"/>
            </a:ln>
          </p:spPr>
        </p:cxnSp>
      </p:grpSp>
      <p:graphicFrame>
        <p:nvGraphicFramePr>
          <p:cNvPr id="2" name="Таблица 1"/>
          <p:cNvGraphicFramePr>
            <a:graphicFrameLocks noGrp="1"/>
          </p:cNvGraphicFramePr>
          <p:nvPr>
            <p:extLst>
              <p:ext uri="{D42A27DB-BD31-4B8C-83A1-F6EECF244321}">
                <p14:modId xmlns:p14="http://schemas.microsoft.com/office/powerpoint/2010/main" val="208917968"/>
              </p:ext>
            </p:extLst>
          </p:nvPr>
        </p:nvGraphicFramePr>
        <p:xfrm>
          <a:off x="4042528" y="1088035"/>
          <a:ext cx="3993108" cy="1228614"/>
        </p:xfrm>
        <a:graphic>
          <a:graphicData uri="http://schemas.openxmlformats.org/drawingml/2006/table">
            <a:tbl>
              <a:tblPr/>
              <a:tblGrid>
                <a:gridCol w="3394432"/>
                <a:gridCol w="598676"/>
              </a:tblGrid>
              <a:tr h="614307">
                <a:tc>
                  <a:txBody>
                    <a:bodyPr/>
                    <a:lstStyle/>
                    <a:p>
                      <a:pPr marL="21590">
                        <a:lnSpc>
                          <a:spcPct val="150000"/>
                        </a:lnSpc>
                        <a:spcAft>
                          <a:spcPts val="0"/>
                        </a:spcAft>
                      </a:pPr>
                      <a:r>
                        <a:rPr lang="en-US" sz="1600" dirty="0" smtClean="0">
                          <a:effectLst/>
                          <a:latin typeface="Arial"/>
                          <a:ea typeface="Times New Roman"/>
                        </a:rPr>
                        <a:t>Number of radial trimming coils</a:t>
                      </a:r>
                      <a:endParaRPr lang="ru-RU" sz="1600" dirty="0">
                        <a:effectLst/>
                        <a:latin typeface="Arial"/>
                        <a:ea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0955" algn="ctr">
                        <a:lnSpc>
                          <a:spcPct val="150000"/>
                        </a:lnSpc>
                        <a:spcAft>
                          <a:spcPts val="0"/>
                        </a:spcAft>
                      </a:pPr>
                      <a:r>
                        <a:rPr lang="ru-RU" sz="1600" dirty="0">
                          <a:effectLst/>
                          <a:latin typeface="Arial"/>
                          <a:ea typeface="Times New Roman"/>
                        </a:rPr>
                        <a:t>1</a:t>
                      </a:r>
                      <a:r>
                        <a:rPr lang="en-US" sz="1600" dirty="0" smtClean="0">
                          <a:effectLst/>
                          <a:latin typeface="Arial"/>
                          <a:ea typeface="Times New Roman"/>
                        </a:rPr>
                        <a:t>1</a:t>
                      </a:r>
                      <a:endParaRPr lang="ru-RU" sz="1600" dirty="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14307">
                <a:tc>
                  <a:txBody>
                    <a:bodyPr/>
                    <a:lstStyle/>
                    <a:p>
                      <a:pPr marL="21590">
                        <a:lnSpc>
                          <a:spcPct val="150000"/>
                        </a:lnSpc>
                        <a:spcAft>
                          <a:spcPts val="0"/>
                        </a:spcAft>
                      </a:pPr>
                      <a:r>
                        <a:rPr lang="en-US" sz="1600" dirty="0" smtClean="0">
                          <a:effectLst/>
                          <a:latin typeface="+mn-lt"/>
                          <a:ea typeface="Times New Roman"/>
                        </a:rPr>
                        <a:t>Number of azimuthal trimming coils</a:t>
                      </a:r>
                      <a:endParaRPr lang="ru-RU" sz="1600" dirty="0">
                        <a:effectLst/>
                        <a:latin typeface="+mn-lt"/>
                        <a:ea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600" dirty="0" smtClean="0">
                          <a:effectLst/>
                          <a:latin typeface="Arial"/>
                          <a:ea typeface="Times New Roman"/>
                        </a:rPr>
                        <a:t>8</a:t>
                      </a:r>
                      <a:endParaRPr lang="ru-RU" sz="1600" dirty="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9" name="Прямоугольник 8"/>
          <p:cNvSpPr/>
          <p:nvPr/>
        </p:nvSpPr>
        <p:spPr>
          <a:xfrm>
            <a:off x="3396946" y="119652"/>
            <a:ext cx="3674404" cy="523220"/>
          </a:xfrm>
          <a:prstGeom prst="rect">
            <a:avLst/>
          </a:prstGeom>
        </p:spPr>
        <p:txBody>
          <a:bodyPr wrap="none">
            <a:spAutoFit/>
          </a:bodyPr>
          <a:lstStyle/>
          <a:p>
            <a:pPr algn="ctr">
              <a:spcBef>
                <a:spcPct val="50000"/>
              </a:spcBef>
            </a:pPr>
            <a:r>
              <a:rPr lang="en-US" altLang="ru-RU" sz="2800" b="1" dirty="0">
                <a:solidFill>
                  <a:srgbClr val="0000CC"/>
                </a:solidFill>
                <a:latin typeface="Times New Roman" panose="02020603050405020304" pitchFamily="18" charset="0"/>
                <a:cs typeface="Times New Roman" panose="02020603050405020304" pitchFamily="18" charset="0"/>
              </a:rPr>
              <a:t>Magnet trimming coils</a:t>
            </a:r>
          </a:p>
        </p:txBody>
      </p:sp>
      <p:pic>
        <p:nvPicPr>
          <p:cNvPr id="17" name="Рисунок 16"/>
          <p:cNvPicPr>
            <a:picLocks noChangeAspect="1"/>
          </p:cNvPicPr>
          <p:nvPr/>
        </p:nvPicPr>
        <p:blipFill rotWithShape="1">
          <a:blip r:embed="rId3">
            <a:extLst>
              <a:ext uri="{28A0092B-C50C-407E-A947-70E740481C1C}">
                <a14:useLocalDpi xmlns:a14="http://schemas.microsoft.com/office/drawing/2010/main" val="0"/>
              </a:ext>
            </a:extLst>
          </a:blip>
          <a:srcRect l="21756" r="7374" b="19674"/>
          <a:stretch/>
        </p:blipFill>
        <p:spPr>
          <a:xfrm>
            <a:off x="2752436" y="2908115"/>
            <a:ext cx="6267404" cy="3803491"/>
          </a:xfrm>
          <a:prstGeom prst="rect">
            <a:avLst/>
          </a:prstGeom>
        </p:spPr>
      </p:pic>
    </p:spTree>
    <p:extLst>
      <p:ext uri="{BB962C8B-B14F-4D97-AF65-F5344CB8AC3E}">
        <p14:creationId xmlns:p14="http://schemas.microsoft.com/office/powerpoint/2010/main" val="2668798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5737080"/>
            <a:ext cx="7451148" cy="27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084137" y="6026849"/>
            <a:ext cx="646331" cy="338554"/>
          </a:xfrm>
          <a:prstGeom prst="rect">
            <a:avLst/>
          </a:prstGeom>
        </p:spPr>
        <p:txBody>
          <a:bodyPr wrap="none">
            <a:spAutoFit/>
          </a:bodyPr>
          <a:lstStyle/>
          <a:p>
            <a:r>
              <a:rPr lang="en-US" sz="1600" b="1" dirty="0" smtClean="0">
                <a:latin typeface="Times New Roman" panose="02020603050405020304" pitchFamily="18" charset="0"/>
                <a:cs typeface="Times New Roman" panose="02020603050405020304" pitchFamily="18" charset="0"/>
              </a:rPr>
              <a:t>B (T)</a:t>
            </a:r>
            <a:endParaRPr lang="ru-RU" sz="1600" b="1" dirty="0"/>
          </a:p>
        </p:txBody>
      </p:sp>
      <p:sp>
        <p:nvSpPr>
          <p:cNvPr id="5" name="Прямоугольник 4"/>
          <p:cNvSpPr/>
          <p:nvPr/>
        </p:nvSpPr>
        <p:spPr>
          <a:xfrm>
            <a:off x="857754" y="249382"/>
            <a:ext cx="7614585" cy="800219"/>
          </a:xfrm>
          <a:prstGeom prst="rect">
            <a:avLst/>
          </a:prstGeom>
        </p:spPr>
        <p:txBody>
          <a:bodyPr wrap="none">
            <a:spAutoFit/>
          </a:bodyPr>
          <a:lstStyle/>
          <a:p>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Resonance characteristics of </a:t>
            </a:r>
            <a:r>
              <a:rPr lang="en-US" altLang="ru-RU" sz="2800" b="1" baseline="-25000" dirty="0">
                <a:solidFill>
                  <a:srgbClr val="FF0000"/>
                </a:solidFill>
                <a:latin typeface="Times New Roman" panose="02020603050405020304" pitchFamily="18" charset="0"/>
                <a:cs typeface="Times New Roman" panose="02020603050405020304" pitchFamily="18" charset="0"/>
              </a:rPr>
              <a:t>84</a:t>
            </a:r>
            <a:r>
              <a:rPr lang="en-US" altLang="ru-RU" sz="2800" b="1" dirty="0">
                <a:solidFill>
                  <a:srgbClr val="FF0000"/>
                </a:solidFill>
                <a:latin typeface="Times New Roman" panose="02020603050405020304" pitchFamily="18" charset="0"/>
                <a:cs typeface="Times New Roman" panose="02020603050405020304" pitchFamily="18" charset="0"/>
              </a:rPr>
              <a:t>Kr</a:t>
            </a:r>
            <a:r>
              <a:rPr lang="en-US" altLang="ru-RU" sz="2800" b="1" baseline="30000" dirty="0">
                <a:solidFill>
                  <a:srgbClr val="FF0000"/>
                </a:solidFill>
                <a:latin typeface="Times New Roman" panose="02020603050405020304" pitchFamily="18" charset="0"/>
                <a:cs typeface="Times New Roman" panose="02020603050405020304" pitchFamily="18" charset="0"/>
              </a:rPr>
              <a:t>+14</a:t>
            </a:r>
            <a:r>
              <a:rPr lang="en-US" altLang="ru-RU" sz="2800" b="1" dirty="0">
                <a:solidFill>
                  <a:srgbClr val="FF0000"/>
                </a:solidFill>
                <a:latin typeface="Times New Roman" panose="02020603050405020304" pitchFamily="18" charset="0"/>
                <a:cs typeface="Times New Roman" panose="02020603050405020304" pitchFamily="18" charset="0"/>
              </a:rPr>
              <a:t>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acceleration</a:t>
            </a:r>
            <a:endParaRPr lang="ru-RU"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endParaRPr>
          </a:p>
          <a:p>
            <a:pPr algn="ctr"/>
            <a:r>
              <a:rPr lang="ru-RU" altLang="ru-RU"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r>
              <a:rPr lang="en-US" altLang="ru-RU" b="1" dirty="0" err="1"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Garren</a:t>
            </a:r>
            <a:r>
              <a:rPr lang="en-US" altLang="ru-RU"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-Smith method)  </a:t>
            </a:r>
            <a:endParaRPr lang="ru-RU" dirty="0"/>
          </a:p>
        </p:txBody>
      </p:sp>
      <p:grpSp>
        <p:nvGrpSpPr>
          <p:cNvPr id="25" name="Группа 24"/>
          <p:cNvGrpSpPr/>
          <p:nvPr/>
        </p:nvGrpSpPr>
        <p:grpSpPr>
          <a:xfrm>
            <a:off x="492125" y="1149205"/>
            <a:ext cx="8159750" cy="4587875"/>
            <a:chOff x="492125" y="1149205"/>
            <a:chExt cx="8159750" cy="4587875"/>
          </a:xfrm>
        </p:grpSpPr>
        <p:grpSp>
          <p:nvGrpSpPr>
            <p:cNvPr id="23" name="Группа 22"/>
            <p:cNvGrpSpPr/>
            <p:nvPr/>
          </p:nvGrpSpPr>
          <p:grpSpPr>
            <a:xfrm>
              <a:off x="492125" y="1149205"/>
              <a:ext cx="8159750" cy="4587875"/>
              <a:chOff x="492125" y="1149205"/>
              <a:chExt cx="8159750" cy="4587875"/>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5" y="1149205"/>
                <a:ext cx="8159750" cy="45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3291647" y="5339322"/>
                <a:ext cx="630301" cy="338554"/>
              </a:xfrm>
              <a:prstGeom prst="rect">
                <a:avLst/>
              </a:prstGeom>
            </p:spPr>
            <p:txBody>
              <a:bodyPr wrap="none">
                <a:spAutoFit/>
              </a:bodyPr>
              <a:lstStyle/>
              <a:p>
                <a:r>
                  <a:rPr lang="en-US" altLang="ru-RU" sz="1600" dirty="0" smtClean="0">
                    <a:solidFill>
                      <a:srgbClr val="FF66CC"/>
                    </a:solidFill>
                  </a:rPr>
                  <a:t>50 G</a:t>
                </a:r>
                <a:endParaRPr lang="ru-RU" sz="1600" dirty="0">
                  <a:solidFill>
                    <a:srgbClr val="FF66CC"/>
                  </a:solidFill>
                </a:endParaRPr>
              </a:p>
            </p:txBody>
          </p:sp>
          <p:cxnSp>
            <p:nvCxnSpPr>
              <p:cNvPr id="24" name="Прямая соединительная линия 23"/>
              <p:cNvCxnSpPr/>
              <p:nvPr/>
            </p:nvCxnSpPr>
            <p:spPr bwMode="auto">
              <a:xfrm>
                <a:off x="3238599" y="1662545"/>
                <a:ext cx="0" cy="4074535"/>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6" name="Прямая соединительная линия 25"/>
              <p:cNvCxnSpPr/>
              <p:nvPr/>
            </p:nvCxnSpPr>
            <p:spPr bwMode="auto">
              <a:xfrm>
                <a:off x="3972888" y="1662545"/>
                <a:ext cx="0" cy="4074535"/>
              </a:xfrm>
              <a:prstGeom prst="line">
                <a:avLst/>
              </a:prstGeom>
              <a:solidFill>
                <a:schemeClr val="accent1"/>
              </a:solidFill>
              <a:ln w="19050" cap="flat" cmpd="sng" algn="ctr">
                <a:solidFill>
                  <a:srgbClr val="FF66CC"/>
                </a:solidFill>
                <a:prstDash val="dash"/>
                <a:round/>
                <a:headEnd type="none" w="med" len="med"/>
                <a:tailEnd type="none" w="med" len="med"/>
              </a:ln>
              <a:effectLst/>
            </p:spPr>
          </p:cxnSp>
        </p:grpSp>
        <p:cxnSp>
          <p:nvCxnSpPr>
            <p:cNvPr id="6" name="Прямая со стрелкой 5"/>
            <p:cNvCxnSpPr/>
            <p:nvPr/>
          </p:nvCxnSpPr>
          <p:spPr bwMode="auto">
            <a:xfrm>
              <a:off x="3238599" y="5654433"/>
              <a:ext cx="736398" cy="0"/>
            </a:xfrm>
            <a:prstGeom prst="straightConnector1">
              <a:avLst/>
            </a:prstGeom>
            <a:solidFill>
              <a:schemeClr val="accent1"/>
            </a:solidFill>
            <a:ln w="15875" cap="flat" cmpd="sng" algn="ctr">
              <a:solidFill>
                <a:srgbClr val="FF66CC"/>
              </a:solidFill>
              <a:prstDash val="dash"/>
              <a:round/>
              <a:headEnd type="arrow"/>
              <a:tailEnd type="arrow"/>
            </a:ln>
            <a:effectLst/>
          </p:spPr>
        </p:cxnSp>
      </p:grpSp>
    </p:spTree>
    <p:extLst>
      <p:ext uri="{BB962C8B-B14F-4D97-AF65-F5344CB8AC3E}">
        <p14:creationId xmlns:p14="http://schemas.microsoft.com/office/powerpoint/2010/main" val="1260131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532007" y="124042"/>
            <a:ext cx="6276655" cy="523220"/>
          </a:xfrm>
          <a:prstGeom prst="rect">
            <a:avLst/>
          </a:prstGeom>
        </p:spPr>
        <p:txBody>
          <a:bodyPr wrap="none">
            <a:spAutoFit/>
          </a:bodyPr>
          <a:lstStyle/>
          <a:p>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Transmission of </a:t>
            </a:r>
            <a:r>
              <a:rPr lang="en-US" altLang="ru-RU" sz="2800" b="1" baseline="-25000" dirty="0">
                <a:solidFill>
                  <a:srgbClr val="FF0000"/>
                </a:solidFill>
                <a:latin typeface="Times New Roman" panose="02020603050405020304" pitchFamily="18" charset="0"/>
                <a:cs typeface="Times New Roman" panose="02020603050405020304" pitchFamily="18" charset="0"/>
              </a:rPr>
              <a:t>84</a:t>
            </a:r>
            <a:r>
              <a:rPr lang="en-US" altLang="ru-RU" sz="2800" b="1" dirty="0">
                <a:solidFill>
                  <a:srgbClr val="FF0000"/>
                </a:solidFill>
                <a:latin typeface="Times New Roman" panose="02020603050405020304" pitchFamily="18" charset="0"/>
                <a:cs typeface="Times New Roman" panose="02020603050405020304" pitchFamily="18" charset="0"/>
              </a:rPr>
              <a:t>Kr</a:t>
            </a:r>
            <a:r>
              <a:rPr lang="en-US" altLang="ru-RU" sz="2800" b="1" baseline="30000" dirty="0">
                <a:solidFill>
                  <a:srgbClr val="FF0000"/>
                </a:solidFill>
                <a:latin typeface="Times New Roman" panose="02020603050405020304" pitchFamily="18" charset="0"/>
                <a:cs typeface="Times New Roman" panose="02020603050405020304" pitchFamily="18" charset="0"/>
              </a:rPr>
              <a:t>+14</a:t>
            </a:r>
            <a:r>
              <a:rPr lang="en-US" altLang="ru-RU" sz="2800" b="1" dirty="0">
                <a:solidFill>
                  <a:srgbClr val="FF0000"/>
                </a:solidFill>
                <a:latin typeface="Times New Roman" panose="02020603050405020304" pitchFamily="18" charset="0"/>
                <a:cs typeface="Times New Roman" panose="02020603050405020304" pitchFamily="18" charset="0"/>
              </a:rPr>
              <a:t> </a:t>
            </a:r>
            <a:r>
              <a:rPr lang="en-US" altLang="ru-RU" sz="2800" b="1" dirty="0" smtClean="0">
                <a:solidFill>
                  <a:srgbClr val="3333CC"/>
                </a:solidFill>
                <a:latin typeface="Times New Roman" panose="02020603050405020304" pitchFamily="18" charset="0"/>
                <a:cs typeface="Times New Roman" panose="02020603050405020304" pitchFamily="18" charset="0"/>
              </a:rPr>
              <a:t>at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acceleration  </a:t>
            </a:r>
            <a:endParaRPr lang="ru-RU" sz="2800" dirty="0"/>
          </a:p>
        </p:txBody>
      </p:sp>
      <p:sp>
        <p:nvSpPr>
          <p:cNvPr id="4" name="Прямоугольник 3"/>
          <p:cNvSpPr/>
          <p:nvPr/>
        </p:nvSpPr>
        <p:spPr>
          <a:xfrm>
            <a:off x="1631028" y="4276726"/>
            <a:ext cx="1692579" cy="338554"/>
          </a:xfrm>
          <a:prstGeom prst="rect">
            <a:avLst/>
          </a:prstGeom>
        </p:spPr>
        <p:txBody>
          <a:bodyPr wrap="none">
            <a:spAutoFit/>
          </a:bodyPr>
          <a:lstStyle/>
          <a:p>
            <a:r>
              <a:rPr lang="en-US" sz="1600" b="1" dirty="0" smtClean="0">
                <a:solidFill>
                  <a:srgbClr val="990033"/>
                </a:solidFill>
                <a:latin typeface="Times New Roman" panose="02020603050405020304" pitchFamily="18" charset="0"/>
                <a:cs typeface="Times New Roman" panose="02020603050405020304" pitchFamily="18" charset="0"/>
              </a:rPr>
              <a:t>Without </a:t>
            </a:r>
            <a:r>
              <a:rPr lang="en-US" sz="1600" b="1" dirty="0" err="1" smtClean="0">
                <a:solidFill>
                  <a:srgbClr val="990033"/>
                </a:solidFill>
                <a:latin typeface="Times New Roman" panose="02020603050405020304" pitchFamily="18" charset="0"/>
                <a:cs typeface="Times New Roman" panose="02020603050405020304" pitchFamily="18" charset="0"/>
              </a:rPr>
              <a:t>buncher</a:t>
            </a:r>
            <a:endParaRPr lang="ru-RU" sz="1600" b="1" dirty="0">
              <a:solidFill>
                <a:srgbClr val="990033"/>
              </a:solidFill>
            </a:endParaRPr>
          </a:p>
        </p:txBody>
      </p:sp>
      <p:sp>
        <p:nvSpPr>
          <p:cNvPr id="17" name="Прямоугольник 16"/>
          <p:cNvSpPr/>
          <p:nvPr/>
        </p:nvSpPr>
        <p:spPr>
          <a:xfrm>
            <a:off x="5205259" y="4276726"/>
            <a:ext cx="2898037" cy="338554"/>
          </a:xfrm>
          <a:prstGeom prst="rect">
            <a:avLst/>
          </a:prstGeom>
        </p:spPr>
        <p:txBody>
          <a:bodyPr wrap="none">
            <a:spAutoFit/>
          </a:bodyPr>
          <a:lstStyle/>
          <a:p>
            <a:r>
              <a:rPr lang="en-US" sz="1600" b="1" dirty="0" smtClean="0">
                <a:solidFill>
                  <a:srgbClr val="990033"/>
                </a:solidFill>
                <a:latin typeface="Times New Roman" panose="02020603050405020304" pitchFamily="18" charset="0"/>
                <a:cs typeface="Times New Roman" panose="02020603050405020304" pitchFamily="18" charset="0"/>
              </a:rPr>
              <a:t>With 1-st harmonic of </a:t>
            </a:r>
            <a:r>
              <a:rPr lang="en-US" sz="1600" b="1" dirty="0" err="1" smtClean="0">
                <a:solidFill>
                  <a:srgbClr val="990033"/>
                </a:solidFill>
                <a:latin typeface="Times New Roman" panose="02020603050405020304" pitchFamily="18" charset="0"/>
                <a:cs typeface="Times New Roman" panose="02020603050405020304" pitchFamily="18" charset="0"/>
              </a:rPr>
              <a:t>buncher</a:t>
            </a:r>
            <a:endParaRPr lang="ru-RU" sz="1600" b="1" dirty="0">
              <a:solidFill>
                <a:srgbClr val="990033"/>
              </a:solidFill>
            </a:endParaRPr>
          </a:p>
        </p:txBody>
      </p:sp>
      <p:sp>
        <p:nvSpPr>
          <p:cNvPr id="18" name="Прямоугольник 17"/>
          <p:cNvSpPr/>
          <p:nvPr/>
        </p:nvSpPr>
        <p:spPr>
          <a:xfrm>
            <a:off x="3732931" y="638025"/>
            <a:ext cx="1874809" cy="338554"/>
          </a:xfrm>
          <a:prstGeom prst="rect">
            <a:avLst/>
          </a:prstGeom>
        </p:spPr>
        <p:txBody>
          <a:bodyPr wrap="none">
            <a:spAutoFit/>
          </a:bodyPr>
          <a:lstStyle/>
          <a:p>
            <a:r>
              <a:rPr lang="en-US" sz="1600" b="1" dirty="0" smtClean="0">
                <a:solidFill>
                  <a:srgbClr val="990099"/>
                </a:solidFill>
                <a:latin typeface="Times New Roman" panose="02020603050405020304" pitchFamily="18" charset="0"/>
                <a:cs typeface="Times New Roman" panose="02020603050405020304" pitchFamily="18" charset="0"/>
                <a:sym typeface="Symbol" panose="05050102010706020507" pitchFamily="18" charset="2"/>
              </a:rPr>
              <a:t>Preliminary results</a:t>
            </a:r>
            <a:endParaRPr lang="ru-RU" sz="1600" dirty="0">
              <a:solidFill>
                <a:srgbClr val="990099"/>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245483488"/>
              </p:ext>
            </p:extLst>
          </p:nvPr>
        </p:nvGraphicFramePr>
        <p:xfrm>
          <a:off x="665271" y="4686083"/>
          <a:ext cx="8091053" cy="1772920"/>
        </p:xfrm>
        <a:graphic>
          <a:graphicData uri="http://schemas.openxmlformats.org/drawingml/2006/table">
            <a:tbl>
              <a:tblPr>
                <a:tableStyleId>{21E4AEA4-8DFA-4A89-87EB-49C32662AFE0}</a:tableStyleId>
              </a:tblPr>
              <a:tblGrid>
                <a:gridCol w="1348509"/>
                <a:gridCol w="1348509"/>
                <a:gridCol w="1348509"/>
                <a:gridCol w="737187"/>
                <a:gridCol w="2022687"/>
                <a:gridCol w="1285652"/>
              </a:tblGrid>
              <a:tr h="0">
                <a:tc>
                  <a:txBody>
                    <a:bodyPr/>
                    <a:lstStyle/>
                    <a:p>
                      <a:pPr algn="ctr" fontAlgn="b"/>
                      <a:r>
                        <a:rPr lang="en-US" sz="1400" b="1" u="none" strike="noStrike" dirty="0">
                          <a:effectLst/>
                        </a:rPr>
                        <a:t>I </a:t>
                      </a:r>
                      <a:r>
                        <a:rPr lang="en-US" sz="1400" b="1" u="none" strike="noStrike" baseline="-25000" dirty="0">
                          <a:effectLst/>
                        </a:rPr>
                        <a:t>FC1</a:t>
                      </a:r>
                      <a:endParaRPr lang="en-US" sz="1400" b="1" i="0" u="none" strike="noStrike" baseline="-25000" dirty="0">
                        <a:solidFill>
                          <a:srgbClr val="000000"/>
                        </a:solidFill>
                        <a:effectLst/>
                        <a:latin typeface="Calibri"/>
                      </a:endParaRPr>
                    </a:p>
                  </a:txBody>
                  <a:tcPr marL="6350" marR="6350" marT="6350" marB="0" anchor="b"/>
                </a:tc>
                <a:tc>
                  <a:txBody>
                    <a:bodyPr/>
                    <a:lstStyle/>
                    <a:p>
                      <a:pPr algn="r" fontAlgn="b"/>
                      <a:r>
                        <a:rPr lang="ru-RU" sz="1200" u="none" strike="noStrike" dirty="0">
                          <a:effectLst/>
                        </a:rPr>
                        <a:t>18.1</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en-US" sz="1200" u="none" strike="noStrike" dirty="0" smtClean="0">
                          <a:effectLst/>
                        </a:rPr>
                        <a:t>µA</a:t>
                      </a:r>
                      <a:endParaRPr lang="en-US" sz="12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1" i="0" u="none" strike="noStrike" dirty="0" err="1" smtClean="0">
                          <a:solidFill>
                            <a:srgbClr val="000000"/>
                          </a:solidFill>
                          <a:effectLst/>
                          <a:latin typeface="Calibri"/>
                        </a:rPr>
                        <a:t>Polyharmonic</a:t>
                      </a:r>
                      <a:r>
                        <a:rPr lang="en-US" sz="1400" b="1" i="0" u="none" strike="noStrike" baseline="0" dirty="0" smtClean="0">
                          <a:solidFill>
                            <a:srgbClr val="000000"/>
                          </a:solidFill>
                          <a:effectLst/>
                          <a:latin typeface="Calibri"/>
                        </a:rPr>
                        <a:t> </a:t>
                      </a:r>
                      <a:r>
                        <a:rPr lang="en-US" sz="1400" b="1" i="0" u="none" strike="noStrike" baseline="0" dirty="0" err="1" smtClean="0">
                          <a:solidFill>
                            <a:srgbClr val="000000"/>
                          </a:solidFill>
                          <a:effectLst/>
                          <a:latin typeface="Calibri"/>
                        </a:rPr>
                        <a:t>buncher</a:t>
                      </a:r>
                      <a:endParaRPr lang="ru-RU" sz="1400" b="1" i="0" u="none" strike="noStrike" dirty="0" smtClean="0">
                        <a:solidFill>
                          <a:srgbClr val="000000"/>
                        </a:solidFill>
                        <a:effectLst/>
                        <a:latin typeface="Calibri"/>
                      </a:endParaRPr>
                    </a:p>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r>
              <a:tr h="184150">
                <a:tc>
                  <a:txBody>
                    <a:bodyPr/>
                    <a:lstStyle/>
                    <a:p>
                      <a:pPr algn="ctr" fontAlgn="b"/>
                      <a:r>
                        <a:rPr lang="en-US" sz="1400" b="1" u="none" strike="noStrike" dirty="0">
                          <a:effectLst/>
                        </a:rPr>
                        <a:t>I </a:t>
                      </a:r>
                      <a:r>
                        <a:rPr lang="en-US" sz="1400" b="1" u="none" strike="noStrike" baseline="-25000" dirty="0">
                          <a:effectLst/>
                        </a:rPr>
                        <a:t>FC2</a:t>
                      </a:r>
                      <a:endParaRPr lang="en-US" sz="1400" b="1" i="0" u="none" strike="noStrike" baseline="-25000" dirty="0">
                        <a:solidFill>
                          <a:srgbClr val="000000"/>
                        </a:solidFill>
                        <a:effectLst/>
                        <a:latin typeface="Calibri"/>
                      </a:endParaRPr>
                    </a:p>
                  </a:txBody>
                  <a:tcPr marL="6350" marR="6350" marT="6350" marB="0" anchor="b"/>
                </a:tc>
                <a:tc>
                  <a:txBody>
                    <a:bodyPr/>
                    <a:lstStyle/>
                    <a:p>
                      <a:pPr algn="r" fontAlgn="b"/>
                      <a:r>
                        <a:rPr lang="ru-RU" sz="1200" u="none" strike="noStrike" dirty="0">
                          <a:effectLst/>
                        </a:rPr>
                        <a:t>18.6</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en-US" sz="1200" u="none" strike="noStrike" dirty="0" smtClean="0">
                          <a:effectLst/>
                        </a:rPr>
                        <a:t>µA</a:t>
                      </a:r>
                      <a:endParaRPr lang="en-US" sz="12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r>
              <a:tr h="184150">
                <a:tc>
                  <a:txBody>
                    <a:bodyPr/>
                    <a:lstStyle/>
                    <a:p>
                      <a:pPr algn="ctr" fontAlgn="b"/>
                      <a:r>
                        <a:rPr lang="en-US" sz="1400" b="1" u="none" strike="noStrike" dirty="0">
                          <a:effectLst/>
                        </a:rPr>
                        <a:t>I </a:t>
                      </a:r>
                      <a:r>
                        <a:rPr lang="en-US" sz="1400" b="1" u="none" strike="noStrike" baseline="-25000" dirty="0">
                          <a:effectLst/>
                        </a:rPr>
                        <a:t>FC3</a:t>
                      </a:r>
                      <a:endParaRPr lang="en-US" sz="1400" b="1" i="0" u="none" strike="noStrike" baseline="-25000" dirty="0">
                        <a:solidFill>
                          <a:srgbClr val="000000"/>
                        </a:solidFill>
                        <a:effectLst/>
                        <a:latin typeface="Calibri"/>
                      </a:endParaRPr>
                    </a:p>
                  </a:txBody>
                  <a:tcPr marL="6350" marR="6350" marT="6350" marB="0" anchor="b"/>
                </a:tc>
                <a:tc>
                  <a:txBody>
                    <a:bodyPr/>
                    <a:lstStyle/>
                    <a:p>
                      <a:pPr algn="r" fontAlgn="b"/>
                      <a:r>
                        <a:rPr lang="ru-RU" sz="1200" u="none" strike="noStrike" dirty="0">
                          <a:effectLst/>
                        </a:rPr>
                        <a:t>17.7</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en-US" sz="1200" u="none" strike="noStrike" dirty="0" smtClean="0">
                          <a:effectLst/>
                        </a:rPr>
                        <a:t>µA</a:t>
                      </a:r>
                      <a:endParaRPr lang="en-US" sz="12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r>
              <a:tr h="184150">
                <a:tc>
                  <a:txBody>
                    <a:bodyPr/>
                    <a:lstStyle/>
                    <a:p>
                      <a:pPr algn="ctr" fontAlgn="b"/>
                      <a:endParaRPr lang="ru-RU" sz="1200" b="1"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c>
                  <a:txBody>
                    <a:bodyPr/>
                    <a:lstStyle/>
                    <a:p>
                      <a:pPr algn="l" fontAlgn="b"/>
                      <a:endParaRPr lang="ru-RU" sz="1100" b="0" i="0" u="none" strike="noStrike" dirty="0">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r>
              <a:tr h="184150">
                <a:tc>
                  <a:txBody>
                    <a:bodyPr/>
                    <a:lstStyle/>
                    <a:p>
                      <a:pPr algn="ctr" fontAlgn="b"/>
                      <a:endParaRPr lang="ru-RU" sz="1200" b="1" i="0" u="none" strike="noStrike" dirty="0">
                        <a:solidFill>
                          <a:srgbClr val="000000"/>
                        </a:solidFill>
                        <a:effectLst/>
                        <a:latin typeface="Calibri"/>
                      </a:endParaRPr>
                    </a:p>
                  </a:txBody>
                  <a:tcPr marL="6350" marR="6350" marT="6350" marB="0" anchor="b"/>
                </a:tc>
                <a:tc>
                  <a:txBody>
                    <a:bodyPr/>
                    <a:lstStyle/>
                    <a:p>
                      <a:pPr algn="ctr" fontAlgn="b"/>
                      <a:r>
                        <a:rPr lang="en-US" sz="1200" b="1" u="none" strike="noStrike" dirty="0">
                          <a:effectLst/>
                        </a:rPr>
                        <a:t>R, mm</a:t>
                      </a:r>
                      <a:endParaRPr lang="en-US" sz="1200" b="1" i="0" u="none" strike="noStrike" dirty="0">
                        <a:solidFill>
                          <a:srgbClr val="000000"/>
                        </a:solidFill>
                        <a:effectLst/>
                        <a:latin typeface="Calibri"/>
                      </a:endParaRPr>
                    </a:p>
                  </a:txBody>
                  <a:tcPr marL="6350" marR="6350" marT="6350" marB="0" anchor="b"/>
                </a:tc>
                <a:tc>
                  <a:txBody>
                    <a:bodyPr/>
                    <a:lstStyle/>
                    <a:p>
                      <a:pPr algn="ctr" fontAlgn="b"/>
                      <a:r>
                        <a:rPr lang="en-US" sz="1200" b="1" u="none" strike="noStrike" dirty="0">
                          <a:effectLst/>
                        </a:rPr>
                        <a:t>I, </a:t>
                      </a:r>
                      <a:r>
                        <a:rPr lang="en-US" sz="1200" b="1" u="none" strike="noStrike" dirty="0" smtClean="0">
                          <a:effectLst/>
                        </a:rPr>
                        <a:t>µA</a:t>
                      </a:r>
                      <a:endParaRPr lang="en-US" sz="1200" b="1" i="0" u="none" strike="noStrike" dirty="0">
                        <a:solidFill>
                          <a:srgbClr val="000000"/>
                        </a:solidFill>
                        <a:effectLst/>
                        <a:latin typeface="Calibri"/>
                      </a:endParaRPr>
                    </a:p>
                  </a:txBody>
                  <a:tcPr marL="6350" marR="6350" marT="6350" marB="0" anchor="b"/>
                </a:tc>
                <a:tc>
                  <a:txBody>
                    <a:bodyPr/>
                    <a:lstStyle/>
                    <a:p>
                      <a:pPr algn="ctr" fontAlgn="b"/>
                      <a:r>
                        <a:rPr lang="en-US" sz="1200" b="1" i="0" u="none" strike="noStrike" dirty="0" smtClean="0">
                          <a:solidFill>
                            <a:srgbClr val="000000"/>
                          </a:solidFill>
                          <a:effectLst/>
                          <a:latin typeface="Calibri"/>
                        </a:rPr>
                        <a:t>I/I </a:t>
                      </a:r>
                      <a:r>
                        <a:rPr lang="en-US" sz="1200" b="1" i="0" u="none" strike="noStrike" baseline="-25000" dirty="0" smtClean="0">
                          <a:solidFill>
                            <a:srgbClr val="000000"/>
                          </a:solidFill>
                          <a:effectLst/>
                          <a:latin typeface="Calibri"/>
                        </a:rPr>
                        <a:t>FC1</a:t>
                      </a:r>
                      <a:endParaRPr lang="ru-RU" sz="1200" b="1" i="0" u="none" strike="noStrike" baseline="-25000" dirty="0">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c>
                  <a:txBody>
                    <a:bodyPr/>
                    <a:lstStyle/>
                    <a:p>
                      <a:pPr algn="l" fontAlgn="b"/>
                      <a:endParaRPr lang="ru-RU" sz="1100" b="0" i="0" u="none" strike="noStrike">
                        <a:solidFill>
                          <a:srgbClr val="000000"/>
                        </a:solidFill>
                        <a:effectLst/>
                        <a:latin typeface="Calibri"/>
                      </a:endParaRPr>
                    </a:p>
                  </a:txBody>
                  <a:tcPr marL="6350" marR="6350" marT="6350" marB="0" anchor="b"/>
                </a:tc>
              </a:tr>
              <a:tr h="184150">
                <a:tc>
                  <a:txBody>
                    <a:bodyPr/>
                    <a:lstStyle/>
                    <a:p>
                      <a:pPr algn="ctr" fontAlgn="b"/>
                      <a:r>
                        <a:rPr lang="en-US" sz="1200" b="1" u="none" strike="noStrike" dirty="0">
                          <a:effectLst/>
                        </a:rPr>
                        <a:t>PR1</a:t>
                      </a:r>
                      <a:endParaRPr lang="en-US" sz="1200" b="1"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1400</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smtClean="0">
                          <a:effectLst/>
                        </a:rPr>
                        <a:t>2.8</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a:effectLst/>
                        </a:rPr>
                        <a:t>16%</a:t>
                      </a:r>
                      <a:endParaRPr lang="ru-RU" sz="1200" b="0" i="0" u="none" strike="noStrike">
                        <a:solidFill>
                          <a:srgbClr val="000000"/>
                        </a:solidFill>
                        <a:effectLst/>
                        <a:latin typeface="Calibri"/>
                      </a:endParaRPr>
                    </a:p>
                  </a:txBody>
                  <a:tcPr marL="6350" marR="6350" marT="6350" marB="0" anchor="b"/>
                </a:tc>
                <a:tc>
                  <a:txBody>
                    <a:bodyPr/>
                    <a:lstStyle/>
                    <a:p>
                      <a:pPr algn="l" fontAlgn="b"/>
                      <a:r>
                        <a:rPr lang="en-US" sz="1200" u="none" strike="noStrike" dirty="0" smtClean="0">
                          <a:effectLst/>
                        </a:rPr>
                        <a:t>without </a:t>
                      </a:r>
                      <a:r>
                        <a:rPr lang="en-US" sz="1200" u="none" strike="noStrike" dirty="0" err="1" smtClean="0">
                          <a:effectLst/>
                        </a:rPr>
                        <a:t>buncher</a:t>
                      </a:r>
                      <a:endParaRPr lang="ru-RU" sz="1200" b="0" i="0" u="none" strike="noStrike" dirty="0">
                        <a:solidFill>
                          <a:srgbClr val="000000"/>
                        </a:solidFill>
                        <a:effectLst/>
                        <a:latin typeface="Calibri"/>
                      </a:endParaRPr>
                    </a:p>
                  </a:txBody>
                  <a:tcPr marL="6350" marR="6350" marT="6350" marB="0" anchor="b"/>
                </a:tc>
                <a:tc>
                  <a:txBody>
                    <a:bodyPr/>
                    <a:lstStyle/>
                    <a:p>
                      <a:pPr algn="l" fontAlgn="b"/>
                      <a:endParaRPr lang="ru-RU" sz="1200" b="0" i="0" u="none" strike="noStrike" dirty="0">
                        <a:solidFill>
                          <a:srgbClr val="000000"/>
                        </a:solidFill>
                        <a:effectLst/>
                        <a:latin typeface="Calibri"/>
                      </a:endParaRPr>
                    </a:p>
                  </a:txBody>
                  <a:tcPr marL="6350" marR="6350" marT="6350" marB="0" anchor="b"/>
                </a:tc>
              </a:tr>
              <a:tr h="184150">
                <a:tc>
                  <a:txBody>
                    <a:bodyPr/>
                    <a:lstStyle/>
                    <a:p>
                      <a:pPr algn="ctr" fontAlgn="b"/>
                      <a:r>
                        <a:rPr lang="en-US" sz="1200" b="1" u="none" strike="noStrike" dirty="0">
                          <a:effectLst/>
                        </a:rPr>
                        <a:t>PR1</a:t>
                      </a:r>
                      <a:endParaRPr lang="en-US" sz="1200" b="1"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1400</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9.8</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a:effectLst/>
                        </a:rPr>
                        <a:t>54%</a:t>
                      </a:r>
                      <a:endParaRPr lang="ru-RU" sz="1200" b="0" i="0" u="none" strike="noStrike">
                        <a:solidFill>
                          <a:srgbClr val="000000"/>
                        </a:solidFill>
                        <a:effectLst/>
                        <a:latin typeface="Calibri"/>
                      </a:endParaRPr>
                    </a:p>
                  </a:txBody>
                  <a:tcPr marL="6350" marR="6350" marT="6350" marB="0" anchor="b"/>
                </a:tc>
                <a:tc>
                  <a:txBody>
                    <a:bodyPr/>
                    <a:lstStyle/>
                    <a:p>
                      <a:pPr algn="l" fontAlgn="b"/>
                      <a:r>
                        <a:rPr lang="en-US" sz="1200" u="none" strike="noStrike" baseline="0" dirty="0" smtClean="0">
                          <a:effectLst/>
                        </a:rPr>
                        <a:t>with</a:t>
                      </a:r>
                      <a:r>
                        <a:rPr lang="en-US" sz="1200" u="none" strike="noStrike" dirty="0" smtClean="0">
                          <a:effectLst/>
                        </a:rPr>
                        <a:t> 1-st</a:t>
                      </a:r>
                      <a:r>
                        <a:rPr lang="ru-RU" sz="1200" u="none" strike="noStrike" dirty="0" smtClean="0">
                          <a:effectLst/>
                        </a:rPr>
                        <a:t> </a:t>
                      </a:r>
                      <a:r>
                        <a:rPr lang="en-US" sz="1200" u="none" strike="noStrike" dirty="0" smtClean="0">
                          <a:effectLst/>
                        </a:rPr>
                        <a:t>harmonic</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ru-RU" sz="1200" u="none" strike="noStrike" dirty="0">
                          <a:effectLst/>
                        </a:rPr>
                        <a:t>545 </a:t>
                      </a:r>
                      <a:r>
                        <a:rPr lang="en-US" sz="1200" u="none" strike="noStrike" dirty="0" smtClean="0">
                          <a:effectLst/>
                        </a:rPr>
                        <a:t>V</a:t>
                      </a:r>
                      <a:endParaRPr lang="ru-RU" sz="1200" b="0" i="0" u="none" strike="noStrike" dirty="0">
                        <a:solidFill>
                          <a:srgbClr val="000000"/>
                        </a:solidFill>
                        <a:effectLst/>
                        <a:latin typeface="Calibri"/>
                      </a:endParaRPr>
                    </a:p>
                  </a:txBody>
                  <a:tcPr marL="6350" marR="6350" marT="6350" marB="0" anchor="b"/>
                </a:tc>
              </a:tr>
              <a:tr h="184150">
                <a:tc>
                  <a:txBody>
                    <a:bodyPr/>
                    <a:lstStyle/>
                    <a:p>
                      <a:pPr algn="ctr" fontAlgn="b"/>
                      <a:r>
                        <a:rPr lang="en-US" sz="1200" b="1" u="none" strike="noStrike" dirty="0">
                          <a:effectLst/>
                        </a:rPr>
                        <a:t>PR1</a:t>
                      </a:r>
                      <a:endParaRPr lang="en-US" sz="1200" b="1"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1400</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10.3</a:t>
                      </a:r>
                      <a:endParaRPr lang="ru-RU" sz="1200" b="0" i="0" u="none" strike="noStrike" dirty="0">
                        <a:solidFill>
                          <a:srgbClr val="000000"/>
                        </a:solidFill>
                        <a:effectLst/>
                        <a:latin typeface="Calibri"/>
                      </a:endParaRPr>
                    </a:p>
                  </a:txBody>
                  <a:tcPr marL="6350" marR="6350" marT="6350" marB="0" anchor="b"/>
                </a:tc>
                <a:tc>
                  <a:txBody>
                    <a:bodyPr/>
                    <a:lstStyle/>
                    <a:p>
                      <a:pPr algn="ctr" fontAlgn="b"/>
                      <a:r>
                        <a:rPr lang="ru-RU" sz="1200" u="none" strike="noStrike" dirty="0">
                          <a:effectLst/>
                        </a:rPr>
                        <a:t>57%</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en-US" sz="1200" u="none" strike="noStrike" baseline="0" dirty="0" smtClean="0">
                          <a:effectLst/>
                        </a:rPr>
                        <a:t>with</a:t>
                      </a:r>
                      <a:r>
                        <a:rPr lang="en-US" sz="1200" u="none" strike="noStrike" dirty="0" smtClean="0">
                          <a:effectLst/>
                        </a:rPr>
                        <a:t> 1-st</a:t>
                      </a:r>
                      <a:r>
                        <a:rPr lang="ru-RU" sz="1200" u="none" strike="noStrike" dirty="0" smtClean="0">
                          <a:effectLst/>
                        </a:rPr>
                        <a:t> </a:t>
                      </a:r>
                      <a:r>
                        <a:rPr lang="en-US" sz="1200" u="none" strike="noStrike" dirty="0" smtClean="0">
                          <a:effectLst/>
                        </a:rPr>
                        <a:t>and 2-nd harmonics</a:t>
                      </a:r>
                      <a:endParaRPr lang="ru-RU" sz="1200" b="0" i="0" u="none" strike="noStrike" dirty="0">
                        <a:solidFill>
                          <a:srgbClr val="000000"/>
                        </a:solidFill>
                        <a:effectLst/>
                        <a:latin typeface="Calibri"/>
                      </a:endParaRPr>
                    </a:p>
                  </a:txBody>
                  <a:tcPr marL="6350" marR="6350" marT="6350" marB="0" anchor="b"/>
                </a:tc>
                <a:tc>
                  <a:txBody>
                    <a:bodyPr/>
                    <a:lstStyle/>
                    <a:p>
                      <a:pPr algn="l" fontAlgn="b"/>
                      <a:r>
                        <a:rPr lang="ru-RU" sz="1200" u="none" strike="noStrike" dirty="0" smtClean="0">
                          <a:effectLst/>
                        </a:rPr>
                        <a:t>900</a:t>
                      </a:r>
                      <a:r>
                        <a:rPr lang="en-US" sz="1200" u="none" strike="noStrike" baseline="0" dirty="0" smtClean="0">
                          <a:effectLst/>
                        </a:rPr>
                        <a:t> V</a:t>
                      </a:r>
                      <a:r>
                        <a:rPr lang="ru-RU" sz="1200" u="none" strike="noStrike" dirty="0" smtClean="0">
                          <a:effectLst/>
                        </a:rPr>
                        <a:t>, </a:t>
                      </a:r>
                      <a:r>
                        <a:rPr lang="ru-RU" sz="1200" u="none" strike="noStrike" dirty="0">
                          <a:effectLst/>
                        </a:rPr>
                        <a:t>404 </a:t>
                      </a:r>
                      <a:r>
                        <a:rPr lang="en-US" sz="1200" u="none" strike="noStrike" dirty="0" smtClean="0">
                          <a:effectLst/>
                        </a:rPr>
                        <a:t>V</a:t>
                      </a:r>
                      <a:endParaRPr lang="ru-RU" sz="1200" b="0" i="0" u="none" strike="noStrike" dirty="0">
                        <a:solidFill>
                          <a:srgbClr val="000000"/>
                        </a:solidFill>
                        <a:effectLst/>
                        <a:latin typeface="Calibri"/>
                      </a:endParaRPr>
                    </a:p>
                  </a:txBody>
                  <a:tcPr marL="6350" marR="6350" marT="6350" marB="0" anchor="b"/>
                </a:tc>
              </a:tr>
            </a:tbl>
          </a:graphicData>
        </a:graphic>
      </p:graphicFrame>
      <p:pic>
        <p:nvPicPr>
          <p:cNvPr id="717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6835" y="946839"/>
            <a:ext cx="4206962" cy="332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86" y="946839"/>
            <a:ext cx="4639038" cy="332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02533" y="3343642"/>
            <a:ext cx="1242648" cy="461665"/>
          </a:xfrm>
          <a:prstGeom prst="rect">
            <a:avLst/>
          </a:prstGeom>
        </p:spPr>
        <p:txBody>
          <a:bodyPr wrap="none">
            <a:spAutoFit/>
          </a:bodyPr>
          <a:lstStyle/>
          <a:p>
            <a:r>
              <a:rPr lang="en-US" sz="1200" b="1" dirty="0" smtClean="0">
                <a:latin typeface="Times New Roman" panose="02020603050405020304" pitchFamily="18" charset="0"/>
                <a:cs typeface="Times New Roman" panose="02020603050405020304" pitchFamily="18" charset="0"/>
              </a:rPr>
              <a:t>Capture: ~13%</a:t>
            </a:r>
          </a:p>
          <a:p>
            <a:r>
              <a:rPr lang="en-US" sz="1200" b="1" dirty="0" smtClean="0">
                <a:latin typeface="Times New Roman" panose="02020603050405020304" pitchFamily="18" charset="0"/>
                <a:cs typeface="Times New Roman" panose="02020603050405020304" pitchFamily="18" charset="0"/>
              </a:rPr>
              <a:t>Losses:    ~40% </a:t>
            </a:r>
            <a:endParaRPr lang="ru-RU" sz="1200" dirty="0"/>
          </a:p>
        </p:txBody>
      </p:sp>
      <p:sp>
        <p:nvSpPr>
          <p:cNvPr id="10" name="Прямоугольник 9"/>
          <p:cNvSpPr/>
          <p:nvPr/>
        </p:nvSpPr>
        <p:spPr>
          <a:xfrm>
            <a:off x="5336574" y="3000665"/>
            <a:ext cx="1242648" cy="461665"/>
          </a:xfrm>
          <a:prstGeom prst="rect">
            <a:avLst/>
          </a:prstGeom>
        </p:spPr>
        <p:txBody>
          <a:bodyPr wrap="none">
            <a:spAutoFit/>
          </a:bodyPr>
          <a:lstStyle/>
          <a:p>
            <a:r>
              <a:rPr lang="en-US" sz="1200" b="1" dirty="0" smtClean="0">
                <a:latin typeface="Times New Roman" panose="02020603050405020304" pitchFamily="18" charset="0"/>
                <a:cs typeface="Times New Roman" panose="02020603050405020304" pitchFamily="18" charset="0"/>
              </a:rPr>
              <a:t>Capture: ~51%</a:t>
            </a:r>
          </a:p>
          <a:p>
            <a:r>
              <a:rPr lang="en-US" sz="1200" b="1" dirty="0" smtClean="0">
                <a:latin typeface="Times New Roman" panose="02020603050405020304" pitchFamily="18" charset="0"/>
                <a:cs typeface="Times New Roman" panose="02020603050405020304" pitchFamily="18" charset="0"/>
              </a:rPr>
              <a:t>Losses:    ~20% </a:t>
            </a:r>
            <a:endParaRPr lang="ru-RU" sz="1200" dirty="0"/>
          </a:p>
        </p:txBody>
      </p:sp>
    </p:spTree>
    <p:extLst>
      <p:ext uri="{BB962C8B-B14F-4D97-AF65-F5344CB8AC3E}">
        <p14:creationId xmlns:p14="http://schemas.microsoft.com/office/powerpoint/2010/main" val="2392626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427954" y="304800"/>
            <a:ext cx="8325297" cy="459904"/>
          </a:xfrm>
        </p:spPr>
        <p:txBody>
          <a:bodyPr/>
          <a:lstStyle/>
          <a:p>
            <a:r>
              <a:rPr lang="en-US" altLang="ru-RU" sz="2800" b="1" dirty="0" err="1">
                <a:solidFill>
                  <a:srgbClr val="C00000"/>
                </a:solidFill>
                <a:latin typeface="Times New Roman" panose="02020603050405020304" pitchFamily="18" charset="0"/>
                <a:cs typeface="Times New Roman" panose="02020603050405020304" pitchFamily="18" charset="0"/>
              </a:rPr>
              <a:t>Superheavy</a:t>
            </a:r>
            <a:r>
              <a:rPr lang="en-US" altLang="ru-RU" sz="2800" b="1" dirty="0">
                <a:solidFill>
                  <a:srgbClr val="C00000"/>
                </a:solidFill>
                <a:latin typeface="Times New Roman" panose="02020603050405020304" pitchFamily="18" charset="0"/>
                <a:cs typeface="Times New Roman" panose="02020603050405020304" pitchFamily="18" charset="0"/>
              </a:rPr>
              <a:t> </a:t>
            </a:r>
            <a:r>
              <a:rPr lang="en-US" altLang="ru-RU" sz="2800" b="1" dirty="0" smtClean="0">
                <a:solidFill>
                  <a:srgbClr val="C00000"/>
                </a:solidFill>
                <a:latin typeface="Times New Roman" panose="02020603050405020304" pitchFamily="18" charset="0"/>
                <a:cs typeface="Times New Roman" panose="02020603050405020304" pitchFamily="18" charset="0"/>
              </a:rPr>
              <a:t>Elements (SHE) Factory </a:t>
            </a:r>
            <a:r>
              <a:rPr lang="en-US" altLang="ru-RU" sz="2800" b="1" dirty="0">
                <a:solidFill>
                  <a:srgbClr val="C00000"/>
                </a:solidFill>
                <a:latin typeface="Times New Roman" panose="02020603050405020304" pitchFamily="18" charset="0"/>
                <a:cs typeface="Times New Roman" panose="02020603050405020304" pitchFamily="18" charset="0"/>
              </a:rPr>
              <a:t>–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427954" y="1536174"/>
            <a:ext cx="8536534" cy="362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400" b="1" baseline="30000" dirty="0">
                <a:solidFill>
                  <a:srgbClr val="002060"/>
                </a:solidFill>
                <a:latin typeface="Times New Roman" panose="02020603050405020304" pitchFamily="18" charset="0"/>
                <a:cs typeface="Times New Roman" panose="02020603050405020304" pitchFamily="18" charset="0"/>
              </a:rPr>
              <a:t>50</a:t>
            </a:r>
            <a:r>
              <a:rPr lang="en-US" altLang="ru-RU" sz="2400" b="1" dirty="0">
                <a:solidFill>
                  <a:srgbClr val="002060"/>
                </a:solidFill>
                <a:latin typeface="Times New Roman" panose="02020603050405020304" pitchFamily="18" charset="0"/>
                <a:cs typeface="Times New Roman" panose="02020603050405020304" pitchFamily="18" charset="0"/>
              </a:rPr>
              <a:t>Ti, </a:t>
            </a:r>
            <a:r>
              <a:rPr lang="en-US" altLang="ru-RU" sz="2400" b="1" baseline="30000" dirty="0">
                <a:solidFill>
                  <a:srgbClr val="002060"/>
                </a:solidFill>
                <a:latin typeface="Times New Roman" panose="02020603050405020304" pitchFamily="18" charset="0"/>
                <a:cs typeface="Times New Roman" panose="02020603050405020304" pitchFamily="18" charset="0"/>
              </a:rPr>
              <a:t>54</a:t>
            </a:r>
            <a:r>
              <a:rPr lang="en-US" altLang="ru-RU" sz="2400" b="1" dirty="0">
                <a:solidFill>
                  <a:srgbClr val="002060"/>
                </a:solidFill>
                <a:latin typeface="Times New Roman" panose="02020603050405020304" pitchFamily="18" charset="0"/>
                <a:cs typeface="Times New Roman" panose="02020603050405020304" pitchFamily="18" charset="0"/>
              </a:rPr>
              <a:t>Cr ...;</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isotopes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decay properties of SHE;</a:t>
            </a:r>
          </a:p>
          <a:p>
            <a:pPr marL="457200" fontAlgn="base">
              <a:spcBef>
                <a:spcPct val="0"/>
              </a:spcBef>
              <a:spcAft>
                <a:spcPct val="0"/>
              </a:spcAft>
              <a:buClr>
                <a:srgbClr val="FF0000"/>
              </a:buClr>
              <a:buNone/>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260085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4557" y="206542"/>
            <a:ext cx="8345103" cy="461665"/>
          </a:xfrm>
          <a:prstGeom prst="rect">
            <a:avLst/>
          </a:prstGeom>
        </p:spPr>
        <p:txBody>
          <a:bodyPr wrap="square">
            <a:spAutoFit/>
          </a:bodyPr>
          <a:lstStyle/>
          <a:p>
            <a:pPr algn="ctr"/>
            <a:r>
              <a:rPr lang="en-GB" sz="2400" b="1" dirty="0" smtClean="0">
                <a:solidFill>
                  <a:srgbClr val="3333CC"/>
                </a:solidFill>
                <a:latin typeface="Times New Roman" panose="02020603050405020304" pitchFamily="18" charset="0"/>
                <a:cs typeface="Times New Roman" panose="02020603050405020304" pitchFamily="18" charset="0"/>
              </a:rPr>
              <a:t>Dependence of ion current on dee voltage</a:t>
            </a:r>
            <a:endParaRPr lang="ru-RU" sz="2400" b="1" dirty="0">
              <a:solidFill>
                <a:srgbClr val="3333CC"/>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286" y="3714507"/>
            <a:ext cx="4223607" cy="294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8293" y="668207"/>
            <a:ext cx="4202600" cy="293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599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l="13132" t="2369" r="5657"/>
          <a:stretch/>
        </p:blipFill>
        <p:spPr>
          <a:xfrm>
            <a:off x="180748" y="670176"/>
            <a:ext cx="8843179" cy="5980006"/>
          </a:xfrm>
          <a:prstGeom prst="rect">
            <a:avLst/>
          </a:prstGeom>
        </p:spPr>
      </p:pic>
      <p:grpSp>
        <p:nvGrpSpPr>
          <p:cNvPr id="9" name="Группа 8"/>
          <p:cNvGrpSpPr/>
          <p:nvPr/>
        </p:nvGrpSpPr>
        <p:grpSpPr>
          <a:xfrm>
            <a:off x="1808435" y="2842506"/>
            <a:ext cx="6846039" cy="2026630"/>
            <a:chOff x="930980" y="3253853"/>
            <a:chExt cx="6846039" cy="2026630"/>
          </a:xfrm>
        </p:grpSpPr>
        <p:sp>
          <p:nvSpPr>
            <p:cNvPr id="10" name="Прямоугольник 9"/>
            <p:cNvSpPr/>
            <p:nvPr/>
          </p:nvSpPr>
          <p:spPr>
            <a:xfrm>
              <a:off x="930980" y="4203265"/>
              <a:ext cx="2543206" cy="1077218"/>
            </a:xfrm>
            <a:prstGeom prst="rect">
              <a:avLst/>
            </a:prstGeom>
          </p:spPr>
          <p:txBody>
            <a:bodyPr wrap="square">
              <a:spAutoFit/>
            </a:bodyPr>
            <a:lstStyle/>
            <a:p>
              <a:pPr algn="ctr"/>
              <a:r>
                <a:rPr lang="en-US" altLang="ru-RU" sz="1600" b="1" dirty="0" smtClean="0">
                  <a:solidFill>
                    <a:srgbClr val="FF0000"/>
                  </a:solidFill>
                  <a:latin typeface="Times New Roman" panose="02020603050405020304" pitchFamily="18" charset="0"/>
                  <a:cs typeface="Times New Roman" panose="02020603050405020304" pitchFamily="18" charset="0"/>
                </a:rPr>
                <a:t>17.01.2019</a:t>
              </a:r>
            </a:p>
            <a:p>
              <a:r>
                <a:rPr lang="en-US" altLang="ru-RU" sz="1600" b="1" dirty="0" smtClean="0">
                  <a:solidFill>
                    <a:srgbClr val="FF0000"/>
                  </a:solidFill>
                  <a:latin typeface="Times New Roman" panose="02020603050405020304" pitchFamily="18" charset="0"/>
                  <a:cs typeface="Times New Roman" panose="02020603050405020304" pitchFamily="18" charset="0"/>
                </a:rPr>
                <a:t>The first extracted beam </a:t>
              </a:r>
            </a:p>
            <a:p>
              <a:r>
                <a:rPr lang="en-US" altLang="ru-RU" sz="1600" b="1" dirty="0" smtClean="0">
                  <a:solidFill>
                    <a:srgbClr val="FF0000"/>
                  </a:solidFill>
                  <a:latin typeface="Times New Roman" panose="02020603050405020304" pitchFamily="18" charset="0"/>
                  <a:cs typeface="Times New Roman" panose="02020603050405020304" pitchFamily="18" charset="0"/>
                </a:rPr>
                <a:t>of </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84</a:t>
              </a:r>
              <a:r>
                <a:rPr lang="en-US" altLang="ru-RU" sz="1600" b="1" dirty="0" smtClean="0">
                  <a:solidFill>
                    <a:srgbClr val="FF0000"/>
                  </a:solidFill>
                  <a:latin typeface="Times New Roman" panose="02020603050405020304" pitchFamily="18" charset="0"/>
                  <a:cs typeface="Times New Roman" panose="02020603050405020304" pitchFamily="18" charset="0"/>
                </a:rPr>
                <a:t>Kr</a:t>
              </a:r>
              <a:r>
                <a:rPr lang="en-US" altLang="ru-RU" sz="1600" b="1" baseline="30000" dirty="0" smtClean="0">
                  <a:solidFill>
                    <a:srgbClr val="FF0000"/>
                  </a:solidFill>
                  <a:latin typeface="Times New Roman" panose="02020603050405020304" pitchFamily="18" charset="0"/>
                  <a:cs typeface="Times New Roman" panose="02020603050405020304" pitchFamily="18" charset="0"/>
                </a:rPr>
                <a:t>+14</a:t>
              </a:r>
              <a:r>
                <a:rPr lang="en-US" altLang="ru-RU" sz="1600" b="1" dirty="0" smtClean="0">
                  <a:solidFill>
                    <a:srgbClr val="FF0000"/>
                  </a:solidFill>
                  <a:latin typeface="Times New Roman" panose="02020603050405020304" pitchFamily="18" charset="0"/>
                  <a:cs typeface="Times New Roman" panose="02020603050405020304" pitchFamily="18" charset="0"/>
                </a:rPr>
                <a:t>     I</a:t>
              </a:r>
              <a:r>
                <a:rPr lang="en-US" altLang="ru-RU" sz="1600" b="1" baseline="-25000" dirty="0" smtClean="0">
                  <a:solidFill>
                    <a:srgbClr val="FF0000"/>
                  </a:solidFill>
                  <a:latin typeface="Times New Roman" panose="02020603050405020304" pitchFamily="18" charset="0"/>
                  <a:cs typeface="Times New Roman" panose="02020603050405020304" pitchFamily="18" charset="0"/>
                </a:rPr>
                <a:t>RP1</a:t>
              </a:r>
              <a:r>
                <a:rPr lang="en-US" altLang="ru-RU" sz="1600" b="1" dirty="0" smtClean="0">
                  <a:solidFill>
                    <a:srgbClr val="FF0000"/>
                  </a:solidFill>
                  <a:latin typeface="Times New Roman" panose="02020603050405020304" pitchFamily="18" charset="0"/>
                  <a:cs typeface="Times New Roman" panose="02020603050405020304" pitchFamily="18" charset="0"/>
                </a:rPr>
                <a:t>=1nA</a:t>
              </a:r>
            </a:p>
            <a:p>
              <a:pPr algn="ctr"/>
              <a:r>
                <a:rPr lang="en-US" sz="1600" b="1" dirty="0" smtClean="0">
                  <a:solidFill>
                    <a:srgbClr val="FF0000"/>
                  </a:solidFill>
                  <a:latin typeface="Times New Roman" panose="02020603050405020304" pitchFamily="18" charset="0"/>
                  <a:cs typeface="Times New Roman" panose="02020603050405020304" pitchFamily="18" charset="0"/>
                </a:rPr>
                <a:t>18:32</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11" name="Овал 10"/>
            <p:cNvSpPr/>
            <p:nvPr/>
          </p:nvSpPr>
          <p:spPr bwMode="auto">
            <a:xfrm>
              <a:off x="3657601" y="3253853"/>
              <a:ext cx="4119418" cy="66818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cxnSp>
          <p:nvCxnSpPr>
            <p:cNvPr id="12" name="Прямая со стрелкой 11"/>
            <p:cNvCxnSpPr/>
            <p:nvPr/>
          </p:nvCxnSpPr>
          <p:spPr bwMode="auto">
            <a:xfrm flipV="1">
              <a:off x="3057236" y="3708729"/>
              <a:ext cx="833901" cy="66501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grpSp>
      <p:sp>
        <p:nvSpPr>
          <p:cNvPr id="3" name="Прямоугольник 2"/>
          <p:cNvSpPr/>
          <p:nvPr/>
        </p:nvSpPr>
        <p:spPr>
          <a:xfrm>
            <a:off x="1447843" y="-30901"/>
            <a:ext cx="6641498" cy="523220"/>
          </a:xfrm>
          <a:prstGeom prst="rect">
            <a:avLst/>
          </a:prstGeom>
        </p:spPr>
        <p:txBody>
          <a:bodyPr wrap="none">
            <a:spAutoFit/>
          </a:bodyPr>
          <a:lstStyle/>
          <a:p>
            <a:r>
              <a:rPr lang="en-US" altLang="ru-RU" sz="2800" b="1"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The first ion beam </a:t>
            </a:r>
            <a:r>
              <a:rPr lang="en-US" altLang="ru-RU" sz="2800" b="1" dirty="0" smtClean="0">
                <a:solidFill>
                  <a:srgbClr val="0000CC"/>
                </a:solidFill>
                <a:latin typeface="Times New Roman" panose="02020603050405020304" pitchFamily="18" charset="0"/>
                <a:cs typeface="Times New Roman" panose="02020603050405020304" pitchFamily="18" charset="0"/>
                <a:sym typeface="Symbol" panose="05050102010706020507" pitchFamily="18" charset="2"/>
              </a:rPr>
              <a:t>extracted from DC-280</a:t>
            </a:r>
            <a:endParaRPr lang="ru-RU" sz="2800" dirty="0"/>
          </a:p>
        </p:txBody>
      </p:sp>
      <p:sp>
        <p:nvSpPr>
          <p:cNvPr id="4" name="Прямоугольник 3"/>
          <p:cNvSpPr/>
          <p:nvPr/>
        </p:nvSpPr>
        <p:spPr>
          <a:xfrm>
            <a:off x="3147037" y="338554"/>
            <a:ext cx="3108543" cy="369332"/>
          </a:xfrm>
          <a:prstGeom prst="rect">
            <a:avLst/>
          </a:prstGeom>
        </p:spPr>
        <p:txBody>
          <a:bodyPr wrap="none">
            <a:spAutoFit/>
          </a:bodyPr>
          <a:lstStyle/>
          <a:p>
            <a:r>
              <a:rPr lang="en-US" b="1" dirty="0">
                <a:solidFill>
                  <a:srgbClr val="CC0000"/>
                </a:solidFill>
                <a:latin typeface="Arial" panose="020B0604020202020204" pitchFamily="34" charset="0"/>
                <a:cs typeface="Arial" panose="020B0604020202020204" pitchFamily="34" charset="0"/>
              </a:rPr>
              <a:t>without flat-top resonators</a:t>
            </a:r>
            <a:endParaRPr lang="ru-RU" dirty="0"/>
          </a:p>
        </p:txBody>
      </p:sp>
    </p:spTree>
    <p:extLst>
      <p:ext uri="{BB962C8B-B14F-4D97-AF65-F5344CB8AC3E}">
        <p14:creationId xmlns:p14="http://schemas.microsoft.com/office/powerpoint/2010/main" val="10394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4557" y="206542"/>
            <a:ext cx="8345103" cy="461665"/>
          </a:xfrm>
          <a:prstGeom prst="rect">
            <a:avLst/>
          </a:prstGeom>
        </p:spPr>
        <p:txBody>
          <a:bodyPr wrap="square">
            <a:spAutoFit/>
          </a:bodyPr>
          <a:lstStyle/>
          <a:p>
            <a:pPr algn="ctr"/>
            <a:r>
              <a:rPr lang="en-GB" sz="2400" b="1" dirty="0" smtClean="0">
                <a:solidFill>
                  <a:srgbClr val="3333CC"/>
                </a:solidFill>
                <a:latin typeface="Times New Roman" panose="02020603050405020304" pitchFamily="18" charset="0"/>
                <a:cs typeface="Times New Roman" panose="02020603050405020304" pitchFamily="18" charset="0"/>
              </a:rPr>
              <a:t>Extraction channels</a:t>
            </a:r>
            <a:endParaRPr lang="ru-RU" sz="2400" b="1" dirty="0">
              <a:solidFill>
                <a:srgbClr val="3333CC"/>
              </a:solidFill>
            </a:endParaRPr>
          </a:p>
        </p:txBody>
      </p:sp>
      <p:grpSp>
        <p:nvGrpSpPr>
          <p:cNvPr id="9" name="Группа 8"/>
          <p:cNvGrpSpPr/>
          <p:nvPr/>
        </p:nvGrpSpPr>
        <p:grpSpPr>
          <a:xfrm>
            <a:off x="285348" y="737319"/>
            <a:ext cx="3854220" cy="2818681"/>
            <a:chOff x="-186749" y="581508"/>
            <a:chExt cx="7996237" cy="5507037"/>
          </a:xfrm>
        </p:grpSpPr>
        <p:pic>
          <p:nvPicPr>
            <p:cNvPr id="10" name="Рисунок 1"/>
            <p:cNvPicPr>
              <a:picLocks noChangeAspect="1"/>
            </p:cNvPicPr>
            <p:nvPr/>
          </p:nvPicPr>
          <p:blipFill>
            <a:blip r:embed="rId2" cstate="print">
              <a:extLst>
                <a:ext uri="{BEBA8EAE-BF5A-486C-A8C5-ECC9F3942E4B}">
                  <a14:imgProps xmlns:a14="http://schemas.microsoft.com/office/drawing/2010/main">
                    <a14:imgLayer r:embed="rId3">
                      <a14:imgEffect>
                        <a14:sharpenSoften amount="32000"/>
                      </a14:imgEffect>
                    </a14:imgLayer>
                  </a14:imgProps>
                </a:ext>
              </a:extLst>
            </a:blip>
            <a:srcRect/>
            <a:stretch>
              <a:fillRect/>
            </a:stretch>
          </p:blipFill>
          <p:spPr bwMode="auto">
            <a:xfrm>
              <a:off x="-186749" y="581508"/>
              <a:ext cx="7996237" cy="5507037"/>
            </a:xfrm>
            <a:prstGeom prst="rect">
              <a:avLst/>
            </a:prstGeom>
            <a:noFill/>
            <a:ln w="9525">
              <a:noFill/>
              <a:miter lim="800000"/>
              <a:headEnd/>
              <a:tailEnd/>
            </a:ln>
          </p:spPr>
        </p:pic>
        <p:sp>
          <p:nvSpPr>
            <p:cNvPr id="11" name="Прямоугольник 6"/>
            <p:cNvSpPr>
              <a:spLocks noChangeArrowheads="1"/>
            </p:cNvSpPr>
            <p:nvPr/>
          </p:nvSpPr>
          <p:spPr bwMode="auto">
            <a:xfrm>
              <a:off x="2597042" y="988379"/>
              <a:ext cx="3148970" cy="950006"/>
            </a:xfrm>
            <a:prstGeom prst="rect">
              <a:avLst/>
            </a:prstGeom>
            <a:noFill/>
            <a:ln w="9525">
              <a:noFill/>
              <a:miter lim="800000"/>
              <a:headEnd/>
              <a:tailEnd/>
            </a:ln>
          </p:spPr>
          <p:txBody>
            <a:bodyPr wrap="square">
              <a:spAutoFit/>
            </a:bodyPr>
            <a:lstStyle/>
            <a:p>
              <a:pPr algn="ctr"/>
              <a:r>
                <a:rPr lang="en-US" altLang="ru-RU" sz="1200" b="1" dirty="0" smtClean="0">
                  <a:solidFill>
                    <a:srgbClr val="FF33CC"/>
                  </a:solidFill>
                </a:rPr>
                <a:t>Bending magnet ±50</a:t>
              </a:r>
              <a:r>
                <a:rPr lang="en-US" altLang="ru-RU" sz="1200" b="1" dirty="0" smtClean="0">
                  <a:solidFill>
                    <a:srgbClr val="FF33CC"/>
                  </a:solidFill>
                  <a:sym typeface="Symbol" panose="05050102010706020507" pitchFamily="18" charset="2"/>
                </a:rPr>
                <a:t></a:t>
              </a:r>
              <a:endParaRPr lang="en-US" altLang="ru-RU" sz="1200" b="1" dirty="0">
                <a:solidFill>
                  <a:srgbClr val="FF33CC"/>
                </a:solidFill>
              </a:endParaRPr>
            </a:p>
          </p:txBody>
        </p:sp>
        <p:cxnSp>
          <p:nvCxnSpPr>
            <p:cNvPr id="12" name="Прямая со стрелкой 21"/>
            <p:cNvCxnSpPr>
              <a:cxnSpLocks noChangeShapeType="1"/>
            </p:cNvCxnSpPr>
            <p:nvPr/>
          </p:nvCxnSpPr>
          <p:spPr bwMode="auto">
            <a:xfrm flipH="1">
              <a:off x="3635579" y="1938385"/>
              <a:ext cx="175791" cy="919984"/>
            </a:xfrm>
            <a:prstGeom prst="straightConnector1">
              <a:avLst/>
            </a:prstGeom>
            <a:noFill/>
            <a:ln w="28575" algn="ctr">
              <a:solidFill>
                <a:srgbClr val="FF33CC"/>
              </a:solidFill>
              <a:round/>
              <a:headEnd/>
              <a:tailEnd type="arrow" w="med" len="med"/>
            </a:ln>
          </p:spPr>
        </p:cxnSp>
        <p:sp>
          <p:nvSpPr>
            <p:cNvPr id="13" name="Прямоугольник 6"/>
            <p:cNvSpPr>
              <a:spLocks noChangeArrowheads="1"/>
            </p:cNvSpPr>
            <p:nvPr/>
          </p:nvSpPr>
          <p:spPr bwMode="auto">
            <a:xfrm>
              <a:off x="2857447" y="5442497"/>
              <a:ext cx="3371037" cy="570003"/>
            </a:xfrm>
            <a:prstGeom prst="rect">
              <a:avLst/>
            </a:prstGeom>
            <a:solidFill>
              <a:schemeClr val="bg1"/>
            </a:solidFill>
            <a:ln w="9525">
              <a:noFill/>
              <a:miter lim="800000"/>
              <a:headEnd/>
              <a:tailEnd/>
            </a:ln>
          </p:spPr>
          <p:txBody>
            <a:bodyPr wrap="square">
              <a:spAutoFit/>
            </a:bodyPr>
            <a:lstStyle/>
            <a:p>
              <a:pPr algn="ctr"/>
              <a:r>
                <a:rPr lang="en-US" altLang="ru-RU" sz="1200" b="1" dirty="0" smtClean="0">
                  <a:solidFill>
                    <a:srgbClr val="CC66FF"/>
                  </a:solidFill>
                </a:rPr>
                <a:t>Quadrupole lenses</a:t>
              </a:r>
              <a:endParaRPr lang="en-US" altLang="ru-RU" sz="1200" b="1" dirty="0">
                <a:solidFill>
                  <a:srgbClr val="CC66FF"/>
                </a:solidFill>
              </a:endParaRPr>
            </a:p>
          </p:txBody>
        </p:sp>
        <p:cxnSp>
          <p:nvCxnSpPr>
            <p:cNvPr id="14" name="Прямая со стрелкой 21"/>
            <p:cNvCxnSpPr>
              <a:cxnSpLocks noChangeShapeType="1"/>
              <a:stCxn id="13" idx="0"/>
            </p:cNvCxnSpPr>
            <p:nvPr/>
          </p:nvCxnSpPr>
          <p:spPr bwMode="auto">
            <a:xfrm rot="16200000" flipV="1">
              <a:off x="3221345" y="4120875"/>
              <a:ext cx="1308962" cy="1334283"/>
            </a:xfrm>
            <a:prstGeom prst="straightConnector1">
              <a:avLst/>
            </a:prstGeom>
            <a:noFill/>
            <a:ln w="28575" algn="ctr">
              <a:solidFill>
                <a:srgbClr val="CC66FF"/>
              </a:solidFill>
              <a:round/>
              <a:headEnd/>
              <a:tailEnd type="arrow" w="med" len="med"/>
            </a:ln>
          </p:spPr>
        </p:cxnSp>
        <p:cxnSp>
          <p:nvCxnSpPr>
            <p:cNvPr id="15" name="Прямая со стрелкой 21"/>
            <p:cNvCxnSpPr>
              <a:cxnSpLocks noChangeShapeType="1"/>
              <a:stCxn id="13" idx="0"/>
            </p:cNvCxnSpPr>
            <p:nvPr/>
          </p:nvCxnSpPr>
          <p:spPr bwMode="auto">
            <a:xfrm rot="16200000" flipV="1">
              <a:off x="3225306" y="4124833"/>
              <a:ext cx="518130" cy="2117197"/>
            </a:xfrm>
            <a:prstGeom prst="straightConnector1">
              <a:avLst/>
            </a:prstGeom>
            <a:noFill/>
            <a:ln w="28575" algn="ctr">
              <a:solidFill>
                <a:srgbClr val="CC66FF"/>
              </a:solidFill>
              <a:round/>
              <a:headEnd/>
              <a:tailEnd type="arrow" w="med" len="med"/>
            </a:ln>
          </p:spPr>
        </p:cxnSp>
      </p:gr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8145" y="730707"/>
            <a:ext cx="4427236" cy="2612857"/>
          </a:xfrm>
          <a:prstGeom prst="rect">
            <a:avLst/>
          </a:prstGeom>
        </p:spPr>
      </p:pic>
      <p:grpSp>
        <p:nvGrpSpPr>
          <p:cNvPr id="45" name="Группа 44"/>
          <p:cNvGrpSpPr/>
          <p:nvPr/>
        </p:nvGrpSpPr>
        <p:grpSpPr>
          <a:xfrm>
            <a:off x="472414" y="3896013"/>
            <a:ext cx="3986171" cy="2242221"/>
            <a:chOff x="472414" y="3896013"/>
            <a:chExt cx="3986171" cy="2242221"/>
          </a:xfrm>
        </p:grpSpPr>
        <p:grpSp>
          <p:nvGrpSpPr>
            <p:cNvPr id="43" name="Группа 42"/>
            <p:cNvGrpSpPr/>
            <p:nvPr/>
          </p:nvGrpSpPr>
          <p:grpSpPr>
            <a:xfrm>
              <a:off x="472414" y="3896013"/>
              <a:ext cx="3986171" cy="2242221"/>
              <a:chOff x="472414" y="3896013"/>
              <a:chExt cx="3986171" cy="2242221"/>
            </a:xfrm>
          </p:grpSpPr>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14" y="3896013"/>
                <a:ext cx="3986171" cy="2242221"/>
              </a:xfrm>
              <a:prstGeom prst="rect">
                <a:avLst/>
              </a:prstGeom>
            </p:spPr>
          </p:pic>
          <p:cxnSp>
            <p:nvCxnSpPr>
              <p:cNvPr id="20" name="Прямая соединительная линия 19"/>
              <p:cNvCxnSpPr/>
              <p:nvPr/>
            </p:nvCxnSpPr>
            <p:spPr bwMode="auto">
              <a:xfrm flipH="1">
                <a:off x="877455" y="5017123"/>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1" name="Прямая соединительная линия 20"/>
              <p:cNvCxnSpPr/>
              <p:nvPr/>
            </p:nvCxnSpPr>
            <p:spPr bwMode="auto">
              <a:xfrm flipH="1">
                <a:off x="877455" y="4781596"/>
                <a:ext cx="1437248" cy="0"/>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2" name="Прямая соединительная линия 21"/>
              <p:cNvCxnSpPr/>
              <p:nvPr/>
            </p:nvCxnSpPr>
            <p:spPr bwMode="auto">
              <a:xfrm>
                <a:off x="1801461" y="4922982"/>
                <a:ext cx="0" cy="1034473"/>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6" name="Прямая соединительная линия 25"/>
              <p:cNvCxnSpPr/>
              <p:nvPr/>
            </p:nvCxnSpPr>
            <p:spPr bwMode="auto">
              <a:xfrm>
                <a:off x="3112708" y="4922982"/>
                <a:ext cx="0" cy="1034473"/>
              </a:xfrm>
              <a:prstGeom prst="line">
                <a:avLst/>
              </a:prstGeom>
              <a:solidFill>
                <a:schemeClr val="accent1"/>
              </a:solidFill>
              <a:ln w="19050" cap="flat" cmpd="sng" algn="ctr">
                <a:solidFill>
                  <a:srgbClr val="FF66CC"/>
                </a:solidFill>
                <a:prstDash val="dash"/>
                <a:round/>
                <a:headEnd type="none" w="med" len="med"/>
                <a:tailEnd type="none" w="med" len="med"/>
              </a:ln>
              <a:effectLst/>
            </p:spPr>
          </p:cxnSp>
          <p:cxnSp>
            <p:nvCxnSpPr>
              <p:cNvPr id="28" name="Прямая со стрелкой 27"/>
              <p:cNvCxnSpPr/>
              <p:nvPr/>
            </p:nvCxnSpPr>
            <p:spPr bwMode="auto">
              <a:xfrm>
                <a:off x="1801461" y="5846618"/>
                <a:ext cx="1292376" cy="0"/>
              </a:xfrm>
              <a:prstGeom prst="straightConnector1">
                <a:avLst/>
              </a:prstGeom>
              <a:solidFill>
                <a:schemeClr val="accent1"/>
              </a:solidFill>
              <a:ln w="15875" cap="flat" cmpd="sng" algn="ctr">
                <a:solidFill>
                  <a:srgbClr val="FF66CC"/>
                </a:solidFill>
                <a:prstDash val="dash"/>
                <a:round/>
                <a:headEnd type="arrow"/>
                <a:tailEnd type="arrow"/>
              </a:ln>
              <a:effectLst/>
            </p:spPr>
          </p:cxnSp>
          <p:cxnSp>
            <p:nvCxnSpPr>
              <p:cNvPr id="33" name="Прямая со стрелкой 32"/>
              <p:cNvCxnSpPr/>
              <p:nvPr/>
            </p:nvCxnSpPr>
            <p:spPr bwMode="auto">
              <a:xfrm>
                <a:off x="1062183" y="4379814"/>
                <a:ext cx="0" cy="401782"/>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cxnSp>
            <p:nvCxnSpPr>
              <p:cNvPr id="38" name="Прямая со стрелкой 37"/>
              <p:cNvCxnSpPr/>
              <p:nvPr/>
            </p:nvCxnSpPr>
            <p:spPr bwMode="auto">
              <a:xfrm flipV="1">
                <a:off x="1062183" y="5017123"/>
                <a:ext cx="0" cy="690950"/>
              </a:xfrm>
              <a:prstGeom prst="straightConnector1">
                <a:avLst/>
              </a:prstGeom>
              <a:solidFill>
                <a:schemeClr val="accent1"/>
              </a:solidFill>
              <a:ln w="15875" cap="flat" cmpd="sng" algn="ctr">
                <a:solidFill>
                  <a:srgbClr val="FF66CC"/>
                </a:solidFill>
                <a:prstDash val="dash"/>
                <a:round/>
                <a:headEnd type="none" w="med" len="med"/>
                <a:tailEnd type="arrow"/>
              </a:ln>
              <a:effectLst/>
            </p:spPr>
          </p:cxnSp>
          <p:sp>
            <p:nvSpPr>
              <p:cNvPr id="41" name="Прямоугольник 40"/>
              <p:cNvSpPr/>
              <p:nvPr/>
            </p:nvSpPr>
            <p:spPr>
              <a:xfrm>
                <a:off x="2181390" y="5440218"/>
                <a:ext cx="532518" cy="338554"/>
              </a:xfrm>
              <a:prstGeom prst="rect">
                <a:avLst/>
              </a:prstGeom>
            </p:spPr>
            <p:txBody>
              <a:bodyPr wrap="none">
                <a:spAutoFit/>
              </a:bodyPr>
              <a:lstStyle/>
              <a:p>
                <a:r>
                  <a:rPr lang="en-US" altLang="ru-RU" sz="1600" dirty="0" smtClean="0">
                    <a:solidFill>
                      <a:srgbClr val="FF66CC"/>
                    </a:solidFill>
                  </a:rPr>
                  <a:t>~45</a:t>
                </a:r>
                <a:endParaRPr lang="ru-RU" sz="1600" dirty="0">
                  <a:solidFill>
                    <a:srgbClr val="FF66CC"/>
                  </a:solidFill>
                </a:endParaRPr>
              </a:p>
            </p:txBody>
          </p:sp>
          <p:sp>
            <p:nvSpPr>
              <p:cNvPr id="42" name="Прямоугольник 41"/>
              <p:cNvSpPr/>
              <p:nvPr/>
            </p:nvSpPr>
            <p:spPr>
              <a:xfrm rot="16200000">
                <a:off x="611196" y="5283382"/>
                <a:ext cx="532518" cy="338554"/>
              </a:xfrm>
              <a:prstGeom prst="rect">
                <a:avLst/>
              </a:prstGeom>
            </p:spPr>
            <p:txBody>
              <a:bodyPr wrap="none">
                <a:spAutoFit/>
              </a:bodyPr>
              <a:lstStyle/>
              <a:p>
                <a:r>
                  <a:rPr lang="en-US" altLang="ru-RU" sz="1600" dirty="0" smtClean="0">
                    <a:solidFill>
                      <a:srgbClr val="FF66CC"/>
                    </a:solidFill>
                  </a:rPr>
                  <a:t>~10</a:t>
                </a:r>
                <a:endParaRPr lang="ru-RU" sz="1600" dirty="0">
                  <a:solidFill>
                    <a:srgbClr val="FF66CC"/>
                  </a:solidFill>
                </a:endParaRPr>
              </a:p>
            </p:txBody>
          </p:sp>
        </p:grpSp>
        <p:sp>
          <p:nvSpPr>
            <p:cNvPr id="19" name="Овал 18"/>
            <p:cNvSpPr/>
            <p:nvPr/>
          </p:nvSpPr>
          <p:spPr bwMode="auto">
            <a:xfrm>
              <a:off x="1479863" y="4064001"/>
              <a:ext cx="1971271" cy="1782618"/>
            </a:xfrm>
            <a:prstGeom prst="ellipse">
              <a:avLst/>
            </a:prstGeom>
            <a:noFill/>
            <a:ln w="22225" cap="flat" cmpd="sng" algn="ctr">
              <a:solidFill>
                <a:srgbClr val="FFFF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grpSp>
      <p:sp>
        <p:nvSpPr>
          <p:cNvPr id="44" name="Прямоугольник 43"/>
          <p:cNvSpPr/>
          <p:nvPr/>
        </p:nvSpPr>
        <p:spPr>
          <a:xfrm>
            <a:off x="324699" y="6183633"/>
            <a:ext cx="4305730" cy="369332"/>
          </a:xfrm>
          <a:prstGeom prst="rect">
            <a:avLst/>
          </a:prstGeom>
        </p:spPr>
        <p:txBody>
          <a:bodyPr wrap="none">
            <a:spAutoFit/>
          </a:bodyPr>
          <a:lstStyle/>
          <a:p>
            <a:r>
              <a:rPr lang="en-US" b="1" dirty="0" smtClean="0">
                <a:solidFill>
                  <a:srgbClr val="990033"/>
                </a:solidFill>
                <a:latin typeface="Times New Roman" panose="02020603050405020304" pitchFamily="18" charset="0"/>
                <a:cs typeface="Times New Roman" panose="02020603050405020304" pitchFamily="18" charset="0"/>
              </a:rPr>
              <a:t>Beam of 100 </a:t>
            </a:r>
            <a:r>
              <a:rPr lang="en-US" b="1" dirty="0" err="1" smtClean="0">
                <a:solidFill>
                  <a:srgbClr val="990033"/>
                </a:solidFill>
                <a:latin typeface="Times New Roman" panose="02020603050405020304" pitchFamily="18" charset="0"/>
                <a:cs typeface="Times New Roman" panose="02020603050405020304" pitchFamily="18" charset="0"/>
              </a:rPr>
              <a:t>nA</a:t>
            </a:r>
            <a:r>
              <a:rPr lang="en-US" b="1" dirty="0" smtClean="0">
                <a:solidFill>
                  <a:srgbClr val="990033"/>
                </a:solidFill>
                <a:latin typeface="Times New Roman" panose="02020603050405020304" pitchFamily="18" charset="0"/>
                <a:cs typeface="Times New Roman" panose="02020603050405020304" pitchFamily="18" charset="0"/>
              </a:rPr>
              <a:t> on</a:t>
            </a:r>
            <a:r>
              <a:rPr lang="ru-RU" b="1" dirty="0" smtClean="0">
                <a:solidFill>
                  <a:srgbClr val="990033"/>
                </a:solidFill>
                <a:latin typeface="Times New Roman" panose="02020603050405020304" pitchFamily="18" charset="0"/>
                <a:cs typeface="Times New Roman" panose="02020603050405020304" pitchFamily="18" charset="0"/>
              </a:rPr>
              <a:t> </a:t>
            </a:r>
            <a:r>
              <a:rPr lang="en-US" b="1" dirty="0" smtClean="0">
                <a:solidFill>
                  <a:srgbClr val="990033"/>
                </a:solidFill>
                <a:latin typeface="Times New Roman" panose="02020603050405020304" pitchFamily="18" charset="0"/>
                <a:cs typeface="Times New Roman" panose="02020603050405020304" pitchFamily="18" charset="0"/>
              </a:rPr>
              <a:t>the TLF</a:t>
            </a:r>
            <a:r>
              <a:rPr lang="ru-RU" b="1" dirty="0" smtClean="0">
                <a:solidFill>
                  <a:srgbClr val="990033"/>
                </a:solidFill>
                <a:latin typeface="Times New Roman" panose="02020603050405020304" pitchFamily="18" charset="0"/>
                <a:cs typeface="Times New Roman" panose="02020603050405020304" pitchFamily="18" charset="0"/>
              </a:rPr>
              <a:t>0</a:t>
            </a:r>
            <a:r>
              <a:rPr lang="en-US" b="1" dirty="0">
                <a:solidFill>
                  <a:srgbClr val="990033"/>
                </a:solidFill>
                <a:latin typeface="Times New Roman" panose="02020603050405020304" pitchFamily="18" charset="0"/>
                <a:cs typeface="Times New Roman" panose="02020603050405020304" pitchFamily="18" charset="0"/>
              </a:rPr>
              <a:t> </a:t>
            </a:r>
            <a:r>
              <a:rPr lang="en-US" b="1" dirty="0" err="1" smtClean="0">
                <a:solidFill>
                  <a:srgbClr val="990033"/>
                </a:solidFill>
                <a:latin typeface="Times New Roman" panose="02020603050405020304" pitchFamily="18" charset="0"/>
                <a:cs typeface="Times New Roman" panose="02020603050405020304" pitchFamily="18" charset="0"/>
              </a:rPr>
              <a:t>luminophor</a:t>
            </a:r>
            <a:r>
              <a:rPr lang="en-US" b="1" dirty="0" smtClean="0">
                <a:solidFill>
                  <a:srgbClr val="990033"/>
                </a:solidFill>
                <a:latin typeface="Times New Roman" panose="02020603050405020304" pitchFamily="18" charset="0"/>
                <a:cs typeface="Times New Roman" panose="02020603050405020304" pitchFamily="18" charset="0"/>
              </a:rPr>
              <a:t> </a:t>
            </a:r>
            <a:endParaRPr lang="ru-RU" dirty="0"/>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8633" y="3823323"/>
            <a:ext cx="3461040" cy="277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Прямая соединительная линия 47"/>
          <p:cNvCxnSpPr/>
          <p:nvPr/>
        </p:nvCxnSpPr>
        <p:spPr bwMode="auto">
          <a:xfrm>
            <a:off x="5548717" y="4346318"/>
            <a:ext cx="0" cy="1976582"/>
          </a:xfrm>
          <a:prstGeom prst="line">
            <a:avLst/>
          </a:prstGeom>
          <a:solidFill>
            <a:schemeClr val="accent1"/>
          </a:solidFill>
          <a:ln w="19050" cap="flat" cmpd="sng" algn="ctr">
            <a:solidFill>
              <a:srgbClr val="009900"/>
            </a:solidFill>
            <a:prstDash val="dash"/>
            <a:round/>
            <a:headEnd type="none" w="med" len="med"/>
            <a:tailEnd type="none" w="med" len="med"/>
          </a:ln>
          <a:effectLst/>
        </p:spPr>
      </p:cxnSp>
      <p:sp>
        <p:nvSpPr>
          <p:cNvPr id="49" name="Прямоугольник 48"/>
          <p:cNvSpPr/>
          <p:nvPr/>
        </p:nvSpPr>
        <p:spPr>
          <a:xfrm>
            <a:off x="5206315" y="6420004"/>
            <a:ext cx="864339" cy="369332"/>
          </a:xfrm>
          <a:prstGeom prst="rect">
            <a:avLst/>
          </a:prstGeom>
        </p:spPr>
        <p:txBody>
          <a:bodyPr wrap="none">
            <a:spAutoFit/>
          </a:bodyPr>
          <a:lstStyle/>
          <a:p>
            <a:r>
              <a:rPr lang="en-US" altLang="ru-RU" b="1" dirty="0" smtClean="0">
                <a:solidFill>
                  <a:srgbClr val="009900"/>
                </a:solidFill>
                <a:latin typeface="Times New Roman" panose="02020603050405020304" pitchFamily="18" charset="0"/>
                <a:cs typeface="Times New Roman" panose="02020603050405020304" pitchFamily="18" charset="0"/>
              </a:rPr>
              <a:t>T0LF1</a:t>
            </a:r>
            <a:endParaRPr lang="ru-RU" dirty="0">
              <a:solidFill>
                <a:srgbClr val="009900"/>
              </a:solidFill>
            </a:endParaRPr>
          </a:p>
        </p:txBody>
      </p:sp>
      <p:cxnSp>
        <p:nvCxnSpPr>
          <p:cNvPr id="32" name="Прямая со стрелкой 21"/>
          <p:cNvCxnSpPr>
            <a:cxnSpLocks noChangeShapeType="1"/>
          </p:cNvCxnSpPr>
          <p:nvPr/>
        </p:nvCxnSpPr>
        <p:spPr bwMode="auto">
          <a:xfrm flipH="1" flipV="1">
            <a:off x="2890980" y="2146659"/>
            <a:ext cx="655784" cy="1852686"/>
          </a:xfrm>
          <a:prstGeom prst="straightConnector1">
            <a:avLst/>
          </a:prstGeom>
          <a:noFill/>
          <a:ln w="28575" algn="ctr">
            <a:solidFill>
              <a:srgbClr val="FF0000"/>
            </a:solidFill>
            <a:round/>
            <a:headEnd/>
            <a:tailEnd type="arrow" w="med" len="med"/>
          </a:ln>
        </p:spPr>
      </p:cxnSp>
    </p:spTree>
    <p:extLst>
      <p:ext uri="{BB962C8B-B14F-4D97-AF65-F5344CB8AC3E}">
        <p14:creationId xmlns:p14="http://schemas.microsoft.com/office/powerpoint/2010/main" val="2326948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53358" r="-1" b="20292"/>
          <a:stretch/>
        </p:blipFill>
        <p:spPr>
          <a:xfrm>
            <a:off x="48935" y="62441"/>
            <a:ext cx="9050684" cy="4350040"/>
          </a:xfrm>
          <a:prstGeom prst="rect">
            <a:avLst/>
          </a:prstGeom>
        </p:spPr>
      </p:pic>
      <p:sp>
        <p:nvSpPr>
          <p:cNvPr id="3" name="TextBox 2"/>
          <p:cNvSpPr txBox="1"/>
          <p:nvPr/>
        </p:nvSpPr>
        <p:spPr>
          <a:xfrm>
            <a:off x="2653086" y="4412481"/>
            <a:ext cx="4070986" cy="584775"/>
          </a:xfrm>
          <a:prstGeom prst="rect">
            <a:avLst/>
          </a:prstGeom>
          <a:solidFill>
            <a:schemeClr val="bg1"/>
          </a:solidFill>
        </p:spPr>
        <p:txBody>
          <a:bodyPr wrap="square" rtlCol="0">
            <a:spAutoFit/>
          </a:bodyPr>
          <a:lstStyle/>
          <a:p>
            <a:pPr algn="ctr"/>
            <a:r>
              <a:rPr lang="en-US" sz="1600" dirty="0" smtClean="0">
                <a:solidFill>
                  <a:srgbClr val="C00000"/>
                </a:solidFill>
              </a:rPr>
              <a:t>Vacuum in the DC-280 chamber P</a:t>
            </a:r>
            <a:r>
              <a:rPr lang="en-US" sz="1200" dirty="0" smtClean="0">
                <a:solidFill>
                  <a:srgbClr val="C00000"/>
                </a:solidFill>
              </a:rPr>
              <a:t>CG1</a:t>
            </a:r>
            <a:r>
              <a:rPr lang="en-US" sz="1600" dirty="0" smtClean="0">
                <a:solidFill>
                  <a:srgbClr val="C00000"/>
                </a:solidFill>
              </a:rPr>
              <a:t>=2.86</a:t>
            </a:r>
            <a:r>
              <a:rPr lang="en-US" sz="1600" dirty="0" smtClean="0">
                <a:solidFill>
                  <a:srgbClr val="C00000"/>
                </a:solidFill>
                <a:sym typeface="Symbol"/>
              </a:rPr>
              <a:t>10</a:t>
            </a:r>
            <a:r>
              <a:rPr lang="en-US" sz="1600" baseline="30000" dirty="0" smtClean="0">
                <a:solidFill>
                  <a:srgbClr val="C00000"/>
                </a:solidFill>
                <a:sym typeface="Symbol"/>
              </a:rPr>
              <a:t>-7</a:t>
            </a:r>
            <a:r>
              <a:rPr lang="en-US" sz="1600" dirty="0" smtClean="0">
                <a:solidFill>
                  <a:srgbClr val="C00000"/>
                </a:solidFill>
              </a:rPr>
              <a:t> </a:t>
            </a:r>
            <a:r>
              <a:rPr lang="en-US" sz="1600" dirty="0" err="1" smtClean="0">
                <a:solidFill>
                  <a:srgbClr val="C00000"/>
                </a:solidFill>
              </a:rPr>
              <a:t>Torr</a:t>
            </a:r>
            <a:r>
              <a:rPr lang="en-US" sz="1600" dirty="0" smtClean="0">
                <a:solidFill>
                  <a:srgbClr val="C00000"/>
                </a:solidFill>
              </a:rPr>
              <a:t>, P</a:t>
            </a:r>
            <a:r>
              <a:rPr lang="en-US" sz="1200" dirty="0" smtClean="0">
                <a:solidFill>
                  <a:srgbClr val="C00000"/>
                </a:solidFill>
              </a:rPr>
              <a:t>CG3</a:t>
            </a:r>
            <a:r>
              <a:rPr lang="en-US" sz="1600" dirty="0" smtClean="0">
                <a:solidFill>
                  <a:srgbClr val="C00000"/>
                </a:solidFill>
              </a:rPr>
              <a:t>=3.38</a:t>
            </a:r>
            <a:r>
              <a:rPr lang="en-US" sz="1600" dirty="0" smtClean="0">
                <a:solidFill>
                  <a:srgbClr val="C00000"/>
                </a:solidFill>
                <a:sym typeface="Symbol"/>
              </a:rPr>
              <a:t></a:t>
            </a:r>
            <a:r>
              <a:rPr lang="en-US" sz="1600" dirty="0">
                <a:solidFill>
                  <a:srgbClr val="C00000"/>
                </a:solidFill>
                <a:sym typeface="Symbol"/>
              </a:rPr>
              <a:t>10</a:t>
            </a:r>
            <a:r>
              <a:rPr lang="en-US" sz="1600" baseline="30000" dirty="0">
                <a:solidFill>
                  <a:srgbClr val="C00000"/>
                </a:solidFill>
                <a:sym typeface="Symbol"/>
              </a:rPr>
              <a:t>-7</a:t>
            </a:r>
            <a:r>
              <a:rPr lang="en-US" sz="1600" dirty="0">
                <a:solidFill>
                  <a:srgbClr val="C00000"/>
                </a:solidFill>
              </a:rPr>
              <a:t> </a:t>
            </a:r>
            <a:r>
              <a:rPr lang="en-US" sz="1600" dirty="0" err="1">
                <a:solidFill>
                  <a:srgbClr val="C00000"/>
                </a:solidFill>
              </a:rPr>
              <a:t>Torr</a:t>
            </a:r>
            <a:endParaRPr lang="ru-RU" sz="1600" dirty="0">
              <a:solidFill>
                <a:srgbClr val="C00000"/>
              </a:solidFill>
            </a:endParaRPr>
          </a:p>
        </p:txBody>
      </p:sp>
      <p:sp>
        <p:nvSpPr>
          <p:cNvPr id="4" name="Овал 3"/>
          <p:cNvSpPr/>
          <p:nvPr/>
        </p:nvSpPr>
        <p:spPr bwMode="auto">
          <a:xfrm>
            <a:off x="4316354" y="1533237"/>
            <a:ext cx="1964012" cy="891213"/>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t="2691" b="68502"/>
          <a:stretch/>
        </p:blipFill>
        <p:spPr>
          <a:xfrm>
            <a:off x="2277" y="4997256"/>
            <a:ext cx="9144000" cy="1491816"/>
          </a:xfrm>
          <a:prstGeom prst="rect">
            <a:avLst/>
          </a:prstGeom>
        </p:spPr>
      </p:pic>
      <p:sp>
        <p:nvSpPr>
          <p:cNvPr id="5" name="Прямоугольник 4"/>
          <p:cNvSpPr/>
          <p:nvPr/>
        </p:nvSpPr>
        <p:spPr>
          <a:xfrm>
            <a:off x="2061982" y="6465700"/>
            <a:ext cx="5351080" cy="338554"/>
          </a:xfrm>
          <a:prstGeom prst="rect">
            <a:avLst/>
          </a:prstGeom>
        </p:spPr>
        <p:txBody>
          <a:bodyPr wrap="none">
            <a:spAutoFit/>
          </a:bodyPr>
          <a:lstStyle/>
          <a:p>
            <a:r>
              <a:rPr lang="en-US" sz="1600" dirty="0">
                <a:solidFill>
                  <a:srgbClr val="C00000"/>
                </a:solidFill>
              </a:rPr>
              <a:t>Vacuum in </a:t>
            </a:r>
            <a:r>
              <a:rPr lang="en-US" sz="1600" dirty="0" smtClean="0">
                <a:solidFill>
                  <a:srgbClr val="C00000"/>
                </a:solidFill>
              </a:rPr>
              <a:t>the extraction channel: PT0G1=3.16</a:t>
            </a:r>
            <a:r>
              <a:rPr lang="en-US" sz="1600" dirty="0">
                <a:solidFill>
                  <a:srgbClr val="C00000"/>
                </a:solidFill>
                <a:sym typeface="Symbol"/>
              </a:rPr>
              <a:t>10</a:t>
            </a:r>
            <a:r>
              <a:rPr lang="en-US" sz="1600" baseline="30000" dirty="0">
                <a:solidFill>
                  <a:srgbClr val="C00000"/>
                </a:solidFill>
                <a:sym typeface="Symbol"/>
              </a:rPr>
              <a:t>-7</a:t>
            </a:r>
            <a:r>
              <a:rPr lang="en-US" sz="1600" dirty="0">
                <a:solidFill>
                  <a:srgbClr val="C00000"/>
                </a:solidFill>
              </a:rPr>
              <a:t> </a:t>
            </a:r>
            <a:r>
              <a:rPr lang="en-US" sz="1600" dirty="0" err="1">
                <a:solidFill>
                  <a:srgbClr val="C00000"/>
                </a:solidFill>
              </a:rPr>
              <a:t>Torr</a:t>
            </a:r>
            <a:r>
              <a:rPr lang="en-US" sz="1600" dirty="0" smtClean="0">
                <a:solidFill>
                  <a:srgbClr val="C00000"/>
                </a:solidFill>
              </a:rPr>
              <a:t> </a:t>
            </a:r>
            <a:endParaRPr lang="ru-RU" sz="1600" dirty="0"/>
          </a:p>
        </p:txBody>
      </p:sp>
      <p:sp>
        <p:nvSpPr>
          <p:cNvPr id="6" name="Прямоугольник 5"/>
          <p:cNvSpPr/>
          <p:nvPr/>
        </p:nvSpPr>
        <p:spPr>
          <a:xfrm>
            <a:off x="3540343" y="11607"/>
            <a:ext cx="2067874" cy="369332"/>
          </a:xfrm>
          <a:prstGeom prst="rect">
            <a:avLst/>
          </a:prstGeom>
        </p:spPr>
        <p:txBody>
          <a:bodyPr wrap="none">
            <a:spAutoFit/>
          </a:bodyPr>
          <a:lstStyle/>
          <a:p>
            <a:pPr algn="ctr"/>
            <a:r>
              <a:rPr lang="en-GB" b="1" dirty="0" smtClean="0">
                <a:solidFill>
                  <a:srgbClr val="3333CC"/>
                </a:solidFill>
                <a:latin typeface="Times New Roman" panose="02020603050405020304" pitchFamily="18" charset="0"/>
                <a:cs typeface="Times New Roman" panose="02020603050405020304" pitchFamily="18" charset="0"/>
              </a:rPr>
              <a:t>Vacuum conditions</a:t>
            </a:r>
            <a:endParaRPr lang="ru-RU" b="1" dirty="0">
              <a:solidFill>
                <a:srgbClr val="3333CC"/>
              </a:solidFill>
            </a:endParaRPr>
          </a:p>
        </p:txBody>
      </p:sp>
      <p:sp>
        <p:nvSpPr>
          <p:cNvPr id="8" name="Овал 7"/>
          <p:cNvSpPr/>
          <p:nvPr/>
        </p:nvSpPr>
        <p:spPr bwMode="auto">
          <a:xfrm>
            <a:off x="3694545" y="5384800"/>
            <a:ext cx="879735" cy="628074"/>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2719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416C979-675F-4A65-BDA8-4490B20EAF8F}" type="slidenum">
              <a:rPr lang="en-US" altLang="ru-RU" sz="1400" smtClean="0">
                <a:solidFill>
                  <a:srgbClr val="CCECFF"/>
                </a:solidFill>
                <a:latin typeface="Times New Roman" panose="02020603050405020304" pitchFamily="18" charset="0"/>
              </a:rPr>
              <a:pPr>
                <a:spcBef>
                  <a:spcPct val="50000"/>
                </a:spcBef>
                <a:buClrTx/>
                <a:buSzTx/>
                <a:buFontTx/>
                <a:buNone/>
              </a:pPr>
              <a:t>24</a:t>
            </a:fld>
            <a:endParaRPr lang="en-US" altLang="ru-RU" sz="1400" dirty="0" smtClean="0">
              <a:solidFill>
                <a:srgbClr val="CCECFF"/>
              </a:solidFill>
              <a:latin typeface="Times New Roman" panose="02020603050405020304" pitchFamily="18" charset="0"/>
            </a:endParaRPr>
          </a:p>
        </p:txBody>
      </p:sp>
      <p:sp>
        <p:nvSpPr>
          <p:cNvPr id="398338" name="Text Box 2"/>
          <p:cNvSpPr txBox="1">
            <a:spLocks noChangeArrowheads="1"/>
          </p:cNvSpPr>
          <p:nvPr/>
        </p:nvSpPr>
        <p:spPr bwMode="auto">
          <a:xfrm>
            <a:off x="1394691" y="97271"/>
            <a:ext cx="6475518" cy="923330"/>
          </a:xfrm>
          <a:prstGeom prst="rect">
            <a:avLst/>
          </a:prstGeom>
          <a:solidFill>
            <a:schemeClr val="accent3"/>
          </a:solidFill>
          <a:ln>
            <a:noFill/>
          </a:ln>
          <a:effectLst/>
          <a:extLst/>
        </p:spPr>
        <p:txBody>
          <a:bodyPr wrap="square">
            <a:spAutoFit/>
          </a:bodyPr>
          <a:lstStyle/>
          <a:p>
            <a:pPr algn="ctr" eaLnBrk="1" hangingPunct="1">
              <a:defRPr/>
            </a:pPr>
            <a:r>
              <a:rPr lang="en-US" b="1" dirty="0">
                <a:solidFill>
                  <a:srgbClr val="0033CC"/>
                </a:solidFill>
                <a:latin typeface="Arial" panose="020B0604020202020204" pitchFamily="34" charset="0"/>
                <a:cs typeface="Arial" panose="020B0604020202020204" pitchFamily="34" charset="0"/>
              </a:rPr>
              <a:t>Efficiency of </a:t>
            </a:r>
            <a:r>
              <a:rPr lang="en-US" b="1" baseline="-25000" dirty="0" smtClean="0">
                <a:solidFill>
                  <a:srgbClr val="0033CC"/>
                </a:solidFill>
                <a:latin typeface="Arial" panose="020B0604020202020204" pitchFamily="34" charset="0"/>
                <a:cs typeface="Arial" panose="020B0604020202020204" pitchFamily="34" charset="0"/>
              </a:rPr>
              <a:t>84</a:t>
            </a:r>
            <a:r>
              <a:rPr lang="en-US" b="1" dirty="0" smtClean="0">
                <a:solidFill>
                  <a:srgbClr val="0033CC"/>
                </a:solidFill>
                <a:latin typeface="Arial" panose="020B0604020202020204" pitchFamily="34" charset="0"/>
                <a:cs typeface="Arial" panose="020B0604020202020204" pitchFamily="34" charset="0"/>
              </a:rPr>
              <a:t>Kr</a:t>
            </a:r>
            <a:r>
              <a:rPr lang="en-US" b="1" baseline="30000" dirty="0" smtClean="0">
                <a:solidFill>
                  <a:srgbClr val="0033CC"/>
                </a:solidFill>
                <a:latin typeface="Arial" panose="020B0604020202020204" pitchFamily="34" charset="0"/>
                <a:cs typeface="Arial" panose="020B0604020202020204" pitchFamily="34" charset="0"/>
              </a:rPr>
              <a:t>+14</a:t>
            </a:r>
            <a:r>
              <a:rPr lang="en-US" b="1" dirty="0" smtClean="0">
                <a:solidFill>
                  <a:srgbClr val="0033CC"/>
                </a:solidFill>
                <a:latin typeface="Arial" panose="020B0604020202020204" pitchFamily="34" charset="0"/>
                <a:cs typeface="Arial" panose="020B0604020202020204" pitchFamily="34" charset="0"/>
              </a:rPr>
              <a:t> </a:t>
            </a:r>
            <a:r>
              <a:rPr lang="en-US" b="1" dirty="0">
                <a:solidFill>
                  <a:srgbClr val="0033CC"/>
                </a:solidFill>
                <a:latin typeface="Arial" panose="020B0604020202020204" pitchFamily="34" charset="0"/>
                <a:cs typeface="Arial" panose="020B0604020202020204" pitchFamily="34" charset="0"/>
              </a:rPr>
              <a:t>beam </a:t>
            </a:r>
            <a:r>
              <a:rPr lang="en-US" b="1" dirty="0" smtClean="0">
                <a:solidFill>
                  <a:srgbClr val="0033CC"/>
                </a:solidFill>
                <a:latin typeface="Arial" panose="020B0604020202020204" pitchFamily="34" charset="0"/>
                <a:cs typeface="Arial" panose="020B0604020202020204" pitchFamily="34" charset="0"/>
              </a:rPr>
              <a:t>transportation</a:t>
            </a:r>
            <a:endParaRPr lang="en-US" b="1" dirty="0">
              <a:solidFill>
                <a:srgbClr val="0033CC"/>
              </a:solidFill>
              <a:latin typeface="Arial" panose="020B0604020202020204" pitchFamily="34" charset="0"/>
              <a:cs typeface="Arial" panose="020B0604020202020204" pitchFamily="34" charset="0"/>
            </a:endParaRPr>
          </a:p>
          <a:p>
            <a:pPr algn="ctr" eaLnBrk="1" hangingPunct="1">
              <a:defRPr/>
            </a:pPr>
            <a:r>
              <a:rPr lang="en-US" b="1" dirty="0">
                <a:solidFill>
                  <a:srgbClr val="0033CC"/>
                </a:solidFill>
                <a:latin typeface="Arial" panose="020B0604020202020204" pitchFamily="34" charset="0"/>
                <a:cs typeface="Arial" panose="020B0604020202020204" pitchFamily="34" charset="0"/>
              </a:rPr>
              <a:t>from </a:t>
            </a:r>
            <a:r>
              <a:rPr lang="en-US" b="1" dirty="0" smtClean="0">
                <a:solidFill>
                  <a:srgbClr val="0033CC"/>
                </a:solidFill>
                <a:latin typeface="Arial" panose="020B0604020202020204" pitchFamily="34" charset="0"/>
                <a:cs typeface="Arial" panose="020B0604020202020204" pitchFamily="34" charset="0"/>
              </a:rPr>
              <a:t>ECR </a:t>
            </a:r>
            <a:r>
              <a:rPr lang="en-US" b="1" dirty="0">
                <a:solidFill>
                  <a:srgbClr val="0033CC"/>
                </a:solidFill>
                <a:latin typeface="Arial" panose="020B0604020202020204" pitchFamily="34" charset="0"/>
                <a:cs typeface="Arial" panose="020B0604020202020204" pitchFamily="34" charset="0"/>
              </a:rPr>
              <a:t>source to </a:t>
            </a:r>
            <a:r>
              <a:rPr lang="en-US" b="1" dirty="0" smtClean="0">
                <a:solidFill>
                  <a:srgbClr val="0033CC"/>
                </a:solidFill>
                <a:latin typeface="Arial" panose="020B0604020202020204" pitchFamily="34" charset="0"/>
                <a:cs typeface="Arial" panose="020B0604020202020204" pitchFamily="34" charset="0"/>
              </a:rPr>
              <a:t>extraction channel</a:t>
            </a:r>
          </a:p>
          <a:p>
            <a:pPr algn="ctr" eaLnBrk="1" hangingPunct="1">
              <a:defRPr/>
            </a:pPr>
            <a:r>
              <a:rPr lang="en-US" sz="1600" b="1" dirty="0" smtClean="0">
                <a:solidFill>
                  <a:srgbClr val="CC0000"/>
                </a:solidFill>
                <a:latin typeface="Arial" panose="020B0604020202020204" pitchFamily="34" charset="0"/>
                <a:cs typeface="Arial" panose="020B0604020202020204" pitchFamily="34" charset="0"/>
              </a:rPr>
              <a:t>Extraction without flat-top resonators</a:t>
            </a:r>
            <a:endParaRPr lang="ru-RU" sz="1600" b="1" dirty="0">
              <a:solidFill>
                <a:srgbClr val="CC0000"/>
              </a:solidFill>
              <a:latin typeface="Arial" panose="020B0604020202020204" pitchFamily="34" charset="0"/>
              <a:cs typeface="Arial" panose="020B0604020202020204" pitchFamily="34" charset="0"/>
            </a:endParaRPr>
          </a:p>
        </p:txBody>
      </p:sp>
      <p:graphicFrame>
        <p:nvGraphicFramePr>
          <p:cNvPr id="398625" name="Group 289"/>
          <p:cNvGraphicFramePr>
            <a:graphicFrameLocks noGrp="1"/>
          </p:cNvGraphicFramePr>
          <p:nvPr>
            <p:extLst>
              <p:ext uri="{D42A27DB-BD31-4B8C-83A1-F6EECF244321}">
                <p14:modId xmlns:p14="http://schemas.microsoft.com/office/powerpoint/2010/main" val="2335876264"/>
              </p:ext>
            </p:extLst>
          </p:nvPr>
        </p:nvGraphicFramePr>
        <p:xfrm>
          <a:off x="1170989" y="1078003"/>
          <a:ext cx="6699220" cy="2480318"/>
        </p:xfrm>
        <a:graphic>
          <a:graphicData uri="http://schemas.openxmlformats.org/drawingml/2006/table">
            <a:tbl>
              <a:tblPr/>
              <a:tblGrid>
                <a:gridCol w="1983278"/>
                <a:gridCol w="886288"/>
                <a:gridCol w="860661"/>
                <a:gridCol w="820165"/>
                <a:gridCol w="1074414"/>
                <a:gridCol w="1074414"/>
              </a:tblGrid>
              <a:tr h="684971">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Measuring point</a:t>
                      </a:r>
                      <a:endParaRPr kumimoji="0" lang="ru-RU"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Beam intensity</a:t>
                      </a:r>
                    </a:p>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a:t>
                      </a:r>
                      <a:endParaRPr kumimoji="0" lang="en-US" sz="14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gridSpan="4">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Transmission factor</a:t>
                      </a: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hMerge="1">
                  <a:txBody>
                    <a:bodyPr/>
                    <a:lstStyle/>
                    <a:p>
                      <a:endParaRPr lang="ru-RU"/>
                    </a:p>
                  </a:txBody>
                  <a:tcPr/>
                </a:tc>
                <a:tc hMerge="1">
                  <a:txBody>
                    <a:bodyPr/>
                    <a:lstStyle/>
                    <a:p>
                      <a:endParaRPr lang="ru-RU"/>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648564">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ECR source, after separation</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10.6</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17.6%</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smtClean="0">
                        <a:ln>
                          <a:noFill/>
                        </a:ln>
                        <a:solidFill>
                          <a:schemeClr val="tx1"/>
                        </a:solidFill>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3"/>
                    </a:solidFill>
                  </a:tcPr>
                </a:tc>
                <a:tc rowSpan="4">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1600" b="1" i="0" u="none" strike="noStrike" cap="none" normalizeH="0" baseline="0" dirty="0" smtClean="0">
                        <a:ln>
                          <a:noFill/>
                        </a:ln>
                        <a:solidFill>
                          <a:schemeClr val="tx1"/>
                        </a:solidFill>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6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Total</a:t>
                      </a:r>
                      <a:endParaRPr kumimoji="0" lang="en-US" sz="1600" b="1" i="0" u="none" strike="noStrike" cap="none" normalizeH="0" baseline="0" dirty="0" smtClean="0">
                        <a:ln>
                          <a:noFill/>
                        </a:ln>
                        <a:solidFill>
                          <a:schemeClr val="tx1"/>
                        </a:solidFill>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1600" b="1" i="0" u="none" strike="noStrike" cap="none" normalizeH="0" baseline="0" dirty="0" smtClean="0">
                        <a:ln>
                          <a:noFill/>
                        </a:ln>
                        <a:solidFill>
                          <a:schemeClr val="tx1"/>
                        </a:solidFill>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600" b="1" i="0" u="none" strike="noStrike" cap="none" normalizeH="0" baseline="0" dirty="0" smtClean="0">
                          <a:ln>
                            <a:noFill/>
                          </a:ln>
                          <a:solidFill>
                            <a:schemeClr val="tx1"/>
                          </a:solidFill>
                          <a:effectLst/>
                          <a:latin typeface="Tahoma" panose="020B0604030504040204" pitchFamily="34" charset="0"/>
                        </a:rPr>
                        <a:t>6%</a:t>
                      </a: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3281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Cyclotron center</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1.87</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48.7%</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3688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Extraction radius</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0. 91</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70.3%</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r>
              <a:tr h="357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Extracted beam</a:t>
                      </a:r>
                      <a:endParaRPr kumimoji="0" lang="ru-RU"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0.64</a:t>
                      </a:r>
                      <a:endParaRPr lang="ru-RU" sz="1600" dirty="0"/>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dirty="0"/>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dirty="0"/>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vMerge="1">
                  <a:txBody>
                    <a:bodyPr/>
                    <a:lstStyle/>
                    <a:p>
                      <a:endParaRPr lang="ru-RU"/>
                    </a:p>
                  </a:txBody>
                  <a:tcPr/>
                </a:tc>
              </a:tr>
            </a:tbl>
          </a:graphicData>
        </a:graphic>
      </p:graphicFrame>
      <p:graphicFrame>
        <p:nvGraphicFramePr>
          <p:cNvPr id="6" name="Group 289"/>
          <p:cNvGraphicFramePr>
            <a:graphicFrameLocks noGrp="1"/>
          </p:cNvGraphicFramePr>
          <p:nvPr>
            <p:extLst>
              <p:ext uri="{D42A27DB-BD31-4B8C-83A1-F6EECF244321}">
                <p14:modId xmlns:p14="http://schemas.microsoft.com/office/powerpoint/2010/main" val="1609723141"/>
              </p:ext>
            </p:extLst>
          </p:nvPr>
        </p:nvGraphicFramePr>
        <p:xfrm>
          <a:off x="1170988" y="3943927"/>
          <a:ext cx="6699220" cy="2568690"/>
        </p:xfrm>
        <a:graphic>
          <a:graphicData uri="http://schemas.openxmlformats.org/drawingml/2006/table">
            <a:tbl>
              <a:tblPr/>
              <a:tblGrid>
                <a:gridCol w="1983278"/>
                <a:gridCol w="901919"/>
                <a:gridCol w="845030"/>
                <a:gridCol w="820165"/>
                <a:gridCol w="1074414"/>
                <a:gridCol w="1074414"/>
              </a:tblGrid>
              <a:tr h="694229">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Measuring point</a:t>
                      </a:r>
                      <a:endParaRPr kumimoji="0" lang="ru-RU"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Beam intensity</a:t>
                      </a:r>
                    </a:p>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a:t>
                      </a:r>
                      <a:endParaRPr kumimoji="0" lang="en-US" sz="14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gridSpan="4">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Transmission factor</a:t>
                      </a: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hMerge="1">
                  <a:txBody>
                    <a:bodyPr/>
                    <a:lstStyle/>
                    <a:p>
                      <a:endParaRPr lang="ru-RU"/>
                    </a:p>
                  </a:txBody>
                  <a:tcPr/>
                </a:tc>
                <a:tc hMerge="1">
                  <a:txBody>
                    <a:bodyPr/>
                    <a:lstStyle/>
                    <a:p>
                      <a:endParaRPr lang="ru-RU"/>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648564">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ECR source, after separation</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11</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51.4%</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3"/>
                    </a:solidFill>
                  </a:tcPr>
                </a:tc>
                <a:tc rowSpan="4">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defRPr/>
                      </a:pPr>
                      <a:endParaRPr kumimoji="0" lang="en-US" sz="16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defRPr/>
                      </a:pPr>
                      <a:r>
                        <a:rPr kumimoji="0" lang="en-US" sz="16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Total</a:t>
                      </a:r>
                      <a:endParaRPr kumimoji="0" lang="en-US" sz="1600" b="1" i="0" u="none" strike="noStrike" cap="none" normalizeH="0" baseline="0" dirty="0" smtClean="0">
                        <a:ln>
                          <a:noFill/>
                        </a:ln>
                        <a:solidFill>
                          <a:schemeClr val="tx1"/>
                        </a:solidFill>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1600" b="1" i="0" u="none" strike="noStrike" cap="none" normalizeH="0" baseline="0" dirty="0" smtClean="0">
                        <a:ln>
                          <a:noFill/>
                        </a:ln>
                        <a:solidFill>
                          <a:schemeClr val="tx1"/>
                        </a:solidFill>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defRPr/>
                      </a:pPr>
                      <a:r>
                        <a:rPr kumimoji="0" lang="en-US" sz="1600" b="1" i="0" u="none" strike="noStrike" cap="none" normalizeH="0" baseline="0" dirty="0" smtClean="0">
                          <a:ln>
                            <a:noFill/>
                          </a:ln>
                          <a:solidFill>
                            <a:schemeClr val="tx1"/>
                          </a:solidFill>
                          <a:effectLst/>
                          <a:latin typeface="Tahoma" panose="020B0604030504040204" pitchFamily="34" charset="0"/>
                        </a:rPr>
                        <a:t>18.2%</a:t>
                      </a: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600" b="1" i="0" u="none" strike="noStrike" cap="none" normalizeH="0" baseline="0" dirty="0" smtClean="0">
                          <a:ln>
                            <a:noFill/>
                          </a:ln>
                          <a:solidFill>
                            <a:schemeClr val="tx1"/>
                          </a:solidFill>
                          <a:effectLst/>
                          <a:latin typeface="Tahoma" panose="020B0604030504040204" pitchFamily="34" charset="0"/>
                        </a:rPr>
                        <a:t>27.3%</a:t>
                      </a: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3281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Cyclotron center</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5.65</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78.8%</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600" b="1" i="0" u="none" strike="noStrike" cap="none" normalizeH="0" baseline="0" dirty="0" smtClean="0">
                        <a:ln>
                          <a:noFill/>
                        </a:ln>
                        <a:solidFill>
                          <a:schemeClr val="tx1"/>
                        </a:solidFill>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3688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Extraction radius</a:t>
                      </a:r>
                      <a:endParaRPr kumimoji="0" lang="en-US" sz="1800" b="1" i="0" u="none" strike="noStrike" cap="none" normalizeH="0" baseline="0" dirty="0" smtClean="0">
                        <a:ln>
                          <a:noFill/>
                        </a:ln>
                        <a:solidFill>
                          <a:srgbClr val="CC0000"/>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4.45</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45%</a:t>
                      </a: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67.4%</a:t>
                      </a:r>
                      <a:endParaRPr kumimoji="0" lang="en-US" sz="1600" b="1" i="0" u="none" strike="noStrike" cap="none" normalizeH="0" baseline="0" dirty="0" smtClean="0">
                        <a:ln>
                          <a:noFill/>
                        </a:ln>
                        <a:solidFill>
                          <a:schemeClr val="tx1"/>
                        </a:solidFill>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r>
              <a:tr h="3377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Extracted beam</a:t>
                      </a:r>
                      <a:endParaRPr kumimoji="0" lang="ru-RU" sz="1800" b="1"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2÷3</a:t>
                      </a:r>
                      <a:endParaRPr lang="ru-RU" sz="1600" dirty="0"/>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dirty="0"/>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endParaRPr lang="ru-RU" dirty="0"/>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vMerge="1">
                  <a:txBody>
                    <a:bodyPr/>
                    <a:lstStyle/>
                    <a:p>
                      <a:endParaRPr lang="ru-RU"/>
                    </a:p>
                  </a:txBody>
                  <a:tcPr/>
                </a:tc>
                <a:tc vMerge="1">
                  <a:txBody>
                    <a:bodyPr/>
                    <a:lstStyle/>
                    <a:p>
                      <a:endParaRPr lang="ru-RU"/>
                    </a:p>
                  </a:txBody>
                  <a:tcPr/>
                </a:tc>
              </a:tr>
            </a:tbl>
          </a:graphicData>
        </a:graphic>
      </p:graphicFrame>
      <p:sp>
        <p:nvSpPr>
          <p:cNvPr id="3" name="Прямоугольник 2"/>
          <p:cNvSpPr/>
          <p:nvPr/>
        </p:nvSpPr>
        <p:spPr>
          <a:xfrm>
            <a:off x="3111157" y="3467466"/>
            <a:ext cx="3241015" cy="369332"/>
          </a:xfrm>
          <a:prstGeom prst="rect">
            <a:avLst/>
          </a:prstGeom>
        </p:spPr>
        <p:txBody>
          <a:bodyPr wrap="none">
            <a:spAutoFit/>
          </a:bodyPr>
          <a:lstStyle/>
          <a:p>
            <a:pPr fontAlgn="b"/>
            <a:r>
              <a:rPr lang="en-US" dirty="0" smtClean="0">
                <a:effectLst>
                  <a:outerShdw blurRad="38100" dist="38100" dir="2700000" algn="tl">
                    <a:srgbClr val="FFFFFF"/>
                  </a:outerShdw>
                </a:effectLst>
                <a:latin typeface="+mj-lt"/>
                <a:cs typeface="Times New Roman" panose="02020603050405020304" pitchFamily="18" charset="0"/>
              </a:rPr>
              <a:t>Transmission </a:t>
            </a:r>
            <a:r>
              <a:rPr lang="en-US" dirty="0" smtClean="0">
                <a:latin typeface="+mj-lt"/>
              </a:rPr>
              <a:t>without </a:t>
            </a:r>
            <a:r>
              <a:rPr lang="en-US" dirty="0" err="1">
                <a:latin typeface="+mj-lt"/>
              </a:rPr>
              <a:t>buncher</a:t>
            </a:r>
            <a:endParaRPr lang="ru-RU" dirty="0">
              <a:latin typeface="+mj-lt"/>
            </a:endParaRPr>
          </a:p>
        </p:txBody>
      </p:sp>
      <p:sp>
        <p:nvSpPr>
          <p:cNvPr id="4" name="Прямоугольник 3"/>
          <p:cNvSpPr/>
          <p:nvPr/>
        </p:nvSpPr>
        <p:spPr>
          <a:xfrm>
            <a:off x="1877016" y="6410158"/>
            <a:ext cx="5510868" cy="369332"/>
          </a:xfrm>
          <a:prstGeom prst="rect">
            <a:avLst/>
          </a:prstGeom>
        </p:spPr>
        <p:txBody>
          <a:bodyPr wrap="none">
            <a:spAutoFit/>
          </a:bodyPr>
          <a:lstStyle/>
          <a:p>
            <a:pPr fontAlgn="b"/>
            <a:r>
              <a:rPr lang="en-US" dirty="0">
                <a:effectLst>
                  <a:outerShdw blurRad="38100" dist="38100" dir="2700000" algn="tl">
                    <a:srgbClr val="FFFFFF"/>
                  </a:outerShdw>
                </a:effectLst>
                <a:cs typeface="Times New Roman" panose="02020603050405020304" pitchFamily="18" charset="0"/>
              </a:rPr>
              <a:t>Transmission </a:t>
            </a:r>
            <a:r>
              <a:rPr lang="en-US" dirty="0" smtClean="0"/>
              <a:t>with only the </a:t>
            </a:r>
            <a:r>
              <a:rPr lang="en-US" dirty="0">
                <a:solidFill>
                  <a:srgbClr val="FF0000"/>
                </a:solidFill>
              </a:rPr>
              <a:t>1-st</a:t>
            </a:r>
            <a:r>
              <a:rPr lang="ru-RU" dirty="0">
                <a:solidFill>
                  <a:srgbClr val="FF0000"/>
                </a:solidFill>
              </a:rPr>
              <a:t> </a:t>
            </a:r>
            <a:r>
              <a:rPr lang="en-US" dirty="0" smtClean="0">
                <a:solidFill>
                  <a:srgbClr val="FF0000"/>
                </a:solidFill>
              </a:rPr>
              <a:t>harmonic </a:t>
            </a:r>
            <a:r>
              <a:rPr lang="en-US" dirty="0" smtClean="0"/>
              <a:t>of </a:t>
            </a:r>
            <a:r>
              <a:rPr lang="en-US" dirty="0" err="1" smtClean="0"/>
              <a:t>buncher</a:t>
            </a:r>
            <a:endParaRPr lang="ru-RU" dirty="0">
              <a:solidFill>
                <a:srgbClr val="000000"/>
              </a:solidFill>
              <a:latin typeface="Calibri"/>
            </a:endParaRPr>
          </a:p>
        </p:txBody>
      </p:sp>
      <p:sp>
        <p:nvSpPr>
          <p:cNvPr id="8" name="Прямоугольник 7"/>
          <p:cNvSpPr/>
          <p:nvPr/>
        </p:nvSpPr>
        <p:spPr>
          <a:xfrm rot="16200000">
            <a:off x="-54990" y="3380323"/>
            <a:ext cx="2082621" cy="369332"/>
          </a:xfrm>
          <a:prstGeom prst="rect">
            <a:avLst/>
          </a:prstGeom>
        </p:spPr>
        <p:txBody>
          <a:bodyPr wrap="none">
            <a:spAutoFit/>
          </a:bodyPr>
          <a:lstStyle/>
          <a:p>
            <a:pPr fontAlgn="b"/>
            <a:r>
              <a:rPr lang="en-US" dirty="0" smtClean="0">
                <a:solidFill>
                  <a:schemeClr val="accent3">
                    <a:lumMod val="50000"/>
                  </a:schemeClr>
                </a:solidFill>
                <a:effectLst>
                  <a:outerShdw blurRad="38100" dist="38100" dir="2700000" algn="tl">
                    <a:srgbClr val="000000">
                      <a:alpha val="43137"/>
                    </a:srgbClr>
                  </a:outerShdw>
                </a:effectLst>
                <a:latin typeface="+mj-lt"/>
              </a:rPr>
              <a:t>Preliminary results</a:t>
            </a:r>
            <a:endParaRPr lang="ru-RU" dirty="0">
              <a:solidFill>
                <a:schemeClr val="accent3">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6535968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8338"/>
                                        </p:tgtEl>
                                        <p:attrNameLst>
                                          <p:attrName>style.visibility</p:attrName>
                                        </p:attrNameLst>
                                      </p:cBhvr>
                                      <p:to>
                                        <p:strVal val="visible"/>
                                      </p:to>
                                    </p:set>
                                    <p:anim calcmode="lin" valueType="num">
                                      <p:cBhvr additive="base">
                                        <p:cTn id="7" dur="500" fill="hold"/>
                                        <p:tgtEl>
                                          <p:spTgt spid="398338"/>
                                        </p:tgtEl>
                                        <p:attrNameLst>
                                          <p:attrName>ppt_x</p:attrName>
                                        </p:attrNameLst>
                                      </p:cBhvr>
                                      <p:tavLst>
                                        <p:tav tm="0">
                                          <p:val>
                                            <p:strVal val="#ppt_x"/>
                                          </p:val>
                                        </p:tav>
                                        <p:tav tm="100000">
                                          <p:val>
                                            <p:strVal val="#ppt_x"/>
                                          </p:val>
                                        </p:tav>
                                      </p:tavLst>
                                    </p:anim>
                                    <p:anim calcmode="lin" valueType="num">
                                      <p:cBhvr additive="base">
                                        <p:cTn id="8" dur="500" fill="hold"/>
                                        <p:tgtEl>
                                          <p:spTgt spid="3983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 presetClass="entr" presetSubtype="16" fill="hold" nodeType="afterEffect">
                                  <p:stCondLst>
                                    <p:cond delay="0"/>
                                  </p:stCondLst>
                                  <p:childTnLst>
                                    <p:set>
                                      <p:cBhvr>
                                        <p:cTn id="11" dur="1" fill="hold">
                                          <p:stCondLst>
                                            <p:cond delay="0"/>
                                          </p:stCondLst>
                                        </p:cTn>
                                        <p:tgtEl>
                                          <p:spTgt spid="398625"/>
                                        </p:tgtEl>
                                        <p:attrNameLst>
                                          <p:attrName>style.visibility</p:attrName>
                                        </p:attrNameLst>
                                      </p:cBhvr>
                                      <p:to>
                                        <p:strVal val="visible"/>
                                      </p:to>
                                    </p:set>
                                    <p:animEffect transition="in" filter="box(in)">
                                      <p:cBhvr>
                                        <p:cTn id="12" dur="500"/>
                                        <p:tgtEl>
                                          <p:spTgt spid="398625"/>
                                        </p:tgtEl>
                                      </p:cBhvr>
                                    </p:animEffect>
                                  </p:childTnLst>
                                </p:cTn>
                              </p:par>
                            </p:childTnLst>
                          </p:cTn>
                        </p:par>
                        <p:par>
                          <p:cTn id="13" fill="hold">
                            <p:stCondLst>
                              <p:cond delay="1000"/>
                            </p:stCondLst>
                            <p:childTnLst>
                              <p:par>
                                <p:cTn id="14" presetID="4"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17793" y="11607"/>
            <a:ext cx="2912977" cy="461665"/>
          </a:xfrm>
          <a:prstGeom prst="rect">
            <a:avLst/>
          </a:prstGeom>
        </p:spPr>
        <p:txBody>
          <a:bodyPr wrap="none">
            <a:spAutoFit/>
          </a:bodyPr>
          <a:lstStyle/>
          <a:p>
            <a:pPr algn="ctr"/>
            <a:r>
              <a:rPr lang="en-GB" sz="2400" b="1" dirty="0" smtClean="0">
                <a:solidFill>
                  <a:srgbClr val="3333CC"/>
                </a:solidFill>
                <a:latin typeface="Times New Roman" panose="02020603050405020304" pitchFamily="18" charset="0"/>
                <a:cs typeface="Times New Roman" panose="02020603050405020304" pitchFamily="18" charset="0"/>
              </a:rPr>
              <a:t>Radiation conditions</a:t>
            </a:r>
            <a:endParaRPr lang="ru-RU" sz="2400" b="1" dirty="0">
              <a:solidFill>
                <a:srgbClr val="3333CC"/>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Овал 5"/>
          <p:cNvSpPr/>
          <p:nvPr/>
        </p:nvSpPr>
        <p:spPr bwMode="auto">
          <a:xfrm>
            <a:off x="6308145" y="1174441"/>
            <a:ext cx="1107523" cy="544944"/>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sp>
        <p:nvSpPr>
          <p:cNvPr id="7" name="Овал 6"/>
          <p:cNvSpPr/>
          <p:nvPr/>
        </p:nvSpPr>
        <p:spPr bwMode="auto">
          <a:xfrm>
            <a:off x="4572001" y="4423507"/>
            <a:ext cx="476738" cy="418123"/>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endParaRPr kumimoji="0" lang="ru-RU" sz="1800" b="0" i="0" u="none" strike="noStrike" cap="none" normalizeH="0" baseline="0" dirty="0" smtClean="0">
              <a:ln>
                <a:noFill/>
              </a:ln>
              <a:solidFill>
                <a:schemeClr val="tx1"/>
              </a:solidFill>
              <a:effectLst/>
              <a:latin typeface="Arial" charset="0"/>
            </a:endParaRPr>
          </a:p>
        </p:txBody>
      </p:sp>
      <p:sp>
        <p:nvSpPr>
          <p:cNvPr id="8" name="Прямоугольник 7"/>
          <p:cNvSpPr/>
          <p:nvPr/>
        </p:nvSpPr>
        <p:spPr>
          <a:xfrm>
            <a:off x="2408755" y="6000750"/>
            <a:ext cx="5065874" cy="369332"/>
          </a:xfrm>
          <a:prstGeom prst="rect">
            <a:avLst/>
          </a:prstGeom>
        </p:spPr>
        <p:txBody>
          <a:bodyPr wrap="none">
            <a:spAutoFit/>
          </a:bodyPr>
          <a:lstStyle/>
          <a:p>
            <a:r>
              <a:rPr lang="en-US" dirty="0" smtClean="0">
                <a:solidFill>
                  <a:srgbClr val="C00000"/>
                </a:solidFill>
              </a:rPr>
              <a:t>3.63 µ</a:t>
            </a:r>
            <a:r>
              <a:rPr lang="en-US" dirty="0" err="1" smtClean="0">
                <a:solidFill>
                  <a:srgbClr val="C00000"/>
                </a:solidFill>
              </a:rPr>
              <a:t>Zv</a:t>
            </a:r>
            <a:r>
              <a:rPr lang="en-US" dirty="0" smtClean="0">
                <a:solidFill>
                  <a:srgbClr val="C00000"/>
                </a:solidFill>
              </a:rPr>
              <a:t>/hour at 1 µA of extracted </a:t>
            </a:r>
            <a:r>
              <a:rPr lang="en-US" altLang="ru-RU" b="1" baseline="-25000" dirty="0">
                <a:solidFill>
                  <a:srgbClr val="FF0000"/>
                </a:solidFill>
                <a:latin typeface="Times New Roman" panose="02020603050405020304" pitchFamily="18" charset="0"/>
                <a:cs typeface="Times New Roman" panose="02020603050405020304" pitchFamily="18" charset="0"/>
              </a:rPr>
              <a:t>84</a:t>
            </a:r>
            <a:r>
              <a:rPr lang="en-US" altLang="ru-RU" b="1" dirty="0">
                <a:solidFill>
                  <a:srgbClr val="FF0000"/>
                </a:solidFill>
                <a:latin typeface="Times New Roman" panose="02020603050405020304" pitchFamily="18" charset="0"/>
                <a:cs typeface="Times New Roman" panose="02020603050405020304" pitchFamily="18" charset="0"/>
              </a:rPr>
              <a:t>Kr</a:t>
            </a:r>
            <a:r>
              <a:rPr lang="en-US" altLang="ru-RU" b="1" baseline="30000" dirty="0">
                <a:solidFill>
                  <a:srgbClr val="FF0000"/>
                </a:solidFill>
                <a:latin typeface="Times New Roman" panose="02020603050405020304" pitchFamily="18" charset="0"/>
                <a:cs typeface="Times New Roman" panose="02020603050405020304" pitchFamily="18" charset="0"/>
              </a:rPr>
              <a:t>+14</a:t>
            </a:r>
            <a:r>
              <a:rPr lang="en-US" altLang="ru-RU" baseline="30000" dirty="0">
                <a:solidFill>
                  <a:srgbClr val="FF0000"/>
                </a:solidFill>
                <a:latin typeface="Times New Roman" panose="02020603050405020304" pitchFamily="18" charset="0"/>
                <a:cs typeface="Times New Roman" panose="02020603050405020304" pitchFamily="18" charset="0"/>
              </a:rPr>
              <a:t> </a:t>
            </a:r>
            <a:r>
              <a:rPr lang="en-US" altLang="ru-RU" baseline="300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C00000"/>
                </a:solidFill>
              </a:rPr>
              <a:t>beam</a:t>
            </a:r>
            <a:endParaRPr lang="ru-RU" dirty="0"/>
          </a:p>
        </p:txBody>
      </p:sp>
    </p:spTree>
    <p:extLst>
      <p:ext uri="{BB962C8B-B14F-4D97-AF65-F5344CB8AC3E}">
        <p14:creationId xmlns:p14="http://schemas.microsoft.com/office/powerpoint/2010/main" val="301070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63568" y="11607"/>
            <a:ext cx="2421432" cy="584775"/>
          </a:xfrm>
          <a:prstGeom prst="rect">
            <a:avLst/>
          </a:prstGeom>
        </p:spPr>
        <p:txBody>
          <a:bodyPr wrap="none">
            <a:spAutoFit/>
          </a:bodyPr>
          <a:lstStyle/>
          <a:p>
            <a:pPr algn="ctr"/>
            <a:r>
              <a:rPr lang="en-GB" sz="3200" b="1" dirty="0" smtClean="0">
                <a:solidFill>
                  <a:srgbClr val="3333CC"/>
                </a:solidFill>
                <a:latin typeface="Times New Roman" panose="02020603050405020304" pitchFamily="18" charset="0"/>
                <a:cs typeface="Times New Roman" panose="02020603050405020304" pitchFamily="18" charset="0"/>
              </a:rPr>
              <a:t>Future plans</a:t>
            </a:r>
            <a:endParaRPr lang="ru-RU" sz="3200" b="1" dirty="0">
              <a:solidFill>
                <a:srgbClr val="3333CC"/>
              </a:solidFill>
            </a:endParaRPr>
          </a:p>
        </p:txBody>
      </p:sp>
      <p:sp>
        <p:nvSpPr>
          <p:cNvPr id="6" name="Прямоугольник 5"/>
          <p:cNvSpPr/>
          <p:nvPr/>
        </p:nvSpPr>
        <p:spPr>
          <a:xfrm>
            <a:off x="657694" y="964673"/>
            <a:ext cx="7656946" cy="5262979"/>
          </a:xfrm>
          <a:prstGeom prst="rect">
            <a:avLst/>
          </a:prstGeom>
          <a:solidFill>
            <a:schemeClr val="bg1"/>
          </a:solidFill>
        </p:spPr>
        <p:txBody>
          <a:bodyPr wrap="square">
            <a:spAutoFit/>
          </a:bodyPr>
          <a:lstStyle/>
          <a:p>
            <a:pPr marL="457200" indent="-457200" algn="just">
              <a:buFont typeface="+mj-lt"/>
              <a:buAutoNum type="arabicPeriod"/>
            </a:pPr>
            <a:r>
              <a:rPr lang="en-US" sz="2400" dirty="0" smtClean="0">
                <a:solidFill>
                  <a:srgbClr val="990033"/>
                </a:solidFill>
              </a:rPr>
              <a:t>Continuation of Complex LTW with acceleration </a:t>
            </a:r>
            <a:r>
              <a:rPr lang="en-US" sz="2400" dirty="0">
                <a:solidFill>
                  <a:srgbClr val="990033"/>
                </a:solidFill>
              </a:rPr>
              <a:t>of </a:t>
            </a:r>
            <a:r>
              <a:rPr lang="en-US" sz="2400" baseline="-25000" dirty="0" smtClean="0">
                <a:solidFill>
                  <a:srgbClr val="FF0000"/>
                </a:solidFill>
              </a:rPr>
              <a:t>12</a:t>
            </a:r>
            <a:r>
              <a:rPr lang="en-US" sz="2400" dirty="0" smtClean="0">
                <a:solidFill>
                  <a:srgbClr val="FF0000"/>
                </a:solidFill>
              </a:rPr>
              <a:t>C</a:t>
            </a:r>
            <a:r>
              <a:rPr lang="en-US" sz="2400" baseline="30000" dirty="0" smtClean="0">
                <a:solidFill>
                  <a:srgbClr val="FF0000"/>
                </a:solidFill>
              </a:rPr>
              <a:t>+2</a:t>
            </a:r>
            <a:r>
              <a:rPr lang="en-US" sz="2400" dirty="0" smtClean="0">
                <a:solidFill>
                  <a:srgbClr val="FF0000"/>
                </a:solidFill>
              </a:rPr>
              <a:t>, </a:t>
            </a:r>
            <a:r>
              <a:rPr lang="en-US" sz="2400" baseline="-25000" dirty="0" smtClean="0">
                <a:solidFill>
                  <a:srgbClr val="FF0000"/>
                </a:solidFill>
              </a:rPr>
              <a:t>40</a:t>
            </a:r>
            <a:r>
              <a:rPr lang="en-US" sz="2400" dirty="0" smtClean="0">
                <a:solidFill>
                  <a:srgbClr val="FF0000"/>
                </a:solidFill>
              </a:rPr>
              <a:t>Ar</a:t>
            </a:r>
            <a:r>
              <a:rPr lang="en-US" sz="2400" baseline="30000" dirty="0" smtClean="0">
                <a:solidFill>
                  <a:srgbClr val="FF0000"/>
                </a:solidFill>
              </a:rPr>
              <a:t>+7</a:t>
            </a:r>
            <a:r>
              <a:rPr lang="en-US" sz="2400" dirty="0" smtClean="0">
                <a:solidFill>
                  <a:srgbClr val="FF0000"/>
                </a:solidFill>
              </a:rPr>
              <a:t>, </a:t>
            </a:r>
            <a:r>
              <a:rPr lang="en-US" sz="2400" baseline="-25000" dirty="0" smtClean="0">
                <a:solidFill>
                  <a:srgbClr val="FF0000"/>
                </a:solidFill>
              </a:rPr>
              <a:t>48</a:t>
            </a:r>
            <a:r>
              <a:rPr lang="en-US" sz="2400" dirty="0" smtClean="0">
                <a:solidFill>
                  <a:srgbClr val="FF0000"/>
                </a:solidFill>
              </a:rPr>
              <a:t>Ca</a:t>
            </a:r>
            <a:r>
              <a:rPr lang="en-US" sz="2400" baseline="30000" dirty="0" smtClean="0">
                <a:solidFill>
                  <a:srgbClr val="FF0000"/>
                </a:solidFill>
              </a:rPr>
              <a:t>+8,+9</a:t>
            </a:r>
            <a:r>
              <a:rPr lang="en-US" sz="2400" dirty="0" smtClean="0">
                <a:solidFill>
                  <a:srgbClr val="FF0000"/>
                </a:solidFill>
              </a:rPr>
              <a:t>, </a:t>
            </a:r>
            <a:r>
              <a:rPr lang="en-US" sz="2400" baseline="-25000" dirty="0" smtClean="0">
                <a:solidFill>
                  <a:srgbClr val="FF0000"/>
                </a:solidFill>
              </a:rPr>
              <a:t>84</a:t>
            </a:r>
            <a:r>
              <a:rPr lang="en-US" sz="2400" dirty="0" smtClean="0">
                <a:solidFill>
                  <a:srgbClr val="FF0000"/>
                </a:solidFill>
              </a:rPr>
              <a:t>Kr</a:t>
            </a:r>
            <a:r>
              <a:rPr lang="en-US" sz="2400" baseline="30000" dirty="0" smtClean="0">
                <a:solidFill>
                  <a:srgbClr val="FF0000"/>
                </a:solidFill>
              </a:rPr>
              <a:t>+14</a:t>
            </a:r>
            <a:r>
              <a:rPr lang="en-US" sz="2400" dirty="0" smtClean="0">
                <a:solidFill>
                  <a:srgbClr val="FF0000"/>
                </a:solidFill>
              </a:rPr>
              <a:t> </a:t>
            </a:r>
            <a:r>
              <a:rPr lang="en-US" sz="2400" dirty="0" smtClean="0">
                <a:solidFill>
                  <a:srgbClr val="990033"/>
                </a:solidFill>
              </a:rPr>
              <a:t>ion beams</a:t>
            </a:r>
            <a:r>
              <a:rPr lang="en-US" sz="2400" dirty="0">
                <a:solidFill>
                  <a:srgbClr val="990033"/>
                </a:solidFill>
              </a:rPr>
              <a:t>. Carrying out </a:t>
            </a:r>
            <a:r>
              <a:rPr lang="en-US" sz="2400" dirty="0" smtClean="0">
                <a:solidFill>
                  <a:srgbClr val="990033"/>
                </a:solidFill>
              </a:rPr>
              <a:t>radiation measurements with participation of FMBA representatives.</a:t>
            </a:r>
            <a:endParaRPr lang="en-US" sz="2400" dirty="0">
              <a:solidFill>
                <a:srgbClr val="990033"/>
              </a:solidFill>
            </a:endParaRPr>
          </a:p>
          <a:p>
            <a:pPr marL="457200" indent="-457200" algn="just">
              <a:buFont typeface="+mj-lt"/>
              <a:buAutoNum type="arabicPeriod"/>
            </a:pPr>
            <a:r>
              <a:rPr lang="en-US" sz="2400" dirty="0" smtClean="0">
                <a:solidFill>
                  <a:srgbClr val="990033"/>
                </a:solidFill>
              </a:rPr>
              <a:t>Installation of flat-top resonators</a:t>
            </a:r>
            <a:r>
              <a:rPr lang="en-US" sz="2400" dirty="0">
                <a:solidFill>
                  <a:srgbClr val="990033"/>
                </a:solidFill>
              </a:rPr>
              <a:t>, </a:t>
            </a:r>
            <a:r>
              <a:rPr lang="en-US" sz="2400" dirty="0" smtClean="0">
                <a:solidFill>
                  <a:srgbClr val="990033"/>
                </a:solidFill>
              </a:rPr>
              <a:t>installation </a:t>
            </a:r>
            <a:r>
              <a:rPr lang="en-US" sz="2400" dirty="0">
                <a:solidFill>
                  <a:srgbClr val="990033"/>
                </a:solidFill>
              </a:rPr>
              <a:t>of regular </a:t>
            </a:r>
            <a:r>
              <a:rPr lang="en-US" sz="2400" dirty="0" smtClean="0">
                <a:solidFill>
                  <a:srgbClr val="990033"/>
                </a:solidFill>
              </a:rPr>
              <a:t>inflector instead </a:t>
            </a:r>
            <a:r>
              <a:rPr lang="en-GB" sz="2400" dirty="0">
                <a:solidFill>
                  <a:srgbClr val="990033"/>
                </a:solidFill>
              </a:rPr>
              <a:t>of </a:t>
            </a:r>
            <a:r>
              <a:rPr lang="en-GB" sz="2400" dirty="0" smtClean="0">
                <a:solidFill>
                  <a:srgbClr val="990033"/>
                </a:solidFill>
              </a:rPr>
              <a:t>commissioning variant</a:t>
            </a:r>
            <a:r>
              <a:rPr lang="en-US" sz="2400" dirty="0" smtClean="0">
                <a:solidFill>
                  <a:srgbClr val="990033"/>
                </a:solidFill>
              </a:rPr>
              <a:t>, improving vacuum in the cyclotron chamber by searching hidden leak in the RF resonator N1.</a:t>
            </a:r>
            <a:r>
              <a:rPr lang="en-US" sz="2400" dirty="0" smtClean="0">
                <a:solidFill>
                  <a:srgbClr val="C00000"/>
                </a:solidFill>
              </a:rPr>
              <a:t> </a:t>
            </a:r>
          </a:p>
          <a:p>
            <a:pPr marL="457200" indent="-457200" algn="just">
              <a:buFont typeface="+mj-lt"/>
              <a:buAutoNum type="arabicPeriod"/>
            </a:pPr>
            <a:r>
              <a:rPr lang="en-US" sz="2400" dirty="0" smtClean="0">
                <a:solidFill>
                  <a:srgbClr val="990033"/>
                </a:solidFill>
              </a:rPr>
              <a:t>Acceleration </a:t>
            </a:r>
            <a:r>
              <a:rPr lang="en-US" sz="2400" dirty="0">
                <a:solidFill>
                  <a:srgbClr val="990033"/>
                </a:solidFill>
              </a:rPr>
              <a:t>of </a:t>
            </a:r>
            <a:r>
              <a:rPr lang="en-US" sz="2400" baseline="-25000" dirty="0">
                <a:solidFill>
                  <a:srgbClr val="FF0000"/>
                </a:solidFill>
              </a:rPr>
              <a:t>48</a:t>
            </a:r>
            <a:r>
              <a:rPr lang="en-US" sz="2400" dirty="0">
                <a:solidFill>
                  <a:srgbClr val="FF0000"/>
                </a:solidFill>
              </a:rPr>
              <a:t>Ca</a:t>
            </a:r>
            <a:r>
              <a:rPr lang="en-US" sz="2400" baseline="30000" dirty="0">
                <a:solidFill>
                  <a:srgbClr val="FF0000"/>
                </a:solidFill>
              </a:rPr>
              <a:t>+8,+9</a:t>
            </a:r>
            <a:r>
              <a:rPr lang="en-US" sz="2400" dirty="0">
                <a:solidFill>
                  <a:srgbClr val="FF0000"/>
                </a:solidFill>
              </a:rPr>
              <a:t> </a:t>
            </a:r>
            <a:r>
              <a:rPr lang="en-US" sz="2400" baseline="-25000" dirty="0" smtClean="0">
                <a:solidFill>
                  <a:srgbClr val="FF0000"/>
                </a:solidFill>
              </a:rPr>
              <a:t>50</a:t>
            </a:r>
            <a:r>
              <a:rPr lang="en-US" sz="2400" dirty="0" smtClean="0">
                <a:solidFill>
                  <a:srgbClr val="FF0000"/>
                </a:solidFill>
              </a:rPr>
              <a:t>Ti</a:t>
            </a:r>
            <a:r>
              <a:rPr lang="en-US" sz="2400" baseline="30000" dirty="0" smtClean="0">
                <a:solidFill>
                  <a:srgbClr val="FF0000"/>
                </a:solidFill>
              </a:rPr>
              <a:t>+8,+9</a:t>
            </a:r>
            <a:r>
              <a:rPr lang="en-US" sz="2400" dirty="0" smtClean="0">
                <a:solidFill>
                  <a:srgbClr val="C00000"/>
                </a:solidFill>
              </a:rPr>
              <a:t>. </a:t>
            </a:r>
            <a:r>
              <a:rPr lang="en-US" sz="2400" dirty="0" smtClean="0">
                <a:solidFill>
                  <a:srgbClr val="990033"/>
                </a:solidFill>
              </a:rPr>
              <a:t>Increasing ion beam intensity to designed, transportation of ion beams to the GNS-2 experimental setup, measuring of</a:t>
            </a:r>
            <a:r>
              <a:rPr lang="en-US" sz="2400" dirty="0">
                <a:solidFill>
                  <a:srgbClr val="990033"/>
                </a:solidFill>
              </a:rPr>
              <a:t> </a:t>
            </a:r>
            <a:r>
              <a:rPr lang="en-US" sz="2400" dirty="0" smtClean="0">
                <a:solidFill>
                  <a:srgbClr val="990033"/>
                </a:solidFill>
              </a:rPr>
              <a:t>beam transmission, </a:t>
            </a:r>
            <a:r>
              <a:rPr lang="en-US" sz="2400" dirty="0">
                <a:solidFill>
                  <a:srgbClr val="990033"/>
                </a:solidFill>
              </a:rPr>
              <a:t>measuring </a:t>
            </a:r>
            <a:r>
              <a:rPr lang="en-US" sz="2400" dirty="0" smtClean="0">
                <a:solidFill>
                  <a:srgbClr val="990033"/>
                </a:solidFill>
              </a:rPr>
              <a:t>of beam parameters (energy, intensity distribution in cross-sections), preparation to first experiments.</a:t>
            </a:r>
            <a:endParaRPr lang="ru-RU" sz="2400" dirty="0">
              <a:solidFill>
                <a:srgbClr val="990033"/>
              </a:solidFill>
            </a:endParaRPr>
          </a:p>
        </p:txBody>
      </p:sp>
    </p:spTree>
    <p:extLst>
      <p:ext uri="{BB962C8B-B14F-4D97-AF65-F5344CB8AC3E}">
        <p14:creationId xmlns:p14="http://schemas.microsoft.com/office/powerpoint/2010/main" val="3772468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4562" y="1637533"/>
            <a:ext cx="7656946" cy="3416320"/>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US" sz="2400" dirty="0" smtClean="0">
                <a:solidFill>
                  <a:srgbClr val="990099"/>
                </a:solidFill>
                <a:latin typeface="+mj-lt"/>
                <a:ea typeface="Times New Roman"/>
              </a:rPr>
              <a:t>The first beam of </a:t>
            </a:r>
            <a:r>
              <a:rPr lang="en-US" altLang="ru-RU" sz="2400" baseline="-25000" dirty="0">
                <a:solidFill>
                  <a:srgbClr val="FF0000"/>
                </a:solidFill>
                <a:latin typeface="Times New Roman" panose="02020603050405020304" pitchFamily="18" charset="0"/>
                <a:cs typeface="Times New Roman" panose="02020603050405020304" pitchFamily="18" charset="0"/>
              </a:rPr>
              <a:t>84</a:t>
            </a:r>
            <a:r>
              <a:rPr lang="en-US" altLang="ru-RU" sz="2400" dirty="0">
                <a:solidFill>
                  <a:srgbClr val="FF0000"/>
                </a:solidFill>
                <a:latin typeface="Times New Roman" panose="02020603050405020304" pitchFamily="18" charset="0"/>
                <a:cs typeface="Times New Roman" panose="02020603050405020304" pitchFamily="18" charset="0"/>
              </a:rPr>
              <a:t>Kr</a:t>
            </a:r>
            <a:r>
              <a:rPr lang="en-US" altLang="ru-RU" sz="2400" baseline="30000" dirty="0">
                <a:solidFill>
                  <a:srgbClr val="FF0000"/>
                </a:solidFill>
                <a:latin typeface="Times New Roman" panose="02020603050405020304" pitchFamily="18" charset="0"/>
                <a:cs typeface="Times New Roman" panose="02020603050405020304" pitchFamily="18" charset="0"/>
              </a:rPr>
              <a:t>+14</a:t>
            </a:r>
            <a:r>
              <a:rPr lang="en-US" altLang="ru-RU"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990099"/>
                </a:solidFill>
                <a:ea typeface="Times New Roman"/>
              </a:rPr>
              <a:t>ions was accelerated in the DC-280 cyclotron on 26.12.2018</a:t>
            </a:r>
            <a:r>
              <a:rPr lang="en-US" sz="2400" dirty="0" smtClean="0">
                <a:solidFill>
                  <a:srgbClr val="990099"/>
                </a:solidFill>
                <a:latin typeface="+mj-lt"/>
                <a:ea typeface="Times New Roman"/>
              </a:rPr>
              <a:t>.</a:t>
            </a:r>
            <a:endParaRPr lang="en-US" sz="2400" dirty="0" smtClean="0">
              <a:solidFill>
                <a:srgbClr val="990099"/>
              </a:solidFill>
              <a:latin typeface="+mj-lt"/>
            </a:endParaRPr>
          </a:p>
          <a:p>
            <a:pPr marL="285750" indent="-285750" algn="just">
              <a:buFont typeface="Arial" panose="020B0604020202020204" pitchFamily="34" charset="0"/>
              <a:buChar char="•"/>
            </a:pPr>
            <a:r>
              <a:rPr lang="en-US" sz="2400" dirty="0">
                <a:solidFill>
                  <a:srgbClr val="990099"/>
                </a:solidFill>
                <a:ea typeface="Times New Roman"/>
              </a:rPr>
              <a:t>The first </a:t>
            </a:r>
            <a:r>
              <a:rPr lang="en-US" sz="2400" dirty="0" smtClean="0">
                <a:solidFill>
                  <a:srgbClr val="990099"/>
                </a:solidFill>
                <a:ea typeface="Times New Roman"/>
              </a:rPr>
              <a:t>beam </a:t>
            </a:r>
            <a:r>
              <a:rPr lang="en-US" sz="2400" dirty="0">
                <a:solidFill>
                  <a:srgbClr val="990099"/>
                </a:solidFill>
                <a:ea typeface="Times New Roman"/>
              </a:rPr>
              <a:t>of </a:t>
            </a:r>
            <a:r>
              <a:rPr lang="en-US" altLang="ru-RU" sz="2400" baseline="-25000" dirty="0">
                <a:solidFill>
                  <a:srgbClr val="FF0000"/>
                </a:solidFill>
                <a:latin typeface="Times New Roman" panose="02020603050405020304" pitchFamily="18" charset="0"/>
                <a:cs typeface="Times New Roman" panose="02020603050405020304" pitchFamily="18" charset="0"/>
              </a:rPr>
              <a:t>84</a:t>
            </a:r>
            <a:r>
              <a:rPr lang="en-US" altLang="ru-RU" sz="2400" dirty="0">
                <a:solidFill>
                  <a:srgbClr val="FF0000"/>
                </a:solidFill>
                <a:latin typeface="Times New Roman" panose="02020603050405020304" pitchFamily="18" charset="0"/>
                <a:cs typeface="Times New Roman" panose="02020603050405020304" pitchFamily="18" charset="0"/>
              </a:rPr>
              <a:t>Kr</a:t>
            </a:r>
            <a:r>
              <a:rPr lang="en-US" altLang="ru-RU" sz="2400" baseline="30000" dirty="0">
                <a:solidFill>
                  <a:srgbClr val="FF0000"/>
                </a:solidFill>
                <a:latin typeface="Times New Roman" panose="02020603050405020304" pitchFamily="18" charset="0"/>
                <a:cs typeface="Times New Roman" panose="02020603050405020304" pitchFamily="18" charset="0"/>
              </a:rPr>
              <a:t>+14</a:t>
            </a:r>
            <a:r>
              <a:rPr lang="en-US" altLang="ru-RU"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990099"/>
                </a:solidFill>
                <a:ea typeface="Times New Roman"/>
              </a:rPr>
              <a:t>ions </a:t>
            </a:r>
            <a:r>
              <a:rPr lang="en-US" sz="2400" dirty="0" smtClean="0">
                <a:solidFill>
                  <a:srgbClr val="990099"/>
                </a:solidFill>
                <a:ea typeface="Times New Roman"/>
              </a:rPr>
              <a:t>was extracted from </a:t>
            </a:r>
            <a:r>
              <a:rPr lang="en-US" sz="2400" dirty="0">
                <a:solidFill>
                  <a:srgbClr val="990099"/>
                </a:solidFill>
                <a:ea typeface="Times New Roman"/>
              </a:rPr>
              <a:t>the DC-280 cyclotron on </a:t>
            </a:r>
            <a:r>
              <a:rPr lang="en-US" sz="2400" dirty="0" smtClean="0">
                <a:solidFill>
                  <a:srgbClr val="990099"/>
                </a:solidFill>
                <a:ea typeface="Times New Roman"/>
              </a:rPr>
              <a:t>17.01.2019.</a:t>
            </a:r>
          </a:p>
          <a:p>
            <a:pPr marL="285750" indent="-285750" algn="just">
              <a:buFont typeface="Arial" panose="020B0604020202020204" pitchFamily="34" charset="0"/>
              <a:buChar char="•"/>
            </a:pPr>
            <a:r>
              <a:rPr lang="en-US" sz="2400" dirty="0" smtClean="0">
                <a:solidFill>
                  <a:srgbClr val="990099"/>
                </a:solidFill>
              </a:rPr>
              <a:t>Complex LTW with acceleration </a:t>
            </a:r>
            <a:r>
              <a:rPr lang="en-US" sz="2400" dirty="0">
                <a:solidFill>
                  <a:srgbClr val="990099"/>
                </a:solidFill>
              </a:rPr>
              <a:t>of </a:t>
            </a:r>
            <a:r>
              <a:rPr lang="en-US" sz="2400" baseline="-25000" dirty="0" smtClean="0">
                <a:solidFill>
                  <a:srgbClr val="FF0000"/>
                </a:solidFill>
              </a:rPr>
              <a:t>12</a:t>
            </a:r>
            <a:r>
              <a:rPr lang="en-US" sz="2400" dirty="0" smtClean="0">
                <a:solidFill>
                  <a:srgbClr val="FF0000"/>
                </a:solidFill>
              </a:rPr>
              <a:t>C</a:t>
            </a:r>
            <a:r>
              <a:rPr lang="en-US" sz="2400" baseline="30000" dirty="0" smtClean="0">
                <a:solidFill>
                  <a:srgbClr val="FF0000"/>
                </a:solidFill>
              </a:rPr>
              <a:t>+2</a:t>
            </a:r>
            <a:r>
              <a:rPr lang="en-US" sz="2400" dirty="0" smtClean="0">
                <a:solidFill>
                  <a:srgbClr val="FF0000"/>
                </a:solidFill>
              </a:rPr>
              <a:t>, </a:t>
            </a:r>
            <a:r>
              <a:rPr lang="en-US" sz="2400" baseline="-25000" dirty="0" smtClean="0">
                <a:solidFill>
                  <a:srgbClr val="FF0000"/>
                </a:solidFill>
              </a:rPr>
              <a:t>40</a:t>
            </a:r>
            <a:r>
              <a:rPr lang="en-US" sz="2400" dirty="0" smtClean="0">
                <a:solidFill>
                  <a:srgbClr val="FF0000"/>
                </a:solidFill>
              </a:rPr>
              <a:t>Ar</a:t>
            </a:r>
            <a:r>
              <a:rPr lang="en-US" sz="2400" baseline="30000" dirty="0" smtClean="0">
                <a:solidFill>
                  <a:srgbClr val="FF0000"/>
                </a:solidFill>
              </a:rPr>
              <a:t>+7</a:t>
            </a:r>
            <a:r>
              <a:rPr lang="en-US" sz="2400" dirty="0" smtClean="0">
                <a:solidFill>
                  <a:srgbClr val="FF0000"/>
                </a:solidFill>
              </a:rPr>
              <a:t>, </a:t>
            </a:r>
            <a:r>
              <a:rPr lang="en-US" sz="2400" baseline="-25000" dirty="0" smtClean="0">
                <a:solidFill>
                  <a:srgbClr val="FF0000"/>
                </a:solidFill>
              </a:rPr>
              <a:t>48</a:t>
            </a:r>
            <a:r>
              <a:rPr lang="en-US" sz="2400" dirty="0" smtClean="0">
                <a:solidFill>
                  <a:srgbClr val="FF0000"/>
                </a:solidFill>
              </a:rPr>
              <a:t>Ca</a:t>
            </a:r>
            <a:r>
              <a:rPr lang="en-US" sz="2400" baseline="30000" dirty="0" smtClean="0">
                <a:solidFill>
                  <a:srgbClr val="FF0000"/>
                </a:solidFill>
              </a:rPr>
              <a:t>+8,+9</a:t>
            </a:r>
            <a:r>
              <a:rPr lang="en-US" sz="2400" dirty="0" smtClean="0">
                <a:solidFill>
                  <a:srgbClr val="FF0000"/>
                </a:solidFill>
              </a:rPr>
              <a:t>, </a:t>
            </a:r>
            <a:r>
              <a:rPr lang="en-US" sz="2400" baseline="-25000" dirty="0" smtClean="0">
                <a:solidFill>
                  <a:srgbClr val="FF0000"/>
                </a:solidFill>
              </a:rPr>
              <a:t>84</a:t>
            </a:r>
            <a:r>
              <a:rPr lang="en-US" sz="2400" dirty="0" smtClean="0">
                <a:solidFill>
                  <a:srgbClr val="FF0000"/>
                </a:solidFill>
              </a:rPr>
              <a:t>Kr</a:t>
            </a:r>
            <a:r>
              <a:rPr lang="en-US" sz="2400" baseline="30000" dirty="0" smtClean="0">
                <a:solidFill>
                  <a:srgbClr val="FF0000"/>
                </a:solidFill>
              </a:rPr>
              <a:t>+14</a:t>
            </a:r>
            <a:r>
              <a:rPr lang="en-US" sz="2400" dirty="0" smtClean="0">
                <a:solidFill>
                  <a:srgbClr val="990099"/>
                </a:solidFill>
              </a:rPr>
              <a:t> ion beams will be carried out up to March 2019.</a:t>
            </a:r>
          </a:p>
          <a:p>
            <a:pPr marL="285750" indent="-285750" algn="just">
              <a:buFont typeface="Arial" panose="020B0604020202020204" pitchFamily="34" charset="0"/>
              <a:buChar char="•"/>
            </a:pPr>
            <a:r>
              <a:rPr lang="en-US" sz="2400" dirty="0" smtClean="0">
                <a:solidFill>
                  <a:srgbClr val="990099"/>
                </a:solidFill>
              </a:rPr>
              <a:t>The DC-280 will be prepared to first </a:t>
            </a:r>
            <a:r>
              <a:rPr lang="en-US" sz="2400" dirty="0">
                <a:solidFill>
                  <a:srgbClr val="990099"/>
                </a:solidFill>
              </a:rPr>
              <a:t>experiments with acceleration of </a:t>
            </a:r>
            <a:r>
              <a:rPr lang="en-US" sz="2400" baseline="-25000" dirty="0" smtClean="0">
                <a:solidFill>
                  <a:srgbClr val="FF0000"/>
                </a:solidFill>
              </a:rPr>
              <a:t>48</a:t>
            </a:r>
            <a:r>
              <a:rPr lang="en-US" sz="2400" dirty="0" smtClean="0">
                <a:solidFill>
                  <a:srgbClr val="FF0000"/>
                </a:solidFill>
              </a:rPr>
              <a:t>Ca</a:t>
            </a:r>
            <a:r>
              <a:rPr lang="en-US" sz="2400" baseline="30000" dirty="0" smtClean="0">
                <a:solidFill>
                  <a:srgbClr val="FF0000"/>
                </a:solidFill>
              </a:rPr>
              <a:t>+8,+9</a:t>
            </a:r>
            <a:r>
              <a:rPr lang="en-US" sz="2400" dirty="0" smtClean="0">
                <a:solidFill>
                  <a:srgbClr val="FF0000"/>
                </a:solidFill>
              </a:rPr>
              <a:t> </a:t>
            </a:r>
            <a:r>
              <a:rPr lang="en-US" sz="2400" baseline="-25000" dirty="0" smtClean="0">
                <a:solidFill>
                  <a:srgbClr val="FF0000"/>
                </a:solidFill>
              </a:rPr>
              <a:t>50</a:t>
            </a:r>
            <a:r>
              <a:rPr lang="en-US" sz="2400" dirty="0" smtClean="0">
                <a:solidFill>
                  <a:srgbClr val="FF0000"/>
                </a:solidFill>
              </a:rPr>
              <a:t>Ti</a:t>
            </a:r>
            <a:r>
              <a:rPr lang="en-US" sz="2400" baseline="30000" dirty="0" smtClean="0">
                <a:solidFill>
                  <a:srgbClr val="FF0000"/>
                </a:solidFill>
              </a:rPr>
              <a:t>+8</a:t>
            </a:r>
            <a:r>
              <a:rPr lang="en-US" sz="2400" baseline="30000" dirty="0">
                <a:solidFill>
                  <a:srgbClr val="FF0000"/>
                </a:solidFill>
              </a:rPr>
              <a:t> ,+9</a:t>
            </a:r>
            <a:r>
              <a:rPr lang="en-US" sz="2400" baseline="30000" dirty="0" smtClean="0">
                <a:solidFill>
                  <a:srgbClr val="FF0000"/>
                </a:solidFill>
              </a:rPr>
              <a:t> </a:t>
            </a:r>
            <a:r>
              <a:rPr lang="en-US" sz="2400" dirty="0" smtClean="0">
                <a:solidFill>
                  <a:srgbClr val="990099"/>
                </a:solidFill>
              </a:rPr>
              <a:t>in </a:t>
            </a:r>
            <a:r>
              <a:rPr lang="en-US" sz="2400" dirty="0">
                <a:solidFill>
                  <a:srgbClr val="990099"/>
                </a:solidFill>
              </a:rPr>
              <a:t>March 2019</a:t>
            </a:r>
            <a:r>
              <a:rPr lang="en-US" sz="2400" dirty="0" smtClean="0">
                <a:solidFill>
                  <a:srgbClr val="990099"/>
                </a:solidFill>
              </a:rPr>
              <a:t>.</a:t>
            </a:r>
            <a:endParaRPr lang="ru-RU" sz="2400" dirty="0">
              <a:solidFill>
                <a:srgbClr val="990099"/>
              </a:solidFill>
            </a:endParaRPr>
          </a:p>
        </p:txBody>
      </p:sp>
      <p:sp>
        <p:nvSpPr>
          <p:cNvPr id="3" name="Прямоугольник 2"/>
          <p:cNvSpPr/>
          <p:nvPr/>
        </p:nvSpPr>
        <p:spPr>
          <a:xfrm>
            <a:off x="3278945" y="379898"/>
            <a:ext cx="2414444" cy="584775"/>
          </a:xfrm>
          <a:prstGeom prst="rect">
            <a:avLst/>
          </a:prstGeom>
        </p:spPr>
        <p:txBody>
          <a:bodyPr wrap="none">
            <a:spAutoFit/>
          </a:bodyPr>
          <a:lstStyle/>
          <a:p>
            <a:r>
              <a:rPr lang="en-US" sz="3200" b="1" dirty="0" smtClean="0">
                <a:solidFill>
                  <a:srgbClr val="0000CC"/>
                </a:solidFill>
                <a:latin typeface="+mj-lt"/>
                <a:cs typeface="Times New Roman" panose="02020603050405020304" pitchFamily="18" charset="0"/>
              </a:rPr>
              <a:t>Conclusion</a:t>
            </a:r>
            <a:endParaRPr lang="ru-RU" sz="3200" dirty="0">
              <a:solidFill>
                <a:srgbClr val="0000CC"/>
              </a:solidFill>
              <a:latin typeface="+mj-lt"/>
            </a:endParaRPr>
          </a:p>
        </p:txBody>
      </p:sp>
    </p:spTree>
    <p:extLst>
      <p:ext uri="{BB962C8B-B14F-4D97-AF65-F5344CB8AC3E}">
        <p14:creationId xmlns:p14="http://schemas.microsoft.com/office/powerpoint/2010/main" val="3790849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373724" y="1674186"/>
            <a:ext cx="8368146" cy="2677656"/>
            <a:chOff x="434109" y="4210352"/>
            <a:chExt cx="8368146" cy="2677656"/>
          </a:xfrm>
        </p:grpSpPr>
        <p:sp>
          <p:nvSpPr>
            <p:cNvPr id="3" name="Прямоугольник 2"/>
            <p:cNvSpPr/>
            <p:nvPr/>
          </p:nvSpPr>
          <p:spPr>
            <a:xfrm>
              <a:off x="434109" y="4210352"/>
              <a:ext cx="8368146" cy="2677656"/>
            </a:xfrm>
            <a:prstGeom prst="rect">
              <a:avLst/>
            </a:prstGeom>
            <a:ln w="3175">
              <a:noFill/>
            </a:ln>
          </p:spPr>
          <p:txBody>
            <a:bodyPr wrap="square">
              <a:spAutoFit/>
            </a:bodyPr>
            <a:lstStyle/>
            <a:p>
              <a:pPr algn="ctr">
                <a:spcAft>
                  <a:spcPts val="0"/>
                </a:spcAft>
              </a:pPr>
              <a:r>
                <a:rPr lang="en-GB" sz="2400" dirty="0" err="1">
                  <a:solidFill>
                    <a:srgbClr val="0000CC"/>
                  </a:solidFill>
                  <a:latin typeface="Times New Roman" panose="02020603050405020304" pitchFamily="18" charset="0"/>
                  <a:cs typeface="Times New Roman" panose="02020603050405020304" pitchFamily="18" charset="0"/>
                </a:rPr>
                <a:t>S.Dmitriev</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a:solidFill>
                    <a:srgbClr val="0000CC"/>
                  </a:solidFill>
                  <a:latin typeface="Times New Roman" panose="02020603050405020304" pitchFamily="18" charset="0"/>
                  <a:cs typeface="Times New Roman" panose="02020603050405020304" pitchFamily="18" charset="0"/>
                </a:rPr>
                <a:t>Yu.Oganessian</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G.Gulbekian</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I.Kalagin</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B.Gikal</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S.Bogomolov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A.Efremov</a:t>
              </a:r>
              <a:r>
                <a:rPr lang="en-GB"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A.Lebedev</a:t>
              </a:r>
              <a:r>
                <a:rPr lang="en-US"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V.Semin</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a:solidFill>
                    <a:srgbClr val="0000CC"/>
                  </a:solidFill>
                  <a:latin typeface="Times New Roman" panose="02020603050405020304" pitchFamily="18" charset="0"/>
                  <a:cs typeface="Times New Roman" panose="02020603050405020304" pitchFamily="18" charset="0"/>
                </a:rPr>
                <a:t>V.Buzmakov</a:t>
              </a:r>
              <a:r>
                <a:rPr lang="en-GB" sz="2400" dirty="0" smtClean="0">
                  <a:solidFill>
                    <a:srgbClr val="0000CC"/>
                  </a:solidFill>
                  <a:latin typeface="Times New Roman" panose="02020603050405020304" pitchFamily="18" charset="0"/>
                  <a:cs typeface="Times New Roman" panose="02020603050405020304" pitchFamily="18" charset="0"/>
                </a:rPr>
                <a:t>, N. </a:t>
              </a:r>
              <a:r>
                <a:rPr lang="en-GB" sz="2400" dirty="0" err="1" smtClean="0">
                  <a:solidFill>
                    <a:srgbClr val="0000CC"/>
                  </a:solidFill>
                  <a:latin typeface="Times New Roman" panose="02020603050405020304" pitchFamily="18" charset="0"/>
                  <a:cs typeface="Times New Roman" panose="02020603050405020304" pitchFamily="18" charset="0"/>
                </a:rPr>
                <a:t>Pchelkin</a:t>
              </a:r>
              <a:r>
                <a:rPr lang="en-GB" sz="2400" dirty="0" smtClean="0">
                  <a:solidFill>
                    <a:srgbClr val="0000CC"/>
                  </a:solidFill>
                  <a:latin typeface="Times New Roman" panose="02020603050405020304" pitchFamily="18" charset="0"/>
                  <a:cs typeface="Times New Roman" panose="02020603050405020304" pitchFamily="18" charset="0"/>
                </a:rPr>
                <a:t>, S. Prokhorov, V. </a:t>
              </a:r>
              <a:r>
                <a:rPr lang="en-GB" sz="2400" dirty="0" err="1" smtClean="0">
                  <a:solidFill>
                    <a:srgbClr val="0000CC"/>
                  </a:solidFill>
                  <a:latin typeface="Times New Roman" panose="02020603050405020304" pitchFamily="18" charset="0"/>
                  <a:cs typeface="Times New Roman" panose="02020603050405020304" pitchFamily="18" charset="0"/>
                </a:rPr>
                <a:t>Sokolov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V.Mironov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a:solidFill>
                    <a:srgbClr val="0000CC"/>
                  </a:solidFill>
                  <a:latin typeface="Times New Roman" panose="02020603050405020304" pitchFamily="18" charset="0"/>
                  <a:cs typeface="Times New Roman" panose="02020603050405020304" pitchFamily="18" charset="0"/>
                </a:rPr>
                <a:t>N.Kazarinov</a:t>
              </a:r>
              <a:r>
                <a:rPr lang="en-GB" sz="2400" dirty="0">
                  <a:solidFill>
                    <a:srgbClr val="0000CC"/>
                  </a:solidFill>
                  <a:latin typeface="Times New Roman" panose="02020603050405020304" pitchFamily="18" charset="0"/>
                  <a:cs typeface="Times New Roman" panose="02020603050405020304" pitchFamily="18" charset="0"/>
                </a:rPr>
                <a:t>, </a:t>
              </a:r>
              <a:r>
                <a:rPr lang="en-GB" sz="2400" dirty="0" err="1">
                  <a:solidFill>
                    <a:srgbClr val="0000CC"/>
                  </a:solidFill>
                  <a:latin typeface="Times New Roman" panose="02020603050405020304" pitchFamily="18" charset="0"/>
                  <a:cs typeface="Times New Roman" panose="02020603050405020304" pitchFamily="18" charset="0"/>
                </a:rPr>
                <a:t>I.Ivanenko</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V.Kazacha</a:t>
              </a:r>
              <a:r>
                <a:rPr lang="en-GB" sz="2400" dirty="0" smtClean="0">
                  <a:solidFill>
                    <a:srgbClr val="0000CC"/>
                  </a:solidFill>
                  <a:latin typeface="Times New Roman" panose="02020603050405020304" pitchFamily="18" charset="0"/>
                  <a:cs typeface="Times New Roman" panose="02020603050405020304" pitchFamily="18" charset="0"/>
                </a:rPr>
                <a:t>, V. </a:t>
              </a:r>
              <a:r>
                <a:rPr lang="en-GB" sz="2400" dirty="0" err="1" smtClean="0">
                  <a:solidFill>
                    <a:srgbClr val="0000CC"/>
                  </a:solidFill>
                  <a:latin typeface="Times New Roman" panose="02020603050405020304" pitchFamily="18" charset="0"/>
                  <a:cs typeface="Times New Roman" panose="02020603050405020304" pitchFamily="18" charset="0"/>
                </a:rPr>
                <a:t>Melnikov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O.Borisov</a:t>
              </a:r>
              <a:r>
                <a:rPr lang="en-GB"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A.Tikhomirov</a:t>
              </a:r>
              <a:r>
                <a:rPr lang="en-US" sz="2400" dirty="0" smtClean="0">
                  <a:solidFill>
                    <a:srgbClr val="0000CC"/>
                  </a:solidFill>
                  <a:latin typeface="Times New Roman" panose="02020603050405020304" pitchFamily="18" charset="0"/>
                  <a:cs typeface="Times New Roman" panose="02020603050405020304" pitchFamily="18" charset="0"/>
                </a:rPr>
                <a:t>,</a:t>
              </a:r>
              <a:r>
                <a:rPr lang="en-GB" sz="2400" dirty="0" smtClean="0">
                  <a:solidFill>
                    <a:srgbClr val="0000CC"/>
                  </a:solidFill>
                  <a:latin typeface="Times New Roman" panose="02020603050405020304" pitchFamily="18" charset="0"/>
                  <a:cs typeface="Times New Roman" panose="02020603050405020304" pitchFamily="18" charset="0"/>
                </a:rPr>
                <a:t> K. </a:t>
              </a:r>
              <a:r>
                <a:rPr lang="en-GB" sz="2400" dirty="0" err="1" smtClean="0">
                  <a:solidFill>
                    <a:srgbClr val="0000CC"/>
                  </a:solidFill>
                  <a:latin typeface="Times New Roman" panose="02020603050405020304" pitchFamily="18" charset="0"/>
                  <a:cs typeface="Times New Roman" panose="02020603050405020304" pitchFamily="18" charset="0"/>
                </a:rPr>
                <a:t>Gikal</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K.Papenkov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K.Verlamov</a:t>
              </a:r>
              <a:r>
                <a:rPr lang="en-GB" sz="2400" dirty="0" smtClean="0">
                  <a:solidFill>
                    <a:srgbClr val="0000CC"/>
                  </a:solidFill>
                  <a:latin typeface="Times New Roman" panose="02020603050405020304" pitchFamily="18" charset="0"/>
                  <a:cs typeface="Times New Roman" panose="02020603050405020304" pitchFamily="18" charset="0"/>
                </a:rPr>
                <a:t>, A. </a:t>
              </a:r>
              <a:r>
                <a:rPr lang="en-GB" sz="2400" dirty="0" err="1" smtClean="0">
                  <a:solidFill>
                    <a:srgbClr val="0000CC"/>
                  </a:solidFill>
                  <a:latin typeface="Times New Roman" panose="02020603050405020304" pitchFamily="18" charset="0"/>
                  <a:cs typeface="Times New Roman" panose="02020603050405020304" pitchFamily="18" charset="0"/>
                </a:rPr>
                <a:t>Issatov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S.Mitrofanov</a:t>
              </a:r>
              <a:r>
                <a:rPr lang="en-GB" sz="2400" dirty="0" smtClean="0">
                  <a:solidFill>
                    <a:srgbClr val="0000CC"/>
                  </a:solidFill>
                  <a:latin typeface="Times New Roman" panose="02020603050405020304" pitchFamily="18" charset="0"/>
                  <a:cs typeface="Times New Roman" panose="02020603050405020304" pitchFamily="18" charset="0"/>
                </a:rPr>
                <a:t>, Yu. </a:t>
              </a:r>
              <a:r>
                <a:rPr lang="en-GB" sz="2400" dirty="0" err="1" smtClean="0">
                  <a:solidFill>
                    <a:srgbClr val="0000CC"/>
                  </a:solidFill>
                  <a:latin typeface="Times New Roman" panose="02020603050405020304" pitchFamily="18" charset="0"/>
                  <a:cs typeface="Times New Roman" panose="02020603050405020304" pitchFamily="18" charset="0"/>
                </a:rPr>
                <a:t>Teterev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N.Osipov</a:t>
              </a:r>
              <a:r>
                <a:rPr lang="en-GB" sz="2400" dirty="0">
                  <a:solidFill>
                    <a:srgbClr val="0000CC"/>
                  </a:solidFill>
                  <a:latin typeface="Times New Roman" panose="02020603050405020304" pitchFamily="18" charset="0"/>
                  <a:cs typeface="Times New Roman" panose="02020603050405020304" pitchFamily="18" charset="0"/>
                </a:rPr>
                <a:t>, G. Ivanov, </a:t>
              </a:r>
              <a:r>
                <a:rPr lang="en-GB" sz="2400" dirty="0" err="1" smtClean="0">
                  <a:solidFill>
                    <a:srgbClr val="0000CC"/>
                  </a:solidFill>
                  <a:latin typeface="Times New Roman" panose="02020603050405020304" pitchFamily="18" charset="0"/>
                  <a:cs typeface="Times New Roman" panose="02020603050405020304" pitchFamily="18" charset="0"/>
                </a:rPr>
                <a:t>V.Bekhterev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V.Zarubin</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V.Galinsky</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S.Pashenko</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S.Gusarov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V.Aleinikov</a:t>
              </a:r>
              <a:r>
                <a:rPr lang="en-GB" sz="2400" dirty="0" smtClean="0">
                  <a:solidFill>
                    <a:srgbClr val="0000CC"/>
                  </a:solidFill>
                  <a:latin typeface="Times New Roman" panose="02020603050405020304" pitchFamily="18" charset="0"/>
                  <a:cs typeface="Times New Roman" panose="02020603050405020304" pitchFamily="18" charset="0"/>
                </a:rPr>
                <a:t>, </a:t>
              </a:r>
              <a:r>
                <a:rPr lang="en-GB" sz="2400" dirty="0" err="1" smtClean="0">
                  <a:solidFill>
                    <a:srgbClr val="0000CC"/>
                  </a:solidFill>
                  <a:latin typeface="Times New Roman" panose="02020603050405020304" pitchFamily="18" charset="0"/>
                  <a:cs typeface="Times New Roman" panose="02020603050405020304" pitchFamily="18" charset="0"/>
                </a:rPr>
                <a:t>V.Verevochkin</a:t>
              </a:r>
              <a:endParaRPr lang="ru-RU" sz="2400" dirty="0">
                <a:solidFill>
                  <a:srgbClr val="0000CC"/>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bwMode="auto">
            <a:xfrm>
              <a:off x="1980370" y="5416129"/>
              <a:ext cx="1358924" cy="26610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87674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4" y="575939"/>
            <a:ext cx="4725185" cy="2850715"/>
          </a:xfrm>
          <a:prstGeom prst="rect">
            <a:avLst/>
          </a:prstGeom>
        </p:spPr>
      </p:pic>
      <p:sp>
        <p:nvSpPr>
          <p:cNvPr id="4" name="Прямоугольник 3"/>
          <p:cNvSpPr/>
          <p:nvPr/>
        </p:nvSpPr>
        <p:spPr>
          <a:xfrm>
            <a:off x="4542157" y="61231"/>
            <a:ext cx="184731" cy="523220"/>
          </a:xfrm>
          <a:prstGeom prst="rect">
            <a:avLst/>
          </a:prstGeom>
        </p:spPr>
        <p:txBody>
          <a:bodyPr wrap="none">
            <a:spAutoFit/>
          </a:bodyPr>
          <a:lstStyle/>
          <a:p>
            <a:pPr algn="ctr">
              <a:spcBef>
                <a:spcPct val="50000"/>
              </a:spcBef>
            </a:pPr>
            <a:endParaRPr lang="en-US" altLang="ru-RU" sz="2800" b="1" dirty="0">
              <a:solidFill>
                <a:srgbClr val="0000CC"/>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r="9233"/>
          <a:stretch/>
        </p:blipFill>
        <p:spPr>
          <a:xfrm>
            <a:off x="4525830" y="3794677"/>
            <a:ext cx="4468602" cy="276929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937" y="575939"/>
            <a:ext cx="3860802" cy="2895602"/>
          </a:xfrm>
          <a:prstGeom prst="rect">
            <a:avLst/>
          </a:prstGeom>
        </p:spPr>
      </p:pic>
      <p:sp>
        <p:nvSpPr>
          <p:cNvPr id="6" name="Прямоугольник 5"/>
          <p:cNvSpPr/>
          <p:nvPr/>
        </p:nvSpPr>
        <p:spPr>
          <a:xfrm>
            <a:off x="4926937" y="6494365"/>
            <a:ext cx="3768980" cy="369332"/>
          </a:xfrm>
          <a:prstGeom prst="rect">
            <a:avLst/>
          </a:prstGeom>
        </p:spPr>
        <p:txBody>
          <a:bodyPr wrap="none">
            <a:spAutoFit/>
          </a:bodyPr>
          <a:lstStyle/>
          <a:p>
            <a:r>
              <a:rPr lang="en-US" altLang="ru-RU" b="1" dirty="0">
                <a:solidFill>
                  <a:srgbClr val="FF0000"/>
                </a:solidFill>
                <a:latin typeface="Times New Roman" panose="02020603050405020304" pitchFamily="18" charset="0"/>
                <a:cs typeface="Times New Roman" panose="02020603050405020304" pitchFamily="18" charset="0"/>
              </a:rPr>
              <a:t>The first </a:t>
            </a:r>
            <a:r>
              <a:rPr lang="en-US" altLang="ru-RU" b="1" dirty="0" smtClean="0">
                <a:solidFill>
                  <a:srgbClr val="FF0000"/>
                </a:solidFill>
                <a:latin typeface="Times New Roman" panose="02020603050405020304" pitchFamily="18" charset="0"/>
                <a:cs typeface="Times New Roman" panose="02020603050405020304" pitchFamily="18" charset="0"/>
              </a:rPr>
              <a:t>extra</a:t>
            </a:r>
            <a:r>
              <a:rPr lang="ru-RU" altLang="ru-RU" b="1" dirty="0" smtClean="0">
                <a:solidFill>
                  <a:srgbClr val="FF0000"/>
                </a:solidFill>
                <a:latin typeface="Times New Roman" panose="02020603050405020304" pitchFamily="18" charset="0"/>
                <a:cs typeface="Times New Roman" panose="02020603050405020304" pitchFamily="18" charset="0"/>
              </a:rPr>
              <a:t>с</a:t>
            </a:r>
            <a:r>
              <a:rPr lang="en-US" altLang="ru-RU" b="1" dirty="0" smtClean="0">
                <a:solidFill>
                  <a:srgbClr val="FF0000"/>
                </a:solidFill>
                <a:latin typeface="Times New Roman" panose="02020603050405020304" pitchFamily="18" charset="0"/>
                <a:cs typeface="Times New Roman" panose="02020603050405020304" pitchFamily="18" charset="0"/>
              </a:rPr>
              <a:t>ted beam 17.01.2019 </a:t>
            </a:r>
            <a:endParaRPr lang="en-US" altLang="ru-RU"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853351" y="3425345"/>
            <a:ext cx="3961341" cy="369332"/>
          </a:xfrm>
          <a:prstGeom prst="rect">
            <a:avLst/>
          </a:prstGeom>
        </p:spPr>
        <p:txBody>
          <a:bodyPr wrap="none">
            <a:spAutoFit/>
          </a:bodyPr>
          <a:lstStyle/>
          <a:p>
            <a:r>
              <a:rPr lang="en-US" altLang="ru-RU" b="1" dirty="0">
                <a:solidFill>
                  <a:srgbClr val="FF0000"/>
                </a:solidFill>
                <a:latin typeface="Times New Roman" panose="02020603050405020304" pitchFamily="18" charset="0"/>
                <a:cs typeface="Times New Roman" panose="02020603050405020304" pitchFamily="18" charset="0"/>
              </a:rPr>
              <a:t>The first </a:t>
            </a:r>
            <a:r>
              <a:rPr lang="en-US" altLang="ru-RU" b="1" dirty="0" smtClean="0">
                <a:solidFill>
                  <a:srgbClr val="FF0000"/>
                </a:solidFill>
                <a:latin typeface="Times New Roman" panose="02020603050405020304" pitchFamily="18" charset="0"/>
                <a:cs typeface="Times New Roman" panose="02020603050405020304" pitchFamily="18" charset="0"/>
              </a:rPr>
              <a:t>accelerated beam 12.12.2018 </a:t>
            </a:r>
            <a:endParaRPr lang="en-US" altLang="ru-RU"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3798" y="3393433"/>
            <a:ext cx="4572000" cy="369332"/>
          </a:xfrm>
          <a:prstGeom prst="rect">
            <a:avLst/>
          </a:prstGeom>
        </p:spPr>
        <p:txBody>
          <a:bodyPr>
            <a:spAutoFit/>
          </a:bodyPr>
          <a:lstStyle/>
          <a:p>
            <a:r>
              <a:rPr lang="en-US" b="1" dirty="0">
                <a:solidFill>
                  <a:srgbClr val="FF0000"/>
                </a:solidFill>
                <a:latin typeface="Times New Roman" panose="02020603050405020304" pitchFamily="18" charset="0"/>
                <a:cs typeface="Times New Roman" panose="02020603050405020304" pitchFamily="18" charset="0"/>
              </a:rPr>
              <a:t>DC280 accelerator hall, PAC-40 </a:t>
            </a:r>
            <a:r>
              <a:rPr lang="en-US" b="1" dirty="0" smtClean="0">
                <a:solidFill>
                  <a:srgbClr val="FF0000"/>
                </a:solidFill>
                <a:latin typeface="Times New Roman" panose="02020603050405020304" pitchFamily="18" charset="0"/>
                <a:cs typeface="Times New Roman" panose="02020603050405020304" pitchFamily="18" charset="0"/>
              </a:rPr>
              <a:t>26.06.2014</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9"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08" y="3777676"/>
            <a:ext cx="4323700" cy="2786296"/>
          </a:xfrm>
          <a:prstGeom prst="rect">
            <a:avLst/>
          </a:prstGeom>
        </p:spPr>
      </p:pic>
      <p:sp>
        <p:nvSpPr>
          <p:cNvPr id="10" name="Прямоугольник 9"/>
          <p:cNvSpPr/>
          <p:nvPr/>
        </p:nvSpPr>
        <p:spPr>
          <a:xfrm>
            <a:off x="706144" y="6500113"/>
            <a:ext cx="3082895" cy="369332"/>
          </a:xfrm>
          <a:prstGeom prst="rect">
            <a:avLst/>
          </a:prstGeom>
        </p:spPr>
        <p:txBody>
          <a:bodyPr wrap="none">
            <a:spAutoFit/>
          </a:bodyPr>
          <a:lstStyle/>
          <a:p>
            <a:r>
              <a:rPr lang="en-US" altLang="ru-RU" b="1" dirty="0">
                <a:solidFill>
                  <a:srgbClr val="FF0000"/>
                </a:solidFill>
                <a:latin typeface="Times New Roman" panose="02020603050405020304" pitchFamily="18" charset="0"/>
                <a:cs typeface="Times New Roman" panose="02020603050405020304" pitchFamily="18" charset="0"/>
              </a:rPr>
              <a:t>Magnet of DC280 </a:t>
            </a:r>
            <a:r>
              <a:rPr lang="ru-RU" altLang="ru-RU" b="1" dirty="0" smtClean="0">
                <a:solidFill>
                  <a:srgbClr val="FF0000"/>
                </a:solidFill>
                <a:latin typeface="Times New Roman" panose="02020603050405020304" pitchFamily="18" charset="0"/>
                <a:cs typeface="Times New Roman" panose="02020603050405020304" pitchFamily="18" charset="0"/>
              </a:rPr>
              <a:t> 1</a:t>
            </a:r>
            <a:r>
              <a:rPr lang="en-US" altLang="ru-RU" b="1" dirty="0" smtClean="0">
                <a:solidFill>
                  <a:srgbClr val="FF0000"/>
                </a:solidFill>
                <a:latin typeface="Times New Roman" panose="02020603050405020304" pitchFamily="18" charset="0"/>
                <a:cs typeface="Times New Roman" panose="02020603050405020304" pitchFamily="18" charset="0"/>
              </a:rPr>
              <a:t>8.01.2017</a:t>
            </a:r>
            <a:endParaRPr lang="ru-RU" dirty="0">
              <a:solidFill>
                <a:srgbClr val="FF0000"/>
              </a:solidFill>
            </a:endParaRPr>
          </a:p>
        </p:txBody>
      </p:sp>
      <p:sp>
        <p:nvSpPr>
          <p:cNvPr id="12" name="Прямоугольник 11"/>
          <p:cNvSpPr/>
          <p:nvPr/>
        </p:nvSpPr>
        <p:spPr>
          <a:xfrm>
            <a:off x="1205484" y="61402"/>
            <a:ext cx="6780627" cy="584775"/>
          </a:xfrm>
          <a:prstGeom prst="rect">
            <a:avLst/>
          </a:prstGeom>
        </p:spPr>
        <p:txBody>
          <a:bodyPr wrap="square">
            <a:spAutoFit/>
          </a:bodyPr>
          <a:lstStyle/>
          <a:p>
            <a:pPr algn="ctr"/>
            <a:r>
              <a:rPr lang="en-US" altLang="ru-RU" sz="3200" b="1" dirty="0">
                <a:solidFill>
                  <a:srgbClr val="0000CC"/>
                </a:solidFill>
                <a:latin typeface="Times New Roman" pitchFamily="18" charset="0"/>
              </a:rPr>
              <a:t>THANKS FOR YOUR ATTENTION!</a:t>
            </a:r>
            <a:endParaRPr lang="ru-RU" sz="3200" b="1" dirty="0">
              <a:solidFill>
                <a:srgbClr val="0000CC"/>
              </a:solidFill>
            </a:endParaRPr>
          </a:p>
        </p:txBody>
      </p:sp>
    </p:spTree>
    <p:extLst>
      <p:ext uri="{BB962C8B-B14F-4D97-AF65-F5344CB8AC3E}">
        <p14:creationId xmlns:p14="http://schemas.microsoft.com/office/powerpoint/2010/main" val="1906360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4" cstate="print">
            <a:extLst>
              <a:ext uri="{28A0092B-C50C-407E-A947-70E740481C1C}">
                <a14:useLocalDpi xmlns:a14="http://schemas.microsoft.com/office/drawing/2010/main"/>
              </a:ext>
            </a:extLst>
          </a:blip>
          <a:srcRect l="8196" t="7787" r="12718"/>
          <a:stretch/>
        </p:blipFill>
        <p:spPr>
          <a:xfrm>
            <a:off x="727968" y="737347"/>
            <a:ext cx="3790766" cy="2486257"/>
          </a:xfrm>
          <a:prstGeom prst="rect">
            <a:avLst/>
          </a:prstGeom>
        </p:spPr>
      </p:pic>
      <p:sp>
        <p:nvSpPr>
          <p:cNvPr id="4" name="Заголовок 1"/>
          <p:cNvSpPr>
            <a:spLocks noGrp="1"/>
          </p:cNvSpPr>
          <p:nvPr>
            <p:ph type="title"/>
          </p:nvPr>
        </p:nvSpPr>
        <p:spPr>
          <a:xfrm>
            <a:off x="3386779" y="168582"/>
            <a:ext cx="2683123" cy="504031"/>
          </a:xfrm>
        </p:spPr>
        <p:txBody>
          <a:bodyPr>
            <a:normAutofit fontScale="90000"/>
          </a:bodyPr>
          <a:lstStyle/>
          <a:p>
            <a:pPr>
              <a:defRPr/>
            </a:pPr>
            <a:r>
              <a:rPr lang="en-US" sz="3000" b="1" dirty="0">
                <a:solidFill>
                  <a:srgbClr val="C00000"/>
                </a:solidFill>
                <a:effectLst/>
                <a:latin typeface="Arial" panose="020B0604020202020204" pitchFamily="34" charset="0"/>
                <a:cs typeface="Arial" panose="020B0604020202020204" pitchFamily="34" charset="0"/>
              </a:rPr>
              <a:t>SHE Factory</a:t>
            </a:r>
            <a:endParaRPr lang="ru-RU" sz="3000" b="1" dirty="0">
              <a:solidFill>
                <a:srgbClr val="C00000"/>
              </a:solidFill>
              <a:effectLst/>
              <a:latin typeface="Arial" panose="020B0604020202020204" pitchFamily="34" charset="0"/>
              <a:cs typeface="Arial" panose="020B0604020202020204" pitchFamily="34" charset="0"/>
            </a:endParaRPr>
          </a:p>
        </p:txBody>
      </p:sp>
      <p:sp>
        <p:nvSpPr>
          <p:cNvPr id="1030" name="TextBox 7"/>
          <p:cNvSpPr txBox="1">
            <a:spLocks noChangeArrowheads="1"/>
          </p:cNvSpPr>
          <p:nvPr/>
        </p:nvSpPr>
        <p:spPr bwMode="auto">
          <a:xfrm>
            <a:off x="401271" y="3751467"/>
            <a:ext cx="3709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eaLnBrk="1" hangingPunct="1"/>
            <a:r>
              <a:rPr lang="en-US" altLang="ru-RU" sz="2000" dirty="0">
                <a:solidFill>
                  <a:srgbClr val="002060"/>
                </a:solidFill>
              </a:rPr>
              <a:t>High-current cyclotron DC-280</a:t>
            </a:r>
            <a:endParaRPr lang="ru-RU" altLang="ru-RU" sz="2000" dirty="0">
              <a:solidFill>
                <a:srgbClr val="002060"/>
              </a:solidFill>
            </a:endParaRPr>
          </a:p>
        </p:txBody>
      </p:sp>
      <p:sp>
        <p:nvSpPr>
          <p:cNvPr id="1031" name="TextBox 8"/>
          <p:cNvSpPr txBox="1">
            <a:spLocks noChangeArrowheads="1"/>
          </p:cNvSpPr>
          <p:nvPr/>
        </p:nvSpPr>
        <p:spPr bwMode="auto">
          <a:xfrm>
            <a:off x="1285006" y="5085184"/>
            <a:ext cx="36724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eaLnBrk="1" hangingPunct="1"/>
            <a:r>
              <a:rPr lang="en-US" altLang="ru-RU" sz="2000" dirty="0">
                <a:solidFill>
                  <a:srgbClr val="C00000"/>
                </a:solidFill>
              </a:rPr>
              <a:t>New facilities: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New gas-filled separator</a:t>
            </a:r>
          </a:p>
          <a:p>
            <a:pPr marL="342900" indent="-342900" eaLnBrk="1" hangingPunct="1">
              <a:lnSpc>
                <a:spcPct val="80000"/>
              </a:lnSpc>
              <a:buClr>
                <a:srgbClr val="FF0000"/>
              </a:buClr>
              <a:buFont typeface="Arial" panose="020B0604020202020204" pitchFamily="34" charset="0"/>
              <a:buChar cha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SHELS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Etc.</a:t>
            </a:r>
          </a:p>
          <a:p>
            <a:pPr eaLnBrk="1" hangingPunct="1"/>
            <a:endParaRPr lang="ru-RU" altLang="ru-RU" sz="2000" dirty="0">
              <a:solidFill>
                <a:srgbClr val="C00000"/>
              </a:solidFill>
            </a:endParaRPr>
          </a:p>
        </p:txBody>
      </p:sp>
      <p:sp>
        <p:nvSpPr>
          <p:cNvPr id="8" name="TextBox 7"/>
          <p:cNvSpPr txBox="1">
            <a:spLocks noChangeArrowheads="1"/>
          </p:cNvSpPr>
          <p:nvPr/>
        </p:nvSpPr>
        <p:spPr bwMode="auto">
          <a:xfrm>
            <a:off x="5119605" y="1214543"/>
            <a:ext cx="3141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002060"/>
                </a:solidFill>
              </a:rPr>
              <a:t>SHE Factory Building</a:t>
            </a:r>
            <a:endParaRPr lang="ru-RU" altLang="ru-RU" sz="2000" dirty="0">
              <a:solidFill>
                <a:srgbClr val="002060"/>
              </a:solidFill>
            </a:endParaRPr>
          </a:p>
        </p:txBody>
      </p:sp>
      <p:graphicFrame>
        <p:nvGraphicFramePr>
          <p:cNvPr id="14" name="Объект 13"/>
          <p:cNvGraphicFramePr>
            <a:graphicFrameLocks noChangeAspect="1"/>
          </p:cNvGraphicFramePr>
          <p:nvPr>
            <p:extLst/>
          </p:nvPr>
        </p:nvGraphicFramePr>
        <p:xfrm>
          <a:off x="4211960" y="2088068"/>
          <a:ext cx="3711204" cy="2737488"/>
        </p:xfrm>
        <a:graphic>
          <a:graphicData uri="http://schemas.openxmlformats.org/presentationml/2006/ole">
            <mc:AlternateContent xmlns:mc="http://schemas.openxmlformats.org/markup-compatibility/2006">
              <mc:Choice xmlns:v="urn:schemas-microsoft-com:vml" Requires="v">
                <p:oleObj spid="_x0000_s3734" name="PHOTO-PAINT" r:id="rId5" imgW="2020680" imgH="1490400" progId="">
                  <p:embed/>
                </p:oleObj>
              </mc:Choice>
              <mc:Fallback>
                <p:oleObj name="PHOTO-PAINT" r:id="rId5" imgW="2020680" imgH="1490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088068"/>
                        <a:ext cx="3711204" cy="273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632" y="4683579"/>
            <a:ext cx="3744416" cy="1912968"/>
          </a:xfrm>
          <a:prstGeom prst="rect">
            <a:avLst/>
          </a:prstGeom>
        </p:spPr>
      </p:pic>
    </p:spTree>
    <p:extLst>
      <p:ext uri="{BB962C8B-B14F-4D97-AF65-F5344CB8AC3E}">
        <p14:creationId xmlns:p14="http://schemas.microsoft.com/office/powerpoint/2010/main" val="986315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8600" y="152404"/>
            <a:ext cx="8686800" cy="612775"/>
          </a:xfrm>
          <a:prstGeom prst="rect">
            <a:avLst/>
          </a:prstGeom>
        </p:spPr>
        <p:txBody>
          <a:bodyPr vert="horz" lIns="36000" tIns="45720" rIns="36000" bIns="45720" rtlCol="0" anchor="t"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ru-RU" sz="3200" b="1" dirty="0" smtClean="0">
                <a:solidFill>
                  <a:srgbClr val="C00000"/>
                </a:solidFill>
                <a:latin typeface="Times New Roman" pitchFamily="18" charset="0"/>
                <a:ea typeface="Gungsuh" pitchFamily="18" charset="-127"/>
                <a:cs typeface="Times New Roman" pitchFamily="18" charset="0"/>
              </a:rPr>
              <a:t>Stand-alone </a:t>
            </a:r>
            <a:r>
              <a:rPr lang="en-US" altLang="ru-RU" sz="3200" b="1" dirty="0">
                <a:solidFill>
                  <a:srgbClr val="C00000"/>
                </a:solidFill>
                <a:latin typeface="Times New Roman" pitchFamily="18" charset="0"/>
                <a:ea typeface="Gungsuh" pitchFamily="18" charset="-127"/>
                <a:cs typeface="Times New Roman" pitchFamily="18" charset="0"/>
              </a:rPr>
              <a:t>SHE factory </a:t>
            </a:r>
            <a:r>
              <a:rPr lang="en-US" altLang="ru-RU" sz="3200" b="1" dirty="0" smtClean="0">
                <a:solidFill>
                  <a:srgbClr val="C00000"/>
                </a:solidFill>
                <a:latin typeface="Times New Roman" pitchFamily="18" charset="0"/>
                <a:ea typeface="Gungsuh" pitchFamily="18" charset="-127"/>
                <a:cs typeface="Times New Roman" pitchFamily="18" charset="0"/>
              </a:rPr>
              <a:t>with DC-280 cyclotron</a:t>
            </a:r>
            <a:endParaRPr lang="en-US" altLang="ru-RU" sz="3200" b="1" dirty="0">
              <a:solidFill>
                <a:srgbClr val="C00000"/>
              </a:solidFill>
              <a:latin typeface="Times New Roman" pitchFamily="18" charset="0"/>
              <a:ea typeface="Gungsuh" pitchFamily="18" charset="-127"/>
              <a:cs typeface="Times New Roman" pitchFamily="18" charset="0"/>
            </a:endParaRPr>
          </a:p>
        </p:txBody>
      </p:sp>
      <p:graphicFrame>
        <p:nvGraphicFramePr>
          <p:cNvPr id="3" name="Group 58"/>
          <p:cNvGraphicFramePr>
            <a:graphicFrameLocks noGrp="1"/>
          </p:cNvGraphicFramePr>
          <p:nvPr>
            <p:extLst>
              <p:ext uri="{D42A27DB-BD31-4B8C-83A1-F6EECF244321}">
                <p14:modId xmlns:p14="http://schemas.microsoft.com/office/powerpoint/2010/main" val="592214634"/>
              </p:ext>
            </p:extLst>
          </p:nvPr>
        </p:nvGraphicFramePr>
        <p:xfrm>
          <a:off x="5487067" y="1586996"/>
          <a:ext cx="3514598" cy="5153834"/>
        </p:xfrm>
        <a:graphic>
          <a:graphicData uri="http://schemas.openxmlformats.org/drawingml/2006/table">
            <a:tbl>
              <a:tblPr>
                <a:tableStyleId>{69CF1AB2-1976-4502-BF36-3FF5EA218861}</a:tableStyleId>
              </a:tblPr>
              <a:tblGrid>
                <a:gridCol w="931528">
                  <a:extLst>
                    <a:ext uri="{9D8B030D-6E8A-4147-A177-3AD203B41FA5}">
                      <a16:colId xmlns:a16="http://schemas.microsoft.com/office/drawing/2014/main" xmlns="" val="20000"/>
                    </a:ext>
                  </a:extLst>
                </a:gridCol>
                <a:gridCol w="1221599">
                  <a:extLst>
                    <a:ext uri="{9D8B030D-6E8A-4147-A177-3AD203B41FA5}">
                      <a16:colId xmlns:a16="http://schemas.microsoft.com/office/drawing/2014/main" xmlns="" val="20001"/>
                    </a:ext>
                  </a:extLst>
                </a:gridCol>
                <a:gridCol w="1361471">
                  <a:extLst>
                    <a:ext uri="{9D8B030D-6E8A-4147-A177-3AD203B41FA5}">
                      <a16:colId xmlns:a16="http://schemas.microsoft.com/office/drawing/2014/main" xmlns="" val="20002"/>
                    </a:ext>
                  </a:extLst>
                </a:gridCol>
              </a:tblGrid>
              <a:tr h="63046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982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extLst>
                  <a:ext uri="{0D108BD9-81ED-4DB2-BD59-A6C34878D82A}">
                    <a16:rowId xmlns:a16="http://schemas.microsoft.com/office/drawing/2014/main" xmlns="" val="10001"/>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2"/>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3"/>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4"/>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6,2×10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a:t>
                      </a:r>
                      <a:r>
                        <a:rPr kumimoji="0" lang="ru-RU" sz="1700" b="1" u="none" strike="noStrike" cap="none" normalizeH="0" baseline="30000" dirty="0" smtClean="0">
                          <a:ln>
                            <a:noFill/>
                          </a:ln>
                          <a:effectLst/>
                          <a:latin typeface="Times New Roman" panose="02020603050405020304" pitchFamily="18" charset="0"/>
                          <a:cs typeface="Times New Roman" panose="02020603050405020304" pitchFamily="18" charset="0"/>
                        </a:rPr>
                        <a:t>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5"/>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smtClean="0">
                          <a:ln>
                            <a:noFill/>
                          </a:ln>
                          <a:effectLst/>
                          <a:latin typeface="Times New Roman" panose="02020603050405020304" pitchFamily="18" charset="0"/>
                          <a:cs typeface="Times New Roman" panose="02020603050405020304" pitchFamily="18" charset="0"/>
                        </a:rPr>
                        <a:t>50</a:t>
                      </a: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Ti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3,1×10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a:t>
                      </a:r>
                      <a:r>
                        <a:rPr kumimoji="0" lang="ru-RU" sz="1700" b="1" u="none" strike="noStrike" cap="none" normalizeH="0" baseline="30000" dirty="0" smtClean="0">
                          <a:ln>
                            <a:noFill/>
                          </a:ln>
                          <a:effectLst/>
                          <a:latin typeface="Times New Roman" panose="02020603050405020304" pitchFamily="18" charset="0"/>
                          <a:cs typeface="Times New Roman" panose="02020603050405020304" pitchFamily="18" charset="0"/>
                        </a:rPr>
                        <a:t>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6"/>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7"/>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8"/>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9"/>
                  </a:ext>
                </a:extLst>
              </a:tr>
              <a:tr h="3625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10"/>
                  </a:ext>
                </a:extLst>
              </a:tr>
            </a:tbl>
          </a:graphicData>
        </a:graphic>
      </p:graphicFrame>
      <p:sp>
        <p:nvSpPr>
          <p:cNvPr id="10" name="TextBox 9"/>
          <p:cNvSpPr txBox="1">
            <a:spLocks noChangeArrowheads="1"/>
          </p:cNvSpPr>
          <p:nvPr/>
        </p:nvSpPr>
        <p:spPr bwMode="auto">
          <a:xfrm>
            <a:off x="742235" y="6346972"/>
            <a:ext cx="3767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4C27A9"/>
                </a:solidFill>
                <a:latin typeface="Times New Roman" pitchFamily="18" charset="0"/>
                <a:ea typeface="Gungsuh" pitchFamily="18" charset="-127"/>
                <a:cs typeface="Times New Roman" pitchFamily="18" charset="0"/>
              </a:rPr>
              <a:t>SHE factory </a:t>
            </a:r>
            <a:r>
              <a:rPr lang="en-US" altLang="ru-RU" sz="2000" dirty="0" smtClean="0">
                <a:solidFill>
                  <a:srgbClr val="4C27A9"/>
                </a:solidFill>
                <a:latin typeface="Times New Roman" pitchFamily="18" charset="0"/>
                <a:ea typeface="Gungsuh" pitchFamily="18" charset="-127"/>
                <a:cs typeface="Times New Roman" pitchFamily="18" charset="0"/>
              </a:rPr>
              <a:t>building </a:t>
            </a:r>
            <a:r>
              <a:rPr lang="en-US" altLang="ru-RU" sz="2000" dirty="0" smtClean="0">
                <a:solidFill>
                  <a:srgbClr val="4C27A9"/>
                </a:solidFill>
                <a:latin typeface="Times New Roman" panose="02020603050405020304" pitchFamily="18" charset="0"/>
                <a:cs typeface="Times New Roman" panose="02020603050405020304" pitchFamily="18" charset="0"/>
              </a:rPr>
              <a:t>2018</a:t>
            </a:r>
            <a:endParaRPr lang="ru-RU" altLang="ru-RU" sz="2000" dirty="0">
              <a:solidFill>
                <a:srgbClr val="4C27A9"/>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30" y="3274131"/>
            <a:ext cx="4991556" cy="302759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014" y="697079"/>
            <a:ext cx="3599244" cy="2332448"/>
          </a:xfrm>
          <a:prstGeom prst="rect">
            <a:avLst/>
          </a:prstGeom>
        </p:spPr>
      </p:pic>
    </p:spTree>
    <p:extLst>
      <p:ext uri="{BB962C8B-B14F-4D97-AF65-F5344CB8AC3E}">
        <p14:creationId xmlns:p14="http://schemas.microsoft.com/office/powerpoint/2010/main" val="1409493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r>
              <a:rPr lang="en-US" sz="3200" b="1" dirty="0">
                <a:solidFill>
                  <a:srgbClr val="FF0000"/>
                </a:solidFill>
                <a:latin typeface="Times New Roman" panose="02020603050405020304" pitchFamily="18" charset="0"/>
                <a:cs typeface="Times New Roman" panose="02020603050405020304" pitchFamily="18" charset="0"/>
              </a:rPr>
              <a:t>A</a:t>
            </a:r>
            <a:r>
              <a:rPr lang="en-US" sz="3200" b="1" dirty="0" smtClean="0">
                <a:solidFill>
                  <a:srgbClr val="FF0000"/>
                </a:solidFill>
                <a:latin typeface="Times New Roman" panose="02020603050405020304" pitchFamily="18" charset="0"/>
                <a:cs typeface="Times New Roman" panose="02020603050405020304" pitchFamily="18" charset="0"/>
              </a:rPr>
              <a:t>pproval </a:t>
            </a:r>
            <a:r>
              <a:rPr lang="en-US" sz="3200" b="1" dirty="0">
                <a:solidFill>
                  <a:srgbClr val="FF0000"/>
                </a:solidFill>
                <a:latin typeface="Times New Roman" panose="02020603050405020304" pitchFamily="18" charset="0"/>
                <a:cs typeface="Times New Roman" panose="02020603050405020304" pitchFamily="18" charset="0"/>
              </a:rPr>
              <a:t>of the </a:t>
            </a:r>
            <a:r>
              <a:rPr lang="en-US" sz="3200" b="1" dirty="0" smtClean="0">
                <a:solidFill>
                  <a:srgbClr val="FF0000"/>
                </a:solidFill>
                <a:latin typeface="Times New Roman" panose="02020603050405020304" pitchFamily="18" charset="0"/>
                <a:cs typeface="Times New Roman" panose="02020603050405020304" pitchFamily="18" charset="0"/>
              </a:rPr>
              <a:t>Statement </a:t>
            </a:r>
            <a:r>
              <a:rPr lang="en-US" sz="3200" b="1" dirty="0">
                <a:solidFill>
                  <a:srgbClr val="FF0000"/>
                </a:solidFill>
                <a:latin typeface="Times New Roman" panose="02020603050405020304" pitchFamily="18" charset="0"/>
                <a:cs typeface="Times New Roman" panose="02020603050405020304" pitchFamily="18" charset="0"/>
              </a:rPr>
              <a:t>of C</a:t>
            </a:r>
            <a:r>
              <a:rPr lang="en-US" sz="3200" b="1" dirty="0" smtClean="0">
                <a:solidFill>
                  <a:srgbClr val="FF0000"/>
                </a:solidFill>
                <a:latin typeface="Times New Roman" panose="02020603050405020304" pitchFamily="18" charset="0"/>
                <a:cs typeface="Times New Roman" panose="02020603050405020304" pitchFamily="18" charset="0"/>
              </a:rPr>
              <a:t>ompliance </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24400" y="1295400"/>
            <a:ext cx="4267200" cy="4370427"/>
          </a:xfrm>
          <a:prstGeom prst="rect">
            <a:avLst/>
          </a:prstGeom>
          <a:noFill/>
        </p:spPr>
        <p:txBody>
          <a:bodyPr wrap="square" rtlCol="0">
            <a:spAutoFit/>
          </a:bodyPr>
          <a:lstStyle/>
          <a:p>
            <a:pPr algn="ctr"/>
            <a:r>
              <a:rPr lang="en-US" sz="1000" b="1" dirty="0"/>
              <a:t>Federal Service </a:t>
            </a:r>
            <a:endParaRPr lang="ru-RU" sz="1000" dirty="0"/>
          </a:p>
          <a:p>
            <a:pPr algn="ctr"/>
            <a:r>
              <a:rPr lang="en-US" sz="1000" b="1" dirty="0"/>
              <a:t>For Environmental, Industrial and Nuclear Supervision</a:t>
            </a:r>
            <a:endParaRPr lang="ru-RU" sz="1000" dirty="0"/>
          </a:p>
          <a:p>
            <a:pPr algn="ctr"/>
            <a:r>
              <a:rPr lang="en-US" sz="1000" b="1" dirty="0"/>
              <a:t>(</a:t>
            </a:r>
            <a:r>
              <a:rPr lang="en-US" sz="1000" b="1" dirty="0" err="1"/>
              <a:t>Rostechnadzor</a:t>
            </a:r>
            <a:r>
              <a:rPr lang="en-US" sz="1000" b="1" dirty="0"/>
              <a:t>)</a:t>
            </a:r>
            <a:endParaRPr lang="ru-RU" sz="1000" dirty="0"/>
          </a:p>
          <a:p>
            <a:pPr algn="ctr"/>
            <a:r>
              <a:rPr lang="en-US" sz="1000" b="1" dirty="0"/>
              <a:t>Central Department</a:t>
            </a:r>
            <a:endParaRPr lang="ru-RU" sz="1000" dirty="0"/>
          </a:p>
          <a:p>
            <a:pPr algn="ctr"/>
            <a:r>
              <a:rPr lang="en-US" sz="1000" dirty="0"/>
              <a:t> </a:t>
            </a:r>
            <a:endParaRPr lang="ru-RU" sz="1000" dirty="0"/>
          </a:p>
          <a:p>
            <a:pPr algn="ctr"/>
            <a:r>
              <a:rPr lang="en-US" sz="1000" b="1" dirty="0"/>
              <a:t>ORDER</a:t>
            </a:r>
            <a:endParaRPr lang="ru-RU" sz="1000" dirty="0"/>
          </a:p>
          <a:p>
            <a:r>
              <a:rPr lang="en-US" dirty="0"/>
              <a:t> </a:t>
            </a:r>
            <a:r>
              <a:rPr lang="en-US" sz="1000" dirty="0" smtClean="0"/>
              <a:t>20 </a:t>
            </a:r>
            <a:r>
              <a:rPr lang="en-US" sz="1000" dirty="0"/>
              <a:t>November </a:t>
            </a:r>
            <a:r>
              <a:rPr lang="en-US" sz="1000" dirty="0" smtClean="0"/>
              <a:t>2018                                          </a:t>
            </a:r>
            <a:r>
              <a:rPr lang="en-US" sz="1000" dirty="0"/>
              <a:t>	No. 386</a:t>
            </a:r>
            <a:endParaRPr lang="ru-RU" sz="1000" dirty="0"/>
          </a:p>
          <a:p>
            <a:pPr algn="ctr"/>
            <a:r>
              <a:rPr lang="en-US" sz="1000" dirty="0"/>
              <a:t>Moscow</a:t>
            </a:r>
            <a:endParaRPr lang="ru-RU" sz="1000" dirty="0"/>
          </a:p>
          <a:p>
            <a:pPr algn="ctr"/>
            <a:r>
              <a:rPr lang="en-US" sz="1000" b="1" dirty="0"/>
              <a:t>On approval of the statement of compliance of the built and reconstructed unit of capital construction with engineering requirements, other regulations and design documentation, including  energy efficiency requirements and the requirements for the electricity meter infrastructure at the unit of capital </a:t>
            </a:r>
            <a:r>
              <a:rPr lang="en-US" sz="1000" b="1" dirty="0" smtClean="0"/>
              <a:t>construction</a:t>
            </a:r>
            <a:endParaRPr lang="ru-RU" sz="1000" b="1" dirty="0" smtClean="0"/>
          </a:p>
          <a:p>
            <a:pPr algn="ctr"/>
            <a:endParaRPr lang="ru-RU" sz="1000" dirty="0"/>
          </a:p>
          <a:p>
            <a:pPr algn="just"/>
            <a:r>
              <a:rPr lang="en-US" sz="1000" dirty="0"/>
              <a:t>The statement of compliance as of 20 November 2018 No. 5.4-2943-</a:t>
            </a:r>
            <a:r>
              <a:rPr lang="ru-RU" sz="1000" dirty="0" err="1"/>
              <a:t>пр</a:t>
            </a:r>
            <a:r>
              <a:rPr lang="en-US" sz="1000" dirty="0"/>
              <a:t>-</a:t>
            </a:r>
            <a:r>
              <a:rPr lang="ru-RU" sz="1000" dirty="0" err="1"/>
              <a:t>Зк</a:t>
            </a:r>
            <a:r>
              <a:rPr lang="en-US" sz="1000" dirty="0"/>
              <a:t>/0117-2018 of the build and reconstructed unit of capital construction “Experimental building of the Laboratory of Nuclear Reactions”, located in Moscow region, 141980 </a:t>
            </a:r>
            <a:r>
              <a:rPr lang="en-US" sz="1000" dirty="0" err="1"/>
              <a:t>Dubna</a:t>
            </a:r>
            <a:r>
              <a:rPr lang="en-US" sz="1000" dirty="0"/>
              <a:t>, Joliot-Curie Str. 20, with engineering requirements, other regulations and design documentation, including energy efficiency requirements and the requirements for the electricity meter infrastructure at the unit of capital construction to be approved</a:t>
            </a:r>
            <a:r>
              <a:rPr lang="en-US" sz="1000" dirty="0" smtClean="0"/>
              <a:t>.</a:t>
            </a:r>
            <a:endParaRPr lang="ru-RU" sz="1000" dirty="0" smtClean="0"/>
          </a:p>
          <a:p>
            <a:pPr algn="just"/>
            <a:endParaRPr lang="ru-RU" sz="1000" dirty="0"/>
          </a:p>
          <a:p>
            <a:pPr algn="just"/>
            <a:r>
              <a:rPr lang="en-US" sz="1000" dirty="0"/>
              <a:t>Customer: The Joint Institute for Nuclear Research (JINR, Primary State Registration Number </a:t>
            </a:r>
            <a:r>
              <a:rPr lang="en-US" sz="1000" dirty="0" smtClean="0"/>
              <a:t>PSRN </a:t>
            </a:r>
            <a:r>
              <a:rPr lang="en-US" sz="1000" dirty="0"/>
              <a:t>1035002200221, Taxpayer ID </a:t>
            </a:r>
            <a:r>
              <a:rPr lang="en-US" sz="1000" dirty="0" smtClean="0"/>
              <a:t> </a:t>
            </a:r>
            <a:r>
              <a:rPr lang="en-US" sz="1000" dirty="0"/>
              <a:t>9909125356, </a:t>
            </a:r>
            <a:r>
              <a:rPr lang="en-US" sz="1000" dirty="0" smtClean="0"/>
              <a:t>address: </a:t>
            </a:r>
            <a:r>
              <a:rPr lang="en-US" sz="1000" dirty="0"/>
              <a:t>141980, Moscow region, </a:t>
            </a:r>
            <a:r>
              <a:rPr lang="en-US" sz="1000" dirty="0" err="1"/>
              <a:t>Dubna</a:t>
            </a:r>
            <a:r>
              <a:rPr lang="en-US" sz="1000" dirty="0"/>
              <a:t>, Joliot-Curie Str. 6.</a:t>
            </a:r>
            <a:endParaRPr lang="ru-RU" sz="1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62000"/>
            <a:ext cx="4188896" cy="5943600"/>
          </a:xfrm>
          <a:prstGeom prst="rect">
            <a:avLst/>
          </a:prstGeom>
        </p:spPr>
      </p:pic>
    </p:spTree>
    <p:extLst>
      <p:ext uri="{BB962C8B-B14F-4D97-AF65-F5344CB8AC3E}">
        <p14:creationId xmlns:p14="http://schemas.microsoft.com/office/powerpoint/2010/main" val="2375662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33419" b="33333"/>
          <a:stretch/>
        </p:blipFill>
        <p:spPr>
          <a:xfrm>
            <a:off x="4579703" y="86475"/>
            <a:ext cx="4142104" cy="5868994"/>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18" y="235868"/>
            <a:ext cx="4618505" cy="635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64978" y="5759089"/>
            <a:ext cx="4812145" cy="1077218"/>
          </a:xfrm>
          <a:prstGeom prst="rect">
            <a:avLst/>
          </a:prstGeom>
        </p:spPr>
        <p:txBody>
          <a:bodyPr wrap="square">
            <a:spAutoFit/>
          </a:bodyPr>
          <a:lstStyle/>
          <a:p>
            <a:pPr algn="just"/>
            <a:r>
              <a:rPr lang="en-US" sz="1600" b="1" dirty="0" smtClean="0">
                <a:latin typeface="Times New Roman"/>
                <a:ea typeface="Times New Roman"/>
              </a:rPr>
              <a:t>Program </a:t>
            </a:r>
            <a:r>
              <a:rPr lang="en-US" sz="1600" b="1" dirty="0">
                <a:latin typeface="Times New Roman"/>
                <a:ea typeface="Times New Roman"/>
              </a:rPr>
              <a:t>of </a:t>
            </a:r>
            <a:r>
              <a:rPr lang="en-US" sz="1600" b="1" dirty="0" smtClean="0">
                <a:latin typeface="Times New Roman"/>
                <a:ea typeface="Times New Roman"/>
              </a:rPr>
              <a:t>Complex </a:t>
            </a:r>
            <a:r>
              <a:rPr lang="en-US" sz="1600" b="1" dirty="0">
                <a:latin typeface="Times New Roman"/>
                <a:ea typeface="Times New Roman"/>
              </a:rPr>
              <a:t>Launching and Tuning </a:t>
            </a:r>
            <a:r>
              <a:rPr lang="en-US" sz="1600" b="1" dirty="0" smtClean="0">
                <a:latin typeface="Times New Roman"/>
                <a:ea typeface="Times New Roman"/>
              </a:rPr>
              <a:t>Works (LTW) with ion beams on DC-280</a:t>
            </a:r>
            <a:r>
              <a:rPr lang="ru-RU" sz="1600" b="1" dirty="0" smtClean="0">
                <a:latin typeface="Times New Roman"/>
                <a:ea typeface="Times New Roman"/>
              </a:rPr>
              <a:t> </a:t>
            </a:r>
            <a:r>
              <a:rPr lang="en-US" sz="1600" b="1" dirty="0" smtClean="0">
                <a:latin typeface="Times New Roman"/>
                <a:ea typeface="Times New Roman"/>
              </a:rPr>
              <a:t>agreed with the </a:t>
            </a:r>
            <a:r>
              <a:rPr lang="en-US" sz="1600" b="1" dirty="0">
                <a:latin typeface="Times New Roman"/>
                <a:ea typeface="Times New Roman"/>
              </a:rPr>
              <a:t>Federal Medical and Biological Agency of Russia (FMBA) </a:t>
            </a:r>
            <a:endParaRPr lang="ru-RU" sz="1600" dirty="0"/>
          </a:p>
        </p:txBody>
      </p:sp>
      <p:sp>
        <p:nvSpPr>
          <p:cNvPr id="12" name="Прямоугольник 11"/>
          <p:cNvSpPr/>
          <p:nvPr/>
        </p:nvSpPr>
        <p:spPr>
          <a:xfrm>
            <a:off x="4877123" y="5743033"/>
            <a:ext cx="3980549" cy="1077218"/>
          </a:xfrm>
          <a:prstGeom prst="rect">
            <a:avLst/>
          </a:prstGeom>
        </p:spPr>
        <p:txBody>
          <a:bodyPr wrap="square">
            <a:spAutoFit/>
          </a:bodyPr>
          <a:lstStyle/>
          <a:p>
            <a:pPr algn="just"/>
            <a:r>
              <a:rPr lang="en-US" sz="1600" b="1" dirty="0" smtClean="0">
                <a:latin typeface="Times New Roman"/>
                <a:ea typeface="Times New Roman"/>
              </a:rPr>
              <a:t>FMBA letter to JINR Director about possibility to start</a:t>
            </a:r>
            <a:r>
              <a:rPr lang="en-US" sz="1600" b="1" dirty="0">
                <a:latin typeface="Times New Roman"/>
                <a:ea typeface="Times New Roman"/>
              </a:rPr>
              <a:t> </a:t>
            </a:r>
            <a:r>
              <a:rPr lang="en-US" sz="1600" b="1" dirty="0" smtClean="0">
                <a:latin typeface="Times New Roman"/>
                <a:ea typeface="Times New Roman"/>
              </a:rPr>
              <a:t>the Complex </a:t>
            </a:r>
            <a:r>
              <a:rPr lang="en-US" sz="1600" b="1" dirty="0">
                <a:latin typeface="Times New Roman"/>
                <a:ea typeface="Times New Roman"/>
              </a:rPr>
              <a:t>LTW </a:t>
            </a:r>
            <a:r>
              <a:rPr lang="en-US" sz="1600" b="1" dirty="0" smtClean="0">
                <a:latin typeface="Times New Roman"/>
                <a:ea typeface="Times New Roman"/>
              </a:rPr>
              <a:t>with ion beam on </a:t>
            </a:r>
            <a:r>
              <a:rPr lang="en-US" sz="1600" b="1" dirty="0">
                <a:latin typeface="Times New Roman"/>
                <a:ea typeface="Times New Roman"/>
              </a:rPr>
              <a:t>DC-280</a:t>
            </a:r>
            <a:r>
              <a:rPr lang="en-US" sz="1600" b="1" dirty="0" smtClean="0">
                <a:latin typeface="Times New Roman"/>
                <a:ea typeface="Times New Roman"/>
              </a:rPr>
              <a:t> according with the agreed program  </a:t>
            </a:r>
            <a:endParaRPr lang="ru-RU" sz="1600" dirty="0"/>
          </a:p>
        </p:txBody>
      </p:sp>
    </p:spTree>
    <p:extLst>
      <p:ext uri="{BB962C8B-B14F-4D97-AF65-F5344CB8AC3E}">
        <p14:creationId xmlns:p14="http://schemas.microsoft.com/office/powerpoint/2010/main" val="3027970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Group 2"/>
          <p:cNvGraphicFramePr>
            <a:graphicFrameLocks noGrp="1"/>
          </p:cNvGraphicFramePr>
          <p:nvPr>
            <p:ph/>
            <p:extLst>
              <p:ext uri="{D42A27DB-BD31-4B8C-83A1-F6EECF244321}">
                <p14:modId xmlns:p14="http://schemas.microsoft.com/office/powerpoint/2010/main" val="2332080379"/>
              </p:ext>
            </p:extLst>
          </p:nvPr>
        </p:nvGraphicFramePr>
        <p:xfrm>
          <a:off x="989321" y="830998"/>
          <a:ext cx="7489825" cy="5154499"/>
        </p:xfrm>
        <a:graphic>
          <a:graphicData uri="http://schemas.openxmlformats.org/drawingml/2006/table">
            <a:tbl>
              <a:tblPr/>
              <a:tblGrid>
                <a:gridCol w="4627563">
                  <a:extLst>
                    <a:ext uri="{9D8B030D-6E8A-4147-A177-3AD203B41FA5}">
                      <a16:colId xmlns="" xmlns:a16="http://schemas.microsoft.com/office/drawing/2014/main" val="20000"/>
                    </a:ext>
                  </a:extLst>
                </a:gridCol>
                <a:gridCol w="2862262">
                  <a:extLst>
                    <a:ext uri="{9D8B030D-6E8A-4147-A177-3AD203B41FA5}">
                      <a16:colId xmlns="" xmlns:a16="http://schemas.microsoft.com/office/drawing/2014/main" val="20001"/>
                    </a:ext>
                  </a:extLst>
                </a:gridCol>
              </a:tblGrid>
              <a:tr h="509770">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rPr>
                        <a:t>Ion sources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rgbClr val="00B050"/>
                        </a:buClr>
                        <a:buSzTx/>
                        <a:buFont typeface="+mj-lt"/>
                        <a:buNone/>
                        <a:tabLst/>
                      </a:pP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Permanent magnet ECR</a:t>
                      </a:r>
                    </a:p>
                    <a:p>
                      <a:pPr marL="0" marR="0" lvl="0" indent="0" algn="l" defTabSz="914400" rtl="0" eaLnBrk="0" fontAlgn="base" latinLnBrk="0" hangingPunct="0">
                        <a:lnSpc>
                          <a:spcPct val="100000"/>
                        </a:lnSpc>
                        <a:spcBef>
                          <a:spcPct val="0"/>
                        </a:spcBef>
                        <a:spcAft>
                          <a:spcPct val="0"/>
                        </a:spcAft>
                        <a:buClr>
                          <a:srgbClr val="00B050"/>
                        </a:buClr>
                        <a:buSzTx/>
                        <a:buFont typeface="+mj-lt"/>
                        <a:buNone/>
                        <a:tabLst/>
                      </a:pPr>
                      <a:r>
                        <a:rPr kumimoji="0" lang="ru-RU"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DECRIS-</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PM</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- 14 GHz</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Injection energy</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Up to 80 </a:t>
                      </a:r>
                      <a:r>
                        <a:rPr kumimoji="0" lang="en-US" sz="2000" b="1" i="0" u="none" strike="noStrike" cap="none" normalizeH="0" baseline="0" dirty="0" err="1" smtClean="0">
                          <a:ln>
                            <a:noFill/>
                          </a:ln>
                          <a:solidFill>
                            <a:srgbClr val="000099"/>
                          </a:solidFill>
                          <a:effectLst/>
                          <a:latin typeface="Times New Roman" pitchFamily="18" charset="0"/>
                          <a:cs typeface="Times New Roman" pitchFamily="18" charset="0"/>
                        </a:rPr>
                        <a:t>keV</a:t>
                      </a: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/Z</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A/Z range</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4÷7.5</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2"/>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Magnetic field level</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0.6÷1.3 </a:t>
                      </a: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T</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K factor</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5"/>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Magnet weight</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1000 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Magnet power</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300 kW</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9"/>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2x130 kV</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RF power consumption</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1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rgbClr val="000099"/>
                          </a:solidFill>
                          <a:effectLst/>
                          <a:latin typeface="Times New Roman" pitchFamily="18" charset="0"/>
                          <a:cs typeface="Times New Roman" pitchFamily="18" charset="0"/>
                        </a:rPr>
                        <a:t>2x14 kV</a:t>
                      </a:r>
                      <a:endParaRPr kumimoji="0" lang="en-US" sz="2000" b="1" i="0" u="none" strike="noStrike" cap="none" normalizeH="0" baseline="0" dirty="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2"/>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Deflector voltage</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Up to 90 kV</a:t>
                      </a:r>
                      <a:endParaRPr kumimoji="0" lang="en-US" sz="2000" b="1" i="0" u="none" strike="noStrike" cap="none" normalizeH="0" baseline="0" dirty="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11310" name="Text Box 46"/>
          <p:cNvSpPr txBox="1">
            <a:spLocks noChangeArrowheads="1"/>
          </p:cNvSpPr>
          <p:nvPr/>
        </p:nvSpPr>
        <p:spPr bwMode="auto">
          <a:xfrm>
            <a:off x="684229" y="1"/>
            <a:ext cx="7970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400" b="1" dirty="0">
                <a:solidFill>
                  <a:srgbClr val="C00000"/>
                </a:solidFill>
                <a:latin typeface="Times New Roman" panose="02020603050405020304" pitchFamily="18" charset="0"/>
                <a:cs typeface="Times New Roman" panose="02020603050405020304" pitchFamily="18" charset="0"/>
              </a:rPr>
              <a:t>DC-280 </a:t>
            </a:r>
          </a:p>
          <a:p>
            <a:pPr algn="ctr" eaLnBrk="1" hangingPunct="1">
              <a:defRPr/>
            </a:pPr>
            <a:r>
              <a:rPr lang="en-US" sz="2400" b="1" dirty="0">
                <a:solidFill>
                  <a:srgbClr val="C00000"/>
                </a:solidFill>
                <a:latin typeface="Times New Roman" panose="02020603050405020304" pitchFamily="18" charset="0"/>
                <a:cs typeface="Times New Roman" panose="02020603050405020304" pitchFamily="18" charset="0"/>
              </a:rPr>
              <a:t>Main Parameters</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18154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Группа 67"/>
          <p:cNvGrpSpPr/>
          <p:nvPr/>
        </p:nvGrpSpPr>
        <p:grpSpPr>
          <a:xfrm>
            <a:off x="-5603" y="514036"/>
            <a:ext cx="9037063" cy="6294841"/>
            <a:chOff x="-5603" y="514036"/>
            <a:chExt cx="9037063" cy="6294841"/>
          </a:xfrm>
        </p:grpSpPr>
        <p:pic>
          <p:nvPicPr>
            <p:cNvPr id="6" name="Рисунок 5"/>
            <p:cNvPicPr>
              <a:picLocks noChangeAspect="1"/>
            </p:cNvPicPr>
            <p:nvPr/>
          </p:nvPicPr>
          <p:blipFill>
            <a:blip r:embed="rId3">
              <a:lum contrast="11000"/>
              <a:extLst>
                <a:ext uri="{28A0092B-C50C-407E-A947-70E740481C1C}">
                  <a14:useLocalDpi xmlns:a14="http://schemas.microsoft.com/office/drawing/2010/main"/>
                </a:ext>
              </a:extLst>
            </a:blip>
            <a:stretch>
              <a:fillRect/>
            </a:stretch>
          </p:blipFill>
          <p:spPr>
            <a:xfrm>
              <a:off x="1571544" y="1160367"/>
              <a:ext cx="5902049" cy="4431312"/>
            </a:xfrm>
            <a:prstGeom prst="rect">
              <a:avLst/>
            </a:prstGeom>
          </p:spPr>
        </p:pic>
        <p:cxnSp>
          <p:nvCxnSpPr>
            <p:cNvPr id="7" name="Прямая со стрелкой 25"/>
            <p:cNvCxnSpPr>
              <a:cxnSpLocks noChangeShapeType="1"/>
              <a:stCxn id="8" idx="0"/>
            </p:cNvCxnSpPr>
            <p:nvPr/>
          </p:nvCxnSpPr>
          <p:spPr bwMode="auto">
            <a:xfrm flipH="1" flipV="1">
              <a:off x="7198468" y="5008383"/>
              <a:ext cx="1177598" cy="646331"/>
            </a:xfrm>
            <a:prstGeom prst="straightConnector1">
              <a:avLst/>
            </a:prstGeom>
            <a:noFill/>
            <a:ln w="28575" algn="ctr">
              <a:solidFill>
                <a:srgbClr val="00B0F0"/>
              </a:solidFill>
              <a:round/>
              <a:headEnd/>
              <a:tailEnd type="arrow" w="med" len="med"/>
            </a:ln>
          </p:spPr>
        </p:cxnSp>
        <p:sp>
          <p:nvSpPr>
            <p:cNvPr id="8" name="TextBox 7"/>
            <p:cNvSpPr txBox="1"/>
            <p:nvPr/>
          </p:nvSpPr>
          <p:spPr>
            <a:xfrm>
              <a:off x="7720672" y="5654714"/>
              <a:ext cx="1310788" cy="646331"/>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Main RF-resonator</a:t>
              </a:r>
              <a:endParaRPr lang="ru-RU" dirty="0">
                <a:latin typeface="Arial" panose="020B0604020202020204" pitchFamily="34" charset="0"/>
              </a:endParaRPr>
            </a:p>
          </p:txBody>
        </p:sp>
        <p:cxnSp>
          <p:nvCxnSpPr>
            <p:cNvPr id="12" name="Прямая со стрелкой 25"/>
            <p:cNvCxnSpPr>
              <a:cxnSpLocks noChangeShapeType="1"/>
              <a:stCxn id="13" idx="2"/>
            </p:cNvCxnSpPr>
            <p:nvPr/>
          </p:nvCxnSpPr>
          <p:spPr bwMode="auto">
            <a:xfrm flipH="1">
              <a:off x="6779773" y="2341758"/>
              <a:ext cx="1123195" cy="697824"/>
            </a:xfrm>
            <a:prstGeom prst="straightConnector1">
              <a:avLst/>
            </a:prstGeom>
            <a:noFill/>
            <a:ln w="28575" algn="ctr">
              <a:solidFill>
                <a:srgbClr val="006600"/>
              </a:solidFill>
              <a:round/>
              <a:headEnd/>
              <a:tailEnd type="arrow" w="med" len="med"/>
            </a:ln>
          </p:spPr>
        </p:cxnSp>
        <p:sp>
          <p:nvSpPr>
            <p:cNvPr id="13" name="TextBox 12"/>
            <p:cNvSpPr txBox="1"/>
            <p:nvPr/>
          </p:nvSpPr>
          <p:spPr>
            <a:xfrm>
              <a:off x="7355077" y="1695427"/>
              <a:ext cx="1095782" cy="646331"/>
            </a:xfrm>
            <a:prstGeom prst="rect">
              <a:avLst/>
            </a:prstGeom>
            <a:solidFill>
              <a:srgbClr val="FFCCCC"/>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Magnet yoke</a:t>
              </a:r>
              <a:endParaRPr lang="ru-RU" dirty="0">
                <a:latin typeface="Arial" panose="020B0604020202020204" pitchFamily="34" charset="0"/>
              </a:endParaRPr>
            </a:p>
          </p:txBody>
        </p:sp>
        <p:cxnSp>
          <p:nvCxnSpPr>
            <p:cNvPr id="18" name="Прямая со стрелкой 21"/>
            <p:cNvCxnSpPr>
              <a:cxnSpLocks noChangeShapeType="1"/>
              <a:stCxn id="19" idx="3"/>
            </p:cNvCxnSpPr>
            <p:nvPr/>
          </p:nvCxnSpPr>
          <p:spPr bwMode="auto">
            <a:xfrm flipV="1">
              <a:off x="1571544" y="3233019"/>
              <a:ext cx="1184589" cy="1023943"/>
            </a:xfrm>
            <a:prstGeom prst="straightConnector1">
              <a:avLst/>
            </a:prstGeom>
            <a:noFill/>
            <a:ln w="28575" algn="ctr">
              <a:solidFill>
                <a:srgbClr val="FF0000"/>
              </a:solidFill>
              <a:round/>
              <a:headEnd/>
              <a:tailEnd type="arrow" w="med" len="med"/>
            </a:ln>
          </p:spPr>
        </p:cxnSp>
        <p:sp>
          <p:nvSpPr>
            <p:cNvPr id="19" name="TextBox 18"/>
            <p:cNvSpPr txBox="1"/>
            <p:nvPr/>
          </p:nvSpPr>
          <p:spPr>
            <a:xfrm>
              <a:off x="-5603" y="3795297"/>
              <a:ext cx="1577147" cy="923330"/>
            </a:xfrm>
            <a:prstGeom prst="rect">
              <a:avLst/>
            </a:prstGeom>
            <a:solidFill>
              <a:srgbClr val="FFFF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HV platform </a:t>
              </a:r>
              <a:r>
                <a:rPr lang="en-US" altLang="ru-RU" b="1" dirty="0" smtClean="0"/>
                <a:t>N1</a:t>
              </a:r>
              <a:r>
                <a:rPr lang="en-US" altLang="ru-RU" dirty="0" smtClean="0"/>
                <a:t> </a:t>
              </a:r>
            </a:p>
            <a:p>
              <a:pPr algn="ctr" eaLnBrk="1" hangingPunct="1">
                <a:defRPr/>
              </a:pPr>
              <a:r>
                <a:rPr lang="en-US" altLang="ru-RU" dirty="0" smtClean="0"/>
                <a:t>(</a:t>
              </a:r>
              <a:r>
                <a:rPr lang="en-US" altLang="ru-RU" dirty="0" err="1" smtClean="0"/>
                <a:t>U</a:t>
              </a:r>
              <a:r>
                <a:rPr lang="en-US" altLang="ru-RU" baseline="-25000" dirty="0" err="1" smtClean="0"/>
                <a:t>max</a:t>
              </a:r>
              <a:r>
                <a:rPr lang="en-US" altLang="ru-RU" dirty="0" smtClean="0"/>
                <a:t>=70 kV)</a:t>
              </a:r>
              <a:endParaRPr lang="ru-RU" altLang="ru-RU" dirty="0" smtClean="0"/>
            </a:p>
          </p:txBody>
        </p:sp>
        <p:cxnSp>
          <p:nvCxnSpPr>
            <p:cNvPr id="21" name="Прямая со стрелкой 16"/>
            <p:cNvCxnSpPr>
              <a:cxnSpLocks noChangeShapeType="1"/>
              <a:stCxn id="22" idx="2"/>
            </p:cNvCxnSpPr>
            <p:nvPr/>
          </p:nvCxnSpPr>
          <p:spPr bwMode="auto">
            <a:xfrm flipH="1">
              <a:off x="5350213" y="1626755"/>
              <a:ext cx="1130409" cy="715003"/>
            </a:xfrm>
            <a:prstGeom prst="straightConnector1">
              <a:avLst/>
            </a:prstGeom>
            <a:noFill/>
            <a:ln w="28575" algn="ctr">
              <a:solidFill>
                <a:srgbClr val="FF0000"/>
              </a:solidFill>
              <a:round/>
              <a:headEnd/>
              <a:tailEnd type="arrow" w="med" len="med"/>
            </a:ln>
          </p:spPr>
        </p:cxnSp>
        <p:sp>
          <p:nvSpPr>
            <p:cNvPr id="22" name="TextBox 21"/>
            <p:cNvSpPr txBox="1"/>
            <p:nvPr/>
          </p:nvSpPr>
          <p:spPr>
            <a:xfrm>
              <a:off x="5762776" y="703425"/>
              <a:ext cx="1435692" cy="923330"/>
            </a:xfrm>
            <a:prstGeom prst="rect">
              <a:avLst/>
            </a:prstGeom>
            <a:solidFill>
              <a:srgbClr val="FFFF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Electrostatic deflector</a:t>
              </a:r>
            </a:p>
            <a:p>
              <a:pPr algn="ctr" eaLnBrk="1" hangingPunct="1">
                <a:defRPr/>
              </a:pPr>
              <a:r>
                <a:rPr lang="en-US" altLang="ru-RU" dirty="0" smtClean="0"/>
                <a:t>(Bender)</a:t>
              </a:r>
              <a:endParaRPr lang="ru-RU" altLang="ru-RU" dirty="0" smtClean="0"/>
            </a:p>
          </p:txBody>
        </p:sp>
        <p:cxnSp>
          <p:nvCxnSpPr>
            <p:cNvPr id="27" name="Прямая со стрелкой 21"/>
            <p:cNvCxnSpPr>
              <a:cxnSpLocks noChangeShapeType="1"/>
              <a:stCxn id="28" idx="2"/>
            </p:cNvCxnSpPr>
            <p:nvPr/>
          </p:nvCxnSpPr>
          <p:spPr bwMode="auto">
            <a:xfrm>
              <a:off x="1741697" y="1160367"/>
              <a:ext cx="1372305" cy="1001670"/>
            </a:xfrm>
            <a:prstGeom prst="straightConnector1">
              <a:avLst/>
            </a:prstGeom>
            <a:noFill/>
            <a:ln w="28575" algn="ctr">
              <a:solidFill>
                <a:srgbClr val="FF0000"/>
              </a:solidFill>
              <a:round/>
              <a:headEnd/>
              <a:tailEnd type="arrow" w="med" len="med"/>
            </a:ln>
          </p:spPr>
        </p:cxnSp>
        <p:sp>
          <p:nvSpPr>
            <p:cNvPr id="28" name="TextBox 27"/>
            <p:cNvSpPr txBox="1"/>
            <p:nvPr/>
          </p:nvSpPr>
          <p:spPr>
            <a:xfrm>
              <a:off x="1044733" y="514036"/>
              <a:ext cx="1393928" cy="646331"/>
            </a:xfrm>
            <a:prstGeom prst="rect">
              <a:avLst/>
            </a:prstGeom>
            <a:solidFill>
              <a:srgbClr val="FFFF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Separating magnet</a:t>
              </a:r>
              <a:endParaRPr lang="ru-RU" altLang="ru-RU" dirty="0" smtClean="0"/>
            </a:p>
          </p:txBody>
        </p:sp>
        <p:cxnSp>
          <p:nvCxnSpPr>
            <p:cNvPr id="30" name="Прямая со стрелкой 21"/>
            <p:cNvCxnSpPr>
              <a:cxnSpLocks noChangeShapeType="1"/>
              <a:stCxn id="31" idx="3"/>
            </p:cNvCxnSpPr>
            <p:nvPr/>
          </p:nvCxnSpPr>
          <p:spPr bwMode="auto">
            <a:xfrm>
              <a:off x="1571544" y="1947047"/>
              <a:ext cx="1381052" cy="522723"/>
            </a:xfrm>
            <a:prstGeom prst="straightConnector1">
              <a:avLst/>
            </a:prstGeom>
            <a:noFill/>
            <a:ln w="28575" algn="ctr">
              <a:solidFill>
                <a:srgbClr val="FF0000"/>
              </a:solidFill>
              <a:round/>
              <a:headEnd/>
              <a:tailEnd type="arrow" w="med" len="med"/>
            </a:ln>
          </p:spPr>
        </p:cxnSp>
        <p:sp>
          <p:nvSpPr>
            <p:cNvPr id="31" name="TextBox 30"/>
            <p:cNvSpPr txBox="1"/>
            <p:nvPr/>
          </p:nvSpPr>
          <p:spPr>
            <a:xfrm>
              <a:off x="12502" y="1485382"/>
              <a:ext cx="1559042" cy="923330"/>
            </a:xfrm>
            <a:prstGeom prst="rect">
              <a:avLst/>
            </a:prstGeom>
            <a:solidFill>
              <a:srgbClr val="FFFF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b="1" dirty="0" smtClean="0"/>
                <a:t>DECRIS-PM</a:t>
              </a:r>
            </a:p>
            <a:p>
              <a:pPr algn="ctr" eaLnBrk="1" hangingPunct="1">
                <a:defRPr/>
              </a:pPr>
              <a:r>
                <a:rPr lang="en-US" altLang="ru-RU" dirty="0"/>
                <a:t>ECR-source</a:t>
              </a:r>
              <a:endParaRPr lang="en-US" altLang="ru-RU" dirty="0" smtClean="0"/>
            </a:p>
            <a:p>
              <a:pPr algn="ctr" eaLnBrk="1" hangingPunct="1">
                <a:defRPr/>
              </a:pPr>
              <a:r>
                <a:rPr lang="en-US" altLang="ru-RU" dirty="0"/>
                <a:t>(</a:t>
              </a:r>
              <a:r>
                <a:rPr lang="en-US" altLang="ru-RU" dirty="0" err="1"/>
                <a:t>U</a:t>
              </a:r>
              <a:r>
                <a:rPr lang="en-US" altLang="ru-RU" baseline="-25000" dirty="0" err="1"/>
                <a:t>max</a:t>
              </a:r>
              <a:r>
                <a:rPr lang="en-US" altLang="ru-RU" dirty="0"/>
                <a:t>=20 </a:t>
              </a:r>
              <a:r>
                <a:rPr lang="en-US" altLang="ru-RU" dirty="0" smtClean="0"/>
                <a:t>kV)</a:t>
              </a:r>
              <a:endParaRPr lang="ru-RU" altLang="ru-RU" dirty="0" smtClean="0"/>
            </a:p>
          </p:txBody>
        </p:sp>
        <p:sp>
          <p:nvSpPr>
            <p:cNvPr id="45" name="TextBox 44"/>
            <p:cNvSpPr txBox="1"/>
            <p:nvPr/>
          </p:nvSpPr>
          <p:spPr>
            <a:xfrm>
              <a:off x="7359834" y="2716416"/>
              <a:ext cx="1173731" cy="646331"/>
            </a:xfrm>
            <a:prstGeom prst="rect">
              <a:avLst/>
            </a:prstGeom>
            <a:solidFill>
              <a:srgbClr val="FFCC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Magnet</a:t>
              </a:r>
              <a:r>
                <a:rPr lang="ru-RU" altLang="ru-RU" dirty="0" smtClean="0"/>
                <a:t> </a:t>
              </a:r>
              <a:r>
                <a:rPr lang="en-US" altLang="ru-RU" dirty="0" smtClean="0"/>
                <a:t>coils</a:t>
              </a:r>
              <a:endParaRPr lang="ru-RU" altLang="ru-RU" dirty="0" smtClean="0"/>
            </a:p>
          </p:txBody>
        </p:sp>
        <p:cxnSp>
          <p:nvCxnSpPr>
            <p:cNvPr id="51" name="Прямая со стрелкой 25"/>
            <p:cNvCxnSpPr>
              <a:cxnSpLocks noChangeShapeType="1"/>
              <a:stCxn id="52" idx="0"/>
            </p:cNvCxnSpPr>
            <p:nvPr/>
          </p:nvCxnSpPr>
          <p:spPr bwMode="auto">
            <a:xfrm flipH="1" flipV="1">
              <a:off x="5382166" y="5106572"/>
              <a:ext cx="589472" cy="1055974"/>
            </a:xfrm>
            <a:prstGeom prst="straightConnector1">
              <a:avLst/>
            </a:prstGeom>
            <a:noFill/>
            <a:ln w="28575" algn="ctr">
              <a:solidFill>
                <a:srgbClr val="FF0000"/>
              </a:solidFill>
              <a:round/>
              <a:headEnd/>
              <a:tailEnd type="arrow" w="med" len="med"/>
            </a:ln>
          </p:spPr>
        </p:cxnSp>
        <p:sp>
          <p:nvSpPr>
            <p:cNvPr id="52" name="TextBox 51"/>
            <p:cNvSpPr txBox="1"/>
            <p:nvPr/>
          </p:nvSpPr>
          <p:spPr>
            <a:xfrm>
              <a:off x="5163502" y="6162546"/>
              <a:ext cx="1616271" cy="646331"/>
            </a:xfrm>
            <a:prstGeom prst="rect">
              <a:avLst/>
            </a:prstGeom>
            <a:solidFill>
              <a:srgbClr val="FFCCFF"/>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Ion beam extraction</a:t>
              </a:r>
              <a:endParaRPr lang="ru-RU" dirty="0">
                <a:latin typeface="Arial" panose="020B0604020202020204" pitchFamily="34" charset="0"/>
              </a:endParaRPr>
            </a:p>
          </p:txBody>
        </p:sp>
        <p:cxnSp>
          <p:nvCxnSpPr>
            <p:cNvPr id="59" name="Прямая со стрелкой 25"/>
            <p:cNvCxnSpPr>
              <a:cxnSpLocks noChangeShapeType="1"/>
              <a:stCxn id="60" idx="0"/>
            </p:cNvCxnSpPr>
            <p:nvPr/>
          </p:nvCxnSpPr>
          <p:spPr bwMode="auto">
            <a:xfrm flipV="1">
              <a:off x="3890439" y="4718627"/>
              <a:ext cx="1062352" cy="1259252"/>
            </a:xfrm>
            <a:prstGeom prst="straightConnector1">
              <a:avLst/>
            </a:prstGeom>
            <a:noFill/>
            <a:ln w="28575" algn="ctr">
              <a:solidFill>
                <a:srgbClr val="00B0F0"/>
              </a:solidFill>
              <a:round/>
              <a:headEnd/>
              <a:tailEnd type="arrow" w="med" len="med"/>
            </a:ln>
          </p:spPr>
        </p:cxnSp>
        <p:sp>
          <p:nvSpPr>
            <p:cNvPr id="60" name="TextBox 59"/>
            <p:cNvSpPr txBox="1"/>
            <p:nvPr/>
          </p:nvSpPr>
          <p:spPr>
            <a:xfrm>
              <a:off x="3264903" y="5977879"/>
              <a:ext cx="1251072" cy="646331"/>
            </a:xfrm>
            <a:prstGeom prst="rect">
              <a:avLst/>
            </a:prstGeom>
            <a:solidFill>
              <a:srgbClr val="BADDE1"/>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Flat –top resonator</a:t>
              </a:r>
              <a:endParaRPr lang="ru-RU" dirty="0">
                <a:latin typeface="Arial" panose="020B0604020202020204" pitchFamily="34" charset="0"/>
              </a:endParaRPr>
            </a:p>
          </p:txBody>
        </p:sp>
        <p:cxnSp>
          <p:nvCxnSpPr>
            <p:cNvPr id="73" name="Прямая со стрелкой 7"/>
            <p:cNvCxnSpPr>
              <a:cxnSpLocks noChangeShapeType="1"/>
              <a:stCxn id="74" idx="3"/>
            </p:cNvCxnSpPr>
            <p:nvPr/>
          </p:nvCxnSpPr>
          <p:spPr bwMode="auto">
            <a:xfrm flipV="1">
              <a:off x="3015922" y="4635600"/>
              <a:ext cx="1206392" cy="695949"/>
            </a:xfrm>
            <a:prstGeom prst="straightConnector1">
              <a:avLst/>
            </a:prstGeom>
            <a:noFill/>
            <a:ln w="28575" algn="ctr">
              <a:solidFill>
                <a:srgbClr val="FF33CC"/>
              </a:solidFill>
              <a:round/>
              <a:headEnd/>
              <a:tailEnd type="arrow" w="med" len="med"/>
            </a:ln>
          </p:spPr>
        </p:cxnSp>
        <p:sp>
          <p:nvSpPr>
            <p:cNvPr id="74" name="TextBox 73"/>
            <p:cNvSpPr txBox="1"/>
            <p:nvPr/>
          </p:nvSpPr>
          <p:spPr>
            <a:xfrm>
              <a:off x="1879577" y="5008383"/>
              <a:ext cx="1136345" cy="646331"/>
            </a:xfrm>
            <a:prstGeom prst="rect">
              <a:avLst/>
            </a:prstGeom>
            <a:solidFill>
              <a:srgbClr val="CCCCFF"/>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Vacuum pump</a:t>
              </a:r>
              <a:endParaRPr lang="ru-RU" altLang="ru-RU" dirty="0" smtClean="0"/>
            </a:p>
          </p:txBody>
        </p:sp>
        <p:cxnSp>
          <p:nvCxnSpPr>
            <p:cNvPr id="36" name="Прямая со стрелкой 21"/>
            <p:cNvCxnSpPr>
              <a:cxnSpLocks noChangeShapeType="1"/>
              <a:stCxn id="37" idx="2"/>
            </p:cNvCxnSpPr>
            <p:nvPr/>
          </p:nvCxnSpPr>
          <p:spPr bwMode="auto">
            <a:xfrm flipH="1">
              <a:off x="4091268" y="1376106"/>
              <a:ext cx="767485" cy="880939"/>
            </a:xfrm>
            <a:prstGeom prst="straightConnector1">
              <a:avLst/>
            </a:prstGeom>
            <a:noFill/>
            <a:ln w="28575" algn="ctr">
              <a:solidFill>
                <a:srgbClr val="FF0000"/>
              </a:solidFill>
              <a:round/>
              <a:headEnd/>
              <a:tailEnd type="arrow" w="med" len="med"/>
            </a:ln>
          </p:spPr>
        </p:cxnSp>
        <p:sp>
          <p:nvSpPr>
            <p:cNvPr id="37" name="TextBox 36"/>
            <p:cNvSpPr txBox="1"/>
            <p:nvPr/>
          </p:nvSpPr>
          <p:spPr>
            <a:xfrm>
              <a:off x="4116135" y="729775"/>
              <a:ext cx="1485235" cy="646331"/>
            </a:xfrm>
            <a:prstGeom prst="rect">
              <a:avLst/>
            </a:prstGeom>
            <a:solidFill>
              <a:srgbClr val="FFFFCC"/>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Accelerating tube</a:t>
              </a:r>
              <a:endParaRPr lang="ru-RU" altLang="ru-RU" dirty="0" smtClean="0"/>
            </a:p>
          </p:txBody>
        </p:sp>
        <p:cxnSp>
          <p:nvCxnSpPr>
            <p:cNvPr id="43" name="Прямая со стрелкой 7"/>
            <p:cNvCxnSpPr>
              <a:cxnSpLocks noChangeShapeType="1"/>
            </p:cNvCxnSpPr>
            <p:nvPr/>
          </p:nvCxnSpPr>
          <p:spPr bwMode="auto">
            <a:xfrm flipH="1">
              <a:off x="5300388" y="3021742"/>
              <a:ext cx="2088078" cy="1790210"/>
            </a:xfrm>
            <a:prstGeom prst="straightConnector1">
              <a:avLst/>
            </a:prstGeom>
            <a:noFill/>
            <a:ln w="28575" algn="ctr">
              <a:solidFill>
                <a:srgbClr val="006600"/>
              </a:solidFill>
              <a:round/>
              <a:headEnd/>
              <a:tailEnd type="arrow" w="med" len="med"/>
            </a:ln>
          </p:spPr>
        </p:cxnSp>
        <p:cxnSp>
          <p:nvCxnSpPr>
            <p:cNvPr id="44" name="Прямая со стрелкой 7"/>
            <p:cNvCxnSpPr>
              <a:cxnSpLocks noChangeShapeType="1"/>
              <a:stCxn id="45" idx="1"/>
            </p:cNvCxnSpPr>
            <p:nvPr/>
          </p:nvCxnSpPr>
          <p:spPr bwMode="auto">
            <a:xfrm flipH="1">
              <a:off x="5486400" y="3039582"/>
              <a:ext cx="1873434" cy="1217380"/>
            </a:xfrm>
            <a:prstGeom prst="straightConnector1">
              <a:avLst/>
            </a:prstGeom>
            <a:noFill/>
            <a:ln w="28575" algn="ctr">
              <a:solidFill>
                <a:srgbClr val="006600"/>
              </a:solidFill>
              <a:round/>
              <a:headEnd/>
              <a:tailEnd type="arrow" w="med" len="med"/>
            </a:ln>
          </p:spPr>
        </p:cxnSp>
      </p:grpSp>
      <p:sp>
        <p:nvSpPr>
          <p:cNvPr id="149507" name="Rectangle 3"/>
          <p:cNvSpPr>
            <a:spLocks noChangeArrowheads="1"/>
          </p:cNvSpPr>
          <p:nvPr/>
        </p:nvSpPr>
        <p:spPr bwMode="auto">
          <a:xfrm>
            <a:off x="2061352" y="-777"/>
            <a:ext cx="4588115" cy="523220"/>
          </a:xfrm>
          <a:prstGeom prst="rect">
            <a:avLst/>
          </a:prstGeom>
          <a:noFill/>
          <a:ln w="9525">
            <a:noFill/>
            <a:miter lim="800000"/>
            <a:headEnd/>
            <a:tailEnd/>
          </a:ln>
          <a:effectLst/>
        </p:spPr>
        <p:txBody>
          <a:bodyPr wrap="none">
            <a:spAutoFit/>
          </a:bodyPr>
          <a:lstStyle/>
          <a:p>
            <a:pPr eaLnBrk="0" hangingPunct="0">
              <a:defRPr/>
            </a:pPr>
            <a:r>
              <a:rPr lang="en-US" sz="2800" b="1" dirty="0" smtClean="0">
                <a:solidFill>
                  <a:srgbClr val="0000CC"/>
                </a:solidFill>
                <a:latin typeface="Times New Roman" panose="02020603050405020304" pitchFamily="18" charset="0"/>
                <a:cs typeface="Times New Roman" panose="02020603050405020304" pitchFamily="18" charset="0"/>
              </a:rPr>
              <a:t>Configuration of the DC-280</a:t>
            </a:r>
            <a:endParaRPr lang="ru-RU" sz="28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0125" y="657225"/>
            <a:ext cx="7143750" cy="5543550"/>
          </a:xfrm>
          <a:prstGeom prst="rect">
            <a:avLst/>
          </a:prstGeom>
          <a:pattFill prst="openDmnd">
            <a:fgClr>
              <a:schemeClr val="accent1"/>
            </a:fgClr>
            <a:bgClr>
              <a:schemeClr val="bg1"/>
            </a:bgClr>
          </a:pattFill>
          <a:ln w="25400">
            <a:solidFill>
              <a:srgbClr val="000000"/>
            </a:solidFill>
            <a:miter lim="800000"/>
            <a:headEnd/>
            <a:tailEnd/>
          </a:ln>
          <a:extLst/>
        </p:spPr>
      </p:pic>
      <p:sp>
        <p:nvSpPr>
          <p:cNvPr id="4" name="Text Box 46"/>
          <p:cNvSpPr txBox="1">
            <a:spLocks noChangeArrowheads="1"/>
          </p:cNvSpPr>
          <p:nvPr/>
        </p:nvSpPr>
        <p:spPr bwMode="auto">
          <a:xfrm>
            <a:off x="684213" y="893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smtClean="0">
                <a:solidFill>
                  <a:srgbClr val="0000CC"/>
                </a:solidFill>
                <a:latin typeface="Times New Roman" panose="02020603050405020304" pitchFamily="18" charset="0"/>
                <a:cs typeface="Times New Roman" panose="02020603050405020304" pitchFamily="18" charset="0"/>
              </a:rPr>
              <a:t>Working diagram </a:t>
            </a:r>
            <a:r>
              <a:rPr lang="en-US" sz="2800" b="1" dirty="0">
                <a:solidFill>
                  <a:srgbClr val="0000CC"/>
                </a:solidFill>
                <a:latin typeface="Times New Roman" panose="02020603050405020304" pitchFamily="18" charset="0"/>
                <a:cs typeface="Times New Roman" panose="02020603050405020304" pitchFamily="18" charset="0"/>
              </a:rPr>
              <a:t>of </a:t>
            </a:r>
            <a:r>
              <a:rPr lang="en-US" sz="2800" b="1" dirty="0" smtClean="0">
                <a:solidFill>
                  <a:srgbClr val="0000CC"/>
                </a:solidFill>
                <a:latin typeface="Times New Roman" panose="02020603050405020304" pitchFamily="18" charset="0"/>
                <a:cs typeface="Times New Roman" panose="02020603050405020304" pitchFamily="18" charset="0"/>
              </a:rPr>
              <a:t>the DC-280</a:t>
            </a:r>
            <a:endParaRPr lang="ru-RU" sz="2800" b="1" dirty="0" smtClean="0">
              <a:solidFill>
                <a:srgbClr val="0000CC"/>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67339" y="2521212"/>
            <a:ext cx="3749744" cy="369332"/>
          </a:xfrm>
          <a:prstGeom prst="rect">
            <a:avLst/>
          </a:prstGeom>
        </p:spPr>
        <p:txBody>
          <a:bodyPr wrap="none">
            <a:spAutoFit/>
          </a:bodyPr>
          <a:lstStyle/>
          <a:p>
            <a:r>
              <a:rPr lang="en-US" b="1" dirty="0" smtClean="0">
                <a:solidFill>
                  <a:srgbClr val="FF0000"/>
                </a:solidFill>
                <a:latin typeface="Arial" panose="020B0604020202020204" pitchFamily="34" charset="0"/>
              </a:rPr>
              <a:t>First experiments at SHE factory</a:t>
            </a:r>
            <a:endParaRPr lang="ru-RU" b="1" dirty="0">
              <a:solidFill>
                <a:srgbClr val="FF0000"/>
              </a:solidFill>
            </a:endParaRPr>
          </a:p>
        </p:txBody>
      </p:sp>
      <p:sp>
        <p:nvSpPr>
          <p:cNvPr id="5" name="Скругленный прямоугольник 4"/>
          <p:cNvSpPr/>
          <p:nvPr/>
        </p:nvSpPr>
        <p:spPr bwMode="auto">
          <a:xfrm>
            <a:off x="2267339" y="2189019"/>
            <a:ext cx="3872204" cy="274264"/>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85500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14742</TotalTime>
  <Words>1361</Words>
  <Application>Microsoft Office PowerPoint</Application>
  <PresentationFormat>Экран (4:3)</PresentationFormat>
  <Paragraphs>402</Paragraphs>
  <Slides>29</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29</vt:i4>
      </vt:variant>
    </vt:vector>
  </HeadingPairs>
  <TitlesOfParts>
    <vt:vector size="33" baseType="lpstr">
      <vt:lpstr>Default Design</vt:lpstr>
      <vt:lpstr>Объект упаковщика для оболочки</vt:lpstr>
      <vt:lpstr>PHOTO-PAINT</vt:lpstr>
      <vt:lpstr>Origin50.Graph</vt:lpstr>
      <vt:lpstr>Status of the Factory of  Super Heavy Elements DC-280 cyclotron</vt:lpstr>
      <vt:lpstr>Superheavy Elements (SHE) Factory – the Goals</vt:lpstr>
      <vt:lpstr>SHE Factory</vt:lpstr>
      <vt:lpstr>Презентация PowerPoint</vt:lpstr>
      <vt:lpstr>Approval of the Statement of Compliance </vt:lpstr>
      <vt:lpstr>Презентация PowerPoint</vt:lpstr>
      <vt:lpstr>Презентация PowerPoint</vt:lpstr>
      <vt:lpstr>Презентация PowerPoint</vt:lpstr>
      <vt:lpstr>Презентация PowerPoint</vt:lpstr>
      <vt:lpstr>Tests of DECRIS-PM at the HV platform of DC-280</vt:lpstr>
      <vt:lpstr>Презентация PowerPoint</vt:lpstr>
      <vt:lpstr>Beam injection system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FlerovLab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Valerii Bashevoy</dc:creator>
  <cp:lastModifiedBy>DellXPS</cp:lastModifiedBy>
  <cp:revision>2961</cp:revision>
  <cp:lastPrinted>2017-08-17T12:49:46Z</cp:lastPrinted>
  <dcterms:created xsi:type="dcterms:W3CDTF">2009-04-28T05:47:01Z</dcterms:created>
  <dcterms:modified xsi:type="dcterms:W3CDTF">2019-01-22T11:17:51Z</dcterms:modified>
</cp:coreProperties>
</file>