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5"/>
  </p:notesMasterIdLst>
  <p:handoutMasterIdLst>
    <p:handoutMasterId r:id="rId26"/>
  </p:handoutMasterIdLst>
  <p:sldIdLst>
    <p:sldId id="413" r:id="rId2"/>
    <p:sldId id="554" r:id="rId3"/>
    <p:sldId id="564" r:id="rId4"/>
    <p:sldId id="565" r:id="rId5"/>
    <p:sldId id="566" r:id="rId6"/>
    <p:sldId id="567" r:id="rId7"/>
    <p:sldId id="569" r:id="rId8"/>
    <p:sldId id="568" r:id="rId9"/>
    <p:sldId id="570" r:id="rId10"/>
    <p:sldId id="571" r:id="rId11"/>
    <p:sldId id="555" r:id="rId12"/>
    <p:sldId id="556" r:id="rId13"/>
    <p:sldId id="557" r:id="rId14"/>
    <p:sldId id="560" r:id="rId15"/>
    <p:sldId id="525" r:id="rId16"/>
    <p:sldId id="562" r:id="rId17"/>
    <p:sldId id="542" r:id="rId18"/>
    <p:sldId id="539" r:id="rId19"/>
    <p:sldId id="563" r:id="rId20"/>
    <p:sldId id="514" r:id="rId21"/>
    <p:sldId id="523" r:id="rId22"/>
    <p:sldId id="530" r:id="rId23"/>
    <p:sldId id="512" r:id="rId24"/>
  </p:sldIdLst>
  <p:sldSz cx="9144000" cy="6858000" type="screen4x3"/>
  <p:notesSz cx="6858000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3300"/>
    <a:srgbClr val="0000FF"/>
    <a:srgbClr val="FFFFCC"/>
    <a:srgbClr val="663300"/>
    <a:srgbClr val="FFFF66"/>
    <a:srgbClr val="000000"/>
    <a:srgbClr val="CCCCFF"/>
    <a:srgbClr val="FFFF99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12" autoAdjust="0"/>
    <p:restoredTop sz="94715" autoAdjust="0"/>
  </p:normalViewPr>
  <p:slideViewPr>
    <p:cSldViewPr>
      <p:cViewPr>
        <p:scale>
          <a:sx n="60" d="100"/>
          <a:sy n="60" d="100"/>
        </p:scale>
        <p:origin x="-2122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E50625-DF02-4E04-B185-6D9537F3C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79BA-18CF-48F9-8247-1518F89B5488}" type="datetimeFigureOut">
              <a:rPr lang="ru-RU" smtClean="0"/>
              <a:pPr/>
              <a:t>16.01.2019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9463"/>
            <a:ext cx="5486400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50180-6DB5-4181-85CE-288C9063B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kumimoji="0" lang="ru-RU" altLang="ru-RU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68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14C3B-04D8-4B3A-B8DE-F66AEC73E7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766D8-5667-46EE-AB43-2109329B44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CD7C3-B243-41EB-A013-68002D539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154F5-B115-4680-9E2B-0BB0DE47D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67FC6-845F-41BB-892F-C83AE27B7C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13FB-36CD-469F-B6B7-ABA151CEDE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5D0D1-1D77-41C8-8562-7C89981D00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1718-AAAB-4E4B-BF68-A76C17A3E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28DEC-06F7-49CE-B47C-CF7715CE48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5B00C-E686-4100-A636-5DDBE84A17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224CD-81FB-4C5A-98DF-79B9AB01A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63B9BC-658C-46BE-B388-948FC9E7B6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000108"/>
            <a:ext cx="8643998" cy="292895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Day-1 experiments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SHE Factory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>
                <a:latin typeface="+mn-lt"/>
              </a:rPr>
              <a:t/>
            </a:r>
            <a:br>
              <a:rPr lang="en-US" sz="800" dirty="0" smtClean="0">
                <a:latin typeface="+mn-lt"/>
              </a:rPr>
            </a:b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V.K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Utyonkov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Flerov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Laboratory of Nuclear Reactions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2" descr="http://fls2.jinr.ru/flnr/dimg/flerovlab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304" y="4429132"/>
            <a:ext cx="2680599" cy="1785950"/>
          </a:xfrm>
          <a:prstGeom prst="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214282" y="5895164"/>
            <a:ext cx="33575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49th meeting of the PAC for Nuclear Physics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22-23 January 2019 </a:t>
            </a:r>
            <a:br>
              <a:rPr lang="en-US" sz="1200" dirty="0" smtClean="0">
                <a:solidFill>
                  <a:srgbClr val="0000FF"/>
                </a:solidFill>
                <a:latin typeface="+mn-lt"/>
              </a:rPr>
            </a:b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International Conference Centre</a:t>
            </a:r>
            <a:endParaRPr lang="ru-RU" sz="12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4429131"/>
            <a:ext cx="2357454" cy="17680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4" name="Рисунок 13" descr="z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4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pic>
        <p:nvPicPr>
          <p:cNvPr id="15" name="Рисунок 14" descr="z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321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  <a:p>
            <a:r>
              <a:rPr lang="en-US" b="1" dirty="0" smtClean="0">
                <a:solidFill>
                  <a:srgbClr val="006600"/>
                </a:solidFill>
                <a:latin typeface="+mn-lt"/>
              </a:rPr>
              <a:t>Background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Optimal gas pressure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Yield vs. target thickness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Target stability vs. beam intensity and dose</a:t>
            </a:r>
          </a:p>
          <a:p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Systematics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of charge states</a:t>
            </a:r>
          </a:p>
          <a:p>
            <a:endParaRPr lang="en-US" b="1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6" name="Рисунок 15" descr="z2.bmp"/>
          <p:cNvPicPr>
            <a:picLocks noChangeAspect="1"/>
          </p:cNvPicPr>
          <p:nvPr/>
        </p:nvPicPr>
        <p:blipFill>
          <a:blip r:embed="rId6"/>
          <a:srcRect l="1190" r="5952" b="30847"/>
          <a:stretch>
            <a:fillRect/>
          </a:stretch>
        </p:blipFill>
        <p:spPr>
          <a:xfrm>
            <a:off x="4714876" y="1868791"/>
            <a:ext cx="4214842" cy="206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500694" y="1490291"/>
            <a:ext cx="3200043" cy="2724527"/>
            <a:chOff x="5643570" y="1490291"/>
            <a:chExt cx="3200043" cy="272452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987066" y="1490291"/>
              <a:ext cx="2442586" cy="2388889"/>
              <a:chOff x="5662620" y="928670"/>
              <a:chExt cx="2442586" cy="2388889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891" t="15749" r="25588" b="27557"/>
              <a:stretch>
                <a:fillRect/>
              </a:stretch>
            </p:blipFill>
            <p:spPr bwMode="auto">
              <a:xfrm>
                <a:off x="5738192" y="928670"/>
                <a:ext cx="2367014" cy="23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62620" y="3040560"/>
                <a:ext cx="21210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48</a:t>
                </a:r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</a:t>
                </a:r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128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  DSSD </a:t>
                </a:r>
                <a:r>
                  <a:rPr lang="en-US" sz="1200" b="1" i="1" dirty="0" smtClean="0">
                    <a:solidFill>
                      <a:srgbClr val="FFFF00"/>
                    </a:solidFill>
                  </a:rPr>
                  <a:t>&amp;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</a:t>
                </a:r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 SSSD</a:t>
                </a:r>
                <a:endParaRPr lang="ru-RU" sz="12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643570" y="3907041"/>
              <a:ext cx="3200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Digital and analog electronics, in parallel</a:t>
              </a:r>
              <a:endParaRPr lang="ru-RU" sz="1400" b="1" dirty="0">
                <a:latin typeface="+mn-lt"/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4" name="Рисунок 13" descr="z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5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pic>
        <p:nvPicPr>
          <p:cNvPr id="15" name="Рисунок 14" descr="z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949432" cy="321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  <a:p>
            <a:r>
              <a:rPr lang="en-US" b="1" dirty="0" smtClean="0">
                <a:solidFill>
                  <a:srgbClr val="006600"/>
                </a:solidFill>
                <a:latin typeface="+mn-lt"/>
              </a:rPr>
              <a:t>Background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Optimal gas pressure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Yield vs. target thickness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Target stability vs. beam intensity and dose</a:t>
            </a:r>
          </a:p>
          <a:p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Systematics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of charge states</a:t>
            </a:r>
          </a:p>
          <a:p>
            <a:r>
              <a:rPr lang="en-US" b="1" dirty="0" smtClean="0">
                <a:latin typeface="+mn-lt"/>
              </a:rPr>
              <a:t>Test of digital and analog data acquisition systems</a:t>
            </a:r>
            <a:endParaRPr lang="en-US" b="1" dirty="0" smtClean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45" t="7161" r="5546" b="14068"/>
          <a:stretch>
            <a:fillRect/>
          </a:stretch>
        </p:blipFill>
        <p:spPr>
          <a:xfrm>
            <a:off x="5072066" y="4286256"/>
            <a:ext cx="3643338" cy="2357454"/>
          </a:xfrm>
          <a:prstGeom prst="rect">
            <a:avLst/>
          </a:prstGeom>
        </p:spPr>
      </p:pic>
      <p:pic>
        <p:nvPicPr>
          <p:cNvPr id="9" name="Рисунок 8" descr="z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1025975"/>
            <a:ext cx="2143140" cy="3066906"/>
          </a:xfrm>
          <a:prstGeom prst="rect">
            <a:avLst/>
          </a:prstGeom>
        </p:spPr>
      </p:pic>
      <p:pic>
        <p:nvPicPr>
          <p:cNvPr id="11" name="Рисунок 10" descr="z1.bmp"/>
          <p:cNvPicPr>
            <a:picLocks noChangeAspect="1"/>
          </p:cNvPicPr>
          <p:nvPr/>
        </p:nvPicPr>
        <p:blipFill>
          <a:blip r:embed="rId4"/>
          <a:srcRect l="6305" t="8333" r="12131" b="33333"/>
          <a:stretch>
            <a:fillRect/>
          </a:stretch>
        </p:blipFill>
        <p:spPr>
          <a:xfrm>
            <a:off x="5286380" y="2214554"/>
            <a:ext cx="3571900" cy="178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5821722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</a:t>
            </a:r>
            <a:r>
              <a:rPr lang="en-US" b="1" dirty="0" smtClean="0">
                <a:latin typeface="+mn-lt"/>
              </a:rPr>
              <a:t>10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17/day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Excitation function for the 2</a:t>
            </a:r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  <a:latin typeface="+mn-lt"/>
              </a:rPr>
              <a:t>  - Observation of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decay of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281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Rg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Excitation function for the 3</a:t>
            </a:r>
            <a:r>
              <a:rPr lang="en-US" b="1" i="1" dirty="0" smtClean="0">
                <a:solidFill>
                  <a:srgbClr val="0066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-evaporation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Two decay times of </a:t>
            </a:r>
            <a:r>
              <a:rPr lang="en-US" sz="2000" b="1" baseline="30000" dirty="0" smtClean="0">
                <a:solidFill>
                  <a:srgbClr val="006600"/>
                </a:solidFill>
                <a:latin typeface="+mn-lt"/>
              </a:rPr>
              <a:t>276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cross section for the </a:t>
            </a:r>
            <a:r>
              <a:rPr lang="en-US" b="1" dirty="0" err="1" smtClean="0">
                <a:solidFill>
                  <a:srgbClr val="006600"/>
                </a:solidFill>
                <a:latin typeface="+mn-lt"/>
              </a:rPr>
              <a:t>p</a:t>
            </a:r>
            <a:r>
              <a:rPr lang="en-US" b="1" i="1" dirty="0" err="1" smtClean="0">
                <a:solidFill>
                  <a:srgbClr val="006600"/>
                </a:solidFill>
                <a:latin typeface="+mn-lt"/>
              </a:rPr>
              <a:t>xn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 channel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  <a:latin typeface="+mn-lt"/>
              </a:rPr>
              <a:t>  - Level of EC branch for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288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Mc and </a:t>
            </a:r>
            <a:r>
              <a:rPr lang="en-US" b="1" baseline="30000" dirty="0" smtClean="0">
                <a:solidFill>
                  <a:srgbClr val="006600"/>
                </a:solidFill>
                <a:latin typeface="+mn-lt"/>
              </a:rPr>
              <a:t>284</a:t>
            </a:r>
            <a:r>
              <a:rPr lang="en-US" b="1" dirty="0" smtClean="0">
                <a:solidFill>
                  <a:srgbClr val="006600"/>
                </a:solidFill>
                <a:latin typeface="+mn-lt"/>
              </a:rPr>
              <a:t>Nh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663300"/>
                </a:solidFill>
                <a:latin typeface="+mn-lt"/>
              </a:rPr>
              <a:t>5</a:t>
            </a:r>
            <a:r>
              <a:rPr lang="en-US" b="1" i="1" dirty="0" smtClean="0">
                <a:solidFill>
                  <a:srgbClr val="663300"/>
                </a:solidFill>
                <a:latin typeface="+mn-lt"/>
              </a:rPr>
              <a:t>n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-evaporation channel: new isotope </a:t>
            </a:r>
            <a:r>
              <a:rPr lang="en-US" b="1" baseline="30000" dirty="0" smtClean="0">
                <a:solidFill>
                  <a:srgbClr val="663300"/>
                </a:solidFill>
                <a:latin typeface="+mn-lt"/>
              </a:rPr>
              <a:t>286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Mc </a:t>
            </a:r>
            <a:r>
              <a:rPr lang="en-US" sz="1600" b="1" i="1" dirty="0" smtClean="0">
                <a:solidFill>
                  <a:srgbClr val="663300"/>
                </a:solidFill>
                <a:latin typeface="+mn-lt"/>
              </a:rPr>
              <a:t>&amp;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 descendants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6104791" y="428604"/>
            <a:ext cx="2396299" cy="3825752"/>
            <a:chOff x="6569984" y="428604"/>
            <a:chExt cx="2396299" cy="3825752"/>
          </a:xfrm>
        </p:grpSpPr>
        <p:pic>
          <p:nvPicPr>
            <p:cNvPr id="12" name="Рисунок 11" descr="z3.bmp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9984" y="428604"/>
              <a:ext cx="2396299" cy="38257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80264" y="706976"/>
              <a:ext cx="94314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n-lt"/>
                </a:rPr>
                <a:t>  p2</a:t>
              </a:r>
              <a:r>
                <a:rPr lang="en-US" sz="1400" b="1" i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1400" b="1" dirty="0" smtClean="0">
                  <a:solidFill>
                    <a:srgbClr val="FF0000"/>
                  </a:solidFill>
                  <a:latin typeface="+mn-lt"/>
                </a:rPr>
                <a:t>/EC ?     </a:t>
              </a:r>
              <a:endParaRPr lang="ru-RU" sz="14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3" name="Рисунок 12" descr="z5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428604"/>
            <a:ext cx="2357454" cy="3921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596" y="4756390"/>
            <a:ext cx="4316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Adjustment of optical elements  </a:t>
            </a:r>
            <a:r>
              <a:rPr lang="en-US" sz="1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</a:t>
            </a:r>
            <a:r>
              <a:rPr lang="en-US" sz="1600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D, </a:t>
            </a:r>
            <a:r>
              <a:rPr lang="en-US" sz="1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</a:t>
            </a:r>
            <a:r>
              <a:rPr lang="en-US" sz="1600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r>
              <a:rPr lang="en-US" sz="1600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</a:t>
            </a:r>
            <a:r>
              <a:rPr lang="en-US" sz="1600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r>
              <a:rPr lang="en-US" sz="1600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Transmission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Image size on detector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Background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Target stability vs. beam intensity and dose</a:t>
            </a:r>
          </a:p>
          <a:p>
            <a:r>
              <a:rPr lang="en-US" sz="1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Systematics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charge states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Test of digital and analog data acquisition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" t="7161" r="54685" b="16455"/>
          <a:stretch>
            <a:fillRect/>
          </a:stretch>
        </p:blipFill>
        <p:spPr>
          <a:xfrm>
            <a:off x="5000628" y="4357694"/>
            <a:ext cx="3714776" cy="228601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85791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Pu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 test  reaction – chemical properties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858384"/>
            <a:ext cx="3214710" cy="378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3319" y="5363190"/>
            <a:ext cx="4788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 </a:t>
            </a:r>
            <a:r>
              <a:rPr lang="en-US" b="1" dirty="0" smtClean="0">
                <a:latin typeface="+mn-lt"/>
                <a:sym typeface="Symbol"/>
              </a:rPr>
              <a:t>8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r>
              <a:rPr lang="en-US" b="1" dirty="0" smtClean="0">
                <a:latin typeface="+mn-lt"/>
              </a:rPr>
              <a:t>   </a:t>
            </a:r>
            <a:r>
              <a:rPr lang="en-US" sz="1600" b="1" dirty="0" smtClean="0">
                <a:latin typeface="+mn-lt"/>
              </a:rPr>
              <a:t>(3</a:t>
            </a:r>
            <a:r>
              <a:rPr lang="en-US" sz="1600" b="1" i="1" dirty="0" smtClean="0">
                <a:latin typeface="+mn-lt"/>
              </a:rPr>
              <a:t>n</a:t>
            </a:r>
            <a:r>
              <a:rPr lang="en-US" sz="1600" b="1" dirty="0" smtClean="0">
                <a:latin typeface="+mn-lt"/>
              </a:rPr>
              <a:t> – 3.6 </a:t>
            </a:r>
            <a:r>
              <a:rPr lang="en-US" sz="1600" b="1" dirty="0" err="1" smtClean="0">
                <a:latin typeface="+mn-lt"/>
              </a:rPr>
              <a:t>pb</a:t>
            </a:r>
            <a:r>
              <a:rPr lang="en-US" sz="1600" b="1" dirty="0" smtClean="0">
                <a:latin typeface="+mn-lt"/>
              </a:rPr>
              <a:t>, 4</a:t>
            </a:r>
            <a:r>
              <a:rPr lang="en-US" sz="1600" b="1" i="1" dirty="0" smtClean="0">
                <a:latin typeface="+mn-lt"/>
              </a:rPr>
              <a:t>n</a:t>
            </a:r>
            <a:r>
              <a:rPr lang="en-US" sz="1600" b="1" dirty="0" smtClean="0">
                <a:latin typeface="+mn-lt"/>
              </a:rPr>
              <a:t> – 4.5 </a:t>
            </a:r>
            <a:r>
              <a:rPr lang="en-US" sz="1600" b="1" dirty="0" err="1" smtClean="0">
                <a:latin typeface="+mn-lt"/>
              </a:rPr>
              <a:t>pb</a:t>
            </a:r>
            <a:r>
              <a:rPr lang="en-US" sz="1600" b="1" dirty="0" smtClean="0">
                <a:latin typeface="+mn-lt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=8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16/day  </a:t>
            </a:r>
            <a:r>
              <a:rPr lang="en-US" b="1" dirty="0" smtClean="0">
                <a:solidFill>
                  <a:srgbClr val="C00000"/>
                </a:solidFill>
                <a:sym typeface="Symbol"/>
              </a:rPr>
              <a:t>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chem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947" y="4581533"/>
            <a:ext cx="3175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R. </a:t>
            </a:r>
            <a:r>
              <a:rPr lang="en-US" sz="1200" dirty="0" err="1" smtClean="0">
                <a:latin typeface="+mn-lt"/>
              </a:rPr>
              <a:t>Eichler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i="1" dirty="0" smtClean="0">
                <a:latin typeface="+mn-lt"/>
              </a:rPr>
              <a:t>et al</a:t>
            </a:r>
            <a:r>
              <a:rPr lang="en-US" sz="1200" dirty="0" smtClean="0">
                <a:latin typeface="+mn-lt"/>
              </a:rPr>
              <a:t>., </a:t>
            </a:r>
            <a:r>
              <a:rPr lang="pt-BR" sz="1200" dirty="0" smtClean="0">
                <a:latin typeface="+mn-lt"/>
              </a:rPr>
              <a:t>Radiochim. Acta </a:t>
            </a:r>
            <a:r>
              <a:rPr lang="pt-BR" sz="1200" b="1" dirty="0" smtClean="0">
                <a:latin typeface="+mn-lt"/>
              </a:rPr>
              <a:t>98</a:t>
            </a:r>
            <a:r>
              <a:rPr lang="pt-BR" sz="1200" dirty="0" smtClean="0">
                <a:latin typeface="+mn-lt"/>
              </a:rPr>
              <a:t>, 133 (2010) </a:t>
            </a:r>
            <a:endParaRPr lang="ru-RU" sz="1200" dirty="0">
              <a:latin typeface="+mn-lt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623" y="857232"/>
            <a:ext cx="284515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286380" y="4143380"/>
            <a:ext cx="316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A. </a:t>
            </a:r>
            <a:r>
              <a:rPr lang="en-US" sz="1200" dirty="0" err="1" smtClean="0">
                <a:latin typeface="+mn-lt"/>
              </a:rPr>
              <a:t>Yakushev</a:t>
            </a:r>
            <a:r>
              <a:rPr lang="en-US" sz="1200" dirty="0" smtClean="0">
                <a:latin typeface="+mn-lt"/>
              </a:rPr>
              <a:t> et al., </a:t>
            </a:r>
            <a:r>
              <a:rPr lang="sv-SE" sz="1200" dirty="0" smtClean="0">
                <a:latin typeface="+mn-lt"/>
              </a:rPr>
              <a:t>Inorg. Chem. </a:t>
            </a:r>
            <a:r>
              <a:rPr lang="sv-SE" sz="1200" b="1" dirty="0" smtClean="0">
                <a:latin typeface="+mn-lt"/>
              </a:rPr>
              <a:t>53</a:t>
            </a:r>
            <a:r>
              <a:rPr lang="sv-SE" sz="1200" dirty="0" smtClean="0">
                <a:latin typeface="+mn-lt"/>
              </a:rPr>
              <a:t>, 1624 (2014)</a:t>
            </a:r>
            <a:endParaRPr lang="ru-RU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872" y="4937951"/>
            <a:ext cx="35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flerovium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 metal or a noble gas?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z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357298"/>
            <a:ext cx="7144786" cy="464346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29124" y="928670"/>
            <a:ext cx="371477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Expected decay properties of </a:t>
            </a:r>
            <a:r>
              <a:rPr kumimoji="0" lang="en-US" altLang="ja-JP" sz="1600" b="1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Og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 isotopes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657229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249-251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Cf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 – synthesis of the heaviest </a:t>
            </a:r>
            <a:r>
              <a:rPr lang="en-US" altLang="ja-JP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Og</a:t>
            </a:r>
            <a:r>
              <a:rPr lang="en-US" altLang="ja-JP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isotopes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42910" y="5357826"/>
            <a:ext cx="6858048" cy="71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New  </a:t>
            </a:r>
            <a:r>
              <a:rPr kumimoji="0" lang="en-US" altLang="ja-JP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249-251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Cf  target  is  under  preparation  at  ORNL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4 events per week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85918" y="6143644"/>
            <a:ext cx="6000792" cy="57150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Synthesis  of element  120  in  the reaction  with  </a:t>
            </a:r>
            <a:r>
              <a:rPr lang="en-US" altLang="ja-JP" sz="2400" b="1" kern="0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sz="20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я1.bmp"/>
          <p:cNvPicPr>
            <a:picLocks noChangeAspect="1"/>
          </p:cNvPicPr>
          <p:nvPr/>
        </p:nvPicPr>
        <p:blipFill>
          <a:blip r:embed="rId2"/>
          <a:srcRect t="1288" r="5864" b="13702"/>
          <a:stretch>
            <a:fillRect/>
          </a:stretch>
        </p:blipFill>
        <p:spPr>
          <a:xfrm>
            <a:off x="530686" y="1000107"/>
            <a:ext cx="8113279" cy="5457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285852" y="394438"/>
            <a:ext cx="6191760" cy="677108"/>
            <a:chOff x="1169040" y="-1071594"/>
            <a:chExt cx="6191760" cy="677108"/>
          </a:xfrm>
        </p:grpSpPr>
        <p:sp>
          <p:nvSpPr>
            <p:cNvPr id="8" name="TextBox 7"/>
            <p:cNvSpPr txBox="1"/>
            <p:nvPr/>
          </p:nvSpPr>
          <p:spPr>
            <a:xfrm>
              <a:off x="1169040" y="-1071594"/>
              <a:ext cx="61917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                                           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From </a:t>
              </a:r>
              <a:r>
                <a:rPr lang="ru-RU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baseline="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48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Ca  to  </a:t>
              </a:r>
              <a:r>
                <a:rPr lang="en-US" sz="2400" b="1" baseline="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50</a:t>
              </a:r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Ti</a:t>
              </a:r>
              <a:endParaRPr lang="ru-RU" sz="800" b="1" dirty="0" smtClean="0">
                <a:solidFill>
                  <a:srgbClr val="700000"/>
                </a:solidFill>
                <a:latin typeface="Calibri" pitchFamily="34" charset="0"/>
                <a:cs typeface="Calibri" pitchFamily="34" charset="0"/>
              </a:endParaRPr>
            </a:p>
            <a:p>
              <a:r>
                <a:rPr lang="en-US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Test reactions</a:t>
              </a:r>
              <a:r>
                <a:rPr lang="ru-RU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: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ru-RU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246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Cm+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48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294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Lv* 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244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Pu+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50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Ti</a:t>
              </a:r>
              <a:r>
                <a:rPr lang="ru-RU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       </a:t>
              </a:r>
              <a:r>
                <a:rPr lang="en-US" sz="2000" b="1" baseline="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294</a:t>
              </a:r>
              <a:r>
                <a:rPr lang="en-US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Lv*</a:t>
              </a:r>
              <a:endPara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3883684" y="-573116"/>
              <a:ext cx="214314" cy="158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>
              <a:off x="6261234" y="-573116"/>
              <a:ext cx="214314" cy="158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5572132" y="4381836"/>
            <a:ext cx="20233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V. </a:t>
            </a:r>
            <a:r>
              <a:rPr lang="en-US" sz="1100" dirty="0" err="1" smtClean="0">
                <a:solidFill>
                  <a:srgbClr val="0000FF"/>
                </a:solidFill>
              </a:rPr>
              <a:t>Zagrebaev</a:t>
            </a:r>
            <a:r>
              <a:rPr lang="en-US" sz="1100" dirty="0" smtClean="0">
                <a:solidFill>
                  <a:srgbClr val="0000FF"/>
                </a:solidFill>
              </a:rPr>
              <a:t> and W. Greiner</a:t>
            </a:r>
            <a:endParaRPr lang="ru-RU" sz="11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6215082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=0.2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week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1406" y="-24"/>
            <a:ext cx="90011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i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Unknown cross sections for production of elements 119 and 120</a:t>
            </a: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71" y="869231"/>
            <a:ext cx="7148525" cy="477434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element</a:t>
            </a:r>
            <a:r>
              <a:rPr kumimoji="0" lang="ru-RU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20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2" name="Рисунок 11" descr="z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868680"/>
            <a:ext cx="7146758" cy="4773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6380" y="3357562"/>
            <a:ext cx="3677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249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Cf(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295,296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251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Cf(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297,298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  <a:p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248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Cm(</a:t>
            </a:r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54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Cr,3-4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298,299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3306" y="4643446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Descendants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294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Og,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290,291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Lv, </a:t>
            </a:r>
            <a:r>
              <a:rPr lang="en-US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284–286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 …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known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137" y="5786454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=50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fb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month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1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928671"/>
            <a:ext cx="5662015" cy="487857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</a:t>
            </a: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element</a:t>
            </a:r>
            <a:r>
              <a:rPr kumimoji="0" lang="ru-RU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119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2" name="Рисунок 11" descr="z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" y="932688"/>
            <a:ext cx="5660136" cy="487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7915" y="4071942"/>
            <a:ext cx="344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249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Bk(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Ti,3-4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295,296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48" y="485776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Descendants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287,288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Mc, </a:t>
            </a:r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282-294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Nh…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known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137" y="5917188"/>
            <a:ext cx="700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=50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fb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=0.3 mg/cm</a:t>
            </a:r>
            <a:r>
              <a:rPr lang="en-US" sz="2000" b="1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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=0.6,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=3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  <a:sym typeface="Symbol"/>
              </a:rPr>
              <a:t> 1 event per month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1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rcRect t="8414" b="2435"/>
          <a:stretch>
            <a:fillRect/>
          </a:stretch>
        </p:blipFill>
        <p:spPr>
          <a:xfrm>
            <a:off x="428596" y="928670"/>
            <a:ext cx="3739462" cy="250033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73252717"/>
              </p:ext>
            </p:extLst>
          </p:nvPr>
        </p:nvGraphicFramePr>
        <p:xfrm>
          <a:off x="4000496" y="2500306"/>
          <a:ext cx="2860370" cy="2109889"/>
        </p:xfrm>
        <a:graphic>
          <a:graphicData uri="http://schemas.openxmlformats.org/presentationml/2006/ole">
            <p:oleObj spid="_x0000_s1026" name="PHOTO-PAINT" r:id="rId5" imgW="2020680" imgH="1490400" progId="">
              <p:embed/>
            </p:oleObj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4819708"/>
            <a:ext cx="3477956" cy="177683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00232" y="214290"/>
            <a:ext cx="550072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Super-Heavy Element (SHE) Factory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0" name="Рисунок 9" descr="IMG_20180830_0938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1857364"/>
            <a:ext cx="2500330" cy="1875248"/>
          </a:xfrm>
          <a:prstGeom prst="rect">
            <a:avLst/>
          </a:prstGeom>
        </p:spPr>
      </p:pic>
      <p:pic>
        <p:nvPicPr>
          <p:cNvPr id="13" name="Рисунок 12" descr="IMG_20180830_105125.jpg"/>
          <p:cNvPicPr>
            <a:picLocks noChangeAspect="1"/>
          </p:cNvPicPr>
          <p:nvPr/>
        </p:nvPicPr>
        <p:blipFill>
          <a:blip r:embed="rId8" cstate="print"/>
          <a:srcRect l="6804" r="4480" b="22336"/>
          <a:stretch>
            <a:fillRect/>
          </a:stretch>
        </p:blipFill>
        <p:spPr>
          <a:xfrm>
            <a:off x="5920530" y="4643446"/>
            <a:ext cx="2937750" cy="1928826"/>
          </a:xfrm>
          <a:prstGeom prst="rect">
            <a:avLst/>
          </a:prstGeom>
        </p:spPr>
      </p:pic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62948" y="4029022"/>
            <a:ext cx="3709052" cy="40011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14744" y="1142984"/>
            <a:ext cx="2714644" cy="40011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428596" y="5058803"/>
            <a:ext cx="2428892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altLang="ru-RU" sz="2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Gas-filled </a:t>
            </a: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altLang="ru-RU" sz="2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51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z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72" y="2477267"/>
            <a:ext cx="5675854" cy="409500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71414"/>
            <a:ext cx="4857784" cy="714380"/>
          </a:xfrm>
        </p:spPr>
        <p:txBody>
          <a:bodyPr>
            <a:normAutofit fontScale="90000"/>
          </a:bodyPr>
          <a:lstStyle/>
          <a:p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Drop  of  production  cross  section 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</a:t>
            </a:r>
            <a:b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           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Increase of sensitivity of experiment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072198" y="71414"/>
            <a:ext cx="2857520" cy="3119459"/>
            <a:chOff x="5786446" y="595293"/>
            <a:chExt cx="2857520" cy="3119459"/>
          </a:xfrm>
          <a:effectLst/>
        </p:grpSpPr>
        <p:pic>
          <p:nvPicPr>
            <p:cNvPr id="9" name="Рисунок 8" descr="z4.bmp"/>
            <p:cNvPicPr>
              <a:picLocks noChangeAspect="1"/>
            </p:cNvPicPr>
            <p:nvPr/>
          </p:nvPicPr>
          <p:blipFill>
            <a:blip r:embed="rId3"/>
            <a:srcRect l="7988" t="8082" r="32177" b="6260"/>
            <a:stretch>
              <a:fillRect/>
            </a:stretch>
          </p:blipFill>
          <p:spPr>
            <a:xfrm>
              <a:off x="5786446" y="857232"/>
              <a:ext cx="2857520" cy="2857520"/>
            </a:xfrm>
            <a:prstGeom prst="rect">
              <a:avLst/>
            </a:prstGeom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6357950" y="595293"/>
              <a:ext cx="2000264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increase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Z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342870" y="642919"/>
            <a:ext cx="2800370" cy="3025223"/>
            <a:chOff x="571472" y="857232"/>
            <a:chExt cx="2857520" cy="3086962"/>
          </a:xfrm>
          <a:effectLst/>
        </p:grpSpPr>
        <p:pic>
          <p:nvPicPr>
            <p:cNvPr id="8" name="Рисунок 7" descr="z3.bmp"/>
            <p:cNvPicPr>
              <a:picLocks noChangeAspect="1"/>
            </p:cNvPicPr>
            <p:nvPr/>
          </p:nvPicPr>
          <p:blipFill>
            <a:blip r:embed="rId4"/>
            <a:srcRect l="7735" t="10872" r="31504" b="5259"/>
            <a:stretch>
              <a:fillRect/>
            </a:stretch>
          </p:blipFill>
          <p:spPr>
            <a:xfrm>
              <a:off x="571472" y="1187528"/>
              <a:ext cx="2857520" cy="2756666"/>
            </a:xfrm>
            <a:prstGeom prst="rect">
              <a:avLst/>
            </a:prstGeom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714348" y="857232"/>
              <a:ext cx="2071702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decrease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N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072066" y="3743327"/>
            <a:ext cx="2506576" cy="3062309"/>
            <a:chOff x="5072066" y="3743327"/>
            <a:chExt cx="2506576" cy="3062309"/>
          </a:xfrm>
          <a:effectLst/>
        </p:grpSpPr>
        <p:pic>
          <p:nvPicPr>
            <p:cNvPr id="7" name="Рисунок 6" descr="z2.bmp"/>
            <p:cNvPicPr>
              <a:picLocks noChangeAspect="1"/>
            </p:cNvPicPr>
            <p:nvPr/>
          </p:nvPicPr>
          <p:blipFill>
            <a:blip r:embed="rId5"/>
            <a:srcRect l="4791" t="5238" r="11356" b="10609"/>
            <a:stretch>
              <a:fillRect/>
            </a:stretch>
          </p:blipFill>
          <p:spPr>
            <a:xfrm>
              <a:off x="5072066" y="3743327"/>
              <a:ext cx="2506576" cy="2714644"/>
            </a:xfrm>
            <a:prstGeom prst="rect">
              <a:avLst/>
            </a:prstGeom>
            <a:effectLst/>
          </p:spPr>
        </p:pic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5286380" y="6448446"/>
              <a:ext cx="2019312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with increase of </a:t>
              </a:r>
              <a:r>
                <a:rPr kumimoji="0" lang="en-US" altLang="ja-JP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N</a:t>
              </a:r>
              <a:endPara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214414" y="2714620"/>
            <a:ext cx="707236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Super Heavy Element (SHE) Factory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: 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New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facility for </a:t>
            </a:r>
            <a:endParaRPr lang="en-US" sz="28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super-heavy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element research 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7" y="795130"/>
            <a:ext cx="7615064" cy="538393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2844" y="142852"/>
            <a:ext cx="878687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Predicted cross sections for production of isotopes of elements 119 and 120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Рисунок 6" descr="zz1.bmp"/>
          <p:cNvPicPr>
            <a:picLocks noChangeAspect="1"/>
          </p:cNvPicPr>
          <p:nvPr/>
        </p:nvPicPr>
        <p:blipFill>
          <a:blip r:embed="rId3"/>
          <a:srcRect r="46875" b="49810"/>
          <a:stretch>
            <a:fillRect/>
          </a:stretch>
        </p:blipFill>
        <p:spPr>
          <a:xfrm>
            <a:off x="5000628" y="3600000"/>
            <a:ext cx="3960000" cy="151412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zz1.bmp"/>
          <p:cNvPicPr>
            <a:picLocks noChangeAspect="1"/>
          </p:cNvPicPr>
          <p:nvPr/>
        </p:nvPicPr>
        <p:blipFill>
          <a:blip r:embed="rId3"/>
          <a:srcRect r="46875" b="22785"/>
          <a:stretch>
            <a:fillRect/>
          </a:stretch>
        </p:blipFill>
        <p:spPr>
          <a:xfrm>
            <a:off x="5000628" y="3599903"/>
            <a:ext cx="3960000" cy="2329427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zz1.bmp"/>
          <p:cNvPicPr>
            <a:picLocks noChangeAspect="1"/>
          </p:cNvPicPr>
          <p:nvPr/>
        </p:nvPicPr>
        <p:blipFill>
          <a:blip r:embed="rId3"/>
          <a:srcRect r="46875"/>
          <a:stretch>
            <a:fillRect/>
          </a:stretch>
        </p:blipFill>
        <p:spPr>
          <a:xfrm>
            <a:off x="5000628" y="3600000"/>
            <a:ext cx="3960000" cy="301679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0" y="842400"/>
            <a:ext cx="7557683" cy="5001614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71414"/>
            <a:ext cx="3929090" cy="500066"/>
          </a:xfrm>
        </p:spPr>
        <p:txBody>
          <a:bodyPr/>
          <a:lstStyle/>
          <a:p>
            <a:pPr eaLnBrk="1" hangingPunct="1"/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Region  of  superheavy  nuclei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 rot="2938540">
            <a:off x="3313141" y="108277"/>
            <a:ext cx="1618903" cy="6679860"/>
          </a:xfrm>
          <a:prstGeom prst="ellipse">
            <a:avLst/>
          </a:prstGeom>
          <a:solidFill>
            <a:schemeClr val="tx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500826" y="928670"/>
            <a:ext cx="112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Ti, </a:t>
            </a:r>
            <a:r>
              <a:rPr lang="en-US" sz="16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Cr…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9096" y="2071678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4343" y="1835339"/>
            <a:ext cx="136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Light-</a:t>
            </a:r>
            <a:r>
              <a:rPr lang="en-US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nuclei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564317" y="447654"/>
            <a:ext cx="6365269" cy="1949968"/>
            <a:chOff x="1564317" y="447654"/>
            <a:chExt cx="6365269" cy="1949968"/>
          </a:xfrm>
        </p:grpSpPr>
        <p:grpSp>
          <p:nvGrpSpPr>
            <p:cNvPr id="2" name="Группа 11"/>
            <p:cNvGrpSpPr/>
            <p:nvPr/>
          </p:nvGrpSpPr>
          <p:grpSpPr>
            <a:xfrm>
              <a:off x="4112126" y="1172658"/>
              <a:ext cx="2888766" cy="1224964"/>
              <a:chOff x="4112126" y="1172658"/>
              <a:chExt cx="2888766" cy="1224964"/>
            </a:xfrm>
          </p:grpSpPr>
          <p:sp>
            <p:nvSpPr>
              <p:cNvPr id="9" name="Стрелка вправо 8"/>
              <p:cNvSpPr/>
              <p:nvPr/>
            </p:nvSpPr>
            <p:spPr>
              <a:xfrm>
                <a:off x="6500826" y="1714488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 rot="10800000">
                <a:off x="4112126" y="2111870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 rot="19618066">
                <a:off x="6215074" y="1172658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64317" y="447654"/>
              <a:ext cx="6365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It is essential to considerably extend the area of synthesized SHN</a:t>
              </a:r>
              <a:endPara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61" b="2263"/>
          <a:stretch>
            <a:fillRect/>
          </a:stretch>
        </p:blipFill>
        <p:spPr bwMode="auto">
          <a:xfrm>
            <a:off x="4214810" y="500042"/>
            <a:ext cx="4572032" cy="29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214290"/>
            <a:ext cx="2571768" cy="50006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SHE Factory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00958" y="3071810"/>
            <a:ext cx="150019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FLNR</a:t>
            </a:r>
            <a:r>
              <a:rPr kumimoji="0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kumimoji="0" lang="en-US" altLang="ja-JP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JINR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57818" y="71414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New cyclotron DC 280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761070"/>
          <a:ext cx="3429024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Ion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Expected beam intensity of (4-8)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/A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ions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pps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Ne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Ar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1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b="0" dirty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0.6-1.2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ru-RU" b="0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3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54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Cr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58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Fe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64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Zn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136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Xe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238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  <a:endParaRPr lang="ru-RU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5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ru-RU" sz="22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9124" y="3500438"/>
            <a:ext cx="4219149" cy="3164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t="5767"/>
          <a:stretch>
            <a:fillRect/>
          </a:stretch>
        </p:blipFill>
        <p:spPr>
          <a:xfrm>
            <a:off x="1214414" y="1527528"/>
            <a:ext cx="7858180" cy="428787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619672" cy="87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142852"/>
            <a:ext cx="1132493" cy="58340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143108" y="142852"/>
            <a:ext cx="564360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New 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Dubna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gas-filled recoil separator</a:t>
            </a:r>
            <a:r>
              <a:rPr kumimoji="0" lang="ru-RU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DGFRS-II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38105" y="1428736"/>
            <a:ext cx="3976692" cy="3929090"/>
            <a:chOff x="95242" y="1428736"/>
            <a:chExt cx="3976692" cy="39290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14281" y="4711495"/>
              <a:ext cx="3243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+mn-lt"/>
                </a:rPr>
                <a:t>Simulated yields of Fl isotopes (A.G. </a:t>
              </a:r>
              <a:r>
                <a:rPr lang="en-US" sz="1200" b="1" dirty="0" err="1" smtClean="0">
                  <a:latin typeface="+mn-lt"/>
                </a:rPr>
                <a:t>Popeko</a:t>
              </a:r>
              <a:r>
                <a:rPr lang="en-US" sz="1200" b="1" dirty="0" smtClean="0">
                  <a:latin typeface="+mn-lt"/>
                </a:rPr>
                <a:t>)</a:t>
              </a:r>
              <a:r>
                <a:rPr lang="en-US" sz="1200" b="1" dirty="0" smtClean="0">
                  <a:solidFill>
                    <a:srgbClr val="0000FF"/>
                  </a:solidFill>
                  <a:latin typeface="+mn-lt"/>
                </a:rPr>
                <a:t> </a:t>
              </a:r>
            </a:p>
            <a:p>
              <a:r>
                <a:rPr lang="en-US" sz="1200" b="1" i="1" dirty="0" err="1" smtClean="0">
                  <a:solidFill>
                    <a:srgbClr val="0000FF"/>
                  </a:solidFill>
                  <a:latin typeface="+mn-lt"/>
                </a:rPr>
                <a:t>DQ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+mn-lt"/>
                </a:rPr>
                <a:t>h</a:t>
              </a:r>
              <a:r>
                <a:rPr lang="en-US" sz="1200" b="1" i="1" dirty="0" err="1" smtClean="0">
                  <a:solidFill>
                    <a:srgbClr val="0000FF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+mn-lt"/>
                </a:rPr>
                <a:t>v</a:t>
              </a:r>
              <a:r>
                <a:rPr lang="en-US" sz="1200" b="1" dirty="0" smtClean="0">
                  <a:solidFill>
                    <a:srgbClr val="0000FF"/>
                  </a:solidFill>
                  <a:latin typeface="+mn-lt"/>
                </a:rPr>
                <a:t> set-up</a:t>
              </a:r>
            </a:p>
            <a:p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v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DQ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h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v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D</a:t>
              </a:r>
              <a:r>
                <a:rPr lang="en-US" sz="1200" b="1" dirty="0" smtClean="0">
                  <a:solidFill>
                    <a:srgbClr val="C00000"/>
                  </a:solidFill>
                  <a:latin typeface="+mn-lt"/>
                </a:rPr>
                <a:t> set-up</a:t>
              </a:r>
              <a:endParaRPr lang="ru-RU" sz="1200" b="1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95242" y="1428736"/>
              <a:ext cx="3976692" cy="3143272"/>
              <a:chOff x="238118" y="2453909"/>
              <a:chExt cx="4119568" cy="333254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8118" y="2453909"/>
                <a:ext cx="4119568" cy="3332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783643" y="4723637"/>
                <a:ext cx="8595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</a:rPr>
                  <a:t>DGFRS-1</a:t>
                </a:r>
                <a:endParaRPr lang="ru-RU" sz="12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57422" y="2794811"/>
                <a:ext cx="8595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C00000"/>
                    </a:solidFill>
                  </a:rPr>
                  <a:t>DGFRS-2</a:t>
                </a:r>
                <a:endParaRPr lang="ru-RU" sz="12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7" name="Прямая со стрелкой 16"/>
              <p:cNvCxnSpPr/>
              <p:nvPr/>
            </p:nvCxnSpPr>
            <p:spPr>
              <a:xfrm rot="5400000" flipH="1" flipV="1">
                <a:off x="2393141" y="3893347"/>
                <a:ext cx="1500198" cy="1588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140965" y="4366447"/>
                <a:ext cx="928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6600"/>
                    </a:solidFill>
                  </a:rPr>
                  <a:t>factor of 3</a:t>
                </a:r>
                <a:endParaRPr lang="ru-RU" sz="1200" b="1" dirty="0">
                  <a:solidFill>
                    <a:srgbClr val="006600"/>
                  </a:solidFill>
                </a:endParaRPr>
              </a:p>
            </p:txBody>
          </p:sp>
        </p:grpSp>
      </p:grpSp>
      <p:graphicFrame>
        <p:nvGraphicFramePr>
          <p:cNvPr id="14" name="Group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6565293"/>
              </p:ext>
            </p:extLst>
          </p:nvPr>
        </p:nvGraphicFramePr>
        <p:xfrm>
          <a:off x="2776554" y="5484835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Ca,3n)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Fl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4357686" y="785794"/>
            <a:ext cx="4429156" cy="5786478"/>
            <a:chOff x="4357686" y="785794"/>
            <a:chExt cx="4429156" cy="5786478"/>
          </a:xfrm>
        </p:grpSpPr>
        <p:pic>
          <p:nvPicPr>
            <p:cNvPr id="19" name="Рисунок 18" descr="IMG_20180618_153114.jpg"/>
            <p:cNvPicPr>
              <a:picLocks noChangeAspect="1"/>
            </p:cNvPicPr>
            <p:nvPr/>
          </p:nvPicPr>
          <p:blipFill>
            <a:blip r:embed="rId6" cstate="print"/>
            <a:srcRect l="3279" t="6448"/>
            <a:stretch>
              <a:fillRect/>
            </a:stretch>
          </p:blipFill>
          <p:spPr>
            <a:xfrm>
              <a:off x="4429124" y="785794"/>
              <a:ext cx="4286280" cy="310937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20" name="Рисунок 19" descr="IMG_20180618_153201.jpg"/>
            <p:cNvPicPr>
              <a:picLocks noChangeAspect="1"/>
            </p:cNvPicPr>
            <p:nvPr/>
          </p:nvPicPr>
          <p:blipFill>
            <a:blip r:embed="rId7" cstate="print"/>
            <a:srcRect l="5435" t="3787" r="3261" b="3927"/>
            <a:stretch>
              <a:fillRect/>
            </a:stretch>
          </p:blipFill>
          <p:spPr>
            <a:xfrm>
              <a:off x="4357686" y="3214686"/>
              <a:ext cx="4429156" cy="335758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38302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214290"/>
            <a:ext cx="2571768" cy="50006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SHE Factory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57818" y="71414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Cyclotron DC 280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761070"/>
          <a:ext cx="3429024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Ion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Expected beam intensity of (4-8)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/A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ions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pps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b="1" dirty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0.6-1.2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ru-RU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3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29190" y="571480"/>
            <a:ext cx="3719083" cy="271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z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08" y="3732617"/>
            <a:ext cx="3691357" cy="276821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357818" y="3286124"/>
            <a:ext cx="28575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Separator DGFRS-2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428596" y="3071810"/>
            <a:ext cx="3738090" cy="3547459"/>
            <a:chOff x="95242" y="1428736"/>
            <a:chExt cx="3976692" cy="377389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14281" y="4711495"/>
              <a:ext cx="3243286" cy="49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+mn-lt"/>
                </a:rPr>
                <a:t>Simulated yields of Fl isotopes (A.G. </a:t>
              </a:r>
              <a:r>
                <a:rPr lang="en-US" sz="1200" b="1" dirty="0" err="1" smtClean="0">
                  <a:latin typeface="+mn-lt"/>
                </a:rPr>
                <a:t>Popeko</a:t>
              </a:r>
              <a:r>
                <a:rPr lang="en-US" sz="1200" b="1" dirty="0" smtClean="0">
                  <a:latin typeface="+mn-lt"/>
                </a:rPr>
                <a:t>)</a:t>
              </a:r>
              <a:r>
                <a:rPr lang="en-US" sz="1200" b="1" dirty="0" smtClean="0">
                  <a:solidFill>
                    <a:srgbClr val="0000FF"/>
                  </a:solidFill>
                  <a:latin typeface="+mn-lt"/>
                </a:rPr>
                <a:t> </a:t>
              </a:r>
            </a:p>
            <a:p>
              <a:r>
                <a:rPr lang="en-US" sz="1200" b="1" i="1" dirty="0" err="1" smtClean="0">
                  <a:solidFill>
                    <a:srgbClr val="0000FF"/>
                  </a:solidFill>
                  <a:latin typeface="+mn-lt"/>
                </a:rPr>
                <a:t>DQ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+mn-lt"/>
                </a:rPr>
                <a:t>h</a:t>
              </a:r>
              <a:r>
                <a:rPr lang="en-US" sz="1200" b="1" i="1" dirty="0" err="1" smtClean="0">
                  <a:solidFill>
                    <a:srgbClr val="0000FF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+mn-lt"/>
                </a:rPr>
                <a:t>v</a:t>
              </a:r>
              <a:r>
                <a:rPr lang="en-US" sz="1200" b="1" dirty="0" smtClean="0">
                  <a:solidFill>
                    <a:srgbClr val="0000FF"/>
                  </a:solidFill>
                  <a:latin typeface="+mn-lt"/>
                </a:rPr>
                <a:t> set-up       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v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DQ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h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 err="1" smtClean="0">
                  <a:solidFill>
                    <a:srgbClr val="C00000"/>
                  </a:solidFill>
                  <a:latin typeface="+mn-lt"/>
                </a:rPr>
                <a:t>v</a:t>
              </a:r>
              <a:r>
                <a:rPr lang="en-US" sz="1200" b="1" i="1" dirty="0" err="1" smtClean="0">
                  <a:solidFill>
                    <a:srgbClr val="C00000"/>
                  </a:solidFill>
                  <a:latin typeface="+mn-lt"/>
                </a:rPr>
                <a:t>D</a:t>
              </a:r>
              <a:r>
                <a:rPr lang="en-US" sz="1200" b="1" dirty="0" smtClean="0">
                  <a:solidFill>
                    <a:srgbClr val="C00000"/>
                  </a:solidFill>
                  <a:latin typeface="+mn-lt"/>
                </a:rPr>
                <a:t> set-up</a:t>
              </a:r>
              <a:endParaRPr lang="ru-RU" sz="1200" b="1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21" name="Группа 15"/>
            <p:cNvGrpSpPr/>
            <p:nvPr/>
          </p:nvGrpSpPr>
          <p:grpSpPr>
            <a:xfrm>
              <a:off x="95242" y="1428736"/>
              <a:ext cx="3976692" cy="3143272"/>
              <a:chOff x="238118" y="2453909"/>
              <a:chExt cx="4119568" cy="3332545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8118" y="2453909"/>
                <a:ext cx="4119568" cy="3332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783643" y="4723637"/>
                <a:ext cx="8595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</a:rPr>
                  <a:t>DGFRS-1</a:t>
                </a:r>
                <a:endParaRPr lang="ru-RU" sz="12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57422" y="2794811"/>
                <a:ext cx="8595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C00000"/>
                    </a:solidFill>
                  </a:rPr>
                  <a:t>DGFRS-2</a:t>
                </a:r>
                <a:endParaRPr lang="ru-RU" sz="12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5" name="Прямая со стрелкой 24"/>
              <p:cNvCxnSpPr/>
              <p:nvPr/>
            </p:nvCxnSpPr>
            <p:spPr>
              <a:xfrm rot="5400000" flipH="1" flipV="1">
                <a:off x="2393141" y="3893347"/>
                <a:ext cx="1500198" cy="1588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140965" y="4366447"/>
                <a:ext cx="928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6600"/>
                    </a:solidFill>
                  </a:rPr>
                  <a:t>factor of 3</a:t>
                </a:r>
                <a:endParaRPr lang="ru-RU" sz="1200" b="1" dirty="0">
                  <a:solidFill>
                    <a:srgbClr val="006600"/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3357554" y="2571744"/>
            <a:ext cx="11651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factor of 10</a:t>
            </a:r>
            <a:endParaRPr lang="ru-RU" sz="16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933471"/>
            <a:ext cx="5953140" cy="20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 descr="z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28" name="Рисунок 27" descr="z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</p:txBody>
      </p:sp>
      <p:pic>
        <p:nvPicPr>
          <p:cNvPr id="42" name="Рисунок 41" descr="z5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1785926"/>
            <a:ext cx="4852143" cy="2214578"/>
          </a:xfrm>
          <a:prstGeom prst="rect">
            <a:avLst/>
          </a:prstGeom>
        </p:spPr>
      </p:pic>
      <p:pic>
        <p:nvPicPr>
          <p:cNvPr id="27" name="Рисунок 26" descr="z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28" name="Рисунок 27" descr="z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50183" y="2643182"/>
            <a:ext cx="16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Size of detector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</p:txBody>
      </p:sp>
      <p:pic>
        <p:nvPicPr>
          <p:cNvPr id="53" name="Рисунок 52" descr="z4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409" y="1715807"/>
            <a:ext cx="3576420" cy="2497691"/>
          </a:xfrm>
          <a:prstGeom prst="rect">
            <a:avLst/>
          </a:prstGeom>
        </p:spPr>
      </p:pic>
      <p:pic>
        <p:nvPicPr>
          <p:cNvPr id="27" name="Рисунок 26" descr="z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28" name="Рисунок 27" descr="z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  <a:p>
            <a:r>
              <a:rPr lang="en-US" b="1" dirty="0" smtClean="0">
                <a:solidFill>
                  <a:srgbClr val="006600"/>
                </a:solidFill>
                <a:latin typeface="+mn-lt"/>
              </a:rPr>
              <a:t>Background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Optimal gas pressure</a:t>
            </a:r>
          </a:p>
        </p:txBody>
      </p:sp>
      <p:pic>
        <p:nvPicPr>
          <p:cNvPr id="16" name="Рисунок 15" descr="z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18" name="Рисунок 17" descr="z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  <a:p>
            <a:r>
              <a:rPr lang="en-US" b="1" dirty="0" smtClean="0">
                <a:solidFill>
                  <a:srgbClr val="006600"/>
                </a:solidFill>
                <a:latin typeface="+mn-lt"/>
              </a:rPr>
              <a:t>Background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Optimal gas pressure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Yield vs. target thickness</a:t>
            </a:r>
          </a:p>
        </p:txBody>
      </p:sp>
      <p:pic>
        <p:nvPicPr>
          <p:cNvPr id="57" name="Рисунок 56" descr="z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849463"/>
            <a:ext cx="3429024" cy="2401004"/>
          </a:xfrm>
          <a:prstGeom prst="rect">
            <a:avLst/>
          </a:prstGeom>
        </p:spPr>
      </p:pic>
      <p:pic>
        <p:nvPicPr>
          <p:cNvPr id="27" name="Рисунок 26" descr="z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28" name="Рисунок 27" descr="z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57224" y="350043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targets with different thickness</a:t>
            </a:r>
          </a:p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one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185738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Test reactions: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6" name="Рисунок 5" descr="z2.bmp"/>
          <p:cNvPicPr>
            <a:picLocks noChangeAspect="1"/>
          </p:cNvPicPr>
          <p:nvPr/>
        </p:nvPicPr>
        <p:blipFill>
          <a:blip r:embed="rId2"/>
          <a:srcRect l="4144" t="7731" r="11277" b="3358"/>
          <a:stretch>
            <a:fillRect/>
          </a:stretch>
        </p:blipFill>
        <p:spPr>
          <a:xfrm>
            <a:off x="5893360" y="4357694"/>
            <a:ext cx="2964920" cy="21790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500042"/>
            <a:ext cx="77867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en-US" altLang="ja-JP" sz="26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nat</a:t>
            </a:r>
            <a:r>
              <a:rPr kumimoji="0" lang="en-US" altLang="ja-JP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Yb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Ar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  <a:sym typeface="Symbol"/>
              </a:rPr>
              <a:t>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US" altLang="ja-JP" sz="26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170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Er+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and 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206,208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Pb+</a:t>
            </a:r>
            <a:r>
              <a:rPr lang="en-US" altLang="ja-JP" sz="24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 </a:t>
            </a:r>
            <a:r>
              <a:rPr lang="en-US" altLang="ja-JP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Рисунок 4" descr="z1.bmp"/>
          <p:cNvPicPr>
            <a:picLocks noChangeAspect="1"/>
          </p:cNvPicPr>
          <p:nvPr/>
        </p:nvPicPr>
        <p:blipFill>
          <a:blip r:embed="rId3"/>
          <a:srcRect l="6182" t="9188" r="11277" b="4816"/>
          <a:stretch>
            <a:fillRect/>
          </a:stretch>
        </p:blipFill>
        <p:spPr>
          <a:xfrm>
            <a:off x="2964406" y="4393240"/>
            <a:ext cx="2893478" cy="210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9824" y="1071546"/>
            <a:ext cx="4723344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Cross section ~10</a:t>
            </a:r>
            <a:r>
              <a:rPr lang="en-US" sz="2400" b="1" baseline="30000" dirty="0" smtClean="0">
                <a:latin typeface="+mn-lt"/>
              </a:rPr>
              <a:t>8-9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pb</a:t>
            </a:r>
            <a:endParaRPr lang="en-US" b="1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Adjustment of optical elements 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n-lt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b="1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D</a:t>
            </a:r>
            <a:endParaRPr lang="en-US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Transmission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Image size on detector</a:t>
            </a:r>
          </a:p>
          <a:p>
            <a:r>
              <a:rPr lang="en-US" b="1" dirty="0" smtClean="0">
                <a:solidFill>
                  <a:srgbClr val="663300"/>
                </a:solidFill>
                <a:latin typeface="+mn-lt"/>
              </a:rPr>
              <a:t>Dispersion</a:t>
            </a:r>
          </a:p>
          <a:p>
            <a:r>
              <a:rPr lang="en-US" b="1" dirty="0" smtClean="0">
                <a:solidFill>
                  <a:srgbClr val="006600"/>
                </a:solidFill>
                <a:latin typeface="+mn-lt"/>
              </a:rPr>
              <a:t>Background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Optimal gas pressure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Yield vs. target thickness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Target stability vs. beam intensity and dose</a:t>
            </a:r>
          </a:p>
        </p:txBody>
      </p:sp>
      <p:pic>
        <p:nvPicPr>
          <p:cNvPr id="27" name="Рисунок 26" descr="z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3" y="4286256"/>
            <a:ext cx="2397077" cy="1182582"/>
          </a:xfrm>
          <a:prstGeom prst="rect">
            <a:avLst/>
          </a:prstGeom>
        </p:spPr>
      </p:pic>
      <p:pic>
        <p:nvPicPr>
          <p:cNvPr id="28" name="Рисунок 27" descr="z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5584840"/>
            <a:ext cx="1785950" cy="10588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00628" y="3214686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targets with different thickness</a:t>
            </a:r>
          </a:p>
          <a:p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one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25744</TotalTime>
  <Words>1090</Words>
  <Application>Microsoft PowerPoint</Application>
  <PresentationFormat>Экран (4:3)</PresentationFormat>
  <Paragraphs>207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PHOTO-PAINT</vt:lpstr>
      <vt:lpstr>Programme of Day-1 experiments  at the SHE Factory   V.K. Utyonkov  Flerov Laboratory of Nuclear Reactions</vt:lpstr>
      <vt:lpstr>Drop  of  production  cross  section              Increase of sensitivity of experiment</vt:lpstr>
      <vt:lpstr>SHE Factory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Region  of  superheavy  nuclei</vt:lpstr>
      <vt:lpstr>SHE Factory</vt:lpstr>
      <vt:lpstr>Слайд 23</vt:lpstr>
    </vt:vector>
  </TitlesOfParts>
  <Company>FLNR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Utenkov</dc:creator>
  <cp:lastModifiedBy>Vlladimir</cp:lastModifiedBy>
  <cp:revision>1336</cp:revision>
  <dcterms:created xsi:type="dcterms:W3CDTF">2004-06-29T08:14:21Z</dcterms:created>
  <dcterms:modified xsi:type="dcterms:W3CDTF">2019-01-16T11:34:42Z</dcterms:modified>
</cp:coreProperties>
</file>