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49" r:id="rId2"/>
    <p:sldMasterId id="2147484576" r:id="rId3"/>
  </p:sldMasterIdLst>
  <p:notesMasterIdLst>
    <p:notesMasterId r:id="rId30"/>
  </p:notesMasterIdLst>
  <p:sldIdLst>
    <p:sldId id="346" r:id="rId4"/>
    <p:sldId id="740" r:id="rId5"/>
    <p:sldId id="743" r:id="rId6"/>
    <p:sldId id="742" r:id="rId7"/>
    <p:sldId id="729" r:id="rId8"/>
    <p:sldId id="730" r:id="rId9"/>
    <p:sldId id="732" r:id="rId10"/>
    <p:sldId id="744" r:id="rId11"/>
    <p:sldId id="733" r:id="rId12"/>
    <p:sldId id="745" r:id="rId13"/>
    <p:sldId id="746" r:id="rId14"/>
    <p:sldId id="739" r:id="rId15"/>
    <p:sldId id="724" r:id="rId16"/>
    <p:sldId id="747" r:id="rId17"/>
    <p:sldId id="725" r:id="rId18"/>
    <p:sldId id="726" r:id="rId19"/>
    <p:sldId id="727" r:id="rId20"/>
    <p:sldId id="748" r:id="rId21"/>
    <p:sldId id="728" r:id="rId22"/>
    <p:sldId id="734" r:id="rId23"/>
    <p:sldId id="735" r:id="rId24"/>
    <p:sldId id="736" r:id="rId25"/>
    <p:sldId id="737" r:id="rId26"/>
    <p:sldId id="738" r:id="rId27"/>
    <p:sldId id="749" r:id="rId28"/>
    <p:sldId id="722" r:id="rId2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FF"/>
    <a:srgbClr val="FF33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672" y="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19BCD47-ED3B-4E52-872D-DE789D9A03C2}" type="datetimeFigureOut">
              <a:rPr lang="ru-RU"/>
              <a:pPr>
                <a:defRPr/>
              </a:pPr>
              <a:t>22.01.2019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F6DBD9-C0A2-468B-811A-3AB47734A4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159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AED077-1E17-4194-8699-C70CD402D6F5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8738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11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6DBD9-C0A2-468B-811A-3AB47734A488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041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02681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FCDDC327-E553-45EB-99C0-E52AAC408231}" type="slidenum">
              <a:rPr lang="ru-RU" altLang="ru-RU" sz="1200" smtClean="0"/>
              <a:pPr eaLnBrk="1" hangingPunct="1">
                <a:defRPr/>
              </a:pPr>
              <a:t>22</a:t>
            </a:fld>
            <a:endParaRPr lang="ru-RU" altLang="ru-RU" sz="1200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92650"/>
            <a:ext cx="4946650" cy="44465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0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For the synthesis of elements heavier than 118, the beams of ions heavier than Ca-48 are needed. In cooperation with our colleagues from France the Ti-50 ions were accelerated at the U400. First experiments were dedicated to the measurement of  the average number of prompt neutrons from spontaneous fission of Rf, produced in 50Ti+208Pb reaction using the modernized VASSILISSA separator He-3 neutron detector. These set-ups were developed in accordance with the DRIBS-III project. The average number of neutrons was found to be 4.47 n/SF.  These measurements are of special interest for understanding properties of SHE and for their search in nature.</a:t>
            </a:r>
            <a:endParaRPr lang="ru-RU" altLang="ru-RU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259EB5-2524-4554-9F86-5925E982D889}" type="slidenum">
              <a:rPr lang="ru-RU" altLang="ru-RU" smtClean="0">
                <a:solidFill>
                  <a:srgbClr val="000000"/>
                </a:solidFill>
              </a:rPr>
              <a:pPr/>
              <a:t>24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20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D57E4-5EA2-4D20-A450-F61983416E0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90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16F9-F5C1-441A-BFAA-AF03607E94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30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EAD-3AEE-4AA0-B4A8-368C996612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982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205E7-0120-4DD0-8692-FA210B6381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38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B1D7-1369-403A-AF26-FE0611C919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845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C1AE-D7FE-4670-8794-BADE52947CAD}" type="datetime1">
              <a:rPr lang="en-US" altLang="ru-RU" smtClean="0"/>
              <a:t>1/22/2019</a:t>
            </a:fld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A. Popeko, EMIS-XVII. Grand Rapids, MI, USA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BC0B9-8E0E-431C-BBE2-4E98486EEF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09892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7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1EC6F7B8-F35C-4A0C-AAEF-BF33B2BF3ED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97513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279CD-220D-4A64-9B8A-3F8D6490D32B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0DDA4A-1FBB-4459-B358-A86DB61A00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1405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B25FF9-1903-4F36-A4A2-CA1E68E59884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E7A549-E8A8-4FCC-9228-953265CFB47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3844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39ACA-4305-4884-A4D4-926FF56E8F96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82C3FB-69DE-4BDE-B440-2790B9AEB7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6305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A0B79E-FCB8-4DAB-8AC5-61D01F9B25A0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972D51-912C-4C4A-8AF2-956E5DFCA6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8942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4BC01F-8A53-42A3-AF7E-767C993D46D3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CF0F6B-6F2E-4E6E-B4E2-0EE8544E83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27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09CD-B6C0-46D7-9AB7-CA55B56AED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221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CDCC19-D322-498C-85B6-D512E32A41A7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4B6EE0-35CE-4E9F-ACDE-807E637E790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462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ED19A5-9CAE-4F71-BD60-BCD041C22638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B2F863-4021-43D9-AAF8-71F764C04C8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554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2DDAA4-7E31-480F-A5A9-B089726C9AF1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E8AD98-1764-4EC7-BA7A-60852475AF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3177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2518F2-D193-4257-8BA9-1861B74761FB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5A7B66-0D69-40CF-A3B0-426582D834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2829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38E67B-9D3F-4A9A-BB6A-7ACD227FC100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1BC699-54B0-4E38-A537-845C010FB7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7952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7C4F41-4F2A-45E6-95D3-53E0721B5927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CCD8A8-C75E-49B2-91E5-43A3F6A4F5C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928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D820B8-4B9C-4FD7-A3E5-AF9B5A52B3FF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CFAAEF-9C0D-4F0E-A2B8-ABD03734A7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83816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61AB31-8836-41BD-BCDF-2E00F7F58B13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7B9907-E026-49B9-A6DD-5E2F05D15F7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929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266E89E-D5F2-498F-BC06-5E6CDF5D923E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837F98-543C-4107-8748-E965980240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64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1E7640"/>
                </a:solidFill>
                <a:latin typeface="Arial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latin typeface="Arial"/>
              </a:rPr>
            </a:br>
            <a:r>
              <a:rPr lang="en-US" sz="1000" dirty="0">
                <a:solidFill>
                  <a:srgbClr val="1E7640"/>
                </a:solidFill>
                <a:latin typeface="Arial"/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919" y="811969"/>
            <a:ext cx="2152274" cy="215227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1" name="Picture 20" descr="DifScat_better vibe.jpg.jpe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253" y="1402065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7157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45689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45FE-A1D2-444D-B5E2-C9A66EB11F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830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392525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340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03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237744"/>
            <a:ext cx="4341471" cy="1117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9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3388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73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A957-CA73-469D-8A33-2FB5BED41F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59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CB0E-73EF-4182-80CC-7D093B53B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09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078A-62EA-4BA4-8633-EA8DE4EC26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96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710A0-58E1-4381-B758-E8B59BFB47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37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703A-1D60-4D8E-9CCC-482A853E12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58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578-99FC-4335-8C6F-FAE2871FE3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59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760AB6-3576-424F-A60E-133CFCDE4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83" r:id="rId13"/>
    <p:sldLayoutId id="214748458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1E1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A490842-210B-4D80-A892-6C4DABEC6658}" type="datetime1">
              <a:rPr lang="en-US"/>
              <a:pPr>
                <a:defRPr/>
              </a:pPr>
              <a:t>1/22/2019</a:t>
            </a:fld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3333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13A2374-E6CC-4409-937E-CC72E4F674D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4" name="Rectangle 12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5" name="Rectangle 13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6" name="Rectangle 14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392525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white">
                    <a:lumMod val="75000"/>
                  </a:prstClr>
                </a:solidFill>
                <a:cs typeface="Arial" pitchFamily="34" charset="0"/>
              </a:rPr>
              <a:pPr algn="r" defTabSz="173038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 userDrawn="1"/>
        </p:nvSpPr>
        <p:spPr>
          <a:xfrm>
            <a:off x="216122" y="6477000"/>
            <a:ext cx="3224777" cy="178137"/>
          </a:xfrm>
          <a:prstGeom prst="rect">
            <a:avLst/>
          </a:prstGeom>
          <a:ln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BFBFBF"/>
                </a:solidFill>
                <a:cs typeface="Arial" pitchFamily="34" charset="0"/>
              </a:rPr>
              <a:t> SHE 2017, Kazimierz, Poland, September 11, 2017</a:t>
            </a: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37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323850" y="404813"/>
            <a:ext cx="8640763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400" dirty="0"/>
          </a:p>
          <a:p>
            <a:pPr algn="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baseline="30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PAC for Nuclear Physics</a:t>
            </a: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de-DE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de-DE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de-DE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de-DE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JINR, </a:t>
            </a:r>
            <a:r>
              <a:rPr lang="de-DE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de-D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Status of the Factory of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Separators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2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GB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Popeko</a:t>
            </a:r>
            <a:endParaRPr lang="en-GB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GB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GB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Flerov</a:t>
            </a: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Laboratory of Nuclear Reactions, </a:t>
            </a:r>
          </a:p>
          <a:p>
            <a:pPr algn="ctr" eaLnBrk="1" hangingPunct="1">
              <a:defRPr/>
            </a:pP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Joint Institute for Nuclear Research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159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supply units &amp; cables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015917" cy="456086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67" y="1219200"/>
            <a:ext cx="5105400" cy="261098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66767" y="4114800"/>
            <a:ext cx="5334000" cy="1981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water;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Pressed air;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and control cables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underlaid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with magnets.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BC0B9-8E0E-431C-BBE2-4E98486EEF04}" type="slidenum">
              <a:rPr lang="en-US" altLang="ru-RU" smtClean="0"/>
              <a:pPr>
                <a:defRPr/>
              </a:pPr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22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67106" y="58670"/>
            <a:ext cx="7772400" cy="661753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GFS-II systems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720423"/>
            <a:ext cx="5220413" cy="389474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91000" y="4624388"/>
            <a:ext cx="4876800" cy="19812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delivered in February</a:t>
            </a:r>
          </a:p>
          <a:p>
            <a:pPr marL="1079500" indent="-273050"/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line lenses </a:t>
            </a:r>
          </a:p>
          <a:p>
            <a:pPr marL="1079500" indent="-273050"/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block Ø240</a:t>
            </a:r>
          </a:p>
          <a:p>
            <a:pPr marL="1079500" indent="-273050"/>
            <a:r>
              <a:rPr 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chamber</a:t>
            </a:r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BC0B9-8E0E-431C-BBE2-4E98486EEF04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2"/>
          </p:nvPr>
        </p:nvSpPr>
        <p:spPr>
          <a:xfrm>
            <a:off x="152400" y="4624388"/>
            <a:ext cx="3505200" cy="1981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ready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Rotating window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block Ø150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cables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8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 &amp; Data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aking Systems</a:t>
            </a:r>
            <a:b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testing</a:t>
            </a:r>
            <a:endParaRPr lang="ru-RU" altLang="ru-RU" sz="32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D3144F-135B-477B-A742-4977D7DC048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400" smtClean="0"/>
          </a:p>
        </p:txBody>
      </p:sp>
      <p:sp>
        <p:nvSpPr>
          <p:cNvPr id="86023" name="TextBox 6"/>
          <p:cNvSpPr txBox="1">
            <a:spLocks noChangeArrowheads="1"/>
          </p:cNvSpPr>
          <p:nvPr/>
        </p:nvSpPr>
        <p:spPr bwMode="auto">
          <a:xfrm>
            <a:off x="6177856" y="6129569"/>
            <a:ext cx="22333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New, </a:t>
            </a:r>
            <a:r>
              <a:rPr lang="en-US" alt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taking system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8" y="1376571"/>
            <a:ext cx="4321120" cy="4681213"/>
          </a:xfrm>
        </p:spPr>
      </p:pic>
      <p:sp>
        <p:nvSpPr>
          <p:cNvPr id="10" name="TextBox 9"/>
          <p:cNvSpPr txBox="1"/>
          <p:nvPr/>
        </p:nvSpPr>
        <p:spPr>
          <a:xfrm>
            <a:off x="1597853" y="6124598"/>
            <a:ext cx="1774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× 128 strips</a:t>
            </a:r>
          </a:p>
          <a:p>
            <a:pPr algn="ctr"/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6144 pixels</a:t>
            </a:r>
            <a:endParaRPr lang="ru-RU" sz="2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371878"/>
            <a:ext cx="3124201" cy="46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18E9A1-0E58-4FF8-930E-7A9174A4E093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600200"/>
            <a:ext cx="7696200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defRPr/>
            </a:pPr>
            <a:r>
              <a:rPr lang="en-US" alt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Preseparator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gas-catcher, RS-chamber:</a:t>
            </a:r>
          </a:p>
          <a:p>
            <a:pPr eaLnBrk="1" hangingPunct="1">
              <a:buFont typeface="Wingdings" pitchFamily="2" charset="2"/>
              <a:buChar char="Ш"/>
              <a:defRPr/>
            </a:pPr>
            <a:endParaRPr lang="en-US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0" indent="-3556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chemistry;</a:t>
            </a:r>
          </a:p>
          <a:p>
            <a:pPr marL="984250" indent="-3556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and multi-nucleon transfer reactions;</a:t>
            </a:r>
          </a:p>
          <a:p>
            <a:pPr marL="984250" indent="-3556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mass-spectrometry and nuclear spectroscopy;</a:t>
            </a:r>
          </a:p>
          <a:p>
            <a:pPr marL="984250" indent="-355600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spectroscopy of heavy atoms.</a:t>
            </a:r>
            <a:endParaRPr lang="ru-RU" altLang="ru-RU" sz="2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ChangeArrowheads="1"/>
          </p:cNvSpPr>
          <p:nvPr/>
        </p:nvSpPr>
        <p:spPr bwMode="auto">
          <a:xfrm>
            <a:off x="-22860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ru-RU" altLang="ru-RU" sz="2400"/>
          </a:p>
        </p:txBody>
      </p:sp>
      <p:graphicFrame>
        <p:nvGraphicFramePr>
          <p:cNvPr id="31747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775623041"/>
              </p:ext>
            </p:extLst>
          </p:nvPr>
        </p:nvGraphicFramePr>
        <p:xfrm>
          <a:off x="879475" y="1036637"/>
          <a:ext cx="748665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CorelDRAW" r:id="rId3" imgW="9076944" imgH="5544312" progId="CorelDRAW.Graphic.13">
                  <p:embed/>
                </p:oleObj>
              </mc:Choice>
              <mc:Fallback>
                <p:oleObj name="CorelDRAW" r:id="rId3" imgW="9076944" imgH="5544312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475" y="1036637"/>
                        <a:ext cx="748665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197644" y="6003925"/>
            <a:ext cx="21097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2AB0"/>
                </a:solidFill>
              </a:rPr>
              <a:t>available for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2AB0"/>
                </a:solidFill>
              </a:rPr>
              <a:t>mass separation</a:t>
            </a:r>
            <a:r>
              <a:rPr kumimoji="0" lang="en-US" altLang="ru-RU" sz="2400" dirty="0">
                <a:solidFill>
                  <a:srgbClr val="002AB0"/>
                </a:solidFill>
              </a:rPr>
              <a:t> </a:t>
            </a:r>
            <a:endParaRPr kumimoji="0" lang="ru-RU" altLang="ru-RU" sz="2400" dirty="0">
              <a:solidFill>
                <a:srgbClr val="002AB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885825" y="38100"/>
            <a:ext cx="73850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solidFill>
                  <a:srgbClr val="FF0000"/>
                </a:solidFill>
              </a:rPr>
              <a:t>Gas-filled Pre-Separator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800" b="1" dirty="0" smtClean="0">
                <a:solidFill>
                  <a:srgbClr val="FF0000"/>
                </a:solidFill>
              </a:rPr>
              <a:t>(initial idea)</a:t>
            </a:r>
            <a:endParaRPr kumimoji="0"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3782218" y="4038600"/>
            <a:ext cx="1579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dirty="0"/>
              <a:t>He – 100 tor</a:t>
            </a:r>
            <a:endParaRPr kumimoji="0" lang="ru-RU" altLang="ru-RU" sz="2000" dirty="0"/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3886200" y="1600200"/>
            <a:ext cx="12969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dirty="0"/>
              <a:t>He – 1 tor</a:t>
            </a:r>
            <a:endParaRPr kumimoji="0"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3203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3446375" y="1006276"/>
          <a:ext cx="2476601" cy="2375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PHOTO-PAINT" r:id="rId3" imgW="1792080" imgH="1719000" progId="CorelPHOTOPAINT.Image.19">
                  <p:embed/>
                </p:oleObj>
              </mc:Choice>
              <mc:Fallback>
                <p:oleObj name="PHOTO-PAINT" r:id="rId3" imgW="1792080" imgH="171900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6375" y="1006276"/>
                        <a:ext cx="2476601" cy="2375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0" y="285984"/>
          <a:ext cx="3797687" cy="3562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PHOTO-PAINT" r:id="rId5" imgW="1715760" imgH="1609200" progId="CorelPHOTOPAINT.Image.19">
                  <p:embed/>
                </p:oleObj>
              </mc:Choice>
              <mc:Fallback>
                <p:oleObj name="PHOTO-PAINT" r:id="rId5" imgW="1715760" imgH="160920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285984"/>
                        <a:ext cx="3797687" cy="3562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B3586-409E-49CA-911D-8519C3C3FFFA}" type="slidenum">
              <a:rPr lang="en-US" altLang="ru-RU" smtClean="0"/>
              <a:pPr>
                <a:defRPr/>
              </a:pPr>
              <a:t>15</a:t>
            </a:fld>
            <a:endParaRPr lang="en-US" alt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38200" y="85935"/>
            <a:ext cx="7543800" cy="89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6000" tIns="45720" rIns="36000" bIns="45720" numCol="1" anchor="ctr" anchorCtr="1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Superconducting Gas-filled pre-separators</a:t>
            </a:r>
            <a:b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2800" b="1" kern="1200" dirty="0" err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sz="2800" b="1" kern="1200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vh</a:t>
            </a: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 - variants) </a:t>
            </a:r>
            <a:endParaRPr lang="ru-RU" sz="28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57200" y="3705009"/>
          <a:ext cx="3841379" cy="2695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PHOTO-PAINT" r:id="rId7" imgW="2502360" imgH="1755360" progId="CorelPHOTOPAINT.Image.19">
                  <p:embed/>
                </p:oleObj>
              </mc:Choice>
              <mc:Fallback>
                <p:oleObj name="PHOTO-PAINT" r:id="rId7" imgW="2502360" imgH="175536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3705009"/>
                        <a:ext cx="3841379" cy="2695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254453"/>
              </p:ext>
            </p:extLst>
          </p:nvPr>
        </p:nvGraphicFramePr>
        <p:xfrm>
          <a:off x="5225088" y="3922497"/>
          <a:ext cx="3017254" cy="2176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PHOTO-PAINT" r:id="rId9" imgW="1846800" imgH="1331640" progId="CorelPHOTOPAINT.Image.19">
                  <p:embed/>
                </p:oleObj>
              </mc:Choice>
              <mc:Fallback>
                <p:oleObj name="PHOTO-PAINT" r:id="rId9" imgW="1846800" imgH="1331640" progId="CorelPHOTOPAINT.Image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25088" y="3922497"/>
                        <a:ext cx="3017254" cy="2176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57600" y="6353145"/>
            <a:ext cx="2054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99"/>
                </a:solidFill>
              </a:rPr>
              <a:t>Iron free concept</a:t>
            </a:r>
            <a:endParaRPr lang="ru-RU" sz="2000" b="1" dirty="0">
              <a:solidFill>
                <a:srgbClr val="0033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9489" y="3294727"/>
            <a:ext cx="323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3399"/>
                </a:solidFill>
              </a:rPr>
              <a:t>Superferric</a:t>
            </a:r>
            <a:r>
              <a:rPr lang="en-US" sz="2000" b="1" dirty="0" smtClean="0">
                <a:solidFill>
                  <a:srgbClr val="003399"/>
                </a:solidFill>
              </a:rPr>
              <a:t> magnet concept</a:t>
            </a:r>
            <a:endParaRPr lang="ru-RU" sz="2000" b="1" dirty="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1752" y="1239513"/>
            <a:ext cx="331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3399"/>
                </a:solidFill>
              </a:rPr>
              <a:t>Deviation </a:t>
            </a:r>
            <a:r>
              <a:rPr lang="de-DE" sz="1600" b="1" dirty="0" err="1">
                <a:solidFill>
                  <a:srgbClr val="003399"/>
                </a:solidFill>
              </a:rPr>
              <a:t>radius</a:t>
            </a:r>
            <a:r>
              <a:rPr lang="de-DE" sz="1600" b="1" dirty="0">
                <a:solidFill>
                  <a:srgbClr val="003399"/>
                </a:solidFill>
              </a:rPr>
              <a:t> 900 mm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3399"/>
                </a:solidFill>
              </a:rPr>
              <a:t>Maximum </a:t>
            </a:r>
            <a:r>
              <a:rPr lang="en-US" sz="1600" b="1" dirty="0">
                <a:solidFill>
                  <a:srgbClr val="003399"/>
                </a:solidFill>
              </a:rPr>
              <a:t>Field </a:t>
            </a:r>
            <a:r>
              <a:rPr lang="en-US" sz="1600" b="1" dirty="0" smtClean="0">
                <a:solidFill>
                  <a:srgbClr val="003399"/>
                </a:solidFill>
              </a:rPr>
              <a:t>3,5T</a:t>
            </a:r>
            <a:endParaRPr lang="en-US" sz="1600" b="1" dirty="0">
              <a:solidFill>
                <a:srgbClr val="003399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3399"/>
                </a:solidFill>
              </a:rPr>
              <a:t>Total </a:t>
            </a:r>
            <a:r>
              <a:rPr lang="en-US" sz="1600" b="1" dirty="0">
                <a:solidFill>
                  <a:srgbClr val="003399"/>
                </a:solidFill>
              </a:rPr>
              <a:t>gap: 120 mm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3399"/>
                </a:solidFill>
              </a:rPr>
              <a:t>Deviation </a:t>
            </a:r>
            <a:r>
              <a:rPr lang="de-DE" sz="1600" b="1" dirty="0">
                <a:solidFill>
                  <a:srgbClr val="003399"/>
                </a:solidFill>
              </a:rPr>
              <a:t>angle 30°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de-DE" sz="1600" b="1" dirty="0" smtClean="0">
                <a:solidFill>
                  <a:srgbClr val="003399"/>
                </a:solidFill>
              </a:rPr>
              <a:t>Front </a:t>
            </a:r>
            <a:r>
              <a:rPr lang="de-DE" sz="1600" b="1" dirty="0">
                <a:solidFill>
                  <a:srgbClr val="003399"/>
                </a:solidFill>
              </a:rPr>
              <a:t>pole </a:t>
            </a:r>
            <a:r>
              <a:rPr lang="de-DE" sz="1600" b="1" dirty="0" err="1">
                <a:solidFill>
                  <a:srgbClr val="003399"/>
                </a:solidFill>
              </a:rPr>
              <a:t>face</a:t>
            </a:r>
            <a:r>
              <a:rPr lang="de-DE" sz="1600" b="1" dirty="0">
                <a:solidFill>
                  <a:srgbClr val="003399"/>
                </a:solidFill>
              </a:rPr>
              <a:t> </a:t>
            </a:r>
            <a:r>
              <a:rPr lang="de-DE" sz="1600" b="1" dirty="0" err="1" smtClean="0">
                <a:solidFill>
                  <a:srgbClr val="003399"/>
                </a:solidFill>
              </a:rPr>
              <a:t>rotation</a:t>
            </a:r>
            <a:r>
              <a:rPr lang="de-DE" sz="1600" b="1" dirty="0" smtClean="0">
                <a:solidFill>
                  <a:srgbClr val="003399"/>
                </a:solidFill>
              </a:rPr>
              <a:t>: 68.4</a:t>
            </a:r>
            <a:r>
              <a:rPr lang="de-DE" sz="1600" b="1" baseline="30000" dirty="0" smtClean="0">
                <a:solidFill>
                  <a:srgbClr val="003399"/>
                </a:solidFill>
              </a:rPr>
              <a:t>o</a:t>
            </a:r>
            <a:endParaRPr lang="de-DE" sz="1600" b="1" dirty="0">
              <a:solidFill>
                <a:srgbClr val="003399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3399"/>
                </a:solidFill>
              </a:rPr>
              <a:t>Rear </a:t>
            </a:r>
            <a:r>
              <a:rPr lang="en-US" sz="1600" b="1" dirty="0">
                <a:solidFill>
                  <a:srgbClr val="003399"/>
                </a:solidFill>
              </a:rPr>
              <a:t>pole face </a:t>
            </a:r>
            <a:r>
              <a:rPr lang="en-US" sz="1600" b="1" dirty="0" smtClean="0">
                <a:solidFill>
                  <a:srgbClr val="003399"/>
                </a:solidFill>
              </a:rPr>
              <a:t>rotation : </a:t>
            </a:r>
            <a:r>
              <a:rPr lang="en-US" sz="1600" b="1" dirty="0">
                <a:solidFill>
                  <a:srgbClr val="003399"/>
                </a:solidFill>
              </a:rPr>
              <a:t>-</a:t>
            </a:r>
            <a:r>
              <a:rPr lang="en-US" sz="1600" b="1" dirty="0" smtClean="0">
                <a:solidFill>
                  <a:srgbClr val="003399"/>
                </a:solidFill>
              </a:rPr>
              <a:t>62.5</a:t>
            </a:r>
            <a:r>
              <a:rPr lang="en-US" sz="1600" b="1" baseline="30000" dirty="0" smtClean="0">
                <a:solidFill>
                  <a:srgbClr val="003399"/>
                </a:solidFill>
              </a:rPr>
              <a:t>o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endParaRPr lang="en-US" sz="1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133610"/>
            <a:ext cx="7772400" cy="685800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Pre-separator Q</a:t>
            </a:r>
            <a:r>
              <a:rPr lang="en-US" altLang="ru-RU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altLang="ru-RU" sz="3200" b="1" baseline="-2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FD128B-BCFE-4700-9A1F-C60053A23D4F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46842"/>
            <a:ext cx="6501833" cy="318599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479703" y="3580584"/>
          <a:ext cx="4575919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070719"/>
                <a:gridCol w="1066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D1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angle 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radius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 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m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 T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 T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inhomogeneity factor n</a:t>
                      </a:r>
                      <a:r>
                        <a:rPr lang="en-US" b="1" baseline="-25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baseline="-25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-1.262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-1.249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rear pole face rotation angles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2400" y="4343400"/>
          <a:ext cx="3429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2954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 Q1 (vertical)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length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mm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 diameter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mm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field gradient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 T/m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3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68475" y="228600"/>
            <a:ext cx="5622925" cy="712788"/>
          </a:xfrm>
        </p:spPr>
        <p:txBody>
          <a:bodyPr lIns="36000" rIns="36000" anchorCtr="1">
            <a:normAutofit fontScale="90000"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as-filled pre-separator GFS-3</a:t>
            </a:r>
            <a:b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(Q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D)</a:t>
            </a: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87552"/>
            <a:ext cx="6324600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44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710A0-58E1-4381-B758-E8B59BFB4753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752600" y="0"/>
            <a:ext cx="56229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36000" bIns="45720" numCol="1" anchor="ctr" anchorCtr="1" compatLnSpc="1">
            <a:prstTxWarp prst="textNoShape">
              <a:avLst/>
            </a:prstTxWarp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Gas-filled pre-separator GFS-3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(at the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ΣΦ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’s site)</a:t>
            </a: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6" y="834171"/>
            <a:ext cx="8498212" cy="5442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6392008"/>
            <a:ext cx="218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December 2018</a:t>
            </a:r>
            <a:endParaRPr lang="ru-RU" sz="20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07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06959"/>
            <a:ext cx="6734175" cy="49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2743199" cy="91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56287" y="304800"/>
            <a:ext cx="8382000" cy="56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45720" rIns="36000" bIns="45720" numCol="1" anchor="ctr" anchorCtr="1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as-filled separators GFS-2 &amp; GFS-3 @ DC280</a:t>
            </a:r>
            <a:endParaRPr lang="ru-RU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64" y="1981200"/>
            <a:ext cx="1336044" cy="910970"/>
          </a:xfrm>
          <a:prstGeom prst="rect">
            <a:avLst/>
          </a:prstGeom>
          <a:scene3d>
            <a:camera prst="orthographicFront">
              <a:rot lat="0" lon="0" rev="900000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2841944" y="5562600"/>
            <a:ext cx="3183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GFS-3: </a:t>
            </a:r>
          </a:p>
          <a:p>
            <a:r>
              <a:rPr lang="en-US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– Mai 2019</a:t>
            </a:r>
          </a:p>
          <a:p>
            <a:r>
              <a:rPr 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aunching - 2020</a:t>
            </a:r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Separators:</a:t>
            </a:r>
            <a:endParaRPr lang="ru-RU" alt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286000" y="1600200"/>
            <a:ext cx="5256212" cy="27432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selector,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ru-RU" sz="28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as-filled separator QDQQD,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ru-RU" sz="28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pre-separator.</a:t>
            </a:r>
            <a:endParaRPr lang="en-US" altLang="ru-RU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DDAB98-4ED4-49CC-A712-BE49F2EC3E1E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1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 plane detectors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BC0B9-8E0E-431C-BBE2-4E98486EEF04}" type="slidenum">
              <a:rPr lang="en-US" altLang="ru-RU" smtClean="0"/>
              <a:pPr>
                <a:defRPr/>
              </a:pPr>
              <a:t>20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43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 plane DSS-Detectors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Micron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Semiconductors, UK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50762"/>
            <a:ext cx="3581400" cy="38798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59386"/>
            <a:ext cx="3684573" cy="3850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5715000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× 128 strips</a:t>
            </a:r>
          </a:p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6144 pixels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6833" y="5715000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× 128 strips</a:t>
            </a:r>
          </a:p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16384 pixels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479425" y="6369050"/>
            <a:ext cx="815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CC0000"/>
                </a:solidFill>
                <a:latin typeface="Times New Roman" charset="0"/>
                <a:ea typeface="Arial" charset="0"/>
              </a:rPr>
              <a:t>GABRIELA</a:t>
            </a:r>
            <a:r>
              <a:rPr lang="ru-RU" sz="1600" b="1">
                <a:solidFill>
                  <a:srgbClr val="CC0000"/>
                </a:solidFill>
                <a:latin typeface="Times New Roman" charset="0"/>
                <a:ea typeface="Arial" charset="0"/>
              </a:rPr>
              <a:t> -</a:t>
            </a:r>
            <a:r>
              <a:rPr lang="fr-FR" sz="1600" b="1">
                <a:solidFill>
                  <a:srgbClr val="FF0000"/>
                </a:solidFill>
                <a:latin typeface="Times New Roman" charset="0"/>
                <a:ea typeface="Arial" charset="0"/>
              </a:rPr>
              <a:t> </a:t>
            </a:r>
            <a:r>
              <a:rPr lang="fr-FR" sz="1600" b="1">
                <a:latin typeface="Times New Roman" charset="0"/>
                <a:ea typeface="Arial" charset="0"/>
              </a:rPr>
              <a:t>G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amma </a:t>
            </a:r>
            <a:r>
              <a:rPr lang="fr-FR" sz="1600" b="1">
                <a:latin typeface="Times New Roman" charset="0"/>
                <a:ea typeface="Arial" charset="0"/>
              </a:rPr>
              <a:t>A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lpha </a:t>
            </a:r>
            <a:r>
              <a:rPr lang="fr-FR" sz="1600" b="1">
                <a:latin typeface="Times New Roman" charset="0"/>
                <a:ea typeface="Arial" charset="0"/>
              </a:rPr>
              <a:t>B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eta </a:t>
            </a:r>
            <a:r>
              <a:rPr lang="fr-FR" sz="1600" b="1">
                <a:latin typeface="Times New Roman" charset="0"/>
                <a:ea typeface="Arial" charset="0"/>
              </a:rPr>
              <a:t>R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ecoil </a:t>
            </a:r>
            <a:r>
              <a:rPr lang="fr-FR" sz="1600" b="1">
                <a:latin typeface="Times New Roman" charset="0"/>
                <a:ea typeface="Arial" charset="0"/>
              </a:rPr>
              <a:t>I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nvestigation with the </a:t>
            </a:r>
            <a:r>
              <a:rPr lang="fr-FR" sz="1600" b="1">
                <a:latin typeface="Times New Roman" charset="0"/>
                <a:ea typeface="Arial" charset="0"/>
              </a:rPr>
              <a:t>El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ectromagnetic </a:t>
            </a:r>
            <a:r>
              <a:rPr lang="fr-FR" sz="1600" b="1">
                <a:latin typeface="Times New Roman" charset="0"/>
                <a:ea typeface="Arial" charset="0"/>
              </a:rPr>
              <a:t>A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nalyser</a:t>
            </a:r>
            <a:endParaRPr lang="ru-RU" sz="1600" b="1">
              <a:solidFill>
                <a:srgbClr val="FF0066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1148541" y="91460"/>
            <a:ext cx="69050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New focal plane detector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GABRIELA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22323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902DAC-B37F-44C2-85B7-15CE83272F08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4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7" y="738148"/>
            <a:ext cx="8229600" cy="54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</a:t>
            </a:r>
            <a:r>
              <a:rPr lang="el-GR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efficiency</a:t>
            </a:r>
            <a:endParaRPr lang="ru-RU" alt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685800" y="863499"/>
          <a:ext cx="7239000" cy="5539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863499"/>
                        <a:ext cx="7239000" cy="5539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3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514" y="2438043"/>
            <a:ext cx="3795411" cy="1166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beam intensity – 3×10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+ 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= 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+ 2n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2868" name="Рисунок 6" descr="Grap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84575"/>
            <a:ext cx="40671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9" name="Рисунок 7" descr="Graph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44888"/>
            <a:ext cx="41211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TextBox 8"/>
          <p:cNvSpPr txBox="1">
            <a:spLocks noChangeArrowheads="1"/>
          </p:cNvSpPr>
          <p:nvPr/>
        </p:nvSpPr>
        <p:spPr bwMode="auto">
          <a:xfrm>
            <a:off x="161925" y="94499"/>
            <a:ext cx="5553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– neutron detector system </a:t>
            </a:r>
          </a:p>
          <a:p>
            <a:r>
              <a:rPr lang="el-GR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Cf) = 40%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871" name="TextBox 9"/>
          <p:cNvSpPr txBox="1">
            <a:spLocks noChangeArrowheads="1"/>
          </p:cNvSpPr>
          <p:nvPr/>
        </p:nvSpPr>
        <p:spPr bwMode="auto">
          <a:xfrm>
            <a:off x="5118100" y="6305550"/>
            <a:ext cx="3571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multiplicity measured for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of</a:t>
            </a:r>
            <a:r>
              <a:rPr lang="en-US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872" name="TextBox 10"/>
          <p:cNvSpPr txBox="1">
            <a:spLocks noChangeArrowheads="1"/>
          </p:cNvSpPr>
          <p:nvPr/>
        </p:nvSpPr>
        <p:spPr bwMode="auto">
          <a:xfrm>
            <a:off x="466725" y="6397625"/>
            <a:ext cx="3571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TKE spectra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S.F. of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isotope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61608"/>
            <a:ext cx="4371975" cy="28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71600"/>
            <a:ext cx="820737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Conclusion</a:t>
            </a:r>
          </a:p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realization of the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SHE-factory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will provide the quantitative increase of the efficiency of experiments as a whole by at least one order of magnitude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FAC696-B3B9-468C-A9A4-F9364F9F5F24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4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49"/>
            <a:ext cx="9144000" cy="6102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5930325"/>
            <a:ext cx="543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4716" y="76200"/>
            <a:ext cx="5852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SHE-Factory building, January 2019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E923EC-D62C-4364-B854-90025774A548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1905000"/>
            <a:ext cx="6858000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Air-free separator:</a:t>
            </a:r>
          </a:p>
          <a:p>
            <a:pPr eaLnBrk="1" hangingPunct="1">
              <a:defRPr/>
            </a:pPr>
            <a:r>
              <a:rPr lang="en-US" altLang="ru-RU" sz="1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fusion reactions;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multi-nucleon transfer reactions;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spectroscopy @ target &amp; focal plane.</a:t>
            </a:r>
          </a:p>
        </p:txBody>
      </p:sp>
    </p:spTree>
    <p:extLst>
      <p:ext uri="{BB962C8B-B14F-4D97-AF65-F5344CB8AC3E}">
        <p14:creationId xmlns:p14="http://schemas.microsoft.com/office/powerpoint/2010/main" val="20878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755650" y="304800"/>
            <a:ext cx="7794625" cy="685800"/>
          </a:xfrm>
          <a:prstGeom prst="rect">
            <a:avLst/>
          </a:prstGeom>
        </p:spPr>
        <p:txBody>
          <a:bodyPr lIns="36000" rIns="36000"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SHELS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GABRIELA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Рисунок 20" descr="SHELS 2013-09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0391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Номер слайда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EAC9E1-9C1A-4E75-9B16-AA6B5CF329B6}" type="slidenum">
              <a:rPr lang="en-US" altLang="ru-RU" sz="1400" smtClean="0">
                <a:solidFill>
                  <a:srgbClr val="FF0000"/>
                </a:solidFill>
              </a:rPr>
              <a:pPr/>
              <a:t>4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4088" y="6031210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 @ U400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8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772400" cy="2133600"/>
          </a:xfrm>
        </p:spPr>
        <p:txBody>
          <a:bodyPr/>
          <a:lstStyle/>
          <a:p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</a:t>
            </a:r>
            <a:b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SHE in complete fusion </a:t>
            </a:r>
            <a:r>
              <a:rPr lang="en-US" altLang="ru-RU" sz="24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endParaRPr lang="ru-RU" alt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E923EC-D62C-4364-B854-90025774A548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7957" y="66145"/>
            <a:ext cx="8077200" cy="762000"/>
          </a:xfrm>
        </p:spPr>
        <p:txBody>
          <a:bodyPr>
            <a:normAutofit fontScale="90000"/>
          </a:bodyPr>
          <a:lstStyle/>
          <a:p>
            <a:r>
              <a:rPr lang="en-US" alt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Filled Recoil Separator GFS-1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6803" name="Picture 4" descr="GNSV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9107" y="762000"/>
            <a:ext cx="4914900" cy="509408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2BFD5B-FE53-44FA-A255-24F5AA7C887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400" smtClean="0"/>
          </a:p>
        </p:txBody>
      </p:sp>
      <p:sp>
        <p:nvSpPr>
          <p:cNvPr id="2" name="TextBox 1"/>
          <p:cNvSpPr txBox="1"/>
          <p:nvPr/>
        </p:nvSpPr>
        <p:spPr>
          <a:xfrm>
            <a:off x="1981200" y="5856089"/>
            <a:ext cx="582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operation since 1989, 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baseline="30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JINR price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instrumentation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89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11410" y="188641"/>
            <a:ext cx="7794625" cy="664278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3200" b="1" kern="1200" dirty="0" smtClean="0">
                <a:solidFill>
                  <a:srgbClr val="FF0000"/>
                </a:solidFill>
                <a:latin typeface="Times New Roman" pitchFamily="18" charset="0"/>
              </a:rPr>
              <a:t>Gas-filled separator</a:t>
            </a:r>
            <a:r>
              <a:rPr lang="ru-RU" sz="3200" b="1" kern="1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itchFamily="18" charset="0"/>
              </a:rPr>
              <a:t>GFS-II </a:t>
            </a:r>
            <a:endParaRPr lang="ru-RU" sz="32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052736"/>
            <a:ext cx="3342456" cy="2336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6200"/>
            <a:ext cx="3098292" cy="2502144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600" y="1297575"/>
            <a:ext cx="1477575" cy="814800"/>
          </a:xfrm>
          <a:prstGeom prst="rect">
            <a:avLst/>
          </a:prstGeom>
        </p:spPr>
      </p:pic>
      <p:pic>
        <p:nvPicPr>
          <p:cNvPr id="12" name="Picture 2" descr="flerovlab new logoty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402" y="1143000"/>
            <a:ext cx="13652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5944"/>
            <a:ext cx="5191297" cy="3464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0" y="5926679"/>
            <a:ext cx="3546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Assembled on 12.06.2018,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acuum chamber tested.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5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8371-3A7F-4A5B-B931-292F9F3A14B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8968"/>
            <a:ext cx="8460431" cy="5646417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/>
          </p:nvPr>
        </p:nvSpPr>
        <p:spPr>
          <a:xfrm>
            <a:off x="539551" y="116632"/>
            <a:ext cx="8028383" cy="5635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as-filled separator GFS-II: assembling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4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01FCD9-721F-4CA7-BF7D-0765563925E2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elements of GFS-2</a:t>
            </a:r>
            <a:endParaRPr lang="ru-RU" alt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7069" name="Group 109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609600" y="1676400"/>
          <a:ext cx="3810000" cy="13716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460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Bore diameter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 mm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 gradient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13.2 T/m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7071" name="Group 111"/>
          <p:cNvGraphicFramePr>
            <a:graphicFrameLocks noGrp="1"/>
          </p:cNvGraphicFramePr>
          <p:nvPr>
            <p:ph sz="quarter" idx="2"/>
            <p:extLst/>
          </p:nvPr>
        </p:nvGraphicFramePr>
        <p:xfrm>
          <a:off x="4724400" y="1676400"/>
          <a:ext cx="3810000" cy="13716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Bore diameter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 gradient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T/m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7056" name="Group 96"/>
          <p:cNvGraphicFramePr>
            <a:graphicFrameLocks noGrp="1"/>
          </p:cNvGraphicFramePr>
          <p:nvPr>
            <p:ph sz="quarter" idx="3"/>
            <p:extLst/>
          </p:nvPr>
        </p:nvGraphicFramePr>
        <p:xfrm>
          <a:off x="533400" y="3937000"/>
          <a:ext cx="3962400" cy="2590800"/>
        </p:xfrm>
        <a:graphic>
          <a:graphicData uri="http://schemas.openxmlformats.org/drawingml/2006/table">
            <a:tbl>
              <a:tblPr/>
              <a:tblGrid>
                <a:gridCol w="2590800"/>
                <a:gridCol w="1371600"/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132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Deflection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  <a:r>
                        <a:rPr kumimoji="0" lang="en-US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 of curvature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m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T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Face pole rotation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Rear pole rotation angle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43.5</a:t>
                      </a:r>
                      <a:r>
                        <a:rPr kumimoji="0" lang="en-US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7067" name="Group 107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4724400" y="3940175"/>
          <a:ext cx="3810000" cy="25908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132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Deflection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 of curvature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m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T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Face pole rotation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Rear pole rotation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54" name="Text Box 59"/>
          <p:cNvSpPr txBox="1">
            <a:spLocks noChangeArrowheads="1"/>
          </p:cNvSpPr>
          <p:nvPr/>
        </p:nvSpPr>
        <p:spPr bwMode="auto">
          <a:xfrm>
            <a:off x="609600" y="1143000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quadrupole 1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  <p:sp>
        <p:nvSpPr>
          <p:cNvPr id="50255" name="Text Box 60"/>
          <p:cNvSpPr txBox="1">
            <a:spLocks noChangeArrowheads="1"/>
          </p:cNvSpPr>
          <p:nvPr/>
        </p:nvSpPr>
        <p:spPr bwMode="auto">
          <a:xfrm>
            <a:off x="4800600" y="1143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quadrupole 2 &amp; 3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  <p:sp>
        <p:nvSpPr>
          <p:cNvPr id="50256" name="Text Box 61"/>
          <p:cNvSpPr txBox="1">
            <a:spLocks noChangeArrowheads="1"/>
          </p:cNvSpPr>
          <p:nvPr/>
        </p:nvSpPr>
        <p:spPr bwMode="auto">
          <a:xfrm>
            <a:off x="609600" y="3429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dipole 1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  <p:sp>
        <p:nvSpPr>
          <p:cNvPr id="50257" name="Text Box 62"/>
          <p:cNvSpPr txBox="1">
            <a:spLocks noChangeArrowheads="1"/>
          </p:cNvSpPr>
          <p:nvPr/>
        </p:nvSpPr>
        <p:spPr bwMode="auto">
          <a:xfrm>
            <a:off x="4800600" y="3429000"/>
            <a:ext cx="192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dipole 2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160226.potx" id="{DF21DB35-F0E5-4B9D-A31C-3B8FCA7CFF42}" vid="{C80A0934-B94A-49A3-9B10-0453C9DE6C2E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9453</TotalTime>
  <Words>676</Words>
  <Application>Microsoft Office PowerPoint</Application>
  <PresentationFormat>On-screen Show (4:3)</PresentationFormat>
  <Paragraphs>194</Paragraphs>
  <Slides>26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Arial Black</vt:lpstr>
      <vt:lpstr>Calibri</vt:lpstr>
      <vt:lpstr>Gungsuh</vt:lpstr>
      <vt:lpstr>Times New Roman</vt:lpstr>
      <vt:lpstr>Wingdings</vt:lpstr>
      <vt:lpstr>Оформление по умолчанию</vt:lpstr>
      <vt:lpstr>1_Default Design</vt:lpstr>
      <vt:lpstr>Default Theme</vt:lpstr>
      <vt:lpstr>CorelDRAW</vt:lpstr>
      <vt:lpstr>PHOTO-PAINT</vt:lpstr>
      <vt:lpstr>Corel PHOTO-PAINT 2017 Image</vt:lpstr>
      <vt:lpstr>Graph</vt:lpstr>
      <vt:lpstr>PowerPoint Presentation</vt:lpstr>
      <vt:lpstr>Proposed Separators:</vt:lpstr>
      <vt:lpstr>PowerPoint Presentation</vt:lpstr>
      <vt:lpstr>PowerPoint Presentation</vt:lpstr>
      <vt:lpstr>Gas-filled separator   Synthesis of SHE in complete fusion reactions</vt:lpstr>
      <vt:lpstr>Dubna Gas Filled Recoil Separator GFS-1 </vt:lpstr>
      <vt:lpstr>Gas-filled separator GFS-II </vt:lpstr>
      <vt:lpstr>PowerPoint Presentation</vt:lpstr>
      <vt:lpstr>Optical elements of GFS-2</vt:lpstr>
      <vt:lpstr>Power supply units &amp; cables</vt:lpstr>
      <vt:lpstr>GFS-II systems</vt:lpstr>
      <vt:lpstr>Detectors &amp; Data Taking Systems under testing</vt:lpstr>
      <vt:lpstr>PowerPoint Presentation</vt:lpstr>
      <vt:lpstr>PowerPoint Presentation</vt:lpstr>
      <vt:lpstr>PowerPoint Presentation</vt:lpstr>
      <vt:lpstr>Gas-Filled Pre-separator QVDH</vt:lpstr>
      <vt:lpstr>Gas-filled pre-separator GFS-3 (QVDHQHQVD)</vt:lpstr>
      <vt:lpstr>PowerPoint Presentation</vt:lpstr>
      <vt:lpstr>PowerPoint Presentation</vt:lpstr>
      <vt:lpstr>Focal plane detectors</vt:lpstr>
      <vt:lpstr>Focal plane DSS-Detectors (Micron Semiconductors, UK)</vt:lpstr>
      <vt:lpstr>PowerPoint Presentation</vt:lpstr>
      <vt:lpstr>Comparison of the γ’s detection efficiency</vt:lpstr>
      <vt:lpstr>50Ti beam intensity – 3×1012 pps.  50Ti + 208Pb = 256Rf + 2n</vt:lpstr>
      <vt:lpstr>PowerPoint Presentation</vt:lpstr>
      <vt:lpstr>PowerPoint Presentation</vt:lpstr>
    </vt:vector>
  </TitlesOfParts>
  <Company>FLNR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нас ждёт?</dc:title>
  <dc:creator>Dr. Andrey G. Popeko</dc:creator>
  <cp:lastModifiedBy>Dr. Andrey G. Popeko</cp:lastModifiedBy>
  <cp:revision>273</cp:revision>
  <dcterms:created xsi:type="dcterms:W3CDTF">2007-09-05T15:00:29Z</dcterms:created>
  <dcterms:modified xsi:type="dcterms:W3CDTF">2019-01-22T08:45:23Z</dcterms:modified>
</cp:coreProperties>
</file>